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405" autoAdjust="0"/>
  </p:normalViewPr>
  <p:slideViewPr>
    <p:cSldViewPr snapToGrid="0" showGuides="1">
      <p:cViewPr>
        <p:scale>
          <a:sx n="66" d="100"/>
          <a:sy n="66" d="100"/>
        </p:scale>
        <p:origin x="-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&#1064;&#1072;&#1073;&#1083;&#1086;&#1085;&#1099;\multiTimeline.xlt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mockito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multiTimeline!$B$2:$B$122</c:f>
              <c:numCache>
                <c:formatCode>General</c:formatCode>
                <c:ptCount val="1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17</c:v>
                </c:pt>
                <c:pt idx="23">
                  <c:v>18</c:v>
                </c:pt>
                <c:pt idx="24">
                  <c:v>20</c:v>
                </c:pt>
                <c:pt idx="25">
                  <c:v>16</c:v>
                </c:pt>
                <c:pt idx="26">
                  <c:v>20</c:v>
                </c:pt>
                <c:pt idx="27">
                  <c:v>17</c:v>
                </c:pt>
                <c:pt idx="28">
                  <c:v>18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17</c:v>
                </c:pt>
                <c:pt idx="33">
                  <c:v>23</c:v>
                </c:pt>
                <c:pt idx="34">
                  <c:v>21</c:v>
                </c:pt>
                <c:pt idx="35">
                  <c:v>26</c:v>
                </c:pt>
                <c:pt idx="36">
                  <c:v>24</c:v>
                </c:pt>
                <c:pt idx="37">
                  <c:v>23</c:v>
                </c:pt>
                <c:pt idx="38">
                  <c:v>28</c:v>
                </c:pt>
                <c:pt idx="39">
                  <c:v>27</c:v>
                </c:pt>
                <c:pt idx="40">
                  <c:v>27</c:v>
                </c:pt>
                <c:pt idx="41">
                  <c:v>32</c:v>
                </c:pt>
                <c:pt idx="42">
                  <c:v>28</c:v>
                </c:pt>
                <c:pt idx="43">
                  <c:v>27</c:v>
                </c:pt>
                <c:pt idx="44">
                  <c:v>25</c:v>
                </c:pt>
                <c:pt idx="45">
                  <c:v>28</c:v>
                </c:pt>
                <c:pt idx="46">
                  <c:v>31</c:v>
                </c:pt>
                <c:pt idx="47">
                  <c:v>32</c:v>
                </c:pt>
                <c:pt idx="48">
                  <c:v>34</c:v>
                </c:pt>
                <c:pt idx="49">
                  <c:v>34</c:v>
                </c:pt>
                <c:pt idx="50">
                  <c:v>35</c:v>
                </c:pt>
                <c:pt idx="51">
                  <c:v>37</c:v>
                </c:pt>
                <c:pt idx="52">
                  <c:v>37</c:v>
                </c:pt>
                <c:pt idx="53">
                  <c:v>33</c:v>
                </c:pt>
                <c:pt idx="54">
                  <c:v>42</c:v>
                </c:pt>
                <c:pt idx="55">
                  <c:v>37</c:v>
                </c:pt>
                <c:pt idx="56">
                  <c:v>31</c:v>
                </c:pt>
                <c:pt idx="57">
                  <c:v>36</c:v>
                </c:pt>
                <c:pt idx="58">
                  <c:v>41</c:v>
                </c:pt>
                <c:pt idx="59">
                  <c:v>41</c:v>
                </c:pt>
                <c:pt idx="60">
                  <c:v>40</c:v>
                </c:pt>
                <c:pt idx="61">
                  <c:v>42</c:v>
                </c:pt>
                <c:pt idx="62">
                  <c:v>45</c:v>
                </c:pt>
                <c:pt idx="63">
                  <c:v>47</c:v>
                </c:pt>
                <c:pt idx="64">
                  <c:v>41</c:v>
                </c:pt>
                <c:pt idx="65">
                  <c:v>45</c:v>
                </c:pt>
                <c:pt idx="66">
                  <c:v>49</c:v>
                </c:pt>
                <c:pt idx="67">
                  <c:v>49</c:v>
                </c:pt>
                <c:pt idx="68">
                  <c:v>42</c:v>
                </c:pt>
                <c:pt idx="69">
                  <c:v>45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52</c:v>
                </c:pt>
                <c:pt idx="74">
                  <c:v>52</c:v>
                </c:pt>
                <c:pt idx="75">
                  <c:v>56</c:v>
                </c:pt>
                <c:pt idx="76">
                  <c:v>51</c:v>
                </c:pt>
                <c:pt idx="77">
                  <c:v>57</c:v>
                </c:pt>
                <c:pt idx="78">
                  <c:v>56</c:v>
                </c:pt>
                <c:pt idx="79">
                  <c:v>54</c:v>
                </c:pt>
                <c:pt idx="80">
                  <c:v>49</c:v>
                </c:pt>
                <c:pt idx="81">
                  <c:v>54</c:v>
                </c:pt>
                <c:pt idx="82">
                  <c:v>61</c:v>
                </c:pt>
                <c:pt idx="83">
                  <c:v>60</c:v>
                </c:pt>
                <c:pt idx="84">
                  <c:v>62</c:v>
                </c:pt>
                <c:pt idx="85">
                  <c:v>59</c:v>
                </c:pt>
                <c:pt idx="86">
                  <c:v>69</c:v>
                </c:pt>
                <c:pt idx="87">
                  <c:v>62</c:v>
                </c:pt>
                <c:pt idx="88">
                  <c:v>59</c:v>
                </c:pt>
                <c:pt idx="89">
                  <c:v>63</c:v>
                </c:pt>
                <c:pt idx="90">
                  <c:v>63</c:v>
                </c:pt>
                <c:pt idx="91">
                  <c:v>62</c:v>
                </c:pt>
                <c:pt idx="92">
                  <c:v>57</c:v>
                </c:pt>
                <c:pt idx="93">
                  <c:v>60</c:v>
                </c:pt>
                <c:pt idx="94">
                  <c:v>68</c:v>
                </c:pt>
                <c:pt idx="95">
                  <c:v>70</c:v>
                </c:pt>
                <c:pt idx="96">
                  <c:v>70</c:v>
                </c:pt>
                <c:pt idx="97">
                  <c:v>68</c:v>
                </c:pt>
                <c:pt idx="98">
                  <c:v>81</c:v>
                </c:pt>
                <c:pt idx="99">
                  <c:v>68</c:v>
                </c:pt>
                <c:pt idx="100">
                  <c:v>72</c:v>
                </c:pt>
                <c:pt idx="101">
                  <c:v>73</c:v>
                </c:pt>
                <c:pt idx="102">
                  <c:v>72</c:v>
                </c:pt>
                <c:pt idx="103">
                  <c:v>78</c:v>
                </c:pt>
                <c:pt idx="104">
                  <c:v>73</c:v>
                </c:pt>
                <c:pt idx="105">
                  <c:v>76</c:v>
                </c:pt>
                <c:pt idx="106">
                  <c:v>87</c:v>
                </c:pt>
                <c:pt idx="107">
                  <c:v>90</c:v>
                </c:pt>
                <c:pt idx="108">
                  <c:v>84</c:v>
                </c:pt>
                <c:pt idx="109">
                  <c:v>90</c:v>
                </c:pt>
                <c:pt idx="110">
                  <c:v>95</c:v>
                </c:pt>
                <c:pt idx="111">
                  <c:v>87</c:v>
                </c:pt>
                <c:pt idx="112">
                  <c:v>94</c:v>
                </c:pt>
                <c:pt idx="113">
                  <c:v>91</c:v>
                </c:pt>
                <c:pt idx="114">
                  <c:v>87</c:v>
                </c:pt>
                <c:pt idx="115">
                  <c:v>95</c:v>
                </c:pt>
                <c:pt idx="116">
                  <c:v>76</c:v>
                </c:pt>
                <c:pt idx="117">
                  <c:v>85</c:v>
                </c:pt>
                <c:pt idx="118">
                  <c:v>100</c:v>
                </c:pt>
                <c:pt idx="119">
                  <c:v>98</c:v>
                </c:pt>
                <c:pt idx="120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multiTimeline!$C$1</c:f>
              <c:strCache>
                <c:ptCount val="1"/>
                <c:pt idx="0">
                  <c:v>EasyMock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multiTimeline!$C$2:$C$122</c:f>
              <c:numCache>
                <c:formatCode>General</c:formatCode>
                <c:ptCount val="121"/>
                <c:pt idx="0">
                  <c:v>25</c:v>
                </c:pt>
                <c:pt idx="1">
                  <c:v>28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29</c:v>
                </c:pt>
                <c:pt idx="7">
                  <c:v>20</c:v>
                </c:pt>
                <c:pt idx="8">
                  <c:v>19</c:v>
                </c:pt>
                <c:pt idx="9">
                  <c:v>21</c:v>
                </c:pt>
                <c:pt idx="10">
                  <c:v>25</c:v>
                </c:pt>
                <c:pt idx="11">
                  <c:v>25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20</c:v>
                </c:pt>
                <c:pt idx="16">
                  <c:v>23</c:v>
                </c:pt>
                <c:pt idx="17">
                  <c:v>22</c:v>
                </c:pt>
                <c:pt idx="18">
                  <c:v>22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21</c:v>
                </c:pt>
                <c:pt idx="23">
                  <c:v>25</c:v>
                </c:pt>
                <c:pt idx="24">
                  <c:v>21</c:v>
                </c:pt>
                <c:pt idx="25">
                  <c:v>19</c:v>
                </c:pt>
                <c:pt idx="26">
                  <c:v>23</c:v>
                </c:pt>
                <c:pt idx="27">
                  <c:v>19</c:v>
                </c:pt>
                <c:pt idx="28">
                  <c:v>21</c:v>
                </c:pt>
                <c:pt idx="29">
                  <c:v>20</c:v>
                </c:pt>
                <c:pt idx="30">
                  <c:v>18</c:v>
                </c:pt>
                <c:pt idx="31">
                  <c:v>17</c:v>
                </c:pt>
                <c:pt idx="32">
                  <c:v>18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21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16</c:v>
                </c:pt>
                <c:pt idx="41">
                  <c:v>15</c:v>
                </c:pt>
                <c:pt idx="42">
                  <c:v>15</c:v>
                </c:pt>
                <c:pt idx="43">
                  <c:v>14</c:v>
                </c:pt>
                <c:pt idx="44">
                  <c:v>13</c:v>
                </c:pt>
                <c:pt idx="45">
                  <c:v>13</c:v>
                </c:pt>
                <c:pt idx="46">
                  <c:v>15</c:v>
                </c:pt>
                <c:pt idx="47">
                  <c:v>16</c:v>
                </c:pt>
                <c:pt idx="48">
                  <c:v>13</c:v>
                </c:pt>
                <c:pt idx="49">
                  <c:v>14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13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11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12</c:v>
                </c:pt>
                <c:pt idx="63">
                  <c:v>14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9</c:v>
                </c:pt>
                <c:pt idx="71">
                  <c:v>10</c:v>
                </c:pt>
                <c:pt idx="72">
                  <c:v>11</c:v>
                </c:pt>
                <c:pt idx="73">
                  <c:v>10</c:v>
                </c:pt>
                <c:pt idx="74">
                  <c:v>11</c:v>
                </c:pt>
                <c:pt idx="75">
                  <c:v>11</c:v>
                </c:pt>
                <c:pt idx="76">
                  <c:v>9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9</c:v>
                </c:pt>
                <c:pt idx="83">
                  <c:v>9</c:v>
                </c:pt>
                <c:pt idx="84">
                  <c:v>10</c:v>
                </c:pt>
                <c:pt idx="85">
                  <c:v>7</c:v>
                </c:pt>
                <c:pt idx="86">
                  <c:v>9</c:v>
                </c:pt>
                <c:pt idx="87">
                  <c:v>8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8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7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6</c:v>
                </c:pt>
                <c:pt idx="105">
                  <c:v>5</c:v>
                </c:pt>
                <c:pt idx="106">
                  <c:v>6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multiTimeline!$D$1</c:f>
              <c:strCache>
                <c:ptCount val="1"/>
                <c:pt idx="0">
                  <c:v>JMock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multiTimeline!$D$2:$D$122</c:f>
              <c:numCache>
                <c:formatCode>General</c:formatCode>
                <c:ptCount val="1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19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13</c:v>
                </c:pt>
                <c:pt idx="8">
                  <c:v>14</c:v>
                </c:pt>
                <c:pt idx="9">
                  <c:v>12</c:v>
                </c:pt>
                <c:pt idx="10">
                  <c:v>15</c:v>
                </c:pt>
                <c:pt idx="11">
                  <c:v>15</c:v>
                </c:pt>
                <c:pt idx="12">
                  <c:v>18</c:v>
                </c:pt>
                <c:pt idx="13">
                  <c:v>14</c:v>
                </c:pt>
                <c:pt idx="14">
                  <c:v>14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13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14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11</c:v>
                </c:pt>
                <c:pt idx="29">
                  <c:v>10</c:v>
                </c:pt>
                <c:pt idx="30">
                  <c:v>11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10</c:v>
                </c:pt>
                <c:pt idx="35">
                  <c:v>10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5</c:v>
                </c:pt>
                <c:pt idx="56">
                  <c:v>4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2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82560"/>
        <c:axId val="81671680"/>
      </c:lineChart>
      <c:catAx>
        <c:axId val="868825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1671680"/>
        <c:crosses val="autoZero"/>
        <c:auto val="1"/>
        <c:lblAlgn val="ctr"/>
        <c:lblOffset val="100"/>
        <c:noMultiLvlLbl val="0"/>
      </c:catAx>
      <c:valAx>
        <c:axId val="81671680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86882560"/>
        <c:crosses val="autoZero"/>
        <c:crossBetween val="between"/>
      </c:valAx>
      <c:spPr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26.05.2018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Подойдя</a:t>
            </a:r>
            <a:r>
              <a:rPr lang="ru-RU" baseline="0" dirty="0" smtClean="0"/>
              <a:t> к этой части курса, слушатели</a:t>
            </a:r>
            <a:r>
              <a:rPr lang="en-US" baseline="0" dirty="0" smtClean="0"/>
              <a:t> </a:t>
            </a:r>
            <a:r>
              <a:rPr lang="ru-RU" baseline="0" dirty="0" smtClean="0"/>
              <a:t>должны быть хорошо знакомы с </a:t>
            </a:r>
            <a:r>
              <a:rPr lang="en-US" baseline="0" dirty="0" smtClean="0"/>
              <a:t>JUnit</a:t>
            </a:r>
            <a:r>
              <a:rPr lang="ru-RU" baseline="0" dirty="0" smtClean="0"/>
              <a:t>, уметь писать модульные тесты и понимать принципы, которым такие тесты должны соответствовать.</a:t>
            </a:r>
            <a:endParaRPr lang="en-US" baseline="0" dirty="0" smtClean="0"/>
          </a:p>
          <a:p>
            <a:r>
              <a:rPr lang="ru-RU" baseline="0" dirty="0" smtClean="0"/>
              <a:t>Использование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совместно с </a:t>
            </a:r>
            <a:r>
              <a:rPr lang="en-US" baseline="0" dirty="0" smtClean="0"/>
              <a:t>JUnit</a:t>
            </a:r>
            <a:r>
              <a:rPr lang="ru-RU" baseline="0" dirty="0" smtClean="0"/>
              <a:t> позволяет выйти на следующий уровень мастерства модульного тестирования.</a:t>
            </a:r>
            <a:endParaRPr lang="en-US" baseline="0" dirty="0" smtClean="0"/>
          </a:p>
          <a:p>
            <a:r>
              <a:rPr lang="ru-RU" baseline="0" dirty="0" smtClean="0"/>
              <a:t>Для того, чтобы понять, что</a:t>
            </a:r>
            <a:r>
              <a:rPr lang="en-US" baseline="0" dirty="0" smtClean="0"/>
              <a:t> </a:t>
            </a:r>
            <a:r>
              <a:rPr lang="ru-RU" baseline="0" dirty="0" smtClean="0"/>
              <a:t>это за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и зачем он нужен, сначала рассмотрим какие виды тестов с точки зрения проверки результата могут быть.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что</a:t>
            </a:r>
            <a:r>
              <a:rPr lang="ru-RU" baseline="0" dirty="0" smtClean="0"/>
              <a:t> сообщит нам среда выполнения, если будет обнаружена ошибка в проверяемом модуле,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банковского счёта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для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вызов метода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закончился неудачей, то товар не добавится в список приобретённых.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Мы ввели понятие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– объекта с заранее запрограммированными ожиданиями вызовов, который используется для проверки поведения объектов и их взаимодействия друг с другом. Есть и другие понятия, которые нам важно рассмотреть – это заглушка (на английском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), фиктивная реализация (на английском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), шпион (на английском </a:t>
            </a:r>
            <a:r>
              <a:rPr lang="en-US" baseline="0" dirty="0" smtClean="0"/>
              <a:t>spy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Часто под понятием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обобщают все вышесказанные, но чистому </a:t>
            </a:r>
            <a:r>
              <a:rPr lang="ru-RU" baseline="0" dirty="0" err="1" smtClean="0"/>
              <a:t>моку</a:t>
            </a:r>
            <a:r>
              <a:rPr lang="ru-RU" baseline="0" dirty="0" smtClean="0"/>
              <a:t> важно лишь какие методы и с какими аргументами вызывались, когда и сколько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Dummy</a:t>
            </a:r>
            <a:r>
              <a:rPr lang="en-US" sz="1200" dirty="0" smtClean="0"/>
              <a:t> – </a:t>
            </a:r>
            <a:r>
              <a:rPr lang="ru-RU" sz="1200" dirty="0" smtClean="0"/>
              <a:t>объект, который передаётся, но в действительности никогда не используется. </a:t>
            </a:r>
            <a:r>
              <a:rPr lang="ru-RU" baseline="0" dirty="0" smtClean="0"/>
              <a:t>Обычно такие объекты делаются просто, чтобы код скомпилировался – например, для заполнения списка аргументов метода.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примеру.</a:t>
            </a:r>
          </a:p>
          <a:p>
            <a:r>
              <a:rPr lang="ru-RU" dirty="0" smtClean="0"/>
              <a:t>Добавим к</a:t>
            </a:r>
            <a:r>
              <a:rPr lang="ru-RU" baseline="0" dirty="0" smtClean="0"/>
              <a:t> классу заказа сервис, позволяющий отправлять нотификации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lang="ru-RU" dirty="0" smtClean="0"/>
              <a:t>Его экземпляр</a:t>
            </a:r>
            <a:r>
              <a:rPr lang="ru-RU" baseline="0" dirty="0" smtClean="0"/>
              <a:t> должен быть передан в конструктор класса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в тесте нас не интересует работа с нотификациями, то мы можем сделать и передать фиктивную реализацию такого сервиса.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Сделаем</a:t>
            </a:r>
            <a:r>
              <a:rPr lang="ru-RU" baseline="0" dirty="0" smtClean="0"/>
              <a:t> так, чтобы методы </a:t>
            </a:r>
            <a:r>
              <a:rPr lang="ru-RU" dirty="0" smtClean="0"/>
              <a:t>фиктивной реализации возвращали</a:t>
            </a:r>
            <a:r>
              <a:rPr lang="ru-RU" baseline="0" dirty="0" smtClean="0"/>
              <a:t> непроверяемое исключение – эти методы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не должны вызываться.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Следующий тип объектов</a:t>
            </a:r>
            <a:r>
              <a:rPr lang="ru-RU" baseline="0" dirty="0" smtClean="0"/>
              <a:t> – </a:t>
            </a:r>
            <a:r>
              <a:rPr lang="en-US" baseline="0" dirty="0" smtClean="0"/>
              <a:t>stub’</a:t>
            </a:r>
            <a:r>
              <a:rPr lang="ru-RU" baseline="0" dirty="0" smtClean="0"/>
              <a:t>ы.</a:t>
            </a:r>
          </a:p>
          <a:p>
            <a:r>
              <a:rPr lang="ru-RU" dirty="0" smtClean="0"/>
              <a:t>Это заглушки -</a:t>
            </a:r>
            <a:r>
              <a:rPr lang="ru-RU" baseline="0" dirty="0" smtClean="0"/>
              <a:t> такие реализации, которые не являются реальными, а возвращают лишь заранее запрограммированные ответы для выполнения теста. Реализация таких заглушек проста – никакой бизнес-смысл она не несёт, лишь возвращает заранее приготовленный ответ.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err="1" smtClean="0"/>
              <a:t>NotificationService</a:t>
            </a:r>
            <a:r>
              <a:rPr lang="en-US" dirty="0" smtClean="0"/>
              <a:t> </a:t>
            </a: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PromotionService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PromotionService</a:t>
            </a:r>
            <a:r>
              <a:rPr lang="en-US" baseline="0" dirty="0" smtClean="0"/>
              <a:t> </a:t>
            </a:r>
            <a:r>
              <a:rPr lang="ru-RU" baseline="0" dirty="0" smtClean="0"/>
              <a:t>в нашем случае имеет единственный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ru-RU" baseline="0" dirty="0" smtClean="0"/>
              <a:t>, возвращающий список товаров, которые должны быть подарены клиенту, приобретающему переданный в аргументе товар.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Реализуем </a:t>
            </a:r>
            <a:r>
              <a:rPr lang="ru-RU" dirty="0" err="1" smtClean="0"/>
              <a:t>стаб</a:t>
            </a:r>
            <a:r>
              <a:rPr lang="ru-RU" dirty="0" smtClean="0"/>
              <a:t> таким образом, чтобы он всегда возвращал</a:t>
            </a:r>
            <a:r>
              <a:rPr lang="ru-RU" baseline="0" dirty="0" smtClean="0"/>
              <a:t> пустой список в методе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 smtClean="0"/>
          </a:p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 от переданных аргументов. Но не стоит этим увлекаться и изобретать сложную логику в таких объектах. Преимущество </a:t>
            </a:r>
            <a:r>
              <a:rPr lang="ru-RU" baseline="0" dirty="0" err="1" smtClean="0"/>
              <a:t>стабов</a:t>
            </a:r>
            <a:r>
              <a:rPr lang="ru-RU" baseline="0" dirty="0" smtClean="0"/>
              <a:t> – лёгкость реализации.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2 варианта.</a:t>
            </a:r>
          </a:p>
          <a:p>
            <a:r>
              <a:rPr lang="ru-RU" baseline="0" dirty="0" smtClean="0"/>
              <a:t>- Первым обычно на ум приходит вариант проверки состояния объектов в ходе выполнения теста и после него.</a:t>
            </a:r>
          </a:p>
          <a:p>
            <a:r>
              <a:rPr lang="ru-RU" baseline="0" dirty="0" smtClean="0"/>
              <a:t>- Второй менее очевидный - проверять поведение объектов, а именно какие методы объектов были вызваны и с какими аргументами, как объекты взаимодействовали друг с другом.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Очередным понятием, которое нам понадобится</a:t>
            </a:r>
            <a:r>
              <a:rPr lang="ru-RU" baseline="0" dirty="0" smtClean="0"/>
              <a:t> является объект-шпион, по-английски </a:t>
            </a:r>
            <a:r>
              <a:rPr lang="en-US" baseline="0" dirty="0" smtClean="0"/>
              <a:t>spy</a:t>
            </a:r>
            <a:r>
              <a:rPr lang="ru-RU" baseline="0" dirty="0" smtClean="0"/>
              <a:t>. </a:t>
            </a:r>
            <a:r>
              <a:rPr lang="en-US" baseline="0" dirty="0" smtClean="0"/>
              <a:t>Spy</a:t>
            </a:r>
            <a:r>
              <a:rPr lang="ru-RU" baseline="0" dirty="0" smtClean="0"/>
              <a:t> – это тоже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, но он ещё записывает некоторую информацию о том, как вызывались его методы.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шпиона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на слайде показан частный случай шпиона, который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 Т.е. одновременно такой шпион является и простейшим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мы рассмотрели</a:t>
            </a:r>
            <a:r>
              <a:rPr lang="ru-RU" baseline="0" dirty="0" smtClean="0"/>
              <a:t> 2 варианта написания тестов – проверка состояния и проверка поведения.</a:t>
            </a:r>
          </a:p>
          <a:p>
            <a:r>
              <a:rPr lang="ru-RU" baseline="0" dirty="0" smtClean="0"/>
              <a:t>Ввели понятия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стаба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тестов с проверкой поведения использовали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С помощью него мы создавали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, осуществляли проверки вызовов методов.</a:t>
            </a:r>
          </a:p>
          <a:p>
            <a:r>
              <a:rPr lang="ru-RU" baseline="0" dirty="0" smtClean="0"/>
              <a:t>Но </a:t>
            </a:r>
            <a:r>
              <a:rPr lang="ru-RU" dirty="0" smtClean="0"/>
              <a:t>почему выбор пал именно на </a:t>
            </a:r>
            <a:r>
              <a:rPr lang="ru-RU" dirty="0" err="1" smtClean="0"/>
              <a:t>Мокито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Причина не в том, что других нет – наоборот, альтернатива есть и не одна.</a:t>
            </a:r>
          </a:p>
          <a:p>
            <a:r>
              <a:rPr lang="ru-RU" baseline="0" dirty="0" smtClean="0"/>
              <a:t>Основные причины этого выбора, я подчеркну:</a:t>
            </a:r>
          </a:p>
          <a:p>
            <a:r>
              <a:rPr lang="ru-RU" baseline="0" dirty="0" smtClean="0"/>
              <a:t>1)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очень простой, имеет хорошо продуманное </a:t>
            </a:r>
            <a:r>
              <a:rPr lang="en-US" baseline="0" dirty="0" smtClean="0"/>
              <a:t>API</a:t>
            </a:r>
            <a:r>
              <a:rPr lang="ru-RU" baseline="0" dirty="0" smtClean="0"/>
              <a:t>, что позволяет легко и быстро писать чистые, понятные, самодокументированные тесты.</a:t>
            </a:r>
            <a:endParaRPr lang="ru-RU" dirty="0" smtClean="0"/>
          </a:p>
          <a:p>
            <a:r>
              <a:rPr lang="ru-RU" dirty="0" smtClean="0"/>
              <a:t>2) Не</a:t>
            </a:r>
            <a:r>
              <a:rPr lang="ru-RU" baseline="0" dirty="0" smtClean="0"/>
              <a:t> нужен </a:t>
            </a:r>
            <a:r>
              <a:rPr lang="ru-RU" baseline="0" dirty="0" err="1" smtClean="0"/>
              <a:t>самописный</a:t>
            </a:r>
            <a:r>
              <a:rPr lang="ru-RU" baseline="0" dirty="0" smtClean="0"/>
              <a:t> код –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позволяет сделать нужные объекты на лету.</a:t>
            </a:r>
          </a:p>
          <a:p>
            <a:r>
              <a:rPr lang="ru-RU" baseline="0" dirty="0" smtClean="0"/>
              <a:t>3)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имеет огромное сообщество.</a:t>
            </a:r>
          </a:p>
          <a:p>
            <a:r>
              <a:rPr lang="ru-RU" baseline="0" dirty="0" smtClean="0"/>
              <a:t>На графике представлена динамика популярности </a:t>
            </a:r>
            <a:r>
              <a:rPr lang="ru-RU" baseline="0" dirty="0" err="1" smtClean="0"/>
              <a:t>фрэймворков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мокирования</a:t>
            </a:r>
            <a:r>
              <a:rPr lang="ru-RU" baseline="0" dirty="0" smtClean="0"/>
              <a:t> в </a:t>
            </a:r>
            <a:r>
              <a:rPr lang="en-US" baseline="0" dirty="0" smtClean="0"/>
              <a:t>Java </a:t>
            </a:r>
            <a:r>
              <a:rPr lang="ru-RU" baseline="0" dirty="0" smtClean="0"/>
              <a:t>за последние 10 лет, основанный на поисковых запросах в </a:t>
            </a:r>
            <a:r>
              <a:rPr lang="en-US" baseline="0" dirty="0" smtClean="0"/>
              <a:t>google</a:t>
            </a:r>
            <a:r>
              <a:rPr lang="ru-RU" baseline="0" dirty="0" smtClean="0"/>
              <a:t>. Видно, что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– </a:t>
            </a:r>
            <a:r>
              <a:rPr lang="ru-RU" baseline="0" dirty="0" smtClean="0"/>
              <a:t>неоспоримый лидер.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 с проверкой состояния.</a:t>
            </a:r>
          </a:p>
          <a:p>
            <a:r>
              <a:rPr lang="ru-RU" baseline="0" dirty="0" smtClean="0"/>
              <a:t>Допустим,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тесте мы проверяем в каком состоянии окажется корзина после выполненного действия.</a:t>
            </a:r>
          </a:p>
          <a:p>
            <a:r>
              <a:rPr lang="ru-RU" baseline="0" dirty="0" smtClean="0"/>
              <a:t>Важным является факт, что у нас есть возможность проверять состояние корзины и такая проверка не представляет сложности.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У нас есть интерфейс банковского счёта с методами, позволяющими его пополнить </a:t>
            </a:r>
            <a:r>
              <a:rPr lang="en-US" baseline="0" dirty="0" smtClean="0"/>
              <a:t>(deposit)</a:t>
            </a:r>
            <a:r>
              <a:rPr lang="ru-RU" baseline="0" dirty="0" smtClean="0"/>
              <a:t>, снять средства</a:t>
            </a:r>
            <a:r>
              <a:rPr lang="en-US" baseline="0" dirty="0" smtClean="0"/>
              <a:t> (withdraw)</a:t>
            </a:r>
            <a:r>
              <a:rPr lang="ru-RU" baseline="0" dirty="0" smtClean="0"/>
              <a:t>, узнать текущий баланс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getBalance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Обратите внимание на метод </a:t>
            </a:r>
            <a:r>
              <a:rPr lang="en-US" baseline="0" dirty="0" smtClean="0"/>
              <a:t>withdraw - </a:t>
            </a:r>
            <a:r>
              <a:rPr lang="ru-RU" baseline="0" dirty="0" smtClean="0"/>
              <a:t>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Работать</a:t>
            </a:r>
            <a:r>
              <a:rPr lang="ru-RU" baseline="0" dirty="0" smtClean="0"/>
              <a:t> мы будем с классом клиентского заказа. В нём есть метод покупки товара, который производит списание средств с банковского счёта и добавляет купленный товар к списку приобретённых в заказе. Если списание не было успешным (например, недостаточно средств), то товар не должен быть добавлен в список приобретённых.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теста для модуля </a:t>
            </a:r>
            <a:r>
              <a:rPr lang="en-US" dirty="0" smtClean="0"/>
              <a:t>Order</a:t>
            </a:r>
            <a:r>
              <a:rPr lang="ru-RU" baseline="0" dirty="0" smtClean="0"/>
              <a:t> будет выглядеть так.</a:t>
            </a:r>
          </a:p>
          <a:p>
            <a:r>
              <a:rPr lang="ru-RU" dirty="0" smtClean="0"/>
              <a:t>Для каждого вызова</a:t>
            </a:r>
            <a:r>
              <a:rPr lang="ru-RU" baseline="0" dirty="0" smtClean="0"/>
              <a:t> тестового метода</a:t>
            </a:r>
            <a:r>
              <a:rPr lang="ru-RU" dirty="0" smtClean="0"/>
              <a:t> создаётся</a:t>
            </a:r>
            <a:r>
              <a:rPr lang="ru-RU" baseline="0" dirty="0" smtClean="0"/>
              <a:t> счёт с текущим балансом в 100 рублей в методе </a:t>
            </a:r>
            <a:r>
              <a:rPr lang="en-US" baseline="0" dirty="0" err="1" smtClean="0"/>
              <a:t>setUp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покупки, купленный товар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на счёте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r>
              <a:rPr lang="ru-RU" baseline="0" dirty="0" smtClean="0"/>
              <a:t>В этих тестовых методах видна проблема – тест модуля </a:t>
            </a:r>
            <a:r>
              <a:rPr lang="en-US" baseline="0" dirty="0" smtClean="0"/>
              <a:t>Order</a:t>
            </a:r>
            <a:r>
              <a:rPr lang="ru-RU" baseline="0" dirty="0" smtClean="0"/>
              <a:t> завязан на корректность работы другого модуля – </a:t>
            </a:r>
            <a:r>
              <a:rPr lang="en-US" baseline="0" dirty="0" err="1" smtClean="0"/>
              <a:t>PaymentBankAccount</a:t>
            </a:r>
            <a:r>
              <a:rPr lang="en-US" baseline="0" dirty="0" smtClean="0"/>
              <a:t>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Если в нём будет ошибка, то ошибочными будут помечены как его тесты, так и тесты </a:t>
            </a:r>
            <a:r>
              <a:rPr lang="en-US" baseline="0" dirty="0" smtClean="0"/>
              <a:t>Order’</a:t>
            </a:r>
            <a:r>
              <a:rPr lang="ru-RU" baseline="0" dirty="0" smtClean="0"/>
              <a:t>а, а это затруднит поиск исходной причины.</a:t>
            </a:r>
          </a:p>
          <a:p>
            <a:r>
              <a:rPr lang="ru-RU" baseline="0" dirty="0" smtClean="0"/>
              <a:t>Кроме того, </a:t>
            </a:r>
            <a:r>
              <a:rPr lang="en-US" baseline="0" dirty="0" err="1" smtClean="0"/>
              <a:t>PaymentBankAccount</a:t>
            </a:r>
            <a:r>
              <a:rPr lang="ru-RU" baseline="0" dirty="0" smtClean="0"/>
              <a:t> мог иметь сложную реализацию – например, обращаться к базе данных, что в свою очередь заставило бы нас решать вопрос наличия такой 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Изменим подход – перепишем тест так, чтобы </a:t>
            </a:r>
            <a:r>
              <a:rPr lang="ru-RU" baseline="0" dirty="0" smtClean="0"/>
              <a:t>проверялось поведение объектов. В этом нам поможет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объект-имитацию, называемый,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 Создадим его статическим методом </a:t>
            </a:r>
            <a:r>
              <a:rPr lang="en-US" baseline="0" dirty="0" smtClean="0"/>
              <a:t>mock</a:t>
            </a:r>
            <a:r>
              <a:rPr lang="ru-RU" baseline="0" dirty="0" smtClean="0"/>
              <a:t>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запишет все взаимодействия с ним, а именно запомнит какие методы и с какими значениями аргументов вызывались.</a:t>
            </a:r>
          </a:p>
          <a:p>
            <a:r>
              <a:rPr lang="ru-RU" baseline="0" dirty="0" smtClean="0"/>
              <a:t>На данном слайде показан тест, который проверяет, что при покупке товара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равным значению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так, ведь мы не программировали мок бросать исключение), то товар добавится в список приобретённых.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Обращу внимание, мы не использовали никаких реальных реализаций интерфейса банковского счёта, только проверили факт вызова метода с нужным значением аргумента.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6" y="2410775"/>
            <a:ext cx="6305947" cy="14264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Зачем нужен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/>
              <a:t>ru.sbtqa.tutorials.advanced.mockito.OrderTest.testSucceedIfEnoughFunds(OrderTest.java:56)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/>
              <a:t>ru.sbtqa.tutorials.advanced.mockito.Order.buyItem</a:t>
            </a:r>
            <a:r>
              <a:rPr lang="en-US" dirty="0"/>
              <a:t>(Order.java:22)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/>
              <a:t>ru.sbtqa.tutorials.advanced.mockito</a:t>
            </a:r>
            <a:r>
              <a:rPr lang="en-US" dirty="0" smtClean="0"/>
              <a:t>. </a:t>
            </a:r>
            <a:r>
              <a:rPr lang="en-US" dirty="0" err="1" smtClean="0"/>
              <a:t>OrderTest.testSucceedIfEnoughFunds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12167"/>
            <a:ext cx="8869736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"Брошено исключение, так как средств недостаточно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"Список приобретённых товаров остался пустым"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90398"/>
            <a:ext cx="886973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</a:t>
            </a:r>
            <a:r>
              <a:rPr lang="ru-RU" sz="2400" dirty="0" smtClean="0"/>
              <a:t>объект, который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1653"/>
            <a:ext cx="8731878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"Метод 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en-US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вызван"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03201"/>
            <a:ext cx="6027057" cy="352632"/>
          </a:xfrm>
        </p:spPr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err="1" smtClean="0"/>
              <a:t>mockito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Имеет простое </a:t>
            </a:r>
            <a:r>
              <a:rPr lang="en-US" sz="2400" dirty="0" smtClean="0"/>
              <a:t>API</a:t>
            </a:r>
            <a:r>
              <a:rPr lang="ru-RU" sz="2400" dirty="0" smtClean="0"/>
              <a:t>, позволяет писать чистые и понятные тесты.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Не нужен </a:t>
            </a:r>
            <a:r>
              <a:rPr lang="ru-RU" sz="2400" dirty="0" err="1" smtClean="0"/>
              <a:t>самописный</a:t>
            </a:r>
            <a:r>
              <a:rPr lang="ru-RU" sz="2400" dirty="0" smtClean="0"/>
              <a:t> 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Огромное сообщество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7612"/>
              </p:ext>
            </p:extLst>
          </p:nvPr>
        </p:nvGraphicFramePr>
        <p:xfrm>
          <a:off x="406400" y="1940558"/>
          <a:ext cx="8084457" cy="440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83137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"Баланс уменьшился на сумму покупки"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"Пирожное добавлено в список приобретённых товаров"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53428"/>
            <a:ext cx="9144000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"Брошено исключение, так как средств недостаточно"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, 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Баланс не изменился, так как покупка не совершена"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"Список приобретённых товаров остался пустым"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166165"/>
            <a:ext cx="8869736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"Пирожное добавлено в список приобретённых товаров"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</TotalTime>
  <Words>1643</Words>
  <Application>Microsoft Office PowerPoint</Application>
  <PresentationFormat>Экран (4:3)</PresentationFormat>
  <Paragraphs>190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Почему именно mockito?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540</cp:revision>
  <dcterms:created xsi:type="dcterms:W3CDTF">2018-04-03T14:10:54Z</dcterms:created>
  <dcterms:modified xsi:type="dcterms:W3CDTF">2018-05-26T21:14:13Z</dcterms:modified>
</cp:coreProperties>
</file>