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65" r:id="rId13"/>
    <p:sldId id="274" r:id="rId14"/>
    <p:sldId id="266" r:id="rId15"/>
    <p:sldId id="278" r:id="rId16"/>
    <p:sldId id="276" r:id="rId17"/>
    <p:sldId id="272" r:id="rId18"/>
    <p:sldId id="279" r:id="rId19"/>
    <p:sldId id="275" r:id="rId20"/>
    <p:sldId id="273" r:id="rId21"/>
    <p:sldId id="277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1728" autoAdjust="0"/>
  </p:normalViewPr>
  <p:slideViewPr>
    <p:cSldViewPr snapToGrid="0" showGuides="1">
      <p:cViewPr>
        <p:scale>
          <a:sx n="66" d="100"/>
          <a:sy n="66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B840-452B-4B18-A029-1B409955EDB4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F7F6-FEA2-41B2-B29B-8E07A978F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первой части рассмотрения </a:t>
            </a:r>
            <a:r>
              <a:rPr lang="ru-RU" baseline="0" dirty="0" err="1" smtClean="0"/>
              <a:t>фрэймворка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Mockito</a:t>
            </a:r>
            <a:r>
              <a:rPr lang="en-US" baseline="0" dirty="0" smtClean="0"/>
              <a:t> </a:t>
            </a:r>
            <a:r>
              <a:rPr lang="ru-RU" baseline="0" dirty="0" smtClean="0"/>
              <a:t>мы обсудим используемую </a:t>
            </a:r>
            <a:r>
              <a:rPr lang="ru-RU" baseline="0" dirty="0" smtClean="0"/>
              <a:t>терминологию. В этой презентации я расскажу не только о </a:t>
            </a:r>
            <a:r>
              <a:rPr lang="ru-RU" baseline="0" dirty="0" err="1" smtClean="0"/>
              <a:t>моках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стабах</a:t>
            </a:r>
            <a:r>
              <a:rPr lang="ru-RU" baseline="0" dirty="0" smtClean="0"/>
              <a:t>, но также расскажу о разных подходах в реализации тестов и других часто применяемых видов объектов.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0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посмотреть, какую</a:t>
            </a:r>
            <a:r>
              <a:rPr lang="ru-RU" baseline="0" dirty="0" smtClean="0"/>
              <a:t> ошибку нам сообщит среда выполнения теста, если будет обнаружена ошибка в проверяемой реализации, смоделируем ситуацию, когда: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1) класс клиентского заказа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не с той суммой, что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2) не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2-й</a:t>
            </a:r>
            <a:r>
              <a:rPr lang="ru-RU" baseline="0" dirty="0" smtClean="0"/>
              <a:t> тест, немного более сложный.</a:t>
            </a:r>
          </a:p>
          <a:p>
            <a:r>
              <a:rPr lang="ru-RU" baseline="0" dirty="0" smtClean="0"/>
              <a:t>Мы добавляем заранее запрограммированный ответ – если у мок-объекта банковского счёте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аргументом, равным цене приобретаемой машины, то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должен бросить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 дальнейшем написаны 3 проверки: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что бросится исключение, если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ценой машины – в данном тесте эта проверка существует для того, чтобы проверить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пробрасываемость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выше исключения, брошенного методом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был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именно с ценой машины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если списание средств закончилось неудачей, то товар не добавится в список приобретённых.</a:t>
            </a:r>
          </a:p>
          <a:p>
            <a:pPr marL="228600" indent="-228600">
              <a:buAutoNum type="arabicParenR"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Ещё раз обращу внимание, что модульный тест написан именно для класса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Работу реализации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мы не проверяем – это не цель этого модульного теста. Сам этот модульный тест не тащит за собой никакую реализацию интерфейса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и связанные с ней зависимости, которые могут быть очень тяжеловесными (например, требуют обращения к базе данных, что требует соответствующей инфраструктуры). Ошибка в конкретной реализации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зафэйлит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только тесты на эту ошибочную реализацию и не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зафэйлит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тесты клиентского заказа – это существенно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упрошает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процесс поиска исходной причины при разборе результатов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выпонения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тестов.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2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Предыдущий</a:t>
            </a:r>
            <a:r>
              <a:rPr lang="ru-RU" baseline="0" dirty="0" smtClean="0"/>
              <a:t> пример показал, что использование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позволяет не использовать полноценные реализации объектов, с которыми производится взаимодействие.</a:t>
            </a:r>
          </a:p>
          <a:p>
            <a:r>
              <a:rPr lang="ru-RU" baseline="0" dirty="0" smtClean="0"/>
              <a:t>Но есть же ещё другие понятия – </a:t>
            </a:r>
            <a:r>
              <a:rPr lang="ru-RU" baseline="0" dirty="0" err="1" smtClean="0"/>
              <a:t>стабы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спайи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Давайте теперь чётко очертим границы этих понятий.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Дамми</a:t>
            </a:r>
            <a:r>
              <a:rPr lang="ru-RU" baseline="0" dirty="0" smtClean="0"/>
              <a:t> – обычно по сути используются просто, чтобы код скомпилировался. Т.е. в ходе выполнения теста, эти объекты использоваться не будут.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Стабы</a:t>
            </a:r>
            <a:r>
              <a:rPr lang="ru-RU" dirty="0" smtClean="0"/>
              <a:t> в отличие</a:t>
            </a:r>
            <a:r>
              <a:rPr lang="ru-RU" baseline="0" dirty="0" smtClean="0"/>
              <a:t> от чистых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, могут использоваться для тестирования путём проверки состояния.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могли бы сделать такую заглушку</a:t>
            </a:r>
            <a:r>
              <a:rPr lang="ru-RU" baseline="0" dirty="0" smtClean="0"/>
              <a:t> параметризированной – т.е. её работа бы отличалась в зависимости, например, от переданных аргументов.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простоты понимания сначала давайте рассмотрим какие виды тестов с точки зрения проверки результатов могут быть. Фактически есть только 2 варианта:</a:t>
            </a:r>
          </a:p>
          <a:p>
            <a:r>
              <a:rPr lang="ru-RU" baseline="0" dirty="0" smtClean="0"/>
              <a:t>1) проверять состояние объектов(системы) в ходе выполнения теста и после него (это классический/обычный вариант);</a:t>
            </a:r>
          </a:p>
          <a:p>
            <a:r>
              <a:rPr lang="ru-RU" baseline="0" dirty="0" smtClean="0"/>
              <a:t>2) проверять поведение объектов (какие методы объектов были вызваны и с какими аргументами / как объекты взаимодействовали друг с другом).</a:t>
            </a:r>
          </a:p>
          <a:p>
            <a:r>
              <a:rPr lang="ru-RU" baseline="0" dirty="0" smtClean="0"/>
              <a:t>Рассмотрим эти варианты на примерах.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1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</a:t>
            </a:r>
            <a:r>
              <a:rPr lang="ru-RU" dirty="0" err="1" smtClean="0"/>
              <a:t>спайя</a:t>
            </a:r>
            <a:r>
              <a:rPr lang="ru-RU" dirty="0" smtClean="0"/>
              <a:t> – сервис по отправке</a:t>
            </a:r>
            <a:r>
              <a:rPr lang="ru-RU" baseline="0" dirty="0" smtClean="0"/>
              <a:t> почтовых сообщений, который считает, сколько сообщений было отправлено.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примере из слайда показан частный случай </a:t>
            </a:r>
            <a:r>
              <a:rPr lang="ru-RU" baseline="0" dirty="0" err="1" smtClean="0"/>
              <a:t>спайя</a:t>
            </a:r>
            <a:r>
              <a:rPr lang="ru-RU" baseline="0" dirty="0" smtClean="0"/>
              <a:t>, который по сути позволяет проводить проверку поведения объекта </a:t>
            </a:r>
            <a:r>
              <a:rPr lang="en-US" baseline="0" dirty="0" smtClean="0"/>
              <a:t>order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у вас остались</a:t>
            </a:r>
            <a:r>
              <a:rPr lang="ru-RU" baseline="0" dirty="0" smtClean="0"/>
              <a:t> вопросы по материалу данной презентации, вот ссылки, которые помогут вам их разрешить.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Первым рассмотрим</a:t>
            </a:r>
            <a:r>
              <a:rPr lang="ru-RU" baseline="0" dirty="0" smtClean="0"/>
              <a:t> вариант, который сразу приходит в голову – это классический способ – проверка состояния.</a:t>
            </a:r>
          </a:p>
          <a:p>
            <a:r>
              <a:rPr lang="ru-RU" baseline="0" dirty="0" smtClean="0"/>
              <a:t>Допустим, что изначально у нас есть корзина с 3мя яблоками.</a:t>
            </a:r>
          </a:p>
          <a:p>
            <a:r>
              <a:rPr lang="ru-RU" baseline="0" dirty="0" smtClean="0"/>
              <a:t>Мы каким-то способом забираем из неё 1 яблоко.</a:t>
            </a:r>
          </a:p>
          <a:p>
            <a:r>
              <a:rPr lang="ru-RU" baseline="0" dirty="0" smtClean="0"/>
              <a:t>Как результат, ожидаем, что в корзине останется 2 яблока. В своём тесте мы проверяем в каком состоянии окажется корзина после выполненных действий.</a:t>
            </a:r>
          </a:p>
          <a:p>
            <a:r>
              <a:rPr lang="ru-RU" baseline="0" dirty="0" smtClean="0"/>
              <a:t>Ключевым моментом, на который стоит обратить внимание, является факт, что у нас есть возможность проверять состояние корзины.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рассмотрим</a:t>
            </a:r>
            <a:r>
              <a:rPr lang="ru-RU" baseline="0" dirty="0" smtClean="0"/>
              <a:t> немного более расширенный пример уже с кодом на </a:t>
            </a:r>
            <a:r>
              <a:rPr lang="ru-RU" baseline="0" dirty="0" err="1" smtClean="0"/>
              <a:t>джава</a:t>
            </a:r>
            <a:r>
              <a:rPr lang="ru-RU" baseline="0" dirty="0" smtClean="0"/>
              <a:t> и модульными тестами на </a:t>
            </a:r>
            <a:r>
              <a:rPr lang="en-US" baseline="0" dirty="0" smtClean="0"/>
              <a:t>JUnit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Предположим у нас есть интерфейс банковского счёта с методами, позволяющими его пополнить, снять средства, узнать текущий баланс.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Простейшая</a:t>
            </a:r>
            <a:r>
              <a:rPr lang="ru-RU" baseline="0" dirty="0" smtClean="0"/>
              <a:t> реализация такого интерфейса будет выглядеть так.</a:t>
            </a:r>
          </a:p>
          <a:p>
            <a:r>
              <a:rPr lang="ru-RU" baseline="0" dirty="0" smtClean="0"/>
              <a:t>Заметим, если средств для списания на счёте недостаточно, то бросается проверяемое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Работать</a:t>
            </a:r>
            <a:r>
              <a:rPr lang="ru-RU" baseline="0" dirty="0" smtClean="0"/>
              <a:t> мы будем с клиентскими заказами. Это наш класс, тесты к которому мы и будем писать.</a:t>
            </a:r>
          </a:p>
          <a:p>
            <a:r>
              <a:rPr lang="ru-RU" baseline="0" dirty="0" smtClean="0"/>
              <a:t>Класс клиентского заказа содержит список купленных товаров и метод покупки товара, который одновременно производит списание средств с банковского счёта.</a:t>
            </a:r>
          </a:p>
          <a:p>
            <a:r>
              <a:rPr lang="ru-RU" baseline="0" dirty="0" smtClean="0"/>
              <a:t>Если списание не было успешным (недостаточно средств), то товар не должен быть добавлен в список приобретённых.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модульного</a:t>
            </a:r>
            <a:r>
              <a:rPr lang="ru-RU" baseline="0" dirty="0" smtClean="0"/>
              <a:t> теста будет выглядеть так.</a:t>
            </a:r>
          </a:p>
          <a:p>
            <a:r>
              <a:rPr lang="ru-RU" dirty="0" smtClean="0"/>
              <a:t>Для каждого теста будет создаваться</a:t>
            </a:r>
            <a:r>
              <a:rPr lang="ru-RU" baseline="0" dirty="0" smtClean="0"/>
              <a:t> счёт с текущим балансом в 100 рублей.</a:t>
            </a:r>
          </a:p>
          <a:p>
            <a:r>
              <a:rPr lang="ru-RU" baseline="0" dirty="0" smtClean="0"/>
              <a:t>Замечу, что модульный тест мы пишем к классу клиентского заказа </a:t>
            </a:r>
            <a:r>
              <a:rPr lang="en-US" baseline="0" dirty="0" smtClean="0"/>
              <a:t>Order</a:t>
            </a:r>
            <a:r>
              <a:rPr lang="ru-RU" baseline="0" dirty="0" smtClean="0"/>
              <a:t>, а не к реализации интерфейса банковского счёта.</a:t>
            </a:r>
          </a:p>
          <a:p>
            <a:r>
              <a:rPr lang="ru-RU" baseline="0" dirty="0" smtClean="0"/>
              <a:t>Первый тест – на успешность операции покупки (средств на счёте достаточно) </a:t>
            </a:r>
            <a:r>
              <a:rPr lang="en-US" baseline="0" dirty="0" smtClean="0"/>
              <a:t>– </a:t>
            </a:r>
            <a:r>
              <a:rPr lang="ru-RU" baseline="0" dirty="0" smtClean="0"/>
              <a:t>баланс должен уменьшиться на сумму покупки (что означает, что мы проверяем факт списания средств со счёта), купленный товар должен добавиться в список.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0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 тест – на </a:t>
            </a:r>
            <a:r>
              <a:rPr lang="ru-RU" dirty="0" err="1" smtClean="0"/>
              <a:t>неуспешность</a:t>
            </a:r>
            <a:r>
              <a:rPr lang="ru-RU" dirty="0" smtClean="0"/>
              <a:t> выполнения операции покупки, если средств недостаточно.</a:t>
            </a:r>
          </a:p>
          <a:p>
            <a:r>
              <a:rPr lang="ru-RU" dirty="0" smtClean="0"/>
              <a:t>Средства со счёта не должны</a:t>
            </a:r>
            <a:r>
              <a:rPr lang="ru-RU" baseline="0" dirty="0" smtClean="0"/>
              <a:t> списаться, товар в заказ попасть не должен.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Ещё раз обращу внимание – эти тесты основаны на проверке состояния объектов после выполнения тестируемого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9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изменим подход к</a:t>
            </a:r>
            <a:r>
              <a:rPr lang="ru-RU" baseline="0" dirty="0" smtClean="0"/>
              <a:t> способу проверки корректности работы модуля клиентского заказа.</a:t>
            </a:r>
          </a:p>
          <a:p>
            <a:r>
              <a:rPr lang="ru-RU" dirty="0" smtClean="0"/>
              <a:t>Перепишем</a:t>
            </a:r>
            <a:r>
              <a:rPr lang="ru-RU" baseline="0" dirty="0" smtClean="0"/>
              <a:t> тест так, чтобы проверялось поведение объектов.</a:t>
            </a:r>
          </a:p>
          <a:p>
            <a:r>
              <a:rPr lang="ru-RU" baseline="0" dirty="0" smtClean="0"/>
              <a:t>Для этого я буду использовать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качестве реализации интерфейса банковского счёта будем использовать некий объект-имитацию реальной реализации – мок. Создадим его статическим методом из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Этот объект-имитация будет записывать все взаимодействия с ним – т.е. запомнит кто и какие методы с какими аргументами у него вызывал. Может также давать заранее определённые ответы (возвращаемые значения) на вызовы методов, но об этом чуть позже.</a:t>
            </a:r>
          </a:p>
          <a:p>
            <a:r>
              <a:rPr lang="ru-RU" baseline="0" dirty="0" smtClean="0"/>
              <a:t>Проверяем мы реализацию клиентского заказа – поэтому нам нужна истинная реализация этого класса.</a:t>
            </a:r>
          </a:p>
          <a:p>
            <a:r>
              <a:rPr lang="ru-RU" dirty="0" smtClean="0"/>
              <a:t>Работу</a:t>
            </a:r>
            <a:r>
              <a:rPr lang="ru-RU" baseline="0" dirty="0" smtClean="0"/>
              <a:t> реализации банковского счёта мы не проверяем – на это стоит обратить отдельное внимание. Модульные тесты должны быть изолированы! Для проверки конкретной реализации интерфейса банковского счёта нужно использовать свой отдельный модульный тест. В данном модульном тесте нас совершенно не интересует, как реализован банковский счёт. Нас интересует только описанный контракт на исполнение его методов.</a:t>
            </a:r>
          </a:p>
          <a:p>
            <a:r>
              <a:rPr lang="ru-RU" baseline="0" dirty="0" smtClean="0"/>
              <a:t>На данном слайде показан тест, который проверяет, что при покупке товара через класс </a:t>
            </a:r>
            <a:r>
              <a:rPr lang="ru-RU" baseline="0" dirty="0" err="1" smtClean="0"/>
              <a:t>клиенского</a:t>
            </a:r>
            <a:r>
              <a:rPr lang="ru-RU" baseline="0" dirty="0" smtClean="0"/>
              <a:t> заказа,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реализации интерфейса банковского счёта с аргументом со значением цены покупаемого товара. Если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не вернёт исключения (а это будет именно так, так как в данном тесте мы не задавали никаких возвращаемых значений и бросаемых исключений для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мокированного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объекта), то товар добавится в список приобретённых в заказе. Обратите внимание – мок-объект позволяет проверить взаимодействие с ним, т.е. поведение работающих с ним объектов.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6" r="80000"/>
          <a:stretch/>
        </p:blipFill>
        <p:spPr>
          <a:xfrm flipH="1">
            <a:off x="0" y="0"/>
            <a:ext cx="1930400" cy="6858000"/>
          </a:xfrm>
          <a:prstGeom prst="rect">
            <a:avLst/>
          </a:prstGeom>
        </p:spPr>
      </p:pic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523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6371" y="2536372"/>
            <a:ext cx="6857998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3105151" cy="325437"/>
          </a:xfrm>
        </p:spPr>
        <p:txBody>
          <a:bodyPr lIns="0" tIns="0" rIns="0" bIns="0" anchor="ctr">
            <a:noAutofit/>
          </a:bodyPr>
          <a:lstStyle>
            <a:lvl1pPr algn="l">
              <a:defRPr sz="28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18" y="6356351"/>
            <a:ext cx="381000" cy="365125"/>
          </a:xfrm>
        </p:spPr>
        <p:txBody>
          <a:bodyPr/>
          <a:lstStyle/>
          <a:p>
            <a:fld id="{6814237A-5479-4FB2-ABDC-DE99C0ACD62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Picture 1130" descr="C:\Users\SBT-Sergeev-AU2\Desktop\Sberbank\EFS-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74494"/>
            <a:ext cx="947998" cy="4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 userDrawn="1"/>
        </p:nvSpPr>
        <p:spPr>
          <a:xfrm rot="5400000">
            <a:off x="-67247" y="355740"/>
            <a:ext cx="4104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 rot="5400000">
            <a:off x="8573606" y="6516054"/>
            <a:ext cx="216000" cy="45719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237A-5479-4FB2-ABDC-DE99C0ACD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8thlight.com/blog/uncle-bob/2014/05/14/TheLittleMocker.html" TargetMode="External"/><Relationship Id="rId4" Type="http://schemas.openxmlformats.org/officeDocument/2006/relationships/hyperlink" Target="https://www.javacodegeeks.com/2015/11/test-doubles-mocks-dummies-and-stub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1482107" y="3076375"/>
            <a:ext cx="14760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2967" y="2410776"/>
            <a:ext cx="51448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endParaRPr lang="en-US" sz="4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5000"/>
              </a:lnSpc>
            </a:pP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Что такое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 что такое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stub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10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2068551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Argument(s) are different! Wanted: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</a:t>
            </a:r>
            <a:r>
              <a:rPr lang="en-US" dirty="0" smtClean="0"/>
              <a:t>at</a:t>
            </a:r>
            <a:r>
              <a:rPr lang="ru-RU" dirty="0" smtClean="0"/>
              <a:t> </a:t>
            </a:r>
            <a:r>
              <a:rPr lang="en-US" dirty="0" smtClean="0"/>
              <a:t>ru.sberbank.example.OrderTestBehaviourVerification.testSucceedIfEnoughFunds(OrderTest.java:56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 invocation has different arguments: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71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 smtClean="0"/>
              <a:t>ru.sberbank.example.Order.buyItem</a:t>
            </a:r>
            <a:r>
              <a:rPr lang="en-US" dirty="0" smtClean="0"/>
              <a:t>(Order.java:22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7483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Wanted but not invoked: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 smtClean="0"/>
              <a:t>ru.sberbank.example</a:t>
            </a:r>
            <a:r>
              <a:rPr lang="en-US" dirty="0" smtClean="0"/>
              <a:t>. </a:t>
            </a:r>
            <a:r>
              <a:rPr lang="en-US" dirty="0" err="1" smtClean="0"/>
              <a:t>OrderTestBehaviourVerification.testSucceedIfEnoughFunds</a:t>
            </a:r>
            <a:r>
              <a:rPr lang="en-US" dirty="0" smtClean="0"/>
              <a:t>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Actually, there were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interactions with this mock.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7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12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163"/>
            <a:ext cx="7904728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OrderTestBehaviourVerification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Mock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16261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Mock </a:t>
            </a:r>
            <a:r>
              <a:rPr lang="en-US" sz="2400" dirty="0" smtClean="0"/>
              <a:t>–</a:t>
            </a:r>
            <a:r>
              <a:rPr lang="ru-RU" sz="2400" dirty="0" smtClean="0"/>
              <a:t> объекты с заранее запрограммированными ожиданиями вызовов, что формирует спецификацию взаимодействия.</a:t>
            </a:r>
          </a:p>
          <a:p>
            <a:pPr algn="just"/>
            <a:r>
              <a:rPr lang="ru-RU" sz="2400" dirty="0" smtClean="0"/>
              <a:t>Используются для проверки поведения 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14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5544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Dummy</a:t>
            </a:r>
            <a:r>
              <a:rPr lang="en-US" sz="2400" dirty="0" smtClean="0"/>
              <a:t> – </a:t>
            </a:r>
            <a:r>
              <a:rPr lang="ru-RU" sz="2400" dirty="0" smtClean="0"/>
              <a:t>объект, который передаётся, но в действительности никогда не используется.</a:t>
            </a:r>
          </a:p>
          <a:p>
            <a:pPr algn="just"/>
            <a:r>
              <a:rPr lang="ru-RU" sz="2400" dirty="0" smtClean="0"/>
              <a:t>Обычно используется, чтобы заполнить список аргументов метода.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02201"/>
            <a:ext cx="804258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8897"/>
            <a:ext cx="886973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78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Stub</a:t>
            </a:r>
            <a:r>
              <a:rPr lang="en-US" sz="2400" dirty="0" smtClean="0"/>
              <a:t> –</a:t>
            </a:r>
            <a:r>
              <a:rPr lang="ru-RU" sz="2400" dirty="0" smtClean="0"/>
              <a:t> заглушки, предоставляющие заранее запрограммированные для теста ответы/действия заданных методов.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34303"/>
            <a:ext cx="8594019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35907"/>
            <a:ext cx="8731878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493000" cy="335662"/>
          </a:xfrm>
        </p:spPr>
        <p:txBody>
          <a:bodyPr/>
          <a:lstStyle/>
          <a:p>
            <a:r>
              <a:rPr lang="ru-RU" dirty="0" smtClean="0"/>
              <a:t>Как проверять результат при выполнении теста?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4057" y="2148113"/>
            <a:ext cx="712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Существует 2 способа проверки результатов теста:</a:t>
            </a:r>
          </a:p>
          <a:p>
            <a:pPr algn="just"/>
            <a:endParaRPr lang="ru-RU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состояния;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3033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Spy </a:t>
            </a:r>
            <a:r>
              <a:rPr lang="en-US" sz="2400" dirty="0" smtClean="0"/>
              <a:t>– stub</a:t>
            </a:r>
            <a:r>
              <a:rPr lang="ru-RU" sz="2400" dirty="0" smtClean="0"/>
              <a:t>, который также записывает некоторую информацию о том, как вызывались его методы.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20152"/>
            <a:ext cx="8731878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188687"/>
            <a:ext cx="6027057" cy="352632"/>
          </a:xfrm>
        </p:spPr>
        <p:txBody>
          <a:bodyPr/>
          <a:lstStyle/>
          <a:p>
            <a:r>
              <a:rPr lang="ru-RU" dirty="0" smtClean="0"/>
              <a:t>Дополнительная литература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martinfowler.com/articles/mocksArentStubs.html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www.javacodegeeks.com/2015/11/test-doubles-mocks-dummies-and-stubs.html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8thlight.com/blog/uncle-bob/2014/05/14/TheLittleMocker.html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800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Что такое проверка состояния?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03" y="6318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Было:</a:t>
            </a:r>
            <a:endParaRPr lang="ru-RU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107158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1403" y="269289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Сделали:</a:t>
            </a:r>
            <a:endParaRPr lang="ru-RU" sz="2400" dirty="0"/>
          </a:p>
        </p:txBody>
      </p:sp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106433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104256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321244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320519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318342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909863" y="3340089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888118" y="3332781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403" y="4768433"/>
            <a:ext cx="15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Ожидаем:</a:t>
            </a:r>
            <a:endParaRPr lang="ru-RU" sz="2400" dirty="0"/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5237352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5230098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/>
              <a:t>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064322"/>
            <a:ext cx="9144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/>
              <a:t>PaymentBankAccount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12164"/>
            <a:ext cx="895531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ZERO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.compareTo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.subtract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38119"/>
            <a:ext cx="88697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unmodifiableList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83137"/>
            <a:ext cx="9144000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OrderTestStateVerification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05525"/>
            <a:ext cx="749115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OrderTestStateVerification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testFailedIfInsufficientFunds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81662"/>
            <a:ext cx="7904728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OrderTestBehaviourVerification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2816</TotalTime>
  <Words>1415</Words>
  <Application>Microsoft Office PowerPoint</Application>
  <PresentationFormat>Экран (4:3)</PresentationFormat>
  <Paragraphs>164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Как проверять результат при выполнении теста?</vt:lpstr>
      <vt:lpstr>Что такое проверка состояния?</vt:lpstr>
      <vt:lpstr>Интерфейс BankAccount</vt:lpstr>
      <vt:lpstr>Класс PaymentBankAccount</vt:lpstr>
      <vt:lpstr>Класс Order</vt:lpstr>
      <vt:lpstr>Пример: тест с проверкой состояния</vt:lpstr>
      <vt:lpstr>Пример: тест с проверкой состояния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Mock</vt:lpstr>
      <vt:lpstr>Dummy</vt:lpstr>
      <vt:lpstr>Dummy</vt:lpstr>
      <vt:lpstr>Dummy</vt:lpstr>
      <vt:lpstr>Stub</vt:lpstr>
      <vt:lpstr>Stub</vt:lpstr>
      <vt:lpstr>Stub</vt:lpstr>
      <vt:lpstr>Spy</vt:lpstr>
      <vt:lpstr>Spy</vt:lpstr>
      <vt:lpstr>Дополнительная литература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Parfianov</dc:creator>
  <cp:lastModifiedBy>User</cp:lastModifiedBy>
  <cp:revision>171</cp:revision>
  <dcterms:created xsi:type="dcterms:W3CDTF">2018-04-03T14:10:54Z</dcterms:created>
  <dcterms:modified xsi:type="dcterms:W3CDTF">2018-04-21T18:01:11Z</dcterms:modified>
</cp:coreProperties>
</file>