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E3E85A-EB67-4C80-8453-C2A1ED560C55}"/>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FB7050DE-993F-4834-889C-C4716F117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4CFCD855-B828-4B9D-8DD5-06C6D22F8A6F}"/>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98B10C27-5B20-4BDC-B078-4F558E5C1B4F}"/>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F38B11D1-ADC8-459E-AF41-6FEC0A01124F}"/>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3984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0300A-9FFD-45FD-B4AF-D833227F685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21BF90E8-556E-41EF-AA44-BDDF0FA17FAC}"/>
              </a:ext>
            </a:extLst>
          </p:cNvPr>
          <p:cNvSpPr>
            <a:spLocks noGrp="1"/>
          </p:cNvSpPr>
          <p:nvPr>
            <p:ph type="body" orient="vert" idx="1"/>
          </p:nvPr>
        </p:nvSpPr>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64ECBEEF-0E27-47C1-8E01-8D4BB3C0A5B0}"/>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54D341A1-A208-4F25-80C6-407B9A7760C7}"/>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3DAE80B0-48D6-43F9-B7C7-1E0069197D83}"/>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139620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01047CEC-A323-45DE-9EC0-4C3FBBB3DF66}"/>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75489324-8947-4D10-B0BF-AA4561422596}"/>
              </a:ext>
            </a:extLst>
          </p:cNvPr>
          <p:cNvSpPr>
            <a:spLocks noGrp="1"/>
          </p:cNvSpPr>
          <p:nvPr>
            <p:ph type="body" orient="vert" idx="1"/>
          </p:nvPr>
        </p:nvSpPr>
        <p:spPr>
          <a:xfrm>
            <a:off x="838200" y="365125"/>
            <a:ext cx="7734300" cy="5811838"/>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91F969B1-7434-423E-9F4B-6254B41001F1}"/>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54BB5580-5F45-4901-88C6-8FD360B20826}"/>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63D7DF0E-1446-437C-8CB8-0DD53AECE2C3}"/>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75465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668AE-697D-4BC6-BC56-19422ED5757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3B91205-F8CF-4B8C-914C-46B675826A4F}"/>
              </a:ext>
            </a:extLst>
          </p:cNvPr>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D1B0FF67-F4F8-440C-9314-13583AD74496}"/>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205190DB-4DCA-4241-BC06-073540618865}"/>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5C7EF195-78D3-4A47-AF33-EA3CFC73FB38}"/>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280222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6199F-EC6E-481E-9DEB-1253125626E3}"/>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8EBCE016-DD17-4542-A8A4-9680DB06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Місце для дати 3">
            <a:extLst>
              <a:ext uri="{FF2B5EF4-FFF2-40B4-BE49-F238E27FC236}">
                <a16:creationId xmlns:a16="http://schemas.microsoft.com/office/drawing/2014/main" id="{579EA995-5A54-4C91-A287-EDE9E5ECD4F7}"/>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C6BFC84A-DAAB-4539-8F04-2DDB19D63124}"/>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6B3EBF1B-4C43-4DAA-B485-AF1B58093698}"/>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15787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DF692C-5201-42AC-BA18-F08DC4775B9C}"/>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B08783B-D786-4C1C-93F2-312189DE7C57}"/>
              </a:ext>
            </a:extLst>
          </p:cNvPr>
          <p:cNvSpPr>
            <a:spLocks noGrp="1"/>
          </p:cNvSpPr>
          <p:nvPr>
            <p:ph sz="half" idx="1"/>
          </p:nvPr>
        </p:nvSpPr>
        <p:spPr>
          <a:xfrm>
            <a:off x="838200" y="1825625"/>
            <a:ext cx="51816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FFD60D9A-C951-493B-A1AB-7B314C26B9B1}"/>
              </a:ext>
            </a:extLst>
          </p:cNvPr>
          <p:cNvSpPr>
            <a:spLocks noGrp="1"/>
          </p:cNvSpPr>
          <p:nvPr>
            <p:ph sz="half" idx="2"/>
          </p:nvPr>
        </p:nvSpPr>
        <p:spPr>
          <a:xfrm>
            <a:off x="6172200" y="1825625"/>
            <a:ext cx="51816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7E874C98-7F44-488C-B24A-4EE1D21DF9A4}"/>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6" name="Місце для нижнього колонтитула 5">
            <a:extLst>
              <a:ext uri="{FF2B5EF4-FFF2-40B4-BE49-F238E27FC236}">
                <a16:creationId xmlns:a16="http://schemas.microsoft.com/office/drawing/2014/main" id="{9DC7D1BD-5E87-4915-A3A3-FCC4A3AF17FE}"/>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4B4595B5-3AE6-49AC-9326-2A3ED0A393D0}"/>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130922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EAF4F-F831-4A1B-9654-36D809B33646}"/>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9324B39B-F04D-43E4-B4AA-90ED461CC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Місце для вмісту 3">
            <a:extLst>
              <a:ext uri="{FF2B5EF4-FFF2-40B4-BE49-F238E27FC236}">
                <a16:creationId xmlns:a16="http://schemas.microsoft.com/office/drawing/2014/main" id="{9BF4FB82-3A20-4D1D-BDF4-788EFEAB84C4}"/>
              </a:ext>
            </a:extLst>
          </p:cNvPr>
          <p:cNvSpPr>
            <a:spLocks noGrp="1"/>
          </p:cNvSpPr>
          <p:nvPr>
            <p:ph sz="half" idx="2"/>
          </p:nvPr>
        </p:nvSpPr>
        <p:spPr>
          <a:xfrm>
            <a:off x="839788" y="2505075"/>
            <a:ext cx="5157787"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86741F68-AE38-482E-96FF-EFDF3CFB8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Місце для вмісту 5">
            <a:extLst>
              <a:ext uri="{FF2B5EF4-FFF2-40B4-BE49-F238E27FC236}">
                <a16:creationId xmlns:a16="http://schemas.microsoft.com/office/drawing/2014/main" id="{D5083F81-F088-4F5D-92F6-52DB1F582DB0}"/>
              </a:ext>
            </a:extLst>
          </p:cNvPr>
          <p:cNvSpPr>
            <a:spLocks noGrp="1"/>
          </p:cNvSpPr>
          <p:nvPr>
            <p:ph sz="quarter" idx="4"/>
          </p:nvPr>
        </p:nvSpPr>
        <p:spPr>
          <a:xfrm>
            <a:off x="6172200" y="2505075"/>
            <a:ext cx="5183188"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A2934A82-C3AF-400F-B95D-6BF6F9527E0C}"/>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8" name="Місце для нижнього колонтитула 7">
            <a:extLst>
              <a:ext uri="{FF2B5EF4-FFF2-40B4-BE49-F238E27FC236}">
                <a16:creationId xmlns:a16="http://schemas.microsoft.com/office/drawing/2014/main" id="{CD77E37A-F094-4C57-BAE9-62EF96C1DBB4}"/>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6C10617A-E7AA-4A48-B20F-F251C36D06B3}"/>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266552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F9F5F9-C33E-4AF6-8537-6C5BF63348AC}"/>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7C047E00-E088-45AC-9C83-892FC9D905E7}"/>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4" name="Місце для нижнього колонтитула 3">
            <a:extLst>
              <a:ext uri="{FF2B5EF4-FFF2-40B4-BE49-F238E27FC236}">
                <a16:creationId xmlns:a16="http://schemas.microsoft.com/office/drawing/2014/main" id="{F54B9865-833B-4B3C-9EE2-8B50410F7C9C}"/>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49141B20-3A87-4554-A81A-F7BFD896F25E}"/>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327967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FCE552D1-2028-4075-9F38-33A6298400B2}"/>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3" name="Місце для нижнього колонтитула 2">
            <a:extLst>
              <a:ext uri="{FF2B5EF4-FFF2-40B4-BE49-F238E27FC236}">
                <a16:creationId xmlns:a16="http://schemas.microsoft.com/office/drawing/2014/main" id="{8BD62945-F858-4266-AF84-C2920ED3A732}"/>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3E673746-19A8-40A3-A20B-8670CFC342FB}"/>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419281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AA5243-0550-417A-ACF5-4DF6CFC4FC76}"/>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846C7C84-1F31-4A7B-A3EA-F2BE69EB3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23FDF976-9ED0-4E40-A662-84B4B2F86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Місце для дати 4">
            <a:extLst>
              <a:ext uri="{FF2B5EF4-FFF2-40B4-BE49-F238E27FC236}">
                <a16:creationId xmlns:a16="http://schemas.microsoft.com/office/drawing/2014/main" id="{3CC563FB-EF86-4C17-837C-B959C8098FAC}"/>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6" name="Місце для нижнього колонтитула 5">
            <a:extLst>
              <a:ext uri="{FF2B5EF4-FFF2-40B4-BE49-F238E27FC236}">
                <a16:creationId xmlns:a16="http://schemas.microsoft.com/office/drawing/2014/main" id="{D04CBA3F-C39F-4F49-9621-C85F0D8A8D5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1B6A6062-F8CE-452B-9422-14A9A0C4889D}"/>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262857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EB468C-5607-4A92-80EC-0554884CD95D}"/>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8D7AB1FA-F5A8-4F7E-98BE-5EB545CCA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0086559C-3400-49B8-AA08-5C3434680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Місце для дати 4">
            <a:extLst>
              <a:ext uri="{FF2B5EF4-FFF2-40B4-BE49-F238E27FC236}">
                <a16:creationId xmlns:a16="http://schemas.microsoft.com/office/drawing/2014/main" id="{72424171-C57C-43CC-9082-840B6BEAAE28}"/>
              </a:ext>
            </a:extLst>
          </p:cNvPr>
          <p:cNvSpPr>
            <a:spLocks noGrp="1"/>
          </p:cNvSpPr>
          <p:nvPr>
            <p:ph type="dt" sz="half" idx="10"/>
          </p:nvPr>
        </p:nvSpPr>
        <p:spPr/>
        <p:txBody>
          <a:bodyPr/>
          <a:lstStyle/>
          <a:p>
            <a:fld id="{F8B34F86-BF9E-4977-B53A-47911FF53BD7}" type="datetimeFigureOut">
              <a:rPr lang="uk-UA" smtClean="0"/>
              <a:t>21.01.2019</a:t>
            </a:fld>
            <a:endParaRPr lang="uk-UA"/>
          </a:p>
        </p:txBody>
      </p:sp>
      <p:sp>
        <p:nvSpPr>
          <p:cNvPr id="6" name="Місце для нижнього колонтитула 5">
            <a:extLst>
              <a:ext uri="{FF2B5EF4-FFF2-40B4-BE49-F238E27FC236}">
                <a16:creationId xmlns:a16="http://schemas.microsoft.com/office/drawing/2014/main" id="{6A985107-3047-4F3C-8D1B-E4FF3BDEB224}"/>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5B98A919-82CD-4A27-8988-1CF395BD37AC}"/>
              </a:ext>
            </a:extLst>
          </p:cNvPr>
          <p:cNvSpPr>
            <a:spLocks noGrp="1"/>
          </p:cNvSpPr>
          <p:nvPr>
            <p:ph type="sldNum" sz="quarter" idx="12"/>
          </p:nvPr>
        </p:nvSpPr>
        <p:spPr/>
        <p:txBody>
          <a:bodyPr/>
          <a:lstStyle/>
          <a:p>
            <a:fld id="{2A80F1EB-16BF-4B67-8242-A4AE479CB181}" type="slidenum">
              <a:rPr lang="uk-UA" smtClean="0"/>
              <a:t>‹№›</a:t>
            </a:fld>
            <a:endParaRPr lang="uk-UA"/>
          </a:p>
        </p:txBody>
      </p:sp>
    </p:spTree>
    <p:extLst>
      <p:ext uri="{BB962C8B-B14F-4D97-AF65-F5344CB8AC3E}">
        <p14:creationId xmlns:p14="http://schemas.microsoft.com/office/powerpoint/2010/main" val="125535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B6C692AC-1815-4A36-A3C0-05C174695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CECC2B39-2340-4D10-BCA4-F3970B03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B3AB043A-CBB1-429E-B4F2-2107C2610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4F86-BF9E-4977-B53A-47911FF53BD7}" type="datetimeFigureOut">
              <a:rPr lang="uk-UA" smtClean="0"/>
              <a:t>21.01.2019</a:t>
            </a:fld>
            <a:endParaRPr lang="uk-UA"/>
          </a:p>
        </p:txBody>
      </p:sp>
      <p:sp>
        <p:nvSpPr>
          <p:cNvPr id="5" name="Місце для нижнього колонтитула 4">
            <a:extLst>
              <a:ext uri="{FF2B5EF4-FFF2-40B4-BE49-F238E27FC236}">
                <a16:creationId xmlns:a16="http://schemas.microsoft.com/office/drawing/2014/main" id="{951F8204-B9A2-475B-9940-46D27CFC5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0F231400-2FCA-4617-B344-D513F1421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0F1EB-16BF-4B67-8242-A4AE479CB181}" type="slidenum">
              <a:rPr lang="uk-UA" smtClean="0"/>
              <a:t>‹№›</a:t>
            </a:fld>
            <a:endParaRPr lang="uk-UA"/>
          </a:p>
        </p:txBody>
      </p:sp>
    </p:spTree>
    <p:extLst>
      <p:ext uri="{BB962C8B-B14F-4D97-AF65-F5344CB8AC3E}">
        <p14:creationId xmlns:p14="http://schemas.microsoft.com/office/powerpoint/2010/main" val="1014684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uk.wikipedia.org/wiki/%D0%90%D0%BD%D0%B3%D0%BB%D1%96%D0%B9%D1%81%D1%8C%D0%BA%D0%B0_%D0%BC%D0%BE%D0%B2%D0%B0" TargetMode="External"/><Relationship Id="rId7" Type="http://schemas.openxmlformats.org/officeDocument/2006/relationships/hyperlink" Target="https://uk.wikipedia.org/wiki/Bash"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uk.wikipedia.org/wiki/Linux" TargetMode="External"/><Relationship Id="rId5" Type="http://schemas.openxmlformats.org/officeDocument/2006/relationships/hyperlink" Target="https://uk.wikipedia.org/wiki/%D0%9A%D0%BE%D0%BC%D0%B0%D0%BD%D0%B4%D0%BD%D0%B0_%D0%BE%D0%B1%D0%BE%D0%BB%D0%BE%D0%BD%D0%BA%D0%B0_Unix" TargetMode="External"/><Relationship Id="rId4" Type="http://schemas.openxmlformats.org/officeDocument/2006/relationships/hyperlink" Target="https://uk.wikipedia.org/wiki/%D0%9E%D0%B1%D0%BE%D0%BB%D0%BE%D0%BD%D0%BA%D0%B0_%D0%91%D0%BE%D1%80%D0%BD%D0%B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1278294" y="2202024"/>
            <a:ext cx="10179698" cy="1631216"/>
          </a:xfrm>
          <a:prstGeom prst="rect">
            <a:avLst/>
          </a:prstGeom>
          <a:noFill/>
        </p:spPr>
        <p:txBody>
          <a:bodyPr wrap="square" rtlCol="0">
            <a:spAutoFit/>
          </a:bodyPr>
          <a:lstStyle/>
          <a:p>
            <a:endParaRPr lang="en-US" sz="3200" dirty="0"/>
          </a:p>
          <a:p>
            <a:endParaRPr lang="en-US" sz="3200" dirty="0"/>
          </a:p>
          <a:p>
            <a:pPr algn="just"/>
            <a:r>
              <a:rPr lang="uk-UA" sz="3600" b="1" dirty="0"/>
              <a:t>Основи роботи в командній оболонці </a:t>
            </a:r>
            <a:r>
              <a:rPr lang="en-US" sz="3600" b="1" dirty="0"/>
              <a:t>SHELL BASH</a:t>
            </a:r>
            <a:endParaRPr lang="uk-UA" sz="3600" b="1" dirty="0"/>
          </a:p>
        </p:txBody>
      </p:sp>
    </p:spTree>
    <p:extLst>
      <p:ext uri="{BB962C8B-B14F-4D97-AF65-F5344CB8AC3E}">
        <p14:creationId xmlns:p14="http://schemas.microsoft.com/office/powerpoint/2010/main" val="231368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3170099"/>
          </a:xfrm>
          <a:prstGeom prst="rect">
            <a:avLst/>
          </a:prstGeom>
          <a:noFill/>
        </p:spPr>
        <p:txBody>
          <a:bodyPr wrap="square" rtlCol="0">
            <a:spAutoFit/>
          </a:bodyPr>
          <a:lstStyle/>
          <a:p>
            <a:r>
              <a:rPr lang="en-US" sz="2000" b="1" dirty="0">
                <a:solidFill>
                  <a:srgbClr val="0070C0"/>
                </a:solidFill>
              </a:rPr>
              <a:t>10. </a:t>
            </a:r>
            <a:r>
              <a:rPr lang="uk-UA" sz="2000" b="1" dirty="0">
                <a:solidFill>
                  <a:srgbClr val="0070C0"/>
                </a:solidFill>
              </a:rPr>
              <a:t>Команда </a:t>
            </a:r>
            <a:r>
              <a:rPr lang="en-US" sz="2000" b="1" dirty="0" err="1">
                <a:solidFill>
                  <a:srgbClr val="0070C0"/>
                </a:solidFill>
              </a:rPr>
              <a:t>su</a:t>
            </a:r>
            <a:r>
              <a:rPr lang="en-US" sz="2000" b="1" dirty="0">
                <a:solidFill>
                  <a:srgbClr val="0070C0"/>
                </a:solidFill>
              </a:rPr>
              <a:t> (</a:t>
            </a:r>
            <a:r>
              <a:rPr lang="en-US" sz="2000" b="1" dirty="0" err="1">
                <a:solidFill>
                  <a:srgbClr val="0070C0"/>
                </a:solidFill>
              </a:rPr>
              <a:t>su</a:t>
            </a:r>
            <a:r>
              <a:rPr lang="en-US" sz="2000" b="1" dirty="0">
                <a:solidFill>
                  <a:srgbClr val="0070C0"/>
                </a:solidFill>
              </a:rPr>
              <a:t> - change user ID or become superuser)</a:t>
            </a:r>
            <a:endParaRPr lang="uk-UA" sz="2000" dirty="0">
              <a:solidFill>
                <a:srgbClr val="0070C0"/>
              </a:solidFill>
            </a:endParaRPr>
          </a:p>
          <a:p>
            <a:r>
              <a:rPr lang="en-US" dirty="0"/>
              <a:t>SYNOPSIS - </a:t>
            </a:r>
            <a:r>
              <a:rPr lang="en-US" dirty="0" err="1"/>
              <a:t>su</a:t>
            </a:r>
            <a:r>
              <a:rPr lang="en-US" dirty="0"/>
              <a:t> [options] [username]</a:t>
            </a:r>
            <a:endParaRPr lang="uk-UA" dirty="0"/>
          </a:p>
          <a:p>
            <a:r>
              <a:rPr lang="en-US" dirty="0"/>
              <a:t>DESCRIPTION - The </a:t>
            </a:r>
            <a:r>
              <a:rPr lang="en-US" dirty="0" err="1"/>
              <a:t>su</a:t>
            </a:r>
            <a:r>
              <a:rPr lang="en-US" dirty="0"/>
              <a:t> command is used to become another user during a login session. Invoked without a username, </a:t>
            </a:r>
            <a:r>
              <a:rPr lang="en-US" dirty="0" err="1"/>
              <a:t>su</a:t>
            </a:r>
            <a:r>
              <a:rPr lang="en-US" dirty="0"/>
              <a:t> defaults to becoming the superuser. The optional argument - may be used to provide an environment similar to what the user would expect had the user logged in directly.</a:t>
            </a:r>
            <a:endParaRPr lang="ru-RU" dirty="0"/>
          </a:p>
          <a:p>
            <a:endParaRPr lang="uk-UA" dirty="0"/>
          </a:p>
          <a:p>
            <a:r>
              <a:rPr lang="en-US" b="1" dirty="0" err="1">
                <a:solidFill>
                  <a:srgbClr val="FF0000"/>
                </a:solidFill>
              </a:rPr>
              <a:t>su</a:t>
            </a:r>
            <a:r>
              <a:rPr lang="en-US" b="1" dirty="0"/>
              <a:t> </a:t>
            </a:r>
            <a:r>
              <a:rPr lang="ru-RU" b="1" dirty="0"/>
              <a:t>- </a:t>
            </a:r>
            <a:r>
              <a:rPr lang="uk-UA" dirty="0"/>
              <a:t>стати </a:t>
            </a:r>
            <a:r>
              <a:rPr lang="en-US" dirty="0"/>
              <a:t>superuser</a:t>
            </a:r>
            <a:r>
              <a:rPr lang="ru-RU" dirty="0"/>
              <a:t> (</a:t>
            </a:r>
            <a:r>
              <a:rPr lang="uk-UA" dirty="0"/>
              <a:t>знаходимось в папці попереднього користувача, в командному рядку буде папка попереднього користувача)</a:t>
            </a:r>
          </a:p>
          <a:p>
            <a:r>
              <a:rPr lang="en-US" b="1" dirty="0" err="1">
                <a:solidFill>
                  <a:srgbClr val="FF0000"/>
                </a:solidFill>
              </a:rPr>
              <a:t>su</a:t>
            </a:r>
            <a:r>
              <a:rPr lang="ru-RU" b="1" dirty="0">
                <a:solidFill>
                  <a:srgbClr val="FF0000"/>
                </a:solidFill>
              </a:rPr>
              <a:t> - </a:t>
            </a:r>
            <a:r>
              <a:rPr lang="ru-RU" b="1" dirty="0"/>
              <a:t>- </a:t>
            </a:r>
            <a:r>
              <a:rPr lang="uk-UA" dirty="0"/>
              <a:t>стати </a:t>
            </a:r>
            <a:r>
              <a:rPr lang="en-US" dirty="0"/>
              <a:t>superuser </a:t>
            </a:r>
            <a:r>
              <a:rPr lang="uk-UA" dirty="0"/>
              <a:t>та переміститись в папку </a:t>
            </a:r>
            <a:r>
              <a:rPr lang="en-US" dirty="0"/>
              <a:t>root</a:t>
            </a:r>
            <a:r>
              <a:rPr lang="uk-UA" dirty="0"/>
              <a:t> (всі файли будуть створюватись в папці </a:t>
            </a:r>
            <a:r>
              <a:rPr lang="en-US" dirty="0"/>
              <a:t>root</a:t>
            </a:r>
            <a:r>
              <a:rPr lang="uk-UA" dirty="0"/>
              <a:t>, в командному рядку також буде </a:t>
            </a:r>
            <a:r>
              <a:rPr lang="en-US" dirty="0"/>
              <a:t>root</a:t>
            </a:r>
            <a:r>
              <a:rPr lang="ru-RU" dirty="0"/>
              <a:t>)</a:t>
            </a:r>
            <a:endParaRPr lang="uk-UA" dirty="0"/>
          </a:p>
          <a:p>
            <a:r>
              <a:rPr lang="en-US" b="1" dirty="0" err="1">
                <a:solidFill>
                  <a:srgbClr val="FF0000"/>
                </a:solidFill>
              </a:rPr>
              <a:t>su</a:t>
            </a:r>
            <a:r>
              <a:rPr lang="ru-RU" b="1" dirty="0">
                <a:solidFill>
                  <a:srgbClr val="FF0000"/>
                </a:solidFill>
              </a:rPr>
              <a:t> - </a:t>
            </a:r>
            <a:r>
              <a:rPr lang="en-US" b="1" dirty="0">
                <a:solidFill>
                  <a:srgbClr val="FF0000"/>
                </a:solidFill>
              </a:rPr>
              <a:t>user</a:t>
            </a:r>
            <a:r>
              <a:rPr lang="ru-RU" b="1" dirty="0">
                <a:solidFill>
                  <a:srgbClr val="FF0000"/>
                </a:solidFill>
              </a:rPr>
              <a:t>-1 </a:t>
            </a:r>
            <a:r>
              <a:rPr lang="ru-RU" b="1" dirty="0"/>
              <a:t>- </a:t>
            </a:r>
            <a:r>
              <a:rPr lang="uk-UA" dirty="0"/>
              <a:t>повернутись до користувача user-1 і в його папку</a:t>
            </a:r>
          </a:p>
        </p:txBody>
      </p:sp>
    </p:spTree>
    <p:extLst>
      <p:ext uri="{BB962C8B-B14F-4D97-AF65-F5344CB8AC3E}">
        <p14:creationId xmlns:p14="http://schemas.microsoft.com/office/powerpoint/2010/main" val="207031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3447098"/>
          </a:xfrm>
          <a:prstGeom prst="rect">
            <a:avLst/>
          </a:prstGeom>
          <a:noFill/>
        </p:spPr>
        <p:txBody>
          <a:bodyPr wrap="square" rtlCol="0">
            <a:spAutoFit/>
          </a:bodyPr>
          <a:lstStyle/>
          <a:p>
            <a:r>
              <a:rPr lang="en-US" sz="2000" b="1" dirty="0">
                <a:solidFill>
                  <a:srgbClr val="0070C0"/>
                </a:solidFill>
              </a:rPr>
              <a:t>11. </a:t>
            </a:r>
            <a:r>
              <a:rPr lang="uk-UA" sz="2000" b="1" dirty="0">
                <a:solidFill>
                  <a:srgbClr val="0070C0"/>
                </a:solidFill>
              </a:rPr>
              <a:t>Команда </a:t>
            </a:r>
            <a:r>
              <a:rPr lang="en-US" sz="2000" b="1" dirty="0" err="1">
                <a:solidFill>
                  <a:srgbClr val="0070C0"/>
                </a:solidFill>
              </a:rPr>
              <a:t>sudo</a:t>
            </a:r>
            <a:r>
              <a:rPr lang="en-US" sz="2000" b="1" dirty="0">
                <a:solidFill>
                  <a:srgbClr val="0070C0"/>
                </a:solidFill>
              </a:rPr>
              <a:t> (</a:t>
            </a:r>
            <a:r>
              <a:rPr lang="en-US" sz="2000" b="1" dirty="0" err="1">
                <a:solidFill>
                  <a:srgbClr val="0070C0"/>
                </a:solidFill>
              </a:rPr>
              <a:t>sudo</a:t>
            </a:r>
            <a:r>
              <a:rPr lang="en-US" sz="2000" b="1" dirty="0">
                <a:solidFill>
                  <a:srgbClr val="0070C0"/>
                </a:solidFill>
              </a:rPr>
              <a:t>, </a:t>
            </a:r>
            <a:r>
              <a:rPr lang="en-US" sz="2000" b="1" dirty="0" err="1">
                <a:solidFill>
                  <a:srgbClr val="0070C0"/>
                </a:solidFill>
              </a:rPr>
              <a:t>sudoedit</a:t>
            </a:r>
            <a:r>
              <a:rPr lang="en-US" sz="2000" b="1" dirty="0">
                <a:solidFill>
                  <a:srgbClr val="0070C0"/>
                </a:solidFill>
              </a:rPr>
              <a:t> — execute a command as another user)</a:t>
            </a:r>
            <a:endParaRPr lang="uk-UA" sz="2000" dirty="0">
              <a:solidFill>
                <a:srgbClr val="0070C0"/>
              </a:solidFill>
            </a:endParaRPr>
          </a:p>
          <a:p>
            <a:r>
              <a:rPr lang="en-US" dirty="0"/>
              <a:t>SYNOPSIS - </a:t>
            </a:r>
            <a:r>
              <a:rPr lang="en-US" dirty="0" err="1"/>
              <a:t>sudo</a:t>
            </a:r>
            <a:r>
              <a:rPr lang="en-US" dirty="0"/>
              <a:t> -h | -K | -k | -V</a:t>
            </a:r>
            <a:endParaRPr lang="uk-UA" dirty="0"/>
          </a:p>
          <a:p>
            <a:r>
              <a:rPr lang="en-US" dirty="0"/>
              <a:t>         </a:t>
            </a:r>
            <a:r>
              <a:rPr lang="en-US" dirty="0" err="1"/>
              <a:t>sudo</a:t>
            </a:r>
            <a:r>
              <a:rPr lang="en-US" dirty="0"/>
              <a:t> -v [-</a:t>
            </a:r>
            <a:r>
              <a:rPr lang="en-US" dirty="0" err="1"/>
              <a:t>AknS</a:t>
            </a:r>
            <a:r>
              <a:rPr lang="en-US" dirty="0"/>
              <a:t>] [-a type] [-g group] [-h host] [-p prompt] [-u user]</a:t>
            </a:r>
            <a:endParaRPr lang="uk-UA" dirty="0"/>
          </a:p>
          <a:p>
            <a:r>
              <a:rPr lang="en-US" dirty="0"/>
              <a:t>         </a:t>
            </a:r>
            <a:r>
              <a:rPr lang="en-US" dirty="0" err="1"/>
              <a:t>sudo</a:t>
            </a:r>
            <a:r>
              <a:rPr lang="en-US" dirty="0"/>
              <a:t> -l [-</a:t>
            </a:r>
            <a:r>
              <a:rPr lang="en-US" dirty="0" err="1"/>
              <a:t>AknS</a:t>
            </a:r>
            <a:r>
              <a:rPr lang="en-US" dirty="0"/>
              <a:t>] [-a type] [-g group] [-h host] [-p prompt] [-U user] [-u user] [command]</a:t>
            </a:r>
            <a:endParaRPr lang="uk-UA" dirty="0"/>
          </a:p>
          <a:p>
            <a:r>
              <a:rPr lang="en-US" dirty="0"/>
              <a:t>         </a:t>
            </a:r>
            <a:r>
              <a:rPr lang="en-US" dirty="0" err="1"/>
              <a:t>sudo</a:t>
            </a:r>
            <a:r>
              <a:rPr lang="en-US" dirty="0"/>
              <a:t> [-</a:t>
            </a:r>
            <a:r>
              <a:rPr lang="en-US" dirty="0" err="1"/>
              <a:t>AbEHnPS</a:t>
            </a:r>
            <a:r>
              <a:rPr lang="en-US" dirty="0"/>
              <a:t>] [-a type] [-C num] [-c class] [-g group] [-h host] [-p prompt] [-r role] [-t type] [-u user] [VAR=value] [-</a:t>
            </a:r>
            <a:r>
              <a:rPr lang="en-US" dirty="0" err="1"/>
              <a:t>i</a:t>
            </a:r>
            <a:r>
              <a:rPr lang="en-US" dirty="0"/>
              <a:t> | -s] [command]</a:t>
            </a:r>
            <a:endParaRPr lang="uk-UA" dirty="0"/>
          </a:p>
          <a:p>
            <a:r>
              <a:rPr lang="en-US" dirty="0"/>
              <a:t>         </a:t>
            </a:r>
            <a:r>
              <a:rPr lang="en-US" dirty="0" err="1"/>
              <a:t>sudoedit</a:t>
            </a:r>
            <a:r>
              <a:rPr lang="en-US" dirty="0"/>
              <a:t> [-</a:t>
            </a:r>
            <a:r>
              <a:rPr lang="en-US" dirty="0" err="1"/>
              <a:t>AknS</a:t>
            </a:r>
            <a:r>
              <a:rPr lang="en-US" dirty="0"/>
              <a:t>] [-a type] [-C num] [-c class] [-g group] [-h host] [-p prompt] [-u user] file ...</a:t>
            </a:r>
            <a:endParaRPr lang="uk-UA" dirty="0"/>
          </a:p>
          <a:p>
            <a:r>
              <a:rPr lang="en-US" dirty="0"/>
              <a:t>DESCRIPTION - </a:t>
            </a:r>
            <a:r>
              <a:rPr lang="en-US" dirty="0" err="1"/>
              <a:t>sudo</a:t>
            </a:r>
            <a:r>
              <a:rPr lang="en-US" dirty="0"/>
              <a:t> allows a permitted user to execute a command as the superuser or another user, as specified by the security policy.  The invoking user's real (not effective) user ID is used to determine the user name with which to query the security policy.</a:t>
            </a:r>
            <a:endParaRPr lang="ru-RU" dirty="0"/>
          </a:p>
          <a:p>
            <a:endParaRPr lang="uk-UA" dirty="0"/>
          </a:p>
          <a:p>
            <a:r>
              <a:rPr lang="en-US" b="1" dirty="0" err="1">
                <a:solidFill>
                  <a:srgbClr val="FF0000"/>
                </a:solidFill>
              </a:rPr>
              <a:t>sudo</a:t>
            </a:r>
            <a:r>
              <a:rPr lang="en-US" b="1" dirty="0">
                <a:solidFill>
                  <a:srgbClr val="FF0000"/>
                </a:solidFill>
              </a:rPr>
              <a:t> passwd root </a:t>
            </a:r>
            <a:r>
              <a:rPr lang="ru-RU" dirty="0"/>
              <a:t>- </a:t>
            </a:r>
            <a:r>
              <a:rPr lang="uk-UA" dirty="0"/>
              <a:t>установка пароля для </a:t>
            </a:r>
            <a:r>
              <a:rPr lang="uk-UA" dirty="0" err="1"/>
              <a:t>суперкористувача</a:t>
            </a:r>
            <a:endParaRPr lang="uk-UA" dirty="0"/>
          </a:p>
        </p:txBody>
      </p:sp>
    </p:spTree>
    <p:extLst>
      <p:ext uri="{BB962C8B-B14F-4D97-AF65-F5344CB8AC3E}">
        <p14:creationId xmlns:p14="http://schemas.microsoft.com/office/powerpoint/2010/main" val="372583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2092881"/>
          </a:xfrm>
          <a:prstGeom prst="rect">
            <a:avLst/>
          </a:prstGeom>
          <a:noFill/>
        </p:spPr>
        <p:txBody>
          <a:bodyPr wrap="square" rtlCol="0">
            <a:spAutoFit/>
          </a:bodyPr>
          <a:lstStyle/>
          <a:p>
            <a:r>
              <a:rPr lang="ru-RU" sz="2000" b="1" dirty="0">
                <a:solidFill>
                  <a:srgbClr val="0070C0"/>
                </a:solidFill>
              </a:rPr>
              <a:t>12. </a:t>
            </a:r>
            <a:r>
              <a:rPr lang="uk-UA" sz="2000" b="1" dirty="0">
                <a:solidFill>
                  <a:srgbClr val="0070C0"/>
                </a:solidFill>
              </a:rPr>
              <a:t>Команда</a:t>
            </a:r>
            <a:r>
              <a:rPr lang="uk-UA" sz="2000" dirty="0">
                <a:solidFill>
                  <a:srgbClr val="0070C0"/>
                </a:solidFill>
              </a:rPr>
              <a:t> </a:t>
            </a:r>
            <a:r>
              <a:rPr lang="en-US" sz="2000" b="1" dirty="0">
                <a:solidFill>
                  <a:srgbClr val="0070C0"/>
                </a:solidFill>
              </a:rPr>
              <a:t>man</a:t>
            </a:r>
            <a:r>
              <a:rPr lang="en-US" sz="2000" dirty="0">
                <a:solidFill>
                  <a:srgbClr val="0070C0"/>
                </a:solidFill>
              </a:rPr>
              <a:t> </a:t>
            </a:r>
            <a:r>
              <a:rPr lang="uk-UA" sz="2000" dirty="0">
                <a:solidFill>
                  <a:srgbClr val="0070C0"/>
                </a:solidFill>
              </a:rPr>
              <a:t>та </a:t>
            </a:r>
            <a:r>
              <a:rPr lang="en-US" sz="2000" b="1" dirty="0">
                <a:solidFill>
                  <a:srgbClr val="0070C0"/>
                </a:solidFill>
              </a:rPr>
              <a:t>info</a:t>
            </a:r>
            <a:r>
              <a:rPr lang="uk-UA" sz="2000" b="1" dirty="0">
                <a:solidFill>
                  <a:srgbClr val="0070C0"/>
                </a:solidFill>
              </a:rPr>
              <a:t> </a:t>
            </a:r>
            <a:r>
              <a:rPr lang="uk-UA" sz="2000" b="1" dirty="0"/>
              <a:t>– довідка</a:t>
            </a:r>
          </a:p>
          <a:p>
            <a:endParaRPr lang="uk-UA" sz="2000" dirty="0">
              <a:solidFill>
                <a:srgbClr val="0070C0"/>
              </a:solidFill>
            </a:endParaRPr>
          </a:p>
          <a:p>
            <a:r>
              <a:rPr lang="en-US" b="1" dirty="0"/>
              <a:t>man</a:t>
            </a:r>
            <a:r>
              <a:rPr lang="ru-RU" b="1" dirty="0"/>
              <a:t> -</a:t>
            </a:r>
            <a:r>
              <a:rPr lang="en-US" b="1" dirty="0"/>
              <a:t>k list </a:t>
            </a:r>
            <a:r>
              <a:rPr lang="ru-RU" dirty="0"/>
              <a:t>- </a:t>
            </a:r>
            <a:r>
              <a:rPr lang="uk-UA" dirty="0"/>
              <a:t>пошук за словом </a:t>
            </a:r>
            <a:r>
              <a:rPr lang="en-US" dirty="0"/>
              <a:t>list </a:t>
            </a:r>
            <a:r>
              <a:rPr lang="uk-UA" dirty="0"/>
              <a:t>в списку команду та в їх описанні</a:t>
            </a:r>
          </a:p>
          <a:p>
            <a:r>
              <a:rPr lang="en-US" b="1" dirty="0"/>
              <a:t>man</a:t>
            </a:r>
            <a:r>
              <a:rPr lang="ru-RU" b="1" dirty="0"/>
              <a:t> -</a:t>
            </a:r>
            <a:r>
              <a:rPr lang="en-US" b="1" dirty="0"/>
              <a:t>f ls </a:t>
            </a:r>
            <a:r>
              <a:rPr lang="ru-RU" dirty="0"/>
              <a:t>- </a:t>
            </a:r>
            <a:r>
              <a:rPr lang="uk-UA" dirty="0"/>
              <a:t>виводить дані про певну функцію (в даному випадку </a:t>
            </a:r>
            <a:r>
              <a:rPr lang="en-US" dirty="0"/>
              <a:t>ls</a:t>
            </a:r>
            <a:r>
              <a:rPr lang="ru-RU" dirty="0"/>
              <a:t>)</a:t>
            </a:r>
            <a:r>
              <a:rPr lang="uk-UA" dirty="0"/>
              <a:t> (коротку довідку)</a:t>
            </a:r>
          </a:p>
          <a:p>
            <a:r>
              <a:rPr lang="en-US" b="1" dirty="0"/>
              <a:t>man</a:t>
            </a:r>
            <a:r>
              <a:rPr lang="uk-UA" b="1" dirty="0"/>
              <a:t> -</a:t>
            </a:r>
            <a:r>
              <a:rPr lang="en-US" b="1" dirty="0"/>
              <a:t>u </a:t>
            </a:r>
            <a:r>
              <a:rPr lang="uk-UA" b="1" dirty="0"/>
              <a:t>ім’я функції </a:t>
            </a:r>
            <a:r>
              <a:rPr lang="uk-UA" dirty="0"/>
              <a:t>- якщо немає інформації про функцію (додати описання)</a:t>
            </a:r>
          </a:p>
          <a:p>
            <a:r>
              <a:rPr lang="en-US" b="1" dirty="0"/>
              <a:t>man</a:t>
            </a:r>
            <a:r>
              <a:rPr lang="uk-UA" b="1" dirty="0"/>
              <a:t> 5 </a:t>
            </a:r>
            <a:r>
              <a:rPr lang="en-US" b="1" dirty="0"/>
              <a:t>passwd </a:t>
            </a:r>
            <a:r>
              <a:rPr lang="uk-UA" dirty="0"/>
              <a:t>- отримання інформації про команду </a:t>
            </a:r>
            <a:r>
              <a:rPr lang="en-US" dirty="0"/>
              <a:t>passwd</a:t>
            </a:r>
            <a:r>
              <a:rPr lang="uk-UA" dirty="0"/>
              <a:t> з розділу 5 (існує 8 розділів - від 1 до 8)</a:t>
            </a:r>
          </a:p>
          <a:p>
            <a:r>
              <a:rPr lang="uk-UA" b="1" dirty="0" err="1"/>
              <a:t>man</a:t>
            </a:r>
            <a:r>
              <a:rPr lang="uk-UA" b="1" dirty="0"/>
              <a:t> </a:t>
            </a:r>
            <a:r>
              <a:rPr lang="uk-UA" b="1" dirty="0" err="1"/>
              <a:t>su</a:t>
            </a:r>
            <a:r>
              <a:rPr lang="uk-UA" b="1" dirty="0"/>
              <a:t> &gt; </a:t>
            </a:r>
            <a:r>
              <a:rPr lang="uk-UA" b="1" dirty="0" err="1"/>
              <a:t>man_su</a:t>
            </a:r>
            <a:r>
              <a:rPr lang="uk-UA" b="1" dirty="0"/>
              <a:t> </a:t>
            </a:r>
            <a:r>
              <a:rPr lang="uk-UA" dirty="0"/>
              <a:t>- збереження довідки про функцію в файлі </a:t>
            </a:r>
            <a:r>
              <a:rPr lang="uk-UA" dirty="0" err="1"/>
              <a:t>man_su</a:t>
            </a:r>
            <a:r>
              <a:rPr lang="uk-UA" dirty="0"/>
              <a:t> </a:t>
            </a:r>
          </a:p>
        </p:txBody>
      </p:sp>
    </p:spTree>
    <p:extLst>
      <p:ext uri="{BB962C8B-B14F-4D97-AF65-F5344CB8AC3E}">
        <p14:creationId xmlns:p14="http://schemas.microsoft.com/office/powerpoint/2010/main" val="20024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4678204"/>
          </a:xfrm>
          <a:prstGeom prst="rect">
            <a:avLst/>
          </a:prstGeom>
          <a:noFill/>
        </p:spPr>
        <p:txBody>
          <a:bodyPr wrap="square" rtlCol="0">
            <a:spAutoFit/>
          </a:bodyPr>
          <a:lstStyle/>
          <a:p>
            <a:r>
              <a:rPr lang="uk-UA" sz="2000" b="1" dirty="0">
                <a:solidFill>
                  <a:srgbClr val="0070C0"/>
                </a:solidFill>
              </a:rPr>
              <a:t>13. Команда</a:t>
            </a:r>
            <a:r>
              <a:rPr lang="uk-UA" sz="2000" dirty="0">
                <a:solidFill>
                  <a:srgbClr val="0070C0"/>
                </a:solidFill>
              </a:rPr>
              <a:t> </a:t>
            </a:r>
            <a:r>
              <a:rPr lang="en-US" sz="2000" b="1" dirty="0" err="1">
                <a:solidFill>
                  <a:srgbClr val="0070C0"/>
                </a:solidFill>
              </a:rPr>
              <a:t>whereis</a:t>
            </a:r>
            <a:r>
              <a:rPr lang="uk-UA" sz="2000" dirty="0">
                <a:solidFill>
                  <a:srgbClr val="0070C0"/>
                </a:solidFill>
              </a:rPr>
              <a:t> та </a:t>
            </a:r>
            <a:r>
              <a:rPr lang="en-US" sz="2000" b="1" dirty="0" err="1">
                <a:solidFill>
                  <a:srgbClr val="0070C0"/>
                </a:solidFill>
              </a:rPr>
              <a:t>whatis</a:t>
            </a:r>
            <a:r>
              <a:rPr lang="en-US" sz="2000" b="1" dirty="0">
                <a:solidFill>
                  <a:srgbClr val="0070C0"/>
                </a:solidFill>
              </a:rPr>
              <a:t> </a:t>
            </a:r>
            <a:endParaRPr lang="uk-UA" sz="2000" b="1" dirty="0">
              <a:solidFill>
                <a:srgbClr val="0070C0"/>
              </a:solidFill>
            </a:endParaRPr>
          </a:p>
          <a:p>
            <a:endParaRPr lang="uk-UA" sz="2000" dirty="0">
              <a:solidFill>
                <a:srgbClr val="0070C0"/>
              </a:solidFill>
            </a:endParaRPr>
          </a:p>
          <a:p>
            <a:r>
              <a:rPr lang="en-US" b="1" dirty="0" err="1"/>
              <a:t>whereis</a:t>
            </a:r>
            <a:r>
              <a:rPr lang="en-US" dirty="0"/>
              <a:t> - locate the binary, source, and manual page files for a command</a:t>
            </a:r>
            <a:endParaRPr lang="uk-UA" dirty="0"/>
          </a:p>
          <a:p>
            <a:r>
              <a:rPr lang="uk-UA" b="1" dirty="0"/>
              <a:t>Визначає де </a:t>
            </a:r>
            <a:r>
              <a:rPr lang="uk-UA" b="1" dirty="0" err="1"/>
              <a:t>знаходится</a:t>
            </a:r>
            <a:r>
              <a:rPr lang="uk-UA" b="1" dirty="0"/>
              <a:t> певна </a:t>
            </a:r>
            <a:r>
              <a:rPr lang="uk-UA" b="1" dirty="0" err="1"/>
              <a:t>программа</a:t>
            </a:r>
            <a:r>
              <a:rPr lang="uk-UA" b="1" dirty="0"/>
              <a:t> або виконуваний файл команди</a:t>
            </a:r>
            <a:r>
              <a:rPr lang="ru-RU" b="1" dirty="0"/>
              <a:t>, </a:t>
            </a:r>
            <a:r>
              <a:rPr lang="ru-RU" b="1" dirty="0" err="1"/>
              <a:t>наприклад</a:t>
            </a:r>
            <a:r>
              <a:rPr lang="ru-RU" b="1" dirty="0"/>
              <a:t>, </a:t>
            </a:r>
            <a:r>
              <a:rPr lang="en-US" b="1" dirty="0" err="1"/>
              <a:t>whereis</a:t>
            </a:r>
            <a:r>
              <a:rPr lang="en-US" b="1" dirty="0"/>
              <a:t> </a:t>
            </a:r>
            <a:r>
              <a:rPr lang="en-US" b="1" dirty="0" err="1"/>
              <a:t>firefox</a:t>
            </a:r>
            <a:endParaRPr lang="uk-UA" b="1" dirty="0"/>
          </a:p>
          <a:p>
            <a:r>
              <a:rPr lang="en-US" b="1" dirty="0"/>
              <a:t> </a:t>
            </a:r>
            <a:endParaRPr lang="uk-UA" dirty="0"/>
          </a:p>
          <a:p>
            <a:r>
              <a:rPr lang="en-US" b="1" dirty="0" err="1"/>
              <a:t>whatis</a:t>
            </a:r>
            <a:r>
              <a:rPr lang="en-US" dirty="0"/>
              <a:t> - display one-line manual page descriptions</a:t>
            </a:r>
            <a:endParaRPr lang="uk-UA" dirty="0"/>
          </a:p>
          <a:p>
            <a:r>
              <a:rPr lang="uk-UA" b="1" dirty="0"/>
              <a:t>Дає інформацію про команду/програму, </a:t>
            </a:r>
            <a:r>
              <a:rPr lang="uk-UA" dirty="0"/>
              <a:t>наприклад</a:t>
            </a:r>
            <a:r>
              <a:rPr lang="uk-UA" b="1" dirty="0"/>
              <a:t>,</a:t>
            </a:r>
            <a:r>
              <a:rPr lang="uk-UA" dirty="0"/>
              <a:t> </a:t>
            </a:r>
            <a:r>
              <a:rPr lang="en-US" b="1" dirty="0" err="1"/>
              <a:t>whatis</a:t>
            </a:r>
            <a:r>
              <a:rPr lang="en-US" b="1" dirty="0"/>
              <a:t> </a:t>
            </a:r>
            <a:r>
              <a:rPr lang="en-US" b="1" dirty="0" err="1"/>
              <a:t>firefox</a:t>
            </a:r>
            <a:endParaRPr lang="uk-UA" b="1" dirty="0"/>
          </a:p>
          <a:p>
            <a:endParaRPr lang="uk-UA" b="1" dirty="0"/>
          </a:p>
          <a:p>
            <a:r>
              <a:rPr lang="uk-UA" sz="2000" b="1" dirty="0">
                <a:solidFill>
                  <a:srgbClr val="0070C0"/>
                </a:solidFill>
              </a:rPr>
              <a:t>14. Команда </a:t>
            </a:r>
            <a:r>
              <a:rPr lang="en-US" sz="2000" b="1" dirty="0">
                <a:solidFill>
                  <a:srgbClr val="0070C0"/>
                </a:solidFill>
              </a:rPr>
              <a:t>which </a:t>
            </a:r>
            <a:endParaRPr lang="uk-UA" sz="2000" b="1" dirty="0">
              <a:solidFill>
                <a:srgbClr val="0070C0"/>
              </a:solidFill>
            </a:endParaRPr>
          </a:p>
          <a:p>
            <a:endParaRPr lang="uk-UA" sz="2000" b="1" dirty="0">
              <a:solidFill>
                <a:srgbClr val="0070C0"/>
              </a:solidFill>
            </a:endParaRPr>
          </a:p>
          <a:p>
            <a:r>
              <a:rPr lang="en-US" b="1" dirty="0"/>
              <a:t>which</a:t>
            </a:r>
            <a:r>
              <a:rPr lang="en-US" dirty="0"/>
              <a:t> - locate a command</a:t>
            </a:r>
            <a:endParaRPr lang="uk-UA" dirty="0"/>
          </a:p>
          <a:p>
            <a:r>
              <a:rPr lang="uk-UA" b="1" dirty="0"/>
              <a:t>Визначає де знаходиться виконуваний файл певної </a:t>
            </a:r>
            <a:r>
              <a:rPr lang="uk-UA" b="1" dirty="0" err="1"/>
              <a:t>программи</a:t>
            </a:r>
            <a:r>
              <a:rPr lang="uk-UA" b="1" dirty="0"/>
              <a:t>/команди</a:t>
            </a:r>
          </a:p>
          <a:p>
            <a:endParaRPr lang="uk-UA" dirty="0"/>
          </a:p>
          <a:p>
            <a:r>
              <a:rPr lang="uk-UA" dirty="0"/>
              <a:t>За допомогою команди можна дізнатись, чи встановлена та або інша програма на ПК - </a:t>
            </a:r>
            <a:r>
              <a:rPr lang="en-US" b="1" dirty="0"/>
              <a:t>which </a:t>
            </a:r>
            <a:r>
              <a:rPr lang="en-US" b="1" dirty="0" err="1"/>
              <a:t>nmap</a:t>
            </a:r>
            <a:r>
              <a:rPr lang="en-US" b="1" dirty="0"/>
              <a:t> </a:t>
            </a:r>
            <a:r>
              <a:rPr lang="uk-UA" dirty="0"/>
              <a:t>- перевірка чи встановлена програма </a:t>
            </a:r>
            <a:r>
              <a:rPr lang="en-US" b="1" dirty="0" err="1"/>
              <a:t>nmap</a:t>
            </a:r>
            <a:r>
              <a:rPr lang="en-US" dirty="0"/>
              <a:t> </a:t>
            </a:r>
            <a:r>
              <a:rPr lang="uk-UA" dirty="0"/>
              <a:t>на ПК</a:t>
            </a:r>
          </a:p>
          <a:p>
            <a:endParaRPr lang="uk-UA" dirty="0"/>
          </a:p>
        </p:txBody>
      </p:sp>
    </p:spTree>
    <p:extLst>
      <p:ext uri="{BB962C8B-B14F-4D97-AF65-F5344CB8AC3E}">
        <p14:creationId xmlns:p14="http://schemas.microsoft.com/office/powerpoint/2010/main" val="19150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4678204"/>
          </a:xfrm>
          <a:prstGeom prst="rect">
            <a:avLst/>
          </a:prstGeom>
          <a:noFill/>
        </p:spPr>
        <p:txBody>
          <a:bodyPr wrap="square" rtlCol="0">
            <a:spAutoFit/>
          </a:bodyPr>
          <a:lstStyle/>
          <a:p>
            <a:r>
              <a:rPr lang="uk-UA" sz="2000" b="1" dirty="0">
                <a:solidFill>
                  <a:srgbClr val="0070C0"/>
                </a:solidFill>
              </a:rPr>
              <a:t>13. Команда</a:t>
            </a:r>
            <a:r>
              <a:rPr lang="uk-UA" sz="2000" dirty="0">
                <a:solidFill>
                  <a:srgbClr val="0070C0"/>
                </a:solidFill>
              </a:rPr>
              <a:t> </a:t>
            </a:r>
            <a:r>
              <a:rPr lang="en-US" sz="2000" b="1" dirty="0" err="1">
                <a:solidFill>
                  <a:srgbClr val="0070C0"/>
                </a:solidFill>
              </a:rPr>
              <a:t>whereis</a:t>
            </a:r>
            <a:r>
              <a:rPr lang="uk-UA" sz="2000" dirty="0">
                <a:solidFill>
                  <a:srgbClr val="0070C0"/>
                </a:solidFill>
              </a:rPr>
              <a:t> та </a:t>
            </a:r>
            <a:r>
              <a:rPr lang="en-US" sz="2000" b="1" dirty="0" err="1">
                <a:solidFill>
                  <a:srgbClr val="0070C0"/>
                </a:solidFill>
              </a:rPr>
              <a:t>whatis</a:t>
            </a:r>
            <a:r>
              <a:rPr lang="en-US" sz="2000" b="1" dirty="0">
                <a:solidFill>
                  <a:srgbClr val="0070C0"/>
                </a:solidFill>
              </a:rPr>
              <a:t> </a:t>
            </a:r>
            <a:endParaRPr lang="uk-UA" sz="2000" b="1" dirty="0">
              <a:solidFill>
                <a:srgbClr val="0070C0"/>
              </a:solidFill>
            </a:endParaRPr>
          </a:p>
          <a:p>
            <a:endParaRPr lang="uk-UA" sz="2000" dirty="0">
              <a:solidFill>
                <a:srgbClr val="0070C0"/>
              </a:solidFill>
            </a:endParaRPr>
          </a:p>
          <a:p>
            <a:r>
              <a:rPr lang="en-US" b="1" dirty="0" err="1"/>
              <a:t>whereis</a:t>
            </a:r>
            <a:r>
              <a:rPr lang="en-US" dirty="0"/>
              <a:t> - locate the binary, source, and manual page files for a command</a:t>
            </a:r>
            <a:endParaRPr lang="uk-UA" dirty="0"/>
          </a:p>
          <a:p>
            <a:r>
              <a:rPr lang="uk-UA" b="1" dirty="0"/>
              <a:t>Визначає де </a:t>
            </a:r>
            <a:r>
              <a:rPr lang="uk-UA" b="1" dirty="0" err="1"/>
              <a:t>знаходится</a:t>
            </a:r>
            <a:r>
              <a:rPr lang="uk-UA" b="1" dirty="0"/>
              <a:t> певна програма або виконуваний файл команди</a:t>
            </a:r>
            <a:r>
              <a:rPr lang="ru-RU" b="1" dirty="0"/>
              <a:t>, </a:t>
            </a:r>
            <a:r>
              <a:rPr lang="ru-RU" b="1" dirty="0" err="1"/>
              <a:t>наприклад</a:t>
            </a:r>
            <a:r>
              <a:rPr lang="ru-RU" b="1" dirty="0"/>
              <a:t>, </a:t>
            </a:r>
            <a:r>
              <a:rPr lang="en-US" b="1" dirty="0" err="1"/>
              <a:t>whereis</a:t>
            </a:r>
            <a:r>
              <a:rPr lang="en-US" b="1" dirty="0"/>
              <a:t> </a:t>
            </a:r>
            <a:r>
              <a:rPr lang="en-US" b="1" dirty="0" err="1"/>
              <a:t>firefox</a:t>
            </a:r>
            <a:endParaRPr lang="uk-UA" b="1" dirty="0"/>
          </a:p>
          <a:p>
            <a:r>
              <a:rPr lang="en-US" b="1" dirty="0"/>
              <a:t> </a:t>
            </a:r>
            <a:endParaRPr lang="uk-UA" dirty="0"/>
          </a:p>
          <a:p>
            <a:r>
              <a:rPr lang="en-US" b="1" dirty="0" err="1"/>
              <a:t>whatis</a:t>
            </a:r>
            <a:r>
              <a:rPr lang="en-US" dirty="0"/>
              <a:t> - display one-line manual page descriptions</a:t>
            </a:r>
            <a:endParaRPr lang="uk-UA" dirty="0"/>
          </a:p>
          <a:p>
            <a:r>
              <a:rPr lang="uk-UA" b="1" dirty="0"/>
              <a:t>Дає інформацію про команду/програму, </a:t>
            </a:r>
            <a:r>
              <a:rPr lang="uk-UA" dirty="0"/>
              <a:t>наприклад</a:t>
            </a:r>
            <a:r>
              <a:rPr lang="uk-UA" b="1" dirty="0"/>
              <a:t>,</a:t>
            </a:r>
            <a:r>
              <a:rPr lang="uk-UA" dirty="0"/>
              <a:t> </a:t>
            </a:r>
            <a:r>
              <a:rPr lang="en-US" b="1" dirty="0" err="1"/>
              <a:t>whatis</a:t>
            </a:r>
            <a:r>
              <a:rPr lang="en-US" b="1" dirty="0"/>
              <a:t> </a:t>
            </a:r>
            <a:r>
              <a:rPr lang="en-US" b="1" dirty="0" err="1"/>
              <a:t>firefox</a:t>
            </a:r>
            <a:endParaRPr lang="uk-UA" b="1" dirty="0"/>
          </a:p>
          <a:p>
            <a:endParaRPr lang="uk-UA" b="1" dirty="0"/>
          </a:p>
          <a:p>
            <a:r>
              <a:rPr lang="uk-UA" sz="2000" b="1" dirty="0">
                <a:solidFill>
                  <a:srgbClr val="0070C0"/>
                </a:solidFill>
              </a:rPr>
              <a:t>14. Команда </a:t>
            </a:r>
            <a:r>
              <a:rPr lang="en-US" sz="2000" b="1" dirty="0">
                <a:solidFill>
                  <a:srgbClr val="0070C0"/>
                </a:solidFill>
              </a:rPr>
              <a:t>which </a:t>
            </a:r>
            <a:endParaRPr lang="uk-UA" sz="2000" b="1" dirty="0">
              <a:solidFill>
                <a:srgbClr val="0070C0"/>
              </a:solidFill>
            </a:endParaRPr>
          </a:p>
          <a:p>
            <a:endParaRPr lang="uk-UA" sz="2000" b="1" dirty="0">
              <a:solidFill>
                <a:srgbClr val="0070C0"/>
              </a:solidFill>
            </a:endParaRPr>
          </a:p>
          <a:p>
            <a:r>
              <a:rPr lang="en-US" b="1" dirty="0"/>
              <a:t>which</a:t>
            </a:r>
            <a:r>
              <a:rPr lang="en-US" dirty="0"/>
              <a:t> - locate a command</a:t>
            </a:r>
            <a:endParaRPr lang="uk-UA" dirty="0"/>
          </a:p>
          <a:p>
            <a:r>
              <a:rPr lang="uk-UA" b="1" dirty="0"/>
              <a:t>Визначає де знаходиться виконуваний файл певної програми/команди</a:t>
            </a:r>
          </a:p>
          <a:p>
            <a:endParaRPr lang="uk-UA" dirty="0"/>
          </a:p>
          <a:p>
            <a:r>
              <a:rPr lang="uk-UA" dirty="0"/>
              <a:t>За допомогою команди можна дізнатись, чи встановлена та або інша програма на ПК - </a:t>
            </a:r>
            <a:r>
              <a:rPr lang="en-US" b="1" dirty="0"/>
              <a:t>which </a:t>
            </a:r>
            <a:r>
              <a:rPr lang="en-US" b="1" dirty="0" err="1"/>
              <a:t>nmap</a:t>
            </a:r>
            <a:r>
              <a:rPr lang="en-US" b="1" dirty="0"/>
              <a:t> </a:t>
            </a:r>
            <a:r>
              <a:rPr lang="uk-UA" dirty="0"/>
              <a:t>- перевірка чи встановлена програма </a:t>
            </a:r>
            <a:r>
              <a:rPr lang="en-US" b="1" dirty="0" err="1"/>
              <a:t>nmap</a:t>
            </a:r>
            <a:r>
              <a:rPr lang="en-US" dirty="0"/>
              <a:t> </a:t>
            </a:r>
            <a:r>
              <a:rPr lang="uk-UA" dirty="0"/>
              <a:t>на ПК</a:t>
            </a:r>
          </a:p>
          <a:p>
            <a:endParaRPr lang="uk-UA" dirty="0"/>
          </a:p>
        </p:txBody>
      </p:sp>
    </p:spTree>
    <p:extLst>
      <p:ext uri="{BB962C8B-B14F-4D97-AF65-F5344CB8AC3E}">
        <p14:creationId xmlns:p14="http://schemas.microsoft.com/office/powerpoint/2010/main" val="349328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3724096"/>
          </a:xfrm>
          <a:prstGeom prst="rect">
            <a:avLst/>
          </a:prstGeom>
          <a:noFill/>
        </p:spPr>
        <p:txBody>
          <a:bodyPr wrap="square" rtlCol="0">
            <a:spAutoFit/>
          </a:bodyPr>
          <a:lstStyle/>
          <a:p>
            <a:r>
              <a:rPr lang="uk-UA" sz="2000" b="1" dirty="0">
                <a:solidFill>
                  <a:srgbClr val="0070C0"/>
                </a:solidFill>
              </a:rPr>
              <a:t>1</a:t>
            </a:r>
            <a:r>
              <a:rPr lang="ru-RU" sz="2000" b="1" dirty="0">
                <a:solidFill>
                  <a:srgbClr val="0070C0"/>
                </a:solidFill>
              </a:rPr>
              <a:t>5</a:t>
            </a:r>
            <a:r>
              <a:rPr lang="uk-UA" sz="2000" b="1" dirty="0">
                <a:solidFill>
                  <a:srgbClr val="0070C0"/>
                </a:solidFill>
              </a:rPr>
              <a:t>. Об</a:t>
            </a:r>
            <a:r>
              <a:rPr lang="ru-RU" sz="2000" b="1" dirty="0">
                <a:solidFill>
                  <a:srgbClr val="0070C0"/>
                </a:solidFill>
              </a:rPr>
              <a:t>'</a:t>
            </a:r>
            <a:r>
              <a:rPr lang="uk-UA" sz="2000" b="1" dirty="0">
                <a:solidFill>
                  <a:srgbClr val="0070C0"/>
                </a:solidFill>
              </a:rPr>
              <a:t>єднання команд, канали, потоки</a:t>
            </a:r>
          </a:p>
          <a:p>
            <a:r>
              <a:rPr lang="ru-RU" b="1" i="1" dirty="0"/>
              <a:t> </a:t>
            </a:r>
            <a:endParaRPr lang="uk-UA" dirty="0"/>
          </a:p>
          <a:p>
            <a:r>
              <a:rPr lang="uk-UA" b="1" dirty="0">
                <a:solidFill>
                  <a:srgbClr val="FF0000"/>
                </a:solidFill>
              </a:rPr>
              <a:t>;</a:t>
            </a:r>
            <a:r>
              <a:rPr lang="uk-UA" dirty="0"/>
              <a:t> - команди виконуються одна за одною, послідовно</a:t>
            </a:r>
          </a:p>
          <a:p>
            <a:r>
              <a:rPr lang="uk-UA" dirty="0"/>
              <a:t>Приклад, </a:t>
            </a:r>
            <a:r>
              <a:rPr lang="en-US" b="1" dirty="0"/>
              <a:t>apt-get install ; apt-get install pidgin-</a:t>
            </a:r>
            <a:r>
              <a:rPr lang="en-US" b="1" dirty="0" err="1"/>
              <a:t>otr</a:t>
            </a:r>
            <a:endParaRPr lang="uk-UA" dirty="0"/>
          </a:p>
          <a:p>
            <a:r>
              <a:rPr lang="uk-UA" dirty="0"/>
              <a:t>Не перевіряється успішність попередньої команди</a:t>
            </a:r>
          </a:p>
          <a:p>
            <a:endParaRPr lang="uk-UA" dirty="0"/>
          </a:p>
          <a:p>
            <a:r>
              <a:rPr lang="ru-RU" b="1" dirty="0">
                <a:solidFill>
                  <a:srgbClr val="FF0000"/>
                </a:solidFill>
              </a:rPr>
              <a:t>&amp;&amp;</a:t>
            </a:r>
            <a:r>
              <a:rPr lang="ru-RU" dirty="0"/>
              <a:t> - </a:t>
            </a:r>
            <a:r>
              <a:rPr lang="uk-UA" dirty="0"/>
              <a:t>команди виконуються одна за одною, послідовно</a:t>
            </a:r>
            <a:r>
              <a:rPr lang="ru-RU" dirty="0"/>
              <a:t>,</a:t>
            </a:r>
            <a:r>
              <a:rPr lang="uk-UA" dirty="0"/>
              <a:t> буде виконуватись перевірка успішності попередньої команди. Наступна буде виконуватись лише за умови успішного виконання попередньої.</a:t>
            </a:r>
          </a:p>
          <a:p>
            <a:r>
              <a:rPr lang="en-US" b="1" dirty="0"/>
              <a:t>apt</a:t>
            </a:r>
            <a:r>
              <a:rPr lang="uk-UA" b="1" dirty="0"/>
              <a:t>-</a:t>
            </a:r>
            <a:r>
              <a:rPr lang="en-US" b="1" dirty="0"/>
              <a:t>get update</a:t>
            </a:r>
            <a:r>
              <a:rPr lang="uk-UA" b="1" dirty="0"/>
              <a:t> &amp;&amp; </a:t>
            </a:r>
            <a:r>
              <a:rPr lang="en-US" b="1" dirty="0"/>
              <a:t>apt</a:t>
            </a:r>
            <a:r>
              <a:rPr lang="uk-UA" b="1" dirty="0"/>
              <a:t>-</a:t>
            </a:r>
            <a:r>
              <a:rPr lang="en-US" b="1" dirty="0"/>
              <a:t>get upgrade </a:t>
            </a:r>
            <a:r>
              <a:rPr lang="uk-UA" dirty="0"/>
              <a:t>- оновлення </a:t>
            </a:r>
            <a:r>
              <a:rPr lang="uk-UA" dirty="0" err="1"/>
              <a:t>Лінукса</a:t>
            </a:r>
            <a:r>
              <a:rPr lang="uk-UA" dirty="0"/>
              <a:t>, команду виконувати потрібно під </a:t>
            </a:r>
            <a:r>
              <a:rPr lang="uk-UA" dirty="0" err="1"/>
              <a:t>руутом</a:t>
            </a:r>
            <a:r>
              <a:rPr lang="uk-UA" dirty="0"/>
              <a:t>.</a:t>
            </a:r>
          </a:p>
          <a:p>
            <a:r>
              <a:rPr lang="uk-UA" dirty="0"/>
              <a:t> </a:t>
            </a:r>
          </a:p>
          <a:p>
            <a:r>
              <a:rPr lang="ru-RU" b="1" dirty="0">
                <a:solidFill>
                  <a:srgbClr val="FF0000"/>
                </a:solidFill>
              </a:rPr>
              <a:t>||</a:t>
            </a:r>
            <a:r>
              <a:rPr lang="ru-RU" dirty="0">
                <a:solidFill>
                  <a:srgbClr val="FF0000"/>
                </a:solidFill>
              </a:rPr>
              <a:t> </a:t>
            </a:r>
            <a:r>
              <a:rPr lang="ru-RU" dirty="0"/>
              <a:t>- </a:t>
            </a:r>
            <a:r>
              <a:rPr lang="uk-UA" dirty="0"/>
              <a:t>наступна команда виконується лише у випадку невдалого виконання попередньої</a:t>
            </a:r>
          </a:p>
          <a:p>
            <a:endParaRPr lang="uk-UA" dirty="0"/>
          </a:p>
          <a:p>
            <a:r>
              <a:rPr lang="ru-RU" b="1" dirty="0">
                <a:solidFill>
                  <a:srgbClr val="FF0000"/>
                </a:solidFill>
              </a:rPr>
              <a:t>$()</a:t>
            </a:r>
            <a:r>
              <a:rPr lang="ru-RU" dirty="0"/>
              <a:t> - </a:t>
            </a:r>
            <a:r>
              <a:rPr lang="uk-UA" dirty="0"/>
              <a:t>використовуються вихідні дані однієї команди при виклику іншої</a:t>
            </a:r>
          </a:p>
        </p:txBody>
      </p:sp>
    </p:spTree>
    <p:extLst>
      <p:ext uri="{BB962C8B-B14F-4D97-AF65-F5344CB8AC3E}">
        <p14:creationId xmlns:p14="http://schemas.microsoft.com/office/powerpoint/2010/main" val="354925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3170099"/>
          </a:xfrm>
          <a:prstGeom prst="rect">
            <a:avLst/>
          </a:prstGeom>
          <a:noFill/>
        </p:spPr>
        <p:txBody>
          <a:bodyPr wrap="square" rtlCol="0">
            <a:spAutoFit/>
          </a:bodyPr>
          <a:lstStyle/>
          <a:p>
            <a:r>
              <a:rPr lang="uk-UA" sz="2000" b="1" dirty="0">
                <a:solidFill>
                  <a:srgbClr val="0070C0"/>
                </a:solidFill>
              </a:rPr>
              <a:t>1</a:t>
            </a:r>
            <a:r>
              <a:rPr lang="ru-RU" sz="2000" b="1" dirty="0">
                <a:solidFill>
                  <a:srgbClr val="0070C0"/>
                </a:solidFill>
              </a:rPr>
              <a:t>6</a:t>
            </a:r>
            <a:r>
              <a:rPr lang="uk-UA" sz="2000" b="1" dirty="0">
                <a:solidFill>
                  <a:srgbClr val="0070C0"/>
                </a:solidFill>
              </a:rPr>
              <a:t>. потоки (</a:t>
            </a:r>
            <a:r>
              <a:rPr lang="en-US" sz="2000" b="1" dirty="0" err="1">
                <a:solidFill>
                  <a:srgbClr val="0070C0"/>
                </a:solidFill>
              </a:rPr>
              <a:t>stdinn</a:t>
            </a:r>
            <a:r>
              <a:rPr lang="uk-UA" sz="2000" b="1" dirty="0">
                <a:solidFill>
                  <a:srgbClr val="0070C0"/>
                </a:solidFill>
              </a:rPr>
              <a:t>, </a:t>
            </a:r>
            <a:r>
              <a:rPr lang="en-US" sz="2000" b="1" dirty="0" err="1">
                <a:solidFill>
                  <a:srgbClr val="0070C0"/>
                </a:solidFill>
              </a:rPr>
              <a:t>stdout</a:t>
            </a:r>
            <a:r>
              <a:rPr lang="uk-UA" sz="2000" b="1" dirty="0">
                <a:solidFill>
                  <a:srgbClr val="0070C0"/>
                </a:solidFill>
              </a:rPr>
              <a:t>, </a:t>
            </a:r>
            <a:r>
              <a:rPr lang="en-US" sz="2000" b="1" dirty="0">
                <a:solidFill>
                  <a:srgbClr val="0070C0"/>
                </a:solidFill>
              </a:rPr>
              <a:t>stderr</a:t>
            </a:r>
            <a:r>
              <a:rPr lang="uk-UA" sz="2000" b="1" dirty="0">
                <a:solidFill>
                  <a:srgbClr val="0070C0"/>
                </a:solidFill>
              </a:rPr>
              <a:t>)</a:t>
            </a:r>
          </a:p>
          <a:p>
            <a:r>
              <a:rPr lang="ru-RU" b="1" i="1" dirty="0"/>
              <a:t> </a:t>
            </a:r>
            <a:endParaRPr lang="uk-UA" dirty="0"/>
          </a:p>
          <a:p>
            <a:r>
              <a:rPr lang="ru-RU" b="1" dirty="0"/>
              <a:t>| - </a:t>
            </a:r>
            <a:r>
              <a:rPr lang="uk-UA" b="1" dirty="0"/>
              <a:t>символ каналу</a:t>
            </a:r>
            <a:endParaRPr lang="uk-UA" dirty="0"/>
          </a:p>
          <a:p>
            <a:r>
              <a:rPr lang="en-US" b="1" dirty="0"/>
              <a:t>ls</a:t>
            </a:r>
            <a:r>
              <a:rPr lang="ru-RU" b="1" dirty="0"/>
              <a:t> -</a:t>
            </a:r>
            <a:r>
              <a:rPr lang="en-US" b="1" dirty="0"/>
              <a:t>l</a:t>
            </a:r>
            <a:r>
              <a:rPr lang="ru-RU" b="1" dirty="0"/>
              <a:t> /</a:t>
            </a:r>
            <a:r>
              <a:rPr lang="en-US" b="1" dirty="0"/>
              <a:t>bin</a:t>
            </a:r>
            <a:r>
              <a:rPr lang="ru-RU" b="1" dirty="0"/>
              <a:t> | </a:t>
            </a:r>
            <a:r>
              <a:rPr lang="en-US" b="1" dirty="0"/>
              <a:t>less </a:t>
            </a:r>
            <a:r>
              <a:rPr lang="ru-RU" b="1" dirty="0"/>
              <a:t>- </a:t>
            </a:r>
            <a:r>
              <a:rPr lang="uk-UA" dirty="0"/>
              <a:t>дані команди </a:t>
            </a:r>
            <a:r>
              <a:rPr lang="en-US" dirty="0"/>
              <a:t>ls </a:t>
            </a:r>
            <a:r>
              <a:rPr lang="uk-UA" dirty="0"/>
              <a:t>передали на вхід іншій </a:t>
            </a:r>
            <a:r>
              <a:rPr lang="uk-UA" dirty="0" err="1"/>
              <a:t>программі</a:t>
            </a:r>
            <a:r>
              <a:rPr lang="uk-UA" dirty="0"/>
              <a:t> (</a:t>
            </a:r>
            <a:r>
              <a:rPr lang="en-US" dirty="0"/>
              <a:t>less</a:t>
            </a:r>
            <a:r>
              <a:rPr lang="ru-RU" dirty="0"/>
              <a:t>)</a:t>
            </a:r>
          </a:p>
          <a:p>
            <a:endParaRPr lang="uk-UA" dirty="0"/>
          </a:p>
          <a:p>
            <a:r>
              <a:rPr lang="ru-RU" b="1" dirty="0"/>
              <a:t>&gt; - </a:t>
            </a:r>
            <a:r>
              <a:rPr lang="uk-UA" dirty="0"/>
              <a:t>вивести дані із потоку </a:t>
            </a:r>
            <a:r>
              <a:rPr lang="en-US" b="1" dirty="0" err="1"/>
              <a:t>stdout</a:t>
            </a:r>
            <a:r>
              <a:rPr lang="en-US" b="1" dirty="0"/>
              <a:t> </a:t>
            </a:r>
            <a:r>
              <a:rPr lang="uk-UA" dirty="0"/>
              <a:t>в файл</a:t>
            </a:r>
          </a:p>
          <a:p>
            <a:r>
              <a:rPr lang="en-US" b="1" dirty="0"/>
              <a:t>ls</a:t>
            </a:r>
            <a:r>
              <a:rPr lang="ru-RU" b="1" dirty="0"/>
              <a:t> -</a:t>
            </a:r>
            <a:r>
              <a:rPr lang="en-US" b="1" dirty="0"/>
              <a:t>l</a:t>
            </a:r>
            <a:r>
              <a:rPr lang="ru-RU" b="1" dirty="0"/>
              <a:t> &gt; </a:t>
            </a:r>
            <a:r>
              <a:rPr lang="en-US" b="1" dirty="0"/>
              <a:t>test </a:t>
            </a:r>
            <a:r>
              <a:rPr lang="uk-UA" dirty="0"/>
              <a:t>дані команди записуються в файл тест</a:t>
            </a:r>
          </a:p>
          <a:p>
            <a:endParaRPr lang="uk-UA" dirty="0"/>
          </a:p>
          <a:p>
            <a:r>
              <a:rPr lang="ru-RU" b="1" dirty="0"/>
              <a:t>&gt;&gt;</a:t>
            </a:r>
            <a:r>
              <a:rPr lang="ru-RU" dirty="0"/>
              <a:t> - </a:t>
            </a:r>
            <a:r>
              <a:rPr lang="uk-UA" dirty="0"/>
              <a:t>дані команди </a:t>
            </a:r>
            <a:r>
              <a:rPr lang="uk-UA" dirty="0" err="1"/>
              <a:t>дозаписуються</a:t>
            </a:r>
            <a:r>
              <a:rPr lang="uk-UA" dirty="0"/>
              <a:t> в файл, а не перезаписують його</a:t>
            </a:r>
            <a:r>
              <a:rPr lang="ru-RU" dirty="0"/>
              <a:t> (</a:t>
            </a:r>
            <a:r>
              <a:rPr lang="uk-UA" dirty="0"/>
              <a:t>записуються в кінець файлу)</a:t>
            </a:r>
          </a:p>
          <a:p>
            <a:endParaRPr lang="uk-UA" dirty="0"/>
          </a:p>
          <a:p>
            <a:r>
              <a:rPr lang="ru-RU" b="1" dirty="0"/>
              <a:t>&lt;</a:t>
            </a:r>
            <a:r>
              <a:rPr lang="ru-RU" dirty="0"/>
              <a:t> - </a:t>
            </a:r>
            <a:r>
              <a:rPr lang="uk-UA" dirty="0"/>
              <a:t>вивід </a:t>
            </a:r>
            <a:r>
              <a:rPr lang="uk-UA" dirty="0" err="1"/>
              <a:t>данних</a:t>
            </a:r>
            <a:r>
              <a:rPr lang="uk-UA" dirty="0"/>
              <a:t> із файлу якій небудь-команді</a:t>
            </a:r>
          </a:p>
        </p:txBody>
      </p:sp>
    </p:spTree>
    <p:extLst>
      <p:ext uri="{BB962C8B-B14F-4D97-AF65-F5344CB8AC3E}">
        <p14:creationId xmlns:p14="http://schemas.microsoft.com/office/powerpoint/2010/main" val="331920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52C7116-AAF0-4090-9B86-98DB2EE7A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3810"/>
            <a:ext cx="7048500" cy="6850380"/>
          </a:xfrm>
          <a:prstGeom prst="rect">
            <a:avLst/>
          </a:prstGeom>
        </p:spPr>
      </p:pic>
    </p:spTree>
    <p:extLst>
      <p:ext uri="{BB962C8B-B14F-4D97-AF65-F5344CB8AC3E}">
        <p14:creationId xmlns:p14="http://schemas.microsoft.com/office/powerpoint/2010/main" val="312707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513071"/>
            <a:ext cx="10422294" cy="6186309"/>
          </a:xfrm>
          <a:prstGeom prst="rect">
            <a:avLst/>
          </a:prstGeom>
          <a:noFill/>
        </p:spPr>
        <p:txBody>
          <a:bodyPr wrap="square" rtlCol="0">
            <a:spAutoFit/>
          </a:bodyPr>
          <a:lstStyle/>
          <a:p>
            <a:r>
              <a:rPr lang="ru-RU" sz="2000" b="1" dirty="0">
                <a:solidFill>
                  <a:srgbClr val="0070C0"/>
                </a:solidFill>
              </a:rPr>
              <a:t>17. </a:t>
            </a:r>
            <a:r>
              <a:rPr lang="uk-UA" sz="2000" b="1" dirty="0">
                <a:solidFill>
                  <a:srgbClr val="0070C0"/>
                </a:solidFill>
              </a:rPr>
              <a:t>Права доступу.</a:t>
            </a:r>
          </a:p>
          <a:p>
            <a:r>
              <a:rPr lang="en-US" b="1" dirty="0" err="1">
                <a:solidFill>
                  <a:srgbClr val="FF0000"/>
                </a:solidFill>
              </a:rPr>
              <a:t>chgrp</a:t>
            </a:r>
            <a:r>
              <a:rPr lang="en-US" b="1" dirty="0"/>
              <a:t> </a:t>
            </a:r>
            <a:r>
              <a:rPr lang="uk-UA" dirty="0"/>
              <a:t>- зміна групи</a:t>
            </a:r>
          </a:p>
          <a:p>
            <a:r>
              <a:rPr lang="en-US" b="1" dirty="0" err="1"/>
              <a:t>chgrp</a:t>
            </a:r>
            <a:r>
              <a:rPr lang="en-US" b="1" dirty="0"/>
              <a:t> user</a:t>
            </a:r>
            <a:r>
              <a:rPr lang="uk-UA" b="1" dirty="0"/>
              <a:t>-1 /</a:t>
            </a:r>
            <a:r>
              <a:rPr lang="en-US" b="1" dirty="0"/>
              <a:t>home</a:t>
            </a:r>
            <a:r>
              <a:rPr lang="uk-UA" b="1" dirty="0"/>
              <a:t>/</a:t>
            </a:r>
            <a:r>
              <a:rPr lang="en-US" b="1" dirty="0"/>
              <a:t>xxx</a:t>
            </a:r>
            <a:r>
              <a:rPr lang="uk-UA" b="1" dirty="0"/>
              <a:t>/</a:t>
            </a:r>
            <a:r>
              <a:rPr lang="en-US" b="1" dirty="0"/>
              <a:t>test</a:t>
            </a:r>
            <a:r>
              <a:rPr lang="uk-UA" b="1" dirty="0"/>
              <a:t>-</a:t>
            </a:r>
            <a:r>
              <a:rPr lang="en-US" b="1" dirty="0"/>
              <a:t>xxx </a:t>
            </a:r>
            <a:r>
              <a:rPr lang="uk-UA" dirty="0"/>
              <a:t>- зміна доступу (групи) для файлу </a:t>
            </a:r>
          </a:p>
          <a:p>
            <a:r>
              <a:rPr lang="en-US" dirty="0"/>
              <a:t>test</a:t>
            </a:r>
            <a:r>
              <a:rPr lang="uk-UA" dirty="0"/>
              <a:t>-</a:t>
            </a:r>
            <a:r>
              <a:rPr lang="en-US" dirty="0"/>
              <a:t>xxx</a:t>
            </a:r>
            <a:r>
              <a:rPr lang="uk-UA" dirty="0"/>
              <a:t> користувача </a:t>
            </a:r>
            <a:r>
              <a:rPr lang="uk-UA" dirty="0" err="1"/>
              <a:t>ххх</a:t>
            </a:r>
            <a:r>
              <a:rPr lang="uk-UA" dirty="0"/>
              <a:t>. Користувач </a:t>
            </a:r>
            <a:r>
              <a:rPr lang="en-US" dirty="0"/>
              <a:t>user</a:t>
            </a:r>
            <a:r>
              <a:rPr lang="uk-UA" dirty="0"/>
              <a:t>-1 має право доступу до </a:t>
            </a:r>
            <a:r>
              <a:rPr lang="en-US" dirty="0"/>
              <a:t>test</a:t>
            </a:r>
            <a:r>
              <a:rPr lang="uk-UA" dirty="0"/>
              <a:t>-</a:t>
            </a:r>
            <a:r>
              <a:rPr lang="en-US" dirty="0"/>
              <a:t>xxx</a:t>
            </a:r>
            <a:endParaRPr lang="uk-UA" dirty="0"/>
          </a:p>
          <a:p>
            <a:r>
              <a:rPr lang="en-US" b="1" dirty="0"/>
              <a:t>cat</a:t>
            </a:r>
            <a:r>
              <a:rPr lang="uk-UA" b="1" dirty="0"/>
              <a:t> /</a:t>
            </a:r>
            <a:r>
              <a:rPr lang="en-US" b="1" dirty="0" err="1"/>
              <a:t>etc</a:t>
            </a:r>
            <a:r>
              <a:rPr lang="uk-UA" b="1" dirty="0"/>
              <a:t>/</a:t>
            </a:r>
            <a:r>
              <a:rPr lang="en-US" b="1" dirty="0"/>
              <a:t>group </a:t>
            </a:r>
            <a:r>
              <a:rPr lang="uk-UA" dirty="0"/>
              <a:t>- визначення ідентифікатора </a:t>
            </a:r>
            <a:r>
              <a:rPr lang="uk-UA" dirty="0" err="1"/>
              <a:t>группи</a:t>
            </a:r>
            <a:endParaRPr lang="uk-UA" dirty="0"/>
          </a:p>
          <a:p>
            <a:r>
              <a:rPr lang="en-US" b="1" dirty="0"/>
              <a:t>id </a:t>
            </a:r>
            <a:r>
              <a:rPr lang="ru-RU" b="1" dirty="0"/>
              <a:t>- </a:t>
            </a:r>
            <a:r>
              <a:rPr lang="uk-UA" dirty="0"/>
              <a:t>визначення ідентифікатора </a:t>
            </a:r>
            <a:r>
              <a:rPr lang="uk-UA" dirty="0" err="1"/>
              <a:t>группи</a:t>
            </a:r>
            <a:endParaRPr lang="uk-UA" dirty="0"/>
          </a:p>
          <a:p>
            <a:r>
              <a:rPr lang="en-US" b="1" dirty="0" err="1"/>
              <a:t>chgrp</a:t>
            </a:r>
            <a:r>
              <a:rPr lang="ru-RU" b="1" dirty="0"/>
              <a:t> -</a:t>
            </a:r>
            <a:r>
              <a:rPr lang="en-US" b="1" dirty="0"/>
              <a:t>R </a:t>
            </a:r>
            <a:r>
              <a:rPr lang="ru-RU" b="1" dirty="0"/>
              <a:t>-</a:t>
            </a:r>
            <a:r>
              <a:rPr lang="ru-RU" dirty="0"/>
              <a:t> </a:t>
            </a:r>
            <a:r>
              <a:rPr lang="uk-UA" dirty="0"/>
              <a:t>зміна доступу до папки</a:t>
            </a:r>
          </a:p>
          <a:p>
            <a:r>
              <a:rPr lang="en-US" b="1" dirty="0" err="1"/>
              <a:t>chgrp</a:t>
            </a:r>
            <a:r>
              <a:rPr lang="ru-RU" b="1" dirty="0"/>
              <a:t> -</a:t>
            </a:r>
            <a:r>
              <a:rPr lang="en-US" b="1" dirty="0"/>
              <a:t>v </a:t>
            </a:r>
            <a:r>
              <a:rPr lang="uk-UA" dirty="0"/>
              <a:t>або</a:t>
            </a:r>
            <a:r>
              <a:rPr lang="uk-UA" b="1" dirty="0"/>
              <a:t> -с </a:t>
            </a:r>
            <a:r>
              <a:rPr lang="uk-UA" dirty="0"/>
              <a:t>- виведення інформації про роботу</a:t>
            </a:r>
          </a:p>
          <a:p>
            <a:r>
              <a:rPr lang="en-US" b="1" dirty="0" err="1">
                <a:solidFill>
                  <a:srgbClr val="FF0000"/>
                </a:solidFill>
              </a:rPr>
              <a:t>chown</a:t>
            </a:r>
            <a:r>
              <a:rPr lang="en-US" b="1" dirty="0"/>
              <a:t> </a:t>
            </a:r>
            <a:r>
              <a:rPr lang="uk-UA" dirty="0"/>
              <a:t>- зміна власника файлу</a:t>
            </a:r>
          </a:p>
          <a:p>
            <a:r>
              <a:rPr lang="en-US" b="1" dirty="0" err="1"/>
              <a:t>chown</a:t>
            </a:r>
            <a:r>
              <a:rPr lang="en-US" b="1" dirty="0"/>
              <a:t> user</a:t>
            </a:r>
            <a:r>
              <a:rPr lang="uk-UA" b="1" dirty="0"/>
              <a:t>-1 /</a:t>
            </a:r>
            <a:r>
              <a:rPr lang="en-US" b="1" dirty="0"/>
              <a:t>home</a:t>
            </a:r>
            <a:r>
              <a:rPr lang="uk-UA" b="1" dirty="0"/>
              <a:t>/</a:t>
            </a:r>
            <a:r>
              <a:rPr lang="en-US" b="1" dirty="0"/>
              <a:t>xxx</a:t>
            </a:r>
            <a:r>
              <a:rPr lang="uk-UA" b="1" dirty="0"/>
              <a:t>/</a:t>
            </a:r>
            <a:r>
              <a:rPr lang="en-US" b="1" dirty="0"/>
              <a:t>test</a:t>
            </a:r>
            <a:r>
              <a:rPr lang="uk-UA" b="1" dirty="0"/>
              <a:t>-</a:t>
            </a:r>
            <a:r>
              <a:rPr lang="en-US" b="1" dirty="0"/>
              <a:t>xxx </a:t>
            </a:r>
            <a:r>
              <a:rPr lang="uk-UA" dirty="0"/>
              <a:t>- зміна власника файлу з </a:t>
            </a:r>
            <a:r>
              <a:rPr lang="uk-UA" dirty="0" err="1"/>
              <a:t>ххх</a:t>
            </a:r>
            <a:r>
              <a:rPr lang="uk-UA" dirty="0"/>
              <a:t> на </a:t>
            </a:r>
            <a:r>
              <a:rPr lang="en-US" dirty="0"/>
              <a:t>user</a:t>
            </a:r>
            <a:r>
              <a:rPr lang="uk-UA" dirty="0"/>
              <a:t>-1</a:t>
            </a:r>
          </a:p>
          <a:p>
            <a:r>
              <a:rPr lang="en-US" b="1" dirty="0" err="1"/>
              <a:t>chown</a:t>
            </a:r>
            <a:r>
              <a:rPr lang="en-US" b="1" dirty="0"/>
              <a:t> xxx</a:t>
            </a:r>
            <a:r>
              <a:rPr lang="ru-RU" b="1" dirty="0"/>
              <a:t>:</a:t>
            </a:r>
            <a:r>
              <a:rPr lang="en-US" b="1" dirty="0"/>
              <a:t>xxx</a:t>
            </a:r>
            <a:r>
              <a:rPr lang="ru-RU" b="1" dirty="0"/>
              <a:t> /</a:t>
            </a:r>
            <a:r>
              <a:rPr lang="en-US" b="1" dirty="0"/>
              <a:t>home</a:t>
            </a:r>
            <a:r>
              <a:rPr lang="ru-RU" b="1" dirty="0"/>
              <a:t>/</a:t>
            </a:r>
            <a:r>
              <a:rPr lang="en-US" b="1" dirty="0"/>
              <a:t>xxx</a:t>
            </a:r>
            <a:r>
              <a:rPr lang="ru-RU" b="1" dirty="0"/>
              <a:t>/</a:t>
            </a:r>
            <a:r>
              <a:rPr lang="en-US" b="1" dirty="0"/>
              <a:t>test</a:t>
            </a:r>
            <a:r>
              <a:rPr lang="ru-RU" b="1" dirty="0"/>
              <a:t>-</a:t>
            </a:r>
            <a:r>
              <a:rPr lang="en-US" b="1" dirty="0"/>
              <a:t>xxx </a:t>
            </a:r>
            <a:r>
              <a:rPr lang="ru-RU" dirty="0"/>
              <a:t>- </a:t>
            </a:r>
            <a:r>
              <a:rPr lang="uk-UA" dirty="0"/>
              <a:t>зміна власника та групи на </a:t>
            </a:r>
            <a:r>
              <a:rPr lang="uk-UA" dirty="0" err="1"/>
              <a:t>ххх</a:t>
            </a:r>
            <a:r>
              <a:rPr lang="uk-UA" dirty="0"/>
              <a:t> одночасно</a:t>
            </a:r>
          </a:p>
          <a:p>
            <a:r>
              <a:rPr lang="en-US" b="1" dirty="0" err="1"/>
              <a:t>chown</a:t>
            </a:r>
            <a:r>
              <a:rPr lang="uk-UA" b="1" dirty="0"/>
              <a:t> :</a:t>
            </a:r>
            <a:r>
              <a:rPr lang="en-US" b="1" dirty="0"/>
              <a:t>user</a:t>
            </a:r>
            <a:r>
              <a:rPr lang="uk-UA" b="1" dirty="0"/>
              <a:t>-1 /</a:t>
            </a:r>
            <a:r>
              <a:rPr lang="en-US" b="1" dirty="0"/>
              <a:t>home</a:t>
            </a:r>
            <a:r>
              <a:rPr lang="uk-UA" b="1" dirty="0"/>
              <a:t>/</a:t>
            </a:r>
            <a:r>
              <a:rPr lang="en-US" b="1" dirty="0"/>
              <a:t>xxx</a:t>
            </a:r>
            <a:r>
              <a:rPr lang="uk-UA" b="1" dirty="0"/>
              <a:t>/</a:t>
            </a:r>
            <a:r>
              <a:rPr lang="en-US" b="1" dirty="0"/>
              <a:t>test</a:t>
            </a:r>
            <a:r>
              <a:rPr lang="uk-UA" b="1" dirty="0"/>
              <a:t>-</a:t>
            </a:r>
            <a:r>
              <a:rPr lang="en-US" b="1" dirty="0"/>
              <a:t>xxx</a:t>
            </a:r>
            <a:r>
              <a:rPr lang="uk-UA" dirty="0"/>
              <a:t> - власник </a:t>
            </a:r>
            <a:r>
              <a:rPr lang="uk-UA" dirty="0" err="1"/>
              <a:t>ххх</a:t>
            </a:r>
            <a:r>
              <a:rPr lang="uk-UA" dirty="0"/>
              <a:t> залишається, змінюється лише група на user-1 </a:t>
            </a:r>
          </a:p>
          <a:p>
            <a:r>
              <a:rPr lang="en-US" b="1" dirty="0" err="1"/>
              <a:t>chown</a:t>
            </a:r>
            <a:r>
              <a:rPr lang="uk-UA" b="1" dirty="0"/>
              <a:t> -</a:t>
            </a:r>
            <a:r>
              <a:rPr lang="en-US" b="1" dirty="0"/>
              <a:t>R</a:t>
            </a:r>
            <a:r>
              <a:rPr lang="uk-UA" b="1" dirty="0"/>
              <a:t> :</a:t>
            </a:r>
            <a:r>
              <a:rPr lang="en-US" b="1" dirty="0"/>
              <a:t>user</a:t>
            </a:r>
            <a:r>
              <a:rPr lang="uk-UA" b="1" dirty="0"/>
              <a:t>-1 /</a:t>
            </a:r>
            <a:r>
              <a:rPr lang="en-US" b="1" dirty="0"/>
              <a:t>home</a:t>
            </a:r>
            <a:r>
              <a:rPr lang="uk-UA" b="1" dirty="0"/>
              <a:t>/</a:t>
            </a:r>
            <a:r>
              <a:rPr lang="en-US" b="1" dirty="0"/>
              <a:t>xxx</a:t>
            </a:r>
            <a:r>
              <a:rPr lang="uk-UA" b="1" dirty="0"/>
              <a:t>/</a:t>
            </a:r>
            <a:r>
              <a:rPr lang="en-US" b="1" dirty="0"/>
              <a:t>Folder</a:t>
            </a:r>
            <a:r>
              <a:rPr lang="uk-UA" b="1" dirty="0"/>
              <a:t>-</a:t>
            </a:r>
            <a:r>
              <a:rPr lang="en-US" b="1" dirty="0"/>
              <a:t>xxx </a:t>
            </a:r>
            <a:r>
              <a:rPr lang="uk-UA" dirty="0"/>
              <a:t>- зміна групи каталогу (використовується -</a:t>
            </a:r>
            <a:r>
              <a:rPr lang="en-US" dirty="0"/>
              <a:t>R</a:t>
            </a:r>
            <a:r>
              <a:rPr lang="uk-UA" dirty="0"/>
              <a:t>) - під </a:t>
            </a:r>
            <a:r>
              <a:rPr lang="uk-UA" dirty="0" err="1"/>
              <a:t>руутом</a:t>
            </a:r>
            <a:r>
              <a:rPr lang="uk-UA" dirty="0"/>
              <a:t>. Приховані файли, що починаються з "." не будуть змінюватись.</a:t>
            </a:r>
          </a:p>
          <a:p>
            <a:r>
              <a:rPr lang="en-US" b="1" dirty="0" err="1">
                <a:solidFill>
                  <a:srgbClr val="FF0000"/>
                </a:solidFill>
              </a:rPr>
              <a:t>chmod</a:t>
            </a:r>
            <a:r>
              <a:rPr lang="en-US" b="1" dirty="0">
                <a:solidFill>
                  <a:srgbClr val="FF0000"/>
                </a:solidFill>
              </a:rPr>
              <a:t> </a:t>
            </a:r>
            <a:endParaRPr lang="uk-UA" dirty="0">
              <a:solidFill>
                <a:srgbClr val="FF0000"/>
              </a:solidFill>
            </a:endParaRPr>
          </a:p>
          <a:p>
            <a:r>
              <a:rPr lang="uk-UA" b="1" dirty="0"/>
              <a:t>атрибути-</a:t>
            </a:r>
            <a:endParaRPr lang="uk-UA" dirty="0"/>
          </a:p>
          <a:p>
            <a:r>
              <a:rPr lang="en-US" b="1" dirty="0"/>
              <a:t>r</a:t>
            </a:r>
            <a:r>
              <a:rPr lang="ru-RU" dirty="0"/>
              <a:t> -</a:t>
            </a:r>
            <a:r>
              <a:rPr lang="uk-UA" dirty="0"/>
              <a:t>читання</a:t>
            </a:r>
            <a:r>
              <a:rPr lang="ru-RU" dirty="0"/>
              <a:t>, </a:t>
            </a:r>
            <a:r>
              <a:rPr lang="en-US" b="1" dirty="0"/>
              <a:t>w</a:t>
            </a:r>
            <a:r>
              <a:rPr lang="ru-RU" dirty="0"/>
              <a:t> -</a:t>
            </a:r>
            <a:r>
              <a:rPr lang="uk-UA" dirty="0"/>
              <a:t>запис</a:t>
            </a:r>
            <a:r>
              <a:rPr lang="ru-RU" dirty="0"/>
              <a:t>, </a:t>
            </a:r>
            <a:r>
              <a:rPr lang="en-US" b="1" dirty="0"/>
              <a:t>x</a:t>
            </a:r>
            <a:r>
              <a:rPr lang="ru-RU" dirty="0"/>
              <a:t> -</a:t>
            </a:r>
            <a:r>
              <a:rPr lang="uk-UA" dirty="0"/>
              <a:t>виконання</a:t>
            </a:r>
            <a:r>
              <a:rPr lang="ru-RU" dirty="0"/>
              <a:t>, </a:t>
            </a:r>
            <a:r>
              <a:rPr lang="en-US" b="1" dirty="0"/>
              <a:t>s</a:t>
            </a:r>
            <a:r>
              <a:rPr lang="ru-RU" dirty="0"/>
              <a:t> -</a:t>
            </a:r>
            <a:r>
              <a:rPr lang="uk-UA" dirty="0"/>
              <a:t>дозволяє запустити файл на виконання з правами його власника.</a:t>
            </a:r>
          </a:p>
          <a:p>
            <a:r>
              <a:rPr lang="en-US" b="1" dirty="0"/>
              <a:t>u</a:t>
            </a:r>
            <a:r>
              <a:rPr lang="uk-UA" dirty="0"/>
              <a:t> -користувач, </a:t>
            </a:r>
            <a:r>
              <a:rPr lang="en-US" b="1" dirty="0"/>
              <a:t>g</a:t>
            </a:r>
            <a:r>
              <a:rPr lang="uk-UA" dirty="0"/>
              <a:t> -група, </a:t>
            </a:r>
            <a:r>
              <a:rPr lang="en-US" b="1" dirty="0"/>
              <a:t>o</a:t>
            </a:r>
            <a:r>
              <a:rPr lang="uk-UA" dirty="0"/>
              <a:t> -всі інші</a:t>
            </a:r>
          </a:p>
          <a:p>
            <a:r>
              <a:rPr lang="en-US" b="1" dirty="0" err="1"/>
              <a:t>chmod</a:t>
            </a:r>
            <a:r>
              <a:rPr lang="en-US" b="1" dirty="0"/>
              <a:t> o</a:t>
            </a:r>
            <a:r>
              <a:rPr lang="uk-UA" b="1" dirty="0"/>
              <a:t>-</a:t>
            </a:r>
            <a:r>
              <a:rPr lang="en-US" b="1" dirty="0"/>
              <a:t>r</a:t>
            </a:r>
            <a:r>
              <a:rPr lang="uk-UA" b="1" dirty="0"/>
              <a:t> /</a:t>
            </a:r>
            <a:r>
              <a:rPr lang="en-US" b="1" dirty="0"/>
              <a:t>home</a:t>
            </a:r>
            <a:r>
              <a:rPr lang="uk-UA" b="1" dirty="0"/>
              <a:t>/</a:t>
            </a:r>
            <a:r>
              <a:rPr lang="en-US" b="1" dirty="0"/>
              <a:t>xxx</a:t>
            </a:r>
            <a:r>
              <a:rPr lang="uk-UA" b="1" dirty="0"/>
              <a:t>/</a:t>
            </a:r>
            <a:r>
              <a:rPr lang="en-US" b="1" dirty="0"/>
              <a:t>test</a:t>
            </a:r>
            <a:r>
              <a:rPr lang="uk-UA" b="1" dirty="0"/>
              <a:t>-</a:t>
            </a:r>
            <a:r>
              <a:rPr lang="en-US" b="1" dirty="0"/>
              <a:t>xxx</a:t>
            </a:r>
            <a:r>
              <a:rPr lang="uk-UA" b="1" dirty="0"/>
              <a:t> - забирає право читати, + - дає</a:t>
            </a:r>
            <a:endParaRPr lang="uk-UA" dirty="0"/>
          </a:p>
          <a:p>
            <a:r>
              <a:rPr lang="en-US" b="1" dirty="0" err="1"/>
              <a:t>chmod</a:t>
            </a:r>
            <a:r>
              <a:rPr lang="en-US" b="1" dirty="0"/>
              <a:t> o-</a:t>
            </a:r>
            <a:r>
              <a:rPr lang="en-US" b="1" dirty="0" err="1"/>
              <a:t>rwx</a:t>
            </a:r>
            <a:r>
              <a:rPr lang="en-US" b="1" dirty="0"/>
              <a:t> /home/xxx/test-xxx </a:t>
            </a:r>
            <a:r>
              <a:rPr lang="en-US" dirty="0"/>
              <a:t>-</a:t>
            </a:r>
            <a:r>
              <a:rPr lang="uk-UA" dirty="0"/>
              <a:t> надає всі права</a:t>
            </a:r>
          </a:p>
          <a:p>
            <a:r>
              <a:rPr lang="en-US" b="1" dirty="0" err="1"/>
              <a:t>chmod</a:t>
            </a:r>
            <a:r>
              <a:rPr lang="en-US" b="1" dirty="0"/>
              <a:t> o</a:t>
            </a:r>
            <a:r>
              <a:rPr lang="uk-UA" b="1" dirty="0"/>
              <a:t>-</a:t>
            </a:r>
            <a:r>
              <a:rPr lang="en-US" b="1" dirty="0" err="1"/>
              <a:t>rwx</a:t>
            </a:r>
            <a:r>
              <a:rPr lang="uk-UA" b="1" dirty="0"/>
              <a:t> /</a:t>
            </a:r>
            <a:r>
              <a:rPr lang="en-US" b="1" dirty="0"/>
              <a:t>home</a:t>
            </a:r>
            <a:r>
              <a:rPr lang="uk-UA" b="1" dirty="0"/>
              <a:t>/</a:t>
            </a:r>
            <a:r>
              <a:rPr lang="en-US" b="1" dirty="0"/>
              <a:t>xxx</a:t>
            </a:r>
            <a:r>
              <a:rPr lang="uk-UA" b="1" dirty="0"/>
              <a:t>/</a:t>
            </a:r>
            <a:r>
              <a:rPr lang="en-US" b="1" dirty="0"/>
              <a:t>test</a:t>
            </a:r>
            <a:r>
              <a:rPr lang="uk-UA" b="1" dirty="0"/>
              <a:t>-</a:t>
            </a:r>
            <a:r>
              <a:rPr lang="en-US" b="1" dirty="0"/>
              <a:t>xxx </a:t>
            </a:r>
            <a:r>
              <a:rPr lang="uk-UA" dirty="0"/>
              <a:t>- забирає всі права</a:t>
            </a:r>
          </a:p>
          <a:p>
            <a:r>
              <a:rPr lang="en-US" b="1" dirty="0" err="1"/>
              <a:t>chmod</a:t>
            </a:r>
            <a:r>
              <a:rPr lang="en-US" b="1" dirty="0"/>
              <a:t> </a:t>
            </a:r>
            <a:r>
              <a:rPr lang="en-US" b="1" dirty="0" err="1"/>
              <a:t>ugo-rwx</a:t>
            </a:r>
            <a:r>
              <a:rPr lang="en-US" b="1" dirty="0"/>
              <a:t> /home/xxx/test-xxx - </a:t>
            </a:r>
            <a:r>
              <a:rPr lang="en-US" dirty="0"/>
              <a:t>user, group + other </a:t>
            </a:r>
            <a:r>
              <a:rPr lang="uk-UA" dirty="0"/>
              <a:t>одночасно</a:t>
            </a:r>
          </a:p>
        </p:txBody>
      </p:sp>
    </p:spTree>
    <p:extLst>
      <p:ext uri="{BB962C8B-B14F-4D97-AF65-F5344CB8AC3E}">
        <p14:creationId xmlns:p14="http://schemas.microsoft.com/office/powerpoint/2010/main" val="105835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E8F0B70-B8A5-4CAA-B33B-B9A0EEAB9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927"/>
            <a:ext cx="12192000" cy="6400800"/>
          </a:xfrm>
          <a:prstGeom prst="rect">
            <a:avLst/>
          </a:prstGeom>
        </p:spPr>
      </p:pic>
    </p:spTree>
    <p:extLst>
      <p:ext uri="{BB962C8B-B14F-4D97-AF65-F5344CB8AC3E}">
        <p14:creationId xmlns:p14="http://schemas.microsoft.com/office/powerpoint/2010/main" val="378426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1278294" y="2202024"/>
            <a:ext cx="10179698" cy="4431983"/>
          </a:xfrm>
          <a:prstGeom prst="rect">
            <a:avLst/>
          </a:prstGeom>
          <a:noFill/>
        </p:spPr>
        <p:txBody>
          <a:bodyPr wrap="square" rtlCol="0">
            <a:spAutoFit/>
          </a:bodyPr>
          <a:lstStyle/>
          <a:p>
            <a:pPr algn="just"/>
            <a:r>
              <a:rPr lang="en-US" sz="2400" b="1" dirty="0"/>
              <a:t>Bash</a:t>
            </a:r>
            <a:r>
              <a:rPr lang="en-US" sz="2400" dirty="0"/>
              <a:t> (</a:t>
            </a:r>
            <a:r>
              <a:rPr lang="uk-UA" sz="2400" dirty="0"/>
              <a:t>від </a:t>
            </a:r>
            <a:r>
              <a:rPr lang="uk-UA" sz="2400" dirty="0" err="1">
                <a:hlinkClick r:id="rId3" tooltip="Англійська мова"/>
              </a:rPr>
              <a:t>англ</a:t>
            </a:r>
            <a:r>
              <a:rPr lang="uk-UA" sz="2400" dirty="0">
                <a:hlinkClick r:id="rId3" tooltip="Англійська мова"/>
              </a:rPr>
              <a:t>.</a:t>
            </a:r>
            <a:r>
              <a:rPr lang="uk-UA" sz="2400" dirty="0"/>
              <a:t> </a:t>
            </a:r>
            <a:r>
              <a:rPr lang="en-US" sz="2400" i="1" dirty="0"/>
              <a:t>Bourne again shell</a:t>
            </a:r>
            <a:r>
              <a:rPr lang="en-US" sz="2400" dirty="0"/>
              <a:t>, </a:t>
            </a:r>
            <a:r>
              <a:rPr lang="uk-UA" sz="2400" dirty="0"/>
              <a:t>букв. </a:t>
            </a:r>
            <a:r>
              <a:rPr lang="uk-UA" sz="2400" i="1" dirty="0"/>
              <a:t>перероджена </a:t>
            </a:r>
            <a:r>
              <a:rPr lang="en-US" sz="2400" i="1" dirty="0"/>
              <a:t>Shell</a:t>
            </a:r>
            <a:r>
              <a:rPr lang="en-US" sz="2400" dirty="0"/>
              <a:t>) — </a:t>
            </a:r>
            <a:r>
              <a:rPr lang="uk-UA" sz="2400" dirty="0"/>
              <a:t>вдосконалена й модернізована варіація командної оболонки </a:t>
            </a:r>
            <a:r>
              <a:rPr lang="en-US" sz="2400" dirty="0">
                <a:hlinkClick r:id="rId4" tooltip="Оболонка Борна"/>
              </a:rPr>
              <a:t>Bourne shell</a:t>
            </a:r>
            <a:r>
              <a:rPr lang="en-US" sz="2400" dirty="0"/>
              <a:t>. </a:t>
            </a:r>
            <a:r>
              <a:rPr lang="uk-UA" sz="2400" dirty="0"/>
              <a:t>Один із найпопулярніших сучасних різновидів </a:t>
            </a:r>
            <a:r>
              <a:rPr lang="uk-UA" sz="2400" dirty="0">
                <a:hlinkClick r:id="rId5" tooltip="Командна оболонка Unix"/>
              </a:rPr>
              <a:t>командної оболонки </a:t>
            </a:r>
            <a:r>
              <a:rPr lang="en-US" sz="2400" dirty="0">
                <a:hlinkClick r:id="rId5" tooltip="Командна оболонка Unix"/>
              </a:rPr>
              <a:t>UNIX</a:t>
            </a:r>
            <a:r>
              <a:rPr lang="en-US" sz="2400" dirty="0"/>
              <a:t>. </a:t>
            </a:r>
            <a:r>
              <a:rPr lang="uk-UA" sz="2400" dirty="0"/>
              <a:t>Особливо популярна в середовищі </a:t>
            </a:r>
            <a:r>
              <a:rPr lang="en-US" sz="2400" dirty="0">
                <a:hlinkClick r:id="rId6" tooltip="Linux"/>
              </a:rPr>
              <a:t>GNU/Linux</a:t>
            </a:r>
            <a:r>
              <a:rPr lang="en-US" sz="2400" dirty="0"/>
              <a:t>, </a:t>
            </a:r>
            <a:r>
              <a:rPr lang="uk-UA" sz="2400" dirty="0"/>
              <a:t>де часто використовується як командна оболонка за замовчуванням. -</a:t>
            </a:r>
            <a:r>
              <a:rPr lang="en-US" sz="2400" dirty="0"/>
              <a:t> </a:t>
            </a:r>
            <a:r>
              <a:rPr lang="en-US" sz="2400" dirty="0">
                <a:hlinkClick r:id="rId7"/>
              </a:rPr>
              <a:t>Wikipedia</a:t>
            </a:r>
            <a:endParaRPr lang="ru-RU" sz="2400" dirty="0"/>
          </a:p>
          <a:p>
            <a:pPr algn="just"/>
            <a:endParaRPr lang="ru-RU" sz="2400" dirty="0"/>
          </a:p>
          <a:p>
            <a:r>
              <a:rPr lang="uk-UA" sz="2400" b="1" dirty="0"/>
              <a:t>Встановити </a:t>
            </a:r>
            <a:r>
              <a:rPr lang="en-US" sz="2400" b="1" dirty="0"/>
              <a:t>SSH</a:t>
            </a:r>
            <a:r>
              <a:rPr lang="ru-RU" sz="2400" b="1" dirty="0"/>
              <a:t>-</a:t>
            </a:r>
            <a:r>
              <a:rPr lang="en-US" sz="2400" b="1" dirty="0"/>
              <a:t>server</a:t>
            </a:r>
            <a:r>
              <a:rPr lang="ru-RU" sz="2400" b="1" dirty="0"/>
              <a:t>:</a:t>
            </a:r>
            <a:endParaRPr lang="uk-UA" sz="2400" b="1" dirty="0"/>
          </a:p>
          <a:p>
            <a:r>
              <a:rPr lang="uk-UA" sz="2400" dirty="0"/>
              <a:t>ввести команду</a:t>
            </a:r>
            <a:r>
              <a:rPr lang="en-US" sz="2400" dirty="0"/>
              <a:t> - </a:t>
            </a:r>
            <a:r>
              <a:rPr lang="en-US" sz="2400" b="1" dirty="0" err="1"/>
              <a:t>sudo</a:t>
            </a:r>
            <a:r>
              <a:rPr lang="en-US" sz="2400" b="1" dirty="0"/>
              <a:t> apt-get install </a:t>
            </a:r>
            <a:r>
              <a:rPr lang="en-US" sz="2400" b="1" dirty="0" err="1"/>
              <a:t>openssh</a:t>
            </a:r>
            <a:r>
              <a:rPr lang="en-US" sz="2400" b="1" dirty="0"/>
              <a:t>-server </a:t>
            </a:r>
            <a:r>
              <a:rPr lang="uk-UA" sz="2400" dirty="0"/>
              <a:t>в терміналі </a:t>
            </a:r>
            <a:r>
              <a:rPr lang="uk-UA" sz="2400" dirty="0" err="1"/>
              <a:t>Лінукс</a:t>
            </a:r>
            <a:endParaRPr lang="uk-UA" sz="2400" dirty="0"/>
          </a:p>
          <a:p>
            <a:endParaRPr lang="ru-RU" sz="2400" dirty="0"/>
          </a:p>
          <a:p>
            <a:r>
              <a:rPr lang="ru-RU" dirty="0"/>
              <a:t>Прим</a:t>
            </a:r>
            <a:r>
              <a:rPr lang="uk-UA" dirty="0" err="1"/>
              <a:t>ітка</a:t>
            </a:r>
            <a:r>
              <a:rPr lang="uk-UA" dirty="0"/>
              <a:t>:</a:t>
            </a:r>
            <a:endParaRPr lang="ru-RU" dirty="0"/>
          </a:p>
          <a:p>
            <a:r>
              <a:rPr lang="ru-RU" dirty="0"/>
              <a:t>(</a:t>
            </a:r>
            <a:r>
              <a:rPr lang="uk-UA" dirty="0"/>
              <a:t>Очистка екрану терміналу – </a:t>
            </a:r>
            <a:r>
              <a:rPr lang="en-US" b="1" dirty="0"/>
              <a:t>clear</a:t>
            </a:r>
            <a:r>
              <a:rPr lang="ru-RU" dirty="0"/>
              <a:t>)</a:t>
            </a:r>
            <a:endParaRPr lang="uk-UA" dirty="0"/>
          </a:p>
          <a:p>
            <a:pPr algn="just"/>
            <a:endParaRPr lang="en-US" sz="2400" dirty="0"/>
          </a:p>
        </p:txBody>
      </p:sp>
    </p:spTree>
    <p:extLst>
      <p:ext uri="{BB962C8B-B14F-4D97-AF65-F5344CB8AC3E}">
        <p14:creationId xmlns:p14="http://schemas.microsoft.com/office/powerpoint/2010/main" val="354825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582340"/>
            <a:ext cx="10422294" cy="3447098"/>
          </a:xfrm>
          <a:prstGeom prst="rect">
            <a:avLst/>
          </a:prstGeom>
          <a:noFill/>
        </p:spPr>
        <p:txBody>
          <a:bodyPr wrap="square" rtlCol="0">
            <a:spAutoFit/>
          </a:bodyPr>
          <a:lstStyle/>
          <a:p>
            <a:r>
              <a:rPr lang="uk-UA" sz="2000" b="1" dirty="0">
                <a:solidFill>
                  <a:srgbClr val="0070C0"/>
                </a:solidFill>
              </a:rPr>
              <a:t>1</a:t>
            </a:r>
            <a:r>
              <a:rPr lang="ru-RU" sz="2000" b="1" dirty="0">
                <a:solidFill>
                  <a:srgbClr val="0070C0"/>
                </a:solidFill>
              </a:rPr>
              <a:t>8</a:t>
            </a:r>
            <a:r>
              <a:rPr lang="uk-UA" sz="2000" b="1" dirty="0">
                <a:solidFill>
                  <a:srgbClr val="0070C0"/>
                </a:solidFill>
              </a:rPr>
              <a:t>. Архівація</a:t>
            </a:r>
          </a:p>
          <a:p>
            <a:r>
              <a:rPr lang="en-US" b="1" dirty="0"/>
              <a:t>zip</a:t>
            </a:r>
          </a:p>
          <a:p>
            <a:endParaRPr lang="uk-UA" b="1" dirty="0"/>
          </a:p>
          <a:p>
            <a:r>
              <a:rPr lang="en-US" b="1" dirty="0"/>
              <a:t>zip TEST</a:t>
            </a:r>
            <a:r>
              <a:rPr lang="uk-UA" b="1" dirty="0"/>
              <a:t>-1.</a:t>
            </a:r>
            <a:r>
              <a:rPr lang="en-US" b="1" dirty="0"/>
              <a:t>zip TEST</a:t>
            </a:r>
            <a:r>
              <a:rPr lang="uk-UA" b="1" dirty="0"/>
              <a:t>-1</a:t>
            </a:r>
            <a:endParaRPr lang="uk-UA" dirty="0"/>
          </a:p>
          <a:p>
            <a:r>
              <a:rPr lang="en-US" b="1" dirty="0"/>
              <a:t>unzip</a:t>
            </a:r>
            <a:r>
              <a:rPr lang="uk-UA" b="1" dirty="0"/>
              <a:t> /</a:t>
            </a:r>
            <a:r>
              <a:rPr lang="en-US" b="1" dirty="0"/>
              <a:t>home</a:t>
            </a:r>
            <a:r>
              <a:rPr lang="uk-UA" b="1" dirty="0"/>
              <a:t>/</a:t>
            </a:r>
            <a:r>
              <a:rPr lang="en-US" b="1" dirty="0"/>
              <a:t>user</a:t>
            </a:r>
            <a:r>
              <a:rPr lang="uk-UA" b="1" dirty="0"/>
              <a:t>-1/Стільниця/TEST-1.zip </a:t>
            </a:r>
            <a:r>
              <a:rPr lang="uk-UA" dirty="0"/>
              <a:t>- в папці в яку </a:t>
            </a:r>
            <a:r>
              <a:rPr lang="uk-UA" dirty="0" err="1"/>
              <a:t>розархівуємо</a:t>
            </a:r>
            <a:endParaRPr lang="uk-UA" dirty="0"/>
          </a:p>
          <a:p>
            <a:r>
              <a:rPr lang="en-US" b="1" dirty="0"/>
              <a:t>unzip</a:t>
            </a:r>
            <a:r>
              <a:rPr lang="uk-UA" b="1" dirty="0"/>
              <a:t> -</a:t>
            </a:r>
            <a:r>
              <a:rPr lang="en-US" b="1" dirty="0"/>
              <a:t>l xxx</a:t>
            </a:r>
            <a:r>
              <a:rPr lang="uk-UA" b="1" dirty="0"/>
              <a:t>.</a:t>
            </a:r>
            <a:r>
              <a:rPr lang="en-US" b="1" dirty="0"/>
              <a:t>zip </a:t>
            </a:r>
            <a:r>
              <a:rPr lang="uk-UA" dirty="0"/>
              <a:t>- перегляд файлів в архіві без розпакування</a:t>
            </a:r>
          </a:p>
          <a:p>
            <a:r>
              <a:rPr lang="en-US" b="1" dirty="0"/>
              <a:t>unzip</a:t>
            </a:r>
            <a:r>
              <a:rPr lang="uk-UA" b="1" dirty="0"/>
              <a:t> -</a:t>
            </a:r>
            <a:r>
              <a:rPr lang="en-US" b="1" dirty="0"/>
              <a:t>t xxx</a:t>
            </a:r>
            <a:r>
              <a:rPr lang="uk-UA" b="1" dirty="0"/>
              <a:t>.</a:t>
            </a:r>
            <a:r>
              <a:rPr lang="en-US" b="1" dirty="0"/>
              <a:t>zip </a:t>
            </a:r>
            <a:r>
              <a:rPr lang="uk-UA" dirty="0"/>
              <a:t>- перевірка архіву</a:t>
            </a:r>
            <a:r>
              <a:rPr lang="uk-UA" b="1" dirty="0"/>
              <a:t> </a:t>
            </a:r>
            <a:endParaRPr lang="uk-UA" dirty="0"/>
          </a:p>
          <a:p>
            <a:r>
              <a:rPr lang="uk-UA" dirty="0"/>
              <a:t>Рівні </a:t>
            </a:r>
            <a:r>
              <a:rPr lang="uk-UA" dirty="0" err="1"/>
              <a:t>зжимання</a:t>
            </a:r>
            <a:r>
              <a:rPr lang="uk-UA" dirty="0"/>
              <a:t> - від 0 до 9</a:t>
            </a:r>
          </a:p>
          <a:p>
            <a:r>
              <a:rPr lang="uk-UA" b="1" dirty="0"/>
              <a:t> </a:t>
            </a:r>
            <a:endParaRPr lang="uk-UA" dirty="0"/>
          </a:p>
          <a:p>
            <a:r>
              <a:rPr lang="uk-UA" b="1" dirty="0" err="1"/>
              <a:t>zip</a:t>
            </a:r>
            <a:r>
              <a:rPr lang="uk-UA" b="1" dirty="0"/>
              <a:t> -e /</a:t>
            </a:r>
            <a:r>
              <a:rPr lang="uk-UA" b="1" dirty="0" err="1"/>
              <a:t>home</a:t>
            </a:r>
            <a:r>
              <a:rPr lang="uk-UA" b="1" dirty="0"/>
              <a:t>/user-1/Стільниця/pass3.zip Teka-1/* Teka-2/* </a:t>
            </a:r>
            <a:r>
              <a:rPr lang="uk-UA" dirty="0"/>
              <a:t>з паролем (в папці в якій знаходиться файл для архіву) </a:t>
            </a:r>
            <a:r>
              <a:rPr lang="uk-UA" b="1" dirty="0"/>
              <a:t> </a:t>
            </a:r>
            <a:r>
              <a:rPr lang="en-US" b="1" dirty="0">
                <a:solidFill>
                  <a:srgbClr val="FF0000"/>
                </a:solidFill>
              </a:rPr>
              <a:t>A</a:t>
            </a:r>
            <a:r>
              <a:rPr lang="uk-UA" b="1" dirty="0" err="1">
                <a:solidFill>
                  <a:srgbClr val="FF0000"/>
                </a:solidFill>
              </a:rPr>
              <a:t>рхівуються</a:t>
            </a:r>
            <a:r>
              <a:rPr lang="uk-UA" b="1" dirty="0">
                <a:solidFill>
                  <a:srgbClr val="FF0000"/>
                </a:solidFill>
              </a:rPr>
              <a:t> також і всі файли та папки в папках, а не тільки самі папки, чи файли. Потрібно використовувати одну "*"</a:t>
            </a:r>
            <a:endParaRPr lang="uk-UA" dirty="0">
              <a:solidFill>
                <a:srgbClr val="FF0000"/>
              </a:solidFill>
            </a:endParaRPr>
          </a:p>
        </p:txBody>
      </p:sp>
    </p:spTree>
    <p:extLst>
      <p:ext uri="{BB962C8B-B14F-4D97-AF65-F5344CB8AC3E}">
        <p14:creationId xmlns:p14="http://schemas.microsoft.com/office/powerpoint/2010/main" val="225606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255768"/>
            <a:ext cx="10422294" cy="5139869"/>
          </a:xfrm>
          <a:prstGeom prst="rect">
            <a:avLst/>
          </a:prstGeom>
          <a:noFill/>
        </p:spPr>
        <p:txBody>
          <a:bodyPr wrap="square" rtlCol="0">
            <a:spAutoFit/>
          </a:bodyPr>
          <a:lstStyle/>
          <a:p>
            <a:r>
              <a:rPr lang="uk-UA" sz="2000" b="1" dirty="0">
                <a:solidFill>
                  <a:srgbClr val="0070C0"/>
                </a:solidFill>
              </a:rPr>
              <a:t>19. Команда с</a:t>
            </a:r>
            <a:r>
              <a:rPr lang="en-US" sz="2000" b="1" dirty="0">
                <a:solidFill>
                  <a:srgbClr val="0070C0"/>
                </a:solidFill>
              </a:rPr>
              <a:t>at</a:t>
            </a:r>
            <a:r>
              <a:rPr lang="uk-UA" sz="2000" b="1" dirty="0">
                <a:solidFill>
                  <a:srgbClr val="0070C0"/>
                </a:solidFill>
              </a:rPr>
              <a:t>, </a:t>
            </a:r>
            <a:r>
              <a:rPr lang="en-US" sz="2000" b="1" dirty="0">
                <a:solidFill>
                  <a:srgbClr val="0070C0"/>
                </a:solidFill>
              </a:rPr>
              <a:t>less</a:t>
            </a:r>
            <a:r>
              <a:rPr lang="uk-UA" sz="2000" b="1" dirty="0">
                <a:solidFill>
                  <a:srgbClr val="0070C0"/>
                </a:solidFill>
              </a:rPr>
              <a:t>, </a:t>
            </a:r>
            <a:r>
              <a:rPr lang="en-US" sz="2000" b="1" dirty="0">
                <a:solidFill>
                  <a:srgbClr val="0070C0"/>
                </a:solidFill>
              </a:rPr>
              <a:t>head</a:t>
            </a:r>
            <a:r>
              <a:rPr lang="uk-UA" sz="2000" b="1" dirty="0">
                <a:solidFill>
                  <a:srgbClr val="0070C0"/>
                </a:solidFill>
              </a:rPr>
              <a:t>, </a:t>
            </a:r>
            <a:r>
              <a:rPr lang="en-US" sz="2000" b="1" dirty="0">
                <a:solidFill>
                  <a:srgbClr val="0070C0"/>
                </a:solidFill>
              </a:rPr>
              <a:t>tail</a:t>
            </a:r>
          </a:p>
          <a:p>
            <a:endParaRPr lang="uk-UA" sz="2000" b="1" dirty="0">
              <a:solidFill>
                <a:srgbClr val="0070C0"/>
              </a:solidFill>
            </a:endParaRPr>
          </a:p>
          <a:p>
            <a:r>
              <a:rPr lang="en-US" b="1" dirty="0"/>
              <a:t>cat test </a:t>
            </a:r>
            <a:r>
              <a:rPr lang="uk-UA" b="1" dirty="0"/>
              <a:t>- </a:t>
            </a:r>
            <a:r>
              <a:rPr lang="uk-UA" dirty="0"/>
              <a:t>вивід вмісту файлу на екран (можна об'єднувати вивід вмісту декількох файлів). Не дає можливості переміщуватись по виведеному тексту</a:t>
            </a:r>
          </a:p>
          <a:p>
            <a:r>
              <a:rPr lang="en-US" b="1" dirty="0"/>
              <a:t>cat test</a:t>
            </a:r>
            <a:r>
              <a:rPr lang="uk-UA" b="1" dirty="0"/>
              <a:t>-1 </a:t>
            </a:r>
            <a:r>
              <a:rPr lang="en-US" b="1" dirty="0"/>
              <a:t>test</a:t>
            </a:r>
            <a:r>
              <a:rPr lang="uk-UA" b="1" dirty="0"/>
              <a:t>-2 - </a:t>
            </a:r>
            <a:r>
              <a:rPr lang="uk-UA" dirty="0"/>
              <a:t>вивід вмісту декількох файлів</a:t>
            </a:r>
          </a:p>
          <a:p>
            <a:r>
              <a:rPr lang="en-US" b="1" dirty="0"/>
              <a:t>cat</a:t>
            </a:r>
            <a:r>
              <a:rPr lang="uk-UA" b="1" dirty="0"/>
              <a:t> -</a:t>
            </a:r>
            <a:r>
              <a:rPr lang="en-US" b="1" dirty="0"/>
              <a:t>n test </a:t>
            </a:r>
            <a:r>
              <a:rPr lang="uk-UA" dirty="0"/>
              <a:t>- з нумерацією рядків</a:t>
            </a:r>
            <a:r>
              <a:rPr lang="uk-UA" b="1" dirty="0"/>
              <a:t> </a:t>
            </a:r>
            <a:endParaRPr lang="uk-UA" dirty="0"/>
          </a:p>
          <a:p>
            <a:r>
              <a:rPr lang="en-US" b="1" dirty="0"/>
              <a:t>cat test</a:t>
            </a:r>
            <a:r>
              <a:rPr lang="uk-UA" b="1" dirty="0"/>
              <a:t>-1 &gt; </a:t>
            </a:r>
            <a:r>
              <a:rPr lang="en-US" b="1" dirty="0"/>
              <a:t>test</a:t>
            </a:r>
            <a:r>
              <a:rPr lang="uk-UA" b="1" dirty="0"/>
              <a:t>-2 </a:t>
            </a:r>
            <a:r>
              <a:rPr lang="uk-UA" dirty="0"/>
              <a:t>- вивід вмісту одного файлу в інший</a:t>
            </a:r>
          </a:p>
          <a:p>
            <a:r>
              <a:rPr lang="uk-UA" b="1" dirty="0"/>
              <a:t>  </a:t>
            </a:r>
            <a:endParaRPr lang="uk-UA" dirty="0"/>
          </a:p>
          <a:p>
            <a:r>
              <a:rPr lang="en-US" b="1" dirty="0"/>
              <a:t>less test</a:t>
            </a:r>
            <a:r>
              <a:rPr lang="ru-RU" b="1" dirty="0"/>
              <a:t> - </a:t>
            </a:r>
            <a:r>
              <a:rPr lang="uk-UA" dirty="0"/>
              <a:t>дає можливість переміщуватись по виведеному тексту (</a:t>
            </a:r>
            <a:r>
              <a:rPr lang="en-US" dirty="0"/>
              <a:t>J</a:t>
            </a:r>
            <a:r>
              <a:rPr lang="ru-RU" dirty="0"/>
              <a:t> - </a:t>
            </a:r>
            <a:r>
              <a:rPr lang="uk-UA" dirty="0"/>
              <a:t>переміщуватись по рядках вперед (вниз), </a:t>
            </a:r>
            <a:r>
              <a:rPr lang="en-US" dirty="0"/>
              <a:t>K</a:t>
            </a:r>
            <a:r>
              <a:rPr lang="ru-RU" dirty="0"/>
              <a:t> -</a:t>
            </a:r>
            <a:r>
              <a:rPr lang="uk-UA" dirty="0"/>
              <a:t> вверх по рядках, </a:t>
            </a:r>
            <a:r>
              <a:rPr lang="en-US" dirty="0"/>
              <a:t>F</a:t>
            </a:r>
            <a:r>
              <a:rPr lang="uk-UA" dirty="0"/>
              <a:t> та </a:t>
            </a:r>
            <a:r>
              <a:rPr lang="en-US" dirty="0"/>
              <a:t>B</a:t>
            </a:r>
            <a:r>
              <a:rPr lang="ru-RU" dirty="0"/>
              <a:t> - </a:t>
            </a:r>
            <a:r>
              <a:rPr lang="uk-UA" dirty="0"/>
              <a:t>по сторінках</a:t>
            </a:r>
            <a:r>
              <a:rPr lang="ru-RU" dirty="0"/>
              <a:t>, </a:t>
            </a:r>
            <a:r>
              <a:rPr lang="en-US" dirty="0"/>
              <a:t>V</a:t>
            </a:r>
            <a:r>
              <a:rPr lang="ru-RU" dirty="0"/>
              <a:t> - </a:t>
            </a:r>
            <a:r>
              <a:rPr lang="uk-UA" dirty="0"/>
              <a:t>передача тексту редактору </a:t>
            </a:r>
            <a:r>
              <a:rPr lang="en-US" dirty="0"/>
              <a:t>Nano</a:t>
            </a:r>
            <a:r>
              <a:rPr lang="ru-RU" dirty="0"/>
              <a:t>, </a:t>
            </a:r>
            <a:r>
              <a:rPr lang="en-US" dirty="0"/>
              <a:t>Ctrl</a:t>
            </a:r>
            <a:r>
              <a:rPr lang="ru-RU" dirty="0"/>
              <a:t>+</a:t>
            </a:r>
            <a:r>
              <a:rPr lang="en-US" dirty="0"/>
              <a:t>X</a:t>
            </a:r>
            <a:r>
              <a:rPr lang="ru-RU" dirty="0"/>
              <a:t> - </a:t>
            </a:r>
            <a:r>
              <a:rPr lang="uk-UA" dirty="0"/>
              <a:t>вихід) </a:t>
            </a:r>
          </a:p>
          <a:p>
            <a:r>
              <a:rPr lang="ru-RU" b="1" dirty="0"/>
              <a:t> </a:t>
            </a:r>
            <a:endParaRPr lang="uk-UA" dirty="0"/>
          </a:p>
          <a:p>
            <a:r>
              <a:rPr lang="en-US" b="1" dirty="0"/>
              <a:t>head test </a:t>
            </a:r>
            <a:r>
              <a:rPr lang="ru-RU" b="1" dirty="0"/>
              <a:t>- </a:t>
            </a:r>
            <a:r>
              <a:rPr lang="uk-UA" dirty="0"/>
              <a:t>вивід лише перших 10 рядків</a:t>
            </a:r>
          </a:p>
          <a:p>
            <a:r>
              <a:rPr lang="en-US" b="1" dirty="0"/>
              <a:t>head test</a:t>
            </a:r>
            <a:r>
              <a:rPr lang="uk-UA" b="1" dirty="0"/>
              <a:t> &gt; </a:t>
            </a:r>
            <a:r>
              <a:rPr lang="en-US" b="1" dirty="0"/>
              <a:t>test</a:t>
            </a:r>
            <a:r>
              <a:rPr lang="uk-UA" b="1" dirty="0"/>
              <a:t>2</a:t>
            </a:r>
            <a:endParaRPr lang="uk-UA" dirty="0"/>
          </a:p>
          <a:p>
            <a:r>
              <a:rPr lang="en-US" b="1" dirty="0"/>
              <a:t>head</a:t>
            </a:r>
            <a:r>
              <a:rPr lang="uk-UA" b="1" dirty="0"/>
              <a:t> -</a:t>
            </a:r>
            <a:r>
              <a:rPr lang="en-US" b="1" dirty="0"/>
              <a:t>n</a:t>
            </a:r>
            <a:r>
              <a:rPr lang="uk-UA" b="1" dirty="0"/>
              <a:t> 5 </a:t>
            </a:r>
            <a:r>
              <a:rPr lang="en-US" b="1" dirty="0"/>
              <a:t>test</a:t>
            </a:r>
            <a:r>
              <a:rPr lang="uk-UA" b="1" dirty="0"/>
              <a:t>1 </a:t>
            </a:r>
            <a:r>
              <a:rPr lang="en-US" b="1" dirty="0"/>
              <a:t>test</a:t>
            </a:r>
            <a:r>
              <a:rPr lang="uk-UA" b="1" dirty="0"/>
              <a:t>2 </a:t>
            </a:r>
            <a:r>
              <a:rPr lang="uk-UA" dirty="0"/>
              <a:t>- вивід вмісту двох файлів, лише перших 5 рядків</a:t>
            </a:r>
          </a:p>
          <a:p>
            <a:r>
              <a:rPr lang="en-US" b="1" dirty="0"/>
              <a:t>head</a:t>
            </a:r>
            <a:r>
              <a:rPr lang="uk-UA" b="1" dirty="0"/>
              <a:t> - </a:t>
            </a:r>
            <a:r>
              <a:rPr lang="en-US" b="1" dirty="0"/>
              <a:t>c</a:t>
            </a:r>
            <a:r>
              <a:rPr lang="uk-UA" b="1" dirty="0"/>
              <a:t> 100</a:t>
            </a:r>
            <a:r>
              <a:rPr lang="en-US" b="1" dirty="0"/>
              <a:t>k test </a:t>
            </a:r>
            <a:r>
              <a:rPr lang="uk-UA" b="1" dirty="0"/>
              <a:t>- </a:t>
            </a:r>
            <a:r>
              <a:rPr lang="uk-UA" dirty="0"/>
              <a:t>вивід перших ста кілобайтів</a:t>
            </a:r>
          </a:p>
          <a:p>
            <a:r>
              <a:rPr lang="en-US" b="1" dirty="0"/>
              <a:t>head</a:t>
            </a:r>
            <a:r>
              <a:rPr lang="uk-UA" b="1" dirty="0"/>
              <a:t> - </a:t>
            </a:r>
            <a:r>
              <a:rPr lang="en-US" b="1" dirty="0"/>
              <a:t>c</a:t>
            </a:r>
            <a:r>
              <a:rPr lang="uk-UA" b="1" dirty="0"/>
              <a:t> 10</a:t>
            </a:r>
            <a:r>
              <a:rPr lang="en-US" b="1" dirty="0"/>
              <a:t>m test</a:t>
            </a:r>
            <a:r>
              <a:rPr lang="uk-UA" b="1" dirty="0"/>
              <a:t>  - </a:t>
            </a:r>
            <a:r>
              <a:rPr lang="uk-UA" dirty="0"/>
              <a:t>мегабайтів</a:t>
            </a:r>
          </a:p>
          <a:p>
            <a:r>
              <a:rPr lang="uk-UA" dirty="0"/>
              <a:t> </a:t>
            </a:r>
          </a:p>
          <a:p>
            <a:r>
              <a:rPr lang="en-US" b="1" dirty="0"/>
              <a:t>tail test </a:t>
            </a:r>
            <a:r>
              <a:rPr lang="uk-UA" b="1" dirty="0"/>
              <a:t>- </a:t>
            </a:r>
            <a:r>
              <a:rPr lang="uk-UA" dirty="0"/>
              <a:t>вивід останніх 10 рядків</a:t>
            </a:r>
          </a:p>
        </p:txBody>
      </p:sp>
    </p:spTree>
    <p:extLst>
      <p:ext uri="{BB962C8B-B14F-4D97-AF65-F5344CB8AC3E}">
        <p14:creationId xmlns:p14="http://schemas.microsoft.com/office/powerpoint/2010/main" val="155747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835891"/>
            <a:ext cx="10422294" cy="5693866"/>
          </a:xfrm>
          <a:prstGeom prst="rect">
            <a:avLst/>
          </a:prstGeom>
          <a:noFill/>
        </p:spPr>
        <p:txBody>
          <a:bodyPr wrap="square" rtlCol="0">
            <a:spAutoFit/>
          </a:bodyPr>
          <a:lstStyle/>
          <a:p>
            <a:r>
              <a:rPr lang="en-US" sz="2000" b="1" dirty="0">
                <a:solidFill>
                  <a:srgbClr val="0070C0"/>
                </a:solidFill>
              </a:rPr>
              <a:t>20. </a:t>
            </a:r>
            <a:r>
              <a:rPr lang="uk-UA" sz="2000" b="1" dirty="0">
                <a:solidFill>
                  <a:srgbClr val="0070C0"/>
                </a:solidFill>
              </a:rPr>
              <a:t>Команди</a:t>
            </a:r>
            <a:r>
              <a:rPr lang="en-US" sz="2000" b="1" dirty="0">
                <a:solidFill>
                  <a:srgbClr val="0070C0"/>
                </a:solidFill>
              </a:rPr>
              <a:t> locate, grep, find, apt, yum</a:t>
            </a:r>
            <a:endParaRPr lang="uk-UA" sz="2000" b="1" dirty="0">
              <a:solidFill>
                <a:srgbClr val="0070C0"/>
              </a:solidFill>
            </a:endParaRPr>
          </a:p>
          <a:p>
            <a:endParaRPr lang="uk-UA" sz="2000" b="1" dirty="0">
              <a:solidFill>
                <a:srgbClr val="0070C0"/>
              </a:solidFill>
            </a:endParaRPr>
          </a:p>
          <a:p>
            <a:r>
              <a:rPr lang="en-US" b="1" dirty="0">
                <a:solidFill>
                  <a:srgbClr val="FF0000"/>
                </a:solidFill>
              </a:rPr>
              <a:t>locate</a:t>
            </a:r>
            <a:r>
              <a:rPr lang="en-US" b="1" dirty="0"/>
              <a:t> test </a:t>
            </a:r>
            <a:r>
              <a:rPr lang="ru-RU" dirty="0"/>
              <a:t>- </a:t>
            </a:r>
            <a:r>
              <a:rPr lang="uk-UA" dirty="0"/>
              <a:t>звертається до бази даних, сама не шукає.</a:t>
            </a:r>
          </a:p>
          <a:p>
            <a:r>
              <a:rPr lang="en-US" b="1" dirty="0"/>
              <a:t>locate</a:t>
            </a:r>
            <a:r>
              <a:rPr lang="ru-RU" b="1" dirty="0"/>
              <a:t> -</a:t>
            </a:r>
            <a:r>
              <a:rPr lang="en-US" b="1" dirty="0" err="1"/>
              <a:t>i</a:t>
            </a:r>
            <a:r>
              <a:rPr lang="en-US" b="1" dirty="0"/>
              <a:t> </a:t>
            </a:r>
            <a:r>
              <a:rPr lang="en-US" b="1" dirty="0" err="1"/>
              <a:t>tes</a:t>
            </a:r>
            <a:r>
              <a:rPr lang="en-US" b="1" dirty="0"/>
              <a:t> </a:t>
            </a:r>
            <a:r>
              <a:rPr lang="ru-RU" dirty="0"/>
              <a:t>- </a:t>
            </a:r>
            <a:r>
              <a:rPr lang="uk-UA" dirty="0"/>
              <a:t>пошук незалежно від регістру, за певним літерами в назві</a:t>
            </a:r>
            <a:r>
              <a:rPr lang="ru-RU" dirty="0"/>
              <a:t> </a:t>
            </a:r>
            <a:endParaRPr lang="uk-UA" dirty="0"/>
          </a:p>
          <a:p>
            <a:r>
              <a:rPr lang="en-US" b="1" dirty="0"/>
              <a:t>locate</a:t>
            </a:r>
            <a:r>
              <a:rPr lang="ru-RU" b="1" dirty="0"/>
              <a:t> -</a:t>
            </a:r>
            <a:r>
              <a:rPr lang="en-US" b="1" dirty="0" err="1"/>
              <a:t>i</a:t>
            </a:r>
            <a:r>
              <a:rPr lang="en-US" b="1" dirty="0"/>
              <a:t> </a:t>
            </a:r>
            <a:r>
              <a:rPr lang="en-US" b="1" dirty="0" err="1"/>
              <a:t>tes</a:t>
            </a:r>
            <a:r>
              <a:rPr lang="ru-RU" b="1" dirty="0"/>
              <a:t> | </a:t>
            </a:r>
            <a:r>
              <a:rPr lang="en-US" b="1" dirty="0"/>
              <a:t>less</a:t>
            </a:r>
            <a:r>
              <a:rPr lang="ru-RU" b="1" dirty="0"/>
              <a:t> - </a:t>
            </a:r>
            <a:r>
              <a:rPr lang="uk-UA" dirty="0"/>
              <a:t>передача результатів пошуку іншій програмі для зручного переміщення по тексту</a:t>
            </a:r>
            <a:r>
              <a:rPr lang="uk-UA" b="1" dirty="0"/>
              <a:t>. | - канал</a:t>
            </a:r>
            <a:endParaRPr lang="uk-UA" dirty="0"/>
          </a:p>
          <a:p>
            <a:r>
              <a:rPr lang="uk-UA" b="1" dirty="0" err="1"/>
              <a:t>locate</a:t>
            </a:r>
            <a:r>
              <a:rPr lang="uk-UA" b="1" dirty="0"/>
              <a:t> </a:t>
            </a:r>
            <a:r>
              <a:rPr lang="uk-UA" b="1" dirty="0" err="1"/>
              <a:t>txt</a:t>
            </a:r>
            <a:r>
              <a:rPr lang="uk-UA" b="1" dirty="0"/>
              <a:t> | </a:t>
            </a:r>
            <a:r>
              <a:rPr lang="uk-UA" b="1" dirty="0" err="1"/>
              <a:t>tail</a:t>
            </a:r>
            <a:r>
              <a:rPr lang="uk-UA" b="1" dirty="0"/>
              <a:t> -n 10 | </a:t>
            </a:r>
            <a:r>
              <a:rPr lang="en-US" b="1" dirty="0"/>
              <a:t>less</a:t>
            </a:r>
            <a:endParaRPr lang="uk-UA" dirty="0"/>
          </a:p>
          <a:p>
            <a:r>
              <a:rPr lang="en-US" b="1" dirty="0" err="1"/>
              <a:t>updatedb</a:t>
            </a:r>
            <a:r>
              <a:rPr lang="uk-UA" b="1" dirty="0"/>
              <a:t> - </a:t>
            </a:r>
            <a:r>
              <a:rPr lang="uk-UA" dirty="0"/>
              <a:t>оновлення бази для функції </a:t>
            </a:r>
            <a:r>
              <a:rPr lang="en-US" dirty="0"/>
              <a:t>locate</a:t>
            </a:r>
            <a:r>
              <a:rPr lang="uk-UA" dirty="0"/>
              <a:t> під </a:t>
            </a:r>
            <a:r>
              <a:rPr lang="uk-UA" dirty="0" err="1"/>
              <a:t>суперкористувачем</a:t>
            </a:r>
            <a:endParaRPr lang="uk-UA" dirty="0"/>
          </a:p>
          <a:p>
            <a:r>
              <a:rPr lang="uk-UA" dirty="0">
                <a:solidFill>
                  <a:srgbClr val="FF0000"/>
                </a:solidFill>
              </a:rPr>
              <a:t> </a:t>
            </a:r>
            <a:r>
              <a:rPr lang="en-US" b="1" dirty="0">
                <a:solidFill>
                  <a:srgbClr val="FF0000"/>
                </a:solidFill>
              </a:rPr>
              <a:t>grep </a:t>
            </a:r>
            <a:r>
              <a:rPr lang="uk-UA" b="1" dirty="0" err="1"/>
              <a:t>мона</a:t>
            </a:r>
            <a:r>
              <a:rPr lang="uk-UA" b="1" dirty="0"/>
              <a:t>*</a:t>
            </a:r>
            <a:r>
              <a:rPr lang="uk-UA" dirty="0"/>
              <a:t> - пошук по слову в файлі (по всім файлам в папці в якій знаходимось)</a:t>
            </a:r>
          </a:p>
          <a:p>
            <a:r>
              <a:rPr lang="uk-UA" dirty="0"/>
              <a:t>"*" - пошук за всіма файлами в даній директорії</a:t>
            </a:r>
          </a:p>
          <a:p>
            <a:r>
              <a:rPr lang="en-US" b="1" dirty="0"/>
              <a:t>grep </a:t>
            </a:r>
            <a:r>
              <a:rPr lang="uk-UA" b="1" dirty="0"/>
              <a:t>-</a:t>
            </a:r>
            <a:r>
              <a:rPr lang="en-US" b="1" dirty="0"/>
              <a:t>R </a:t>
            </a:r>
            <a:r>
              <a:rPr lang="uk-UA" b="1" dirty="0" err="1"/>
              <a:t>мона</a:t>
            </a:r>
            <a:r>
              <a:rPr lang="uk-UA" b="1" dirty="0"/>
              <a:t>*</a:t>
            </a:r>
            <a:r>
              <a:rPr lang="ru-RU" dirty="0"/>
              <a:t> - </a:t>
            </a:r>
            <a:r>
              <a:rPr lang="uk-UA" dirty="0"/>
              <a:t>для пошуку в підкаталогах</a:t>
            </a:r>
          </a:p>
          <a:p>
            <a:r>
              <a:rPr lang="en-US" b="1" dirty="0"/>
              <a:t>grep </a:t>
            </a:r>
            <a:r>
              <a:rPr lang="uk-UA" b="1" dirty="0"/>
              <a:t>-</a:t>
            </a:r>
            <a:r>
              <a:rPr lang="en-US" b="1" dirty="0"/>
              <a:t>Ri </a:t>
            </a:r>
            <a:r>
              <a:rPr lang="uk-UA" b="1" dirty="0" err="1"/>
              <a:t>мона</a:t>
            </a:r>
            <a:r>
              <a:rPr lang="uk-UA" b="1" dirty="0"/>
              <a:t>*</a:t>
            </a:r>
            <a:r>
              <a:rPr lang="ru-RU" dirty="0"/>
              <a:t> - </a:t>
            </a:r>
            <a:r>
              <a:rPr lang="uk-UA" dirty="0"/>
              <a:t>для пошуку в підкаталогах та незалежно від регістру</a:t>
            </a:r>
          </a:p>
          <a:p>
            <a:r>
              <a:rPr lang="uk-UA" b="1" dirty="0" err="1"/>
              <a:t>man</a:t>
            </a:r>
            <a:r>
              <a:rPr lang="uk-UA" b="1" dirty="0"/>
              <a:t> </a:t>
            </a:r>
            <a:r>
              <a:rPr lang="uk-UA" b="1" dirty="0" err="1"/>
              <a:t>ls</a:t>
            </a:r>
            <a:r>
              <a:rPr lang="uk-UA" b="1" dirty="0"/>
              <a:t> | </a:t>
            </a:r>
            <a:r>
              <a:rPr lang="uk-UA" b="1" dirty="0" err="1"/>
              <a:t>grep</a:t>
            </a:r>
            <a:r>
              <a:rPr lang="uk-UA" b="1" dirty="0"/>
              <a:t> -i </a:t>
            </a:r>
            <a:r>
              <a:rPr lang="uk-UA" b="1" dirty="0" err="1"/>
              <a:t>exa</a:t>
            </a:r>
            <a:r>
              <a:rPr lang="uk-UA" b="1" dirty="0"/>
              <a:t> </a:t>
            </a:r>
            <a:r>
              <a:rPr lang="uk-UA" dirty="0"/>
              <a:t>- пошук серед опису команди </a:t>
            </a:r>
            <a:r>
              <a:rPr lang="en-US" dirty="0"/>
              <a:t>ls</a:t>
            </a:r>
            <a:r>
              <a:rPr lang="uk-UA" dirty="0"/>
              <a:t> слова </a:t>
            </a:r>
            <a:r>
              <a:rPr lang="en-US" dirty="0" err="1"/>
              <a:t>exa</a:t>
            </a:r>
            <a:endParaRPr lang="uk-UA" dirty="0"/>
          </a:p>
          <a:p>
            <a:r>
              <a:rPr lang="en-US" b="1" dirty="0">
                <a:solidFill>
                  <a:srgbClr val="FF0000"/>
                </a:solidFill>
              </a:rPr>
              <a:t>find </a:t>
            </a:r>
            <a:endParaRPr lang="uk-UA" dirty="0">
              <a:solidFill>
                <a:srgbClr val="FF0000"/>
              </a:solidFill>
            </a:endParaRPr>
          </a:p>
          <a:p>
            <a:r>
              <a:rPr lang="en-US" b="1" dirty="0"/>
              <a:t>find -name '*T-64*' </a:t>
            </a:r>
            <a:endParaRPr lang="uk-UA" dirty="0"/>
          </a:p>
          <a:p>
            <a:r>
              <a:rPr lang="en-US" b="1" dirty="0"/>
              <a:t>find</a:t>
            </a:r>
            <a:r>
              <a:rPr lang="ru-RU" b="1" dirty="0"/>
              <a:t> -</a:t>
            </a:r>
            <a:r>
              <a:rPr lang="en-US" b="1" dirty="0"/>
              <a:t>name</a:t>
            </a:r>
            <a:r>
              <a:rPr lang="ru-RU" b="1" dirty="0"/>
              <a:t> '</a:t>
            </a:r>
            <a:r>
              <a:rPr lang="en-US" b="1" dirty="0"/>
              <a:t>T</a:t>
            </a:r>
            <a:r>
              <a:rPr lang="ru-RU" b="1" dirty="0"/>
              <a:t>-64*'</a:t>
            </a:r>
            <a:endParaRPr lang="uk-UA" dirty="0"/>
          </a:p>
          <a:p>
            <a:r>
              <a:rPr lang="uk-UA" b="1" dirty="0"/>
              <a:t>Може шукати за власником файлу, по групі</a:t>
            </a:r>
            <a:r>
              <a:rPr lang="ru-RU" b="1" dirty="0"/>
              <a:t>:</a:t>
            </a:r>
            <a:endParaRPr lang="uk-UA" dirty="0"/>
          </a:p>
          <a:p>
            <a:r>
              <a:rPr lang="en-US" b="1" dirty="0"/>
              <a:t>find -user xxx</a:t>
            </a:r>
            <a:endParaRPr lang="uk-UA" dirty="0"/>
          </a:p>
          <a:p>
            <a:r>
              <a:rPr lang="en-US" b="1" dirty="0"/>
              <a:t>find -group xxx</a:t>
            </a:r>
            <a:endParaRPr lang="uk-UA" dirty="0"/>
          </a:p>
          <a:p>
            <a:r>
              <a:rPr lang="en-US" b="1" dirty="0"/>
              <a:t>find -size </a:t>
            </a:r>
            <a:r>
              <a:rPr lang="uk-UA" b="1" dirty="0"/>
              <a:t>10</a:t>
            </a:r>
            <a:r>
              <a:rPr lang="en-US" b="1" dirty="0"/>
              <a:t>k [10b, 10m]</a:t>
            </a:r>
            <a:r>
              <a:rPr lang="en-US" dirty="0"/>
              <a:t>- </a:t>
            </a:r>
            <a:r>
              <a:rPr lang="uk-UA" dirty="0"/>
              <a:t>за розміром</a:t>
            </a:r>
          </a:p>
        </p:txBody>
      </p:sp>
    </p:spTree>
    <p:extLst>
      <p:ext uri="{BB962C8B-B14F-4D97-AF65-F5344CB8AC3E}">
        <p14:creationId xmlns:p14="http://schemas.microsoft.com/office/powerpoint/2010/main" val="22462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961053" y="550506"/>
            <a:ext cx="10422294" cy="4555093"/>
          </a:xfrm>
          <a:prstGeom prst="rect">
            <a:avLst/>
          </a:prstGeom>
          <a:noFill/>
        </p:spPr>
        <p:txBody>
          <a:bodyPr wrap="square" rtlCol="0">
            <a:spAutoFit/>
          </a:bodyPr>
          <a:lstStyle/>
          <a:p>
            <a:pPr marL="457200" indent="-457200">
              <a:buAutoNum type="arabicPeriod"/>
            </a:pPr>
            <a:r>
              <a:rPr lang="uk-UA" sz="2000" b="1" dirty="0">
                <a:solidFill>
                  <a:srgbClr val="0070C0"/>
                </a:solidFill>
              </a:rPr>
              <a:t>Команда</a:t>
            </a:r>
            <a:r>
              <a:rPr lang="uk-UA" sz="2000" dirty="0">
                <a:solidFill>
                  <a:srgbClr val="0070C0"/>
                </a:solidFill>
              </a:rPr>
              <a:t> </a:t>
            </a:r>
            <a:r>
              <a:rPr lang="en-US" sz="2000" b="1" dirty="0">
                <a:solidFill>
                  <a:srgbClr val="0070C0"/>
                </a:solidFill>
              </a:rPr>
              <a:t>ls</a:t>
            </a:r>
            <a:r>
              <a:rPr lang="ru-RU" sz="2000" b="1" dirty="0">
                <a:solidFill>
                  <a:srgbClr val="0070C0"/>
                </a:solidFill>
              </a:rPr>
              <a:t> [</a:t>
            </a:r>
            <a:r>
              <a:rPr lang="en-US" sz="2000" b="1" dirty="0">
                <a:solidFill>
                  <a:srgbClr val="0070C0"/>
                </a:solidFill>
              </a:rPr>
              <a:t>Option</a:t>
            </a:r>
            <a:r>
              <a:rPr lang="ru-RU" sz="2000" b="1" dirty="0">
                <a:solidFill>
                  <a:srgbClr val="0070C0"/>
                </a:solidFill>
              </a:rPr>
              <a:t>]... [</a:t>
            </a:r>
            <a:r>
              <a:rPr lang="en-US" sz="2000" b="1" dirty="0">
                <a:solidFill>
                  <a:srgbClr val="0070C0"/>
                </a:solidFill>
              </a:rPr>
              <a:t>File</a:t>
            </a:r>
            <a:r>
              <a:rPr lang="ru-RU" sz="2000" b="1" dirty="0">
                <a:solidFill>
                  <a:srgbClr val="0070C0"/>
                </a:solidFill>
              </a:rPr>
              <a:t>]... </a:t>
            </a:r>
            <a:r>
              <a:rPr lang="uk-UA" dirty="0"/>
              <a:t>- відображення вмісту каталогу</a:t>
            </a:r>
            <a:endParaRPr lang="en-US" dirty="0"/>
          </a:p>
          <a:p>
            <a:endParaRPr lang="uk-UA" dirty="0"/>
          </a:p>
          <a:p>
            <a:r>
              <a:rPr lang="en-US" b="1" dirty="0"/>
              <a:t>ls</a:t>
            </a:r>
            <a:r>
              <a:rPr lang="ru-RU" b="1" dirty="0"/>
              <a:t> /</a:t>
            </a:r>
            <a:r>
              <a:rPr lang="en-US" b="1" dirty="0"/>
              <a:t>bin </a:t>
            </a:r>
            <a:r>
              <a:rPr lang="ru-RU" dirty="0"/>
              <a:t>- </a:t>
            </a:r>
            <a:r>
              <a:rPr lang="uk-UA" dirty="0"/>
              <a:t>отримання інформації по каталогу </a:t>
            </a:r>
            <a:r>
              <a:rPr lang="ru-RU" dirty="0"/>
              <a:t>"</a:t>
            </a:r>
            <a:r>
              <a:rPr lang="en-US" dirty="0"/>
              <a:t>bin</a:t>
            </a:r>
            <a:r>
              <a:rPr lang="ru-RU" dirty="0"/>
              <a:t>" </a:t>
            </a:r>
            <a:r>
              <a:rPr lang="uk-UA" dirty="0"/>
              <a:t>в </a:t>
            </a:r>
            <a:r>
              <a:rPr lang="uk-UA" dirty="0" err="1"/>
              <a:t>корневому</a:t>
            </a:r>
            <a:r>
              <a:rPr lang="uk-UA" dirty="0"/>
              <a:t> каталозі</a:t>
            </a:r>
          </a:p>
          <a:p>
            <a:r>
              <a:rPr lang="en-US" b="1" dirty="0"/>
              <a:t>ls</a:t>
            </a:r>
            <a:r>
              <a:rPr lang="ru-RU" b="1" dirty="0"/>
              <a:t> -</a:t>
            </a:r>
            <a:r>
              <a:rPr lang="en-US" b="1" dirty="0"/>
              <a:t>R </a:t>
            </a:r>
            <a:r>
              <a:rPr lang="uk-UA" dirty="0"/>
              <a:t>- перегляд вмісту підкаталогів (</a:t>
            </a:r>
            <a:r>
              <a:rPr lang="uk-UA" dirty="0" err="1"/>
              <a:t>рекурсивно</a:t>
            </a:r>
            <a:r>
              <a:rPr lang="uk-UA" dirty="0"/>
              <a:t>)</a:t>
            </a:r>
          </a:p>
          <a:p>
            <a:r>
              <a:rPr lang="uk-UA" b="1" dirty="0"/>
              <a:t>Приклад, </a:t>
            </a:r>
            <a:r>
              <a:rPr lang="uk-UA" b="1" dirty="0" err="1"/>
              <a:t>ls</a:t>
            </a:r>
            <a:r>
              <a:rPr lang="uk-UA" b="1" dirty="0"/>
              <a:t> -R /</a:t>
            </a:r>
            <a:r>
              <a:rPr lang="uk-UA" b="1" dirty="0" err="1"/>
              <a:t>home</a:t>
            </a:r>
            <a:r>
              <a:rPr lang="uk-UA" b="1" dirty="0"/>
              <a:t>/user-1/Стільниця/TEST-1/Teka-1</a:t>
            </a:r>
            <a:endParaRPr lang="uk-UA" dirty="0"/>
          </a:p>
          <a:p>
            <a:r>
              <a:rPr lang="en-US" b="1" dirty="0"/>
              <a:t>ls</a:t>
            </a:r>
            <a:r>
              <a:rPr lang="ru-RU" b="1" dirty="0"/>
              <a:t> -</a:t>
            </a:r>
            <a:r>
              <a:rPr lang="en-US" b="1" dirty="0"/>
              <a:t>l </a:t>
            </a:r>
            <a:r>
              <a:rPr lang="ru-RU" dirty="0"/>
              <a:t>- </a:t>
            </a:r>
            <a:r>
              <a:rPr lang="uk-UA" dirty="0"/>
              <a:t>вивід інформації у вигляді списку</a:t>
            </a:r>
          </a:p>
          <a:p>
            <a:r>
              <a:rPr lang="en-US" b="1" dirty="0"/>
              <a:t>ls</a:t>
            </a:r>
            <a:r>
              <a:rPr lang="ru-RU" b="1" dirty="0"/>
              <a:t> -</a:t>
            </a:r>
            <a:r>
              <a:rPr lang="en-US" b="1" dirty="0"/>
              <a:t>m </a:t>
            </a:r>
            <a:r>
              <a:rPr lang="ru-RU" dirty="0"/>
              <a:t>- </a:t>
            </a:r>
            <a:r>
              <a:rPr lang="uk-UA" dirty="0"/>
              <a:t>вивід інформації про вміст каталогу через коми</a:t>
            </a:r>
          </a:p>
          <a:p>
            <a:r>
              <a:rPr lang="en-US" b="1" dirty="0"/>
              <a:t>ls</a:t>
            </a:r>
            <a:r>
              <a:rPr lang="ru-RU" b="1" dirty="0"/>
              <a:t> -</a:t>
            </a:r>
            <a:r>
              <a:rPr lang="en-US" b="1" dirty="0"/>
              <a:t>a </a:t>
            </a:r>
            <a:r>
              <a:rPr lang="ru-RU" dirty="0"/>
              <a:t>- </a:t>
            </a:r>
            <a:r>
              <a:rPr lang="uk-UA" dirty="0"/>
              <a:t>перегляд прихованих файлів</a:t>
            </a:r>
          </a:p>
          <a:p>
            <a:r>
              <a:rPr lang="en-US" b="1" dirty="0"/>
              <a:t>ls</a:t>
            </a:r>
            <a:r>
              <a:rPr lang="ru-RU" b="1" dirty="0"/>
              <a:t> -</a:t>
            </a:r>
            <a:r>
              <a:rPr lang="en-US" b="1" dirty="0"/>
              <a:t>S </a:t>
            </a:r>
            <a:r>
              <a:rPr lang="ru-RU" b="1" dirty="0"/>
              <a:t>- </a:t>
            </a:r>
            <a:r>
              <a:rPr lang="uk-UA" dirty="0"/>
              <a:t>відсортовані за розміром (найбільший спочатку)</a:t>
            </a:r>
          </a:p>
          <a:p>
            <a:r>
              <a:rPr lang="en-US" b="1" dirty="0"/>
              <a:t>ls</a:t>
            </a:r>
            <a:r>
              <a:rPr lang="uk-UA" b="1" dirty="0"/>
              <a:t> -</a:t>
            </a:r>
            <a:r>
              <a:rPr lang="en-US" b="1" dirty="0"/>
              <a:t>s </a:t>
            </a:r>
            <a:r>
              <a:rPr lang="uk-UA" b="1" dirty="0"/>
              <a:t>- </a:t>
            </a:r>
            <a:r>
              <a:rPr lang="uk-UA" dirty="0"/>
              <a:t>з вказанням розміру</a:t>
            </a:r>
          </a:p>
          <a:p>
            <a:r>
              <a:rPr lang="en-US" b="1" dirty="0"/>
              <a:t>ls</a:t>
            </a:r>
            <a:r>
              <a:rPr lang="ru-RU" b="1" dirty="0"/>
              <a:t> -</a:t>
            </a:r>
            <a:r>
              <a:rPr lang="en-US" b="1" dirty="0"/>
              <a:t>F </a:t>
            </a:r>
            <a:r>
              <a:rPr lang="ru-RU" dirty="0"/>
              <a:t>- </a:t>
            </a:r>
            <a:r>
              <a:rPr lang="uk-UA" dirty="0"/>
              <a:t>вивід інформації з </a:t>
            </a:r>
            <a:r>
              <a:rPr lang="uk-UA" dirty="0" err="1"/>
              <a:t>указанням</a:t>
            </a:r>
            <a:r>
              <a:rPr lang="uk-UA" dirty="0"/>
              <a:t> типу файлів (папка або файл</a:t>
            </a:r>
            <a:r>
              <a:rPr lang="ru-RU" dirty="0"/>
              <a:t>, </a:t>
            </a:r>
            <a:r>
              <a:rPr lang="uk-UA" dirty="0"/>
              <a:t>маркуються спеціальними символами)</a:t>
            </a:r>
          </a:p>
          <a:p>
            <a:r>
              <a:rPr lang="en-US" b="1" dirty="0"/>
              <a:t>ls</a:t>
            </a:r>
            <a:r>
              <a:rPr lang="ru-RU" b="1" dirty="0"/>
              <a:t> -</a:t>
            </a:r>
            <a:r>
              <a:rPr lang="en-US" b="1" dirty="0"/>
              <a:t>t </a:t>
            </a:r>
            <a:r>
              <a:rPr lang="ru-RU" b="1" dirty="0"/>
              <a:t>- </a:t>
            </a:r>
            <a:r>
              <a:rPr lang="uk-UA" dirty="0"/>
              <a:t>відсортовані за датою</a:t>
            </a:r>
          </a:p>
          <a:p>
            <a:r>
              <a:rPr lang="en-US" b="1" dirty="0"/>
              <a:t>ls</a:t>
            </a:r>
            <a:r>
              <a:rPr lang="uk-UA" b="1" dirty="0"/>
              <a:t> -</a:t>
            </a:r>
            <a:r>
              <a:rPr lang="en-US" b="1" dirty="0"/>
              <a:t>I </a:t>
            </a:r>
            <a:r>
              <a:rPr lang="uk-UA" b="1" dirty="0"/>
              <a:t>(</a:t>
            </a:r>
            <a:r>
              <a:rPr lang="en-US" b="1" dirty="0"/>
              <a:t>l</a:t>
            </a:r>
            <a:r>
              <a:rPr lang="uk-UA" b="1" dirty="0"/>
              <a:t> – маленька </a:t>
            </a:r>
            <a:r>
              <a:rPr lang="en-US" b="1" dirty="0"/>
              <a:t>L</a:t>
            </a:r>
            <a:r>
              <a:rPr lang="ru-RU" b="1" dirty="0"/>
              <a:t>)</a:t>
            </a:r>
            <a:endParaRPr lang="uk-UA" dirty="0"/>
          </a:p>
          <a:p>
            <a:r>
              <a:rPr lang="uk-UA" b="1" dirty="0" err="1"/>
              <a:t>ls</a:t>
            </a:r>
            <a:r>
              <a:rPr lang="uk-UA" b="1" dirty="0"/>
              <a:t> -R -</a:t>
            </a:r>
            <a:r>
              <a:rPr lang="uk-UA" b="1" dirty="0" err="1"/>
              <a:t>lF</a:t>
            </a:r>
            <a:r>
              <a:rPr lang="uk-UA" b="1" dirty="0"/>
              <a:t> Стільниця/TEST-1 </a:t>
            </a:r>
            <a:r>
              <a:rPr lang="uk-UA" dirty="0"/>
              <a:t>- перегляд "</a:t>
            </a:r>
            <a:r>
              <a:rPr lang="en-US" dirty="0"/>
              <a:t>T</a:t>
            </a:r>
            <a:r>
              <a:rPr lang="uk-UA" dirty="0"/>
              <a:t>EST-1" в  "Стільниця" з </a:t>
            </a:r>
            <a:r>
              <a:rPr lang="uk-UA" dirty="0" err="1"/>
              <a:t>указанням</a:t>
            </a:r>
            <a:r>
              <a:rPr lang="uk-UA" dirty="0"/>
              <a:t> типу файлів і з підкаталогами</a:t>
            </a:r>
          </a:p>
          <a:p>
            <a:r>
              <a:rPr lang="uk-UA" dirty="0"/>
              <a:t>або </a:t>
            </a:r>
            <a:r>
              <a:rPr lang="uk-UA" b="1" dirty="0" err="1"/>
              <a:t>ls</a:t>
            </a:r>
            <a:r>
              <a:rPr lang="uk-UA" b="1" dirty="0"/>
              <a:t> -R -l -F Стільниця/TEST-1 </a:t>
            </a:r>
            <a:endParaRPr lang="uk-UA" dirty="0"/>
          </a:p>
          <a:p>
            <a:r>
              <a:rPr lang="en-US" b="1" dirty="0"/>
              <a:t>ls</a:t>
            </a:r>
            <a:r>
              <a:rPr lang="uk-UA" b="1" dirty="0"/>
              <a:t> --</a:t>
            </a:r>
            <a:r>
              <a:rPr lang="en-US" b="1" dirty="0"/>
              <a:t>color </a:t>
            </a:r>
            <a:r>
              <a:rPr lang="uk-UA" dirty="0"/>
              <a:t>- </a:t>
            </a:r>
            <a:r>
              <a:rPr lang="en-US" dirty="0"/>
              <a:t>Bash</a:t>
            </a:r>
            <a:r>
              <a:rPr lang="uk-UA" dirty="0"/>
              <a:t> відображає інформацію в кольорі</a:t>
            </a:r>
          </a:p>
        </p:txBody>
      </p:sp>
    </p:spTree>
    <p:extLst>
      <p:ext uri="{BB962C8B-B14F-4D97-AF65-F5344CB8AC3E}">
        <p14:creationId xmlns:p14="http://schemas.microsoft.com/office/powerpoint/2010/main" val="395621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1054360" y="1950098"/>
            <a:ext cx="10422294" cy="2646878"/>
          </a:xfrm>
          <a:prstGeom prst="rect">
            <a:avLst/>
          </a:prstGeom>
          <a:noFill/>
        </p:spPr>
        <p:txBody>
          <a:bodyPr wrap="square" rtlCol="0">
            <a:spAutoFit/>
          </a:bodyPr>
          <a:lstStyle/>
          <a:p>
            <a:r>
              <a:rPr lang="ru-RU" sz="2000" b="1" dirty="0">
                <a:solidFill>
                  <a:srgbClr val="0070C0"/>
                </a:solidFill>
              </a:rPr>
              <a:t>2. </a:t>
            </a:r>
            <a:r>
              <a:rPr lang="uk-UA" sz="2000" b="1" dirty="0">
                <a:solidFill>
                  <a:srgbClr val="0070C0"/>
                </a:solidFill>
              </a:rPr>
              <a:t>Команда</a:t>
            </a:r>
            <a:r>
              <a:rPr lang="uk-UA" sz="2000" dirty="0">
                <a:solidFill>
                  <a:srgbClr val="0070C0"/>
                </a:solidFill>
              </a:rPr>
              <a:t> </a:t>
            </a:r>
            <a:r>
              <a:rPr lang="en-US" sz="2000" b="1" dirty="0" err="1">
                <a:solidFill>
                  <a:srgbClr val="0070C0"/>
                </a:solidFill>
              </a:rPr>
              <a:t>pwd</a:t>
            </a:r>
            <a:r>
              <a:rPr lang="en-US" sz="2000" b="1" dirty="0">
                <a:solidFill>
                  <a:srgbClr val="0070C0"/>
                </a:solidFill>
              </a:rPr>
              <a:t> </a:t>
            </a:r>
            <a:r>
              <a:rPr lang="uk-UA" dirty="0"/>
              <a:t>- перегляд адреси поточного місцезнаходження</a:t>
            </a:r>
          </a:p>
          <a:p>
            <a:r>
              <a:rPr lang="uk-UA" dirty="0"/>
              <a:t> </a:t>
            </a:r>
          </a:p>
          <a:p>
            <a:r>
              <a:rPr lang="ru-RU" sz="2000" b="1" dirty="0">
                <a:solidFill>
                  <a:srgbClr val="0070C0"/>
                </a:solidFill>
              </a:rPr>
              <a:t>3. </a:t>
            </a:r>
            <a:r>
              <a:rPr lang="uk-UA" sz="2000" b="1" dirty="0">
                <a:solidFill>
                  <a:srgbClr val="0070C0"/>
                </a:solidFill>
              </a:rPr>
              <a:t>Команда</a:t>
            </a:r>
            <a:r>
              <a:rPr lang="uk-UA" sz="2000" dirty="0">
                <a:solidFill>
                  <a:srgbClr val="0070C0"/>
                </a:solidFill>
              </a:rPr>
              <a:t> </a:t>
            </a:r>
            <a:r>
              <a:rPr lang="en-US" sz="2000" b="1" dirty="0">
                <a:solidFill>
                  <a:srgbClr val="0070C0"/>
                </a:solidFill>
              </a:rPr>
              <a:t>cd</a:t>
            </a:r>
            <a:r>
              <a:rPr lang="ru-RU" sz="2000" b="1" dirty="0">
                <a:solidFill>
                  <a:srgbClr val="0070C0"/>
                </a:solidFill>
              </a:rPr>
              <a:t> [</a:t>
            </a:r>
            <a:r>
              <a:rPr lang="uk-UA" sz="2000" b="1" dirty="0">
                <a:solidFill>
                  <a:srgbClr val="0070C0"/>
                </a:solidFill>
              </a:rPr>
              <a:t>адреса каталогу</a:t>
            </a:r>
            <a:r>
              <a:rPr lang="ru-RU" sz="2000" b="1" dirty="0">
                <a:solidFill>
                  <a:srgbClr val="0070C0"/>
                </a:solidFill>
              </a:rPr>
              <a:t>] </a:t>
            </a:r>
            <a:r>
              <a:rPr lang="uk-UA" dirty="0"/>
              <a:t>- перехід до каталогу (</a:t>
            </a:r>
            <a:r>
              <a:rPr lang="uk-UA" b="1" dirty="0"/>
              <a:t>можна просто писати </a:t>
            </a:r>
            <a:r>
              <a:rPr lang="uk-UA" b="1" dirty="0" err="1"/>
              <a:t>ім</a:t>
            </a:r>
            <a:r>
              <a:rPr lang="ru-RU" b="1" dirty="0"/>
              <a:t>'</a:t>
            </a:r>
            <a:r>
              <a:rPr lang="uk-UA" b="1" dirty="0"/>
              <a:t>я каталогу, якщо він знаходиться в поточному каталозі</a:t>
            </a:r>
            <a:r>
              <a:rPr lang="uk-UA" dirty="0"/>
              <a:t>)</a:t>
            </a:r>
          </a:p>
          <a:p>
            <a:r>
              <a:rPr lang="ru-RU" b="1" dirty="0"/>
              <a:t>"./“</a:t>
            </a:r>
            <a:r>
              <a:rPr lang="en-US" b="1" dirty="0"/>
              <a:t>   - </a:t>
            </a:r>
            <a:r>
              <a:rPr lang="ru-RU" b="1" dirty="0"/>
              <a:t> </a:t>
            </a:r>
            <a:r>
              <a:rPr lang="uk-UA" b="1" dirty="0"/>
              <a:t>в адресі позначає поточний каталог</a:t>
            </a:r>
            <a:r>
              <a:rPr lang="en-US" b="1" dirty="0"/>
              <a:t> </a:t>
            </a:r>
            <a:r>
              <a:rPr lang="ru-RU" dirty="0"/>
              <a:t>– </a:t>
            </a:r>
            <a:r>
              <a:rPr lang="ru-RU" b="1" dirty="0" err="1"/>
              <a:t>перех</a:t>
            </a:r>
            <a:r>
              <a:rPr lang="uk-UA" b="1" dirty="0"/>
              <a:t>ід з поточного каталогу </a:t>
            </a:r>
            <a:endParaRPr lang="uk-UA" dirty="0"/>
          </a:p>
          <a:p>
            <a:r>
              <a:rPr lang="uk-UA" b="1" dirty="0"/>
              <a:t>"/" </a:t>
            </a:r>
            <a:r>
              <a:rPr lang="en-US" b="1" dirty="0"/>
              <a:t>   </a:t>
            </a:r>
            <a:r>
              <a:rPr lang="uk-UA" b="1" dirty="0"/>
              <a:t>- адреса </a:t>
            </a:r>
            <a:r>
              <a:rPr lang="uk-UA" b="1" dirty="0" err="1"/>
              <a:t>корневого</a:t>
            </a:r>
            <a:r>
              <a:rPr lang="uk-UA" b="1" dirty="0"/>
              <a:t> каталогу</a:t>
            </a:r>
            <a:r>
              <a:rPr lang="ru-RU" b="1" dirty="0"/>
              <a:t> – </a:t>
            </a:r>
            <a:r>
              <a:rPr lang="ru-RU" b="1" dirty="0" err="1"/>
              <a:t>перех</a:t>
            </a:r>
            <a:r>
              <a:rPr lang="uk-UA" b="1" dirty="0"/>
              <a:t>ід починається з каталогу </a:t>
            </a:r>
            <a:r>
              <a:rPr lang="en-US" b="1" dirty="0"/>
              <a:t>root</a:t>
            </a:r>
            <a:r>
              <a:rPr lang="ru-RU" b="1" dirty="0"/>
              <a:t> (корневого каталогу)</a:t>
            </a:r>
            <a:endParaRPr lang="uk-UA" dirty="0"/>
          </a:p>
          <a:p>
            <a:r>
              <a:rPr lang="en-US" b="1" dirty="0"/>
              <a:t>cd</a:t>
            </a:r>
            <a:r>
              <a:rPr lang="ru-RU" b="1" dirty="0"/>
              <a:t> .. </a:t>
            </a:r>
            <a:r>
              <a:rPr lang="en-US" b="1" dirty="0"/>
              <a:t> </a:t>
            </a:r>
            <a:r>
              <a:rPr lang="ru-RU" dirty="0"/>
              <a:t>- </a:t>
            </a:r>
            <a:r>
              <a:rPr lang="uk-UA" dirty="0"/>
              <a:t>перехід на рівень вище</a:t>
            </a:r>
          </a:p>
          <a:p>
            <a:r>
              <a:rPr lang="en-US" b="1" dirty="0"/>
              <a:t>cd</a:t>
            </a:r>
            <a:r>
              <a:rPr lang="ru-RU" b="1" dirty="0"/>
              <a:t> - </a:t>
            </a:r>
            <a:r>
              <a:rPr lang="en-US" b="1" dirty="0"/>
              <a:t>  </a:t>
            </a:r>
            <a:r>
              <a:rPr lang="ru-RU" dirty="0"/>
              <a:t>-</a:t>
            </a:r>
            <a:r>
              <a:rPr lang="en-US" dirty="0"/>
              <a:t> </a:t>
            </a:r>
            <a:r>
              <a:rPr lang="uk-UA" dirty="0"/>
              <a:t>перехід до попереднього каталогу</a:t>
            </a:r>
          </a:p>
          <a:p>
            <a:r>
              <a:rPr lang="en-US" b="1" dirty="0"/>
              <a:t>cd</a:t>
            </a:r>
            <a:r>
              <a:rPr lang="ru-RU" dirty="0"/>
              <a:t> - </a:t>
            </a:r>
            <a:r>
              <a:rPr lang="en-US" dirty="0"/>
              <a:t>  - </a:t>
            </a:r>
            <a:r>
              <a:rPr lang="uk-UA" dirty="0"/>
              <a:t>перехід до домашнього каталогу</a:t>
            </a:r>
            <a:r>
              <a:rPr lang="ru-RU" dirty="0"/>
              <a:t>, </a:t>
            </a:r>
            <a:r>
              <a:rPr lang="uk-UA" dirty="0"/>
              <a:t>незалежно від поточного місцерозташування</a:t>
            </a:r>
          </a:p>
        </p:txBody>
      </p:sp>
    </p:spTree>
    <p:extLst>
      <p:ext uri="{BB962C8B-B14F-4D97-AF65-F5344CB8AC3E}">
        <p14:creationId xmlns:p14="http://schemas.microsoft.com/office/powerpoint/2010/main" val="271233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A62C0D0-5ECB-478F-A08E-BB23C59FD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855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979714" y="2071396"/>
            <a:ext cx="10422294" cy="3170099"/>
          </a:xfrm>
          <a:prstGeom prst="rect">
            <a:avLst/>
          </a:prstGeom>
          <a:noFill/>
        </p:spPr>
        <p:txBody>
          <a:bodyPr wrap="square" rtlCol="0">
            <a:spAutoFit/>
          </a:bodyPr>
          <a:lstStyle/>
          <a:p>
            <a:r>
              <a:rPr lang="ru-RU" sz="2000" b="1" dirty="0">
                <a:solidFill>
                  <a:srgbClr val="0070C0"/>
                </a:solidFill>
              </a:rPr>
              <a:t>4. </a:t>
            </a:r>
            <a:r>
              <a:rPr lang="uk-UA" sz="2000" b="1" dirty="0">
                <a:solidFill>
                  <a:srgbClr val="0070C0"/>
                </a:solidFill>
              </a:rPr>
              <a:t>Команда</a:t>
            </a:r>
            <a:r>
              <a:rPr lang="uk-UA" sz="2000" dirty="0">
                <a:solidFill>
                  <a:srgbClr val="0070C0"/>
                </a:solidFill>
              </a:rPr>
              <a:t> </a:t>
            </a:r>
            <a:r>
              <a:rPr lang="en-US" sz="2000" b="1" dirty="0">
                <a:solidFill>
                  <a:srgbClr val="0070C0"/>
                </a:solidFill>
              </a:rPr>
              <a:t>touch</a:t>
            </a:r>
            <a:r>
              <a:rPr lang="ru-RU" sz="2000" b="1" dirty="0">
                <a:solidFill>
                  <a:srgbClr val="0070C0"/>
                </a:solidFill>
              </a:rPr>
              <a:t> [</a:t>
            </a:r>
            <a:r>
              <a:rPr lang="uk-UA" sz="2000" b="1" dirty="0" err="1">
                <a:solidFill>
                  <a:srgbClr val="0070C0"/>
                </a:solidFill>
              </a:rPr>
              <a:t>ім</a:t>
            </a:r>
            <a:r>
              <a:rPr lang="ru-RU" sz="2000" b="1" dirty="0">
                <a:solidFill>
                  <a:srgbClr val="0070C0"/>
                </a:solidFill>
              </a:rPr>
              <a:t>'</a:t>
            </a:r>
            <a:r>
              <a:rPr lang="uk-UA" sz="2000" b="1" dirty="0">
                <a:solidFill>
                  <a:srgbClr val="0070C0"/>
                </a:solidFill>
              </a:rPr>
              <a:t>я файлу</a:t>
            </a:r>
            <a:r>
              <a:rPr lang="ru-RU" sz="2000" b="1" dirty="0">
                <a:solidFill>
                  <a:srgbClr val="0070C0"/>
                </a:solidFill>
              </a:rPr>
              <a:t>] </a:t>
            </a:r>
            <a:r>
              <a:rPr lang="ru-RU" dirty="0"/>
              <a:t>- </a:t>
            </a:r>
            <a:r>
              <a:rPr lang="uk-UA" dirty="0"/>
              <a:t>створення пустих файлів (дозволяє також встановлювати час доступу до файлів, та час модифікації файлів)</a:t>
            </a:r>
          </a:p>
          <a:p>
            <a:r>
              <a:rPr lang="en-US" b="1" dirty="0"/>
              <a:t>touch -t 03032200 file-touch-2 </a:t>
            </a:r>
            <a:r>
              <a:rPr lang="en-US" dirty="0"/>
              <a:t>- </a:t>
            </a:r>
            <a:r>
              <a:rPr lang="uk-UA" dirty="0"/>
              <a:t>зміна часу створення файлу </a:t>
            </a:r>
            <a:r>
              <a:rPr lang="en-US" b="1" dirty="0"/>
              <a:t>file-touch-2 </a:t>
            </a:r>
            <a:r>
              <a:rPr lang="uk-UA" dirty="0"/>
              <a:t>на 03.03. 22-00</a:t>
            </a:r>
          </a:p>
          <a:p>
            <a:r>
              <a:rPr lang="uk-UA" dirty="0"/>
              <a:t> </a:t>
            </a:r>
          </a:p>
          <a:p>
            <a:r>
              <a:rPr lang="uk-UA" sz="2000" b="1" dirty="0">
                <a:solidFill>
                  <a:srgbClr val="0070C0"/>
                </a:solidFill>
              </a:rPr>
              <a:t>5. Команда</a:t>
            </a:r>
            <a:r>
              <a:rPr lang="uk-UA" sz="2000" dirty="0">
                <a:solidFill>
                  <a:srgbClr val="0070C0"/>
                </a:solidFill>
              </a:rPr>
              <a:t> </a:t>
            </a:r>
            <a:r>
              <a:rPr lang="en-US" sz="2000" b="1" dirty="0" err="1">
                <a:solidFill>
                  <a:srgbClr val="0070C0"/>
                </a:solidFill>
              </a:rPr>
              <a:t>mkdir</a:t>
            </a:r>
            <a:r>
              <a:rPr lang="uk-UA" sz="2000" b="1" dirty="0">
                <a:solidFill>
                  <a:srgbClr val="0070C0"/>
                </a:solidFill>
              </a:rPr>
              <a:t> [ім'я папки] </a:t>
            </a:r>
            <a:r>
              <a:rPr lang="uk-UA" b="1" dirty="0"/>
              <a:t>-  </a:t>
            </a:r>
            <a:r>
              <a:rPr lang="uk-UA" dirty="0"/>
              <a:t>створення папки</a:t>
            </a:r>
          </a:p>
          <a:p>
            <a:r>
              <a:rPr lang="uk-UA" b="1" dirty="0" err="1"/>
              <a:t>mkdir</a:t>
            </a:r>
            <a:r>
              <a:rPr lang="uk-UA" b="1" dirty="0"/>
              <a:t> -p TEST-3/TEST-4/TEST-5 </a:t>
            </a:r>
            <a:r>
              <a:rPr lang="uk-UA" dirty="0"/>
              <a:t>- створення папки в поточній папці </a:t>
            </a:r>
            <a:r>
              <a:rPr lang="en-US" dirty="0"/>
              <a:t>Desktop </a:t>
            </a:r>
            <a:r>
              <a:rPr lang="uk-UA" b="1" dirty="0"/>
              <a:t>(в командному рядку вказана папка </a:t>
            </a:r>
            <a:r>
              <a:rPr lang="en-US" b="1" dirty="0"/>
              <a:t>Desktop</a:t>
            </a:r>
            <a:r>
              <a:rPr lang="uk-UA" b="1" dirty="0"/>
              <a:t>)</a:t>
            </a:r>
            <a:r>
              <a:rPr lang="uk-UA" dirty="0"/>
              <a:t> з </a:t>
            </a:r>
            <a:r>
              <a:rPr lang="uk-UA" dirty="0" err="1"/>
              <a:t>підпапками</a:t>
            </a:r>
            <a:r>
              <a:rPr lang="uk-UA" dirty="0"/>
              <a:t> в ній</a:t>
            </a:r>
            <a:r>
              <a:rPr lang="uk-UA" b="1" dirty="0"/>
              <a:t> або</a:t>
            </a:r>
            <a:endParaRPr lang="uk-UA" dirty="0"/>
          </a:p>
          <a:p>
            <a:r>
              <a:rPr lang="uk-UA" b="1" dirty="0" err="1"/>
              <a:t>mkdir</a:t>
            </a:r>
            <a:r>
              <a:rPr lang="uk-UA" b="1" dirty="0"/>
              <a:t> -p </a:t>
            </a:r>
            <a:r>
              <a:rPr lang="en-US" b="1" dirty="0"/>
              <a:t>./</a:t>
            </a:r>
            <a:r>
              <a:rPr lang="uk-UA" b="1" dirty="0"/>
              <a:t>TEST-3/TEST-4/TEST-5</a:t>
            </a:r>
            <a:endParaRPr lang="uk-UA" dirty="0"/>
          </a:p>
          <a:p>
            <a:r>
              <a:rPr lang="uk-UA" b="1" dirty="0" err="1"/>
              <a:t>mkdir</a:t>
            </a:r>
            <a:r>
              <a:rPr lang="uk-UA" b="1" dirty="0"/>
              <a:t> -p /</a:t>
            </a:r>
            <a:r>
              <a:rPr lang="uk-UA" b="1" dirty="0" err="1"/>
              <a:t>home</a:t>
            </a:r>
            <a:r>
              <a:rPr lang="uk-UA" b="1" dirty="0"/>
              <a:t>/</a:t>
            </a:r>
            <a:r>
              <a:rPr lang="uk-UA" b="1" dirty="0" err="1"/>
              <a:t>user</a:t>
            </a:r>
            <a:r>
              <a:rPr lang="uk-UA" b="1" dirty="0"/>
              <a:t>-</a:t>
            </a:r>
            <a:r>
              <a:rPr lang="en-US" b="1" dirty="0"/>
              <a:t>1</a:t>
            </a:r>
            <a:r>
              <a:rPr lang="uk-UA" b="1" dirty="0"/>
              <a:t>/</a:t>
            </a:r>
            <a:r>
              <a:rPr lang="uk-UA" b="1" dirty="0" err="1"/>
              <a:t>Desktop</a:t>
            </a:r>
            <a:r>
              <a:rPr lang="uk-UA" b="1" dirty="0"/>
              <a:t>/TEST-3/TEST-4/TEST-5</a:t>
            </a:r>
            <a:endParaRPr lang="uk-UA" dirty="0"/>
          </a:p>
          <a:p>
            <a:r>
              <a:rPr lang="uk-UA" b="1" dirty="0" err="1"/>
              <a:t>mkdir</a:t>
            </a:r>
            <a:r>
              <a:rPr lang="uk-UA" b="1" dirty="0"/>
              <a:t> -p /</a:t>
            </a:r>
            <a:r>
              <a:rPr lang="uk-UA" b="1" dirty="0" err="1"/>
              <a:t>home</a:t>
            </a:r>
            <a:r>
              <a:rPr lang="uk-UA" b="1" dirty="0"/>
              <a:t>/user-1/</a:t>
            </a:r>
            <a:r>
              <a:rPr lang="uk-UA" b="1" dirty="0" err="1"/>
              <a:t>Downloads</a:t>
            </a:r>
            <a:r>
              <a:rPr lang="uk-UA" b="1" dirty="0"/>
              <a:t>/TEST-3-3/TEST-4/TEST-5 - </a:t>
            </a:r>
            <a:r>
              <a:rPr lang="uk-UA" dirty="0"/>
              <a:t>створення папки з </a:t>
            </a:r>
            <a:r>
              <a:rPr lang="uk-UA" dirty="0" err="1"/>
              <a:t>підпапками</a:t>
            </a:r>
            <a:r>
              <a:rPr lang="uk-UA" dirty="0"/>
              <a:t> в ній в папці </a:t>
            </a:r>
            <a:r>
              <a:rPr lang="en-US" dirty="0"/>
              <a:t>Downloads</a:t>
            </a:r>
            <a:r>
              <a:rPr lang="uk-UA" dirty="0"/>
              <a:t> з поточної папки </a:t>
            </a:r>
            <a:r>
              <a:rPr lang="en-US" dirty="0"/>
              <a:t>Desktop </a:t>
            </a:r>
            <a:r>
              <a:rPr lang="uk-UA" b="1" dirty="0"/>
              <a:t>(в командному рядку вказана папка </a:t>
            </a:r>
            <a:r>
              <a:rPr lang="en-US" b="1" dirty="0"/>
              <a:t>Desktop</a:t>
            </a:r>
            <a:r>
              <a:rPr lang="uk-UA" b="1" dirty="0"/>
              <a:t>)</a:t>
            </a:r>
            <a:endParaRPr lang="uk-UA" dirty="0"/>
          </a:p>
        </p:txBody>
      </p:sp>
    </p:spTree>
    <p:extLst>
      <p:ext uri="{BB962C8B-B14F-4D97-AF65-F5344CB8AC3E}">
        <p14:creationId xmlns:p14="http://schemas.microsoft.com/office/powerpoint/2010/main" val="297427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4031873"/>
          </a:xfrm>
          <a:prstGeom prst="rect">
            <a:avLst/>
          </a:prstGeom>
          <a:noFill/>
        </p:spPr>
        <p:txBody>
          <a:bodyPr wrap="square" rtlCol="0">
            <a:spAutoFit/>
          </a:bodyPr>
          <a:lstStyle/>
          <a:p>
            <a:r>
              <a:rPr lang="uk-UA" sz="2000" b="1" dirty="0">
                <a:solidFill>
                  <a:srgbClr val="0070C0"/>
                </a:solidFill>
              </a:rPr>
              <a:t>6. Команда </a:t>
            </a:r>
            <a:r>
              <a:rPr lang="en-US" sz="2000" b="1" dirty="0">
                <a:solidFill>
                  <a:srgbClr val="0070C0"/>
                </a:solidFill>
              </a:rPr>
              <a:t>cp</a:t>
            </a:r>
            <a:r>
              <a:rPr lang="uk-UA" sz="2000" b="1" dirty="0">
                <a:solidFill>
                  <a:srgbClr val="0070C0"/>
                </a:solidFill>
              </a:rPr>
              <a:t> [ім'я джерела] [ім'я цільового файлу, отримуваного після копіювання, або адреса розміщення нового файлу] </a:t>
            </a:r>
            <a:r>
              <a:rPr lang="uk-UA" b="1" dirty="0"/>
              <a:t>- </a:t>
            </a:r>
            <a:r>
              <a:rPr lang="uk-UA" dirty="0"/>
              <a:t>копіювання файлів </a:t>
            </a:r>
            <a:r>
              <a:rPr lang="uk-UA" b="1" dirty="0"/>
              <a:t>(потрібно знаходитись в папці з файлом)</a:t>
            </a:r>
            <a:endParaRPr lang="en-US" b="1" dirty="0"/>
          </a:p>
          <a:p>
            <a:endParaRPr lang="uk-UA" dirty="0"/>
          </a:p>
          <a:p>
            <a:r>
              <a:rPr lang="en-US" b="1" dirty="0"/>
              <a:t>cp copy64 ./bin</a:t>
            </a:r>
            <a:r>
              <a:rPr lang="uk-UA" b="1" dirty="0"/>
              <a:t>2</a:t>
            </a:r>
            <a:r>
              <a:rPr lang="en-US" b="1" dirty="0"/>
              <a:t>/copy64 </a:t>
            </a:r>
            <a:r>
              <a:rPr lang="en-US" dirty="0"/>
              <a:t>- </a:t>
            </a:r>
            <a:r>
              <a:rPr lang="uk-UA" dirty="0"/>
              <a:t>копіювання сору64 в каталог </a:t>
            </a:r>
            <a:r>
              <a:rPr lang="uk-UA" dirty="0" err="1"/>
              <a:t>ві</a:t>
            </a:r>
            <a:r>
              <a:rPr lang="en-US" dirty="0"/>
              <a:t>n</a:t>
            </a:r>
            <a:r>
              <a:rPr lang="uk-UA" dirty="0"/>
              <a:t>2 з </a:t>
            </a:r>
            <a:r>
              <a:rPr lang="uk-UA" dirty="0" err="1"/>
              <a:t>ім</a:t>
            </a:r>
            <a:r>
              <a:rPr lang="en-US" dirty="0"/>
              <a:t>'</a:t>
            </a:r>
            <a:r>
              <a:rPr lang="uk-UA" dirty="0"/>
              <a:t>ям сору64 </a:t>
            </a:r>
          </a:p>
          <a:p>
            <a:r>
              <a:rPr lang="uk-UA" b="1" dirty="0" err="1"/>
              <a:t>cp</a:t>
            </a:r>
            <a:r>
              <a:rPr lang="uk-UA" b="1" dirty="0"/>
              <a:t> *.</a:t>
            </a:r>
            <a:r>
              <a:rPr lang="uk-UA" b="1" dirty="0" err="1"/>
              <a:t>txt</a:t>
            </a:r>
            <a:r>
              <a:rPr lang="uk-UA" b="1" dirty="0"/>
              <a:t> ./bin2 </a:t>
            </a:r>
            <a:r>
              <a:rPr lang="uk-UA" dirty="0"/>
              <a:t>- копіювання всіх файлів з розширенням </a:t>
            </a:r>
            <a:r>
              <a:rPr lang="en-US" dirty="0"/>
              <a:t>txt</a:t>
            </a:r>
            <a:r>
              <a:rPr lang="uk-UA" dirty="0"/>
              <a:t> до каталогу </a:t>
            </a:r>
            <a:r>
              <a:rPr lang="en-US" dirty="0"/>
              <a:t>bin</a:t>
            </a:r>
            <a:r>
              <a:rPr lang="uk-UA" dirty="0"/>
              <a:t>2 в поточному каталозі </a:t>
            </a:r>
            <a:r>
              <a:rPr lang="uk-UA" b="1" dirty="0"/>
              <a:t>(групові операції)</a:t>
            </a:r>
            <a:endParaRPr lang="uk-UA" dirty="0"/>
          </a:p>
          <a:p>
            <a:r>
              <a:rPr lang="uk-UA" dirty="0"/>
              <a:t>або </a:t>
            </a:r>
            <a:r>
              <a:rPr lang="uk-UA" b="1" dirty="0" err="1"/>
              <a:t>cp</a:t>
            </a:r>
            <a:r>
              <a:rPr lang="uk-UA" b="1" dirty="0"/>
              <a:t> .</a:t>
            </a:r>
            <a:r>
              <a:rPr lang="uk-UA" b="1" dirty="0" err="1"/>
              <a:t>txt</a:t>
            </a:r>
            <a:r>
              <a:rPr lang="uk-UA" b="1" dirty="0"/>
              <a:t> ./bin2 - </a:t>
            </a:r>
            <a:r>
              <a:rPr lang="uk-UA" dirty="0"/>
              <a:t>без зірочки</a:t>
            </a:r>
            <a:endParaRPr lang="en-US" dirty="0"/>
          </a:p>
          <a:p>
            <a:endParaRPr lang="uk-UA" dirty="0"/>
          </a:p>
          <a:p>
            <a:r>
              <a:rPr lang="en-US" b="1" dirty="0"/>
              <a:t>cp</a:t>
            </a:r>
            <a:r>
              <a:rPr lang="uk-UA" b="1" dirty="0"/>
              <a:t> [1-3].</a:t>
            </a:r>
            <a:r>
              <a:rPr lang="en-US" b="1" dirty="0"/>
              <a:t>txt</a:t>
            </a:r>
            <a:r>
              <a:rPr lang="uk-UA" b="1" dirty="0"/>
              <a:t> /</a:t>
            </a:r>
            <a:r>
              <a:rPr lang="en-US" b="1" dirty="0"/>
              <a:t>home</a:t>
            </a:r>
            <a:r>
              <a:rPr lang="uk-UA" b="1" dirty="0"/>
              <a:t>/</a:t>
            </a:r>
            <a:r>
              <a:rPr lang="en-US" b="1" dirty="0"/>
              <a:t>user</a:t>
            </a:r>
            <a:r>
              <a:rPr lang="uk-UA" b="1" dirty="0"/>
              <a:t>-1/Стільниця/TEST-3 </a:t>
            </a:r>
            <a:r>
              <a:rPr lang="uk-UA" dirty="0"/>
              <a:t>- лише файлів 1,2-3.</a:t>
            </a:r>
            <a:r>
              <a:rPr lang="en-US" dirty="0"/>
              <a:t>txt</a:t>
            </a:r>
            <a:r>
              <a:rPr lang="uk-UA" dirty="0"/>
              <a:t> з папки </a:t>
            </a:r>
            <a:r>
              <a:rPr lang="en-US" dirty="0"/>
              <a:t>TEST</a:t>
            </a:r>
            <a:r>
              <a:rPr lang="uk-UA" dirty="0"/>
              <a:t>-2 до папки </a:t>
            </a:r>
            <a:r>
              <a:rPr lang="en-US" dirty="0"/>
              <a:t>TEST</a:t>
            </a:r>
            <a:r>
              <a:rPr lang="uk-UA" dirty="0"/>
              <a:t>-3 (в папці </a:t>
            </a:r>
            <a:r>
              <a:rPr lang="en-US" dirty="0"/>
              <a:t>TEST</a:t>
            </a:r>
            <a:r>
              <a:rPr lang="uk-UA" dirty="0"/>
              <a:t>-2 знаходяться 5 файлів з назвами 1.</a:t>
            </a:r>
            <a:r>
              <a:rPr lang="en-US" dirty="0"/>
              <a:t>txt</a:t>
            </a:r>
            <a:r>
              <a:rPr lang="uk-UA" dirty="0"/>
              <a:t>, 2.</a:t>
            </a:r>
            <a:r>
              <a:rPr lang="en-US" dirty="0"/>
              <a:t>txt</a:t>
            </a:r>
            <a:r>
              <a:rPr lang="uk-UA" dirty="0"/>
              <a:t> ... 5.</a:t>
            </a:r>
            <a:r>
              <a:rPr lang="en-US" dirty="0"/>
              <a:t>txt</a:t>
            </a:r>
            <a:r>
              <a:rPr lang="uk-UA" dirty="0"/>
              <a:t>)</a:t>
            </a:r>
          </a:p>
          <a:p>
            <a:r>
              <a:rPr lang="en-US" b="1" dirty="0"/>
              <a:t>cp</a:t>
            </a:r>
            <a:r>
              <a:rPr lang="uk-UA" b="1" dirty="0"/>
              <a:t> -</a:t>
            </a:r>
            <a:r>
              <a:rPr lang="en-US" b="1" dirty="0"/>
              <a:t>v</a:t>
            </a:r>
            <a:r>
              <a:rPr lang="uk-UA" b="1" dirty="0"/>
              <a:t> [1-3].</a:t>
            </a:r>
            <a:r>
              <a:rPr lang="en-US" b="1" dirty="0"/>
              <a:t>txt</a:t>
            </a:r>
            <a:r>
              <a:rPr lang="uk-UA" b="1" dirty="0"/>
              <a:t> /</a:t>
            </a:r>
            <a:r>
              <a:rPr lang="en-US" b="1" dirty="0"/>
              <a:t>home</a:t>
            </a:r>
            <a:r>
              <a:rPr lang="uk-UA" b="1" dirty="0"/>
              <a:t>/</a:t>
            </a:r>
            <a:r>
              <a:rPr lang="en-US" b="1" dirty="0"/>
              <a:t>user</a:t>
            </a:r>
            <a:r>
              <a:rPr lang="uk-UA" b="1" dirty="0"/>
              <a:t>-1/Стільниця/TEST-3 </a:t>
            </a:r>
            <a:r>
              <a:rPr lang="uk-UA" dirty="0"/>
              <a:t>- </a:t>
            </a:r>
            <a:r>
              <a:rPr lang="uk-UA" b="1" dirty="0"/>
              <a:t>"-</a:t>
            </a:r>
            <a:r>
              <a:rPr lang="en-US" b="1" dirty="0"/>
              <a:t>v</a:t>
            </a:r>
            <a:r>
              <a:rPr lang="uk-UA" b="1" dirty="0"/>
              <a:t>" </a:t>
            </a:r>
            <a:r>
              <a:rPr lang="uk-UA" dirty="0"/>
              <a:t>з візуалізацією копіювання</a:t>
            </a:r>
          </a:p>
          <a:p>
            <a:r>
              <a:rPr lang="uk-UA" b="1" dirty="0" err="1"/>
              <a:t>cp</a:t>
            </a:r>
            <a:r>
              <a:rPr lang="uk-UA" b="1" dirty="0"/>
              <a:t> -i T-64A /</a:t>
            </a:r>
            <a:r>
              <a:rPr lang="uk-UA" b="1" dirty="0" err="1"/>
              <a:t>home</a:t>
            </a:r>
            <a:r>
              <a:rPr lang="uk-UA" b="1" dirty="0"/>
              <a:t>/user-1/Стільниця/TEST-1/bin2 "-і" </a:t>
            </a:r>
            <a:r>
              <a:rPr lang="uk-UA" dirty="0"/>
              <a:t>з підтвердженням заміни </a:t>
            </a:r>
            <a:r>
              <a:rPr lang="uk-UA" dirty="0" err="1"/>
              <a:t>файла</a:t>
            </a:r>
            <a:r>
              <a:rPr lang="uk-UA" dirty="0"/>
              <a:t> Т-64А в папці </a:t>
            </a:r>
            <a:r>
              <a:rPr lang="uk-UA" dirty="0" err="1"/>
              <a:t>ві</a:t>
            </a:r>
            <a:r>
              <a:rPr lang="en-US" dirty="0"/>
              <a:t>n</a:t>
            </a:r>
            <a:r>
              <a:rPr lang="uk-UA" dirty="0"/>
              <a:t>2</a:t>
            </a:r>
          </a:p>
          <a:p>
            <a:r>
              <a:rPr lang="en-US" b="1" dirty="0"/>
              <a:t>cp</a:t>
            </a:r>
            <a:r>
              <a:rPr lang="uk-UA" b="1" dirty="0"/>
              <a:t> -</a:t>
            </a:r>
            <a:r>
              <a:rPr lang="en-US" b="1" dirty="0"/>
              <a:t>R </a:t>
            </a:r>
            <a:r>
              <a:rPr lang="en-US" b="1" dirty="0" err="1"/>
              <a:t>Teka</a:t>
            </a:r>
            <a:r>
              <a:rPr lang="uk-UA" b="1" dirty="0"/>
              <a:t>-1 /</a:t>
            </a:r>
            <a:r>
              <a:rPr lang="uk-UA" b="1" dirty="0" err="1"/>
              <a:t>home</a:t>
            </a:r>
            <a:r>
              <a:rPr lang="uk-UA" b="1" dirty="0"/>
              <a:t>/user-1/Стільниця/TEST-1/bin2 </a:t>
            </a:r>
            <a:r>
              <a:rPr lang="uk-UA" dirty="0"/>
              <a:t>- </a:t>
            </a:r>
            <a:r>
              <a:rPr lang="uk-UA" b="1" dirty="0"/>
              <a:t>копіювання папки</a:t>
            </a:r>
            <a:r>
              <a:rPr lang="uk-UA" dirty="0"/>
              <a:t> Тека-1 в папку </a:t>
            </a:r>
            <a:r>
              <a:rPr lang="en-US" dirty="0"/>
              <a:t>bin</a:t>
            </a:r>
            <a:r>
              <a:rPr lang="uk-UA" dirty="0"/>
              <a:t>2, використовується аргумент </a:t>
            </a:r>
            <a:r>
              <a:rPr lang="uk-UA" b="1" dirty="0"/>
              <a:t>"-</a:t>
            </a:r>
            <a:r>
              <a:rPr lang="en-US" b="1" dirty="0"/>
              <a:t>R</a:t>
            </a:r>
            <a:r>
              <a:rPr lang="uk-UA" b="1" dirty="0"/>
              <a:t>"</a:t>
            </a:r>
            <a:endParaRPr lang="uk-UA" dirty="0"/>
          </a:p>
        </p:txBody>
      </p:sp>
    </p:spTree>
    <p:extLst>
      <p:ext uri="{BB962C8B-B14F-4D97-AF65-F5344CB8AC3E}">
        <p14:creationId xmlns:p14="http://schemas.microsoft.com/office/powerpoint/2010/main" val="353791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EA03483-1BBE-4DC6-B032-2963D47CD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7" y="0"/>
            <a:ext cx="9610531" cy="6857999"/>
          </a:xfrm>
          <a:prstGeom prst="rect">
            <a:avLst/>
          </a:prstGeom>
        </p:spPr>
      </p:pic>
    </p:spTree>
    <p:extLst>
      <p:ext uri="{BB962C8B-B14F-4D97-AF65-F5344CB8AC3E}">
        <p14:creationId xmlns:p14="http://schemas.microsoft.com/office/powerpoint/2010/main" val="10176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06EA526-009D-49CD-B2D4-9CC19D059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D9F00B-23DF-4FC4-B8EE-A19FC6B14947}"/>
              </a:ext>
            </a:extLst>
          </p:cNvPr>
          <p:cNvSpPr txBox="1"/>
          <p:nvPr/>
        </p:nvSpPr>
        <p:spPr>
          <a:xfrm>
            <a:off x="884853" y="1894114"/>
            <a:ext cx="10422294" cy="4862870"/>
          </a:xfrm>
          <a:prstGeom prst="rect">
            <a:avLst/>
          </a:prstGeom>
          <a:noFill/>
        </p:spPr>
        <p:txBody>
          <a:bodyPr wrap="square" rtlCol="0">
            <a:spAutoFit/>
          </a:bodyPr>
          <a:lstStyle/>
          <a:p>
            <a:r>
              <a:rPr lang="ru-RU" sz="2000" b="1" dirty="0">
                <a:solidFill>
                  <a:srgbClr val="0070C0"/>
                </a:solidFill>
              </a:rPr>
              <a:t>7. </a:t>
            </a:r>
            <a:r>
              <a:rPr lang="uk-UA" sz="2000" b="1" dirty="0">
                <a:solidFill>
                  <a:srgbClr val="0070C0"/>
                </a:solidFill>
              </a:rPr>
              <a:t>Команда</a:t>
            </a:r>
            <a:r>
              <a:rPr lang="uk-UA" sz="2000" dirty="0">
                <a:solidFill>
                  <a:srgbClr val="0070C0"/>
                </a:solidFill>
              </a:rPr>
              <a:t> </a:t>
            </a:r>
            <a:r>
              <a:rPr lang="en-US" sz="2000" b="1" dirty="0">
                <a:solidFill>
                  <a:srgbClr val="0070C0"/>
                </a:solidFill>
              </a:rPr>
              <a:t>mw</a:t>
            </a:r>
            <a:r>
              <a:rPr lang="ru-RU" sz="2000" dirty="0">
                <a:solidFill>
                  <a:srgbClr val="0070C0"/>
                </a:solidFill>
              </a:rPr>
              <a:t> </a:t>
            </a:r>
            <a:r>
              <a:rPr lang="ru-RU" dirty="0"/>
              <a:t>- </a:t>
            </a:r>
            <a:r>
              <a:rPr lang="uk-UA" dirty="0"/>
              <a:t>переміщення файлів, папок </a:t>
            </a:r>
            <a:r>
              <a:rPr lang="ru-RU" dirty="0"/>
              <a:t>(</a:t>
            </a:r>
            <a:r>
              <a:rPr lang="uk-UA" dirty="0"/>
              <a:t>потрібно знаходитись в папці з файлом)</a:t>
            </a:r>
          </a:p>
          <a:p>
            <a:r>
              <a:rPr lang="uk-UA" b="1" dirty="0"/>
              <a:t>mv T-64A /</a:t>
            </a:r>
            <a:r>
              <a:rPr lang="uk-UA" b="1" dirty="0" err="1"/>
              <a:t>home</a:t>
            </a:r>
            <a:r>
              <a:rPr lang="uk-UA" b="1" dirty="0"/>
              <a:t>/user-1/Стільниця/TEST-1</a:t>
            </a:r>
            <a:r>
              <a:rPr lang="uk-UA" dirty="0"/>
              <a:t> - переміщення Т-64А з поточної папки в папку TEST-1</a:t>
            </a:r>
          </a:p>
          <a:p>
            <a:r>
              <a:rPr lang="uk-UA" b="1" dirty="0"/>
              <a:t>mv -v -</a:t>
            </a:r>
            <a:r>
              <a:rPr lang="en-US" b="1" dirty="0" err="1"/>
              <a:t>i</a:t>
            </a:r>
            <a:r>
              <a:rPr lang="uk-UA" b="1" dirty="0"/>
              <a:t> T-64A /</a:t>
            </a:r>
            <a:r>
              <a:rPr lang="uk-UA" b="1" dirty="0" err="1"/>
              <a:t>home</a:t>
            </a:r>
            <a:r>
              <a:rPr lang="uk-UA" b="1" dirty="0"/>
              <a:t>/user-1/Стільниця/TEST-1/</a:t>
            </a:r>
            <a:r>
              <a:rPr lang="uk-UA" b="1" dirty="0" err="1"/>
              <a:t>bin</a:t>
            </a:r>
            <a:r>
              <a:rPr lang="uk-UA" b="1" dirty="0"/>
              <a:t> </a:t>
            </a:r>
            <a:r>
              <a:rPr lang="uk-UA" dirty="0"/>
              <a:t>- з візуалізацією та підтвердженням заміни у випадку наявності </a:t>
            </a:r>
            <a:r>
              <a:rPr lang="uk-UA" dirty="0" err="1"/>
              <a:t>файла</a:t>
            </a:r>
            <a:r>
              <a:rPr lang="uk-UA" dirty="0"/>
              <a:t> з таким іменем в каталозі до якого він переміщується.</a:t>
            </a:r>
          </a:p>
          <a:p>
            <a:r>
              <a:rPr lang="en-US" b="1" dirty="0">
                <a:solidFill>
                  <a:srgbClr val="FF0000"/>
                </a:solidFill>
              </a:rPr>
              <a:t>mv test1 test2 </a:t>
            </a:r>
            <a:r>
              <a:rPr lang="en-US" dirty="0"/>
              <a:t>- </a:t>
            </a:r>
            <a:r>
              <a:rPr lang="uk-UA" b="1" dirty="0"/>
              <a:t>перейменування </a:t>
            </a:r>
            <a:r>
              <a:rPr lang="en-US" dirty="0"/>
              <a:t> </a:t>
            </a:r>
            <a:r>
              <a:rPr lang="ru-RU" dirty="0"/>
              <a:t>папки </a:t>
            </a:r>
            <a:r>
              <a:rPr lang="en-US" dirty="0"/>
              <a:t>test1 </a:t>
            </a:r>
            <a:r>
              <a:rPr lang="uk-UA" dirty="0"/>
              <a:t>в </a:t>
            </a:r>
            <a:r>
              <a:rPr lang="en-US" dirty="0"/>
              <a:t>test2</a:t>
            </a:r>
            <a:endParaRPr lang="uk-UA" dirty="0"/>
          </a:p>
          <a:p>
            <a:r>
              <a:rPr lang="en-US" dirty="0"/>
              <a:t> </a:t>
            </a:r>
            <a:endParaRPr lang="uk-UA" dirty="0"/>
          </a:p>
          <a:p>
            <a:r>
              <a:rPr lang="uk-UA" sz="2000" b="1" dirty="0">
                <a:solidFill>
                  <a:srgbClr val="0070C0"/>
                </a:solidFill>
              </a:rPr>
              <a:t>8. Команда</a:t>
            </a:r>
            <a:r>
              <a:rPr lang="uk-UA" sz="2000" dirty="0">
                <a:solidFill>
                  <a:srgbClr val="0070C0"/>
                </a:solidFill>
              </a:rPr>
              <a:t> </a:t>
            </a:r>
            <a:r>
              <a:rPr lang="en-US" sz="2000" b="1" dirty="0">
                <a:solidFill>
                  <a:srgbClr val="0070C0"/>
                </a:solidFill>
              </a:rPr>
              <a:t>rm </a:t>
            </a:r>
            <a:r>
              <a:rPr lang="ru-RU" dirty="0"/>
              <a:t>- </a:t>
            </a:r>
            <a:r>
              <a:rPr lang="uk-UA" dirty="0"/>
              <a:t>видалення файлу або непорожнього каталогу</a:t>
            </a:r>
            <a:r>
              <a:rPr lang="ru-RU" dirty="0"/>
              <a:t> (</a:t>
            </a:r>
            <a:r>
              <a:rPr lang="uk-UA" dirty="0"/>
              <a:t>потрібно знаходитись в папці з файлом)</a:t>
            </a:r>
          </a:p>
          <a:p>
            <a:r>
              <a:rPr lang="uk-UA" b="1" dirty="0" err="1"/>
              <a:t>rm</a:t>
            </a:r>
            <a:r>
              <a:rPr lang="uk-UA" b="1" dirty="0"/>
              <a:t> -v -i 1.txt </a:t>
            </a:r>
            <a:r>
              <a:rPr lang="uk-UA" dirty="0"/>
              <a:t>- з підтвердженням та візуалізацією</a:t>
            </a:r>
          </a:p>
          <a:p>
            <a:r>
              <a:rPr lang="uk-UA" b="1" dirty="0" err="1"/>
              <a:t>rm</a:t>
            </a:r>
            <a:r>
              <a:rPr lang="uk-UA" b="1" dirty="0"/>
              <a:t> -v -i *.</a:t>
            </a:r>
            <a:r>
              <a:rPr lang="uk-UA" b="1" dirty="0" err="1"/>
              <a:t>txt</a:t>
            </a:r>
            <a:r>
              <a:rPr lang="uk-UA" b="1" dirty="0"/>
              <a:t> - </a:t>
            </a:r>
            <a:r>
              <a:rPr lang="uk-UA" dirty="0"/>
              <a:t>групове видалення (групові операції)</a:t>
            </a:r>
          </a:p>
          <a:p>
            <a:r>
              <a:rPr lang="uk-UA" b="1" dirty="0" err="1">
                <a:solidFill>
                  <a:srgbClr val="FF0000"/>
                </a:solidFill>
              </a:rPr>
              <a:t>rm</a:t>
            </a:r>
            <a:r>
              <a:rPr lang="uk-UA" b="1" dirty="0">
                <a:solidFill>
                  <a:srgbClr val="FF0000"/>
                </a:solidFill>
              </a:rPr>
              <a:t> -R -f </a:t>
            </a:r>
            <a:r>
              <a:rPr lang="en-US" b="1" dirty="0" err="1">
                <a:solidFill>
                  <a:srgbClr val="FF0000"/>
                </a:solidFill>
              </a:rPr>
              <a:t>ttt</a:t>
            </a:r>
            <a:r>
              <a:rPr lang="en-US" b="1" dirty="0">
                <a:solidFill>
                  <a:srgbClr val="FF0000"/>
                </a:solidFill>
              </a:rPr>
              <a:t> </a:t>
            </a:r>
            <a:r>
              <a:rPr lang="en-US" dirty="0">
                <a:solidFill>
                  <a:srgbClr val="FF0000"/>
                </a:solidFill>
              </a:rPr>
              <a:t>a</a:t>
            </a:r>
            <a:r>
              <a:rPr lang="uk-UA" dirty="0">
                <a:solidFill>
                  <a:srgbClr val="FF0000"/>
                </a:solidFill>
              </a:rPr>
              <a:t>бо </a:t>
            </a:r>
            <a:r>
              <a:rPr lang="uk-UA" b="1" dirty="0" err="1">
                <a:solidFill>
                  <a:srgbClr val="FF0000"/>
                </a:solidFill>
              </a:rPr>
              <a:t>rm</a:t>
            </a:r>
            <a:r>
              <a:rPr lang="uk-UA" b="1" dirty="0">
                <a:solidFill>
                  <a:srgbClr val="FF0000"/>
                </a:solidFill>
              </a:rPr>
              <a:t> -</a:t>
            </a:r>
            <a:r>
              <a:rPr lang="uk-UA" b="1" dirty="0" err="1">
                <a:solidFill>
                  <a:srgbClr val="FF0000"/>
                </a:solidFill>
              </a:rPr>
              <a:t>Rf</a:t>
            </a:r>
            <a:r>
              <a:rPr lang="uk-UA" b="1" dirty="0">
                <a:solidFill>
                  <a:srgbClr val="FF0000"/>
                </a:solidFill>
              </a:rPr>
              <a:t> </a:t>
            </a:r>
            <a:r>
              <a:rPr lang="en-US" b="1" dirty="0" err="1">
                <a:solidFill>
                  <a:srgbClr val="FF0000"/>
                </a:solidFill>
              </a:rPr>
              <a:t>ttt</a:t>
            </a:r>
            <a:r>
              <a:rPr lang="en-US" b="1" dirty="0">
                <a:solidFill>
                  <a:srgbClr val="FF0000"/>
                </a:solidFill>
              </a:rPr>
              <a:t> </a:t>
            </a:r>
            <a:r>
              <a:rPr lang="uk-UA" dirty="0">
                <a:solidFill>
                  <a:srgbClr val="FF0000"/>
                </a:solidFill>
              </a:rPr>
              <a:t>- видалення </a:t>
            </a:r>
            <a:r>
              <a:rPr lang="uk-UA" b="1" dirty="0">
                <a:solidFill>
                  <a:srgbClr val="FF0000"/>
                </a:solidFill>
              </a:rPr>
              <a:t>непорожньої</a:t>
            </a:r>
            <a:r>
              <a:rPr lang="uk-UA" dirty="0">
                <a:solidFill>
                  <a:srgbClr val="FF0000"/>
                </a:solidFill>
              </a:rPr>
              <a:t> папки </a:t>
            </a:r>
            <a:r>
              <a:rPr lang="en-US" dirty="0" err="1">
                <a:solidFill>
                  <a:srgbClr val="FF0000"/>
                </a:solidFill>
              </a:rPr>
              <a:t>ttt</a:t>
            </a:r>
            <a:endParaRPr lang="uk-UA" dirty="0">
              <a:solidFill>
                <a:srgbClr val="FF0000"/>
              </a:solidFill>
            </a:endParaRPr>
          </a:p>
          <a:p>
            <a:r>
              <a:rPr lang="en-US" b="1" dirty="0"/>
              <a:t>rm</a:t>
            </a:r>
            <a:r>
              <a:rPr lang="uk-UA" b="1" dirty="0"/>
              <a:t> -</a:t>
            </a:r>
            <a:r>
              <a:rPr lang="en-US" b="1" dirty="0"/>
              <a:t>Rf</a:t>
            </a:r>
            <a:r>
              <a:rPr lang="uk-UA" b="1" dirty="0"/>
              <a:t> /</a:t>
            </a:r>
            <a:r>
              <a:rPr lang="en-US" b="1" dirty="0"/>
              <a:t>home</a:t>
            </a:r>
            <a:r>
              <a:rPr lang="uk-UA" b="1" dirty="0"/>
              <a:t>/</a:t>
            </a:r>
            <a:r>
              <a:rPr lang="en-US" b="1" dirty="0"/>
              <a:t>user</a:t>
            </a:r>
            <a:r>
              <a:rPr lang="uk-UA" b="1" dirty="0"/>
              <a:t>-2/</a:t>
            </a:r>
            <a:r>
              <a:rPr lang="en-US" b="1" dirty="0"/>
              <a:t>Downloads</a:t>
            </a:r>
            <a:r>
              <a:rPr lang="uk-UA" b="1" dirty="0"/>
              <a:t>/</a:t>
            </a:r>
            <a:r>
              <a:rPr lang="en-US" b="1" dirty="0"/>
              <a:t>TEST</a:t>
            </a:r>
            <a:r>
              <a:rPr lang="uk-UA" b="1" dirty="0"/>
              <a:t>-3-3 –</a:t>
            </a:r>
            <a:r>
              <a:rPr lang="uk-UA" dirty="0"/>
              <a:t> видалення непорожньої папки </a:t>
            </a:r>
            <a:r>
              <a:rPr lang="en-US" dirty="0"/>
              <a:t>TEST</a:t>
            </a:r>
            <a:r>
              <a:rPr lang="uk-UA" dirty="0"/>
              <a:t>-3-3 з папки </a:t>
            </a:r>
            <a:r>
              <a:rPr lang="en-US" b="1" dirty="0"/>
              <a:t>Downloads</a:t>
            </a:r>
            <a:r>
              <a:rPr lang="uk-UA" b="1" dirty="0"/>
              <a:t>, </a:t>
            </a:r>
            <a:r>
              <a:rPr lang="uk-UA" dirty="0"/>
              <a:t>знаходячись в іншій папці (в командному рядку папка </a:t>
            </a:r>
            <a:r>
              <a:rPr lang="en-US" dirty="0"/>
              <a:t>Desktop</a:t>
            </a:r>
            <a:r>
              <a:rPr lang="uk-UA" dirty="0"/>
              <a:t>, наприклад)</a:t>
            </a:r>
          </a:p>
          <a:p>
            <a:r>
              <a:rPr lang="uk-UA" b="1" dirty="0" err="1"/>
              <a:t>rm</a:t>
            </a:r>
            <a:r>
              <a:rPr lang="uk-UA" b="1" dirty="0"/>
              <a:t> -</a:t>
            </a:r>
            <a:r>
              <a:rPr lang="uk-UA" b="1" dirty="0" err="1"/>
              <a:t>Rf</a:t>
            </a:r>
            <a:r>
              <a:rPr lang="uk-UA" b="1" dirty="0"/>
              <a:t> -v </a:t>
            </a:r>
            <a:r>
              <a:rPr lang="uk-UA" dirty="0"/>
              <a:t>- з візуалізацією</a:t>
            </a:r>
          </a:p>
          <a:p>
            <a:r>
              <a:rPr lang="uk-UA" dirty="0"/>
              <a:t> </a:t>
            </a:r>
          </a:p>
          <a:p>
            <a:r>
              <a:rPr lang="uk-UA" sz="2000" b="1" dirty="0">
                <a:solidFill>
                  <a:srgbClr val="0070C0"/>
                </a:solidFill>
              </a:rPr>
              <a:t>9. Команда </a:t>
            </a:r>
            <a:r>
              <a:rPr lang="en-US" sz="2000" b="1" dirty="0" err="1">
                <a:solidFill>
                  <a:srgbClr val="0070C0"/>
                </a:solidFill>
              </a:rPr>
              <a:t>rmdir</a:t>
            </a:r>
            <a:r>
              <a:rPr lang="en-US" sz="2000" b="1" dirty="0">
                <a:solidFill>
                  <a:srgbClr val="0070C0"/>
                </a:solidFill>
              </a:rPr>
              <a:t> </a:t>
            </a:r>
            <a:r>
              <a:rPr lang="ru-RU" b="1" dirty="0"/>
              <a:t>- </a:t>
            </a:r>
            <a:r>
              <a:rPr lang="uk-UA" dirty="0"/>
              <a:t>видалення каталогу</a:t>
            </a:r>
          </a:p>
          <a:p>
            <a:r>
              <a:rPr lang="en-US" b="1" dirty="0" err="1"/>
              <a:t>rmdir</a:t>
            </a:r>
            <a:r>
              <a:rPr lang="en-US" b="1" dirty="0"/>
              <a:t> </a:t>
            </a:r>
            <a:r>
              <a:rPr lang="en-US" b="1" dirty="0" err="1"/>
              <a:t>ttt</a:t>
            </a:r>
            <a:r>
              <a:rPr lang="en-US" b="1" dirty="0"/>
              <a:t> </a:t>
            </a:r>
            <a:r>
              <a:rPr lang="ru-RU" dirty="0"/>
              <a:t>- </a:t>
            </a:r>
            <a:r>
              <a:rPr lang="uk-UA" dirty="0"/>
              <a:t>видалення </a:t>
            </a:r>
            <a:r>
              <a:rPr lang="uk-UA" b="1" dirty="0"/>
              <a:t>порожнього</a:t>
            </a:r>
            <a:r>
              <a:rPr lang="uk-UA" dirty="0"/>
              <a:t> каталогу </a:t>
            </a:r>
            <a:r>
              <a:rPr lang="en-US" dirty="0" err="1"/>
              <a:t>ttt</a:t>
            </a:r>
            <a:endParaRPr lang="uk-UA" dirty="0"/>
          </a:p>
        </p:txBody>
      </p:sp>
    </p:spTree>
    <p:extLst>
      <p:ext uri="{BB962C8B-B14F-4D97-AF65-F5344CB8AC3E}">
        <p14:creationId xmlns:p14="http://schemas.microsoft.com/office/powerpoint/2010/main" val="4068006044"/>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1703</Words>
  <Application>Microsoft Office PowerPoint</Application>
  <PresentationFormat>Широкий екран</PresentationFormat>
  <Paragraphs>206</Paragraphs>
  <Slides>22</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22</vt:i4>
      </vt:variant>
    </vt:vector>
  </HeadingPairs>
  <TitlesOfParts>
    <vt:vector size="26" baseType="lpstr">
      <vt:lpstr>Arial</vt:lpstr>
      <vt:lpstr>Calibri</vt:lpstr>
      <vt:lpstr>Calibri Light</vt:lpstr>
      <vt:lpstr>Тема Office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Aleksandr Stepanyuk</dc:creator>
  <cp:lastModifiedBy>Aleksandr Stepanyuk</cp:lastModifiedBy>
  <cp:revision>31</cp:revision>
  <dcterms:created xsi:type="dcterms:W3CDTF">2019-01-21T08:30:25Z</dcterms:created>
  <dcterms:modified xsi:type="dcterms:W3CDTF">2019-01-21T09:54:13Z</dcterms:modified>
</cp:coreProperties>
</file>