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60"/>
  </p:normalViewPr>
  <p:slideViewPr>
    <p:cSldViewPr snapToGrid="0">
      <p:cViewPr varScale="1">
        <p:scale>
          <a:sx n="82" d="100"/>
          <a:sy n="82" d="100"/>
        </p:scale>
        <p:origin x="67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93BF2C2A-D336-4735-8424-4012A962B4BE}" type="datetimeFigureOut">
              <a:rPr lang="uk-UA" smtClean="0"/>
              <a:t>26.10.2018</a:t>
            </a:fld>
            <a:endParaRPr lang="uk-UA"/>
          </a:p>
        </p:txBody>
      </p:sp>
      <p:sp>
        <p:nvSpPr>
          <p:cNvPr id="5" name="Footer Placeholder 4"/>
          <p:cNvSpPr>
            <a:spLocks noGrp="1"/>
          </p:cNvSpPr>
          <p:nvPr>
            <p:ph type="ftr" sz="quarter" idx="11"/>
          </p:nvPr>
        </p:nvSpPr>
        <p:spPr/>
        <p:txBody>
          <a:bodyPr/>
          <a:lstStyle/>
          <a:p>
            <a:endParaRPr lang="uk-U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366049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93BF2C2A-D336-4735-8424-4012A962B4BE}" type="datetimeFigureOut">
              <a:rPr lang="uk-UA" smtClean="0"/>
              <a:t>26.10.2018</a:t>
            </a:fld>
            <a:endParaRPr lang="uk-UA"/>
          </a:p>
        </p:txBody>
      </p:sp>
      <p:sp>
        <p:nvSpPr>
          <p:cNvPr id="5" name="Footer Placeholder 4"/>
          <p:cNvSpPr>
            <a:spLocks noGrp="1"/>
          </p:cNvSpPr>
          <p:nvPr>
            <p:ph type="ftr" sz="quarter" idx="11"/>
          </p:nvPr>
        </p:nvSpPr>
        <p:spPr/>
        <p:txBody>
          <a:bodyPr/>
          <a:lstStyle/>
          <a:p>
            <a:endParaRPr lang="uk-U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168491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Відредагуйте стиль зразка тексту</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93BF2C2A-D336-4735-8424-4012A962B4BE}" type="datetimeFigureOut">
              <a:rPr lang="uk-UA" smtClean="0"/>
              <a:t>26.10.2018</a:t>
            </a:fld>
            <a:endParaRPr lang="uk-UA"/>
          </a:p>
        </p:txBody>
      </p:sp>
      <p:sp>
        <p:nvSpPr>
          <p:cNvPr id="5" name="Footer Placeholder 4"/>
          <p:cNvSpPr>
            <a:spLocks noGrp="1"/>
          </p:cNvSpPr>
          <p:nvPr>
            <p:ph type="ftr" sz="quarter" idx="11"/>
          </p:nvPr>
        </p:nvSpPr>
        <p:spPr/>
        <p:txBody>
          <a:bodyPr/>
          <a:lstStyle/>
          <a:p>
            <a:endParaRPr lang="uk-U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68B37B-72B0-45AC-8A7A-9DDC6BB50002}" type="slidenum">
              <a:rPr lang="uk-UA" smtClean="0"/>
              <a:t>‹№›</a:t>
            </a:fld>
            <a:endParaRPr lang="uk-U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9183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Відредагуйте стиль зразка тексту</a:t>
            </a:r>
          </a:p>
        </p:txBody>
      </p:sp>
      <p:sp>
        <p:nvSpPr>
          <p:cNvPr id="5" name="Date Placeholder 4"/>
          <p:cNvSpPr>
            <a:spLocks noGrp="1"/>
          </p:cNvSpPr>
          <p:nvPr>
            <p:ph type="dt" sz="half" idx="10"/>
          </p:nvPr>
        </p:nvSpPr>
        <p:spPr/>
        <p:txBody>
          <a:bodyPr/>
          <a:lstStyle/>
          <a:p>
            <a:fld id="{93BF2C2A-D336-4735-8424-4012A962B4BE}" type="datetimeFigureOut">
              <a:rPr lang="uk-UA" smtClean="0"/>
              <a:t>26.10.2018</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4192335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Відредагуйте стиль зразка тексту</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Відредагуйте стиль зразка тексту</a:t>
            </a:r>
          </a:p>
        </p:txBody>
      </p:sp>
      <p:sp>
        <p:nvSpPr>
          <p:cNvPr id="5" name="Date Placeholder 4"/>
          <p:cNvSpPr>
            <a:spLocks noGrp="1"/>
          </p:cNvSpPr>
          <p:nvPr>
            <p:ph type="dt" sz="half" idx="10"/>
          </p:nvPr>
        </p:nvSpPr>
        <p:spPr/>
        <p:txBody>
          <a:bodyPr/>
          <a:lstStyle/>
          <a:p>
            <a:fld id="{93BF2C2A-D336-4735-8424-4012A962B4BE}" type="datetimeFigureOut">
              <a:rPr lang="uk-UA" smtClean="0"/>
              <a:t>26.10.2018</a:t>
            </a:fld>
            <a:endParaRPr lang="uk-UA"/>
          </a:p>
        </p:txBody>
      </p:sp>
      <p:sp>
        <p:nvSpPr>
          <p:cNvPr id="6" name="Footer Placeholder 5"/>
          <p:cNvSpPr>
            <a:spLocks noGrp="1"/>
          </p:cNvSpPr>
          <p:nvPr>
            <p:ph type="ftr" sz="quarter" idx="11"/>
          </p:nvPr>
        </p:nvSpPr>
        <p:spPr/>
        <p:txBody>
          <a:bodyPr/>
          <a:lstStyle/>
          <a:p>
            <a:endParaRPr lang="uk-U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68B37B-72B0-45AC-8A7A-9DDC6BB50002}" type="slidenum">
              <a:rPr lang="uk-UA" smtClean="0"/>
              <a:t>‹№›</a:t>
            </a:fld>
            <a:endParaRPr lang="uk-U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3504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uk-UA"/>
              <a:t>Клацніть, щоб редагувати стиль зразка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Відредагуйте стиль зразка тексту</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Відредагуйте стиль зразка тексту</a:t>
            </a:r>
          </a:p>
        </p:txBody>
      </p:sp>
      <p:sp>
        <p:nvSpPr>
          <p:cNvPr id="5" name="Date Placeholder 4"/>
          <p:cNvSpPr>
            <a:spLocks noGrp="1"/>
          </p:cNvSpPr>
          <p:nvPr>
            <p:ph type="dt" sz="half" idx="10"/>
          </p:nvPr>
        </p:nvSpPr>
        <p:spPr/>
        <p:txBody>
          <a:bodyPr/>
          <a:lstStyle/>
          <a:p>
            <a:fld id="{93BF2C2A-D336-4735-8424-4012A962B4BE}" type="datetimeFigureOut">
              <a:rPr lang="uk-UA" smtClean="0"/>
              <a:t>26.10.2018</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378835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93BF2C2A-D336-4735-8424-4012A962B4BE}" type="datetimeFigureOut">
              <a:rPr lang="uk-UA" smtClean="0"/>
              <a:t>26.10.2018</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3778698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93BF2C2A-D336-4735-8424-4012A962B4BE}" type="datetimeFigureOut">
              <a:rPr lang="uk-UA" smtClean="0"/>
              <a:t>26.10.2018</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389865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93BF2C2A-D336-4735-8424-4012A962B4BE}" type="datetimeFigureOut">
              <a:rPr lang="uk-UA" smtClean="0"/>
              <a:t>26.10.2018</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66379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93BF2C2A-D336-4735-8424-4012A962B4BE}" type="datetimeFigureOut">
              <a:rPr lang="uk-UA" smtClean="0"/>
              <a:t>26.10.2018</a:t>
            </a:fld>
            <a:endParaRPr lang="uk-UA"/>
          </a:p>
        </p:txBody>
      </p:sp>
      <p:sp>
        <p:nvSpPr>
          <p:cNvPr id="5" name="Footer Placeholder 4"/>
          <p:cNvSpPr>
            <a:spLocks noGrp="1"/>
          </p:cNvSpPr>
          <p:nvPr>
            <p:ph type="ftr" sz="quarter" idx="11"/>
          </p:nvPr>
        </p:nvSpPr>
        <p:spPr/>
        <p:txBody>
          <a:bodyPr/>
          <a:lstStyle/>
          <a:p>
            <a:endParaRPr lang="uk-U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205891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93BF2C2A-D336-4735-8424-4012A962B4BE}" type="datetimeFigureOut">
              <a:rPr lang="uk-UA" smtClean="0"/>
              <a:t>26.10.2018</a:t>
            </a:fld>
            <a:endParaRPr lang="uk-UA"/>
          </a:p>
        </p:txBody>
      </p:sp>
      <p:sp>
        <p:nvSpPr>
          <p:cNvPr id="6" name="Footer Placeholder 5"/>
          <p:cNvSpPr>
            <a:spLocks noGrp="1"/>
          </p:cNvSpPr>
          <p:nvPr>
            <p:ph type="ftr" sz="quarter" idx="11"/>
          </p:nvPr>
        </p:nvSpPr>
        <p:spPr/>
        <p:txBody>
          <a:bodyPr/>
          <a:lstStyle/>
          <a:p>
            <a:endParaRPr lang="uk-U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112903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93BF2C2A-D336-4735-8424-4012A962B4BE}" type="datetimeFigureOut">
              <a:rPr lang="uk-UA" smtClean="0"/>
              <a:t>26.10.2018</a:t>
            </a:fld>
            <a:endParaRPr lang="uk-UA"/>
          </a:p>
        </p:txBody>
      </p:sp>
      <p:sp>
        <p:nvSpPr>
          <p:cNvPr id="8" name="Footer Placeholder 7"/>
          <p:cNvSpPr>
            <a:spLocks noGrp="1"/>
          </p:cNvSpPr>
          <p:nvPr>
            <p:ph type="ftr" sz="quarter" idx="11"/>
          </p:nvPr>
        </p:nvSpPr>
        <p:spPr/>
        <p:txBody>
          <a:bodyPr/>
          <a:lstStyle/>
          <a:p>
            <a:endParaRPr lang="uk-U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284747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93BF2C2A-D336-4735-8424-4012A962B4BE}" type="datetimeFigureOut">
              <a:rPr lang="uk-UA" smtClean="0"/>
              <a:t>26.10.2018</a:t>
            </a:fld>
            <a:endParaRPr lang="uk-UA"/>
          </a:p>
        </p:txBody>
      </p:sp>
      <p:sp>
        <p:nvSpPr>
          <p:cNvPr id="4" name="Footer Placeholder 3"/>
          <p:cNvSpPr>
            <a:spLocks noGrp="1"/>
          </p:cNvSpPr>
          <p:nvPr>
            <p:ph type="ftr" sz="quarter" idx="11"/>
          </p:nvPr>
        </p:nvSpPr>
        <p:spPr/>
        <p:txBody>
          <a:bodyPr/>
          <a:lstStyle/>
          <a:p>
            <a:endParaRPr lang="uk-U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225528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F2C2A-D336-4735-8424-4012A962B4BE}" type="datetimeFigureOut">
              <a:rPr lang="uk-UA" smtClean="0"/>
              <a:t>26.10.2018</a:t>
            </a:fld>
            <a:endParaRPr lang="uk-UA"/>
          </a:p>
        </p:txBody>
      </p:sp>
      <p:sp>
        <p:nvSpPr>
          <p:cNvPr id="3" name="Footer Placeholder 2"/>
          <p:cNvSpPr>
            <a:spLocks noGrp="1"/>
          </p:cNvSpPr>
          <p:nvPr>
            <p:ph type="ftr" sz="quarter" idx="11"/>
          </p:nvPr>
        </p:nvSpPr>
        <p:spPr/>
        <p:txBody>
          <a:bodyPr/>
          <a:lstStyle/>
          <a:p>
            <a:endParaRPr lang="uk-U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3011179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93BF2C2A-D336-4735-8424-4012A962B4BE}" type="datetimeFigureOut">
              <a:rPr lang="uk-UA" smtClean="0"/>
              <a:t>26.10.2018</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273447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93BF2C2A-D336-4735-8424-4012A962B4BE}" type="datetimeFigureOut">
              <a:rPr lang="uk-UA" smtClean="0"/>
              <a:t>26.10.2018</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68B37B-72B0-45AC-8A7A-9DDC6BB50002}" type="slidenum">
              <a:rPr lang="uk-UA" smtClean="0"/>
              <a:t>‹№›</a:t>
            </a:fld>
            <a:endParaRPr lang="uk-UA"/>
          </a:p>
        </p:txBody>
      </p:sp>
    </p:spTree>
    <p:extLst>
      <p:ext uri="{BB962C8B-B14F-4D97-AF65-F5344CB8AC3E}">
        <p14:creationId xmlns:p14="http://schemas.microsoft.com/office/powerpoint/2010/main" val="375608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BF2C2A-D336-4735-8424-4012A962B4BE}" type="datetimeFigureOut">
              <a:rPr lang="uk-UA" smtClean="0"/>
              <a:t>26.10.2018</a:t>
            </a:fld>
            <a:endParaRPr lang="uk-U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uk-U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168B37B-72B0-45AC-8A7A-9DDC6BB50002}" type="slidenum">
              <a:rPr lang="uk-UA" smtClean="0"/>
              <a:t>‹№›</a:t>
            </a:fld>
            <a:endParaRPr lang="uk-UA"/>
          </a:p>
        </p:txBody>
      </p:sp>
    </p:spTree>
    <p:extLst>
      <p:ext uri="{BB962C8B-B14F-4D97-AF65-F5344CB8AC3E}">
        <p14:creationId xmlns:p14="http://schemas.microsoft.com/office/powerpoint/2010/main" val="567578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3.org/Protocols/rfc2616/rfc2616-sec10.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F4E49F-6D2E-4EC9-938D-7C154BC1DFA3}"/>
              </a:ext>
            </a:extLst>
          </p:cNvPr>
          <p:cNvSpPr>
            <a:spLocks noGrp="1"/>
          </p:cNvSpPr>
          <p:nvPr>
            <p:ph type="ctrTitle"/>
          </p:nvPr>
        </p:nvSpPr>
        <p:spPr>
          <a:xfrm>
            <a:off x="5705474" y="881743"/>
            <a:ext cx="5799137" cy="2262781"/>
          </a:xfrm>
        </p:spPr>
        <p:txBody>
          <a:bodyPr/>
          <a:lstStyle/>
          <a:p>
            <a:r>
              <a:rPr lang="en-US" b="1" dirty="0">
                <a:solidFill>
                  <a:srgbClr val="002060"/>
                </a:solidFill>
              </a:rPr>
              <a:t>TELERIK FIDDLER</a:t>
            </a:r>
            <a:endParaRPr lang="uk-UA" b="1" dirty="0">
              <a:solidFill>
                <a:srgbClr val="002060"/>
              </a:solidFill>
            </a:endParaRPr>
          </a:p>
        </p:txBody>
      </p:sp>
      <p:sp>
        <p:nvSpPr>
          <p:cNvPr id="4" name="TextBox 3">
            <a:extLst>
              <a:ext uri="{FF2B5EF4-FFF2-40B4-BE49-F238E27FC236}">
                <a16:creationId xmlns:a16="http://schemas.microsoft.com/office/drawing/2014/main" id="{345C5040-DEE2-4C96-93A4-F633447D4E24}"/>
              </a:ext>
            </a:extLst>
          </p:cNvPr>
          <p:cNvSpPr txBox="1"/>
          <p:nvPr/>
        </p:nvSpPr>
        <p:spPr>
          <a:xfrm>
            <a:off x="2800350" y="4057650"/>
            <a:ext cx="8172449" cy="400110"/>
          </a:xfrm>
          <a:prstGeom prst="rect">
            <a:avLst/>
          </a:prstGeom>
          <a:noFill/>
        </p:spPr>
        <p:txBody>
          <a:bodyPr wrap="square" rtlCol="0">
            <a:spAutoFit/>
          </a:bodyPr>
          <a:lstStyle/>
          <a:p>
            <a:r>
              <a:rPr lang="en-US" sz="2000" b="1" dirty="0"/>
              <a:t>a free web debugging proxy for any browser, system or platform</a:t>
            </a:r>
            <a:endParaRPr lang="uk-UA" sz="2000" dirty="0"/>
          </a:p>
        </p:txBody>
      </p:sp>
    </p:spTree>
    <p:extLst>
      <p:ext uri="{BB962C8B-B14F-4D97-AF65-F5344CB8AC3E}">
        <p14:creationId xmlns:p14="http://schemas.microsoft.com/office/powerpoint/2010/main" val="337743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2FE20BFD-698E-4B81-87FC-4237B3BB043A}"/>
              </a:ext>
            </a:extLst>
          </p:cNvPr>
          <p:cNvSpPr>
            <a:spLocks noGrp="1"/>
          </p:cNvSpPr>
          <p:nvPr>
            <p:ph idx="1"/>
          </p:nvPr>
        </p:nvSpPr>
        <p:spPr>
          <a:xfrm>
            <a:off x="2589211" y="304801"/>
            <a:ext cx="9250363" cy="5915024"/>
          </a:xfrm>
        </p:spPr>
        <p:txBody>
          <a:bodyPr>
            <a:normAutofit/>
          </a:bodyPr>
          <a:lstStyle/>
          <a:p>
            <a:pPr marL="0" indent="0">
              <a:buNone/>
            </a:pPr>
            <a:r>
              <a:rPr lang="en-US" sz="2800" b="1" dirty="0">
                <a:solidFill>
                  <a:srgbClr val="002060"/>
                </a:solidFill>
              </a:rPr>
              <a:t>Key Features</a:t>
            </a:r>
          </a:p>
          <a:p>
            <a:pPr marL="0" indent="0" algn="just">
              <a:buNone/>
            </a:pPr>
            <a:r>
              <a:rPr lang="en-US" b="1" dirty="0">
                <a:solidFill>
                  <a:schemeClr val="accent2">
                    <a:lumMod val="50000"/>
                  </a:schemeClr>
                </a:solidFill>
              </a:rPr>
              <a:t>Web Session Manipulation </a:t>
            </a:r>
            <a:r>
              <a:rPr lang="en-US" sz="1600" dirty="0"/>
              <a:t>- edit web sessions easily, just set a breakpoint to pause the processing of the session and permit alteration of the request/response. Compose your own HTTP requests and run them through Fiddler.</a:t>
            </a:r>
            <a:endParaRPr lang="en-US" sz="1600" b="1" dirty="0">
              <a:solidFill>
                <a:schemeClr val="accent2">
                  <a:lumMod val="50000"/>
                </a:schemeClr>
              </a:solidFill>
            </a:endParaRPr>
          </a:p>
          <a:p>
            <a:pPr marL="0" indent="0" algn="just">
              <a:buNone/>
            </a:pPr>
            <a:r>
              <a:rPr lang="en-US" b="1" dirty="0">
                <a:solidFill>
                  <a:schemeClr val="accent2">
                    <a:lumMod val="50000"/>
                  </a:schemeClr>
                </a:solidFill>
              </a:rPr>
              <a:t>Performance Testing </a:t>
            </a:r>
            <a:r>
              <a:rPr lang="en-US" sz="1600" dirty="0"/>
              <a:t>- see the “total page weight,” HTTP caching and compression at a glance. Isolate performance bottlenecks with rules such as “Flag any uncompressed responses larger than 25kb.”</a:t>
            </a:r>
            <a:endParaRPr lang="en-US" sz="1600" b="1" dirty="0">
              <a:solidFill>
                <a:schemeClr val="accent2">
                  <a:lumMod val="50000"/>
                </a:schemeClr>
              </a:solidFill>
            </a:endParaRPr>
          </a:p>
          <a:p>
            <a:pPr marL="0" indent="0">
              <a:buNone/>
            </a:pPr>
            <a:r>
              <a:rPr lang="en-US" b="1" dirty="0">
                <a:solidFill>
                  <a:schemeClr val="accent2">
                    <a:lumMod val="50000"/>
                  </a:schemeClr>
                </a:solidFill>
              </a:rPr>
              <a:t>Security Testing </a:t>
            </a:r>
            <a:r>
              <a:rPr lang="en-US" sz="1600" dirty="0"/>
              <a:t>- decrypt HTTPS traffic and display and modify web application requests using a man-in-the-middle decryption technique. Configure Fiddler to decrypt all traffic, or only specific sessions.</a:t>
            </a:r>
            <a:endParaRPr lang="en-US" sz="1600" b="1" dirty="0">
              <a:solidFill>
                <a:schemeClr val="accent2">
                  <a:lumMod val="50000"/>
                </a:schemeClr>
              </a:solidFill>
            </a:endParaRPr>
          </a:p>
          <a:p>
            <a:pPr marL="0" indent="0">
              <a:buNone/>
            </a:pPr>
            <a:r>
              <a:rPr lang="en-US" b="1" dirty="0">
                <a:solidFill>
                  <a:schemeClr val="accent2">
                    <a:lumMod val="50000"/>
                  </a:schemeClr>
                </a:solidFill>
              </a:rPr>
              <a:t>HTTP/HTTPS Traffic Recording</a:t>
            </a:r>
            <a:r>
              <a:rPr lang="en-US" sz="1600" dirty="0"/>
              <a:t> - log all HTTP(S) traffic between your computer and the Internet. Debug traffic from virtually any application that supports a proxy (IE, Chrome, Safari, Firefox, Opera and more).</a:t>
            </a:r>
            <a:endParaRPr lang="en-US" sz="1600" b="1" dirty="0">
              <a:solidFill>
                <a:schemeClr val="accent2">
                  <a:lumMod val="50000"/>
                </a:schemeClr>
              </a:solidFill>
            </a:endParaRPr>
          </a:p>
          <a:p>
            <a:pPr marL="0" indent="0">
              <a:buNone/>
            </a:pPr>
            <a:r>
              <a:rPr lang="en-US" b="1" dirty="0">
                <a:solidFill>
                  <a:schemeClr val="accent2">
                    <a:lumMod val="50000"/>
                  </a:schemeClr>
                </a:solidFill>
              </a:rPr>
              <a:t>Web Debugging</a:t>
            </a:r>
            <a:r>
              <a:rPr lang="en-US" sz="1600" dirty="0"/>
              <a:t> - debug traffic from PC, Mac or Linux systems and mobile (iOS and Android) devices. Ensure the proper cookies, headers and cache directives are transferred between the client and server. Supports any framework, including .NET, Java, Ruby, etc.</a:t>
            </a:r>
            <a:endParaRPr lang="en-US" sz="1600" b="1" dirty="0">
              <a:solidFill>
                <a:schemeClr val="accent2">
                  <a:lumMod val="50000"/>
                </a:schemeClr>
              </a:solidFill>
            </a:endParaRPr>
          </a:p>
          <a:p>
            <a:pPr marL="0" indent="0">
              <a:buNone/>
            </a:pPr>
            <a:r>
              <a:rPr lang="en-US" b="1" dirty="0">
                <a:solidFill>
                  <a:schemeClr val="accent2">
                    <a:lumMod val="50000"/>
                  </a:schemeClr>
                </a:solidFill>
              </a:rPr>
              <a:t>Customizable Free Tool</a:t>
            </a:r>
            <a:r>
              <a:rPr lang="en-US" sz="1600" dirty="0"/>
              <a:t> - rich extensibility model, ranging from simple Fiddler Script to powerful extensions which can be developed using any .NET language.</a:t>
            </a:r>
            <a:endParaRPr lang="en-US" sz="1600" b="1" dirty="0">
              <a:solidFill>
                <a:schemeClr val="accent2">
                  <a:lumMod val="50000"/>
                </a:schemeClr>
              </a:solidFill>
            </a:endParaRPr>
          </a:p>
          <a:p>
            <a:pPr marL="0" indent="0">
              <a:buNone/>
            </a:pPr>
            <a:endParaRPr lang="en-US" sz="2400" b="1" dirty="0">
              <a:solidFill>
                <a:srgbClr val="002060"/>
              </a:solidFill>
            </a:endParaRPr>
          </a:p>
          <a:p>
            <a:endParaRPr lang="uk-UA" dirty="0"/>
          </a:p>
        </p:txBody>
      </p:sp>
    </p:spTree>
    <p:extLst>
      <p:ext uri="{BB962C8B-B14F-4D97-AF65-F5344CB8AC3E}">
        <p14:creationId xmlns:p14="http://schemas.microsoft.com/office/powerpoint/2010/main" val="59279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80B3D2-6D39-4838-8EFF-7D3DB26F3029}"/>
              </a:ext>
            </a:extLst>
          </p:cNvPr>
          <p:cNvSpPr>
            <a:spLocks noGrp="1"/>
          </p:cNvSpPr>
          <p:nvPr>
            <p:ph type="title"/>
          </p:nvPr>
        </p:nvSpPr>
        <p:spPr>
          <a:xfrm>
            <a:off x="1875453" y="233265"/>
            <a:ext cx="9834465" cy="1726164"/>
          </a:xfrm>
        </p:spPr>
        <p:txBody>
          <a:bodyPr>
            <a:normAutofit fontScale="90000"/>
          </a:bodyPr>
          <a:lstStyle/>
          <a:p>
            <a:r>
              <a:rPr lang="en-US" sz="2000" b="1" dirty="0">
                <a:solidFill>
                  <a:srgbClr val="002060"/>
                </a:solidFill>
                <a:latin typeface="BerninaSans"/>
              </a:rPr>
              <a:t>Capturing the HTTP/HTTPS sessions for debugging with Fiddler:</a:t>
            </a:r>
            <a:br>
              <a:rPr lang="en-US" sz="2000" dirty="0">
                <a:solidFill>
                  <a:srgbClr val="454646"/>
                </a:solidFill>
                <a:latin typeface="BerninaSans"/>
              </a:rPr>
            </a:br>
            <a:r>
              <a:rPr lang="en-US" sz="2000" dirty="0">
                <a:solidFill>
                  <a:srgbClr val="454646"/>
                </a:solidFill>
                <a:latin typeface="BerninaSans"/>
              </a:rPr>
              <a:t> Run the Fiddler &gt;&gt; Stop capturing the traffic by pressing “F12” or go to menu “File” and check checkbox “Capture Traffic” (1) &gt;&gt; Clear the captured session by clicking the “Remove - All Sessions”</a:t>
            </a:r>
            <a:r>
              <a:rPr lang="ru-RU" sz="2000" dirty="0">
                <a:solidFill>
                  <a:srgbClr val="454646"/>
                </a:solidFill>
                <a:latin typeface="BerninaSans"/>
              </a:rPr>
              <a:t> </a:t>
            </a:r>
            <a:r>
              <a:rPr lang="en-US" sz="2000" dirty="0">
                <a:solidFill>
                  <a:srgbClr val="454646"/>
                </a:solidFill>
                <a:latin typeface="BerninaSans"/>
              </a:rPr>
              <a:t>from menu “Edit”  or press “CTRL+X” (2) &gt;&gt; Start capturing the traffic by pressing “F12” or go to menu File and check checkbox “Capture Traffic” (3) &gt;&gt; Open the web-site or run the application &gt;&gt; Export or Save session (4)</a:t>
            </a:r>
            <a:endParaRPr lang="uk-UA" sz="2000" dirty="0"/>
          </a:p>
        </p:txBody>
      </p:sp>
      <p:pic>
        <p:nvPicPr>
          <p:cNvPr id="5" name="Місце для вмісту 4">
            <a:extLst>
              <a:ext uri="{FF2B5EF4-FFF2-40B4-BE49-F238E27FC236}">
                <a16:creationId xmlns:a16="http://schemas.microsoft.com/office/drawing/2014/main" id="{3B0B51E1-2BCC-4294-AADE-51AB97B5BD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563" y="1959429"/>
            <a:ext cx="8080310" cy="4301411"/>
          </a:xfrm>
        </p:spPr>
      </p:pic>
    </p:spTree>
    <p:extLst>
      <p:ext uri="{BB962C8B-B14F-4D97-AF65-F5344CB8AC3E}">
        <p14:creationId xmlns:p14="http://schemas.microsoft.com/office/powerpoint/2010/main" val="118296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80B3D2-6D39-4838-8EFF-7D3DB26F3029}"/>
              </a:ext>
            </a:extLst>
          </p:cNvPr>
          <p:cNvSpPr>
            <a:spLocks noGrp="1"/>
          </p:cNvSpPr>
          <p:nvPr>
            <p:ph type="title"/>
          </p:nvPr>
        </p:nvSpPr>
        <p:spPr>
          <a:xfrm>
            <a:off x="1875453" y="233265"/>
            <a:ext cx="9834465" cy="1737049"/>
          </a:xfrm>
        </p:spPr>
        <p:txBody>
          <a:bodyPr>
            <a:normAutofit fontScale="90000"/>
          </a:bodyPr>
          <a:lstStyle/>
          <a:p>
            <a:r>
              <a:rPr lang="en-US" sz="2000" b="1" dirty="0">
                <a:solidFill>
                  <a:srgbClr val="002060"/>
                </a:solidFill>
                <a:latin typeface="BerninaSans"/>
              </a:rPr>
              <a:t>Testing the requests with Fiddler (creating the requests):</a:t>
            </a:r>
            <a:br>
              <a:rPr lang="en-US" sz="2000" dirty="0">
                <a:solidFill>
                  <a:srgbClr val="454646"/>
                </a:solidFill>
                <a:latin typeface="BerninaSans"/>
              </a:rPr>
            </a:br>
            <a:r>
              <a:rPr lang="en-US" sz="2000" dirty="0">
                <a:solidFill>
                  <a:srgbClr val="454646"/>
                </a:solidFill>
                <a:latin typeface="BerninaSans"/>
              </a:rPr>
              <a:t> Run the Fiddler &gt;&gt; Stop capturing the traffic by pressing “F12” or go to menu “File” and check checkbox “Capture Traffic” &gt;&gt; Clear the captured session by clicking the “Remove - All Sessions”</a:t>
            </a:r>
            <a:r>
              <a:rPr lang="ru-RU" sz="2000" dirty="0">
                <a:solidFill>
                  <a:srgbClr val="454646"/>
                </a:solidFill>
                <a:latin typeface="BerninaSans"/>
              </a:rPr>
              <a:t> </a:t>
            </a:r>
            <a:r>
              <a:rPr lang="en-US" sz="2000" dirty="0">
                <a:solidFill>
                  <a:srgbClr val="454646"/>
                </a:solidFill>
                <a:latin typeface="BerninaSans"/>
              </a:rPr>
              <a:t>from menu “Edit”  or press “CTRL+X” &gt;&gt; Go to the tab “Composer” (1) &gt;&gt; Choose the right method (Get, Post) (2) &gt;&gt; Create the URL of request (3) &gt;&gt; Write the necessary headlines (4) &gt;&gt; Determine the body of request if needed (5) &gt;&gt; Click the button “Execute” (6)</a:t>
            </a:r>
            <a:br>
              <a:rPr lang="en-US" sz="2000" dirty="0">
                <a:solidFill>
                  <a:srgbClr val="454646"/>
                </a:solidFill>
                <a:latin typeface="BerninaSans"/>
              </a:rPr>
            </a:br>
            <a:endParaRPr lang="uk-UA" sz="2000" dirty="0"/>
          </a:p>
        </p:txBody>
      </p:sp>
      <p:pic>
        <p:nvPicPr>
          <p:cNvPr id="7" name="Місце для вмісту 6">
            <a:extLst>
              <a:ext uri="{FF2B5EF4-FFF2-40B4-BE49-F238E27FC236}">
                <a16:creationId xmlns:a16="http://schemas.microsoft.com/office/drawing/2014/main" id="{70ACC21F-9187-47E4-B3E3-DD143A1641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3343" y="1970087"/>
            <a:ext cx="8743561" cy="4332741"/>
          </a:xfrm>
        </p:spPr>
      </p:pic>
    </p:spTree>
    <p:extLst>
      <p:ext uri="{BB962C8B-B14F-4D97-AF65-F5344CB8AC3E}">
        <p14:creationId xmlns:p14="http://schemas.microsoft.com/office/powerpoint/2010/main" val="306284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80B3D2-6D39-4838-8EFF-7D3DB26F3029}"/>
              </a:ext>
            </a:extLst>
          </p:cNvPr>
          <p:cNvSpPr>
            <a:spLocks noGrp="1"/>
          </p:cNvSpPr>
          <p:nvPr>
            <p:ph type="title"/>
          </p:nvPr>
        </p:nvSpPr>
        <p:spPr>
          <a:xfrm>
            <a:off x="1875453" y="233265"/>
            <a:ext cx="9834465" cy="1769706"/>
          </a:xfrm>
        </p:spPr>
        <p:txBody>
          <a:bodyPr>
            <a:normAutofit fontScale="90000"/>
          </a:bodyPr>
          <a:lstStyle/>
          <a:p>
            <a:r>
              <a:rPr lang="en-US" sz="2000" b="1" dirty="0">
                <a:solidFill>
                  <a:srgbClr val="002060"/>
                </a:solidFill>
                <a:latin typeface="BerninaSans"/>
              </a:rPr>
              <a:t>Testing the requests with Fiddler (reading the response on request):</a:t>
            </a:r>
            <a:br>
              <a:rPr lang="en-US" sz="2000" dirty="0">
                <a:solidFill>
                  <a:srgbClr val="454646"/>
                </a:solidFill>
                <a:latin typeface="BerninaSans"/>
              </a:rPr>
            </a:br>
            <a:r>
              <a:rPr lang="en-US" sz="2000" dirty="0">
                <a:solidFill>
                  <a:srgbClr val="454646"/>
                </a:solidFill>
                <a:latin typeface="BerninaSans"/>
              </a:rPr>
              <a:t> Create and execute the request as on previous page &gt;&gt; Double click the request on the left side of the program window to open it (1) &gt;&gt; Check the response on request on the right side of the window &gt;&gt; Choose the type of view (2) &gt;&gt; Check the server response (answer) (3)</a:t>
            </a:r>
            <a:br>
              <a:rPr lang="en-US" sz="2000" dirty="0">
                <a:solidFill>
                  <a:srgbClr val="454646"/>
                </a:solidFill>
                <a:latin typeface="BerninaSans"/>
              </a:rPr>
            </a:br>
            <a:r>
              <a:rPr lang="en-US" sz="2000" b="1" dirty="0">
                <a:solidFill>
                  <a:srgbClr val="002060"/>
                </a:solidFill>
                <a:latin typeface="BerninaSans"/>
              </a:rPr>
              <a:t>Status Code Definitions (Column “Result” of left side of Fiddler’s window) - </a:t>
            </a:r>
            <a:r>
              <a:rPr lang="en-US" sz="2000" b="1" dirty="0">
                <a:solidFill>
                  <a:srgbClr val="00B050"/>
                </a:solidFill>
                <a:latin typeface="BerninaSans"/>
                <a:hlinkClick r:id="rId2"/>
              </a:rPr>
              <a:t>https://www.w3.org/Protocols/rfc2616/rfc2616-sec10.html</a:t>
            </a:r>
            <a:br>
              <a:rPr lang="en-US" sz="2000" b="1" dirty="0">
                <a:solidFill>
                  <a:srgbClr val="000000"/>
                </a:solidFill>
                <a:latin typeface="Times New Roman" panose="02020603050405020304" pitchFamily="18" charset="0"/>
              </a:rPr>
            </a:br>
            <a:br>
              <a:rPr lang="en-US" sz="2000" dirty="0">
                <a:solidFill>
                  <a:srgbClr val="454646"/>
                </a:solidFill>
                <a:latin typeface="BerninaSans"/>
              </a:rPr>
            </a:br>
            <a:endParaRPr lang="uk-UA" sz="2000" dirty="0"/>
          </a:p>
        </p:txBody>
      </p:sp>
      <p:pic>
        <p:nvPicPr>
          <p:cNvPr id="6" name="Місце для вмісту 5">
            <a:extLst>
              <a:ext uri="{FF2B5EF4-FFF2-40B4-BE49-F238E27FC236}">
                <a16:creationId xmlns:a16="http://schemas.microsoft.com/office/drawing/2014/main" id="{F0755DB3-26CD-4FD2-94B4-1CB44FFC69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5600" y="2002971"/>
            <a:ext cx="7763982" cy="4343399"/>
          </a:xfrm>
        </p:spPr>
      </p:pic>
    </p:spTree>
    <p:extLst>
      <p:ext uri="{BB962C8B-B14F-4D97-AF65-F5344CB8AC3E}">
        <p14:creationId xmlns:p14="http://schemas.microsoft.com/office/powerpoint/2010/main" val="180344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248A48-F7E6-4E8C-83E2-F98FD3FFF513}"/>
              </a:ext>
            </a:extLst>
          </p:cNvPr>
          <p:cNvSpPr>
            <a:spLocks noGrp="1"/>
          </p:cNvSpPr>
          <p:nvPr>
            <p:ph type="title"/>
          </p:nvPr>
        </p:nvSpPr>
        <p:spPr>
          <a:xfrm>
            <a:off x="1992086" y="293914"/>
            <a:ext cx="9884228" cy="1045029"/>
          </a:xfrm>
        </p:spPr>
        <p:txBody>
          <a:bodyPr>
            <a:normAutofit/>
          </a:bodyPr>
          <a:lstStyle/>
          <a:p>
            <a:r>
              <a:rPr lang="en-US" sz="1800" b="1" dirty="0">
                <a:solidFill>
                  <a:srgbClr val="002060"/>
                </a:solidFill>
                <a:latin typeface="BerninaSans"/>
              </a:rPr>
              <a:t>Testing performance with Fiddler (checking the time of request execution):</a:t>
            </a:r>
            <a:br>
              <a:rPr lang="en-US" sz="1800" b="1" dirty="0">
                <a:solidFill>
                  <a:srgbClr val="002060"/>
                </a:solidFill>
                <a:latin typeface="BerninaSans"/>
              </a:rPr>
            </a:br>
            <a:r>
              <a:rPr lang="en-US" sz="1800" dirty="0">
                <a:solidFill>
                  <a:schemeClr val="tx1"/>
                </a:solidFill>
                <a:latin typeface="BerninaSans"/>
              </a:rPr>
              <a:t>Menu “Rules” &gt;&gt; Tab “Performance” &gt;&gt; Chose a condition if needed &gt;&gt; Tab “Statistics” of the right side of window</a:t>
            </a:r>
            <a:endParaRPr lang="uk-UA" sz="1800" dirty="0"/>
          </a:p>
        </p:txBody>
      </p:sp>
      <p:pic>
        <p:nvPicPr>
          <p:cNvPr id="5" name="Місце для вмісту 4">
            <a:extLst>
              <a:ext uri="{FF2B5EF4-FFF2-40B4-BE49-F238E27FC236}">
                <a16:creationId xmlns:a16="http://schemas.microsoft.com/office/drawing/2014/main" id="{6444C5B8-62B6-4D10-80B0-A3B04D07B9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486" y="1426029"/>
            <a:ext cx="9002486" cy="4811484"/>
          </a:xfrm>
        </p:spPr>
      </p:pic>
    </p:spTree>
    <p:extLst>
      <p:ext uri="{BB962C8B-B14F-4D97-AF65-F5344CB8AC3E}">
        <p14:creationId xmlns:p14="http://schemas.microsoft.com/office/powerpoint/2010/main" val="168047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248A48-F7E6-4E8C-83E2-F98FD3FFF513}"/>
              </a:ext>
            </a:extLst>
          </p:cNvPr>
          <p:cNvSpPr>
            <a:spLocks noGrp="1"/>
          </p:cNvSpPr>
          <p:nvPr>
            <p:ph type="title"/>
          </p:nvPr>
        </p:nvSpPr>
        <p:spPr>
          <a:xfrm>
            <a:off x="1698171" y="293914"/>
            <a:ext cx="10178143" cy="860465"/>
          </a:xfrm>
        </p:spPr>
        <p:txBody>
          <a:bodyPr>
            <a:noAutofit/>
          </a:bodyPr>
          <a:lstStyle/>
          <a:p>
            <a:r>
              <a:rPr lang="en-US" sz="1800" b="1" dirty="0">
                <a:solidFill>
                  <a:srgbClr val="002060"/>
                </a:solidFill>
                <a:latin typeface="BerninaSans"/>
              </a:rPr>
              <a:t>Testing performance with Fiddler (checking for the pauses between requests execution):</a:t>
            </a:r>
            <a:br>
              <a:rPr lang="en-US" sz="1800" b="1" dirty="0">
                <a:solidFill>
                  <a:srgbClr val="002060"/>
                </a:solidFill>
                <a:latin typeface="BerninaSans"/>
              </a:rPr>
            </a:br>
            <a:r>
              <a:rPr lang="en-US" sz="1800" dirty="0">
                <a:solidFill>
                  <a:schemeClr val="tx1"/>
                </a:solidFill>
                <a:latin typeface="BerninaSans"/>
              </a:rPr>
              <a:t>Select several requests on the left side of window &gt;&gt; Click the tab “Timeline” of the right side of window</a:t>
            </a:r>
            <a:br>
              <a:rPr lang="en-US" sz="1800" dirty="0">
                <a:solidFill>
                  <a:schemeClr val="tx1"/>
                </a:solidFill>
                <a:latin typeface="BerninaSans"/>
              </a:rPr>
            </a:br>
            <a:endParaRPr lang="uk-UA" sz="1800" dirty="0"/>
          </a:p>
        </p:txBody>
      </p:sp>
      <p:pic>
        <p:nvPicPr>
          <p:cNvPr id="7" name="Місце для вмісту 6">
            <a:extLst>
              <a:ext uri="{FF2B5EF4-FFF2-40B4-BE49-F238E27FC236}">
                <a16:creationId xmlns:a16="http://schemas.microsoft.com/office/drawing/2014/main" id="{6FB3BFE0-D40C-4809-B1C0-CB8A7C671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713" y="1154379"/>
            <a:ext cx="9035143" cy="5262971"/>
          </a:xfrm>
        </p:spPr>
      </p:pic>
    </p:spTree>
    <p:extLst>
      <p:ext uri="{BB962C8B-B14F-4D97-AF65-F5344CB8AC3E}">
        <p14:creationId xmlns:p14="http://schemas.microsoft.com/office/powerpoint/2010/main" val="408957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248A48-F7E6-4E8C-83E2-F98FD3FFF513}"/>
              </a:ext>
            </a:extLst>
          </p:cNvPr>
          <p:cNvSpPr>
            <a:spLocks noGrp="1"/>
          </p:cNvSpPr>
          <p:nvPr>
            <p:ph type="title"/>
          </p:nvPr>
        </p:nvSpPr>
        <p:spPr>
          <a:xfrm>
            <a:off x="1698171" y="293914"/>
            <a:ext cx="10178143" cy="1758821"/>
          </a:xfrm>
        </p:spPr>
        <p:txBody>
          <a:bodyPr>
            <a:normAutofit fontScale="90000"/>
          </a:bodyPr>
          <a:lstStyle/>
          <a:p>
            <a:r>
              <a:rPr lang="en-US" sz="2000" b="1" dirty="0">
                <a:solidFill>
                  <a:srgbClr val="002060"/>
                </a:solidFill>
                <a:latin typeface="BerninaSans"/>
              </a:rPr>
              <a:t>Setting the breakpoints with Fiddler:</a:t>
            </a:r>
            <a:br>
              <a:rPr lang="en-US" sz="2000" b="1" dirty="0">
                <a:solidFill>
                  <a:srgbClr val="002060"/>
                </a:solidFill>
                <a:latin typeface="BerninaSans"/>
              </a:rPr>
            </a:br>
            <a:r>
              <a:rPr lang="en-US" sz="2000" dirty="0">
                <a:solidFill>
                  <a:schemeClr val="tx1"/>
                </a:solidFill>
                <a:latin typeface="BerninaSans"/>
              </a:rPr>
              <a:t>Tamper a session by setting breakpoints that can be automatic (after/before every request or response) or custom ones – insert breakpoints only when certain conditions are met. You can also use the quick exec box to create simple breakpoints for whenever a certain URL is hit. Fiddler then pauses the processing of the session and permits manual alteration of the request and the response. You can also choose the response that will be automatically returned.</a:t>
            </a:r>
            <a:br>
              <a:rPr lang="en-US" sz="1800" dirty="0">
                <a:solidFill>
                  <a:schemeClr val="tx1"/>
                </a:solidFill>
                <a:latin typeface="BerninaSans"/>
              </a:rPr>
            </a:br>
            <a:endParaRPr lang="uk-UA" sz="2000" dirty="0"/>
          </a:p>
        </p:txBody>
      </p:sp>
      <p:pic>
        <p:nvPicPr>
          <p:cNvPr id="6" name="Місце для вмісту 5">
            <a:extLst>
              <a:ext uri="{FF2B5EF4-FFF2-40B4-BE49-F238E27FC236}">
                <a16:creationId xmlns:a16="http://schemas.microsoft.com/office/drawing/2014/main" id="{1335718E-6DEC-4A52-B61B-1EB4988CDB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6629" y="2133600"/>
            <a:ext cx="8933626" cy="4430486"/>
          </a:xfrm>
        </p:spPr>
      </p:pic>
    </p:spTree>
    <p:extLst>
      <p:ext uri="{BB962C8B-B14F-4D97-AF65-F5344CB8AC3E}">
        <p14:creationId xmlns:p14="http://schemas.microsoft.com/office/powerpoint/2010/main" val="3216251482"/>
      </p:ext>
    </p:extLst>
  </p:cSld>
  <p:clrMapOvr>
    <a:masterClrMapping/>
  </p:clrMapOvr>
</p:sld>
</file>

<file path=ppt/theme/theme1.xml><?xml version="1.0" encoding="utf-8"?>
<a:theme xmlns:a="http://schemas.openxmlformats.org/drawingml/2006/main" name="Віхоть">
  <a:themeElements>
    <a:clrScheme name="Віхоть">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Віхоть">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іхоть">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189</TotalTime>
  <Words>306</Words>
  <Application>Microsoft Office PowerPoint</Application>
  <PresentationFormat>Широкий екран</PresentationFormat>
  <Paragraphs>15</Paragraphs>
  <Slides>8</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8</vt:i4>
      </vt:variant>
    </vt:vector>
  </HeadingPairs>
  <TitlesOfParts>
    <vt:vector size="14" baseType="lpstr">
      <vt:lpstr>Arial</vt:lpstr>
      <vt:lpstr>BerninaSans</vt:lpstr>
      <vt:lpstr>Century Gothic</vt:lpstr>
      <vt:lpstr>Times New Roman</vt:lpstr>
      <vt:lpstr>Wingdings 3</vt:lpstr>
      <vt:lpstr>Віхоть</vt:lpstr>
      <vt:lpstr>TELERIK FIDDLER</vt:lpstr>
      <vt:lpstr>Презентація PowerPoint</vt:lpstr>
      <vt:lpstr>Capturing the HTTP/HTTPS sessions for debugging with Fiddler:  Run the Fiddler &gt;&gt; Stop capturing the traffic by pressing “F12” or go to menu “File” and check checkbox “Capture Traffic” (1) &gt;&gt; Clear the captured session by clicking the “Remove - All Sessions” from menu “Edit”  or press “CTRL+X” (2) &gt;&gt; Start capturing the traffic by pressing “F12” or go to menu File and check checkbox “Capture Traffic” (3) &gt;&gt; Open the web-site or run the application &gt;&gt; Export or Save session (4)</vt:lpstr>
      <vt:lpstr>Testing the requests with Fiddler (creating the requests):  Run the Fiddler &gt;&gt; Stop capturing the traffic by pressing “F12” or go to menu “File” and check checkbox “Capture Traffic” &gt;&gt; Clear the captured session by clicking the “Remove - All Sessions” from menu “Edit”  or press “CTRL+X” &gt;&gt; Go to the tab “Composer” (1) &gt;&gt; Choose the right method (Get, Post) (2) &gt;&gt; Create the URL of request (3) &gt;&gt; Write the necessary headlines (4) &gt;&gt; Determine the body of request if needed (5) &gt;&gt; Click the button “Execute” (6) </vt:lpstr>
      <vt:lpstr>Testing the requests with Fiddler (reading the response on request):  Create and execute the request as on previous page &gt;&gt; Double click the request on the left side of the program window to open it (1) &gt;&gt; Check the response on request on the right side of the window &gt;&gt; Choose the type of view (2) &gt;&gt; Check the server response (answer) (3) Status Code Definitions (Column “Result” of left side of Fiddler’s window) - https://www.w3.org/Protocols/rfc2616/rfc2616-sec10.html  </vt:lpstr>
      <vt:lpstr>Testing performance with Fiddler (checking the time of request execution): Menu “Rules” &gt;&gt; Tab “Performance” &gt;&gt; Chose a condition if needed &gt;&gt; Tab “Statistics” of the right side of window</vt:lpstr>
      <vt:lpstr>Testing performance with Fiddler (checking for the pauses between requests execution): Select several requests on the left side of window &gt;&gt; Click the tab “Timeline” of the right side of window </vt:lpstr>
      <vt:lpstr>Setting the breakpoints with Fiddler: Tamper a session by setting breakpoints that can be automatic (after/before every request or response) or custom ones – insert breakpoints only when certain conditions are met. You can also use the quick exec box to create simple breakpoints for whenever a certain URL is hit. Fiddler then pauses the processing of the session and permits manual alteration of the request and the response. You can also choose the response that will be automatically returned.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TELERIK FIDDLER</dc:title>
  <dc:creator>Aleksandr Stepanyuk</dc:creator>
  <cp:lastModifiedBy>Aleksandr Stepanyuk</cp:lastModifiedBy>
  <cp:revision>41</cp:revision>
  <dcterms:created xsi:type="dcterms:W3CDTF">2018-10-25T14:03:09Z</dcterms:created>
  <dcterms:modified xsi:type="dcterms:W3CDTF">2018-10-26T13:40:36Z</dcterms:modified>
</cp:coreProperties>
</file>