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13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292008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306191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uk-UA"/>
              <a:t>Клацніть, щоб редагувати стиль зразка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909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962593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uk-UA"/>
              <a:t>Клацніть, щоб редагувати стиль зразка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9206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uk-UA"/>
              <a:t>Клацніть, щоб редагувати стиль зразка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547849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2370998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147779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121964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A4AB8620-F4F4-49A2-A544-D605E5DDCB21}" type="datetimeFigureOut">
              <a:rPr lang="uk-UA" smtClean="0"/>
              <a:t>25.10.2018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168347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A4AB8620-F4F4-49A2-A544-D605E5DDCB21}" type="datetimeFigureOut">
              <a:rPr lang="uk-UA" smtClean="0"/>
              <a:t>25.10.2018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243786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A4AB8620-F4F4-49A2-A544-D605E5DDCB21}" type="datetimeFigureOut">
              <a:rPr lang="uk-UA" smtClean="0"/>
              <a:t>25.10.2018</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327797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A4AB8620-F4F4-49A2-A544-D605E5DDCB21}" type="datetimeFigureOut">
              <a:rPr lang="uk-UA" smtClean="0"/>
              <a:t>25.10.2018</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80202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B8620-F4F4-49A2-A544-D605E5DDCB21}" type="datetimeFigureOut">
              <a:rPr lang="uk-UA" smtClean="0"/>
              <a:t>25.10.2018</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227250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A4AB8620-F4F4-49A2-A544-D605E5DDCB21}" type="datetimeFigureOut">
              <a:rPr lang="uk-UA" smtClean="0"/>
              <a:t>25.10.2018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128330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A4AB8620-F4F4-49A2-A544-D605E5DDCB21}" type="datetimeFigureOut">
              <a:rPr lang="uk-UA" smtClean="0"/>
              <a:t>25.10.2018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A2FB7B8-1260-4948-807A-5F5E3C24F682}" type="slidenum">
              <a:rPr lang="uk-UA" smtClean="0"/>
              <a:t>‹№›</a:t>
            </a:fld>
            <a:endParaRPr lang="uk-UA"/>
          </a:p>
        </p:txBody>
      </p:sp>
    </p:spTree>
    <p:extLst>
      <p:ext uri="{BB962C8B-B14F-4D97-AF65-F5344CB8AC3E}">
        <p14:creationId xmlns:p14="http://schemas.microsoft.com/office/powerpoint/2010/main" val="165317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AB8620-F4F4-49A2-A544-D605E5DDCB21}" type="datetimeFigureOut">
              <a:rPr lang="uk-UA" smtClean="0"/>
              <a:t>25.10.2018</a:t>
            </a:fld>
            <a:endParaRPr lang="uk-U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FB7B8-1260-4948-807A-5F5E3C24F682}" type="slidenum">
              <a:rPr lang="uk-UA" smtClean="0"/>
              <a:t>‹№›</a:t>
            </a:fld>
            <a:endParaRPr lang="uk-UA"/>
          </a:p>
        </p:txBody>
      </p:sp>
    </p:spTree>
    <p:extLst>
      <p:ext uri="{BB962C8B-B14F-4D97-AF65-F5344CB8AC3E}">
        <p14:creationId xmlns:p14="http://schemas.microsoft.com/office/powerpoint/2010/main" val="4246756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16659B-B49C-4775-8127-D4E2D9551B51}"/>
              </a:ext>
            </a:extLst>
          </p:cNvPr>
          <p:cNvSpPr>
            <a:spLocks noGrp="1"/>
          </p:cNvSpPr>
          <p:nvPr>
            <p:ph type="ctrTitle"/>
          </p:nvPr>
        </p:nvSpPr>
        <p:spPr>
          <a:xfrm>
            <a:off x="1507067" y="1160865"/>
            <a:ext cx="5898749" cy="1646302"/>
          </a:xfrm>
        </p:spPr>
        <p:txBody>
          <a:bodyPr/>
          <a:lstStyle/>
          <a:p>
            <a:r>
              <a:rPr lang="en-US" b="1" i="1" dirty="0">
                <a:solidFill>
                  <a:srgbClr val="0070C0"/>
                </a:solidFill>
              </a:rPr>
              <a:t>OSI MODEL</a:t>
            </a:r>
            <a:endParaRPr lang="uk-UA" b="1" i="1" dirty="0">
              <a:solidFill>
                <a:srgbClr val="0070C0"/>
              </a:solidFill>
            </a:endParaRPr>
          </a:p>
        </p:txBody>
      </p:sp>
      <p:sp>
        <p:nvSpPr>
          <p:cNvPr id="3" name="Підзаголовок 2">
            <a:extLst>
              <a:ext uri="{FF2B5EF4-FFF2-40B4-BE49-F238E27FC236}">
                <a16:creationId xmlns:a16="http://schemas.microsoft.com/office/drawing/2014/main" id="{9C33C8F7-E4B0-479A-A2F2-7EFAF29E2486}"/>
              </a:ext>
            </a:extLst>
          </p:cNvPr>
          <p:cNvSpPr>
            <a:spLocks noGrp="1"/>
          </p:cNvSpPr>
          <p:nvPr>
            <p:ph type="subTitle" idx="1"/>
          </p:nvPr>
        </p:nvSpPr>
        <p:spPr>
          <a:xfrm>
            <a:off x="1729488" y="3185861"/>
            <a:ext cx="6780198" cy="669448"/>
          </a:xfrm>
        </p:spPr>
        <p:txBody>
          <a:bodyPr/>
          <a:lstStyle/>
          <a:p>
            <a:r>
              <a:rPr lang="en-US" b="1" i="1" dirty="0"/>
              <a:t>Open Systems Interconnection Basic Reference Model</a:t>
            </a:r>
            <a:endParaRPr lang="uk-UA" b="1" dirty="0"/>
          </a:p>
        </p:txBody>
      </p:sp>
    </p:spTree>
    <p:extLst>
      <p:ext uri="{BB962C8B-B14F-4D97-AF65-F5344CB8AC3E}">
        <p14:creationId xmlns:p14="http://schemas.microsoft.com/office/powerpoint/2010/main" val="284387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365E3-C1E0-49A6-9F5C-ED5680522FC5}"/>
              </a:ext>
            </a:extLst>
          </p:cNvPr>
          <p:cNvSpPr>
            <a:spLocks noGrp="1"/>
          </p:cNvSpPr>
          <p:nvPr>
            <p:ph type="title"/>
          </p:nvPr>
        </p:nvSpPr>
        <p:spPr>
          <a:xfrm>
            <a:off x="677333" y="447869"/>
            <a:ext cx="8877213" cy="1315617"/>
          </a:xfrm>
        </p:spPr>
        <p:txBody>
          <a:bodyPr>
            <a:normAutofit/>
          </a:bodyPr>
          <a:lstStyle/>
          <a:p>
            <a:pPr algn="just"/>
            <a:r>
              <a:rPr lang="en-US" sz="1600" b="1" i="1" dirty="0">
                <a:solidFill>
                  <a:srgbClr val="0070C0"/>
                </a:solidFill>
              </a:rPr>
              <a:t>	The Open Systems Interconnection model (OSI Model) </a:t>
            </a:r>
            <a:r>
              <a:rPr lang="en-US" sz="1600" dirty="0">
                <a:solidFill>
                  <a:schemeClr val="bg2">
                    <a:lumMod val="25000"/>
                  </a:schemeClr>
                </a:solidFill>
              </a:rPr>
              <a:t>is a conceptual model that characterizes and standardizes the communication functions of a telecommunication or computing system without regard to its underlying internal structure and technology.</a:t>
            </a:r>
            <a:br>
              <a:rPr lang="en-US" sz="1600" dirty="0">
                <a:solidFill>
                  <a:schemeClr val="bg2">
                    <a:lumMod val="25000"/>
                  </a:schemeClr>
                </a:solidFill>
              </a:rPr>
            </a:br>
            <a:r>
              <a:rPr lang="en-US" sz="1600" dirty="0">
                <a:solidFill>
                  <a:schemeClr val="bg2">
                    <a:lumMod val="25000"/>
                  </a:schemeClr>
                </a:solidFill>
              </a:rPr>
              <a:t>	The model represents a communication system in the form of abstraction layers (smaller, simpler parts):</a:t>
            </a:r>
            <a:endParaRPr lang="uk-UA" sz="1600" dirty="0">
              <a:solidFill>
                <a:schemeClr val="bg2">
                  <a:lumMod val="25000"/>
                </a:schemeClr>
              </a:solidFill>
            </a:endParaRPr>
          </a:p>
        </p:txBody>
      </p:sp>
      <p:pic>
        <p:nvPicPr>
          <p:cNvPr id="9" name="Місце для вмісту 8">
            <a:extLst>
              <a:ext uri="{FF2B5EF4-FFF2-40B4-BE49-F238E27FC236}">
                <a16:creationId xmlns:a16="http://schemas.microsoft.com/office/drawing/2014/main" id="{6A9F859B-9FEA-48F2-BABB-167365440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327" y="2160588"/>
            <a:ext cx="8149384" cy="3881437"/>
          </a:xfrm>
        </p:spPr>
      </p:pic>
      <p:pic>
        <p:nvPicPr>
          <p:cNvPr id="11" name="Рисунок 10">
            <a:extLst>
              <a:ext uri="{FF2B5EF4-FFF2-40B4-BE49-F238E27FC236}">
                <a16:creationId xmlns:a16="http://schemas.microsoft.com/office/drawing/2014/main" id="{82916CEE-56C4-4BD0-94C0-1E4035785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2" y="1930399"/>
            <a:ext cx="8877213" cy="4582368"/>
          </a:xfrm>
          <a:prstGeom prst="rect">
            <a:avLst/>
          </a:prstGeom>
        </p:spPr>
      </p:pic>
    </p:spTree>
    <p:extLst>
      <p:ext uri="{BB962C8B-B14F-4D97-AF65-F5344CB8AC3E}">
        <p14:creationId xmlns:p14="http://schemas.microsoft.com/office/powerpoint/2010/main" val="383548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98D829-0CD1-4C85-BB93-5342D5AC2785}"/>
              </a:ext>
            </a:extLst>
          </p:cNvPr>
          <p:cNvSpPr>
            <a:spLocks noGrp="1"/>
          </p:cNvSpPr>
          <p:nvPr>
            <p:ph type="title"/>
          </p:nvPr>
        </p:nvSpPr>
        <p:spPr>
          <a:xfrm>
            <a:off x="677334" y="354563"/>
            <a:ext cx="8596668" cy="1483567"/>
          </a:xfrm>
        </p:spPr>
        <p:txBody>
          <a:bodyPr>
            <a:normAutofit/>
          </a:bodyPr>
          <a:lstStyle/>
          <a:p>
            <a:pPr algn="just"/>
            <a:r>
              <a:rPr lang="en-US" sz="1600" dirty="0">
                <a:solidFill>
                  <a:schemeClr val="bg2">
                    <a:lumMod val="25000"/>
                  </a:schemeClr>
                </a:solidFill>
              </a:rPr>
              <a:t>	A layer serves the layer above it and is served by the layer below it. For example, a layer that provides error-free communications across a network provides the path needed by applications above it, while it calls the next lower layer to send and receive packets that comprise the contents of that path. Two instances at the same layer are visualized as connected by a horizontal connection in that layer.</a:t>
            </a:r>
            <a:endParaRPr lang="uk-UA" sz="1600" dirty="0">
              <a:solidFill>
                <a:schemeClr val="bg2">
                  <a:lumMod val="25000"/>
                </a:schemeClr>
              </a:solidFill>
            </a:endParaRPr>
          </a:p>
        </p:txBody>
      </p:sp>
      <p:sp>
        <p:nvSpPr>
          <p:cNvPr id="6" name="TextBox 5">
            <a:extLst>
              <a:ext uri="{FF2B5EF4-FFF2-40B4-BE49-F238E27FC236}">
                <a16:creationId xmlns:a16="http://schemas.microsoft.com/office/drawing/2014/main" id="{C2DA9F48-8A40-4E03-ADD8-1C27FAFEFA2D}"/>
              </a:ext>
            </a:extLst>
          </p:cNvPr>
          <p:cNvSpPr txBox="1"/>
          <p:nvPr/>
        </p:nvSpPr>
        <p:spPr>
          <a:xfrm>
            <a:off x="1091681" y="1838130"/>
            <a:ext cx="7949682" cy="338554"/>
          </a:xfrm>
          <a:prstGeom prst="rect">
            <a:avLst/>
          </a:prstGeom>
          <a:noFill/>
        </p:spPr>
        <p:txBody>
          <a:bodyPr wrap="square" rtlCol="0">
            <a:spAutoFit/>
          </a:bodyPr>
          <a:lstStyle>
            <a:defPPr>
              <a:defRPr lang="en-US"/>
            </a:defPPr>
          </a:lstStyle>
          <a:p>
            <a:r>
              <a:rPr lang="en-US" sz="1600" dirty="0"/>
              <a:t>Example of communication in the OSI Model:</a:t>
            </a:r>
            <a:endParaRPr lang="uk-UA" sz="1600" dirty="0"/>
          </a:p>
        </p:txBody>
      </p:sp>
      <p:pic>
        <p:nvPicPr>
          <p:cNvPr id="10" name="Місце для вмісту 9">
            <a:extLst>
              <a:ext uri="{FF2B5EF4-FFF2-40B4-BE49-F238E27FC236}">
                <a16:creationId xmlns:a16="http://schemas.microsoft.com/office/drawing/2014/main" id="{65C43995-C7F3-4B99-8D82-EA7E416D2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926" y="2176684"/>
            <a:ext cx="5752186" cy="4130810"/>
          </a:xfrm>
        </p:spPr>
      </p:pic>
    </p:spTree>
    <p:extLst>
      <p:ext uri="{BB962C8B-B14F-4D97-AF65-F5344CB8AC3E}">
        <p14:creationId xmlns:p14="http://schemas.microsoft.com/office/powerpoint/2010/main" val="168638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38C09E-E6C8-4EF6-A4AB-AC75E21AE99F}"/>
              </a:ext>
            </a:extLst>
          </p:cNvPr>
          <p:cNvSpPr>
            <a:spLocks noGrp="1"/>
          </p:cNvSpPr>
          <p:nvPr>
            <p:ph type="title"/>
          </p:nvPr>
        </p:nvSpPr>
        <p:spPr>
          <a:xfrm>
            <a:off x="677334" y="609600"/>
            <a:ext cx="8596668" cy="794657"/>
          </a:xfrm>
        </p:spPr>
        <p:txBody>
          <a:bodyPr>
            <a:normAutofit/>
          </a:bodyPr>
          <a:lstStyle/>
          <a:p>
            <a:r>
              <a:rPr lang="en-US" sz="1600" dirty="0"/>
              <a:t>	</a:t>
            </a:r>
            <a:r>
              <a:rPr lang="en-US" sz="1600" dirty="0">
                <a:solidFill>
                  <a:schemeClr val="bg2">
                    <a:lumMod val="25000"/>
                  </a:schemeClr>
                </a:solidFill>
              </a:rPr>
              <a:t>OSI Model was first introduced in the 1984 by the International Organization for Standardization (ISO).</a:t>
            </a:r>
            <a:endParaRPr lang="uk-UA" sz="1600" dirty="0"/>
          </a:p>
        </p:txBody>
      </p:sp>
      <p:sp>
        <p:nvSpPr>
          <p:cNvPr id="3" name="Місце для вмісту 2">
            <a:extLst>
              <a:ext uri="{FF2B5EF4-FFF2-40B4-BE49-F238E27FC236}">
                <a16:creationId xmlns:a16="http://schemas.microsoft.com/office/drawing/2014/main" id="{F77723A0-79AC-4D20-97C8-069BC89C8982}"/>
              </a:ext>
            </a:extLst>
          </p:cNvPr>
          <p:cNvSpPr>
            <a:spLocks noGrp="1"/>
          </p:cNvSpPr>
          <p:nvPr>
            <p:ph idx="1"/>
          </p:nvPr>
        </p:nvSpPr>
        <p:spPr>
          <a:xfrm>
            <a:off x="677334" y="1404257"/>
            <a:ext cx="8596668" cy="4637105"/>
          </a:xfrm>
        </p:spPr>
        <p:txBody>
          <a:bodyPr/>
          <a:lstStyle/>
          <a:p>
            <a:pPr marL="0" indent="0" algn="just">
              <a:buNone/>
            </a:pPr>
            <a:r>
              <a:rPr lang="en-US" dirty="0"/>
              <a:t>The OSI Model</a:t>
            </a:r>
          </a:p>
          <a:p>
            <a:pPr algn="just">
              <a:buFont typeface="Wingdings" panose="05000000000000000000" pitchFamily="2" charset="2"/>
              <a:buChar char="Ø"/>
            </a:pPr>
            <a:r>
              <a:rPr lang="en-US" dirty="0"/>
              <a:t>outlines </a:t>
            </a:r>
            <a:r>
              <a:rPr lang="en-US" b="1" i="1" dirty="0">
                <a:solidFill>
                  <a:srgbClr val="0070C0"/>
                </a:solidFill>
              </a:rPr>
              <a:t>WHAT </a:t>
            </a:r>
            <a:r>
              <a:rPr lang="en-US" b="1" i="1" dirty="0">
                <a:solidFill>
                  <a:schemeClr val="bg2">
                    <a:lumMod val="25000"/>
                  </a:schemeClr>
                </a:solidFill>
              </a:rPr>
              <a:t>needs to be done </a:t>
            </a:r>
            <a:r>
              <a:rPr lang="en-US" dirty="0">
                <a:solidFill>
                  <a:schemeClr val="bg2">
                    <a:lumMod val="25000"/>
                  </a:schemeClr>
                </a:solidFill>
              </a:rPr>
              <a:t>to send data from one source (computer) to another, </a:t>
            </a:r>
            <a:r>
              <a:rPr lang="en-US" b="1" i="1" dirty="0">
                <a:solidFill>
                  <a:schemeClr val="bg2">
                    <a:lumMod val="25000"/>
                  </a:schemeClr>
                </a:solidFill>
              </a:rPr>
              <a:t>not</a:t>
            </a:r>
            <a:r>
              <a:rPr lang="en-US" i="1" dirty="0">
                <a:solidFill>
                  <a:schemeClr val="bg2">
                    <a:lumMod val="25000"/>
                  </a:schemeClr>
                </a:solidFill>
              </a:rPr>
              <a:t> </a:t>
            </a:r>
            <a:r>
              <a:rPr lang="en-US" b="1" i="1" dirty="0">
                <a:solidFill>
                  <a:srgbClr val="0070C0"/>
                </a:solidFill>
              </a:rPr>
              <a:t>HOW</a:t>
            </a:r>
            <a:r>
              <a:rPr lang="en-US" i="1" dirty="0">
                <a:solidFill>
                  <a:schemeClr val="bg2">
                    <a:lumMod val="25000"/>
                  </a:schemeClr>
                </a:solidFill>
              </a:rPr>
              <a:t> </a:t>
            </a:r>
            <a:r>
              <a:rPr lang="en-US" dirty="0">
                <a:solidFill>
                  <a:schemeClr val="bg2">
                    <a:lumMod val="25000"/>
                  </a:schemeClr>
                </a:solidFill>
              </a:rPr>
              <a:t>it should be done.</a:t>
            </a:r>
            <a:endParaRPr lang="ru-RU" dirty="0">
              <a:solidFill>
                <a:schemeClr val="bg2">
                  <a:lumMod val="25000"/>
                </a:schemeClr>
              </a:solidFill>
            </a:endParaRPr>
          </a:p>
          <a:p>
            <a:pPr algn="just">
              <a:buFont typeface="Wingdings" panose="05000000000000000000" pitchFamily="2" charset="2"/>
              <a:buChar char="Ø"/>
            </a:pPr>
            <a:r>
              <a:rPr lang="en-US" dirty="0">
                <a:solidFill>
                  <a:schemeClr val="bg2">
                    <a:lumMod val="25000"/>
                  </a:schemeClr>
                </a:solidFill>
              </a:rPr>
              <a:t>protocols stacks handle how data is prepared for transmittal.</a:t>
            </a:r>
          </a:p>
          <a:p>
            <a:pPr marL="0" indent="0" algn="just">
              <a:buNone/>
            </a:pPr>
            <a:r>
              <a:rPr lang="en-US" dirty="0">
                <a:solidFill>
                  <a:schemeClr val="bg2">
                    <a:lumMod val="25000"/>
                  </a:schemeClr>
                </a:solidFill>
              </a:rPr>
              <a:t>The OSI Model</a:t>
            </a:r>
          </a:p>
          <a:p>
            <a:pPr algn="just">
              <a:buFont typeface="Wingdings" panose="05000000000000000000" pitchFamily="2" charset="2"/>
              <a:buChar char="Ø"/>
            </a:pPr>
            <a:r>
              <a:rPr lang="en-US" dirty="0">
                <a:solidFill>
                  <a:schemeClr val="bg2">
                    <a:lumMod val="25000"/>
                  </a:schemeClr>
                </a:solidFill>
              </a:rPr>
              <a:t>is a </a:t>
            </a:r>
            <a:r>
              <a:rPr lang="en-US" b="1" i="1" dirty="0">
                <a:solidFill>
                  <a:srgbClr val="0070C0"/>
                </a:solidFill>
              </a:rPr>
              <a:t>theoretical blueprint </a:t>
            </a:r>
            <a:r>
              <a:rPr lang="en-US" dirty="0">
                <a:solidFill>
                  <a:schemeClr val="bg2">
                    <a:lumMod val="25000"/>
                  </a:schemeClr>
                </a:solidFill>
              </a:rPr>
              <a:t>that helps understand how data gets from one user’s computer to another.</a:t>
            </a:r>
          </a:p>
          <a:p>
            <a:pPr algn="just">
              <a:buFont typeface="Wingdings" panose="05000000000000000000" pitchFamily="2" charset="2"/>
              <a:buChar char="Ø"/>
            </a:pPr>
            <a:r>
              <a:rPr lang="en-US" dirty="0">
                <a:solidFill>
                  <a:schemeClr val="bg2">
                    <a:lumMod val="25000"/>
                  </a:schemeClr>
                </a:solidFill>
              </a:rPr>
              <a:t>is a model that helps develop standards of communication of all our hardware and software</a:t>
            </a:r>
          </a:p>
          <a:p>
            <a:pPr algn="just">
              <a:buFont typeface="Wingdings" panose="05000000000000000000" pitchFamily="2" charset="2"/>
              <a:buChar char="Ø"/>
            </a:pPr>
            <a:r>
              <a:rPr lang="en-US" dirty="0">
                <a:solidFill>
                  <a:schemeClr val="bg2">
                    <a:lumMod val="25000"/>
                  </a:schemeClr>
                </a:solidFill>
              </a:rPr>
              <a:t>aids standardization of networking technologies by providing an organized structure for hardware and software developers to follow, to insure the products are compatible with current and future technologies.</a:t>
            </a:r>
            <a:endParaRPr lang="uk-UA" dirty="0">
              <a:solidFill>
                <a:schemeClr val="bg2">
                  <a:lumMod val="25000"/>
                </a:schemeClr>
              </a:solidFill>
            </a:endParaRPr>
          </a:p>
        </p:txBody>
      </p:sp>
    </p:spTree>
    <p:extLst>
      <p:ext uri="{BB962C8B-B14F-4D97-AF65-F5344CB8AC3E}">
        <p14:creationId xmlns:p14="http://schemas.microsoft.com/office/powerpoint/2010/main" val="101053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5C2027-CA56-4D38-ADE4-2BF6C262811F}"/>
              </a:ext>
            </a:extLst>
          </p:cNvPr>
          <p:cNvSpPr>
            <a:spLocks noGrp="1"/>
          </p:cNvSpPr>
          <p:nvPr>
            <p:ph type="title"/>
          </p:nvPr>
        </p:nvSpPr>
        <p:spPr>
          <a:xfrm>
            <a:off x="3864429" y="609600"/>
            <a:ext cx="2090058" cy="598714"/>
          </a:xfrm>
        </p:spPr>
        <p:txBody>
          <a:bodyPr>
            <a:normAutofit/>
          </a:bodyPr>
          <a:lstStyle/>
          <a:p>
            <a:r>
              <a:rPr lang="en-US" sz="3200" b="1" dirty="0">
                <a:solidFill>
                  <a:srgbClr val="0070C0"/>
                </a:solidFill>
              </a:rPr>
              <a:t>OSI layers</a:t>
            </a:r>
            <a:endParaRPr lang="uk-UA" sz="3200" b="1" dirty="0">
              <a:solidFill>
                <a:srgbClr val="0070C0"/>
              </a:solidFill>
            </a:endParaRPr>
          </a:p>
        </p:txBody>
      </p:sp>
      <p:pic>
        <p:nvPicPr>
          <p:cNvPr id="5" name="Місце для вмісту 4">
            <a:extLst>
              <a:ext uri="{FF2B5EF4-FFF2-40B4-BE49-F238E27FC236}">
                <a16:creationId xmlns:a16="http://schemas.microsoft.com/office/drawing/2014/main" id="{A44A3765-FDFC-4AF4-AF3B-951FE9B01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338943"/>
            <a:ext cx="10229623" cy="4822371"/>
          </a:xfrm>
        </p:spPr>
      </p:pic>
    </p:spTree>
    <p:extLst>
      <p:ext uri="{BB962C8B-B14F-4D97-AF65-F5344CB8AC3E}">
        <p14:creationId xmlns:p14="http://schemas.microsoft.com/office/powerpoint/2010/main" val="2116022499"/>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224</TotalTime>
  <Words>121</Words>
  <Application>Microsoft Office PowerPoint</Application>
  <PresentationFormat>Широкий екран</PresentationFormat>
  <Paragraphs>14</Paragraphs>
  <Slides>5</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5</vt:i4>
      </vt:variant>
    </vt:vector>
  </HeadingPairs>
  <TitlesOfParts>
    <vt:vector size="10" baseType="lpstr">
      <vt:lpstr>Arial</vt:lpstr>
      <vt:lpstr>Trebuchet MS</vt:lpstr>
      <vt:lpstr>Wingdings</vt:lpstr>
      <vt:lpstr>Wingdings 3</vt:lpstr>
      <vt:lpstr>Грань</vt:lpstr>
      <vt:lpstr>OSI MODEL</vt:lpstr>
      <vt:lpstr> The Open Systems Interconnection model (OSI Model) is a conceptual model that characterizes and standardizes the communication functions of a telecommunication or computing system without regard to its underlying internal structure and technology.  The model represents a communication system in the form of abstraction layers (smaller, simpler parts):</vt:lpstr>
      <vt:lpstr> A layer serves the layer above it and is served by the layer below it. For example, a layer that provides error-free communications across a network provides the path needed by applications above it, while it calls the next lower layer to send and receive packets that comprise the contents of that path. Two instances at the same layer are visualized as connected by a horizontal connection in that layer.</vt:lpstr>
      <vt:lpstr> OSI Model was first introduced in the 1984 by the International Organization for Standardization (ISO).</vt:lpstr>
      <vt:lpstr>OSI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MODEL</dc:title>
  <dc:creator>Aleksandr Stepanyuk</dc:creator>
  <cp:lastModifiedBy>Aleksandr Stepanyuk</cp:lastModifiedBy>
  <cp:revision>24</cp:revision>
  <dcterms:created xsi:type="dcterms:W3CDTF">2018-10-25T06:53:25Z</dcterms:created>
  <dcterms:modified xsi:type="dcterms:W3CDTF">2018-10-25T10:37:44Z</dcterms:modified>
</cp:coreProperties>
</file>