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>
          <p15:clr>
            <a:srgbClr val="A4A3A4"/>
          </p15:clr>
        </p15:guide>
        <p15:guide id="2" pos="3864">
          <p15:clr>
            <a:srgbClr val="A4A3A4"/>
          </p15:clr>
        </p15:guide>
        <p15:guide id="3" orient="horz" pos="1272">
          <p15:clr>
            <a:srgbClr val="A4A3A4"/>
          </p15:clr>
        </p15:guide>
        <p15:guide id="4" orient="horz" pos="2312">
          <p15:clr>
            <a:srgbClr val="A4A3A4"/>
          </p15:clr>
        </p15:guide>
        <p15:guide id="5" orient="horz" pos="1944">
          <p15:clr>
            <a:srgbClr val="A4A3A4"/>
          </p15:clr>
        </p15:guide>
        <p15:guide id="6" orient="horz" pos="2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B1156A-380E-4F78-BDF5-A606A8083BF9}">
  <a:tblStyle styleId="{C4B1156A-380E-4F78-BDF5-A606A8083BF9}" styleName="Medium Style 4 - Accent 4">
    <a:wholeTbl>
      <a:tcTxStyle>
        <a:fontRef idx="minor">
          <a:srgbClr val="000000"/>
        </a:fontRef>
        <a:schemeClr val="dk1"/>
      </a:tcTxStyle>
      <a:tcStyle>
        <a:tcBdr>
          <a:left>
            <a:ln w="12700">
              <a:solidFill>
                <a:schemeClr val="accent4"/>
              </a:solidFill>
            </a:ln>
          </a:left>
          <a:right>
            <a:ln w="12700">
              <a:solidFill>
                <a:schemeClr val="accent4"/>
              </a:solidFill>
            </a:ln>
          </a:right>
          <a:top>
            <a:ln w="12700">
              <a:solidFill>
                <a:schemeClr val="accent4"/>
              </a:solidFill>
            </a:ln>
          </a:top>
          <a:bottom>
            <a:ln w="12700">
              <a:solidFill>
                <a:schemeClr val="accent4"/>
              </a:solidFill>
            </a:ln>
          </a:bottom>
          <a:insideH>
            <a:ln w="12700">
              <a:solidFill>
                <a:schemeClr val="accent4"/>
              </a:solidFill>
            </a:ln>
          </a:insideH>
          <a:insideV>
            <a:ln w="12700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  <a:fill>
          <a:solidFill>
            <a:schemeClr val="accent4">
              <a:tint val="4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25400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chemeClr val="accent4">
              <a:tint val="20000"/>
            </a:scheme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2AE225E-43E0-7047-8ADB-DD9EBB41B4D0}" type="datetimeFigureOut">
              <a:rPr lang="en-US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C366290-4595-5745-A50F-D5EC13BAC604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C366290-4595-5745-A50F-D5EC13BAC60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C366290-4595-5745-A50F-D5EC13BAC60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06BC60-8C9C-E0BA-4CD7-77E18B34F12C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C366290-4595-5745-A50F-D5EC13BAC60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C366290-4595-5745-A50F-D5EC13BAC60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C366290-4595-5745-A50F-D5EC13BAC60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C366290-4595-5745-A50F-D5EC13BAC60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F46B93-DAF1-DF43-C458-04E5AE4A3CE9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FB34CC-43A1-54C3-5F78-78984DFCDFC8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C366290-4595-5745-A50F-D5EC13BAC60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C366290-4595-5745-A50F-D5EC13BAC60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C366290-4595-5745-A50F-D5EC13BAC60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C366290-4595-5745-A50F-D5EC13BAC60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 bwMode="auto"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 extrusionOk="0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: Shape 6"/>
          <p:cNvSpPr/>
          <p:nvPr userDrawn="1"/>
        </p:nvSpPr>
        <p:spPr bwMode="auto"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 extrusionOk="0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/>
          <p:cNvSpPr/>
          <p:nvPr userDrawn="1"/>
        </p:nvSpPr>
        <p:spPr bwMode="auto"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 extrusionOk="0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/>
          <p:cNvSpPr/>
          <p:nvPr userDrawn="1"/>
        </p:nvSpPr>
        <p:spPr bwMode="auto"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 extrusionOk="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51"/>
          <p:cNvSpPr/>
          <p:nvPr userDrawn="1"/>
        </p:nvSpPr>
        <p:spPr bwMode="auto">
          <a:xfrm rot="5400000">
            <a:off x="10423648" y="-93866"/>
            <a:ext cx="1698615" cy="1838086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 extrusionOk="0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4" name="Freeform: Shape 23"/>
          <p:cNvSpPr/>
          <p:nvPr userDrawn="1"/>
        </p:nvSpPr>
        <p:spPr bwMode="auto"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 extrusionOk="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eeform: Shape 22"/>
          <p:cNvSpPr/>
          <p:nvPr userDrawn="1"/>
        </p:nvSpPr>
        <p:spPr bwMode="auto"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 extrusionOk="0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cxnSpLocks/>
          </p:cNvCxnSpPr>
          <p:nvPr userDrawn="1"/>
        </p:nvCxnSpPr>
        <p:spPr bwMode="auto"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6"/>
          <p:cNvSpPr>
            <a:spLocks noGrp="1"/>
          </p:cNvSpPr>
          <p:nvPr>
            <p:ph sz="quarter" idx="12"/>
          </p:nvPr>
        </p:nvSpPr>
        <p:spPr bwMode="auto"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/>
              <a:buChar char="o"/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 bwMode="auto"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/>
              <a:buChar char="o"/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/>
              </a:defRPr>
            </a:lvl1pPr>
          </a:lstStyle>
          <a:p>
            <a:pPr>
              <a:defRPr/>
            </a:pPr>
            <a:fld id="{58FB4751-880F-D840-AAA9-3A15815CC99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 bwMode="auto"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 extrusionOk="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 userDrawn="1"/>
        </p:nvSpPr>
        <p:spPr bwMode="auto"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 extrusionOk="0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 bwMode="auto"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/>
              <a:buChar char="o"/>
              <a:defRPr sz="2000" cap="all"/>
            </a:lvl1pPr>
            <a:lvl2pPr marL="685800" indent="-228600">
              <a:spcBef>
                <a:spcPts val="1000"/>
              </a:spcBef>
              <a:buFont typeface="Courier New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/>
              <a:buChar char="o"/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2" name="Content Placeholder 6"/>
          <p:cNvSpPr>
            <a:spLocks noGrp="1"/>
          </p:cNvSpPr>
          <p:nvPr>
            <p:ph sz="quarter" idx="12"/>
          </p:nvPr>
        </p:nvSpPr>
        <p:spPr bwMode="auto"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/>
              <a:buChar char="o"/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/>
              </a:defRPr>
            </a:lvl1pPr>
          </a:lstStyle>
          <a:p>
            <a:pPr>
              <a:defRPr/>
            </a:pPr>
            <a:fld id="{58FB4751-880F-D840-AAA9-3A15815CC99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 bwMode="auto"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 extrusionOk="0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 bwMode="auto"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 extrusionOk="0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7" name="Table Placeholder 4"/>
          <p:cNvSpPr>
            <a:spLocks noGrp="1"/>
          </p:cNvSpPr>
          <p:nvPr>
            <p:ph type="tbl" sz="quarter" idx="14"/>
          </p:nvPr>
        </p:nvSpPr>
        <p:spPr bwMode="auto">
          <a:xfrm>
            <a:off x="914400" y="2039111"/>
            <a:ext cx="10360025" cy="3374136"/>
          </a:xfrm>
        </p:spPr>
        <p:txBody>
          <a:bodyPr/>
          <a:lstStyle/>
          <a:p>
            <a:pPr>
              <a:defRPr/>
            </a:pPr>
            <a:r>
              <a:rPr lang="en-US"/>
              <a:t>Click icon to add table</a:t>
            </a:r>
            <a:endParaRPr/>
          </a:p>
        </p:txBody>
      </p:sp>
      <p:sp>
        <p:nvSpPr>
          <p:cNvPr id="3" name="Slide Number Placeholder 5"/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/>
              </a:defRPr>
            </a:lvl1pPr>
          </a:lstStyle>
          <a:p>
            <a:pPr>
              <a:defRPr/>
            </a:pPr>
            <a:fld id="{58FB4751-880F-D840-AAA9-3A15815CC99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 extrusionOk="0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: Shape 24"/>
          <p:cNvSpPr/>
          <p:nvPr userDrawn="1"/>
        </p:nvSpPr>
        <p:spPr bwMode="auto"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 extrusionOk="0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2"/>
          <p:cNvSpPr/>
          <p:nvPr userDrawn="1"/>
        </p:nvSpPr>
        <p:spPr bwMode="auto"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 extrusionOk="0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auto"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 bwMode="auto">
          <a:xfrm>
            <a:off x="6848856" y="914400"/>
            <a:ext cx="3867911" cy="5029200"/>
          </a:xfrm>
        </p:spPr>
        <p:txBody>
          <a:bodyPr anchor="ctr">
            <a:normAutofit/>
          </a:bodyPr>
          <a:lstStyle>
            <a:lvl1pPr marL="0" indent="0">
              <a:buFont typeface="Courier New"/>
              <a:buNone/>
              <a:defRPr sz="2000" cap="all"/>
            </a:lvl1pPr>
            <a:lvl2pPr marL="0" indent="0">
              <a:spcBef>
                <a:spcPts val="1000"/>
              </a:spcBef>
              <a:buFont typeface="Courier New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/>
              <a:buChar char="o"/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 bwMode="auto"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/>
            <p:cNvSpPr/>
            <p:nvPr/>
          </p:nvSpPr>
          <p:spPr bwMode="auto"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 extrusionOk="0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/>
            <p:cNvSpPr/>
            <p:nvPr/>
          </p:nvSpPr>
          <p:spPr bwMode="auto"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 extrusionOk="0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/>
          <p:cNvSpPr/>
          <p:nvPr userDrawn="1"/>
        </p:nvSpPr>
        <p:spPr bwMode="auto"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 extrusionOk="0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/>
              </a:defRPr>
            </a:lvl1pPr>
          </a:lstStyle>
          <a:p>
            <a:pPr>
              <a:defRPr/>
            </a:pPr>
            <a:fld id="{58FB4751-880F-D840-AAA9-3A15815CC99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 bwMode="auto"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 extrusionOk="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8999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/>
          <p:cNvSpPr/>
          <p:nvPr userDrawn="1"/>
        </p:nvSpPr>
        <p:spPr bwMode="auto"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 extrusionOk="0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/>
          <p:cNvSpPr/>
          <p:nvPr userDrawn="1"/>
        </p:nvSpPr>
        <p:spPr bwMode="auto"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 extrusionOk="0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/>
          <p:cNvSpPr/>
          <p:nvPr userDrawn="1"/>
        </p:nvSpPr>
        <p:spPr bwMode="auto"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 extrusionOk="0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alphaModFix/>
          </a:blip>
          <a:srcRect r="30186" b="9727"/>
          <a:stretch/>
        </p:blipFill>
        <p:spPr bwMode="auto"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/>
          <p:cNvSpPr/>
          <p:nvPr userDrawn="1"/>
        </p:nvSpPr>
        <p:spPr bwMode="auto"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 extrusionOk="0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idx="1"/>
          </p:nvPr>
        </p:nvSpPr>
        <p:spPr bwMode="auto"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 extrusionOk="0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 bwMode="auto"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 extrusionOk="0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/>
          <p:cNvSpPr/>
          <p:nvPr userDrawn="1"/>
        </p:nvSpPr>
        <p:spPr bwMode="auto"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 extrusionOk="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/>
          <p:cNvSpPr/>
          <p:nvPr userDrawn="1"/>
        </p:nvSpPr>
        <p:spPr bwMode="auto"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 extrusionOk="0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827205" y="914400"/>
            <a:ext cx="5449823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 bwMode="auto"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 extrusionOk="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 bwMode="auto">
          <a:xfrm>
            <a:off x="5827204" y="4681728"/>
            <a:ext cx="5449823" cy="1280160"/>
          </a:xfrm>
        </p:spPr>
        <p:txBody>
          <a:bodyPr>
            <a:noAutofit/>
          </a:bodyPr>
          <a:lstStyle>
            <a:lvl1pPr marL="0" indent="0">
              <a:buFont typeface="Courier New"/>
              <a:buNone/>
              <a:defRPr sz="2400" b="0" cap="all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 bwMode="auto"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/>
            <p:cNvSpPr/>
            <p:nvPr/>
          </p:nvSpPr>
          <p:spPr bwMode="auto"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 extrusionOk="0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/>
            <p:cNvSpPr/>
            <p:nvPr/>
          </p:nvSpPr>
          <p:spPr bwMode="auto"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 extrusionOk="0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12" name="Freeform 11"/>
          <p:cNvSpPr/>
          <p:nvPr userDrawn="1"/>
        </p:nvSpPr>
        <p:spPr bwMode="auto"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 extrusionOk="0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 userDrawn="1"/>
        </p:nvSpPr>
        <p:spPr bwMode="auto"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 extrusionOk="0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 userDrawn="1"/>
        </p:nvSpPr>
        <p:spPr bwMode="auto">
          <a:xfrm rot="16199999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 extrusionOk="0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 bwMode="auto">
          <a:xfrm>
            <a:off x="914400" y="2039112"/>
            <a:ext cx="7150607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/>
              </a:defRPr>
            </a:lvl1pPr>
          </a:lstStyle>
          <a:p>
            <a:pPr>
              <a:defRPr/>
            </a:pPr>
            <a:fld id="{58FB4751-880F-D840-AAA9-3A15815CC99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Freeform: Shape 51"/>
          <p:cNvSpPr/>
          <p:nvPr userDrawn="1"/>
        </p:nvSpPr>
        <p:spPr bwMode="auto"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 extrusionOk="0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4" name="Freeform 3"/>
          <p:cNvSpPr/>
          <p:nvPr userDrawn="1"/>
        </p:nvSpPr>
        <p:spPr bwMode="auto"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 extrusionOk="0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/>
        </p:blipFill>
        <p:spPr bwMode="auto"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 extrusionOk="0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/>
          <p:cNvSpPr/>
          <p:nvPr userDrawn="1"/>
        </p:nvSpPr>
        <p:spPr bwMode="auto"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 extrusionOk="0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>
                <a:latin typeface="+mj-lt"/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/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2" name="Content Placeholder 6"/>
          <p:cNvSpPr>
            <a:spLocks noGrp="1"/>
          </p:cNvSpPr>
          <p:nvPr>
            <p:ph sz="quarter" idx="11"/>
          </p:nvPr>
        </p:nvSpPr>
        <p:spPr bwMode="auto"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/>
              <a:buChar char="o"/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2"/>
          </p:nvPr>
        </p:nvSpPr>
        <p:spPr bwMode="auto"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/>
              <a:buChar char="o"/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 extrusionOk="0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 userDrawn="1"/>
        </p:nvSpPr>
        <p:spPr bwMode="auto"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 extrusionOk="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/>
              </a:defRPr>
            </a:lvl1pPr>
          </a:lstStyle>
          <a:p>
            <a:pPr>
              <a:defRPr/>
            </a:pPr>
            <a:fld id="{58FB4751-880F-D840-AAA9-3A15815CC99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auto"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/>
            <p:cNvSpPr/>
            <p:nvPr userDrawn="1"/>
          </p:nvSpPr>
          <p:spPr bwMode="auto"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 extrusionOk="0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/>
            <p:cNvSpPr/>
            <p:nvPr userDrawn="1"/>
          </p:nvSpPr>
          <p:spPr bwMode="auto">
            <a:xfrm>
              <a:off x="9164166" y="2461367"/>
              <a:ext cx="3027834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 extrusionOk="0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 bwMode="auto"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/>
              <a:buChar char="o"/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</p:txBody>
      </p:sp>
      <p:sp>
        <p:nvSpPr>
          <p:cNvPr id="6" name="Content Placeholder 6"/>
          <p:cNvSpPr>
            <a:spLocks noGrp="1"/>
          </p:cNvSpPr>
          <p:nvPr>
            <p:ph sz="quarter" idx="12"/>
          </p:nvPr>
        </p:nvSpPr>
        <p:spPr bwMode="auto"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/>
              <a:buChar char="o"/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/>
              </a:defRPr>
            </a:lvl1pPr>
          </a:lstStyle>
          <a:p>
            <a:pPr>
              <a:defRPr/>
            </a:pPr>
            <a:fld id="{58FB4751-880F-D840-AAA9-3A15815CC99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 bwMode="auto"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 extrusionOk="0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/>
          <p:cNvSpPr/>
          <p:nvPr userDrawn="1"/>
        </p:nvSpPr>
        <p:spPr bwMode="auto">
          <a:xfrm rot="5400000">
            <a:off x="7072129" y="3184875"/>
            <a:ext cx="3027834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 extrusionOk="0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 userDrawn="1">
            <p:ph type="title"/>
          </p:nvPr>
        </p:nvSpPr>
        <p:spPr bwMode="auto"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6"/>
          <p:cNvSpPr>
            <a:spLocks noGrp="1"/>
          </p:cNvSpPr>
          <p:nvPr>
            <p:ph sz="quarter" idx="12"/>
          </p:nvPr>
        </p:nvSpPr>
        <p:spPr bwMode="auto"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/>
              <a:buChar char="o"/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 extrusionOk="0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/>
              </a:defRPr>
            </a:lvl1pPr>
          </a:lstStyle>
          <a:p>
            <a:pPr>
              <a:defRPr/>
            </a:pPr>
            <a:fld id="{58FB4751-880F-D840-AAA9-3A15815CC99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/>
              </a:defRPr>
            </a:lvl1pPr>
          </a:lstStyle>
          <a:p>
            <a:pPr>
              <a:defRPr/>
            </a:pPr>
            <a:fld id="{58FB4751-880F-D840-AAA9-3A15815CC996}" type="slidenum">
              <a:rPr lang="en-US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  <a:endCxn id="6" idx="1"/>
          </p:cNvCxnSpPr>
          <p:nvPr userDrawn="1"/>
        </p:nvCxnSpPr>
        <p:spPr bwMode="auto"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60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 bwMode="auto">
          <a:xfrm>
            <a:off x="915924" y="914400"/>
            <a:ext cx="10360152" cy="5029200"/>
          </a:xfrm>
        </p:spPr>
        <p:txBody>
          <a:bodyPr anchor="ctr"/>
          <a:lstStyle/>
          <a:p>
            <a:pPr>
              <a:defRPr/>
            </a:pPr>
            <a:r>
              <a:rPr lang="en-US" dirty="0"/>
              <a:t>Il Mio </a:t>
            </a:r>
            <a:br>
              <a:rPr lang="en-US" dirty="0"/>
            </a:br>
            <a:r>
              <a:rPr lang="en-US" dirty="0" err="1"/>
              <a:t>Capolavoro</a:t>
            </a:r>
            <a:r>
              <a:rPr lang="en-US" dirty="0"/>
              <a:t> 2023/2024</a:t>
            </a:r>
            <a:endParaRPr dirty="0"/>
          </a:p>
        </p:txBody>
      </p:sp>
      <p:sp>
        <p:nvSpPr>
          <p:cNvPr id="2" name="Rectangle 1"/>
          <p:cNvSpPr/>
          <p:nvPr/>
        </p:nvSpPr>
        <p:spPr bwMode="auto">
          <a:xfrm>
            <a:off x="6933875" y="5885872"/>
            <a:ext cx="4478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n-US" sz="5400" b="0" cap="none" spc="0" dirty="0">
                <a:ln w="0"/>
                <a:solidFill>
                  <a:schemeClr val="tx1"/>
                </a:solidFill>
              </a:rPr>
              <a:t>Alessandro Pizzi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/>
              <a:t>Gli eventi e i thread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auto">
          <a:xfrm>
            <a:off x="842239" y="2039110"/>
            <a:ext cx="5650992" cy="3904488"/>
          </a:xfrm>
        </p:spPr>
        <p:txBody>
          <a:bodyPr/>
          <a:lstStyle/>
          <a:p>
            <a:pPr>
              <a:defRPr/>
            </a:pPr>
            <a:r>
              <a:rPr lang="en-US"/>
              <a:t>In più per dare funzionalità a moltissime cose nella programmazione grafica bisogna imparare ad ascoltare per eventi come la premuta di un bottone e persino ceare thread separati per girare parti di codice in parallelo con il resto del programma. L’ascolto del bottone e fatto attraverso un metodo apposito chiamato addActionListener e l’overwrite del blocco di codice che viene chiamato e altamente facilitato da una funzionalità del java chiamate *delta functions* (sul imagine la delta function e </a:t>
            </a:r>
          </a:p>
          <a:p>
            <a:pPr>
              <a:defRPr/>
            </a:pPr>
            <a:r>
              <a:rPr lang="en-US"/>
              <a:t>‘’’ e </a:t>
            </a:r>
            <a:r>
              <a:rPr lang="en-US" i="1"/>
              <a:t>(nome variabile evento)</a:t>
            </a:r>
            <a:r>
              <a:rPr lang="en-US"/>
              <a:t> -&gt; [b1] ‘’’ inclusa stesso nel parametro del listener)</a:t>
            </a:r>
            <a:endParaRPr/>
          </a:p>
        </p:txBody>
      </p:sp>
      <p:pic>
        <p:nvPicPr>
          <p:cNvPr id="2103217538" name="Picture 210321753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830419" y="1746630"/>
            <a:ext cx="5217550" cy="41103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/>
              <a:t>Groovy/Gradle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auto">
          <a:xfrm>
            <a:off x="914398" y="2039110"/>
            <a:ext cx="10892305" cy="38404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/>
          <a:p>
            <a:pPr>
              <a:defRPr/>
            </a:pPr>
            <a:r>
              <a:rPr lang="en-US" sz="3600" dirty="0"/>
              <a:t>Presto ho </a:t>
            </a:r>
            <a:r>
              <a:rPr lang="en-US" sz="3600" dirty="0" err="1"/>
              <a:t>scoperto</a:t>
            </a:r>
            <a:r>
              <a:rPr lang="en-US" sz="3600" dirty="0"/>
              <a:t> </a:t>
            </a:r>
            <a:r>
              <a:rPr lang="en-US" sz="3600" dirty="0" err="1"/>
              <a:t>che</a:t>
            </a:r>
            <a:r>
              <a:rPr lang="en-US" sz="3600" dirty="0"/>
              <a:t> il </a:t>
            </a:r>
            <a:r>
              <a:rPr lang="en-US" sz="3600" dirty="0" err="1"/>
              <a:t>progetto</a:t>
            </a:r>
            <a:r>
              <a:rPr lang="en-US" sz="3600" dirty="0"/>
              <a:t> sarebbe stato troppo </a:t>
            </a:r>
            <a:r>
              <a:rPr lang="en-US" sz="3600" dirty="0" err="1"/>
              <a:t>complicato</a:t>
            </a:r>
            <a:r>
              <a:rPr lang="en-US" sz="3600" dirty="0"/>
              <a:t> da </a:t>
            </a:r>
            <a:r>
              <a:rPr lang="en-US" sz="3600" dirty="0" err="1"/>
              <a:t>implementare</a:t>
            </a:r>
            <a:r>
              <a:rPr lang="en-US" sz="3600" dirty="0"/>
              <a:t> in </a:t>
            </a:r>
            <a:r>
              <a:rPr lang="en-US" sz="3600" dirty="0" err="1"/>
              <a:t>maniera</a:t>
            </a:r>
            <a:r>
              <a:rPr lang="en-US" sz="3600" dirty="0"/>
              <a:t> multifile senza </a:t>
            </a:r>
            <a:r>
              <a:rPr lang="en-US" sz="3600" dirty="0" err="1"/>
              <a:t>l’uso</a:t>
            </a:r>
            <a:r>
              <a:rPr lang="en-US" sz="3600" dirty="0"/>
              <a:t> di un build system / project manager un po come il </a:t>
            </a:r>
            <a:r>
              <a:rPr lang="en-US" sz="3600" dirty="0" err="1"/>
              <a:t>makefile</a:t>
            </a:r>
            <a:r>
              <a:rPr lang="en-US" sz="3600" dirty="0"/>
              <a:t> </a:t>
            </a:r>
            <a:r>
              <a:rPr lang="en-US" sz="3600" dirty="0" err="1"/>
              <a:t>gestito</a:t>
            </a:r>
            <a:r>
              <a:rPr lang="en-US" sz="3600" dirty="0"/>
              <a:t> da </a:t>
            </a:r>
            <a:r>
              <a:rPr lang="en-US" sz="3600" dirty="0" err="1"/>
              <a:t>devcpp</a:t>
            </a:r>
            <a:r>
              <a:rPr lang="en-US" sz="3600" dirty="0"/>
              <a:t>. Ho </a:t>
            </a:r>
            <a:r>
              <a:rPr lang="en-US" sz="3600" dirty="0" err="1"/>
              <a:t>deciso</a:t>
            </a:r>
            <a:r>
              <a:rPr lang="en-US" sz="3600" dirty="0"/>
              <a:t> di </a:t>
            </a:r>
            <a:r>
              <a:rPr lang="en-US" sz="3600" dirty="0" err="1"/>
              <a:t>utilizzare</a:t>
            </a:r>
            <a:r>
              <a:rPr lang="en-US" sz="3600" dirty="0"/>
              <a:t> </a:t>
            </a:r>
            <a:r>
              <a:rPr lang="en-US" sz="3600" dirty="0" err="1"/>
              <a:t>gradle</a:t>
            </a:r>
            <a:r>
              <a:rPr lang="en-US" sz="3600" dirty="0"/>
              <a:t> per </a:t>
            </a:r>
            <a:r>
              <a:rPr lang="en-US" sz="3600" dirty="0" err="1"/>
              <a:t>creare</a:t>
            </a:r>
            <a:r>
              <a:rPr lang="en-US" sz="3600" dirty="0"/>
              <a:t> il </a:t>
            </a:r>
            <a:r>
              <a:rPr lang="en-US" sz="3600" dirty="0" err="1"/>
              <a:t>progetto</a:t>
            </a:r>
            <a:r>
              <a:rPr lang="en-US" sz="3600" dirty="0"/>
              <a:t> </a:t>
            </a:r>
            <a:r>
              <a:rPr lang="en-US" sz="3600" dirty="0" err="1"/>
              <a:t>dato</a:t>
            </a:r>
            <a:r>
              <a:rPr lang="en-US" sz="3600" dirty="0"/>
              <a:t> </a:t>
            </a:r>
            <a:r>
              <a:rPr lang="en-US" sz="3600" dirty="0" err="1"/>
              <a:t>che</a:t>
            </a:r>
            <a:r>
              <a:rPr lang="en-US" sz="3600" dirty="0"/>
              <a:t> </a:t>
            </a:r>
            <a:r>
              <a:rPr lang="en-US" sz="3600" dirty="0" err="1"/>
              <a:t>consente</a:t>
            </a:r>
            <a:r>
              <a:rPr lang="en-US" sz="3600" dirty="0"/>
              <a:t> di fare </a:t>
            </a:r>
            <a:r>
              <a:rPr lang="en-US" sz="3600" dirty="0" err="1"/>
              <a:t>molte</a:t>
            </a:r>
            <a:r>
              <a:rPr lang="en-US" sz="3600" dirty="0"/>
              <a:t> cose in </a:t>
            </a:r>
            <a:r>
              <a:rPr lang="en-US" sz="3600" dirty="0" err="1"/>
              <a:t>maniera</a:t>
            </a:r>
            <a:r>
              <a:rPr lang="en-US" sz="3600" dirty="0"/>
              <a:t> più semplice rispetto a maven ma più </a:t>
            </a:r>
            <a:r>
              <a:rPr lang="en-US" sz="3600" dirty="0" err="1"/>
              <a:t>sofisticata</a:t>
            </a:r>
            <a:r>
              <a:rPr lang="en-US" sz="3600" dirty="0"/>
              <a:t> rispetto ad ant</a:t>
            </a:r>
            <a:endParaRPr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11353800" y="5879804"/>
            <a:ext cx="661416" cy="895899"/>
          </a:xfrm>
        </p:spPr>
        <p:txBody>
          <a:bodyPr/>
          <a:lstStyle/>
          <a:p>
            <a:pPr>
              <a:defRPr/>
            </a:pPr>
            <a:fld id="{58FB4751-880F-D840-AAA9-3A15815CC996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/>
              <a:t>Lo sfondo!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 bwMode="auto">
          <a:xfrm>
            <a:off x="108539" y="2039111"/>
            <a:ext cx="6918283" cy="3840480"/>
          </a:xfrm>
        </p:spPr>
        <p:txBody>
          <a:bodyPr>
            <a:normAutofit/>
          </a:bodyPr>
          <a:lstStyle/>
          <a:p>
            <a:pPr marL="457200" lvl="1" indent="0">
              <a:buFont typeface="Courier New"/>
              <a:buNone/>
              <a:defRPr/>
            </a:pPr>
            <a:r>
              <a:rPr lang="en-US" dirty="0"/>
              <a:t>Il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en-US" dirty="0" err="1"/>
              <a:t>stava</a:t>
            </a:r>
            <a:r>
              <a:rPr lang="en-US" dirty="0"/>
              <a:t> </a:t>
            </a:r>
            <a:r>
              <a:rPr lang="en-US" dirty="0" err="1"/>
              <a:t>prendendo</a:t>
            </a:r>
            <a:r>
              <a:rPr lang="en-US" dirty="0"/>
              <a:t> </a:t>
            </a:r>
            <a:r>
              <a:rPr lang="en-US" dirty="0" err="1"/>
              <a:t>foma</a:t>
            </a:r>
            <a:r>
              <a:rPr lang="en-US" dirty="0"/>
              <a:t> </a:t>
            </a:r>
            <a:r>
              <a:rPr lang="en-US" dirty="0" err="1"/>
              <a:t>l’unico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era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javaswing</a:t>
            </a:r>
            <a:r>
              <a:rPr lang="en-US" dirty="0"/>
              <a:t> non ha un </a:t>
            </a:r>
            <a:r>
              <a:rPr lang="en-US" dirty="0" err="1"/>
              <a:t>sistema</a:t>
            </a:r>
            <a:r>
              <a:rPr lang="en-US" dirty="0"/>
              <a:t> di asse Z quindi e stato </a:t>
            </a:r>
            <a:r>
              <a:rPr lang="en-US" dirty="0" err="1"/>
              <a:t>necessario</a:t>
            </a:r>
            <a:r>
              <a:rPr lang="en-US" dirty="0"/>
              <a:t> </a:t>
            </a:r>
            <a:r>
              <a:rPr lang="en-US" dirty="0" err="1"/>
              <a:t>studiare</a:t>
            </a:r>
            <a:r>
              <a:rPr lang="en-US" dirty="0"/>
              <a:t> la classe </a:t>
            </a:r>
            <a:r>
              <a:rPr lang="en-US" dirty="0" err="1"/>
              <a:t>Jpanel</a:t>
            </a:r>
            <a:r>
              <a:rPr lang="en-US" dirty="0"/>
              <a:t> e il </a:t>
            </a:r>
            <a:r>
              <a:rPr lang="en-US" dirty="0" err="1"/>
              <a:t>suo</a:t>
            </a:r>
            <a:r>
              <a:rPr lang="en-US" dirty="0"/>
              <a:t> </a:t>
            </a:r>
            <a:r>
              <a:rPr lang="en-US" dirty="0" err="1"/>
              <a:t>costruttore</a:t>
            </a:r>
            <a:r>
              <a:rPr lang="en-US" dirty="0"/>
              <a:t> e </a:t>
            </a:r>
            <a:r>
              <a:rPr lang="en-US" dirty="0" err="1"/>
              <a:t>creare</a:t>
            </a:r>
            <a:r>
              <a:rPr lang="en-US" dirty="0"/>
              <a:t> una </a:t>
            </a:r>
            <a:r>
              <a:rPr lang="en-US" dirty="0" err="1"/>
              <a:t>sottoclasse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EXTENDS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disegna</a:t>
            </a:r>
            <a:r>
              <a:rPr lang="en-US" dirty="0"/>
              <a:t> un imagine a </a:t>
            </a:r>
            <a:r>
              <a:rPr lang="en-US" dirty="0" err="1"/>
              <a:t>mia</a:t>
            </a:r>
            <a:r>
              <a:rPr lang="en-US" dirty="0"/>
              <a:t> </a:t>
            </a:r>
            <a:r>
              <a:rPr lang="en-US" dirty="0" err="1"/>
              <a:t>scelta</a:t>
            </a:r>
            <a:r>
              <a:rPr lang="en-US" dirty="0"/>
              <a:t> come </a:t>
            </a:r>
            <a:r>
              <a:rPr lang="en-US" dirty="0" err="1"/>
              <a:t>sfondo</a:t>
            </a:r>
            <a:r>
              <a:rPr lang="en-US" dirty="0"/>
              <a:t> del </a:t>
            </a:r>
            <a:r>
              <a:rPr lang="en-US" dirty="0" err="1"/>
              <a:t>panello</a:t>
            </a:r>
            <a:r>
              <a:rPr lang="en-US" dirty="0"/>
              <a:t> ma NON COME ELEMENTO in modo da </a:t>
            </a:r>
            <a:r>
              <a:rPr lang="en-US" dirty="0" err="1"/>
              <a:t>poter</a:t>
            </a:r>
            <a:r>
              <a:rPr lang="en-US" dirty="0"/>
              <a:t> </a:t>
            </a:r>
            <a:r>
              <a:rPr lang="en-US" dirty="0" err="1"/>
              <a:t>aggiungere</a:t>
            </a:r>
            <a:r>
              <a:rPr lang="en-US" dirty="0"/>
              <a:t> poi le </a:t>
            </a:r>
            <a:r>
              <a:rPr lang="en-US" dirty="0" err="1"/>
              <a:t>icone</a:t>
            </a:r>
            <a:r>
              <a:rPr lang="en-US" dirty="0"/>
              <a:t> del desktop al di sopra di </a:t>
            </a:r>
            <a:r>
              <a:rPr lang="en-US" dirty="0" err="1"/>
              <a:t>essa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11353800" y="5879804"/>
            <a:ext cx="661416" cy="895899"/>
          </a:xfrm>
        </p:spPr>
        <p:txBody>
          <a:bodyPr/>
          <a:lstStyle/>
          <a:p>
            <a:pPr>
              <a:defRPr/>
            </a:pPr>
            <a:fld id="{58FB4751-880F-D840-AAA9-3A15815CC996}" type="slidenum">
              <a:rPr lang="en-US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93002A-AC86-446D-B06F-20DD9AEA5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067" y="1230351"/>
            <a:ext cx="4988394" cy="46492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auto">
          <a:xfrm>
            <a:off x="915924" y="607230"/>
            <a:ext cx="10360152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Le {[(“</a:t>
            </a:r>
            <a:r>
              <a:rPr lang="en-US" dirty="0" err="1"/>
              <a:t>Applicazioni</a:t>
            </a:r>
            <a:r>
              <a:rPr lang="en-US" dirty="0"/>
              <a:t>”)]}?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11355324" y="5572634"/>
            <a:ext cx="661416" cy="895899"/>
          </a:xfrm>
        </p:spPr>
        <p:txBody>
          <a:bodyPr/>
          <a:lstStyle/>
          <a:p>
            <a:pPr>
              <a:defRPr/>
            </a:pPr>
            <a:fld id="{58FB4751-880F-D840-AAA9-3A15815CC996}" type="slidenum">
              <a:rPr lang="en-US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62C7-B599-4007-B131-9AAA520CC50A}"/>
              </a:ext>
            </a:extLst>
          </p:cNvPr>
          <p:cNvSpPr txBox="1"/>
          <p:nvPr/>
        </p:nvSpPr>
        <p:spPr>
          <a:xfrm>
            <a:off x="982133" y="1845733"/>
            <a:ext cx="10360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Adesso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base era </a:t>
            </a:r>
            <a:r>
              <a:rPr lang="en-US" dirty="0" err="1"/>
              <a:t>pronta</a:t>
            </a:r>
            <a:r>
              <a:rPr lang="en-US" dirty="0"/>
              <a:t> ho </a:t>
            </a:r>
            <a:r>
              <a:rPr lang="en-US" dirty="0" err="1"/>
              <a:t>addobbato</a:t>
            </a:r>
            <a:r>
              <a:rPr lang="en-US" dirty="0"/>
              <a:t> il “Desktop” con una </a:t>
            </a:r>
            <a:r>
              <a:rPr lang="en-US" dirty="0" err="1"/>
              <a:t>copia</a:t>
            </a:r>
            <a:r>
              <a:rPr lang="en-US" dirty="0"/>
              <a:t> di </a:t>
            </a:r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applicazioni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potrebbero</a:t>
            </a:r>
            <a:r>
              <a:rPr lang="en-US" dirty="0"/>
              <a:t> essere </a:t>
            </a:r>
            <a:r>
              <a:rPr lang="en-US" dirty="0" err="1"/>
              <a:t>incluse</a:t>
            </a:r>
            <a:r>
              <a:rPr lang="en-US" dirty="0"/>
              <a:t> in un </a:t>
            </a:r>
            <a:r>
              <a:rPr lang="en-US" dirty="0" err="1"/>
              <a:t>sistema</a:t>
            </a:r>
            <a:r>
              <a:rPr lang="en-US" dirty="0"/>
              <a:t> come windows XP in </a:t>
            </a:r>
            <a:r>
              <a:rPr lang="en-US" dirty="0" err="1"/>
              <a:t>particolare</a:t>
            </a:r>
            <a:r>
              <a:rPr lang="en-US" dirty="0"/>
              <a:t> il NOTEPAD e la CALCOLATRICE</a:t>
            </a:r>
          </a:p>
          <a:p>
            <a:endParaRPr lang="en-US" dirty="0"/>
          </a:p>
          <a:p>
            <a:r>
              <a:rPr lang="en-US" dirty="0"/>
              <a:t>Ho </a:t>
            </a:r>
            <a:r>
              <a:rPr lang="en-US" dirty="0" err="1"/>
              <a:t>scelto</a:t>
            </a:r>
            <a:r>
              <a:rPr lang="en-US" dirty="0"/>
              <a:t> queste due app per delle </a:t>
            </a:r>
            <a:r>
              <a:rPr lang="en-US" dirty="0" err="1"/>
              <a:t>caratteristiche</a:t>
            </a:r>
            <a:r>
              <a:rPr lang="en-US" dirty="0"/>
              <a:t> ben precise: </a:t>
            </a:r>
          </a:p>
          <a:p>
            <a:r>
              <a:rPr lang="en-US" dirty="0" err="1"/>
              <a:t>Salvare</a:t>
            </a:r>
            <a:r>
              <a:rPr lang="en-US" dirty="0"/>
              <a:t> e </a:t>
            </a:r>
            <a:r>
              <a:rPr lang="en-US" dirty="0" err="1"/>
              <a:t>leggere</a:t>
            </a:r>
            <a:r>
              <a:rPr lang="en-US" dirty="0"/>
              <a:t> file per Il </a:t>
            </a:r>
            <a:r>
              <a:rPr lang="en-US" dirty="0" err="1"/>
              <a:t>blocco</a:t>
            </a:r>
            <a:r>
              <a:rPr lang="en-US" dirty="0"/>
              <a:t> note e il </a:t>
            </a:r>
            <a:r>
              <a:rPr lang="en-US" dirty="0" err="1"/>
              <a:t>calcolatore</a:t>
            </a:r>
            <a:r>
              <a:rPr lang="en-US" dirty="0"/>
              <a:t> di </a:t>
            </a:r>
            <a:r>
              <a:rPr lang="en-US" dirty="0" err="1"/>
              <a:t>espressioni</a:t>
            </a:r>
            <a:r>
              <a:rPr lang="en-US" dirty="0"/>
              <a:t> </a:t>
            </a:r>
            <a:r>
              <a:rPr lang="en-US" dirty="0" err="1"/>
              <a:t>matematiche</a:t>
            </a:r>
            <a:r>
              <a:rPr lang="en-US" dirty="0"/>
              <a:t> per la </a:t>
            </a:r>
            <a:r>
              <a:rPr lang="en-US" dirty="0" err="1"/>
              <a:t>calcolatrice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E463DC-D793-45FA-9DDE-A5DFE2F8F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732" y="3323061"/>
            <a:ext cx="6163734" cy="33226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001467" y="914400"/>
            <a:ext cx="5641848" cy="5029200"/>
          </a:xfrm>
        </p:spPr>
        <p:txBody>
          <a:bodyPr/>
          <a:lstStyle/>
          <a:p>
            <a:pPr>
              <a:defRPr/>
            </a:pPr>
            <a:r>
              <a:rPr lang="en-US"/>
              <a:t>Indice</a:t>
            </a:r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666933"/>
              </p:ext>
            </p:extLst>
          </p:nvPr>
        </p:nvGraphicFramePr>
        <p:xfrm>
          <a:off x="6869113" y="1143000"/>
          <a:ext cx="4190999" cy="4574656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0" dirty="0" err="1">
                          <a:latin typeface="+mn-lt"/>
                          <a:cs typeface="Gill Sans Light"/>
                        </a:rPr>
                        <a:t>Introduzione</a:t>
                      </a:r>
                      <a:endParaRPr lang="en-US" sz="2400" b="0" dirty="0">
                        <a:latin typeface="+mn-lt"/>
                        <a:cs typeface="Gill Sans Light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9525" algn="ctr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sz="2400" b="0" dirty="0"/>
                        <a:t>Il </a:t>
                      </a:r>
                      <a:r>
                        <a:rPr lang="en-US" sz="2400" b="0" dirty="0" err="1"/>
                        <a:t>linguaggio</a:t>
                      </a:r>
                      <a:r>
                        <a:rPr lang="en-US" sz="2400" b="0" dirty="0"/>
                        <a:t> Java</a:t>
                      </a:r>
                      <a:endParaRPr dirty="0"/>
                    </a:p>
                  </a:txBody>
                  <a:tcPr anchor="b">
                    <a:lnL w="12700" algn="ctr">
                      <a:noFill/>
                    </a:lnL>
                    <a:lnR w="12700" algn="ctr">
                      <a:noFill/>
                    </a:lnR>
                    <a:lnT w="9525" algn="ctr">
                      <a:solidFill>
                        <a:schemeClr val="tx1"/>
                      </a:solidFill>
                    </a:lnT>
                    <a:lnB w="9525" algn="ctr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marL="0" marR="0" lvl="0" indent="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0" dirty="0"/>
                        <a:t>Un nuovo </a:t>
                      </a:r>
                      <a:r>
                        <a:rPr lang="en-US" sz="2400" b="0" dirty="0" err="1"/>
                        <a:t>paradigma</a:t>
                      </a:r>
                      <a:r>
                        <a:rPr lang="en-US" sz="2400" b="0" dirty="0"/>
                        <a:t> </a:t>
                      </a:r>
                      <a:endParaRPr dirty="0"/>
                    </a:p>
                  </a:txBody>
                  <a:tcPr anchor="b">
                    <a:lnL w="12700" algn="ctr">
                      <a:noFill/>
                    </a:lnL>
                    <a:lnR w="12700" algn="ctr">
                      <a:noFill/>
                    </a:lnR>
                    <a:lnT w="9525" algn="ctr">
                      <a:solidFill>
                        <a:schemeClr val="tx1"/>
                      </a:solidFill>
                    </a:lnT>
                    <a:lnB w="9525" algn="ctr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0" dirty="0" err="1">
                          <a:latin typeface="+mn-lt"/>
                          <a:cs typeface="Gill Sans Light"/>
                        </a:rPr>
                        <a:t>Creazione</a:t>
                      </a:r>
                      <a:r>
                        <a:rPr lang="en-US" sz="2400" b="0" dirty="0">
                          <a:latin typeface="+mn-lt"/>
                          <a:cs typeface="Gill Sans Light"/>
                        </a:rPr>
                        <a:t> del programma</a:t>
                      </a:r>
                      <a:endParaRPr dirty="0"/>
                    </a:p>
                  </a:txBody>
                  <a:tcPr anchor="b">
                    <a:lnL w="12700" algn="ctr">
                      <a:noFill/>
                    </a:lnL>
                    <a:lnR w="12700" algn="ctr">
                      <a:noFill/>
                    </a:lnR>
                    <a:lnT w="9525" algn="ctr">
                      <a:solidFill>
                        <a:schemeClr val="tx1"/>
                      </a:solidFill>
                    </a:lnT>
                    <a:lnB w="9525" algn="ctr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0" dirty="0" err="1">
                          <a:latin typeface="+mn-lt"/>
                          <a:cs typeface="Gill Sans Light"/>
                        </a:rPr>
                        <a:t>Conclusione</a:t>
                      </a:r>
                      <a:endParaRPr lang="en-US" sz="2400" b="0" dirty="0">
                        <a:latin typeface="+mn-lt"/>
                        <a:cs typeface="Gill Sans Light"/>
                      </a:endParaRPr>
                    </a:p>
                  </a:txBody>
                  <a:tcPr anchor="b">
                    <a:lnL w="12700" algn="ctr">
                      <a:noFill/>
                    </a:lnL>
                    <a:lnR w="12700" algn="ctr">
                      <a:noFill/>
                    </a:lnR>
                    <a:lnT w="9525" algn="ctr">
                      <a:solidFill>
                        <a:schemeClr val="tx1"/>
                      </a:solidFill>
                    </a:lnT>
                    <a:lnB w="12700"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14400" y="914400"/>
            <a:ext cx="5641848" cy="5029200"/>
          </a:xfrm>
        </p:spPr>
        <p:txBody>
          <a:bodyPr/>
          <a:lstStyle/>
          <a:p>
            <a:pPr>
              <a:defRPr/>
            </a:pPr>
            <a:r>
              <a:rPr lang="en-US"/>
              <a:t>Introduzione</a:t>
            </a:r>
            <a:br>
              <a:rPr lang="en-US"/>
            </a:br>
            <a:endParaRPr lang="en-US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2840" r="12840"/>
          <a:stretch/>
        </p:blipFill>
        <p:spPr bwMode="auto"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401942" cy="6858000"/>
          </a:xfrm>
        </p:spPr>
        <p:txBody>
          <a:bodyPr/>
          <a:lstStyle/>
          <a:p>
            <a:pPr>
              <a:defRPr/>
            </a:pPr>
            <a:r>
              <a:rPr lang="en-US" sz="4000"/>
              <a:t>L’idea che ha fatto nascere il proggetto che presenter</a:t>
            </a:r>
            <a:r>
              <a:rPr lang="it-IT" sz="4000"/>
              <a:t>ò </a:t>
            </a:r>
            <a:r>
              <a:rPr lang="en-US" sz="4000"/>
              <a:t>come capolavoro nasce dalla voglia di sperimentare con applicazioni grafiche e linguaggi di programmazione che seguono il paradigma ad oggetti. Ho scelto il java per la sua reputazione come “OOP Made Easy” e la suasomiglianza al C#</a:t>
            </a:r>
            <a:endParaRPr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 bwMode="auto"/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l="1345" t="-1638" r="198" b="-8763"/>
          <a:stretch/>
        </p:blipFill>
        <p:spPr bwMode="auto">
          <a:xfrm>
            <a:off x="8188411" y="1087395"/>
            <a:ext cx="3781167" cy="44154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401942" cy="6858000"/>
          </a:xfrm>
        </p:spPr>
        <p:txBody>
          <a:bodyPr/>
          <a:lstStyle/>
          <a:p>
            <a:pPr>
              <a:defRPr/>
            </a:pPr>
            <a:r>
              <a:rPr lang="en-US" sz="4000"/>
              <a:t>Ho seguito la guida MOOC (Massive Open Online Resources) del universit</a:t>
            </a:r>
            <a:r>
              <a:rPr lang="it-IT" sz="4000"/>
              <a:t>à</a:t>
            </a:r>
            <a:r>
              <a:rPr lang="en-US" sz="4000"/>
              <a:t> di Helsinki che mi ha aiutato a imapare la sintassi del java e I suoi concetti base </a:t>
            </a:r>
            <a:r>
              <a:rPr lang="en-US" sz="4000" b="1"/>
              <a:t>tra cui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idx="1"/>
          </p:nvPr>
        </p:nvSpPr>
        <p:spPr bwMode="auto"/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7204" y="290841"/>
            <a:ext cx="1560583" cy="60053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/>
              <a:t>LA PROGRAMMAZIONE AD OGGETTI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 bwMode="auto">
          <a:xfrm>
            <a:off x="914400" y="1828800"/>
            <a:ext cx="6911545" cy="356688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/>
              <a:t>In java la programmazione ad oggetti e necessiaria anche per leggere valori da tastiera quindi conoscerne il funzionamento pratico e essenziale per poter utilizzare il linguaggio in piu ho subito scoperto che la libreria standard di java non e un singolo file .h in c ma e enorme e divisa in tante piccole parti e bisogna saper importare il necessario</a:t>
            </a:r>
          </a:p>
          <a:p>
            <a:pPr marL="0" indent="0">
              <a:buNone/>
              <a:defRPr/>
            </a:pPr>
            <a:r>
              <a:rPr lang="en-US"/>
              <a:t>https://docs.oracle.com/en/java/javase/11/docs/api/allpackages-index.html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11353800" y="5879804"/>
            <a:ext cx="661416" cy="895899"/>
          </a:xfrm>
        </p:spPr>
        <p:txBody>
          <a:bodyPr/>
          <a:lstStyle/>
          <a:p>
            <a:pPr>
              <a:defRPr/>
            </a:pPr>
            <a:fld id="{58FB4751-880F-D840-AAA9-3A15815CC996}" type="slidenum">
              <a:rPr lang="en-US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825945" y="1886466"/>
            <a:ext cx="4300151" cy="28203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/>
          </p:nvPr>
        </p:nvSpPr>
        <p:spPr bwMode="auto">
          <a:xfrm>
            <a:off x="914400" y="914400"/>
            <a:ext cx="10360152" cy="2843784"/>
          </a:xfrm>
        </p:spPr>
        <p:txBody>
          <a:bodyPr anchor="b"/>
          <a:lstStyle/>
          <a:p>
            <a:pPr>
              <a:defRPr/>
            </a:pPr>
            <a:r>
              <a:rPr lang="en-US"/>
              <a:t>Creazione del capolavoro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Grafiche!</a:t>
            </a:r>
            <a:endParaRPr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 bwMode="auto">
          <a:xfrm>
            <a:off x="914400" y="2039113"/>
            <a:ext cx="10439400" cy="138988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000"/>
              <a:t>L’idea era create la mia prima app grafica e dopo un po di ricerca ho scoperto che “javaswing” o semplicemente “jswing” sarebbe stata l’opzione migliore per imparare. Il framework e Vecchio e non riceve piu nuove funzionalita rispetto al suo cugino </a:t>
            </a:r>
            <a:r>
              <a:rPr lang="en-US" sz="2000" b="0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piccolo </a:t>
            </a:r>
            <a:r>
              <a:rPr lang="en-US" sz="2000"/>
              <a:t> JavaFX ma e semplice e preinstallato in tutte le versioni di java (JDK 17) 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11353800" y="5879804"/>
            <a:ext cx="661416" cy="895899"/>
          </a:xfrm>
        </p:spPr>
        <p:txBody>
          <a:bodyPr/>
          <a:lstStyle/>
          <a:p>
            <a:pPr>
              <a:defRPr/>
            </a:pPr>
            <a:fld id="{58FB4751-880F-D840-AAA9-3A15815CC996}" type="slidenum">
              <a:rPr lang="en-US"/>
              <a:t>8</a:t>
            </a:fld>
            <a:endParaRPr lang="en-US"/>
          </a:p>
        </p:txBody>
      </p:sp>
      <p:pic>
        <p:nvPicPr>
          <p:cNvPr id="3074" name="Picture 2" descr="Introducing JavaFX | SpringerLink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627744" y="3721693"/>
            <a:ext cx="6524625" cy="2009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/>
              <a:t>Il framework jswing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 bwMode="auto">
          <a:xfrm>
            <a:off x="914398" y="2039112"/>
            <a:ext cx="4922210" cy="3904488"/>
          </a:xfrm>
        </p:spPr>
        <p:txBody>
          <a:bodyPr/>
          <a:lstStyle/>
          <a:p>
            <a:pPr marL="0" indent="0">
              <a:buFont typeface="+mj-lt"/>
              <a:buNone/>
              <a:defRPr/>
            </a:pPr>
            <a:r>
              <a:rPr lang="en-US"/>
              <a:t>Ho imparato i concetti base di swing come cos’e un panello un frame un bottone una casella di testo ecc. E come posizionare gli elementi necessari dove volevo usando esclusivamente un file di testo delle classi e i loro metodi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11353800" y="5879804"/>
            <a:ext cx="661416" cy="895899"/>
          </a:xfrm>
        </p:spPr>
        <p:txBody>
          <a:bodyPr/>
          <a:lstStyle/>
          <a:p>
            <a:pPr>
              <a:defRPr/>
            </a:pPr>
            <a:fld id="{58FB4751-880F-D840-AAA9-3A15815CC996}" type="slidenum">
              <a:rPr lang="en-US"/>
              <a:t>9</a:t>
            </a:fld>
            <a:endParaRPr lang="en-US"/>
          </a:p>
        </p:txBody>
      </p:sp>
      <p:pic>
        <p:nvPicPr>
          <p:cNvPr id="853565181" name="Picture 85356518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56982" y="1828800"/>
            <a:ext cx="5658233" cy="39064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Arial"/>
        <a:cs typeface="Arial"/>
      </a:majorFont>
      <a:minorFont>
        <a:latin typeface="Gill Sans Nova Ligh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{EC975AAF-4C36-4573-8A16-20D3DFBC5536}tf11964407_win32</Template>
  <TotalTime>15</TotalTime>
  <Words>630</Words>
  <Application>Microsoft Office PowerPoint</Application>
  <DocSecurity>0</DocSecurity>
  <PresentationFormat>Widescreen</PresentationFormat>
  <Paragraphs>50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Gill Sans Nova Light</vt:lpstr>
      <vt:lpstr>Sagona Book</vt:lpstr>
      <vt:lpstr>Custom</vt:lpstr>
      <vt:lpstr>Il Mio  Capolavoro 2023/2024</vt:lpstr>
      <vt:lpstr>Indice</vt:lpstr>
      <vt:lpstr>Introduzione </vt:lpstr>
      <vt:lpstr>L’idea che ha fatto nascere il proggetto che presenterò come capolavoro nasce dalla voglia di sperimentare con applicazioni grafiche e linguaggi di programmazione che seguono il paradigma ad oggetti. Ho scelto il java per la sua reputazione come “OOP Made Easy” e la suasomiglianza al C#</vt:lpstr>
      <vt:lpstr>Ho seguito la guida MOOC (Massive Open Online Resources) del università di Helsinki che mi ha aiutato a imapare la sintassi del java e I suoi concetti base tra cui</vt:lpstr>
      <vt:lpstr>LA PROGRAMMAZIONE AD OGGETTI</vt:lpstr>
      <vt:lpstr>Creazione del capolavoro</vt:lpstr>
      <vt:lpstr>Grafiche!</vt:lpstr>
      <vt:lpstr>Il framework jswing</vt:lpstr>
      <vt:lpstr>Gli eventi e i thread</vt:lpstr>
      <vt:lpstr>Groovy/Gradle</vt:lpstr>
      <vt:lpstr>Lo sfondo!</vt:lpstr>
      <vt:lpstr>Le {[(“Applicazioni”)]}?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Mio  Capolavoro 2023/2024</dc:title>
  <dc:subject/>
  <dc:creator>Alessandro Pizzi</dc:creator>
  <cp:keywords/>
  <dc:description/>
  <cp:lastModifiedBy>Alessandro Pizzi</cp:lastModifiedBy>
  <cp:revision>9</cp:revision>
  <dcterms:created xsi:type="dcterms:W3CDTF">2024-05-19T18:42:36Z</dcterms:created>
  <dcterms:modified xsi:type="dcterms:W3CDTF">2024-05-23T16:40:23Z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