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b="1" dirty="0" smtClean="0"/>
              <a:t>Sitio WEB responsive</a:t>
            </a:r>
            <a:endParaRPr lang="es-GT" b="1" dirty="0"/>
          </a:p>
        </p:txBody>
      </p:sp>
      <p:sp>
        <p:nvSpPr>
          <p:cNvPr id="3" name="Subtítulo 2"/>
          <p:cNvSpPr>
            <a:spLocks noGrp="1"/>
          </p:cNvSpPr>
          <p:nvPr>
            <p:ph type="subTitle" idx="1"/>
          </p:nvPr>
        </p:nvSpPr>
        <p:spPr/>
        <p:txBody>
          <a:bodyPr>
            <a:normAutofit/>
          </a:bodyPr>
          <a:lstStyle/>
          <a:p>
            <a:r>
              <a:rPr lang="es-GT" sz="2800" b="1" i="1" dirty="0" smtClean="0"/>
              <a:t>WEBSITE</a:t>
            </a:r>
            <a:endParaRPr lang="es-GT" sz="2800" b="1" i="1" dirty="0"/>
          </a:p>
        </p:txBody>
      </p:sp>
    </p:spTree>
    <p:extLst>
      <p:ext uri="{BB962C8B-B14F-4D97-AF65-F5344CB8AC3E}">
        <p14:creationId xmlns:p14="http://schemas.microsoft.com/office/powerpoint/2010/main" val="744993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La importancia actual de tener un sitio web responsive</a:t>
            </a:r>
            <a:endParaRPr lang="es-GT" dirty="0"/>
          </a:p>
        </p:txBody>
      </p:sp>
      <p:sp>
        <p:nvSpPr>
          <p:cNvPr id="3" name="Marcador de contenido 2"/>
          <p:cNvSpPr>
            <a:spLocks noGrp="1"/>
          </p:cNvSpPr>
          <p:nvPr>
            <p:ph idx="1"/>
          </p:nvPr>
        </p:nvSpPr>
        <p:spPr/>
        <p:txBody>
          <a:bodyPr/>
          <a:lstStyle/>
          <a:p>
            <a:r>
              <a:rPr lang="es-GT" dirty="0"/>
              <a:t>Cuando accedes a Internet desde tu ordenador, Tablet o teléfono móvil, pocas veces te detienes a pensar en lo rápido que se abrió la página o la facilidad con que se muestra la información. Esto se debe en gran parte a la forma en que están diseñados muchos sitios web. Un diseño que permite mostrar el contenido de manera óptima sin importar el dispositivo que estés utilizando. Se trata del Diseño web responsive.</a:t>
            </a:r>
          </a:p>
        </p:txBody>
      </p:sp>
    </p:spTree>
    <p:extLst>
      <p:ext uri="{BB962C8B-B14F-4D97-AF65-F5344CB8AC3E}">
        <p14:creationId xmlns:p14="http://schemas.microsoft.com/office/powerpoint/2010/main" val="19756580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¿En que consiste en el sitio web responsive?</a:t>
            </a:r>
            <a:endParaRPr lang="es-GT" dirty="0"/>
          </a:p>
        </p:txBody>
      </p:sp>
      <p:sp>
        <p:nvSpPr>
          <p:cNvPr id="3" name="Marcador de contenido 2"/>
          <p:cNvSpPr>
            <a:spLocks noGrp="1"/>
          </p:cNvSpPr>
          <p:nvPr>
            <p:ph idx="1"/>
          </p:nvPr>
        </p:nvSpPr>
        <p:spPr/>
        <p:txBody>
          <a:bodyPr/>
          <a:lstStyle/>
          <a:p>
            <a:r>
              <a:rPr lang="es-GT" dirty="0"/>
              <a:t>El diseño web responsivo permite que el diseño de una página web, cambie en función del tamaño de la pantalla que se utiliza para visualizar el sitio. Es decir, una pantalla panorámica puede mostrar un diseño de sitio con múltiples columnas de contenido, mientras que una pantalla pequeña puede mostrar ese mismo contenido en una sola columna con el texto y los enlaces en un tamaño apropiado para ser leído y usado en dicha pantalla más pequeña.</a:t>
            </a:r>
          </a:p>
        </p:txBody>
      </p:sp>
    </p:spTree>
    <p:extLst>
      <p:ext uri="{BB962C8B-B14F-4D97-AF65-F5344CB8AC3E}">
        <p14:creationId xmlns:p14="http://schemas.microsoft.com/office/powerpoint/2010/main" val="33215875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840464"/>
            <a:ext cx="9601196" cy="1303867"/>
          </a:xfrm>
        </p:spPr>
        <p:txBody>
          <a:bodyPr>
            <a:normAutofit fontScale="90000"/>
          </a:bodyPr>
          <a:lstStyle/>
          <a:p>
            <a:r>
              <a:rPr lang="es-GT" dirty="0" smtClean="0"/>
              <a:t>¿Por qué es tan importante tener un sitio con diseño web responsivo?</a:t>
            </a:r>
            <a:endParaRPr lang="es-GT" dirty="0"/>
          </a:p>
        </p:txBody>
      </p:sp>
      <p:sp>
        <p:nvSpPr>
          <p:cNvPr id="3" name="Marcador de contenido 2"/>
          <p:cNvSpPr>
            <a:spLocks noGrp="1"/>
          </p:cNvSpPr>
          <p:nvPr>
            <p:ph idx="1"/>
          </p:nvPr>
        </p:nvSpPr>
        <p:spPr/>
        <p:txBody>
          <a:bodyPr>
            <a:normAutofit/>
          </a:bodyPr>
          <a:lstStyle/>
          <a:p>
            <a:pPr fontAlgn="base"/>
            <a:r>
              <a:rPr lang="es-GT" dirty="0"/>
              <a:t>– El diseño responsivo mejora la usabilidad y la facilidad de lectura en los dispositivos móviles. Su importancia se incrementa todavía más cuando se hace evidente el creciente número de personas que acceden a Internet desde sus teléfonos o Tablets.</a:t>
            </a:r>
          </a:p>
          <a:p>
            <a:pPr fontAlgn="base"/>
            <a:r>
              <a:rPr lang="es-GT" dirty="0"/>
              <a:t>– Los propietarios de sitios web no tienen que generar diferente contenido para dos versiones distintas de una misma página web.</a:t>
            </a:r>
          </a:p>
          <a:p>
            <a:pPr fontAlgn="base"/>
            <a:r>
              <a:rPr lang="es-GT" dirty="0"/>
              <a:t>– Más importante aun, Google ya ha mencionado que el diseño web responsivo es un factor de clasificación en los resultados de búsqueda.</a:t>
            </a:r>
          </a:p>
        </p:txBody>
      </p:sp>
    </p:spTree>
    <p:extLst>
      <p:ext uri="{BB962C8B-B14F-4D97-AF65-F5344CB8AC3E}">
        <p14:creationId xmlns:p14="http://schemas.microsoft.com/office/powerpoint/2010/main" val="1865865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Ejemplos:</a:t>
            </a:r>
            <a:endParaRPr lang="es-GT" dirty="0"/>
          </a:p>
        </p:txBody>
      </p:sp>
      <p:sp>
        <p:nvSpPr>
          <p:cNvPr id="3" name="Marcador de contenido 2"/>
          <p:cNvSpPr>
            <a:spLocks noGrp="1"/>
          </p:cNvSpPr>
          <p:nvPr>
            <p:ph idx="1"/>
          </p:nvPr>
        </p:nvSpPr>
        <p:spPr/>
        <p:txBody>
          <a:bodyPr>
            <a:normAutofit fontScale="92500" lnSpcReduction="10000"/>
          </a:bodyPr>
          <a:lstStyle/>
          <a:p>
            <a:pPr fontAlgn="base"/>
            <a:r>
              <a:rPr lang="es-GT" dirty="0" smtClean="0"/>
              <a:t>Ejemplo:</a:t>
            </a:r>
          </a:p>
          <a:p>
            <a:pPr fontAlgn="base"/>
            <a:r>
              <a:rPr lang="es-GT" dirty="0" smtClean="0"/>
              <a:t>– </a:t>
            </a:r>
            <a:r>
              <a:rPr lang="es-GT" dirty="0"/>
              <a:t>El diseño responsivo mejora la usabilidad y la facilidad de lectura en los dispositivos móviles. Su importancia se incrementa todavía más cuando se hace evidente el creciente número de personas que acceden a Internet desde sus teléfonos o Tablets.</a:t>
            </a:r>
          </a:p>
          <a:p>
            <a:pPr fontAlgn="base"/>
            <a:r>
              <a:rPr lang="es-GT" dirty="0"/>
              <a:t>– Los propietarios de sitios web no tienen que generar diferente contenido para dos versiones distintas de una misma página web.</a:t>
            </a:r>
          </a:p>
          <a:p>
            <a:pPr fontAlgn="base"/>
            <a:r>
              <a:rPr lang="es-GT" dirty="0"/>
              <a:t>– Más importante aun, Google ya ha mencionado que el diseño web responsivo es un factor de clasificación en los resultados de búsqueda.</a:t>
            </a:r>
          </a:p>
          <a:p>
            <a:endParaRPr lang="es-GT" dirty="0"/>
          </a:p>
        </p:txBody>
      </p:sp>
    </p:spTree>
    <p:extLst>
      <p:ext uri="{BB962C8B-B14F-4D97-AF65-F5344CB8AC3E}">
        <p14:creationId xmlns:p14="http://schemas.microsoft.com/office/powerpoint/2010/main" val="7675346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3">
                                            <p:txEl>
                                              <p:pRg st="0" end="0"/>
                                            </p:txEl>
                                          </p:spTgt>
                                        </p:tgtEl>
                                        <p:attrNameLst>
                                          <p:attrName>ppt_w</p:attrName>
                                        </p:attrNameLst>
                                      </p:cBhvr>
                                      <p:tavLst>
                                        <p:tav tm="0">
                                          <p:val>
                                            <p:strVal val="ppt_w"/>
                                          </p:val>
                                        </p:tav>
                                        <p:tav tm="100000">
                                          <p:val>
                                            <p:fltVal val="0"/>
                                          </p:val>
                                        </p:tav>
                                      </p:tavLst>
                                    </p:anim>
                                    <p:anim calcmode="lin" valueType="num">
                                      <p:cBhvr>
                                        <p:cTn id="7" dur="1000"/>
                                        <p:tgtEl>
                                          <p:spTgt spid="3">
                                            <p:txEl>
                                              <p:pRg st="0" end="0"/>
                                            </p:txEl>
                                          </p:spTgt>
                                        </p:tgtEl>
                                        <p:attrNameLst>
                                          <p:attrName>ppt_h</p:attrName>
                                        </p:attrNameLst>
                                      </p:cBhvr>
                                      <p:tavLst>
                                        <p:tav tm="0">
                                          <p:val>
                                            <p:strVal val="ppt_h"/>
                                          </p:val>
                                        </p:tav>
                                        <p:tav tm="100000">
                                          <p:val>
                                            <p:fltVal val="0"/>
                                          </p:val>
                                        </p:tav>
                                      </p:tavLst>
                                    </p:anim>
                                    <p:anim calcmode="lin" valueType="num">
                                      <p:cBhvr>
                                        <p:cTn id="8"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9" dur="1000"/>
                                        <p:tgtEl>
                                          <p:spTgt spid="3">
                                            <p:txEl>
                                              <p:pRg st="0" end="0"/>
                                            </p:txEl>
                                          </p:spTgt>
                                        </p:tgtEl>
                                      </p:cBhvr>
                                    </p:animEffect>
                                    <p:set>
                                      <p:cBhvr>
                                        <p:cTn id="10"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grpId="0" nodeType="clickEffect">
                                  <p:stCondLst>
                                    <p:cond delay="0"/>
                                  </p:stCondLst>
                                  <p:childTnLst>
                                    <p:anim calcmode="lin" valueType="num">
                                      <p:cBhvr>
                                        <p:cTn id="14" dur="1000"/>
                                        <p:tgtEl>
                                          <p:spTgt spid="3">
                                            <p:txEl>
                                              <p:pRg st="1" end="1"/>
                                            </p:txEl>
                                          </p:spTgt>
                                        </p:tgtEl>
                                        <p:attrNameLst>
                                          <p:attrName>ppt_w</p:attrName>
                                        </p:attrNameLst>
                                      </p:cBhvr>
                                      <p:tavLst>
                                        <p:tav tm="0">
                                          <p:val>
                                            <p:strVal val="ppt_w"/>
                                          </p:val>
                                        </p:tav>
                                        <p:tav tm="100000">
                                          <p:val>
                                            <p:fltVal val="0"/>
                                          </p:val>
                                        </p:tav>
                                      </p:tavLst>
                                    </p:anim>
                                    <p:anim calcmode="lin" valueType="num">
                                      <p:cBhvr>
                                        <p:cTn id="15" dur="1000"/>
                                        <p:tgtEl>
                                          <p:spTgt spid="3">
                                            <p:txEl>
                                              <p:pRg st="1" end="1"/>
                                            </p:txEl>
                                          </p:spTgt>
                                        </p:tgtEl>
                                        <p:attrNameLst>
                                          <p:attrName>ppt_h</p:attrName>
                                        </p:attrNameLst>
                                      </p:cBhvr>
                                      <p:tavLst>
                                        <p:tav tm="0">
                                          <p:val>
                                            <p:strVal val="ppt_h"/>
                                          </p:val>
                                        </p:tav>
                                        <p:tav tm="100000">
                                          <p:val>
                                            <p:fltVal val="0"/>
                                          </p:val>
                                        </p:tav>
                                      </p:tavLst>
                                    </p:anim>
                                    <p:anim calcmode="lin" valueType="num">
                                      <p:cBhvr>
                                        <p:cTn id="16" dur="1000"/>
                                        <p:tgtEl>
                                          <p:spTgt spid="3">
                                            <p:txEl>
                                              <p:pRg st="1" end="1"/>
                                            </p:txEl>
                                          </p:spTgt>
                                        </p:tgtEl>
                                        <p:attrNameLst>
                                          <p:attrName>style.rotation</p:attrName>
                                        </p:attrNameLst>
                                      </p:cBhvr>
                                      <p:tavLst>
                                        <p:tav tm="0">
                                          <p:val>
                                            <p:fltVal val="0"/>
                                          </p:val>
                                        </p:tav>
                                        <p:tav tm="100000">
                                          <p:val>
                                            <p:fltVal val="90"/>
                                          </p:val>
                                        </p:tav>
                                      </p:tavLst>
                                    </p:anim>
                                    <p:animEffect transition="out" filter="fade">
                                      <p:cBhvr>
                                        <p:cTn id="17" dur="1000"/>
                                        <p:tgtEl>
                                          <p:spTgt spid="3">
                                            <p:txEl>
                                              <p:pRg st="1" end="1"/>
                                            </p:txEl>
                                          </p:spTgt>
                                        </p:tgtEl>
                                      </p:cBhvr>
                                    </p:animEffect>
                                    <p:set>
                                      <p:cBhvr>
                                        <p:cTn id="1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xit" presetSubtype="0" fill="hold" grpId="0" nodeType="clickEffect">
                                  <p:stCondLst>
                                    <p:cond delay="0"/>
                                  </p:stCondLst>
                                  <p:childTnLst>
                                    <p:anim calcmode="lin" valueType="num">
                                      <p:cBhvr>
                                        <p:cTn id="22" dur="1000"/>
                                        <p:tgtEl>
                                          <p:spTgt spid="3">
                                            <p:txEl>
                                              <p:pRg st="2" end="2"/>
                                            </p:txEl>
                                          </p:spTgt>
                                        </p:tgtEl>
                                        <p:attrNameLst>
                                          <p:attrName>ppt_w</p:attrName>
                                        </p:attrNameLst>
                                      </p:cBhvr>
                                      <p:tavLst>
                                        <p:tav tm="0">
                                          <p:val>
                                            <p:strVal val="ppt_w"/>
                                          </p:val>
                                        </p:tav>
                                        <p:tav tm="100000">
                                          <p:val>
                                            <p:fltVal val="0"/>
                                          </p:val>
                                        </p:tav>
                                      </p:tavLst>
                                    </p:anim>
                                    <p:anim calcmode="lin" valueType="num">
                                      <p:cBhvr>
                                        <p:cTn id="23" dur="1000"/>
                                        <p:tgtEl>
                                          <p:spTgt spid="3">
                                            <p:txEl>
                                              <p:pRg st="2" end="2"/>
                                            </p:txEl>
                                          </p:spTgt>
                                        </p:tgtEl>
                                        <p:attrNameLst>
                                          <p:attrName>ppt_h</p:attrName>
                                        </p:attrNameLst>
                                      </p:cBhvr>
                                      <p:tavLst>
                                        <p:tav tm="0">
                                          <p:val>
                                            <p:strVal val="ppt_h"/>
                                          </p:val>
                                        </p:tav>
                                        <p:tav tm="100000">
                                          <p:val>
                                            <p:fltVal val="0"/>
                                          </p:val>
                                        </p:tav>
                                      </p:tavLst>
                                    </p:anim>
                                    <p:anim calcmode="lin" valueType="num">
                                      <p:cBhvr>
                                        <p:cTn id="24" dur="1000"/>
                                        <p:tgtEl>
                                          <p:spTgt spid="3">
                                            <p:txEl>
                                              <p:pRg st="2" end="2"/>
                                            </p:txEl>
                                          </p:spTgt>
                                        </p:tgtEl>
                                        <p:attrNameLst>
                                          <p:attrName>style.rotation</p:attrName>
                                        </p:attrNameLst>
                                      </p:cBhvr>
                                      <p:tavLst>
                                        <p:tav tm="0">
                                          <p:val>
                                            <p:fltVal val="0"/>
                                          </p:val>
                                        </p:tav>
                                        <p:tav tm="100000">
                                          <p:val>
                                            <p:fltVal val="90"/>
                                          </p:val>
                                        </p:tav>
                                      </p:tavLst>
                                    </p:anim>
                                    <p:animEffect transition="out" filter="fade">
                                      <p:cBhvr>
                                        <p:cTn id="25" dur="1000"/>
                                        <p:tgtEl>
                                          <p:spTgt spid="3">
                                            <p:txEl>
                                              <p:pRg st="2" end="2"/>
                                            </p:txEl>
                                          </p:spTgt>
                                        </p:tgtEl>
                                      </p:cBhvr>
                                    </p:animEffect>
                                    <p:set>
                                      <p:cBhvr>
                                        <p:cTn id="26"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1" presetClass="exit" presetSubtype="0" fill="hold" grpId="0" nodeType="clickEffect">
                                  <p:stCondLst>
                                    <p:cond delay="0"/>
                                  </p:stCondLst>
                                  <p:childTnLst>
                                    <p:anim calcmode="lin" valueType="num">
                                      <p:cBhvr>
                                        <p:cTn id="30" dur="1000"/>
                                        <p:tgtEl>
                                          <p:spTgt spid="3">
                                            <p:txEl>
                                              <p:pRg st="3" end="3"/>
                                            </p:txEl>
                                          </p:spTgt>
                                        </p:tgtEl>
                                        <p:attrNameLst>
                                          <p:attrName>ppt_w</p:attrName>
                                        </p:attrNameLst>
                                      </p:cBhvr>
                                      <p:tavLst>
                                        <p:tav tm="0">
                                          <p:val>
                                            <p:strVal val="ppt_w"/>
                                          </p:val>
                                        </p:tav>
                                        <p:tav tm="100000">
                                          <p:val>
                                            <p:fltVal val="0"/>
                                          </p:val>
                                        </p:tav>
                                      </p:tavLst>
                                    </p:anim>
                                    <p:anim calcmode="lin" valueType="num">
                                      <p:cBhvr>
                                        <p:cTn id="31" dur="1000"/>
                                        <p:tgtEl>
                                          <p:spTgt spid="3">
                                            <p:txEl>
                                              <p:pRg st="3" end="3"/>
                                            </p:txEl>
                                          </p:spTgt>
                                        </p:tgtEl>
                                        <p:attrNameLst>
                                          <p:attrName>ppt_h</p:attrName>
                                        </p:attrNameLst>
                                      </p:cBhvr>
                                      <p:tavLst>
                                        <p:tav tm="0">
                                          <p:val>
                                            <p:strVal val="ppt_h"/>
                                          </p:val>
                                        </p:tav>
                                        <p:tav tm="100000">
                                          <p:val>
                                            <p:fltVal val="0"/>
                                          </p:val>
                                        </p:tav>
                                      </p:tavLst>
                                    </p:anim>
                                    <p:anim calcmode="lin" valueType="num">
                                      <p:cBhvr>
                                        <p:cTn id="32" dur="1000"/>
                                        <p:tgtEl>
                                          <p:spTgt spid="3">
                                            <p:txEl>
                                              <p:pRg st="3" end="3"/>
                                            </p:txEl>
                                          </p:spTgt>
                                        </p:tgtEl>
                                        <p:attrNameLst>
                                          <p:attrName>style.rotation</p:attrName>
                                        </p:attrNameLst>
                                      </p:cBhvr>
                                      <p:tavLst>
                                        <p:tav tm="0">
                                          <p:val>
                                            <p:fltVal val="0"/>
                                          </p:val>
                                        </p:tav>
                                        <p:tav tm="100000">
                                          <p:val>
                                            <p:fltVal val="90"/>
                                          </p:val>
                                        </p:tav>
                                      </p:tavLst>
                                    </p:anim>
                                    <p:animEffect transition="out" filter="fade">
                                      <p:cBhvr>
                                        <p:cTn id="33" dur="1000"/>
                                        <p:tgtEl>
                                          <p:spTgt spid="3">
                                            <p:txEl>
                                              <p:pRg st="3" end="3"/>
                                            </p:txEl>
                                          </p:spTgt>
                                        </p:tgtEl>
                                      </p:cBhvr>
                                    </p:animEffect>
                                    <p:set>
                                      <p:cBhvr>
                                        <p:cTn id="34"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grpId="0" nodeType="clickEffect">
                                  <p:stCondLst>
                                    <p:cond delay="0"/>
                                  </p:stCondLst>
                                  <p:childTnLst>
                                    <p:animEffect transition="out" filter="barn(inVertical)">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También es importante para la publicidad de Facebook y AdWords</a:t>
            </a:r>
            <a:endParaRPr lang="es-GT" dirty="0"/>
          </a:p>
        </p:txBody>
      </p:sp>
      <p:sp>
        <p:nvSpPr>
          <p:cNvPr id="3" name="Marcador de contenido 2"/>
          <p:cNvSpPr>
            <a:spLocks noGrp="1"/>
          </p:cNvSpPr>
          <p:nvPr>
            <p:ph idx="1"/>
          </p:nvPr>
        </p:nvSpPr>
        <p:spPr/>
        <p:txBody>
          <a:bodyPr>
            <a:normAutofit fontScale="92500" lnSpcReduction="20000"/>
          </a:bodyPr>
          <a:lstStyle/>
          <a:p>
            <a:r>
              <a:rPr lang="es-GT" dirty="0"/>
              <a:t>Las empresas que utilizan Facebook Ads y Google AdWords deben contar con sitios de diseño responsive ya que los anuncios, como el propio contenido, también se adaptan a los diferentes tamaños de pantalla. Al hacerlo, se optimiza la experiencia del usuario y se puede ajustar la publicidad para que las visitas desde dispositivos móviles se incrementen.</a:t>
            </a:r>
          </a:p>
          <a:p>
            <a:endParaRPr lang="es-GT" dirty="0"/>
          </a:p>
          <a:p>
            <a:r>
              <a:rPr lang="es-GT" dirty="0"/>
              <a:t>Entonces no solo se ofrece una experiencia de usuario adaptada a dispositivos, también se consolida el contenido en un solo sitio, así como la presencia online para futuros dispositivos y por supuesto se mejora la actividad de las campañas de publicidad tanto de AdWords como de Facebook Ads.</a:t>
            </a:r>
          </a:p>
        </p:txBody>
      </p:sp>
    </p:spTree>
    <p:extLst>
      <p:ext uri="{BB962C8B-B14F-4D97-AF65-F5344CB8AC3E}">
        <p14:creationId xmlns:p14="http://schemas.microsoft.com/office/powerpoint/2010/main" val="11081179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0" nodeType="clickEffect">
                                  <p:stCondLst>
                                    <p:cond delay="0"/>
                                  </p:stCondLst>
                                  <p:childTnLst>
                                    <p:animEffect transition="out" filter="wheel(1)">
                                      <p:cBhvr>
                                        <p:cTn id="12" dur="2000"/>
                                        <p:tgtEl>
                                          <p:spTgt spid="3">
                                            <p:txEl>
                                              <p:pRg st="0" end="0"/>
                                            </p:txEl>
                                          </p:spTgt>
                                        </p:tgtEl>
                                      </p:cBhvr>
                                    </p:animEffect>
                                    <p:set>
                                      <p:cBhvr>
                                        <p:cTn id="13"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1" presetClass="exit" presetSubtype="1" fill="hold" grpId="0" nodeType="clickEffect">
                                  <p:stCondLst>
                                    <p:cond delay="0"/>
                                  </p:stCondLst>
                                  <p:childTnLst>
                                    <p:animEffect transition="out" filter="wheel(1)">
                                      <p:cBhvr>
                                        <p:cTn id="17" dur="2000"/>
                                        <p:tgtEl>
                                          <p:spTgt spid="3">
                                            <p:txEl>
                                              <p:pRg st="2" end="2"/>
                                            </p:txEl>
                                          </p:spTgt>
                                        </p:tgtEl>
                                      </p:cBhvr>
                                    </p:animEffect>
                                    <p:set>
                                      <p:cBhvr>
                                        <p:cTn id="18"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¿Cómo es la experiencia de un usuario en un sitio no responsivo?</a:t>
            </a:r>
            <a:endParaRPr lang="es-GT" dirty="0"/>
          </a:p>
        </p:txBody>
      </p:sp>
      <p:sp>
        <p:nvSpPr>
          <p:cNvPr id="3" name="Marcador de contenido 2"/>
          <p:cNvSpPr>
            <a:spLocks noGrp="1"/>
          </p:cNvSpPr>
          <p:nvPr>
            <p:ph idx="1"/>
          </p:nvPr>
        </p:nvSpPr>
        <p:spPr/>
        <p:txBody>
          <a:bodyPr>
            <a:normAutofit fontScale="85000" lnSpcReduction="20000"/>
          </a:bodyPr>
          <a:lstStyle/>
          <a:p>
            <a:r>
              <a:rPr lang="es-GT" dirty="0"/>
              <a:t>De entrada la experiencia es muy mala y todo tiene que ver con el hecho de que los usuarios desean acceder a la información lo más rápido posible y que esta se muestre de forma adecuada. Si se pronto un usuario accede a una página web sin diseño responsivo, notará de inmediato las columnas de texto u otro tipo de contenido, se muestran desproporcionados, incluso sin que se alcance a ver parte de la información.</a:t>
            </a:r>
          </a:p>
          <a:p>
            <a:endParaRPr lang="es-GT" dirty="0"/>
          </a:p>
          <a:p>
            <a:r>
              <a:rPr lang="es-GT" dirty="0"/>
              <a:t>Al usuario entonces se le hace más difícil navegar por el sitio debido a que los menús y otros botones de navegación, no son accesibles o son demasiado pequeños como para pulsar sobre ellos. Esto provoca frustración en los usuarios al verse imposibilitados para acceder cómodamente al contenido que están buscando, sin mencionar por supuesto la perdida de tiempo.</a:t>
            </a:r>
          </a:p>
        </p:txBody>
      </p:sp>
    </p:spTree>
    <p:extLst>
      <p:ext uri="{BB962C8B-B14F-4D97-AF65-F5344CB8AC3E}">
        <p14:creationId xmlns:p14="http://schemas.microsoft.com/office/powerpoint/2010/main" val="107886724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¿Cómo puede afectar no tener un sitio con diseño no responsive?</a:t>
            </a:r>
            <a:endParaRPr lang="es-GT" dirty="0"/>
          </a:p>
        </p:txBody>
      </p:sp>
      <p:sp>
        <p:nvSpPr>
          <p:cNvPr id="3" name="Marcador de contenido 2"/>
          <p:cNvSpPr>
            <a:spLocks noGrp="1"/>
          </p:cNvSpPr>
          <p:nvPr>
            <p:ph idx="1"/>
          </p:nvPr>
        </p:nvSpPr>
        <p:spPr/>
        <p:txBody>
          <a:bodyPr>
            <a:normAutofit fontScale="70000" lnSpcReduction="20000"/>
          </a:bodyPr>
          <a:lstStyle/>
          <a:p>
            <a:r>
              <a:rPr lang="es-GT" dirty="0"/>
              <a:t>Es un hecho que cada vez más y más usuarios de teléfonos móviles y Tablets, están accediendo a Internet desde estos dispositivos. Lo hacen para revisar su correo electrónico, consultar sus redes sociales, navegar por la web y también para comprar online. Esto significa que si todos estos sitios que tienen lo que están buscando los usuarios, no les ofrecen una experiencia de navegación óptima, sus posibilidades de concretar una compra o la interacción con su contenido, disminuyen considerablemente</a:t>
            </a:r>
            <a:r>
              <a:rPr lang="es-GT" dirty="0" smtClean="0"/>
              <a:t>.</a:t>
            </a:r>
            <a:endParaRPr lang="es-GT" dirty="0"/>
          </a:p>
          <a:p>
            <a:r>
              <a:rPr lang="es-GT" dirty="0"/>
              <a:t>Y ese no es su mayor problema, ya que para Google, la experiencia del usuario es fundamental y uno de los aspectos más importantes al momento de clasificar a un sitio en lo más alto de los resultados de búsqueda. Es decir, el diseño web responsive es un factor de clasificación en los motores de búsqueda debido a que mejora la experiencia del usuario al navegar por los sitios y encontrar lo que buscan en poco tiempo, independientemente del dispositivo que estén usando</a:t>
            </a:r>
            <a:r>
              <a:rPr lang="es-GT" dirty="0" smtClean="0"/>
              <a:t>.</a:t>
            </a:r>
            <a:endParaRPr lang="es-GT" dirty="0"/>
          </a:p>
          <a:p>
            <a:r>
              <a:rPr lang="es-GT" dirty="0"/>
              <a:t>Si una página no cuenta con un diseño web de respuesta, no solamente se esta arriesgando a perder una gran cantidad de visitantes y potenciales compradores. También corre el riesgo de aparecer en los primeros resultados de búsqueda, incluso si su contenido es de alta calidad.</a:t>
            </a:r>
          </a:p>
        </p:txBody>
      </p:sp>
    </p:spTree>
    <p:extLst>
      <p:ext uri="{BB962C8B-B14F-4D97-AF65-F5344CB8AC3E}">
        <p14:creationId xmlns:p14="http://schemas.microsoft.com/office/powerpoint/2010/main" val="239376600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0" nodeType="clickEffect">
                                  <p:stCondLst>
                                    <p:cond delay="0"/>
                                  </p:stCondLst>
                                  <p:childTnLst>
                                    <p:animEffect transition="out" filter="circle(out)">
                                      <p:cBhvr>
                                        <p:cTn id="11" dur="2000"/>
                                        <p:tgtEl>
                                          <p:spTgt spid="3">
                                            <p:txEl>
                                              <p:pRg st="1" end="1"/>
                                            </p:txEl>
                                          </p:spTgt>
                                        </p:tgtEl>
                                      </p:cBhvr>
                                    </p:animEffect>
                                    <p:set>
                                      <p:cBhvr>
                                        <p:cTn id="12"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xit" presetSubtype="32" fill="hold" grpId="0" nodeType="clickEffect">
                                  <p:stCondLst>
                                    <p:cond delay="0"/>
                                  </p:stCondLst>
                                  <p:childTnLst>
                                    <p:animEffect transition="out" filter="circle(out)">
                                      <p:cBhvr>
                                        <p:cTn id="16" dur="2000"/>
                                        <p:tgtEl>
                                          <p:spTgt spid="3">
                                            <p:txEl>
                                              <p:pRg st="2" end="2"/>
                                            </p:txEl>
                                          </p:spTgt>
                                        </p:tgtEl>
                                      </p:cBhvr>
                                    </p:animEffect>
                                    <p:set>
                                      <p:cBhvr>
                                        <p:cTn id="1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smtClean="0"/>
              <a:t>Consejos para utilizar un sitio web responsive</a:t>
            </a:r>
            <a:endParaRPr lang="es-GT" dirty="0"/>
          </a:p>
        </p:txBody>
      </p:sp>
      <p:sp>
        <p:nvSpPr>
          <p:cNvPr id="3" name="Marcador de contenido 2"/>
          <p:cNvSpPr>
            <a:spLocks noGrp="1"/>
          </p:cNvSpPr>
          <p:nvPr>
            <p:ph idx="1"/>
          </p:nvPr>
        </p:nvSpPr>
        <p:spPr/>
        <p:txBody>
          <a:bodyPr>
            <a:normAutofit fontScale="85000" lnSpcReduction="10000"/>
          </a:bodyPr>
          <a:lstStyle/>
          <a:p>
            <a:r>
              <a:rPr lang="es-GT" dirty="0"/>
              <a:t>Si estas pensando en crear una página web utilizando el diseño responsive, hay un par de cosas que debes tener en mente</a:t>
            </a:r>
            <a:r>
              <a:rPr lang="es-GT" dirty="0" smtClean="0"/>
              <a:t>.</a:t>
            </a:r>
            <a:endParaRPr lang="es-GT" dirty="0"/>
          </a:p>
          <a:p>
            <a:r>
              <a:rPr lang="es-GT" dirty="0"/>
              <a:t>– Optar por un diseño estándar. Es decir, mientas más secciones del sitio tengan una apariencia totalmente personalizada, más difícil será que encajen en el diseño web responsive</a:t>
            </a:r>
            <a:r>
              <a:rPr lang="es-GT" dirty="0" smtClean="0"/>
              <a:t>.</a:t>
            </a:r>
            <a:endParaRPr lang="es-GT" dirty="0"/>
          </a:p>
          <a:p>
            <a:r>
              <a:rPr lang="es-GT" dirty="0"/>
              <a:t>– Haz que tu diseño web sea flexible. En otras palabras, un diseño web fluido es la mejor manera de preparar el sitio para cualquier tipo de tamaño de pantalla u orientación</a:t>
            </a:r>
            <a:r>
              <a:rPr lang="es-GT" dirty="0" smtClean="0"/>
              <a:t>.</a:t>
            </a:r>
            <a:endParaRPr lang="es-GT" dirty="0"/>
          </a:p>
          <a:p>
            <a:r>
              <a:rPr lang="es-GT" dirty="0"/>
              <a:t>– Evitar las grandes cantidades de datos tabulares. Esto es importante considerarlo ya que es muy complicado hacer que las tablas se muestren adecuadamente en dispositivos con pantallas de pequeña resolución.</a:t>
            </a:r>
          </a:p>
        </p:txBody>
      </p:sp>
    </p:spTree>
    <p:extLst>
      <p:ext uri="{BB962C8B-B14F-4D97-AF65-F5344CB8AC3E}">
        <p14:creationId xmlns:p14="http://schemas.microsoft.com/office/powerpoint/2010/main" val="110813909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txEl>
                                              <p:pRg st="0" end="0"/>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3">
                                            <p:txEl>
                                              <p:pRg st="1" end="1"/>
                                            </p:txEl>
                                          </p:spTgt>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0" nodeType="clickEffect">
                                  <p:stCondLst>
                                    <p:cond delay="0"/>
                                  </p:stCondLst>
                                  <p:childTnLst>
                                    <p:animScale>
                                      <p:cBhvr>
                                        <p:cTn id="19" dur="2000" fill="hold"/>
                                        <p:tgtEl>
                                          <p:spTgt spid="3">
                                            <p:txEl>
                                              <p:pRg st="2" end="2"/>
                                            </p:txEl>
                                          </p:spTgt>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grpId="0" nodeType="clickEffect">
                                  <p:stCondLst>
                                    <p:cond delay="0"/>
                                  </p:stCondLst>
                                  <p:childTnLst>
                                    <p:animScale>
                                      <p:cBhvr>
                                        <p:cTn id="23" dur="2000" fill="hold"/>
                                        <p:tgtEl>
                                          <p:spTgt spid="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46</TotalTime>
  <Words>1002</Words>
  <Application>Microsoft Office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Sitio WEB responsive</vt:lpstr>
      <vt:lpstr>La importancia actual de tener un sitio web responsive</vt:lpstr>
      <vt:lpstr>¿En que consiste en el sitio web responsive?</vt:lpstr>
      <vt:lpstr>¿Por qué es tan importante tener un sitio con diseño web responsivo?</vt:lpstr>
      <vt:lpstr>Ejemplos:</vt:lpstr>
      <vt:lpstr>También es importante para la publicidad de Facebook y AdWords</vt:lpstr>
      <vt:lpstr>¿Cómo es la experiencia de un usuario en un sitio no responsivo?</vt:lpstr>
      <vt:lpstr>¿Cómo puede afectar no tener un sitio con diseño no responsive?</vt:lpstr>
      <vt:lpstr>Consejos para utilizar un sitio web responsive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Sitio WEB responsive</dc:title>
  <dc:creator>estudiante</dc:creator>
  <cp:lastModifiedBy>estudiante</cp:lastModifiedBy>
  <cp:revision>4</cp:revision>
  <dcterms:created xsi:type="dcterms:W3CDTF">2018-06-25T17:11:23Z</dcterms:created>
  <dcterms:modified xsi:type="dcterms:W3CDTF">2018-06-25T17:58:20Z</dcterms:modified>
</cp:coreProperties>
</file>