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70"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44" autoAdjust="0"/>
  </p:normalViewPr>
  <p:slideViewPr>
    <p:cSldViewPr snapToGrid="0" snapToObjects="1">
      <p:cViewPr>
        <p:scale>
          <a:sx n="108" d="100"/>
          <a:sy n="108" d="100"/>
        </p:scale>
        <p:origin x="-165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66879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212709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135230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341326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56234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F0BF661-AD40-3344-A234-53850EAAB8C5}" type="datetimeFigureOut">
              <a:rPr lang="en-US" smtClean="0"/>
              <a:t>08/10/15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107370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F0BF661-AD40-3344-A234-53850EAAB8C5}" type="datetimeFigureOut">
              <a:rPr lang="en-US" smtClean="0"/>
              <a:t>08/10/15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242259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F0BF661-AD40-3344-A234-53850EAAB8C5}" type="datetimeFigureOut">
              <a:rPr lang="en-US" smtClean="0"/>
              <a:t>08/10/15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50331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BF661-AD40-3344-A234-53850EAAB8C5}" type="datetimeFigureOut">
              <a:rPr lang="en-US" smtClean="0"/>
              <a:t>08/10/15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88414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F0BF661-AD40-3344-A234-53850EAAB8C5}" type="datetimeFigureOut">
              <a:rPr lang="en-US" smtClean="0"/>
              <a:t>08/10/15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249913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F0BF661-AD40-3344-A234-53850EAAB8C5}" type="datetimeFigureOut">
              <a:rPr lang="en-US" smtClean="0"/>
              <a:t>08/10/15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1068136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BF661-AD40-3344-A234-53850EAAB8C5}" type="datetimeFigureOut">
              <a:rPr lang="en-US" smtClean="0"/>
              <a:t>08/10/15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F6BA7-0263-164C-8656-EF2F1FA14328}" type="slidenum">
              <a:rPr lang="en-US" smtClean="0"/>
              <a:t>‹#›</a:t>
            </a:fld>
            <a:endParaRPr lang="en-US"/>
          </a:p>
        </p:txBody>
      </p:sp>
    </p:spTree>
    <p:extLst>
      <p:ext uri="{BB962C8B-B14F-4D97-AF65-F5344CB8AC3E}">
        <p14:creationId xmlns:p14="http://schemas.microsoft.com/office/powerpoint/2010/main" val="85283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mailto:support@windupgaming.com" TargetMode="External"/><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tore.steampowered.com/search/?filter=topsellers" TargetMode="External"/><Relationship Id="rId4" Type="http://schemas.openxmlformats.org/officeDocument/2006/relationships/hyperlink" Target="http://www.amazon.co.uk/Fellowes-Crystals-Mouse-Wrist-Support/dp/B0012315XU/ref=sr_1_7?ie=UTF8&amp;qid=1444299773&amp;sr=8-7&amp;keywords=mouse+pad" TargetMode="External"/><Relationship Id="rId5" Type="http://schemas.openxmlformats.org/officeDocument/2006/relationships/hyperlink" Target="http://www.amazon.co.uk/Razer-Chroma-Wireless-Gaming-Mouse/dp/B00P43JZX6/ref=sr_1_2?ie=UTF8&amp;qid=1444299852&amp;sr=8-2&amp;keywords=razer+naga" TargetMode="External"/><Relationship Id="rId6" Type="http://schemas.openxmlformats.org/officeDocument/2006/relationships/hyperlink" Target="http://www.amazon.co.uk/Razer-Naga-Hex-Gaming-Mouse/dp/B00715L3ZI/ref=sr_1_5?ie=UTF8&amp;qid=1444299852&amp;sr=8-5&amp;keywords=razer+naga" TargetMode="External"/><Relationship Id="rId7" Type="http://schemas.openxmlformats.org/officeDocument/2006/relationships/hyperlink" Target="http://www.clker.com/cliparts/Z/Z/C/g/T/s/10-tooth-black-gear.svg" TargetMode="External"/><Relationship Id="rId8" Type="http://schemas.openxmlformats.org/officeDocument/2006/relationships/hyperlink" Target="http://simpleicon.com/wp-content/uploads/gear-8.svg" TargetMode="External"/><Relationship Id="rId9" Type="http://schemas.openxmlformats.org/officeDocument/2006/relationships/hyperlink" Target="http://uxrepo.com/static/icon-sets/ionicons/svg/gear-a.svg" TargetMode="External"/><Relationship Id="rId1" Type="http://schemas.openxmlformats.org/officeDocument/2006/relationships/slideLayout" Target="../slideLayouts/slideLayout1.xml"/><Relationship Id="rId2" Type="http://schemas.openxmlformats.org/officeDocument/2006/relationships/hyperlink" Target="https://openclipart.org/detail/228417/gearanimation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4"/>
            <a:ext cx="9144000" cy="6740308"/>
          </a:xfrm>
          <a:prstGeom prst="rect">
            <a:avLst/>
          </a:prstGeom>
        </p:spPr>
        <p:txBody>
          <a:bodyPr wrap="square">
            <a:spAutoFit/>
          </a:bodyPr>
          <a:lstStyle/>
          <a:p>
            <a:r>
              <a:rPr lang="en-US" dirty="0" smtClean="0"/>
              <a:t>Task A:</a:t>
            </a:r>
          </a:p>
          <a:p>
            <a:r>
              <a:rPr lang="en-US" dirty="0" smtClean="0"/>
              <a:t>Aim and content of the website:</a:t>
            </a:r>
          </a:p>
          <a:p>
            <a:endParaRPr lang="en-US" dirty="0" smtClean="0"/>
          </a:p>
          <a:p>
            <a:r>
              <a:rPr lang="en-US" dirty="0" smtClean="0"/>
              <a:t>The aim of the website is to sell computer games and computer peripherals.</a:t>
            </a:r>
          </a:p>
          <a:p>
            <a:r>
              <a:rPr lang="en-US" dirty="0" smtClean="0"/>
              <a:t>The content of the site should be five or more separate pages for the site including an order page where you can order the games or parts for your computer.</a:t>
            </a:r>
          </a:p>
          <a:p>
            <a:r>
              <a:rPr lang="en-US" dirty="0" smtClean="0"/>
              <a:t>There should be a navigation menu to get around the site.</a:t>
            </a:r>
          </a:p>
          <a:p>
            <a:r>
              <a:rPr lang="en-US" dirty="0" smtClean="0"/>
              <a:t>Some part of the page should be animated, such as the logo</a:t>
            </a:r>
          </a:p>
          <a:p>
            <a:endParaRPr lang="en-US" dirty="0" smtClean="0"/>
          </a:p>
          <a:p>
            <a:r>
              <a:rPr lang="en-US" dirty="0" smtClean="0"/>
              <a:t>User requirements:</a:t>
            </a:r>
          </a:p>
          <a:p>
            <a:r>
              <a:rPr lang="en-US" dirty="0" smtClean="0"/>
              <a:t>The target audience is teenagers and young adults and so the site should have some animations to appeal to the user. The font size should also be larger so that visually impaired readers can read the site more easily.</a:t>
            </a:r>
          </a:p>
          <a:p>
            <a:endParaRPr lang="en-US" dirty="0" smtClean="0"/>
          </a:p>
          <a:p>
            <a:r>
              <a:rPr lang="en-US" dirty="0" smtClean="0"/>
              <a:t>Timescale of completing the site:</a:t>
            </a:r>
          </a:p>
          <a:p>
            <a:r>
              <a:rPr lang="en-US" dirty="0" smtClean="0"/>
              <a:t>The front end of the site should be completed within one week with a basic look and layout completed. The backend should be created later and will take three weeks to be created</a:t>
            </a:r>
            <a:r>
              <a:rPr lang="en-US" dirty="0" smtClean="0"/>
              <a:t>.</a:t>
            </a:r>
          </a:p>
          <a:p>
            <a:endParaRPr lang="en-US" dirty="0"/>
          </a:p>
          <a:p>
            <a:r>
              <a:rPr lang="en-US" dirty="0" smtClean="0"/>
              <a:t>Page Style: </a:t>
            </a:r>
          </a:p>
          <a:p>
            <a:r>
              <a:rPr lang="en-US" dirty="0" smtClean="0"/>
              <a:t>Text will be black and use Helvetica Font. The background will be white and borders will be 1 pixel and black. Color will appear in the animated logo as the logo colors and the current active page as a red link. Each page will use the </a:t>
            </a:r>
            <a:r>
              <a:rPr lang="en-US" dirty="0" err="1" smtClean="0"/>
              <a:t>css</a:t>
            </a:r>
            <a:r>
              <a:rPr lang="en-US" dirty="0" smtClean="0"/>
              <a:t> file ‘</a:t>
            </a:r>
            <a:r>
              <a:rPr lang="en-US" dirty="0" err="1" smtClean="0"/>
              <a:t>main.css</a:t>
            </a:r>
            <a:r>
              <a:rPr lang="en-US" dirty="0" smtClean="0"/>
              <a:t>’</a:t>
            </a:r>
          </a:p>
          <a:p>
            <a:endParaRPr lang="en-US" dirty="0"/>
          </a:p>
          <a:p>
            <a:endParaRPr lang="en-US" dirty="0"/>
          </a:p>
        </p:txBody>
      </p:sp>
    </p:spTree>
    <p:extLst>
      <p:ext uri="{BB962C8B-B14F-4D97-AF65-F5344CB8AC3E}">
        <p14:creationId xmlns:p14="http://schemas.microsoft.com/office/powerpoint/2010/main" val="36089020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03465" y="143112"/>
            <a:ext cx="8782495" cy="6555639"/>
          </a:xfrm>
          <a:prstGeom prst="rect">
            <a:avLst/>
          </a:prstGeom>
          <a:noFill/>
        </p:spPr>
        <p:txBody>
          <a:bodyPr wrap="square" rtlCol="0">
            <a:spAutoFit/>
          </a:bodyPr>
          <a:lstStyle/>
          <a:p>
            <a:r>
              <a:rPr lang="en-US" sz="1200" u="sng" dirty="0" smtClean="0"/>
              <a:t>Task D: Questions</a:t>
            </a:r>
          </a:p>
          <a:p>
            <a:endParaRPr lang="en-US" sz="1200" u="sng" dirty="0"/>
          </a:p>
          <a:p>
            <a:pPr lvl="0"/>
            <a:r>
              <a:rPr lang="en-GB" sz="1200" dirty="0"/>
              <a:t>Describe </a:t>
            </a:r>
            <a:r>
              <a:rPr lang="en-GB" sz="1200" b="1" dirty="0"/>
              <a:t>three </a:t>
            </a:r>
            <a:r>
              <a:rPr lang="en-GB" sz="1200" dirty="0"/>
              <a:t>hardware and </a:t>
            </a:r>
            <a:r>
              <a:rPr lang="en-GB" sz="1200" b="1" dirty="0"/>
              <a:t>three </a:t>
            </a:r>
            <a:r>
              <a:rPr lang="en-GB" sz="1200" dirty="0"/>
              <a:t>software components that enable access to the web.</a:t>
            </a:r>
          </a:p>
          <a:p>
            <a:r>
              <a:rPr lang="en-US" sz="1200" u="sng" dirty="0" smtClean="0"/>
              <a:t>Hardware:</a:t>
            </a:r>
          </a:p>
          <a:p>
            <a:r>
              <a:rPr lang="en-US" sz="1200" dirty="0" smtClean="0"/>
              <a:t>Computer Or Laptop: Sends requests to the servers and receives files from the servers.</a:t>
            </a:r>
          </a:p>
          <a:p>
            <a:r>
              <a:rPr lang="en-US" sz="1200" dirty="0" smtClean="0"/>
              <a:t> </a:t>
            </a:r>
            <a:endParaRPr lang="en-US" sz="1200" dirty="0"/>
          </a:p>
          <a:p>
            <a:r>
              <a:rPr lang="en-US" sz="1200" dirty="0" smtClean="0"/>
              <a:t>Hosting Servers: Receives requests from browsers and returns the files requested if they exists. Stores files for everyone to see.</a:t>
            </a:r>
          </a:p>
          <a:p>
            <a:endParaRPr lang="en-US" sz="1200" dirty="0" smtClean="0"/>
          </a:p>
          <a:p>
            <a:r>
              <a:rPr lang="en-US" sz="1200" dirty="0" smtClean="0"/>
              <a:t>DNS (Domain Name Server): Takes requests from browsers and allows the browser to request a domain name (e.g. google.com) and point it toward an ip address (e.g. 62.252.232.59). This lets people remember names instead of long sets of numbers.</a:t>
            </a:r>
          </a:p>
          <a:p>
            <a:endParaRPr lang="en-US" sz="1200" dirty="0"/>
          </a:p>
          <a:p>
            <a:r>
              <a:rPr lang="en-US" sz="1200" u="sng" dirty="0" smtClean="0"/>
              <a:t>Software:</a:t>
            </a:r>
          </a:p>
          <a:p>
            <a:r>
              <a:rPr lang="en-US" sz="1200" dirty="0" smtClean="0"/>
              <a:t>Internet browser e.g. Google Chrome: takes a user input from a computer and sends requests to a server. After receiving the requests back, the browser parses the HTML/CSS/JS files and produces the DOM (Document Object Model) which allows users to see the code in a pleasant and viewable way instead of as the pure HTML/CSS/JS that it receives.</a:t>
            </a:r>
          </a:p>
          <a:p>
            <a:endParaRPr lang="en-US" sz="1200" dirty="0"/>
          </a:p>
          <a:p>
            <a:r>
              <a:rPr lang="en-US" sz="1200" dirty="0" smtClean="0"/>
              <a:t>Apache Web Server: the software that Runs on the web server that allows the user to request files from an IP Address or Domain name and will send them back.</a:t>
            </a:r>
          </a:p>
          <a:p>
            <a:endParaRPr lang="en-US" sz="1200" dirty="0"/>
          </a:p>
          <a:p>
            <a:r>
              <a:rPr lang="en-US" sz="1200" dirty="0" smtClean="0"/>
              <a:t>PHP: A backend language that can access databases as well as process data on the server-side of the request to decrease load on each users computers, as well as keep secure data only accessible by the server. </a:t>
            </a:r>
            <a:r>
              <a:rPr lang="en-US" sz="1200" dirty="0" smtClean="0"/>
              <a:t>Sites such as </a:t>
            </a:r>
            <a:r>
              <a:rPr lang="en-US" sz="1200" dirty="0"/>
              <a:t>W</a:t>
            </a:r>
            <a:r>
              <a:rPr lang="en-US" sz="1200" dirty="0" smtClean="0"/>
              <a:t>ordpress, Wikipedia, and Flickr use PHP as their backend languages.</a:t>
            </a:r>
          </a:p>
          <a:p>
            <a:endParaRPr lang="en-US" sz="1200" dirty="0" smtClean="0"/>
          </a:p>
          <a:p>
            <a:pPr lvl="0"/>
            <a:r>
              <a:rPr lang="en-GB" sz="1200" dirty="0"/>
              <a:t>Explain the role of the following protocols:</a:t>
            </a:r>
          </a:p>
          <a:p>
            <a:r>
              <a:rPr lang="en-GB" sz="1200" dirty="0"/>
              <a:t>• TCP/IP including </a:t>
            </a:r>
            <a:r>
              <a:rPr lang="en-GB" sz="1200" dirty="0" smtClean="0"/>
              <a:t>IPv6 : TCP/IP is the protocol that computers use to communicate and send data between each other. </a:t>
            </a:r>
            <a:r>
              <a:rPr lang="en-US" sz="1200" dirty="0" smtClean="0"/>
              <a:t>TCP breaks </a:t>
            </a:r>
            <a:r>
              <a:rPr lang="en-US" sz="1200" dirty="0"/>
              <a:t>data down into small packets before they can be sent over a network, and </a:t>
            </a:r>
            <a:r>
              <a:rPr lang="en-US" sz="1200" dirty="0" smtClean="0"/>
              <a:t>assembles </a:t>
            </a:r>
            <a:r>
              <a:rPr lang="en-US" sz="1200" dirty="0"/>
              <a:t>the packets again when they </a:t>
            </a:r>
            <a:r>
              <a:rPr lang="en-US" sz="1200" dirty="0" smtClean="0"/>
              <a:t>arrive. IP is the use of this protocol over the Internet or a subset of the Internet (such as Extranet or Intranet). TCP/IP Default ports range from 25 up to the 10,000’s but each specific protocol has a default port number.</a:t>
            </a:r>
          </a:p>
          <a:p>
            <a:endParaRPr lang="en-US" sz="1200" dirty="0"/>
          </a:p>
          <a:p>
            <a:r>
              <a:rPr lang="en-US" sz="1200" dirty="0" smtClean="0"/>
              <a:t>TCP/IP originally used IPv4, the original variant on the protocol </a:t>
            </a:r>
            <a:r>
              <a:rPr lang="en-US" sz="1200" dirty="0"/>
              <a:t>that provides an addressing capability of approximately 4.3 billion </a:t>
            </a:r>
            <a:r>
              <a:rPr lang="en-US" sz="1200" dirty="0" smtClean="0"/>
              <a:t>addresses, but as computers became much more common they decided to use a new version called IPv6. </a:t>
            </a:r>
            <a:r>
              <a:rPr lang="en-US" sz="1200" dirty="0" err="1" smtClean="0"/>
              <a:t>Ipv</a:t>
            </a:r>
            <a:r>
              <a:rPr lang="en-US" sz="1200" dirty="0" smtClean="0"/>
              <a:t>^ uses a hexadecimal format instead of a Decimal format and has a bit length of 128 instead of 32, allowing for over 10^38 addresses worldwide ( which is over 10^27, AKA 10 octillion times as many as IPv4).</a:t>
            </a:r>
            <a:endParaRPr lang="en-GB" sz="1200" dirty="0"/>
          </a:p>
          <a:p>
            <a:endParaRPr lang="en-US" sz="1200" dirty="0"/>
          </a:p>
          <a:p>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734875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03465" y="143112"/>
            <a:ext cx="8782495" cy="3785651"/>
          </a:xfrm>
          <a:prstGeom prst="rect">
            <a:avLst/>
          </a:prstGeom>
          <a:noFill/>
        </p:spPr>
        <p:txBody>
          <a:bodyPr wrap="square" rtlCol="0">
            <a:spAutoFit/>
          </a:bodyPr>
          <a:lstStyle/>
          <a:p>
            <a:r>
              <a:rPr lang="en-GB" sz="1200" dirty="0" smtClean="0"/>
              <a:t>• HTTP: Hyper Text Transfer Protocol is a TCP/IP Protocol with a default port number of 80. </a:t>
            </a:r>
            <a:r>
              <a:rPr lang="en-US" sz="1200" dirty="0"/>
              <a:t>HTTP takes care of the communication between a web server and a web browser. HTTP is used for sending requests from a </a:t>
            </a:r>
            <a:r>
              <a:rPr lang="en-US" sz="1200" dirty="0" smtClean="0"/>
              <a:t>browser to </a:t>
            </a:r>
            <a:r>
              <a:rPr lang="en-US" sz="1200" dirty="0"/>
              <a:t>a web server, returning web content </a:t>
            </a:r>
            <a:r>
              <a:rPr lang="en-US" sz="1200" dirty="0" smtClean="0"/>
              <a:t>(EG web pages or other files on a server) </a:t>
            </a:r>
            <a:r>
              <a:rPr lang="en-US" sz="1200" dirty="0"/>
              <a:t>from the server back to the client.</a:t>
            </a:r>
            <a:r>
              <a:rPr lang="en-GB" sz="1200" dirty="0" smtClean="0"/>
              <a:t> HTTPS is a variant of HTTP that uses RSA encryption to encrypt data across the internet for transfer of sensitive data. </a:t>
            </a:r>
            <a:endParaRPr lang="en-GB" sz="1200" dirty="0"/>
          </a:p>
          <a:p>
            <a:endParaRPr lang="en-GB" sz="1200" dirty="0"/>
          </a:p>
          <a:p>
            <a:r>
              <a:rPr lang="en-GB" sz="1200" dirty="0"/>
              <a:t>• </a:t>
            </a:r>
            <a:r>
              <a:rPr lang="en-GB" sz="1200" dirty="0" smtClean="0"/>
              <a:t>SMTP:  Simple Mail Transfer Protocol, created in 1982 and last updated in 2008 allows a server with an active mail address to send and receive emails . It uses a default port of 25.</a:t>
            </a:r>
            <a:endParaRPr lang="en-GB" sz="1200" dirty="0"/>
          </a:p>
          <a:p>
            <a:endParaRPr lang="en-US" sz="1200" dirty="0" smtClean="0"/>
          </a:p>
          <a:p>
            <a:pPr lvl="0"/>
            <a:r>
              <a:rPr lang="en-GB" sz="1200" dirty="0"/>
              <a:t>Explain the role of the following:</a:t>
            </a:r>
          </a:p>
          <a:p>
            <a:r>
              <a:rPr lang="en-GB" sz="1200" dirty="0"/>
              <a:t>• Internet Service </a:t>
            </a:r>
            <a:r>
              <a:rPr lang="en-GB" sz="1200" dirty="0" smtClean="0"/>
              <a:t>Provider: The ISP provided Users such as home users with the bandwidth and internet connection to access the internet, via copper or Fibre Optic cable (or sometimes satellite). Examples of ISPs are Sky, BT or Virgin Media in the UK, or Comcast and AT&amp;T in the USA.</a:t>
            </a:r>
          </a:p>
          <a:p>
            <a:endParaRPr lang="en-GB" sz="1200" dirty="0"/>
          </a:p>
          <a:p>
            <a:r>
              <a:rPr lang="en-GB" sz="1200" dirty="0"/>
              <a:t>• Web hosting </a:t>
            </a:r>
            <a:r>
              <a:rPr lang="en-GB" sz="1200" dirty="0" smtClean="0"/>
              <a:t>service: The company or service that hosts the server of the website that you connect to. Examples of these are </a:t>
            </a:r>
            <a:r>
              <a:rPr lang="en-GB" sz="1200" dirty="0" err="1" smtClean="0"/>
              <a:t>MediaTemple</a:t>
            </a:r>
            <a:r>
              <a:rPr lang="en-GB" sz="1200" dirty="0" smtClean="0"/>
              <a:t>, </a:t>
            </a:r>
            <a:r>
              <a:rPr lang="en-GB" sz="1200" dirty="0" err="1" smtClean="0"/>
              <a:t>AmazonWebServices</a:t>
            </a:r>
            <a:r>
              <a:rPr lang="en-GB" sz="1200" dirty="0" smtClean="0"/>
              <a:t> and </a:t>
            </a:r>
            <a:r>
              <a:rPr lang="en-GB" sz="1200" dirty="0" err="1" smtClean="0"/>
              <a:t>DigitalOcean</a:t>
            </a:r>
            <a:r>
              <a:rPr lang="en-GB" sz="1200" dirty="0" smtClean="0"/>
              <a:t>.</a:t>
            </a:r>
          </a:p>
          <a:p>
            <a:endParaRPr lang="en-GB" sz="1200" dirty="0"/>
          </a:p>
          <a:p>
            <a:r>
              <a:rPr lang="en-GB" sz="1200" dirty="0"/>
              <a:t>• Domain name </a:t>
            </a:r>
            <a:r>
              <a:rPr lang="en-GB" sz="1200" dirty="0" smtClean="0"/>
              <a:t>registrar: the company that registers domain names and allows you to map those domain names to Server IP Addresses. Examples of these are </a:t>
            </a:r>
            <a:r>
              <a:rPr lang="en-GB" sz="1200" dirty="0" err="1" smtClean="0"/>
              <a:t>GoDaddy.com</a:t>
            </a:r>
            <a:r>
              <a:rPr lang="en-GB" sz="1200" dirty="0" smtClean="0"/>
              <a:t> and 123-reg.co.uk</a:t>
            </a:r>
            <a:endParaRPr lang="en-GB" sz="1200" dirty="0"/>
          </a:p>
          <a:p>
            <a:endParaRPr lang="en-US" sz="1200" dirty="0"/>
          </a:p>
          <a:p>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703221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03465" y="143112"/>
            <a:ext cx="8782495" cy="1015663"/>
          </a:xfrm>
          <a:prstGeom prst="rect">
            <a:avLst/>
          </a:prstGeom>
          <a:noFill/>
        </p:spPr>
        <p:txBody>
          <a:bodyPr wrap="square" rtlCol="0">
            <a:spAutoFit/>
          </a:bodyPr>
          <a:lstStyle/>
          <a:p>
            <a:endParaRPr lang="en-US" sz="1200" dirty="0" smtClean="0"/>
          </a:p>
          <a:p>
            <a:endParaRPr lang="en-US" sz="1200" dirty="0"/>
          </a:p>
          <a:p>
            <a:endParaRPr lang="en-US" sz="1200" dirty="0" smtClean="0"/>
          </a:p>
          <a:p>
            <a:endParaRPr lang="en-US" sz="1200" dirty="0"/>
          </a:p>
          <a:p>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
        <p:nvSpPr>
          <p:cNvPr id="2" name="Rectangle 1"/>
          <p:cNvSpPr/>
          <p:nvPr/>
        </p:nvSpPr>
        <p:spPr>
          <a:xfrm>
            <a:off x="203465" y="144769"/>
            <a:ext cx="8698008" cy="3970318"/>
          </a:xfrm>
          <a:prstGeom prst="rect">
            <a:avLst/>
          </a:prstGeom>
        </p:spPr>
        <p:txBody>
          <a:bodyPr wrap="square">
            <a:spAutoFit/>
          </a:bodyPr>
          <a:lstStyle/>
          <a:p>
            <a:r>
              <a:rPr lang="en-GB" dirty="0"/>
              <a:t>Explain the use of </a:t>
            </a:r>
            <a:r>
              <a:rPr lang="en-GB" b="1" dirty="0"/>
              <a:t>two </a:t>
            </a:r>
            <a:r>
              <a:rPr lang="en-GB" dirty="0"/>
              <a:t>different Mark-Up </a:t>
            </a:r>
            <a:r>
              <a:rPr lang="en-GB" dirty="0" smtClean="0"/>
              <a:t>languages:</a:t>
            </a:r>
          </a:p>
          <a:p>
            <a:endParaRPr lang="en-GB" dirty="0" smtClean="0"/>
          </a:p>
          <a:p>
            <a:r>
              <a:rPr lang="en-GB" dirty="0" err="1"/>
              <a:t>Markup</a:t>
            </a:r>
            <a:r>
              <a:rPr lang="en-GB" dirty="0"/>
              <a:t> languages are designed for the processing, definition and presentation of text. The language specifies code for formatting, both the layout and style, within a text file.</a:t>
            </a:r>
            <a:endParaRPr lang="en-GB" dirty="0" smtClean="0"/>
          </a:p>
          <a:p>
            <a:endParaRPr lang="en-GB" dirty="0"/>
          </a:p>
          <a:p>
            <a:r>
              <a:rPr lang="en-GB" dirty="0" smtClean="0"/>
              <a:t>Hyper Text </a:t>
            </a:r>
            <a:r>
              <a:rPr lang="en-GB" dirty="0" err="1" smtClean="0"/>
              <a:t>Markup</a:t>
            </a:r>
            <a:r>
              <a:rPr lang="en-GB" dirty="0" smtClean="0"/>
              <a:t> Language (HTML) is the most common </a:t>
            </a:r>
            <a:r>
              <a:rPr lang="en-GB" dirty="0" err="1" smtClean="0"/>
              <a:t>Markup</a:t>
            </a:r>
            <a:r>
              <a:rPr lang="en-GB" dirty="0" smtClean="0"/>
              <a:t> Language. Using HTML, CSS and JS a website can load and display any number of animations, effects and information. While a HTML file is really just text, the Browser can understand this file and Parse the file correctly to display the text in a certain way, </a:t>
            </a:r>
            <a:r>
              <a:rPr lang="en-GB" dirty="0" err="1" smtClean="0"/>
              <a:t>eg</a:t>
            </a:r>
            <a:r>
              <a:rPr lang="en-GB" dirty="0" smtClean="0"/>
              <a:t> with certain </a:t>
            </a:r>
            <a:r>
              <a:rPr lang="en-GB" dirty="0" err="1" smtClean="0"/>
              <a:t>colors</a:t>
            </a:r>
            <a:r>
              <a:rPr lang="en-GB" dirty="0" smtClean="0"/>
              <a:t> or styles.</a:t>
            </a:r>
          </a:p>
          <a:p>
            <a:endParaRPr lang="en-GB" dirty="0"/>
          </a:p>
          <a:p>
            <a:r>
              <a:rPr lang="en-GB" dirty="0" smtClean="0"/>
              <a:t>Another </a:t>
            </a:r>
            <a:r>
              <a:rPr lang="en-GB" dirty="0" err="1" smtClean="0"/>
              <a:t>Markup</a:t>
            </a:r>
            <a:r>
              <a:rPr lang="en-GB" dirty="0" smtClean="0"/>
              <a:t> Language </a:t>
            </a:r>
            <a:r>
              <a:rPr lang="en-GB" dirty="0"/>
              <a:t>is XML. XML (Extensible </a:t>
            </a:r>
            <a:r>
              <a:rPr lang="en-GB" dirty="0" err="1"/>
              <a:t>Markup</a:t>
            </a:r>
            <a:r>
              <a:rPr lang="en-GB" dirty="0"/>
              <a:t> Language) is a </a:t>
            </a:r>
            <a:r>
              <a:rPr lang="en-GB" dirty="0" err="1" smtClean="0"/>
              <a:t>markup</a:t>
            </a:r>
            <a:r>
              <a:rPr lang="en-GB" dirty="0" smtClean="0"/>
              <a:t> </a:t>
            </a:r>
            <a:r>
              <a:rPr lang="en-GB" dirty="0"/>
              <a:t>language that is now widely used. XML was developed by the World Wide Web </a:t>
            </a:r>
            <a:r>
              <a:rPr lang="en-GB" dirty="0" smtClean="0"/>
              <a:t>Consortium. The main use of XML is to communicate data between applications and is widely supported in many programming languages, such as java, python and ruby.</a:t>
            </a:r>
            <a:endParaRPr lang="en-US" dirty="0"/>
          </a:p>
        </p:txBody>
      </p:sp>
    </p:spTree>
    <p:extLst>
      <p:ext uri="{BB962C8B-B14F-4D97-AF65-F5344CB8AC3E}">
        <p14:creationId xmlns:p14="http://schemas.microsoft.com/office/powerpoint/2010/main" val="28412726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
        <p:nvSpPr>
          <p:cNvPr id="6" name="Rectangle 5"/>
          <p:cNvSpPr/>
          <p:nvPr/>
        </p:nvSpPr>
        <p:spPr>
          <a:xfrm>
            <a:off x="203465" y="506013"/>
            <a:ext cx="8698008" cy="6186310"/>
          </a:xfrm>
          <a:prstGeom prst="rect">
            <a:avLst/>
          </a:prstGeom>
        </p:spPr>
        <p:txBody>
          <a:bodyPr wrap="square">
            <a:spAutoFit/>
          </a:bodyPr>
          <a:lstStyle/>
          <a:p>
            <a:pPr lvl="0"/>
            <a:r>
              <a:rPr lang="en-GB" dirty="0"/>
              <a:t>Identify and briefly describe </a:t>
            </a:r>
            <a:r>
              <a:rPr lang="en-GB" b="1" dirty="0"/>
              <a:t>four </a:t>
            </a:r>
            <a:r>
              <a:rPr lang="en-GB" dirty="0"/>
              <a:t>types of web </a:t>
            </a:r>
            <a:r>
              <a:rPr lang="en-GB" dirty="0" smtClean="0"/>
              <a:t>functionality.</a:t>
            </a:r>
          </a:p>
          <a:p>
            <a:pPr lvl="0"/>
            <a:endParaRPr lang="en-GB" dirty="0"/>
          </a:p>
          <a:p>
            <a:pPr marL="342900" lvl="0" indent="-342900">
              <a:buAutoNum type="arabicPeriod"/>
            </a:pPr>
            <a:r>
              <a:rPr lang="en-GB" dirty="0" smtClean="0"/>
              <a:t>Internet Banking: A very common use of the internet is access to internet banking. Internet banking uses HTTPS to securely send data to and from the banking servers, allowing users to transfer money between their own or other accounts without having to go into branch.</a:t>
            </a:r>
          </a:p>
          <a:p>
            <a:pPr marL="342900" lvl="0" indent="-342900">
              <a:buAutoNum type="arabicPeriod"/>
            </a:pPr>
            <a:endParaRPr lang="en-GB" dirty="0"/>
          </a:p>
          <a:p>
            <a:pPr marL="342900" lvl="0" indent="-342900">
              <a:buAutoNum type="arabicPeriod"/>
            </a:pPr>
            <a:r>
              <a:rPr lang="en-GB" dirty="0" smtClean="0"/>
              <a:t>Blogging websites: a great example of this is Wordpress. Wordpress can be installed on a server and allows its users to create blog posts and therefore communicate with their followers and fans.</a:t>
            </a:r>
          </a:p>
          <a:p>
            <a:pPr marL="342900" lvl="0" indent="-342900">
              <a:buAutoNum type="arabicPeriod"/>
            </a:pPr>
            <a:endParaRPr lang="en-GB" dirty="0"/>
          </a:p>
          <a:p>
            <a:pPr marL="342900" lvl="0" indent="-342900">
              <a:buAutoNum type="arabicPeriod"/>
            </a:pPr>
            <a:r>
              <a:rPr lang="en-GB" dirty="0" smtClean="0"/>
              <a:t>Internet gaming sites: with many languages and packages constantly being released and more people learning programming than ever before, internet games are being created more often and more easily. Some of these run completely in browser (EG </a:t>
            </a:r>
            <a:r>
              <a:rPr lang="en-GB" dirty="0" err="1" smtClean="0"/>
              <a:t>Agar.io</a:t>
            </a:r>
            <a:r>
              <a:rPr lang="en-GB" dirty="0" smtClean="0"/>
              <a:t>) or Run partly server side and partly Client-side (EG world of </a:t>
            </a:r>
            <a:r>
              <a:rPr lang="en-GB" dirty="0" err="1" smtClean="0"/>
              <a:t>Warcraft</a:t>
            </a:r>
            <a:r>
              <a:rPr lang="en-GB" dirty="0" smtClean="0"/>
              <a:t> or </a:t>
            </a:r>
            <a:r>
              <a:rPr lang="en-GB" dirty="0" err="1" smtClean="0"/>
              <a:t>Minecraft</a:t>
            </a:r>
            <a:r>
              <a:rPr lang="en-GB" dirty="0" smtClean="0"/>
              <a:t>).</a:t>
            </a:r>
          </a:p>
          <a:p>
            <a:pPr marL="342900" lvl="0" indent="-342900">
              <a:buAutoNum type="arabicPeriod"/>
            </a:pPr>
            <a:endParaRPr lang="en-GB" dirty="0"/>
          </a:p>
          <a:p>
            <a:pPr marL="342900" lvl="0" indent="-342900">
              <a:buAutoNum type="arabicPeriod"/>
            </a:pPr>
            <a:r>
              <a:rPr lang="en-GB" dirty="0" smtClean="0"/>
              <a:t>Messaging services: long gone are the days of paying for texts. With many phones having fast and cheap internet and apps being developed that allow easy sending of messages, it is getting increasingly easy to send people messages who live across the world.</a:t>
            </a:r>
          </a:p>
          <a:p>
            <a:pPr lvl="0"/>
            <a:endParaRPr lang="en-GB" dirty="0"/>
          </a:p>
          <a:p>
            <a:pPr lvl="0"/>
            <a:endParaRPr lang="en-GB" dirty="0" smtClean="0"/>
          </a:p>
        </p:txBody>
      </p:sp>
    </p:spTree>
    <p:extLst>
      <p:ext uri="{BB962C8B-B14F-4D97-AF65-F5344CB8AC3E}">
        <p14:creationId xmlns:p14="http://schemas.microsoft.com/office/powerpoint/2010/main" val="37719903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
        <p:nvSpPr>
          <p:cNvPr id="6" name="Rectangle 5"/>
          <p:cNvSpPr/>
          <p:nvPr/>
        </p:nvSpPr>
        <p:spPr>
          <a:xfrm>
            <a:off x="203465" y="506013"/>
            <a:ext cx="8698008" cy="5909311"/>
          </a:xfrm>
          <a:prstGeom prst="rect">
            <a:avLst/>
          </a:prstGeom>
        </p:spPr>
        <p:txBody>
          <a:bodyPr wrap="square">
            <a:spAutoFit/>
          </a:bodyPr>
          <a:lstStyle/>
          <a:p>
            <a:pPr lvl="0"/>
            <a:r>
              <a:rPr lang="en-GB" dirty="0"/>
              <a:t>Explain the use and functionality of:</a:t>
            </a:r>
          </a:p>
          <a:p>
            <a:r>
              <a:rPr lang="en-GB" dirty="0"/>
              <a:t>• Web runtime </a:t>
            </a:r>
            <a:r>
              <a:rPr lang="en-GB" dirty="0" smtClean="0"/>
              <a:t>environments: </a:t>
            </a:r>
            <a:r>
              <a:rPr lang="en-GB" dirty="0"/>
              <a:t>As soon </a:t>
            </a:r>
            <a:r>
              <a:rPr lang="en-GB" dirty="0" smtClean="0"/>
              <a:t>a </a:t>
            </a:r>
            <a:r>
              <a:rPr lang="en-GB" dirty="0"/>
              <a:t>software </a:t>
            </a:r>
            <a:r>
              <a:rPr lang="en-GB" dirty="0" smtClean="0"/>
              <a:t>program (in this case a web application) </a:t>
            </a:r>
            <a:r>
              <a:rPr lang="en-GB" dirty="0"/>
              <a:t>is executed, it is in a runtime state</a:t>
            </a:r>
            <a:r>
              <a:rPr lang="en-GB" dirty="0" smtClean="0"/>
              <a:t>. In this state, it can access computer resources such as RAM and Hard Drive space.</a:t>
            </a:r>
          </a:p>
          <a:p>
            <a:endParaRPr lang="en-GB" dirty="0"/>
          </a:p>
          <a:p>
            <a:r>
              <a:rPr lang="en-GB" dirty="0"/>
              <a:t>• Web application programming </a:t>
            </a:r>
            <a:r>
              <a:rPr lang="en-GB" dirty="0" smtClean="0"/>
              <a:t>languages: The programming language for a web application is the language that uses its compiler or interpreter to take data and perform necessary calculations or operations on that data. Examples of backend languages include PHP, Ruby, Java and NodeJS. Examples of Frontend Languages include </a:t>
            </a:r>
            <a:r>
              <a:rPr lang="en-GB" dirty="0" err="1" smtClean="0"/>
              <a:t>Javascript</a:t>
            </a:r>
            <a:r>
              <a:rPr lang="en-GB" dirty="0" smtClean="0"/>
              <a:t> and CSS, although CSS is not really a programming language.</a:t>
            </a:r>
          </a:p>
          <a:p>
            <a:endParaRPr lang="en-GB" dirty="0"/>
          </a:p>
          <a:p>
            <a:r>
              <a:rPr lang="en-GB" dirty="0"/>
              <a:t>• Databases including </a:t>
            </a:r>
            <a:r>
              <a:rPr lang="en-GB" dirty="0" smtClean="0"/>
              <a:t>SQL: IF a user is using a web application, their data must be stored somewhere. The backend language will take the input from the frontend and put the data in the </a:t>
            </a:r>
          </a:p>
          <a:p>
            <a:endParaRPr lang="en-GB" dirty="0"/>
          </a:p>
          <a:p>
            <a:r>
              <a:rPr lang="en-GB" dirty="0"/>
              <a:t>• </a:t>
            </a:r>
            <a:r>
              <a:rPr lang="en-GB" dirty="0" smtClean="0"/>
              <a:t>PHP: Originally PHP stood for personal home page, it is a server side language that can produce dynamic html pages based on a number of inputs such as who is accessing the page as well as many other factors. PHP has been developed over the years, originally as a scripting language but has grown into a fully soft-typed object </a:t>
            </a:r>
            <a:r>
              <a:rPr lang="en-GB" dirty="0"/>
              <a:t>o</a:t>
            </a:r>
            <a:r>
              <a:rPr lang="en-GB" dirty="0" smtClean="0"/>
              <a:t>riented language and is continually being added to, with the next release of PHP version 6.X set for November 2015.</a:t>
            </a:r>
            <a:endParaRPr lang="en-GB" dirty="0"/>
          </a:p>
        </p:txBody>
      </p:sp>
    </p:spTree>
    <p:extLst>
      <p:ext uri="{BB962C8B-B14F-4D97-AF65-F5344CB8AC3E}">
        <p14:creationId xmlns:p14="http://schemas.microsoft.com/office/powerpoint/2010/main" val="42470449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03465" y="143112"/>
            <a:ext cx="8782495" cy="1015663"/>
          </a:xfrm>
          <a:prstGeom prst="rect">
            <a:avLst/>
          </a:prstGeom>
          <a:noFill/>
        </p:spPr>
        <p:txBody>
          <a:bodyPr wrap="square" rtlCol="0">
            <a:spAutoFit/>
          </a:bodyPr>
          <a:lstStyle/>
          <a:p>
            <a:endParaRPr lang="en-US" sz="1200" dirty="0" smtClean="0"/>
          </a:p>
          <a:p>
            <a:endParaRPr lang="en-US" sz="1200" dirty="0"/>
          </a:p>
          <a:p>
            <a:endParaRPr lang="en-US" sz="1200" dirty="0" smtClean="0"/>
          </a:p>
          <a:p>
            <a:endParaRPr lang="en-US" sz="1200" dirty="0"/>
          </a:p>
          <a:p>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
        <p:nvSpPr>
          <p:cNvPr id="2" name="Rectangle 1"/>
          <p:cNvSpPr/>
          <p:nvPr/>
        </p:nvSpPr>
        <p:spPr>
          <a:xfrm>
            <a:off x="203465" y="144769"/>
            <a:ext cx="8698008" cy="2862323"/>
          </a:xfrm>
          <a:prstGeom prst="rect">
            <a:avLst/>
          </a:prstGeom>
        </p:spPr>
        <p:txBody>
          <a:bodyPr wrap="square">
            <a:spAutoFit/>
          </a:bodyPr>
          <a:lstStyle/>
          <a:p>
            <a:pPr lvl="0"/>
            <a:r>
              <a:rPr lang="en-GB" dirty="0"/>
              <a:t>Identify </a:t>
            </a:r>
            <a:r>
              <a:rPr lang="en-GB" b="1" dirty="0"/>
              <a:t>one </a:t>
            </a:r>
            <a:r>
              <a:rPr lang="en-GB" dirty="0"/>
              <a:t>typical stack combination that can be used for web development</a:t>
            </a:r>
            <a:r>
              <a:rPr lang="en-GB" dirty="0" smtClean="0"/>
              <a:t>.</a:t>
            </a:r>
          </a:p>
          <a:p>
            <a:pPr lvl="0"/>
            <a:endParaRPr lang="en-GB" dirty="0"/>
          </a:p>
          <a:p>
            <a:pPr lvl="0"/>
            <a:r>
              <a:rPr lang="en-GB" dirty="0" smtClean="0"/>
              <a:t>The most common Web stack is a LAMP stack.</a:t>
            </a:r>
          </a:p>
          <a:p>
            <a:pPr lvl="0"/>
            <a:endParaRPr lang="en-GB" dirty="0"/>
          </a:p>
          <a:p>
            <a:pPr lvl="0"/>
            <a:r>
              <a:rPr lang="en-GB" dirty="0" smtClean="0"/>
              <a:t>LAMP stands for:</a:t>
            </a:r>
          </a:p>
          <a:p>
            <a:pPr lvl="0"/>
            <a:endParaRPr lang="en-GB" dirty="0"/>
          </a:p>
          <a:p>
            <a:pPr lvl="0"/>
            <a:r>
              <a:rPr lang="en-GB" dirty="0" smtClean="0"/>
              <a:t>L: LINUX: The operating system of the server (EG Ubuntu 14.0.4).</a:t>
            </a:r>
          </a:p>
          <a:p>
            <a:pPr lvl="0"/>
            <a:r>
              <a:rPr lang="en-GB" dirty="0" smtClean="0"/>
              <a:t>A: Apache – The web server that allows users to request files from the server.</a:t>
            </a:r>
          </a:p>
          <a:p>
            <a:pPr lvl="0"/>
            <a:r>
              <a:rPr lang="en-GB" dirty="0" smtClean="0"/>
              <a:t>M: MySQL – The database used on the server.</a:t>
            </a:r>
          </a:p>
          <a:p>
            <a:pPr lvl="0"/>
            <a:r>
              <a:rPr lang="en-GB" dirty="0" smtClean="0"/>
              <a:t>P: PHP – the backend language used for server side processing.</a:t>
            </a:r>
            <a:endParaRPr lang="en-GB" dirty="0"/>
          </a:p>
        </p:txBody>
      </p:sp>
    </p:spTree>
    <p:extLst>
      <p:ext uri="{BB962C8B-B14F-4D97-AF65-F5344CB8AC3E}">
        <p14:creationId xmlns:p14="http://schemas.microsoft.com/office/powerpoint/2010/main" val="2612407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25677" cy="1200329"/>
          </a:xfrm>
          <a:prstGeom prst="rect">
            <a:avLst/>
          </a:prstGeom>
          <a:noFill/>
        </p:spPr>
        <p:txBody>
          <a:bodyPr wrap="none" rtlCol="0">
            <a:spAutoFit/>
          </a:bodyPr>
          <a:lstStyle/>
          <a:p>
            <a:r>
              <a:rPr lang="en-US" dirty="0" smtClean="0"/>
              <a:t>Layout of each page:</a:t>
            </a:r>
          </a:p>
          <a:p>
            <a:endParaRPr lang="en-US" dirty="0" smtClean="0"/>
          </a:p>
          <a:p>
            <a:r>
              <a:rPr lang="en-US" dirty="0" smtClean="0"/>
              <a:t>The base layout of the page will look like the layout below and will have the body content where</a:t>
            </a:r>
          </a:p>
          <a:p>
            <a:r>
              <a:rPr lang="en-US" dirty="0" smtClean="0"/>
              <a:t>It says “body content”</a:t>
            </a:r>
            <a:r>
              <a:rPr lang="en-US" dirty="0" smtClean="0"/>
              <a:t>. Uses </a:t>
            </a:r>
            <a:r>
              <a:rPr lang="en-US" dirty="0" err="1" smtClean="0"/>
              <a:t>main.css</a:t>
            </a:r>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Contact</a:t>
            </a:r>
            <a:r>
              <a:rPr lang="en-US" dirty="0"/>
              <a:t> </a:t>
            </a:r>
            <a:r>
              <a:rPr lang="en-US" dirty="0" smtClean="0"/>
              <a:t> |  Order Games	|  Sign Up	</a:t>
            </a:r>
            <a:endParaRPr lang="en-US" dirty="0"/>
          </a:p>
        </p:txBody>
      </p:sp>
      <p:sp>
        <p:nvSpPr>
          <p:cNvPr id="9" name="TextBox 8"/>
          <p:cNvSpPr txBox="1"/>
          <p:nvPr/>
        </p:nvSpPr>
        <p:spPr>
          <a:xfrm>
            <a:off x="2830946" y="4031732"/>
            <a:ext cx="3726873" cy="707886"/>
          </a:xfrm>
          <a:prstGeom prst="rect">
            <a:avLst/>
          </a:prstGeom>
          <a:noFill/>
        </p:spPr>
        <p:txBody>
          <a:bodyPr wrap="square" rtlCol="0">
            <a:spAutoFit/>
          </a:bodyPr>
          <a:lstStyle/>
          <a:p>
            <a:r>
              <a:rPr lang="en-US" sz="4000" dirty="0" smtClean="0"/>
              <a:t>BODY CONTENT</a:t>
            </a:r>
            <a:endParaRPr lang="en-US" sz="4000"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Tree>
    <p:extLst>
      <p:ext uri="{BB962C8B-B14F-4D97-AF65-F5344CB8AC3E}">
        <p14:creationId xmlns:p14="http://schemas.microsoft.com/office/powerpoint/2010/main" val="23234076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28859" cy="1200329"/>
          </a:xfrm>
          <a:prstGeom prst="rect">
            <a:avLst/>
          </a:prstGeom>
          <a:noFill/>
        </p:spPr>
        <p:txBody>
          <a:bodyPr wrap="none" rtlCol="0">
            <a:spAutoFit/>
          </a:bodyPr>
          <a:lstStyle/>
          <a:p>
            <a:r>
              <a:rPr lang="en-US" dirty="0" smtClean="0"/>
              <a:t>The </a:t>
            </a:r>
            <a:r>
              <a:rPr lang="en-US" dirty="0" smtClean="0"/>
              <a:t>order page </a:t>
            </a:r>
            <a:r>
              <a:rPr lang="en-US" dirty="0" smtClean="0"/>
              <a:t>will look approximately like </a:t>
            </a:r>
            <a:r>
              <a:rPr lang="en-US" dirty="0" smtClean="0"/>
              <a:t>this</a:t>
            </a:r>
          </a:p>
          <a:p>
            <a:endParaRPr lang="en-US" dirty="0"/>
          </a:p>
          <a:p>
            <a:r>
              <a:rPr lang="en-US" dirty="0" smtClean="0"/>
              <a:t>The images will be JPGs as there will be a lot of images so the images should be as small as they </a:t>
            </a:r>
          </a:p>
          <a:p>
            <a:r>
              <a:rPr lang="en-US" dirty="0" smtClean="0"/>
              <a:t>can. JPGs are compressed so this will help with page loading time. Uses </a:t>
            </a:r>
            <a:r>
              <a:rPr lang="en-US" dirty="0" err="1" smtClean="0"/>
              <a:t>main.css</a:t>
            </a:r>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Contact</a:t>
            </a:r>
            <a:r>
              <a:rPr lang="en-US" dirty="0"/>
              <a:t> </a:t>
            </a:r>
            <a:r>
              <a:rPr lang="en-US" dirty="0" smtClean="0"/>
              <a:t> |  </a:t>
            </a:r>
            <a:r>
              <a:rPr lang="en-US" dirty="0" smtClean="0">
                <a:solidFill>
                  <a:srgbClr val="FF0000"/>
                </a:solidFill>
              </a:rPr>
              <a:t>Order Games</a:t>
            </a:r>
            <a:r>
              <a:rPr lang="en-US" dirty="0" smtClean="0"/>
              <a:t>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1" name="Rectangle 10"/>
          <p:cNvSpPr/>
          <p:nvPr/>
        </p:nvSpPr>
        <p:spPr>
          <a:xfrm>
            <a:off x="173182" y="2387905"/>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1414" y="1909567"/>
            <a:ext cx="3465647" cy="369332"/>
          </a:xfrm>
          <a:prstGeom prst="rect">
            <a:avLst/>
          </a:prstGeom>
          <a:noFill/>
        </p:spPr>
        <p:txBody>
          <a:bodyPr wrap="square" rtlCol="0">
            <a:spAutoFit/>
          </a:bodyPr>
          <a:lstStyle/>
          <a:p>
            <a:r>
              <a:rPr lang="en-US" dirty="0" smtClean="0"/>
              <a:t>Top Selling Games</a:t>
            </a:r>
            <a:endParaRPr lang="en-US" dirty="0"/>
          </a:p>
        </p:txBody>
      </p:sp>
      <p:sp>
        <p:nvSpPr>
          <p:cNvPr id="4" name="TextBox 3"/>
          <p:cNvSpPr txBox="1"/>
          <p:nvPr/>
        </p:nvSpPr>
        <p:spPr>
          <a:xfrm>
            <a:off x="161861" y="2406447"/>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13" name="Rectangle 12"/>
          <p:cNvSpPr/>
          <p:nvPr/>
        </p:nvSpPr>
        <p:spPr>
          <a:xfrm>
            <a:off x="184503" y="3036759"/>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84502" y="3769291"/>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97101" y="4557890"/>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84501" y="5264558"/>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5822" y="5957151"/>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11414" y="3043938"/>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4" name="TextBox 23"/>
          <p:cNvSpPr txBox="1"/>
          <p:nvPr/>
        </p:nvSpPr>
        <p:spPr>
          <a:xfrm>
            <a:off x="211414" y="3769291"/>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5" name="TextBox 24"/>
          <p:cNvSpPr txBox="1"/>
          <p:nvPr/>
        </p:nvSpPr>
        <p:spPr>
          <a:xfrm>
            <a:off x="185781" y="4557890"/>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6" name="TextBox 25"/>
          <p:cNvSpPr txBox="1"/>
          <p:nvPr/>
        </p:nvSpPr>
        <p:spPr>
          <a:xfrm>
            <a:off x="185781" y="5264558"/>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7" name="TextBox 26"/>
          <p:cNvSpPr txBox="1"/>
          <p:nvPr/>
        </p:nvSpPr>
        <p:spPr>
          <a:xfrm>
            <a:off x="211414" y="5812256"/>
            <a:ext cx="8832047" cy="923330"/>
          </a:xfrm>
          <a:prstGeom prst="rect">
            <a:avLst/>
          </a:prstGeom>
          <a:noFill/>
          <a:ln>
            <a:solidFill>
              <a:schemeClr val="tx1"/>
            </a:solidFill>
          </a:ln>
        </p:spPr>
        <p:txBody>
          <a:bodyPr wrap="square" rtlCol="0">
            <a:spAutoFit/>
          </a:bodyPr>
          <a:lstStyle/>
          <a:p>
            <a:r>
              <a:rPr lang="en-US" dirty="0" smtClean="0"/>
              <a:t>We also sell: mice, mouse pads, computer graphics cards, </a:t>
            </a:r>
            <a:r>
              <a:rPr lang="en-US" dirty="0" err="1" smtClean="0"/>
              <a:t>etc</a:t>
            </a:r>
            <a:r>
              <a:rPr lang="en-US" dirty="0" smtClean="0"/>
              <a:t> (same format as games but below)</a:t>
            </a:r>
            <a:endParaRPr lang="en-US" dirty="0" smtClean="0"/>
          </a:p>
          <a:p>
            <a:endParaRPr lang="en-US" dirty="0"/>
          </a:p>
        </p:txBody>
      </p:sp>
    </p:spTree>
    <p:extLst>
      <p:ext uri="{BB962C8B-B14F-4D97-AF65-F5344CB8AC3E}">
        <p14:creationId xmlns:p14="http://schemas.microsoft.com/office/powerpoint/2010/main" val="32392114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28859" cy="1477328"/>
          </a:xfrm>
          <a:prstGeom prst="rect">
            <a:avLst/>
          </a:prstGeom>
          <a:noFill/>
        </p:spPr>
        <p:txBody>
          <a:bodyPr wrap="none" rtlCol="0">
            <a:spAutoFit/>
          </a:bodyPr>
          <a:lstStyle/>
          <a:p>
            <a:r>
              <a:rPr lang="en-US" dirty="0" smtClean="0"/>
              <a:t>The </a:t>
            </a:r>
            <a:r>
              <a:rPr lang="en-US" dirty="0" smtClean="0"/>
              <a:t>confirm order page </a:t>
            </a:r>
            <a:r>
              <a:rPr lang="en-US" dirty="0" smtClean="0"/>
              <a:t>will look approximately like </a:t>
            </a:r>
            <a:r>
              <a:rPr lang="en-US" dirty="0" smtClean="0"/>
              <a:t>this</a:t>
            </a:r>
          </a:p>
          <a:p>
            <a:endParaRPr lang="en-US" dirty="0"/>
          </a:p>
          <a:p>
            <a:r>
              <a:rPr lang="en-US" dirty="0" smtClean="0"/>
              <a:t>The images will be JPGs as there will be a lot of images so the images should be as small as they </a:t>
            </a:r>
          </a:p>
          <a:p>
            <a:r>
              <a:rPr lang="en-US" dirty="0" smtClean="0"/>
              <a:t>can. JPGs are compressed so this will help with page </a:t>
            </a:r>
            <a:r>
              <a:rPr lang="en-US" dirty="0"/>
              <a:t>loading time. Uses </a:t>
            </a:r>
            <a:r>
              <a:rPr lang="en-US" dirty="0" err="1"/>
              <a:t>main.css</a:t>
            </a:r>
            <a:endParaRPr lang="en-US" dirty="0"/>
          </a:p>
          <a:p>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Contact</a:t>
            </a:r>
            <a:r>
              <a:rPr lang="en-US" dirty="0"/>
              <a:t> </a:t>
            </a:r>
            <a:r>
              <a:rPr lang="en-US" dirty="0" smtClean="0"/>
              <a:t> |  </a:t>
            </a:r>
            <a:r>
              <a:rPr lang="en-US" dirty="0" smtClean="0">
                <a:solidFill>
                  <a:srgbClr val="FF0000"/>
                </a:solidFill>
              </a:rPr>
              <a:t>Order Games</a:t>
            </a:r>
            <a:r>
              <a:rPr lang="en-US" dirty="0" smtClean="0"/>
              <a:t>	|  Sign Up	</a:t>
            </a:r>
            <a:endParaRPr lang="en-US" dirty="0"/>
          </a:p>
        </p:txBody>
      </p:sp>
      <p:sp>
        <p:nvSpPr>
          <p:cNvPr id="12" name="TextBox 11"/>
          <p:cNvSpPr txBox="1"/>
          <p:nvPr/>
        </p:nvSpPr>
        <p:spPr>
          <a:xfrm>
            <a:off x="173182" y="1909567"/>
            <a:ext cx="3465647" cy="4801315"/>
          </a:xfrm>
          <a:prstGeom prst="rect">
            <a:avLst/>
          </a:prstGeom>
          <a:noFill/>
        </p:spPr>
        <p:txBody>
          <a:bodyPr wrap="square" rtlCol="0">
            <a:spAutoFit/>
          </a:bodyPr>
          <a:lstStyle/>
          <a:p>
            <a:r>
              <a:rPr lang="en-US" dirty="0" smtClean="0"/>
              <a:t>(if they have ordered games)</a:t>
            </a:r>
          </a:p>
          <a:p>
            <a:r>
              <a:rPr lang="en-US" dirty="0" smtClean="0"/>
              <a:t>You Have Ordered:</a:t>
            </a:r>
          </a:p>
          <a:p>
            <a:endParaRPr lang="en-US" dirty="0"/>
          </a:p>
          <a:p>
            <a:r>
              <a:rPr lang="en-US" dirty="0" smtClean="0"/>
              <a:t>GAME X – Price: X</a:t>
            </a:r>
          </a:p>
          <a:p>
            <a:r>
              <a:rPr lang="en-US" dirty="0" smtClean="0"/>
              <a:t>GAME Y </a:t>
            </a:r>
            <a:r>
              <a:rPr lang="en-US" dirty="0"/>
              <a:t>– Price: X</a:t>
            </a:r>
            <a:endParaRPr lang="en-US" dirty="0" smtClean="0"/>
          </a:p>
          <a:p>
            <a:r>
              <a:rPr lang="en-US" dirty="0"/>
              <a:t>GAME Z – Price: X</a:t>
            </a:r>
            <a:endParaRPr lang="en-US" dirty="0" smtClean="0"/>
          </a:p>
          <a:p>
            <a:endParaRPr lang="en-US" dirty="0"/>
          </a:p>
          <a:p>
            <a:r>
              <a:rPr lang="en-US" dirty="0" smtClean="0"/>
              <a:t>(if they have ordered Accessories)</a:t>
            </a:r>
          </a:p>
          <a:p>
            <a:endParaRPr lang="en-US" dirty="0"/>
          </a:p>
          <a:p>
            <a:r>
              <a:rPr lang="en-US" dirty="0" smtClean="0"/>
              <a:t>You Have Ordered:</a:t>
            </a:r>
          </a:p>
          <a:p>
            <a:endParaRPr lang="en-US" dirty="0"/>
          </a:p>
          <a:p>
            <a:r>
              <a:rPr lang="en-US" dirty="0"/>
              <a:t>Accessory X – Price: X</a:t>
            </a:r>
            <a:endParaRPr lang="en-US" dirty="0" smtClean="0"/>
          </a:p>
          <a:p>
            <a:r>
              <a:rPr lang="en-US" dirty="0" smtClean="0"/>
              <a:t>Accessory Y </a:t>
            </a:r>
            <a:r>
              <a:rPr lang="en-US" dirty="0"/>
              <a:t>– Price: </a:t>
            </a:r>
            <a:r>
              <a:rPr lang="en-US" dirty="0" smtClean="0"/>
              <a:t>X</a:t>
            </a:r>
          </a:p>
          <a:p>
            <a:endParaRPr lang="en-US" dirty="0"/>
          </a:p>
          <a:p>
            <a:r>
              <a:rPr lang="en-US" dirty="0" smtClean="0"/>
              <a:t>Total Price: £TOTAL_PRICE</a:t>
            </a:r>
          </a:p>
          <a:p>
            <a:endParaRPr lang="en-US" dirty="0"/>
          </a:p>
          <a:p>
            <a:r>
              <a:rPr lang="en-US" dirty="0" smtClean="0"/>
              <a:t>CONFIRM_ORDER_BUTTON</a:t>
            </a:r>
            <a:endParaRPr lang="en-US" dirty="0"/>
          </a:p>
        </p:txBody>
      </p:sp>
      <p:cxnSp>
        <p:nvCxnSpPr>
          <p:cNvPr id="14" name="Straight Arrow Connector 13"/>
          <p:cNvCxnSpPr/>
          <p:nvPr/>
        </p:nvCxnSpPr>
        <p:spPr>
          <a:xfrm flipV="1">
            <a:off x="3071090" y="4362311"/>
            <a:ext cx="2608450" cy="211648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79540" y="2492749"/>
            <a:ext cx="3464460" cy="2151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Alert Box:</a:t>
            </a:r>
          </a:p>
          <a:p>
            <a:pPr algn="ctr"/>
            <a:endParaRPr lang="en-US" dirty="0"/>
          </a:p>
          <a:p>
            <a:pPr algn="ctr"/>
            <a:r>
              <a:rPr lang="en-US" dirty="0" smtClean="0"/>
              <a:t>Are You Sure that you want to confirm your order?</a:t>
            </a:r>
          </a:p>
          <a:p>
            <a:pPr algn="ctr"/>
            <a:endParaRPr lang="en-US" dirty="0"/>
          </a:p>
          <a:p>
            <a:pPr algn="ctr"/>
            <a:r>
              <a:rPr lang="en-US" dirty="0" smtClean="0"/>
              <a:t>YES	NO</a:t>
            </a:r>
          </a:p>
          <a:p>
            <a:pPr algn="ctr"/>
            <a:endParaRPr lang="en-US" dirty="0"/>
          </a:p>
          <a:p>
            <a:pPr algn="ctr"/>
            <a:endParaRPr lang="en-US" dirty="0"/>
          </a:p>
        </p:txBody>
      </p:sp>
      <p:cxnSp>
        <p:nvCxnSpPr>
          <p:cNvPr id="28" name="Straight Arrow Connector 27"/>
          <p:cNvCxnSpPr/>
          <p:nvPr/>
        </p:nvCxnSpPr>
        <p:spPr>
          <a:xfrm flipH="1">
            <a:off x="6079342" y="4185937"/>
            <a:ext cx="1011263" cy="103472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6079342" y="5220664"/>
            <a:ext cx="2573560" cy="13110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Thank You for your order.</a:t>
            </a:r>
            <a:endParaRPr lang="en-US" dirty="0"/>
          </a:p>
        </p:txBody>
      </p:sp>
    </p:spTree>
    <p:extLst>
      <p:ext uri="{BB962C8B-B14F-4D97-AF65-F5344CB8AC3E}">
        <p14:creationId xmlns:p14="http://schemas.microsoft.com/office/powerpoint/2010/main" val="34615200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861389" cy="1200329"/>
          </a:xfrm>
          <a:prstGeom prst="rect">
            <a:avLst/>
          </a:prstGeom>
          <a:noFill/>
        </p:spPr>
        <p:txBody>
          <a:bodyPr wrap="none" rtlCol="0">
            <a:spAutoFit/>
          </a:bodyPr>
          <a:lstStyle/>
          <a:p>
            <a:r>
              <a:rPr lang="en-US" dirty="0" smtClean="0"/>
              <a:t>The contact page will look approximately like </a:t>
            </a:r>
            <a:r>
              <a:rPr lang="en-US" dirty="0" smtClean="0"/>
              <a:t>this.</a:t>
            </a:r>
          </a:p>
          <a:p>
            <a:endParaRPr lang="en-US" dirty="0"/>
          </a:p>
          <a:p>
            <a:r>
              <a:rPr lang="en-US" dirty="0"/>
              <a:t>Uses </a:t>
            </a:r>
            <a:r>
              <a:rPr lang="en-US" dirty="0" err="1"/>
              <a:t>main.css</a:t>
            </a:r>
            <a:endParaRPr lang="en-US" dirty="0"/>
          </a:p>
          <a:p>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a:t>
            </a:r>
            <a:r>
              <a:rPr lang="en-US" dirty="0" smtClean="0">
                <a:solidFill>
                  <a:srgbClr val="FF0000"/>
                </a:solidFill>
              </a:rPr>
              <a:t>Contact</a:t>
            </a:r>
            <a:r>
              <a:rPr lang="en-US" dirty="0">
                <a:solidFill>
                  <a:srgbClr val="FF0000"/>
                </a:solidFill>
              </a:rPr>
              <a:t> </a:t>
            </a:r>
            <a:r>
              <a:rPr lang="en-US" dirty="0" smtClean="0">
                <a:solidFill>
                  <a:srgbClr val="FF0000"/>
                </a:solidFill>
              </a:rPr>
              <a:t> </a:t>
            </a:r>
            <a:r>
              <a:rPr lang="en-US" dirty="0" smtClean="0"/>
              <a:t>|  Order Games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4" name="TextBox 3"/>
          <p:cNvSpPr txBox="1"/>
          <p:nvPr/>
        </p:nvSpPr>
        <p:spPr>
          <a:xfrm>
            <a:off x="173182" y="2106265"/>
            <a:ext cx="8832047" cy="3385542"/>
          </a:xfrm>
          <a:prstGeom prst="rect">
            <a:avLst/>
          </a:prstGeom>
          <a:noFill/>
        </p:spPr>
        <p:txBody>
          <a:bodyPr wrap="square" rtlCol="0">
            <a:spAutoFit/>
          </a:bodyPr>
          <a:lstStyle/>
          <a:p>
            <a:r>
              <a:rPr lang="en-US" sz="3400" b="1" dirty="0" smtClean="0"/>
              <a:t>Contact Us:</a:t>
            </a:r>
          </a:p>
          <a:p>
            <a:endParaRPr lang="en-US" dirty="0"/>
          </a:p>
          <a:p>
            <a:r>
              <a:rPr lang="en-US" dirty="0" smtClean="0"/>
              <a:t>Email: </a:t>
            </a:r>
            <a:r>
              <a:rPr lang="en-US" dirty="0" smtClean="0">
                <a:hlinkClick r:id="rId3"/>
              </a:rPr>
              <a:t>support@windupgaming.com</a:t>
            </a:r>
            <a:endParaRPr lang="en-US" dirty="0" smtClean="0"/>
          </a:p>
          <a:p>
            <a:endParaRPr lang="en-US" dirty="0"/>
          </a:p>
          <a:p>
            <a:r>
              <a:rPr lang="en-US" dirty="0" smtClean="0"/>
              <a:t>Phone: 07229 085 084</a:t>
            </a:r>
          </a:p>
          <a:p>
            <a:endParaRPr lang="en-US" dirty="0"/>
          </a:p>
          <a:p>
            <a:r>
              <a:rPr lang="en-US" dirty="0"/>
              <a:t>	</a:t>
            </a:r>
            <a:r>
              <a:rPr lang="en-US" dirty="0" err="1" smtClean="0"/>
              <a:t>Facebook.com</a:t>
            </a:r>
            <a:r>
              <a:rPr lang="en-US" dirty="0" smtClean="0"/>
              <a:t>/</a:t>
            </a:r>
            <a:r>
              <a:rPr lang="en-US" dirty="0" err="1" smtClean="0"/>
              <a:t>windupgaming</a:t>
            </a:r>
            <a:endParaRPr lang="en-US" dirty="0" smtClean="0"/>
          </a:p>
          <a:p>
            <a:endParaRPr lang="en-US" dirty="0"/>
          </a:p>
          <a:p>
            <a:r>
              <a:rPr lang="en-US" dirty="0" smtClean="0"/>
              <a:t>	@</a:t>
            </a:r>
            <a:r>
              <a:rPr lang="en-US" dirty="0" err="1" smtClean="0"/>
              <a:t>WindupGaming</a:t>
            </a:r>
            <a:endParaRPr lang="en-US" dirty="0" smtClean="0"/>
          </a:p>
          <a:p>
            <a:endParaRPr lang="en-US" dirty="0"/>
          </a:p>
          <a:p>
            <a:endParaRPr lang="en-US" dirty="0"/>
          </a:p>
        </p:txBody>
      </p:sp>
      <p:pic>
        <p:nvPicPr>
          <p:cNvPr id="9" name="Picture 8" descr="Yootheme-Social-Bookmark-Social-facebook-box-blue.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782" y="3958937"/>
            <a:ext cx="401782" cy="401782"/>
          </a:xfrm>
          <a:prstGeom prst="rect">
            <a:avLst/>
          </a:prstGeom>
        </p:spPr>
      </p:pic>
      <p:pic>
        <p:nvPicPr>
          <p:cNvPr id="23" name="Picture 22" descr="larrybird-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183" y="4538383"/>
            <a:ext cx="503381" cy="355328"/>
          </a:xfrm>
          <a:prstGeom prst="rect">
            <a:avLst/>
          </a:prstGeom>
        </p:spPr>
      </p:pic>
    </p:spTree>
    <p:extLst>
      <p:ext uri="{BB962C8B-B14F-4D97-AF65-F5344CB8AC3E}">
        <p14:creationId xmlns:p14="http://schemas.microsoft.com/office/powerpoint/2010/main" val="42928359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700213" cy="1200329"/>
          </a:xfrm>
          <a:prstGeom prst="rect">
            <a:avLst/>
          </a:prstGeom>
          <a:noFill/>
        </p:spPr>
        <p:txBody>
          <a:bodyPr wrap="none" rtlCol="0">
            <a:spAutoFit/>
          </a:bodyPr>
          <a:lstStyle/>
          <a:p>
            <a:r>
              <a:rPr lang="en-US" dirty="0" smtClean="0"/>
              <a:t>The home page will look approximately like </a:t>
            </a:r>
            <a:r>
              <a:rPr lang="en-US" dirty="0" smtClean="0"/>
              <a:t>this.</a:t>
            </a:r>
          </a:p>
          <a:p>
            <a:endParaRPr lang="en-US" dirty="0"/>
          </a:p>
          <a:p>
            <a:r>
              <a:rPr lang="en-US" dirty="0"/>
              <a:t>Uses </a:t>
            </a:r>
            <a:r>
              <a:rPr lang="en-US" dirty="0" err="1"/>
              <a:t>main.css</a:t>
            </a:r>
            <a:endParaRPr lang="en-US" dirty="0"/>
          </a:p>
          <a:p>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solidFill>
                  <a:srgbClr val="FF0000"/>
                </a:solidFill>
              </a:rPr>
              <a:t>Home</a:t>
            </a:r>
            <a:r>
              <a:rPr lang="en-US" dirty="0" smtClean="0"/>
              <a:t>  |  About  |  Contact</a:t>
            </a:r>
            <a:r>
              <a:rPr lang="en-US" dirty="0"/>
              <a:t> </a:t>
            </a:r>
            <a:r>
              <a:rPr lang="en-US" dirty="0" smtClean="0"/>
              <a:t> |  Order Games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11414" y="1909567"/>
            <a:ext cx="8782495" cy="4555093"/>
          </a:xfrm>
          <a:prstGeom prst="rect">
            <a:avLst/>
          </a:prstGeom>
          <a:noFill/>
        </p:spPr>
        <p:txBody>
          <a:bodyPr wrap="square" rtlCol="0">
            <a:spAutoFit/>
          </a:bodyPr>
          <a:lstStyle/>
          <a:p>
            <a:r>
              <a:rPr lang="en-US" sz="3400" dirty="0" smtClean="0"/>
              <a:t>HOME:</a:t>
            </a:r>
          </a:p>
          <a:p>
            <a:endParaRPr lang="en-US" sz="3400" dirty="0"/>
          </a:p>
          <a:p>
            <a:r>
              <a:rPr lang="en-US" sz="3400" dirty="0" smtClean="0"/>
              <a:t>News:</a:t>
            </a:r>
          </a:p>
          <a:p>
            <a:r>
              <a:rPr lang="en-US" sz="3400" dirty="0" smtClean="0"/>
              <a:t>-------------</a:t>
            </a:r>
            <a:endParaRPr lang="en-US" sz="3400" dirty="0"/>
          </a:p>
          <a:p>
            <a:r>
              <a:rPr lang="en-US" sz="3400" dirty="0" smtClean="0"/>
              <a:t>Latest Version of Call of Duty Due for release on 29</a:t>
            </a:r>
            <a:r>
              <a:rPr lang="en-US" sz="3400" baseline="30000" dirty="0" smtClean="0"/>
              <a:t>th</a:t>
            </a:r>
            <a:r>
              <a:rPr lang="en-US" sz="3400" dirty="0" smtClean="0"/>
              <a:t> October 2015!</a:t>
            </a:r>
          </a:p>
          <a:p>
            <a:r>
              <a:rPr lang="en-US" sz="3400" dirty="0" smtClean="0"/>
              <a:t>-------------</a:t>
            </a:r>
            <a:endParaRPr lang="en-US" sz="3400" dirty="0"/>
          </a:p>
          <a:p>
            <a:r>
              <a:rPr lang="en-US" sz="3400" dirty="0" smtClean="0"/>
              <a:t>Counter Strike Game Breaking Bug Found</a:t>
            </a:r>
          </a:p>
          <a:p>
            <a:endParaRPr lang="en-US" dirty="0"/>
          </a:p>
        </p:txBody>
      </p:sp>
    </p:spTree>
    <p:extLst>
      <p:ext uri="{BB962C8B-B14F-4D97-AF65-F5344CB8AC3E}">
        <p14:creationId xmlns:p14="http://schemas.microsoft.com/office/powerpoint/2010/main" val="42928359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710131" cy="1200329"/>
          </a:xfrm>
          <a:prstGeom prst="rect">
            <a:avLst/>
          </a:prstGeom>
          <a:noFill/>
        </p:spPr>
        <p:txBody>
          <a:bodyPr wrap="none" rtlCol="0">
            <a:spAutoFit/>
          </a:bodyPr>
          <a:lstStyle/>
          <a:p>
            <a:r>
              <a:rPr lang="en-US" dirty="0" smtClean="0"/>
              <a:t>The about page will look approximately like </a:t>
            </a:r>
            <a:r>
              <a:rPr lang="en-US" dirty="0" smtClean="0"/>
              <a:t>this.</a:t>
            </a:r>
          </a:p>
          <a:p>
            <a:endParaRPr lang="en-US" dirty="0"/>
          </a:p>
          <a:p>
            <a:r>
              <a:rPr lang="en-US" dirty="0"/>
              <a:t>Uses </a:t>
            </a:r>
            <a:r>
              <a:rPr lang="en-US" dirty="0" err="1"/>
              <a:t>main.css</a:t>
            </a:r>
            <a:endParaRPr lang="en-US" dirty="0"/>
          </a:p>
          <a:p>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solidFill>
                  <a:srgbClr val="000000"/>
                </a:solidFill>
              </a:rPr>
              <a:t>Home</a:t>
            </a:r>
            <a:r>
              <a:rPr lang="en-US" dirty="0" smtClean="0"/>
              <a:t>  |  </a:t>
            </a:r>
            <a:r>
              <a:rPr lang="en-US" dirty="0" smtClean="0">
                <a:solidFill>
                  <a:srgbClr val="FF0000"/>
                </a:solidFill>
              </a:rPr>
              <a:t>About</a:t>
            </a:r>
            <a:r>
              <a:rPr lang="en-US" dirty="0" smtClean="0"/>
              <a:t>  |  Contact</a:t>
            </a:r>
            <a:r>
              <a:rPr lang="en-US" dirty="0"/>
              <a:t> </a:t>
            </a:r>
            <a:r>
              <a:rPr lang="en-US" dirty="0" smtClean="0"/>
              <a:t> |  Order Games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11414" y="1909567"/>
            <a:ext cx="8782495" cy="3354765"/>
          </a:xfrm>
          <a:prstGeom prst="rect">
            <a:avLst/>
          </a:prstGeom>
          <a:noFill/>
        </p:spPr>
        <p:txBody>
          <a:bodyPr wrap="square" rtlCol="0">
            <a:spAutoFit/>
          </a:bodyPr>
          <a:lstStyle/>
          <a:p>
            <a:r>
              <a:rPr lang="en-US" sz="3400" dirty="0" smtClean="0"/>
              <a:t>ABOUT:</a:t>
            </a:r>
          </a:p>
          <a:p>
            <a:endParaRPr lang="en-US" sz="3400" dirty="0"/>
          </a:p>
          <a:p>
            <a:r>
              <a:rPr lang="en-US" dirty="0" smtClean="0"/>
              <a:t>We were founded on 20</a:t>
            </a:r>
            <a:r>
              <a:rPr lang="en-US" baseline="30000" dirty="0" smtClean="0"/>
              <a:t>th</a:t>
            </a:r>
            <a:r>
              <a:rPr lang="en-US" dirty="0" smtClean="0"/>
              <a:t> September 2015 …….</a:t>
            </a:r>
          </a:p>
          <a:p>
            <a:endParaRPr lang="en-US" dirty="0"/>
          </a:p>
          <a:p>
            <a:endParaRPr lang="en-US" dirty="0" smtClean="0"/>
          </a:p>
          <a:p>
            <a:endParaRPr lang="en-US" dirty="0"/>
          </a:p>
          <a:p>
            <a:endParaRPr lang="en-US" dirty="0" smtClean="0"/>
          </a:p>
          <a:p>
            <a:r>
              <a:rPr lang="en-US" dirty="0" smtClean="0"/>
              <a:t>……</a:t>
            </a:r>
          </a:p>
          <a:p>
            <a:endParaRPr lang="en-US" dirty="0"/>
          </a:p>
          <a:p>
            <a:r>
              <a:rPr lang="en-US" dirty="0" smtClean="0"/>
              <a:t>……</a:t>
            </a:r>
            <a:endParaRPr lang="en-US"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696663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825886" cy="1200329"/>
          </a:xfrm>
          <a:prstGeom prst="rect">
            <a:avLst/>
          </a:prstGeom>
          <a:noFill/>
        </p:spPr>
        <p:txBody>
          <a:bodyPr wrap="none" rtlCol="0">
            <a:spAutoFit/>
          </a:bodyPr>
          <a:lstStyle/>
          <a:p>
            <a:r>
              <a:rPr lang="en-US" dirty="0" smtClean="0"/>
              <a:t>The sign up page will look approximately like </a:t>
            </a:r>
            <a:r>
              <a:rPr lang="en-US" dirty="0" smtClean="0"/>
              <a:t>this.</a:t>
            </a:r>
          </a:p>
          <a:p>
            <a:endParaRPr lang="en-US" dirty="0"/>
          </a:p>
          <a:p>
            <a:r>
              <a:rPr lang="en-US" dirty="0"/>
              <a:t>Uses </a:t>
            </a:r>
            <a:r>
              <a:rPr lang="en-US" dirty="0" err="1"/>
              <a:t>main.css</a:t>
            </a:r>
            <a:endParaRPr lang="en-US" dirty="0"/>
          </a:p>
          <a:p>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solidFill>
                  <a:srgbClr val="000000"/>
                </a:solidFill>
              </a:rPr>
              <a:t>Home</a:t>
            </a:r>
            <a:r>
              <a:rPr lang="en-US" dirty="0" smtClean="0"/>
              <a:t>  |  About  |  Contact</a:t>
            </a:r>
            <a:r>
              <a:rPr lang="en-US" dirty="0"/>
              <a:t> </a:t>
            </a:r>
            <a:r>
              <a:rPr lang="en-US" dirty="0" smtClean="0"/>
              <a:t> |  Order Games	|  </a:t>
            </a:r>
            <a:r>
              <a:rPr lang="en-US" dirty="0" smtClean="0">
                <a:solidFill>
                  <a:srgbClr val="FF0000"/>
                </a:solidFill>
              </a:rPr>
              <a:t>Sign Up	</a:t>
            </a:r>
            <a:endParaRPr lang="en-US" dirty="0">
              <a:solidFill>
                <a:srgbClr val="FF0000"/>
              </a:solidFill>
            </a:endParaRPr>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11414" y="1909567"/>
            <a:ext cx="8782495" cy="3139321"/>
          </a:xfrm>
          <a:prstGeom prst="rect">
            <a:avLst/>
          </a:prstGeom>
          <a:noFill/>
        </p:spPr>
        <p:txBody>
          <a:bodyPr wrap="square" rtlCol="0">
            <a:spAutoFit/>
          </a:bodyPr>
          <a:lstStyle/>
          <a:p>
            <a:r>
              <a:rPr lang="en-US" dirty="0" smtClean="0"/>
              <a:t>Sign Up:</a:t>
            </a:r>
          </a:p>
          <a:p>
            <a:endParaRPr lang="en-US" dirty="0" smtClean="0"/>
          </a:p>
          <a:p>
            <a:r>
              <a:rPr lang="en-US" dirty="0" smtClean="0"/>
              <a:t>Sign Up To Our Mailing List:</a:t>
            </a:r>
          </a:p>
          <a:p>
            <a:endParaRPr lang="en-US" dirty="0"/>
          </a:p>
          <a:p>
            <a:r>
              <a:rPr lang="en-US" u="sng" dirty="0" smtClean="0"/>
              <a:t>Name Box</a:t>
            </a:r>
          </a:p>
          <a:p>
            <a:endParaRPr lang="en-US" dirty="0"/>
          </a:p>
          <a:p>
            <a:r>
              <a:rPr lang="en-US" u="sng" dirty="0" smtClean="0"/>
              <a:t>Email Box</a:t>
            </a:r>
          </a:p>
          <a:p>
            <a:endParaRPr lang="en-US" dirty="0"/>
          </a:p>
          <a:p>
            <a:r>
              <a:rPr lang="en-US" u="sng" dirty="0" smtClean="0"/>
              <a:t>Confirm Email Box</a:t>
            </a:r>
          </a:p>
          <a:p>
            <a:endParaRPr lang="en-US" u="sng" dirty="0"/>
          </a:p>
          <a:p>
            <a:r>
              <a:rPr lang="en-US" u="sng" dirty="0" smtClean="0"/>
              <a:t>SIGN UP BUTTON!</a:t>
            </a:r>
            <a:endParaRPr lang="en-US" u="sng"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703307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03465" y="143112"/>
            <a:ext cx="8782495" cy="5816976"/>
          </a:xfrm>
          <a:prstGeom prst="rect">
            <a:avLst/>
          </a:prstGeom>
          <a:noFill/>
        </p:spPr>
        <p:txBody>
          <a:bodyPr wrap="square" rtlCol="0">
            <a:spAutoFit/>
          </a:bodyPr>
          <a:lstStyle/>
          <a:p>
            <a:r>
              <a:rPr lang="en-US" sz="1200" dirty="0" smtClean="0"/>
              <a:t>Links to images:</a:t>
            </a:r>
          </a:p>
          <a:p>
            <a:endParaRPr lang="en-US" sz="1200" dirty="0"/>
          </a:p>
          <a:p>
            <a:r>
              <a:rPr lang="en-US" sz="1200" dirty="0" smtClean="0">
                <a:hlinkClick r:id="rId2"/>
              </a:rPr>
              <a:t>https://openclipart.org/detail/228417/gearanimation01</a:t>
            </a:r>
            <a:endParaRPr lang="en-US" sz="1200" dirty="0" smtClean="0"/>
          </a:p>
          <a:p>
            <a:endParaRPr lang="en-US" sz="1200" dirty="0"/>
          </a:p>
          <a:p>
            <a:r>
              <a:rPr lang="en-US" sz="1200" dirty="0" smtClean="0"/>
              <a:t>Steam images for games:</a:t>
            </a:r>
          </a:p>
          <a:p>
            <a:endParaRPr lang="en-US" sz="1200" dirty="0"/>
          </a:p>
          <a:p>
            <a:r>
              <a:rPr lang="en-US" sz="1200" dirty="0">
                <a:hlinkClick r:id="rId3"/>
              </a:rPr>
              <a:t>http://store.steampowered.com/search/?filter=</a:t>
            </a:r>
            <a:r>
              <a:rPr lang="en-US" sz="1200" dirty="0" smtClean="0">
                <a:hlinkClick r:id="rId3"/>
              </a:rPr>
              <a:t>topsellers</a:t>
            </a:r>
            <a:endParaRPr lang="en-US" sz="1200" dirty="0" smtClean="0"/>
          </a:p>
          <a:p>
            <a:endParaRPr lang="en-US" sz="1200" u="sng" dirty="0"/>
          </a:p>
          <a:p>
            <a:r>
              <a:rPr lang="en-US" sz="1200" u="sng" dirty="0" smtClean="0"/>
              <a:t>Mouse pad:</a:t>
            </a:r>
          </a:p>
          <a:p>
            <a:endParaRPr lang="en-US" sz="1200" u="sng" dirty="0"/>
          </a:p>
          <a:p>
            <a:r>
              <a:rPr lang="en-US" sz="1200" u="sng" dirty="0">
                <a:hlinkClick r:id="rId4"/>
              </a:rPr>
              <a:t>http://www.amazon.co.uk/Fellowes-Crystals-Mouse-Wrist-Support/dp/B0012315XU/ref=sr_1_7?ie=UTF8&amp;qid=1444299773&amp;sr=8-7&amp;keywords=mouse+</a:t>
            </a:r>
            <a:r>
              <a:rPr lang="en-US" sz="1200" u="sng" dirty="0" smtClean="0">
                <a:hlinkClick r:id="rId4"/>
              </a:rPr>
              <a:t>pad</a:t>
            </a:r>
            <a:endParaRPr lang="en-US" sz="1200" u="sng" dirty="0" smtClean="0"/>
          </a:p>
          <a:p>
            <a:endParaRPr lang="en-US" sz="1200" u="sng" dirty="0"/>
          </a:p>
          <a:p>
            <a:r>
              <a:rPr lang="en-US" sz="1200" u="sng" dirty="0" smtClean="0"/>
              <a:t>Mice:</a:t>
            </a:r>
          </a:p>
          <a:p>
            <a:endParaRPr lang="en-US" sz="1200" u="sng" dirty="0"/>
          </a:p>
          <a:p>
            <a:r>
              <a:rPr lang="en-US" sz="1200" u="sng" dirty="0">
                <a:hlinkClick r:id="rId5"/>
              </a:rPr>
              <a:t>http://www.amazon.co.uk/Razer-Chroma-Wireless-Gaming-Mouse/dp/B00P43JZX6/ref=sr_1_2?ie=UTF8&amp;qid=1444299852&amp;sr=8-2&amp;keywords=razer+</a:t>
            </a:r>
            <a:r>
              <a:rPr lang="en-US" sz="1200" u="sng" dirty="0" smtClean="0">
                <a:hlinkClick r:id="rId5"/>
              </a:rPr>
              <a:t>naga</a:t>
            </a:r>
            <a:endParaRPr lang="en-US" sz="1200" u="sng" dirty="0" smtClean="0"/>
          </a:p>
          <a:p>
            <a:endParaRPr lang="en-US" sz="1200" u="sng" dirty="0"/>
          </a:p>
          <a:p>
            <a:r>
              <a:rPr lang="en-US" sz="1200" u="sng" dirty="0">
                <a:hlinkClick r:id="rId6"/>
              </a:rPr>
              <a:t>http://www.amazon.co.uk/Razer-Naga-Hex-Gaming-Mouse/dp/B00715L3ZI/ref=sr_1_5?ie=UTF8&amp;qid=1444299852&amp;sr=8-5&amp;keywords=razer+</a:t>
            </a:r>
            <a:r>
              <a:rPr lang="en-US" sz="1200" u="sng" dirty="0" smtClean="0">
                <a:hlinkClick r:id="rId6"/>
              </a:rPr>
              <a:t>naga</a:t>
            </a:r>
            <a:endParaRPr lang="en-US" sz="1200" u="sng" dirty="0" smtClean="0"/>
          </a:p>
          <a:p>
            <a:endParaRPr lang="en-US" sz="1200" u="sng" dirty="0"/>
          </a:p>
          <a:p>
            <a:r>
              <a:rPr lang="en-US" sz="1200" u="sng" dirty="0" smtClean="0"/>
              <a:t>Gears:</a:t>
            </a:r>
          </a:p>
          <a:p>
            <a:endParaRPr lang="en-US" sz="1200" u="sng" dirty="0"/>
          </a:p>
          <a:p>
            <a:r>
              <a:rPr lang="en-US" sz="1200" u="sng" dirty="0">
                <a:hlinkClick r:id="rId7"/>
              </a:rPr>
              <a:t>http://www.clker.com/cliparts/Z/Z/C/g/T/s/10-tooth-black-</a:t>
            </a:r>
            <a:r>
              <a:rPr lang="en-US" sz="1200" u="sng" dirty="0" smtClean="0">
                <a:hlinkClick r:id="rId7"/>
              </a:rPr>
              <a:t>gear.svg</a:t>
            </a:r>
            <a:endParaRPr lang="en-US" sz="1200" u="sng" dirty="0" smtClean="0"/>
          </a:p>
          <a:p>
            <a:endParaRPr lang="en-US" sz="1200" u="sng" dirty="0" smtClean="0"/>
          </a:p>
          <a:p>
            <a:r>
              <a:rPr lang="en-US" sz="1200" u="sng" dirty="0">
                <a:hlinkClick r:id="rId8"/>
              </a:rPr>
              <a:t>http://simpleicon.com/wp-content/uploads/gear-8.</a:t>
            </a:r>
            <a:r>
              <a:rPr lang="en-US" sz="1200" u="sng" dirty="0" smtClean="0">
                <a:hlinkClick r:id="rId8"/>
              </a:rPr>
              <a:t>svg</a:t>
            </a:r>
            <a:endParaRPr lang="en-US" sz="1200" u="sng" dirty="0" smtClean="0"/>
          </a:p>
          <a:p>
            <a:endParaRPr lang="en-US" sz="1200" u="sng" dirty="0"/>
          </a:p>
          <a:p>
            <a:r>
              <a:rPr lang="en-US" sz="1200" u="sng" dirty="0">
                <a:hlinkClick r:id="rId9"/>
              </a:rPr>
              <a:t>http://uxrepo.com/static/icon-sets/ionicons/svg/gear-</a:t>
            </a:r>
            <a:r>
              <a:rPr lang="en-US" sz="1200" u="sng" dirty="0" smtClean="0">
                <a:hlinkClick r:id="rId9"/>
              </a:rPr>
              <a:t>a.svg</a:t>
            </a:r>
            <a:endParaRPr lang="en-US" sz="1200" u="sng" dirty="0" smtClean="0"/>
          </a:p>
          <a:p>
            <a:endParaRPr lang="en-US" sz="1200" u="sng" dirty="0"/>
          </a:p>
          <a:p>
            <a:endParaRPr lang="en-US" sz="1200" u="sng" dirty="0"/>
          </a:p>
          <a:p>
            <a:endParaRPr lang="en-US" sz="1200" u="sng"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672691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364</TotalTime>
  <Words>2500</Words>
  <Application>Microsoft Macintosh PowerPoint</Application>
  <PresentationFormat>On-screen Show (4:3)</PresentationFormat>
  <Paragraphs>231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Splash Worldwide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Reyes-Wainwright</dc:creator>
  <cp:lastModifiedBy>Alexander Reyes-Wainwright</cp:lastModifiedBy>
  <cp:revision>50</cp:revision>
  <dcterms:created xsi:type="dcterms:W3CDTF">2015-10-08T09:26:55Z</dcterms:created>
  <dcterms:modified xsi:type="dcterms:W3CDTF">2015-10-08T15:33:57Z</dcterms:modified>
</cp:coreProperties>
</file>