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4" r:id="rId2"/>
  </p:sldMasterIdLst>
  <p:notesMasterIdLst>
    <p:notesMasterId r:id="rId25"/>
  </p:notesMasterIdLst>
  <p:sldIdLst>
    <p:sldId id="329" r:id="rId3"/>
    <p:sldId id="315" r:id="rId4"/>
    <p:sldId id="340" r:id="rId5"/>
    <p:sldId id="342" r:id="rId6"/>
    <p:sldId id="343" r:id="rId7"/>
    <p:sldId id="322" r:id="rId8"/>
    <p:sldId id="336" r:id="rId9"/>
    <p:sldId id="338" r:id="rId10"/>
    <p:sldId id="346" r:id="rId11"/>
    <p:sldId id="330" r:id="rId12"/>
    <p:sldId id="327" r:id="rId13"/>
    <p:sldId id="341" r:id="rId14"/>
    <p:sldId id="345" r:id="rId15"/>
    <p:sldId id="337" r:id="rId16"/>
    <p:sldId id="328" r:id="rId17"/>
    <p:sldId id="333" r:id="rId18"/>
    <p:sldId id="332" r:id="rId19"/>
    <p:sldId id="335" r:id="rId20"/>
    <p:sldId id="331" r:id="rId21"/>
    <p:sldId id="324" r:id="rId22"/>
    <p:sldId id="334" r:id="rId23"/>
    <p:sldId id="34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ступление" id="{088475AA-BE70-4EA0-9299-D2E6D7149942}">
          <p14:sldIdLst>
            <p14:sldId id="329"/>
            <p14:sldId id="315"/>
          </p14:sldIdLst>
        </p14:section>
        <p14:section name="Mocks" id="{9F290A3B-59FD-40DF-AF7C-7A27B9FFD6E1}">
          <p14:sldIdLst>
            <p14:sldId id="340"/>
            <p14:sldId id="342"/>
            <p14:sldId id="343"/>
          </p14:sldIdLst>
        </p14:section>
        <p14:section name="ThingCache" id="{197DA212-C4D4-4E13-B6B6-F312C5EBBC2E}">
          <p14:sldIdLst>
            <p14:sldId id="322"/>
            <p14:sldId id="336"/>
            <p14:sldId id="338"/>
            <p14:sldId id="346"/>
            <p14:sldId id="330"/>
          </p14:sldIdLst>
        </p14:section>
        <p14:section name="FileSender" id="{4B16B376-E454-4A3C-8ADB-D9E32B61680A}">
          <p14:sldIdLst>
            <p14:sldId id="327"/>
            <p14:sldId id="341"/>
            <p14:sldId id="345"/>
            <p14:sldId id="337"/>
            <p14:sldId id="328"/>
            <p14:sldId id="333"/>
            <p14:sldId id="332"/>
          </p14:sldIdLst>
        </p14:section>
        <p14:section name="State vs Behavior" id="{EDCCF58C-FB14-4E84-A17A-3642FFB8D3E3}">
          <p14:sldIdLst>
            <p14:sldId id="335"/>
            <p14:sldId id="331"/>
            <p14:sldId id="324"/>
            <p14:sldId id="334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Egorov" initials="PE" lastIdx="1" clrIdx="0">
    <p:extLst>
      <p:ext uri="{19B8F6BF-5375-455C-9EA6-DF929625EA0E}">
        <p15:presenceInfo xmlns:p15="http://schemas.microsoft.com/office/powerpoint/2012/main" userId="eb9132adb49d11d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0000FF"/>
    <a:srgbClr val="2B91A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1" autoAdjust="0"/>
    <p:restoredTop sz="83410" autoAdjust="0"/>
  </p:normalViewPr>
  <p:slideViewPr>
    <p:cSldViewPr snapToGrid="0">
      <p:cViewPr varScale="1">
        <p:scale>
          <a:sx n="83" d="100"/>
          <a:sy n="83" d="100"/>
        </p:scale>
        <p:origin x="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B81984-5B84-4970-8447-2B456B8C58DF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75F6A3A-9A51-4DF3-8A57-9AEB0739425C}">
      <dgm:prSet phldrT="[Текст]"/>
      <dgm:spPr/>
      <dgm:t>
        <a:bodyPr anchor="t" anchorCtr="0"/>
        <a:lstStyle/>
        <a:p>
          <a:r>
            <a:rPr lang="ru-RU" dirty="0"/>
            <a:t> </a:t>
          </a:r>
        </a:p>
      </dgm:t>
    </dgm:pt>
    <dgm:pt modelId="{203596AF-4F49-40BA-B1E1-11BDD34B512E}" type="parTrans" cxnId="{017518C9-1619-4B19-AA03-86BA999BA287}">
      <dgm:prSet/>
      <dgm:spPr/>
      <dgm:t>
        <a:bodyPr/>
        <a:lstStyle/>
        <a:p>
          <a:endParaRPr lang="ru-RU"/>
        </a:p>
      </dgm:t>
    </dgm:pt>
    <dgm:pt modelId="{A056157B-3867-49A4-9195-F3A4F3FBBA8E}" type="sibTrans" cxnId="{017518C9-1619-4B19-AA03-86BA999BA287}">
      <dgm:prSet/>
      <dgm:spPr/>
      <dgm:t>
        <a:bodyPr/>
        <a:lstStyle/>
        <a:p>
          <a:endParaRPr lang="ru-RU"/>
        </a:p>
      </dgm:t>
    </dgm:pt>
    <dgm:pt modelId="{3A252E36-3D7E-49E5-B812-EE4CACF0D5CF}" type="pres">
      <dgm:prSet presAssocID="{EAB81984-5B84-4970-8447-2B456B8C58DF}" presName="Name0" presStyleCnt="0">
        <dgm:presLayoutVars>
          <dgm:dir/>
        </dgm:presLayoutVars>
      </dgm:prSet>
      <dgm:spPr/>
    </dgm:pt>
    <dgm:pt modelId="{CF6D50B3-578A-4EA0-A5A0-492FA729F6ED}" type="pres">
      <dgm:prSet presAssocID="{B75F6A3A-9A51-4DF3-8A57-9AEB0739425C}" presName="composite" presStyleCnt="0"/>
      <dgm:spPr/>
    </dgm:pt>
    <dgm:pt modelId="{B29ABF60-EC0F-45AD-A90E-9C76D15C2F14}" type="pres">
      <dgm:prSet presAssocID="{B75F6A3A-9A51-4DF3-8A57-9AEB0739425C}" presName="rect2" presStyleLbl="revTx" presStyleIdx="0" presStyleCnt="1" custScaleX="52906" custScaleY="78168" custLinFactY="194313" custLinFactNeighborX="90322" custLinFactNeighborY="200000">
        <dgm:presLayoutVars>
          <dgm:bulletEnabled val="1"/>
        </dgm:presLayoutVars>
      </dgm:prSet>
      <dgm:spPr/>
    </dgm:pt>
    <dgm:pt modelId="{61EB78D8-69FF-471D-8FEB-71388C442F55}" type="pres">
      <dgm:prSet presAssocID="{B75F6A3A-9A51-4DF3-8A57-9AEB0739425C}" presName="rect1" presStyleLbl="alignImgPlace1" presStyleIdx="0" presStyleCnt="1" custScaleX="596594" custScaleY="114980" custLinFactX="-64576" custLinFactNeighborX="-100000" custLinFactNeighborY="-1306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</dgm:ptLst>
  <dgm:cxnLst>
    <dgm:cxn modelId="{1CEAA455-5BF4-4666-95B8-390900AB8124}" type="presOf" srcId="{EAB81984-5B84-4970-8447-2B456B8C58DF}" destId="{3A252E36-3D7E-49E5-B812-EE4CACF0D5CF}" srcOrd="0" destOrd="0" presId="urn:microsoft.com/office/officeart/2008/layout/PictureGrid"/>
    <dgm:cxn modelId="{147A14B3-96E8-4139-969B-9DB1BCB4D95E}" type="presOf" srcId="{B75F6A3A-9A51-4DF3-8A57-9AEB0739425C}" destId="{B29ABF60-EC0F-45AD-A90E-9C76D15C2F14}" srcOrd="0" destOrd="0" presId="urn:microsoft.com/office/officeart/2008/layout/PictureGrid"/>
    <dgm:cxn modelId="{017518C9-1619-4B19-AA03-86BA999BA287}" srcId="{EAB81984-5B84-4970-8447-2B456B8C58DF}" destId="{B75F6A3A-9A51-4DF3-8A57-9AEB0739425C}" srcOrd="0" destOrd="0" parTransId="{203596AF-4F49-40BA-B1E1-11BDD34B512E}" sibTransId="{A056157B-3867-49A4-9195-F3A4F3FBBA8E}"/>
    <dgm:cxn modelId="{D3458AFA-605E-43EE-8C8A-0E0C1E3CD931}" type="presParOf" srcId="{3A252E36-3D7E-49E5-B812-EE4CACF0D5CF}" destId="{CF6D50B3-578A-4EA0-A5A0-492FA729F6ED}" srcOrd="0" destOrd="0" presId="urn:microsoft.com/office/officeart/2008/layout/PictureGrid"/>
    <dgm:cxn modelId="{9835F3F3-3E30-4AC4-AD89-BC095FA9A878}" type="presParOf" srcId="{CF6D50B3-578A-4EA0-A5A0-492FA729F6ED}" destId="{B29ABF60-EC0F-45AD-A90E-9C76D15C2F14}" srcOrd="0" destOrd="0" presId="urn:microsoft.com/office/officeart/2008/layout/PictureGrid"/>
    <dgm:cxn modelId="{70FA379F-7827-49B9-806E-1FD72CAE8F89}" type="presParOf" srcId="{CF6D50B3-578A-4EA0-A5A0-492FA729F6ED}" destId="{61EB78D8-69FF-471D-8FEB-71388C442F55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66C165-B39F-46D3-B19F-623799541DD3}" type="doc">
      <dgm:prSet loTypeId="urn:microsoft.com/office/officeart/2008/layout/PictureGrid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C9C0585-42CE-4F34-A2BB-F1377DA03788}">
      <dgm:prSet phldrT="[Текст]" custT="1"/>
      <dgm:spPr/>
      <dgm:t>
        <a:bodyPr/>
        <a:lstStyle/>
        <a:p>
          <a:pPr algn="ctr"/>
          <a:r>
            <a:rPr lang="ru-RU" sz="4000" dirty="0">
              <a:solidFill>
                <a:schemeClr val="accent1"/>
              </a:solidFill>
            </a:rPr>
            <a:t>ВОПРОСЫ</a:t>
          </a:r>
          <a:r>
            <a:rPr lang="en-US" sz="4000" dirty="0">
              <a:solidFill>
                <a:schemeClr val="accent1"/>
              </a:solidFill>
            </a:rPr>
            <a:t>?</a:t>
          </a:r>
          <a:endParaRPr lang="ru-RU" sz="4000" dirty="0">
            <a:solidFill>
              <a:schemeClr val="accent1"/>
            </a:solidFill>
          </a:endParaRPr>
        </a:p>
      </dgm:t>
    </dgm:pt>
    <dgm:pt modelId="{4E5DCF2B-AAE7-41E2-837F-518128C03597}" type="parTrans" cxnId="{A177C822-7566-4410-A889-706A6CE15148}">
      <dgm:prSet/>
      <dgm:spPr/>
      <dgm:t>
        <a:bodyPr/>
        <a:lstStyle/>
        <a:p>
          <a:endParaRPr lang="ru-RU"/>
        </a:p>
      </dgm:t>
    </dgm:pt>
    <dgm:pt modelId="{56F70C7F-1925-4DBA-9BD6-AF5E91799A59}" type="sibTrans" cxnId="{A177C822-7566-4410-A889-706A6CE15148}">
      <dgm:prSet/>
      <dgm:spPr/>
      <dgm:t>
        <a:bodyPr/>
        <a:lstStyle/>
        <a:p>
          <a:endParaRPr lang="ru-RU"/>
        </a:p>
      </dgm:t>
    </dgm:pt>
    <dgm:pt modelId="{B6F028CB-F170-4FEF-BC3A-25F0E90D434A}" type="pres">
      <dgm:prSet presAssocID="{8F66C165-B39F-46D3-B19F-623799541DD3}" presName="Name0" presStyleCnt="0">
        <dgm:presLayoutVars>
          <dgm:dir/>
        </dgm:presLayoutVars>
      </dgm:prSet>
      <dgm:spPr/>
    </dgm:pt>
    <dgm:pt modelId="{65D73C51-61AB-436D-8191-975603FC9C68}" type="pres">
      <dgm:prSet presAssocID="{9C9C0585-42CE-4F34-A2BB-F1377DA03788}" presName="composite" presStyleCnt="0"/>
      <dgm:spPr/>
    </dgm:pt>
    <dgm:pt modelId="{A30F2283-C0A4-4A69-BCBE-833D967155A2}" type="pres">
      <dgm:prSet presAssocID="{9C9C0585-42CE-4F34-A2BB-F1377DA03788}" presName="rect2" presStyleLbl="revTx" presStyleIdx="0" presStyleCnt="1" custScaleX="215057" custScaleY="249385" custLinFactY="200000" custLinFactNeighborX="105" custLinFactNeighborY="288506">
        <dgm:presLayoutVars>
          <dgm:bulletEnabled val="1"/>
        </dgm:presLayoutVars>
      </dgm:prSet>
      <dgm:spPr/>
    </dgm:pt>
    <dgm:pt modelId="{DFDA3CA3-5C68-4A2F-A4A8-285063A35D87}" type="pres">
      <dgm:prSet presAssocID="{9C9C0585-42CE-4F34-A2BB-F1377DA03788}" presName="rect1" presStyleLbl="alignImgPlace1" presStyleIdx="0" presStyleCnt="1" custScaleX="62421" custScaleY="62421" custLinFactNeighborX="1076" custLinFactNeighborY="-5220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>
          <a:noFill/>
        </a:ln>
      </dgm:spPr>
    </dgm:pt>
  </dgm:ptLst>
  <dgm:cxnLst>
    <dgm:cxn modelId="{A9E27516-E8E4-42A7-A155-024D48E79559}" type="presOf" srcId="{8F66C165-B39F-46D3-B19F-623799541DD3}" destId="{B6F028CB-F170-4FEF-BC3A-25F0E90D434A}" srcOrd="0" destOrd="0" presId="urn:microsoft.com/office/officeart/2008/layout/PictureGrid"/>
    <dgm:cxn modelId="{A177C822-7566-4410-A889-706A6CE15148}" srcId="{8F66C165-B39F-46D3-B19F-623799541DD3}" destId="{9C9C0585-42CE-4F34-A2BB-F1377DA03788}" srcOrd="0" destOrd="0" parTransId="{4E5DCF2B-AAE7-41E2-837F-518128C03597}" sibTransId="{56F70C7F-1925-4DBA-9BD6-AF5E91799A59}"/>
    <dgm:cxn modelId="{ACD53F50-5BA1-48C9-B5DF-09BF6DA4DE65}" type="presOf" srcId="{9C9C0585-42CE-4F34-A2BB-F1377DA03788}" destId="{A30F2283-C0A4-4A69-BCBE-833D967155A2}" srcOrd="0" destOrd="0" presId="urn:microsoft.com/office/officeart/2008/layout/PictureGrid"/>
    <dgm:cxn modelId="{CC189C1C-06A1-4F03-B886-67BF46A53703}" type="presParOf" srcId="{B6F028CB-F170-4FEF-BC3A-25F0E90D434A}" destId="{65D73C51-61AB-436D-8191-975603FC9C68}" srcOrd="0" destOrd="0" presId="urn:microsoft.com/office/officeart/2008/layout/PictureGrid"/>
    <dgm:cxn modelId="{CD7DB92E-B84F-43A0-AC2D-FBBFB40722EE}" type="presParOf" srcId="{65D73C51-61AB-436D-8191-975603FC9C68}" destId="{A30F2283-C0A4-4A69-BCBE-833D967155A2}" srcOrd="0" destOrd="0" presId="urn:microsoft.com/office/officeart/2008/layout/PictureGrid"/>
    <dgm:cxn modelId="{493A200B-9465-4436-B6FC-AD5199FEBBE6}" type="presParOf" srcId="{65D73C51-61AB-436D-8191-975603FC9C68}" destId="{DFDA3CA3-5C68-4A2F-A4A8-285063A35D87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ABF60-EC0F-45AD-A90E-9C76D15C2F14}">
      <dsp:nvSpPr>
        <dsp:cNvPr id="0" name=""/>
        <dsp:cNvSpPr/>
      </dsp:nvSpPr>
      <dsp:spPr>
        <a:xfrm>
          <a:off x="1748174" y="210303"/>
          <a:ext cx="175586" cy="3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" rIns="19050" bIns="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00" kern="1200" dirty="0"/>
            <a:t> </a:t>
          </a:r>
        </a:p>
      </dsp:txBody>
      <dsp:txXfrm>
        <a:off x="1748174" y="210303"/>
        <a:ext cx="175586" cy="38914"/>
      </dsp:txXfrm>
    </dsp:sp>
    <dsp:sp modelId="{61EB78D8-69FF-471D-8FEB-71388C442F55}">
      <dsp:nvSpPr>
        <dsp:cNvPr id="0" name=""/>
        <dsp:cNvSpPr/>
      </dsp:nvSpPr>
      <dsp:spPr>
        <a:xfrm>
          <a:off x="0" y="0"/>
          <a:ext cx="1980001" cy="38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F2283-C0A4-4A69-BCBE-833D967155A2}">
      <dsp:nvSpPr>
        <dsp:cNvPr id="0" name=""/>
        <dsp:cNvSpPr/>
      </dsp:nvSpPr>
      <dsp:spPr>
        <a:xfrm>
          <a:off x="469735" y="1146225"/>
          <a:ext cx="2927097" cy="509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52400" rIns="152400" bIns="0" numCol="1" spcCol="1270" anchor="b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>
              <a:solidFill>
                <a:schemeClr val="accent1"/>
              </a:solidFill>
            </a:rPr>
            <a:t>ВОПРОСЫ</a:t>
          </a:r>
          <a:r>
            <a:rPr lang="en-US" sz="4000" kern="1200" dirty="0">
              <a:solidFill>
                <a:schemeClr val="accent1"/>
              </a:solidFill>
            </a:rPr>
            <a:t>?</a:t>
          </a:r>
          <a:endParaRPr lang="ru-RU" sz="4000" kern="1200" dirty="0">
            <a:solidFill>
              <a:schemeClr val="accent1"/>
            </a:solidFill>
          </a:endParaRPr>
        </a:p>
      </dsp:txBody>
      <dsp:txXfrm>
        <a:off x="469735" y="1146225"/>
        <a:ext cx="2927097" cy="509149"/>
      </dsp:txXfrm>
    </dsp:sp>
    <dsp:sp modelId="{DFDA3CA3-5C68-4A2F-A4A8-285063A35D87}">
      <dsp:nvSpPr>
        <dsp:cNvPr id="0" name=""/>
        <dsp:cNvSpPr/>
      </dsp:nvSpPr>
      <dsp:spPr>
        <a:xfrm>
          <a:off x="1521700" y="91137"/>
          <a:ext cx="849599" cy="84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2B38D-150E-44F0-AD67-CE4A0E7D73CD}" type="datetimeFigureOut">
              <a:rPr lang="ru-RU" smtClean="0"/>
              <a:t>16.04.2019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48DFF-10E5-4AE9-8016-9910A89BC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51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Попросить</a:t>
            </a:r>
            <a:r>
              <a:rPr lang="ru-RU" baseline="0" dirty="0"/>
              <a:t> всех скачать </a:t>
            </a:r>
            <a:r>
              <a:rPr lang="ru-RU" baseline="0" dirty="0" err="1"/>
              <a:t>репозиторий</a:t>
            </a:r>
            <a:r>
              <a:rPr lang="ru-RU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ru-RU" baseline="0" dirty="0"/>
              <a:t> к аудитории: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Смотрели </a:t>
            </a:r>
            <a:r>
              <a:rPr lang="ru-RU" baseline="0" dirty="0" err="1"/>
              <a:t>видеолекцию</a:t>
            </a:r>
            <a:r>
              <a:rPr lang="ru-RU" baseline="0" dirty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/>
              <a:t>Кто использовал </a:t>
            </a:r>
            <a:r>
              <a:rPr lang="ru-RU" baseline="0" dirty="0" err="1"/>
              <a:t>моки</a:t>
            </a:r>
            <a:r>
              <a:rPr lang="ru-RU" baseline="0" dirty="0"/>
              <a:t>? Какие?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Зачем нужны </a:t>
            </a:r>
            <a:r>
              <a:rPr lang="ru-RU" baseline="0" dirty="0" err="1"/>
              <a:t>моки</a:t>
            </a:r>
            <a:r>
              <a:rPr lang="ru-RU" baseline="0" dirty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534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TODO. </a:t>
            </a:r>
            <a:r>
              <a:rPr lang="ru-RU" dirty="0"/>
              <a:t>Непонятно,</a:t>
            </a:r>
            <a:r>
              <a:rPr lang="ru-RU" baseline="0" dirty="0"/>
              <a:t> как к этим пунктам подводить в контексте задачи.</a:t>
            </a:r>
            <a:endParaRPr lang="ru-RU" dirty="0"/>
          </a:p>
          <a:p>
            <a:endParaRPr lang="ru-RU" dirty="0"/>
          </a:p>
          <a:p>
            <a:r>
              <a:rPr lang="ru-RU" dirty="0"/>
              <a:t>К п.1:</a:t>
            </a:r>
            <a:r>
              <a:rPr lang="ru-RU" baseline="0" dirty="0"/>
              <a:t> это классическая </a:t>
            </a:r>
            <a:r>
              <a:rPr lang="en-US" baseline="0" dirty="0"/>
              <a:t>TDD.</a:t>
            </a:r>
            <a:r>
              <a:rPr lang="ru-RU" baseline="0" dirty="0"/>
              <a:t> Почитать можно книгу Кента Бека.</a:t>
            </a:r>
          </a:p>
          <a:p>
            <a:r>
              <a:rPr lang="ru-RU" dirty="0"/>
              <a:t>К п.3:</a:t>
            </a:r>
            <a:r>
              <a:rPr lang="ru-RU" baseline="0" dirty="0"/>
              <a:t> </a:t>
            </a:r>
            <a:r>
              <a:rPr lang="ru-RU" dirty="0"/>
              <a:t>Количество вызовов существенно в работе кэша.</a:t>
            </a:r>
          </a:p>
          <a:p>
            <a:endParaRPr lang="ru-RU" dirty="0"/>
          </a:p>
          <a:p>
            <a:r>
              <a:rPr lang="ru-RU" dirty="0"/>
              <a:t>Недостаток написания тестов в</a:t>
            </a:r>
            <a:r>
              <a:rPr lang="ru-RU" baseline="0" dirty="0"/>
              <a:t> том же файле: это значит, что </a:t>
            </a:r>
            <a:r>
              <a:rPr lang="ru-RU" baseline="0" dirty="0" err="1"/>
              <a:t>релизная</a:t>
            </a:r>
            <a:r>
              <a:rPr lang="ru-RU" baseline="0" dirty="0"/>
              <a:t> сборка будет зависеть от </a:t>
            </a:r>
            <a:r>
              <a:rPr lang="en-US" baseline="0" dirty="0" err="1"/>
              <a:t>NUnit</a:t>
            </a:r>
            <a:r>
              <a:rPr lang="en-US" baseline="0" dirty="0"/>
              <a:t> </a:t>
            </a:r>
            <a:r>
              <a:rPr lang="ru-RU" baseline="0" dirty="0"/>
              <a:t>и других библиотек для тестов.</a:t>
            </a:r>
            <a:endParaRPr lang="en-US" baseline="0" dirty="0"/>
          </a:p>
          <a:p>
            <a:endParaRPr lang="en-US" baseline="0" dirty="0"/>
          </a:p>
          <a:p>
            <a:r>
              <a:rPr lang="ru-RU" baseline="0" dirty="0"/>
              <a:t>ВАЖНО: после задачи сделать перерыв! 10 минут достаточно</a:t>
            </a:r>
            <a:r>
              <a:rPr lang="ru-RU" baseline="0"/>
              <a:t>, если не обед.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555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следующей</a:t>
            </a:r>
            <a:r>
              <a:rPr lang="ru-RU" baseline="0" dirty="0"/>
              <a:t> задачей рассмотрим еще пару возможностей </a:t>
            </a:r>
            <a:r>
              <a:rPr lang="en-US" baseline="0" dirty="0" err="1"/>
              <a:t>FakeItEasy</a:t>
            </a:r>
            <a:r>
              <a:rPr lang="en-US" baseline="0" dirty="0"/>
              <a:t>.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Рассказать</a:t>
            </a:r>
            <a:r>
              <a:rPr lang="ru-RU" baseline="0" dirty="0"/>
              <a:t> про возможности </a:t>
            </a:r>
            <a:r>
              <a:rPr lang="ru-RU" baseline="0" dirty="0" err="1"/>
              <a:t>фреймворка</a:t>
            </a:r>
            <a:r>
              <a:rPr lang="ru-RU" baseline="0" dirty="0"/>
              <a:t> (они могут пригодиться в следующей задаче):</a:t>
            </a:r>
          </a:p>
          <a:p>
            <a:pPr marL="228600" indent="-228600">
              <a:buAutoNum type="arabicPeriod"/>
            </a:pPr>
            <a:r>
              <a:rPr lang="ru-RU" baseline="0" dirty="0"/>
              <a:t>Замокать вызов метода с любыми параметрами</a:t>
            </a:r>
          </a:p>
          <a:p>
            <a:pPr marL="228600" indent="-228600">
              <a:buAutoNum type="arabicPeriod"/>
            </a:pPr>
            <a:r>
              <a:rPr lang="ru-RU" baseline="0" dirty="0"/>
              <a:t>Настроить возвращаемые значения для первого или первых нескольких вызовов метода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46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 про стек:</a:t>
            </a:r>
            <a:endParaRPr lang="en-US" dirty="0"/>
          </a:p>
          <a:p>
            <a:r>
              <a:rPr lang="ru-RU" dirty="0"/>
              <a:t>Настройки</a:t>
            </a:r>
            <a:r>
              <a:rPr lang="ru-RU" baseline="0" dirty="0"/>
              <a:t> результатов вызовов </a:t>
            </a:r>
            <a:r>
              <a:rPr lang="ru-RU" baseline="0" dirty="0" err="1"/>
              <a:t>замоканного</a:t>
            </a:r>
            <a:r>
              <a:rPr lang="ru-RU" baseline="0" dirty="0"/>
              <a:t> метода складываются в стек.</a:t>
            </a:r>
          </a:p>
          <a:p>
            <a:endParaRPr lang="en-US" baseline="0" dirty="0"/>
          </a:p>
          <a:p>
            <a:r>
              <a:rPr lang="ru-RU" baseline="0" dirty="0"/>
              <a:t>Спросить аудиторию, какие значения будет выдавать метод</a:t>
            </a:r>
            <a:endParaRPr lang="en-US" baseline="0" dirty="0"/>
          </a:p>
          <a:p>
            <a:endParaRPr lang="ru-RU" baseline="0" dirty="0"/>
          </a:p>
          <a:p>
            <a:r>
              <a:rPr lang="ru-RU" baseline="0" dirty="0"/>
              <a:t>Метод будет возвращать значения в порядке, противоположном тому, в котором вызывали </a:t>
            </a:r>
            <a:r>
              <a:rPr lang="en-US" baseline="0" dirty="0"/>
              <a:t>Returns()</a:t>
            </a:r>
            <a:r>
              <a:rPr lang="ru-RU" baseline="0" dirty="0"/>
              <a:t>.</a:t>
            </a:r>
          </a:p>
          <a:p>
            <a:r>
              <a:rPr lang="ru-RU" baseline="0" dirty="0"/>
              <a:t>Почему? Например, позволяет переопределять поведение, заданное в </a:t>
            </a:r>
            <a:r>
              <a:rPr lang="ru-RU" baseline="0" dirty="0" err="1"/>
              <a:t>сетапе</a:t>
            </a:r>
            <a:r>
              <a:rPr lang="ru-RU" baseline="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653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Иначе будет </a:t>
            </a:r>
            <a:r>
              <a:rPr lang="en-US" dirty="0" err="1"/>
              <a:t>Overspecification</a:t>
            </a:r>
            <a:r>
              <a:rPr lang="ru-RU" dirty="0"/>
              <a:t> в тестах:</a:t>
            </a:r>
          </a:p>
          <a:p>
            <a:r>
              <a:rPr lang="ru-RU" dirty="0"/>
              <a:t>тест</a:t>
            </a:r>
            <a:r>
              <a:rPr lang="ru-RU" baseline="0" dirty="0"/>
              <a:t> проверяющий работу кэша должен будет установить поведение логгера, что не суть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912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Дополнительные</a:t>
            </a:r>
            <a:r>
              <a:rPr lang="ru-RU" baseline="0" dirty="0"/>
              <a:t> требования:</a:t>
            </a:r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Обойтись без дублирования:</a:t>
            </a:r>
            <a:r>
              <a:rPr lang="ru-RU" baseline="0" dirty="0"/>
              <a:t> вынести общий код в </a:t>
            </a:r>
            <a:r>
              <a:rPr lang="en-US" baseline="0" dirty="0" err="1"/>
              <a:t>SetUp</a:t>
            </a:r>
            <a:endParaRPr lang="ru-RU" baseline="0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Код теста должен быть очевидным для понимания (никакой магии!)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baseline="0" dirty="0"/>
              <a:t>В коде тестового метода должна остаться только существенная часть теста.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48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Показать оба решения, сначала прямолинейное, потом </a:t>
            </a:r>
            <a:r>
              <a:rPr lang="ru-RU" baseline="0" dirty="0" err="1"/>
              <a:t>отрефакторенное</a:t>
            </a:r>
            <a:endParaRPr lang="ru-RU" baseline="0"/>
          </a:p>
          <a:p>
            <a:br>
              <a:rPr lang="ru-RU" baseline="0" dirty="0"/>
            </a:br>
            <a:r>
              <a:rPr lang="ru-RU" baseline="0" dirty="0"/>
              <a:t>К п.3</a:t>
            </a:r>
            <a:r>
              <a:rPr lang="en-US" baseline="0" dirty="0"/>
              <a:t>:</a:t>
            </a:r>
            <a:r>
              <a:rPr lang="ru-RU" baseline="0" dirty="0"/>
              <a:t> в этой задаче: когда </a:t>
            </a:r>
            <a:r>
              <a:rPr lang="ru-RU" baseline="0" dirty="0" err="1"/>
              <a:t>тестим</a:t>
            </a:r>
            <a:r>
              <a:rPr lang="ru-RU" baseline="0" dirty="0"/>
              <a:t> актуальность документа</a:t>
            </a:r>
          </a:p>
          <a:p>
            <a:r>
              <a:rPr lang="ru-RU" baseline="0" dirty="0"/>
              <a:t>К п.4: Возможные решения: в реализации доставать время из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IDateTimeService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baseline="0" dirty="0"/>
              <a:t>а в тесте его </a:t>
            </a:r>
            <a:r>
              <a:rPr lang="ru-RU" baseline="0" dirty="0" err="1"/>
              <a:t>мокать</a:t>
            </a:r>
            <a:r>
              <a:rPr lang="ru-RU" baseline="0" dirty="0"/>
              <a:t>. Еще можно текущее время передавать параметром в тестируемый метод.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837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Показываем вариант </a:t>
            </a:r>
            <a:r>
              <a:rPr lang="ru-RU" dirty="0" err="1"/>
              <a:t>рефакторинга</a:t>
            </a:r>
            <a:r>
              <a:rPr lang="ru-RU" baseline="0" dirty="0"/>
              <a:t> </a:t>
            </a:r>
            <a:r>
              <a:rPr lang="en-US" baseline="0" dirty="0" err="1"/>
              <a:t>FileSender</a:t>
            </a:r>
            <a:r>
              <a:rPr lang="en-US" baseline="0" dirty="0"/>
              <a:t> </a:t>
            </a:r>
            <a:r>
              <a:rPr lang="ru-RU" baseline="0" dirty="0"/>
              <a:t>в </a:t>
            </a:r>
            <a:r>
              <a:rPr lang="en-US" baseline="0" dirty="0" err="1"/>
              <a:t>MultiFileSender</a:t>
            </a:r>
            <a:r>
              <a:rPr lang="en-US" baseline="0" dirty="0"/>
              <a:t>, </a:t>
            </a:r>
            <a:r>
              <a:rPr lang="en-US" baseline="0" dirty="0" err="1"/>
              <a:t>SingleFileSender</a:t>
            </a:r>
            <a:r>
              <a:rPr lang="en-US" baseline="0" dirty="0"/>
              <a:t> </a:t>
            </a:r>
            <a:r>
              <a:rPr lang="ru-RU" baseline="0" dirty="0"/>
              <a:t>и </a:t>
            </a:r>
            <a:r>
              <a:rPr lang="en-US" baseline="0" dirty="0" err="1"/>
              <a:t>DocumentChecker</a:t>
            </a:r>
            <a:r>
              <a:rPr lang="en-US" baseline="0" dirty="0"/>
              <a:t>.</a:t>
            </a:r>
          </a:p>
          <a:p>
            <a:r>
              <a:rPr lang="ru-RU" baseline="0" dirty="0"/>
              <a:t>Смотрим, какие получились тесты.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62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Тестов</a:t>
            </a:r>
            <a:r>
              <a:rPr lang="ru-RU" baseline="0" dirty="0"/>
              <a:t> после </a:t>
            </a:r>
            <a:r>
              <a:rPr lang="ru-RU" baseline="0" dirty="0" err="1"/>
              <a:t>рефакторинга</a:t>
            </a:r>
            <a:r>
              <a:rPr lang="ru-RU" baseline="0" dirty="0"/>
              <a:t> больше.</a:t>
            </a:r>
          </a:p>
          <a:p>
            <a:endParaRPr lang="ru-RU" baseline="0" dirty="0"/>
          </a:p>
          <a:p>
            <a:r>
              <a:rPr lang="ru-RU" baseline="0" dirty="0"/>
              <a:t>Вопрос аудитории: это хорошо или плохо?</a:t>
            </a:r>
          </a:p>
          <a:p>
            <a:r>
              <a:rPr lang="ru-RU" baseline="0" dirty="0"/>
              <a:t>Хорошо, потому что тесты проще.</a:t>
            </a:r>
          </a:p>
          <a:p>
            <a:endParaRPr lang="ru-RU" baseline="0" dirty="0"/>
          </a:p>
          <a:p>
            <a:r>
              <a:rPr lang="ru-RU" baseline="0" dirty="0"/>
              <a:t>Их больше, т.к. положительный исход порождает по одному тесту на сущность (зеленые, жирные), а также отдельно нужен тест на ошибки предыдущего уровня (красные).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96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Fake – </a:t>
            </a:r>
            <a:r>
              <a:rPr lang="en-US" dirty="0" err="1"/>
              <a:t>InMemory</a:t>
            </a:r>
            <a:r>
              <a:rPr lang="en-US" dirty="0"/>
              <a:t> Storage</a:t>
            </a:r>
            <a:r>
              <a:rPr lang="ru-RU" baseline="0" dirty="0"/>
              <a:t> без использования сетевых вызовов.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44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Пишем код по </a:t>
            </a:r>
            <a:r>
              <a:rPr lang="en-US" dirty="0"/>
              <a:t>SOLID</a:t>
            </a:r>
            <a:r>
              <a:rPr lang="en-US" baseline="0" dirty="0"/>
              <a:t> – </a:t>
            </a:r>
            <a:r>
              <a:rPr lang="ru-RU" baseline="0" dirty="0"/>
              <a:t>получаем небольшие модули, знающие друг о друге минимум — публичный интерфейс.</a:t>
            </a:r>
          </a:p>
          <a:p>
            <a:r>
              <a:rPr lang="ru-RU" baseline="0" dirty="0"/>
              <a:t>-- показать строку с конструктором робота --</a:t>
            </a:r>
          </a:p>
          <a:p>
            <a:endParaRPr lang="ru-RU" baseline="0" dirty="0"/>
          </a:p>
          <a:p>
            <a:r>
              <a:rPr lang="ru-RU" baseline="0" dirty="0"/>
              <a:t>Вопрос к аудитории: как протестировать логику в классе </a:t>
            </a:r>
            <a:r>
              <a:rPr lang="en-US" baseline="0" dirty="0"/>
              <a:t>Robot</a:t>
            </a:r>
            <a:r>
              <a:rPr lang="ru-RU" baseline="0" dirty="0"/>
              <a:t>?</a:t>
            </a:r>
            <a:endParaRPr lang="en-US" baseline="0" dirty="0"/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/>
              <a:t>AAA </a:t>
            </a:r>
            <a:r>
              <a:rPr lang="ru-RU" baseline="0" dirty="0"/>
              <a:t>--</a:t>
            </a:r>
            <a:endParaRPr lang="en-US" baseline="0" dirty="0"/>
          </a:p>
          <a:p>
            <a:r>
              <a:rPr lang="ru-RU" baseline="0" dirty="0"/>
              <a:t>Такие классы можно протестировать изолированно от других, заменив зависимости заглушками.</a:t>
            </a:r>
          </a:p>
          <a:p>
            <a:r>
              <a:rPr lang="ru-RU" baseline="0" dirty="0"/>
              <a:t>Сослаться на модуль Тестирование (ААА).</a:t>
            </a:r>
          </a:p>
          <a:p>
            <a:endParaRPr lang="ru-R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-- показать строку с </a:t>
            </a:r>
            <a:r>
              <a:rPr lang="en-US" baseline="0" dirty="0" err="1"/>
              <a:t>TestDistanceSensor</a:t>
            </a:r>
            <a:r>
              <a:rPr lang="en-US" baseline="0" dirty="0"/>
              <a:t> </a:t>
            </a:r>
            <a:r>
              <a:rPr lang="ru-RU" baseline="0" dirty="0"/>
              <a:t>--</a:t>
            </a:r>
          </a:p>
          <a:p>
            <a:r>
              <a:rPr lang="ru-RU" baseline="0" dirty="0"/>
              <a:t>Лень писать сотни таких заглушек — поможет </a:t>
            </a:r>
            <a:r>
              <a:rPr lang="en-US" baseline="0" dirty="0"/>
              <a:t>mock-</a:t>
            </a:r>
            <a:r>
              <a:rPr lang="ru-RU" baseline="0" dirty="0" err="1"/>
              <a:t>фреймворк</a:t>
            </a:r>
            <a:r>
              <a:rPr lang="ru-RU" baseline="0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Будем</a:t>
            </a:r>
            <a:r>
              <a:rPr lang="en-US" baseline="0" dirty="0"/>
              <a:t> </a:t>
            </a:r>
            <a:r>
              <a:rPr lang="ru-RU" baseline="0" dirty="0"/>
              <a:t>смотреть на примере </a:t>
            </a:r>
            <a:r>
              <a:rPr lang="en-US" baseline="0" dirty="0" err="1"/>
              <a:t>FakeItEasy</a:t>
            </a:r>
            <a:r>
              <a:rPr lang="en-US" baseline="0" dirty="0"/>
              <a:t>:</a:t>
            </a:r>
          </a:p>
          <a:p>
            <a:pPr marL="228600" indent="-228600">
              <a:buAutoNum type="arabicPeriod"/>
            </a:pPr>
            <a:r>
              <a:rPr lang="ru-RU" baseline="0" dirty="0"/>
              <a:t>Редко используется в командах — будете знать несколько </a:t>
            </a:r>
            <a:r>
              <a:rPr lang="ru-RU" baseline="0" dirty="0" err="1"/>
              <a:t>фреймворков</a:t>
            </a:r>
            <a:endParaRPr lang="ru-RU" baseline="0" dirty="0"/>
          </a:p>
          <a:p>
            <a:pPr marL="228600" indent="-228600">
              <a:buAutoNum type="arabicPeriod"/>
            </a:pPr>
            <a:r>
              <a:rPr lang="ru-RU" baseline="0" dirty="0"/>
              <a:t>Простая терминология — все есть </a:t>
            </a:r>
            <a:r>
              <a:rPr lang="en-US" baseline="0" dirty="0"/>
              <a:t>Fake</a:t>
            </a:r>
          </a:p>
          <a:p>
            <a:pPr marL="228600" indent="-228600">
              <a:buAutoNum type="arabicPeriod"/>
            </a:pPr>
            <a:r>
              <a:rPr lang="ru-RU" baseline="0" dirty="0"/>
              <a:t>Код похож на английский</a:t>
            </a:r>
          </a:p>
          <a:p>
            <a:pPr marL="228600" indent="-228600">
              <a:buAutoNum type="arabicPeriod"/>
            </a:pPr>
            <a:endParaRPr lang="ru-RU" dirty="0"/>
          </a:p>
          <a:p>
            <a:pPr marL="0" indent="0">
              <a:buNone/>
            </a:pPr>
            <a:r>
              <a:rPr lang="ru-RU" dirty="0"/>
              <a:t>-- щелкнуть,</a:t>
            </a:r>
            <a:r>
              <a:rPr lang="ru-RU" baseline="0" dirty="0"/>
              <a:t> чтобы показались </a:t>
            </a:r>
            <a:r>
              <a:rPr lang="ru-RU" baseline="0" dirty="0" err="1"/>
              <a:t>комменты</a:t>
            </a:r>
            <a:endParaRPr lang="ru-RU" dirty="0"/>
          </a:p>
          <a:p>
            <a:pPr marL="228600" indent="-228600">
              <a:buAutoNum type="arabicPeriod"/>
            </a:pP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Arrange</a:t>
            </a:r>
            <a:r>
              <a:rPr lang="ru-RU" dirty="0"/>
              <a:t>: Создать </a:t>
            </a:r>
            <a:r>
              <a:rPr lang="en-US" dirty="0"/>
              <a:t>mock</a:t>
            </a:r>
            <a:r>
              <a:rPr lang="ru-RU" dirty="0"/>
              <a:t>-и, определить их поведение и заменить зависимости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ами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Act</a:t>
            </a:r>
            <a:r>
              <a:rPr lang="ru-RU" dirty="0"/>
              <a:t>: Вызвать</a:t>
            </a:r>
            <a:r>
              <a:rPr lang="ru-RU" baseline="0" dirty="0"/>
              <a:t> тестируемый код</a:t>
            </a:r>
            <a:endParaRPr lang="ru-RU" dirty="0"/>
          </a:p>
          <a:p>
            <a:pPr marL="228600" indent="-228600">
              <a:buAutoNum type="arabicPeriod"/>
            </a:pPr>
            <a:r>
              <a:rPr lang="en-US" dirty="0"/>
              <a:t>Assert</a:t>
            </a:r>
            <a:r>
              <a:rPr lang="ru-RU" dirty="0"/>
              <a:t>: Проверить обращения к методам </a:t>
            </a:r>
            <a:r>
              <a:rPr lang="en-US" dirty="0"/>
              <a:t>mock</a:t>
            </a:r>
            <a:r>
              <a:rPr lang="ru-RU" dirty="0"/>
              <a:t>-</a:t>
            </a:r>
            <a:r>
              <a:rPr lang="ru-RU" dirty="0" err="1"/>
              <a:t>ов</a:t>
            </a:r>
            <a:endParaRPr lang="ru-RU" dirty="0"/>
          </a:p>
          <a:p>
            <a:pPr marL="0" indent="0">
              <a:buNone/>
            </a:pP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50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baseline="0" dirty="0"/>
              <a:t>Что возвращает </a:t>
            </a:r>
            <a:r>
              <a:rPr lang="en-US" baseline="0" dirty="0" err="1"/>
              <a:t>A.Fake</a:t>
            </a:r>
            <a:r>
              <a:rPr lang="en-US" baseline="0" dirty="0"/>
              <a:t>&lt;T&gt;()?</a:t>
            </a:r>
          </a:p>
          <a:p>
            <a:pPr marL="228600" indent="-228600">
              <a:buAutoNum type="arabicPeriod"/>
            </a:pPr>
            <a:r>
              <a:rPr lang="ru-RU" baseline="0" dirty="0"/>
              <a:t>Как создать объект интерфейса с заданным поведением?</a:t>
            </a:r>
            <a:r>
              <a:rPr lang="en-US" baseline="0" dirty="0"/>
              <a:t> (</a:t>
            </a:r>
            <a:r>
              <a:rPr lang="en-US" baseline="0" dirty="0" err="1"/>
              <a:t>Castle.DynamicProxy</a:t>
            </a:r>
            <a:r>
              <a:rPr lang="en-US" baseline="0" dirty="0"/>
              <a:t>)</a:t>
            </a:r>
            <a:endParaRPr lang="ru-RU" baseline="0" dirty="0"/>
          </a:p>
          <a:p>
            <a:endParaRPr lang="en-US" dirty="0"/>
          </a:p>
          <a:p>
            <a:r>
              <a:rPr lang="ru-RU" dirty="0"/>
              <a:t>Позволяет</a:t>
            </a:r>
            <a:r>
              <a:rPr lang="ru-RU" baseline="0" dirty="0"/>
              <a:t> создать объект, реализующий интерфейс, и настроить его поведение </a:t>
            </a:r>
            <a:r>
              <a:rPr lang="en-US" baseline="0" dirty="0"/>
              <a:t>(</a:t>
            </a:r>
            <a:r>
              <a:rPr lang="ru-RU" baseline="0" dirty="0"/>
              <a:t>с помощью </a:t>
            </a:r>
            <a:r>
              <a:rPr lang="en-US" baseline="0" dirty="0"/>
              <a:t>Interceptor).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Вопрос к аудитории: знаете ли вы про </a:t>
            </a:r>
            <a:r>
              <a:rPr lang="en-US" baseline="0" dirty="0"/>
              <a:t>Expressions?</a:t>
            </a:r>
            <a:endParaRPr lang="ru-RU" baseline="0" dirty="0"/>
          </a:p>
          <a:p>
            <a:endParaRPr lang="ru-RU" baseline="0" dirty="0"/>
          </a:p>
          <a:p>
            <a:r>
              <a:rPr lang="ru-RU" dirty="0"/>
              <a:t>В </a:t>
            </a:r>
            <a:r>
              <a:rPr lang="ru-RU" dirty="0" err="1"/>
              <a:t>рантайме</a:t>
            </a:r>
            <a:r>
              <a:rPr lang="ru-RU" baseline="0" dirty="0"/>
              <a:t> это объект, описывающий синтаксис куска кода (в виде дерева).</a:t>
            </a:r>
            <a:endParaRPr lang="ru-RU" dirty="0"/>
          </a:p>
          <a:p>
            <a:endParaRPr lang="ru-RU" dirty="0"/>
          </a:p>
          <a:p>
            <a:r>
              <a:rPr lang="ru-RU" dirty="0"/>
              <a:t>(опционально</a:t>
            </a:r>
            <a:r>
              <a:rPr lang="ru-RU" baseline="0" dirty="0"/>
              <a:t> к п.2)</a:t>
            </a:r>
            <a:r>
              <a:rPr lang="ru-RU" dirty="0"/>
              <a:t>:</a:t>
            </a:r>
            <a:r>
              <a:rPr lang="ru-RU" baseline="0" dirty="0"/>
              <a:t> м</a:t>
            </a:r>
            <a:r>
              <a:rPr lang="ru-RU" dirty="0"/>
              <a:t>ожно обойтись и без</a:t>
            </a:r>
            <a:r>
              <a:rPr lang="ru-RU" baseline="0" dirty="0"/>
              <a:t> </a:t>
            </a:r>
            <a:r>
              <a:rPr lang="en-US" baseline="0" dirty="0"/>
              <a:t>expressions, </a:t>
            </a:r>
            <a:r>
              <a:rPr lang="ru-RU" baseline="0" dirty="0"/>
              <a:t>как в </a:t>
            </a:r>
            <a:r>
              <a:rPr lang="en-US" baseline="0" dirty="0"/>
              <a:t>Rhino</a:t>
            </a:r>
            <a:r>
              <a:rPr lang="ru-RU" baseline="0" dirty="0"/>
              <a:t>, там используются </a:t>
            </a:r>
            <a:r>
              <a:rPr lang="en-US" baseline="0" dirty="0" err="1"/>
              <a:t>Func</a:t>
            </a:r>
            <a:r>
              <a:rPr lang="en-US" baseline="0" dirty="0"/>
              <a:t>&lt;&gt;</a:t>
            </a:r>
            <a:r>
              <a:rPr lang="ru-RU" baseline="0" dirty="0"/>
              <a:t> и они реально вызываются, когда заглушка в режиме «записи», а перед вызовом тестируемого кода заглушки переводятся в режим «проигрывания».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6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Открываем</a:t>
            </a:r>
            <a:r>
              <a:rPr lang="ru-RU" baseline="0" dirty="0"/>
              <a:t> в </a:t>
            </a:r>
            <a:r>
              <a:rPr lang="ru-RU" baseline="0" dirty="0" err="1"/>
              <a:t>солюшене</a:t>
            </a:r>
            <a:r>
              <a:rPr lang="ru-RU" baseline="0" dirty="0"/>
              <a:t> проект </a:t>
            </a:r>
            <a:r>
              <a:rPr lang="en-US" baseline="0" dirty="0" err="1"/>
              <a:t>ThingCache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ru-RU" baseline="0" dirty="0"/>
              <a:t>Дальше еще два слайда, а потом начинаем задачу.</a:t>
            </a:r>
            <a:endParaRPr lang="en-US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1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Рассказать, как замокать вызов метода и как проверить, вызвался ли он.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86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Рассказать,</a:t>
            </a:r>
            <a:r>
              <a:rPr lang="ru-RU" baseline="0" dirty="0"/>
              <a:t> как проставлять </a:t>
            </a:r>
            <a:r>
              <a:rPr lang="en-US" baseline="0" dirty="0"/>
              <a:t>out</a:t>
            </a:r>
            <a:r>
              <a:rPr lang="ru-RU" baseline="0" dirty="0"/>
              <a:t>-параметры </a:t>
            </a:r>
            <a:r>
              <a:rPr lang="ru-RU" baseline="0" dirty="0" err="1"/>
              <a:t>замоканным</a:t>
            </a:r>
            <a:r>
              <a:rPr lang="ru-RU" baseline="0" dirty="0"/>
              <a:t> методом.</a:t>
            </a:r>
          </a:p>
          <a:p>
            <a:endParaRPr lang="ru-RU" baseline="0" dirty="0"/>
          </a:p>
          <a:p>
            <a:r>
              <a:rPr lang="ru-RU" baseline="0" dirty="0"/>
              <a:t>Спросить, если вопросы у аудитории.</a:t>
            </a:r>
          </a:p>
          <a:p>
            <a:r>
              <a:rPr lang="ru-RU" baseline="0" dirty="0"/>
              <a:t>После этого можно писать код.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692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/>
              <a:t>В </a:t>
            </a:r>
            <a:r>
              <a:rPr lang="en-US" baseline="0" dirty="0" err="1"/>
              <a:t>MustHaveHappened</a:t>
            </a:r>
            <a:r>
              <a:rPr lang="en-US" baseline="0" dirty="0"/>
              <a:t> </a:t>
            </a:r>
            <a:r>
              <a:rPr lang="ru-RU" baseline="0" dirty="0"/>
              <a:t>можно передать, сколько раз мы ожидали вызов.</a:t>
            </a:r>
          </a:p>
          <a:p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48DFF-10E5-4AE9-8016-9910A89BCDE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hyperlink" Target="http://www.kontur.ru/" TargetMode="External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95400" y="549275"/>
            <a:ext cx="9601200" cy="2879725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ru-RU" dirty="0"/>
              <a:t>Заголовок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295400" y="3429000"/>
            <a:ext cx="9601200" cy="18002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  <a:endParaRPr lang="en-US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2686883739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92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457165" indent="0">
              <a:buClr>
                <a:schemeClr val="accent1"/>
              </a:buClr>
              <a:buNone/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96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55309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533" y="1628775"/>
            <a:ext cx="9601067" cy="3600450"/>
          </a:xfrm>
        </p:spPr>
        <p:txBody>
          <a:bodyPr anchor="ctr" anchorCtr="1">
            <a:normAutofit/>
          </a:bodyPr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в центре</a:t>
            </a:r>
          </a:p>
        </p:txBody>
      </p:sp>
    </p:spTree>
    <p:extLst>
      <p:ext uri="{BB962C8B-B14F-4D97-AF65-F5344CB8AC3E}">
        <p14:creationId xmlns:p14="http://schemas.microsoft.com/office/powerpoint/2010/main" val="1366153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1318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407600"/>
            <a:ext cx="10896600" cy="1079500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вверху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1" hasCustomPrompt="1"/>
          </p:nvPr>
        </p:nvSpPr>
        <p:spPr>
          <a:xfrm>
            <a:off x="4329" y="499928"/>
            <a:ext cx="1291075" cy="9843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 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08262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59110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35">
          <p15:clr>
            <a:srgbClr val="FBAE40"/>
          </p15:clr>
        </p15:guide>
        <p15:guide id="2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376249"/>
            <a:ext cx="10896600" cy="1076961"/>
          </a:xfrm>
          <a:solidFill>
            <a:schemeClr val="accent1">
              <a:alpha val="80000"/>
            </a:schemeClr>
          </a:solidFill>
        </p:spPr>
        <p:txBody>
          <a:bodyPr lIns="0" tIns="61200" rIns="720000" anchor="ctr" anchorCtr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внизу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39222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65">
          <p15:clr>
            <a:srgbClr val="FBAE40"/>
          </p15:clr>
        </p15:guide>
        <p15:guide id="2" orient="horz" pos="33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373216"/>
            <a:ext cx="10896600" cy="1079972"/>
          </a:xfrm>
          <a:solidFill>
            <a:schemeClr val="accent1">
              <a:alpha val="80000"/>
            </a:schemeClr>
          </a:solidFill>
        </p:spPr>
        <p:txBody>
          <a:bodyPr lIns="0" rIns="3960000" anchor="ctr" anchorCtr="0">
            <a:normAutofit/>
          </a:bodyPr>
          <a:lstStyle>
            <a:lvl1pPr marL="0" indent="0">
              <a:buNone/>
              <a:tabLst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ru-RU" dirty="0"/>
              <a:t>Поясняющий текст к рисунку</a:t>
            </a:r>
          </a:p>
        </p:txBody>
      </p:sp>
      <p:sp>
        <p:nvSpPr>
          <p:cNvPr id="7" name="Текст 12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373688"/>
            <a:ext cx="1295400" cy="1076052"/>
          </a:xfrm>
          <a:solidFill>
            <a:schemeClr val="accent1">
              <a:alpha val="8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37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406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0" y="-1304"/>
            <a:ext cx="12192000" cy="68580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54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Рисунок и список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367" y="1631117"/>
            <a:ext cx="4800600" cy="4679950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628775"/>
            <a:ext cx="4800600" cy="4679950"/>
          </a:xfrm>
        </p:spPr>
        <p:txBody>
          <a:bodyPr anchor="ctr" anchorCtr="0">
            <a:normAutofit/>
          </a:bodyPr>
          <a:lstStyle>
            <a:lvl1pPr marL="285730" indent="-285730">
              <a:buFont typeface="Arial" panose="020B0604020202020204" pitchFamily="34" charset="0"/>
              <a:buChar char="•"/>
              <a:defRPr sz="1800" baseline="0"/>
            </a:lvl1pPr>
          </a:lstStyle>
          <a:p>
            <a:pPr lvl="0"/>
            <a:r>
              <a:rPr lang="ru-RU" dirty="0"/>
              <a:t>Список надо центрировать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3986052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/>
          <p:cNvSpPr txBox="1">
            <a:spLocks/>
          </p:cNvSpPr>
          <p:nvPr/>
        </p:nvSpPr>
        <p:spPr>
          <a:xfrm>
            <a:off x="1295469" y="5678265"/>
            <a:ext cx="3856171" cy="355128"/>
          </a:xfrm>
          <a:prstGeom prst="rect">
            <a:avLst/>
          </a:prstGeom>
        </p:spPr>
        <p:txBody>
          <a:bodyPr lIns="0" rIns="0" anchor="b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hlinkClick r:id="rId2"/>
              </a:rPr>
              <a:t>www.kontur.ru</a:t>
            </a:r>
            <a:endParaRPr lang="ru-RU" sz="1800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2" hasCustomPrompt="1"/>
          </p:nvPr>
        </p:nvSpPr>
        <p:spPr>
          <a:xfrm>
            <a:off x="4367825" y="5668165"/>
            <a:ext cx="6512983" cy="365228"/>
          </a:xfrm>
        </p:spPr>
        <p:txBody>
          <a:bodyPr lIns="0" rIns="0" anchor="b" anchorCtr="0">
            <a:normAutofit/>
          </a:bodyPr>
          <a:lstStyle>
            <a:lvl1pPr marL="0" indent="0" algn="r">
              <a:buNone/>
              <a:defRPr sz="1800" baseline="0"/>
            </a:lvl1pPr>
          </a:lstStyle>
          <a:p>
            <a:pPr lvl="0"/>
            <a:r>
              <a:rPr lang="en-US" dirty="0"/>
              <a:t>login@skbkontur.ru</a:t>
            </a:r>
            <a:endParaRPr lang="ru-RU" dirty="0"/>
          </a:p>
        </p:txBody>
      </p:sp>
      <p:graphicFrame>
        <p:nvGraphicFramePr>
          <p:cNvPr id="10" name="Схема 9"/>
          <p:cNvGraphicFramePr/>
          <p:nvPr>
            <p:extLst>
              <p:ext uri="{D42A27DB-BD31-4B8C-83A1-F6EECF244321}">
                <p14:modId xmlns:p14="http://schemas.microsoft.com/office/powerpoint/2010/main" val="1284348730"/>
              </p:ext>
            </p:extLst>
          </p:nvPr>
        </p:nvGraphicFramePr>
        <p:xfrm>
          <a:off x="1295427" y="5221845"/>
          <a:ext cx="3072407" cy="438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367809" y="5229272"/>
            <a:ext cx="6528795" cy="438941"/>
          </a:xfrm>
        </p:spPr>
        <p:txBody>
          <a:bodyPr lIns="0" tIns="0" rIns="0" bIns="0" anchor="t" anchorCtr="0">
            <a:noAutofit/>
          </a:bodyPr>
          <a:lstStyle>
            <a:lvl1pPr marL="0" indent="0" algn="r">
              <a:buNone/>
              <a:defRPr sz="2400" b="1" baseline="0"/>
            </a:lvl1pPr>
          </a:lstStyle>
          <a:p>
            <a:pPr lvl="0"/>
            <a:r>
              <a:rPr lang="ru-RU" dirty="0"/>
              <a:t>Имя Фамилия</a:t>
            </a:r>
          </a:p>
        </p:txBody>
      </p:sp>
      <p:graphicFrame>
        <p:nvGraphicFramePr>
          <p:cNvPr id="14" name="Схема 13"/>
          <p:cNvGraphicFramePr/>
          <p:nvPr>
            <p:extLst>
              <p:ext uri="{D42A27DB-BD31-4B8C-83A1-F6EECF244321}">
                <p14:modId xmlns:p14="http://schemas.microsoft.com/office/powerpoint/2010/main" val="2373934033"/>
              </p:ext>
            </p:extLst>
          </p:nvPr>
        </p:nvGraphicFramePr>
        <p:xfrm>
          <a:off x="4148418" y="1621383"/>
          <a:ext cx="3863711" cy="1800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673963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38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И ОБЪЕКТ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8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916113"/>
            <a:ext cx="9601133" cy="4392612"/>
          </a:xfrm>
        </p:spPr>
        <p:txBody>
          <a:bodyPr/>
          <a:lstStyle>
            <a:lvl1pPr>
              <a:buClr>
                <a:schemeClr val="accent1"/>
              </a:buClr>
              <a:defRPr baseline="0">
                <a:latin typeface="+mn-lt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>
          <a:xfrm>
            <a:off x="1295533" y="552147"/>
            <a:ext cx="9601067" cy="1076628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Многострочный</a:t>
            </a:r>
            <a:br>
              <a:rPr lang="ru-RU" dirty="0"/>
            </a:br>
            <a:r>
              <a:rPr lang="ru-RU" dirty="0"/>
              <a:t>заголовок</a:t>
            </a:r>
          </a:p>
        </p:txBody>
      </p:sp>
      <p:cxnSp>
        <p:nvCxnSpPr>
          <p:cNvPr id="12" name="Прямая соединительная линия 11"/>
          <p:cNvCxnSpPr/>
          <p:nvPr userDrawn="1"/>
        </p:nvCxnSpPr>
        <p:spPr>
          <a:xfrm>
            <a:off x="1295468" y="1628775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327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120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Без подчеркивания</a:t>
            </a:r>
          </a:p>
        </p:txBody>
      </p:sp>
      <p:sp>
        <p:nvSpPr>
          <p:cNvPr id="3" name="Объект 5"/>
          <p:cNvSpPr>
            <a:spLocks noGrp="1"/>
          </p:cNvSpPr>
          <p:nvPr>
            <p:ph sz="quarter" idx="13" hasCustomPrompt="1"/>
          </p:nvPr>
        </p:nvSpPr>
        <p:spPr>
          <a:xfrm>
            <a:off x="1295400" y="1628779"/>
            <a:ext cx="9601133" cy="4679951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dirty="0"/>
              <a:t>code there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06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300501" y="3429047"/>
            <a:ext cx="9601067" cy="1800225"/>
          </a:xfrm>
        </p:spPr>
        <p:txBody>
          <a:bodyPr anchor="t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Заголовок раздела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00500" y="3429000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Текст 6"/>
          <p:cNvSpPr>
            <a:spLocks noGrp="1"/>
          </p:cNvSpPr>
          <p:nvPr>
            <p:ph type="body" sz="quarter" idx="10" hasCustomPrompt="1"/>
          </p:nvPr>
        </p:nvSpPr>
        <p:spPr>
          <a:xfrm>
            <a:off x="1300500" y="1636293"/>
            <a:ext cx="9596101" cy="1792753"/>
          </a:xfrm>
        </p:spPr>
        <p:txBody>
          <a:bodyPr lIns="0" rIns="0" anchor="b" anchorCtr="0">
            <a:normAutofit/>
          </a:bodyPr>
          <a:lstStyle>
            <a:lvl1pPr marL="0" indent="0" algn="l">
              <a:buNone/>
              <a:defRPr sz="2400" baseline="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3117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ДВА ОБЪЕКТА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741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сравнение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12954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6"/>
          <p:cNvSpPr>
            <a:spLocks noGrp="1"/>
          </p:cNvSpPr>
          <p:nvPr>
            <p:ph sz="quarter" idx="12"/>
          </p:nvPr>
        </p:nvSpPr>
        <p:spPr>
          <a:xfrm>
            <a:off x="6096000" y="2420938"/>
            <a:ext cx="4800600" cy="38877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1295400" y="1628775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Текст 8"/>
          <p:cNvSpPr>
            <a:spLocks noGrp="1"/>
          </p:cNvSpPr>
          <p:nvPr>
            <p:ph type="body" sz="quarter" idx="14"/>
          </p:nvPr>
        </p:nvSpPr>
        <p:spPr>
          <a:xfrm>
            <a:off x="6095933" y="1628774"/>
            <a:ext cx="4800600" cy="792163"/>
          </a:xfrm>
        </p:spPr>
        <p:txBody>
          <a:bodyPr anchor="b" anchorCtr="0"/>
          <a:lstStyle>
            <a:lvl1pPr marL="0" indent="0">
              <a:buNone/>
              <a:defRPr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66994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2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Только заголовок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295400" y="1341438"/>
            <a:ext cx="960113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объектом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2"/>
          </p:nvPr>
        </p:nvSpPr>
        <p:spPr>
          <a:xfrm>
            <a:off x="1295400" y="549275"/>
            <a:ext cx="9601200" cy="46678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4572472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295400" y="5229226"/>
            <a:ext cx="9601133" cy="576038"/>
          </a:xfrm>
        </p:spPr>
        <p:txBody>
          <a:bodyPr/>
          <a:lstStyle>
            <a:lvl1pPr>
              <a:defRPr sz="2800" baseline="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ПОДПИСЬ ПОД РИСУНКОМ</a:t>
            </a:r>
          </a:p>
        </p:txBody>
      </p:sp>
      <p:sp>
        <p:nvSpPr>
          <p:cNvPr id="3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95400" y="549320"/>
            <a:ext cx="9601200" cy="4679951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5400" y="5817335"/>
            <a:ext cx="9601200" cy="491390"/>
          </a:xfrm>
        </p:spPr>
        <p:txBody>
          <a:bodyPr lIns="0" rIns="0">
            <a:noAutofit/>
          </a:bodyPr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ru-RU" dirty="0"/>
              <a:t>Описание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515392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09358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  <p15:guide id="12" pos="1572">
          <p15:clr>
            <a:srgbClr val="FDE53C"/>
          </p15:clr>
        </p15:guide>
        <p15:guide id="13" pos="6108">
          <p15:clr>
            <a:srgbClr val="FDE53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69" y="1628775"/>
            <a:ext cx="9601067" cy="467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code there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69" y="549276"/>
            <a:ext cx="9601067" cy="792163"/>
          </a:xfrm>
          <a:prstGeom prst="rect">
            <a:avLst/>
          </a:prstGeom>
          <a:noFill/>
        </p:spPr>
        <p:txBody>
          <a:bodyPr vert="horz" lIns="0" tIns="61200" rIns="0" bIns="61200" rtlCol="0" anchor="b" anchorCtr="0">
            <a:noAutofit/>
          </a:bodyPr>
          <a:lstStyle/>
          <a:p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76694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332" rtl="0" eaLnBrk="1" latinLnBrk="0" hangingPunct="1">
        <a:spcBef>
          <a:spcPct val="0"/>
        </a:spcBef>
        <a:buNone/>
        <a:defRPr sz="4400" kern="1200" cap="all" baseline="0">
          <a:ln>
            <a:noFill/>
          </a:ln>
          <a:solidFill>
            <a:schemeClr val="accent1"/>
          </a:solidFill>
          <a:latin typeface="Segoe UI Light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None/>
        <a:defRPr sz="3200" kern="1200" baseline="0">
          <a:solidFill>
            <a:schemeClr val="tx1"/>
          </a:solidFill>
          <a:latin typeface="+mn-lt"/>
          <a:ea typeface="Segoe UI" panose="020B0502040204020203" pitchFamily="34" charset="0"/>
          <a:cs typeface="Segoe UI" panose="020B0502040204020203" pitchFamily="34" charset="0"/>
        </a:defRPr>
      </a:lvl1pPr>
      <a:lvl2pPr marL="742895" indent="-285730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1142914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600080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2057247" indent="-228584" algn="l" defTabSz="914332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412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46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026">
          <p15:clr>
            <a:srgbClr val="F26B43"/>
          </p15:clr>
        </p15:guide>
        <p15:guide id="4" orient="horz" pos="3294">
          <p15:clr>
            <a:srgbClr val="F26B43"/>
          </p15:clr>
        </p15:guide>
        <p15:guide id="5" pos="6864">
          <p15:clr>
            <a:srgbClr val="F26B43"/>
          </p15:clr>
        </p15:guide>
        <p15:guide id="6" pos="816">
          <p15:clr>
            <a:srgbClr val="F26B43"/>
          </p15:clr>
        </p15:guide>
        <p15:guide id="8" orient="horz" pos="2160">
          <p15:clr>
            <a:srgbClr val="F26B43"/>
          </p15:clr>
        </p15:guide>
        <p15:guide id="11" orient="horz" pos="39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ntur-csharper/moc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kontur-courses/d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martinfowler.com/articles/mocksArentStub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it.ly/kontur-courses-feedba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keItEasy/fakeiteas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stleproject.org/projects/dynamicproxy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learn.me/Course/BasicProgramming2/2a224f58-f29d-4047-9ed1-5662f860f34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mOCKS</a:t>
            </a:r>
            <a:endParaRPr lang="en-US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</a:t>
            </a:r>
            <a:r>
              <a:rPr lang="en-US" dirty="0">
                <a:hlinkClick r:id="rId4"/>
              </a:rPr>
              <a:t>kontur-courses</a:t>
            </a:r>
            <a:r>
              <a:rPr lang="en-US" dirty="0">
                <a:hlinkClick r:id="rId3"/>
              </a:rPr>
              <a:t>/</a:t>
            </a:r>
            <a:r>
              <a:rPr lang="en-US" b="1" dirty="0">
                <a:hlinkClick r:id="rId3"/>
              </a:rPr>
              <a:t>mocks</a:t>
            </a:r>
            <a:endParaRPr lang="en-US" b="1" dirty="0"/>
          </a:p>
          <a:p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013176"/>
            <a:ext cx="628591" cy="65059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8912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надо писать собственную заглушку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тестировать, когда реализации зависимости еще нет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Моки</a:t>
            </a:r>
            <a:r>
              <a:rPr lang="ru-RU" dirty="0"/>
              <a:t> позволяют тестировать количество вызовов, что иногда существенно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84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Arrange:</a:t>
            </a:r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(null))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WithAnyArguments</a:t>
            </a:r>
            <a:r>
              <a:rPr lang="en-US" sz="2800" b="1" dirty="0">
                <a:latin typeface="Consolas" panose="020B0609020204030204" pitchFamily="49" charset="0"/>
              </a:rPr>
              <a:t>()</a:t>
            </a:r>
            <a:r>
              <a:rPr lang="en-US" sz="2800" dirty="0">
                <a:latin typeface="Consolas" panose="020B0609020204030204" pitchFamily="49" charset="0"/>
              </a:rPr>
              <a:t>.Returns(true)</a:t>
            </a:r>
            <a:r>
              <a:rPr lang="en-US" sz="2800" b="1" dirty="0">
                <a:latin typeface="Consolas" panose="020B0609020204030204" pitchFamily="49" charset="0"/>
              </a:rPr>
              <a:t>.Once()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r>
              <a:rPr lang="en-US" sz="2800" dirty="0" err="1">
                <a:latin typeface="Consolas" panose="020B0609020204030204" pitchFamily="49" charset="0"/>
              </a:rPr>
              <a:t>A.CallTo</a:t>
            </a:r>
            <a:r>
              <a:rPr lang="en-US" sz="2800" dirty="0">
                <a:latin typeface="Consolas" panose="020B0609020204030204" pitchFamily="49" charset="0"/>
              </a:rPr>
              <a:t>(() =&gt; </a:t>
            </a:r>
            <a:r>
              <a:rPr lang="en-US" sz="2800" dirty="0" err="1">
                <a:latin typeface="Consolas" panose="020B0609020204030204" pitchFamily="49" charset="0"/>
              </a:rPr>
              <a:t>fake.SomeMethod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	.</a:t>
            </a:r>
            <a:r>
              <a:rPr lang="en-US" sz="2800" b="1" dirty="0" err="1">
                <a:latin typeface="Consolas" panose="020B0609020204030204" pitchFamily="49" charset="0"/>
              </a:rPr>
              <a:t>ReturnsNextFromSequence</a:t>
            </a:r>
            <a:r>
              <a:rPr lang="en-US" sz="2800" dirty="0">
                <a:latin typeface="Consolas" panose="020B0609020204030204" pitchFamily="49" charset="0"/>
              </a:rPr>
              <a:t>(false, true);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ДРУГИЕ ВОЗМОЖНОСТИ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36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</a:t>
            </a:r>
            <a:r>
              <a:rPr lang="ru-RU"/>
              <a:t>возвращаемых значений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sz="quarter" idx="13"/>
          </p:nvPr>
        </p:nvSpPr>
        <p:spPr>
          <a:xfrm>
            <a:off x="6622026" y="2094272"/>
            <a:ext cx="3416708" cy="2139656"/>
          </a:xfrm>
        </p:spPr>
        <p:txBody>
          <a:bodyPr anchor="b" anchorCtr="1">
            <a:normAutofit/>
          </a:bodyPr>
          <a:lstStyle/>
          <a:p>
            <a:pPr algn="ctr"/>
            <a:r>
              <a:rPr lang="en-US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15</a:t>
            </a: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×1</a:t>
            </a:r>
          </a:p>
          <a:p>
            <a:pPr algn="ctr"/>
            <a:r>
              <a:rPr lang="en-US" sz="2800" b="1" dirty="0">
                <a:solidFill>
                  <a:srgbClr val="00007F"/>
                </a:solidFill>
                <a:latin typeface="Consolas" panose="020B0609020204030204" pitchFamily="49" charset="0"/>
              </a:rPr>
              <a:t>10</a:t>
            </a:r>
            <a:r>
              <a:rPr lang="en-US" sz="2800" dirty="0">
                <a:solidFill>
                  <a:srgbClr val="00007F"/>
                </a:solidFill>
                <a:latin typeface="Consolas" panose="020B0609020204030204" pitchFamily="49" charset="0"/>
              </a:rPr>
              <a:t>×2</a:t>
            </a:r>
            <a:endParaRPr lang="ru-RU" sz="28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ru-RU" sz="2800" b="1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  <a:endParaRPr lang="en-US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)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×∞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76219" y="1781179"/>
            <a:ext cx="4262284" cy="284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447801" y="1781179"/>
            <a:ext cx="4328650" cy="4679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	.Returns(</a:t>
            </a:r>
            <a:r>
              <a:rPr lang="ru-RU" sz="2000" dirty="0">
                <a:solidFill>
                  <a:schemeClr val="accent4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);</a:t>
            </a:r>
            <a:endParaRPr lang="ru-RU" sz="20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007F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	.Returns(10)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007F"/>
                </a:solidFill>
                <a:latin typeface="Consolas" panose="020B0609020204030204" pitchFamily="49" charset="0"/>
              </a:rPr>
              <a:t>.Twice()</a:t>
            </a:r>
            <a:r>
              <a:rPr lang="en-US" sz="2000" dirty="0">
                <a:solidFill>
                  <a:srgbClr val="00007F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7F"/>
              </a:solidFill>
              <a:latin typeface="Consolas" panose="020B0609020204030204" pitchFamily="49" charset="0"/>
            </a:endParaRP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A.CallTo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(() =&gt;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fake.SomeMethod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	.Returns(15)</a:t>
            </a: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.Once()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6622026" y="4695593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6622026" y="3984714"/>
            <a:ext cx="3416708" cy="64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8568" y="4876401"/>
            <a:ext cx="426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fake.SomeMethod</a:t>
            </a:r>
            <a:r>
              <a:rPr lang="en-US" sz="2400" dirty="0"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ru-RU" sz="2400" dirty="0">
              <a:solidFill>
                <a:srgbClr val="0000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622026" y="1622323"/>
            <a:ext cx="3731342" cy="471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238568" y="5755038"/>
            <a:ext cx="5043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15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7F"/>
                </a:solidFill>
              </a:rPr>
              <a:t>10, 10</a:t>
            </a:r>
            <a:r>
              <a:rPr lang="en-US" sz="2400" dirty="0"/>
              <a:t>,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ru-RU" sz="2400" dirty="0">
                <a:solidFill>
                  <a:schemeClr val="accent4"/>
                </a:solidFill>
              </a:rPr>
              <a:t>5</a:t>
            </a:r>
            <a:r>
              <a:rPr lang="en-US" sz="2400" dirty="0">
                <a:solidFill>
                  <a:schemeClr val="accent4"/>
                </a:solidFill>
              </a:rPr>
              <a:t>, 5, 5, 5 </a:t>
            </a:r>
            <a:r>
              <a:rPr lang="en-US" sz="2400" dirty="0"/>
              <a:t>…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2" y="5755038"/>
            <a:ext cx="280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4" grpId="0"/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BDAAB41-1B82-4B23-9FDE-91CB0F19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Зачем нужны значения </a:t>
            </a:r>
            <a:r>
              <a:rPr lang="ru-RU" sz="3600" dirty="0" err="1"/>
              <a:t>по-умолчанию</a:t>
            </a:r>
            <a:r>
              <a:rPr lang="ru-RU" sz="3600" dirty="0"/>
              <a:t>?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678D050B-70B8-411D-801E-83F35A20D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Уменьшает хрупкость!</a:t>
            </a:r>
          </a:p>
          <a:p>
            <a:endParaRPr lang="ru-RU" dirty="0"/>
          </a:p>
          <a:p>
            <a:r>
              <a:rPr lang="ru-RU" dirty="0"/>
              <a:t>Например,</a:t>
            </a:r>
            <a:br>
              <a:rPr lang="ru-RU" dirty="0"/>
            </a:br>
            <a:r>
              <a:rPr lang="ru-RU" dirty="0"/>
              <a:t>если добавить логгер в </a:t>
            </a:r>
            <a:r>
              <a:rPr lang="en-US" dirty="0" err="1"/>
              <a:t>ThingCache</a:t>
            </a:r>
            <a:r>
              <a:rPr lang="en-US" dirty="0"/>
              <a:t> </a:t>
            </a:r>
            <a:r>
              <a:rPr lang="ru-RU" dirty="0"/>
              <a:t>в качестве зависимости, то существующие тесты не упадут!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64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На метод </a:t>
            </a:r>
            <a:r>
              <a:rPr lang="en-US" dirty="0" err="1"/>
              <a:t>SendFiles</a:t>
            </a:r>
            <a:r>
              <a:rPr lang="en-US" dirty="0"/>
              <a:t> </a:t>
            </a:r>
            <a:r>
              <a:rPr lang="ru-RU" dirty="0"/>
              <a:t>написан только один тест, проверяющий успешную отправку файлов.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реализовать оставшиеся тесты на метод </a:t>
            </a:r>
            <a:r>
              <a:rPr lang="en-US" dirty="0" err="1">
                <a:solidFill>
                  <a:schemeClr val="accent1"/>
                </a:solidFill>
              </a:rPr>
              <a:t>SendFiles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 err="1">
                <a:solidFill>
                  <a:schemeClr val="accent1"/>
                </a:solidFill>
              </a:rPr>
              <a:t>FileSender</a:t>
            </a:r>
            <a:endParaRPr lang="ru-RU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Нельзя менять файлы из папки </a:t>
            </a:r>
            <a:r>
              <a:rPr lang="en-US" dirty="0"/>
              <a:t>Dependencies</a:t>
            </a:r>
            <a:r>
              <a:rPr lang="ru-RU" dirty="0"/>
              <a:t>!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46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есть один тест, то остальные писать очень легко: копи-паст и небольшие правки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Несколько ответственностей в классе - много тестов!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Граничные случаи, такие как протухание документа, нужно тестировать с обеих сторон границы: чем точнее – тем лучше.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Насколько стабилен </a:t>
            </a:r>
            <a:r>
              <a:rPr lang="en-US" dirty="0" err="1"/>
              <a:t>DateTime.Now</a:t>
            </a:r>
            <a:r>
              <a:rPr lang="ru-RU" dirty="0"/>
              <a:t>?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задачи</a:t>
            </a:r>
            <a:r>
              <a:rPr lang="ru-RU" dirty="0"/>
              <a:t> </a:t>
            </a:r>
            <a:r>
              <a:rPr lang="en-US" dirty="0" err="1"/>
              <a:t>FileSender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5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/ </a:t>
            </a:r>
            <a:r>
              <a:rPr lang="en-US" dirty="0" err="1"/>
              <a:t>MultiFileSender</a:t>
            </a:r>
            <a:endParaRPr lang="en-US" dirty="0"/>
          </a:p>
        </p:txBody>
      </p:sp>
      <p:pic>
        <p:nvPicPr>
          <p:cNvPr id="4" name="Picture 22" descr="C:\Users\sapogoff\Documents\sapogoff_work\SKB Kontur\01_presentation_templates\03_final\wmf_icons\документ.wmf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6" y="549275"/>
            <a:ext cx="1296000" cy="15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46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Разбор </a:t>
            </a:r>
            <a:r>
              <a:rPr lang="en-US" dirty="0" err="1"/>
              <a:t>MultiFileSender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FileSender_Should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Send_WhenGoodFormat</a:t>
            </a:r>
            <a:endParaRPr lang="ru-RU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Skip_WhenOlderThanAMonth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Send_WhenYoungerThanAMonth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Skip_WhenNotRecognized</a:t>
            </a:r>
            <a:endParaRPr lang="en-US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quarter" idx="12"/>
          </p:nvPr>
        </p:nvSpPr>
        <p:spPr>
          <a:xfrm>
            <a:off x="6096000" y="1628775"/>
            <a:ext cx="4800600" cy="4679950"/>
          </a:xfrm>
        </p:spPr>
        <p:txBody>
          <a:bodyPr>
            <a:noAutofit/>
          </a:bodyPr>
          <a:lstStyle/>
          <a:p>
            <a:r>
              <a:rPr lang="ru-RU" sz="1600" b="1" dirty="0" err="1">
                <a:latin typeface="Consolas" panose="020B0609020204030204" pitchFamily="49" charset="0"/>
              </a:rPr>
              <a:t>DocumentChecker_Should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Pass_WhenGoodFormat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Fail_WhenBadFormat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Fail_WhenOlderThanAMonth</a:t>
            </a:r>
            <a:endParaRPr lang="ru-RU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Pass_WhenYoungerThanAMonth</a:t>
            </a: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SingleFileSender_Should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Send_WhenGoodDocument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NotSend_WhenBadDocument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NotSend_WhenSendFails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3"/>
                </a:solidFill>
                <a:latin typeface="Consolas" panose="020B0609020204030204" pitchFamily="49" charset="0"/>
              </a:rPr>
              <a:t>NotSend_WhenNotRecognized</a:t>
            </a:r>
            <a:endParaRPr lang="ru-RU" sz="1600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ru-RU" sz="1600" b="1" dirty="0" err="1">
                <a:latin typeface="Consolas" panose="020B0609020204030204" pitchFamily="49" charset="0"/>
              </a:rPr>
              <a:t>MultiFileSender_Should</a:t>
            </a:r>
            <a:endParaRPr lang="ru-RU" sz="1600" b="1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Send_WhenSingle</a:t>
            </a:r>
            <a:endParaRPr lang="ru-RU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Skip_WhenSingle</a:t>
            </a:r>
            <a:endParaRPr lang="ru-RU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IndependentlySend_WhenSeveralFiles</a:t>
            </a:r>
            <a:endParaRPr lang="ru-RU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6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классификации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6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Test Double</a:t>
            </a:r>
            <a:r>
              <a:rPr lang="ru-RU" b="1" dirty="0"/>
              <a:t> (</a:t>
            </a:r>
            <a:r>
              <a:rPr lang="en-US" b="1" dirty="0"/>
              <a:t>by </a:t>
            </a:r>
            <a:r>
              <a:rPr lang="en-US" b="1" dirty="0" err="1"/>
              <a:t>Meszaros</a:t>
            </a:r>
            <a:r>
              <a:rPr lang="en-US" b="1" dirty="0"/>
              <a:t>)</a:t>
            </a:r>
            <a:endParaRPr lang="en-US" sz="2800" b="1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Dummy</a:t>
            </a:r>
            <a:r>
              <a:rPr lang="en-US" sz="2800" dirty="0"/>
              <a:t> </a:t>
            </a:r>
            <a:r>
              <a:rPr lang="ru-RU" sz="2800" dirty="0"/>
              <a:t>— то, что не будет использоваться в тесте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Fake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альтернативная упрощенная реализация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Stub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определено (</a:t>
            </a:r>
            <a:r>
              <a:rPr lang="ru-RU" sz="2800" dirty="0" err="1"/>
              <a:t>захардкожено</a:t>
            </a:r>
            <a:r>
              <a:rPr lang="ru-RU" sz="2800" dirty="0"/>
              <a:t>) поведение лишь на нескольких кейсах входных данных</a:t>
            </a:r>
            <a:endParaRPr lang="en-US" sz="28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Mock</a:t>
            </a:r>
            <a:r>
              <a:rPr lang="en-US" sz="2800" dirty="0"/>
              <a:t> </a:t>
            </a:r>
            <a:r>
              <a:rPr lang="ru-RU" sz="2800" dirty="0"/>
              <a:t>—</a:t>
            </a:r>
            <a:r>
              <a:rPr lang="en-US" sz="2800" dirty="0"/>
              <a:t> </a:t>
            </a:r>
            <a:r>
              <a:rPr lang="ru-RU" sz="2800" dirty="0"/>
              <a:t>объекты с конфигурируемыми </a:t>
            </a:r>
            <a:r>
              <a:rPr lang="en-US" sz="2800" dirty="0"/>
              <a:t>expectations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Дублеры для тестов</a:t>
            </a:r>
          </a:p>
        </p:txBody>
      </p:sp>
      <p:sp>
        <p:nvSpPr>
          <p:cNvPr id="6" name="TextBox 5"/>
          <p:cNvSpPr txBox="1"/>
          <p:nvPr/>
        </p:nvSpPr>
        <p:spPr>
          <a:xfrm rot="20880000">
            <a:off x="7406291" y="4905359"/>
            <a:ext cx="32576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accent1"/>
                </a:solidFill>
              </a:rPr>
              <a:t>Не запаривайтесь</a:t>
            </a:r>
            <a:br>
              <a:rPr lang="ru-RU" sz="2800" i="1" dirty="0">
                <a:solidFill>
                  <a:schemeClr val="accent1"/>
                </a:solidFill>
              </a:rPr>
            </a:br>
            <a:r>
              <a:rPr lang="ru-RU" sz="2800" i="1" dirty="0">
                <a:solidFill>
                  <a:schemeClr val="accent1"/>
                </a:solidFill>
              </a:rPr>
              <a:t>на запоминании</a:t>
            </a:r>
          </a:p>
        </p:txBody>
      </p:sp>
    </p:spTree>
    <p:extLst>
      <p:ext uri="{BB962C8B-B14F-4D97-AF65-F5344CB8AC3E}">
        <p14:creationId xmlns:p14="http://schemas.microsoft.com/office/powerpoint/2010/main" val="326559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Robot(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distanceSensor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rrange </a:t>
            </a:r>
            <a:r>
              <a:rPr lang="ru-RU" dirty="0"/>
              <a:t>— заменить зависимости заглушками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ct</a:t>
            </a:r>
            <a:br>
              <a:rPr lang="ru-RU" dirty="0"/>
            </a:b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ssert</a:t>
            </a:r>
            <a:r>
              <a:rPr lang="ru-RU" dirty="0"/>
              <a:t> —проверить корректность взаимодействия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TestDistanceSensor</a:t>
            </a:r>
            <a:r>
              <a:rPr lang="ru-RU" dirty="0"/>
              <a:t> — надо делать заглушку :(</a:t>
            </a: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тестировать сервисы?</a:t>
            </a:r>
          </a:p>
        </p:txBody>
      </p:sp>
    </p:spTree>
    <p:extLst>
      <p:ext uri="{BB962C8B-B14F-4D97-AF65-F5344CB8AC3E}">
        <p14:creationId xmlns:p14="http://schemas.microsoft.com/office/powerpoint/2010/main" val="26986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State tests</a:t>
            </a:r>
          </a:p>
          <a:p>
            <a:pPr marL="0" indent="0" algn="ctr">
              <a:buNone/>
            </a:pPr>
            <a:r>
              <a:rPr lang="en-US" sz="3600" dirty="0"/>
              <a:t>VS</a:t>
            </a:r>
          </a:p>
          <a:p>
            <a:pPr marL="0" indent="0" algn="r">
              <a:buNone/>
            </a:pPr>
            <a:r>
              <a:rPr lang="en-US" sz="3600" dirty="0">
                <a:solidFill>
                  <a:schemeClr val="accent1"/>
                </a:solidFill>
              </a:rPr>
              <a:t>Behavior tests</a:t>
            </a:r>
            <a:endParaRPr lang="ru-RU" sz="3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dirty="0">
              <a:hlinkClick r:id="rId2"/>
            </a:endParaRPr>
          </a:p>
          <a:p>
            <a:pPr marL="0" indent="0">
              <a:buNone/>
            </a:pPr>
            <a:endParaRPr lang="ru-RU" sz="2400" dirty="0">
              <a:hlinkClick r:id="rId2"/>
            </a:endParaRPr>
          </a:p>
          <a:p>
            <a:pPr marL="0" indent="0">
              <a:buNone/>
            </a:pPr>
            <a:r>
              <a:rPr lang="en-US" sz="2600" dirty="0">
                <a:hlinkClick r:id="rId2"/>
              </a:rPr>
              <a:t>http://martinfowler.com/articles/mocksArentStubs.html</a:t>
            </a:r>
            <a:endParaRPr lang="en-US" sz="2600" dirty="0"/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Подходы к 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723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tests </a:t>
            </a:r>
            <a:r>
              <a:rPr lang="en-US" dirty="0">
                <a:solidFill>
                  <a:schemeClr val="tx1"/>
                </a:solidFill>
              </a:rPr>
              <a:t>vs</a:t>
            </a:r>
            <a:r>
              <a:rPr lang="en-US" dirty="0"/>
              <a:t> State tests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независимые</a:t>
            </a:r>
            <a:r>
              <a:rPr lang="ru-RU" sz="2000" dirty="0"/>
              <a:t> друг от друга</a:t>
            </a:r>
            <a:r>
              <a:rPr lang="x-none" sz="2000" dirty="0"/>
              <a:t> тесты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Методика приводит</a:t>
            </a:r>
            <a:r>
              <a:rPr lang="x-none" sz="2000" dirty="0"/>
              <a:t> к более модульному дизайну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В большей степени связывают реализацию и тесты, поэтому сложно менять реализацию</a:t>
            </a:r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Более быстрый и легкий запуск тестов</a:t>
            </a:r>
          </a:p>
          <a:p>
            <a:endParaRPr lang="en-US" sz="2000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Каждый тест -</a:t>
            </a:r>
            <a:r>
              <a:rPr lang="ru-RU" sz="2000" dirty="0"/>
              <a:t> это</a:t>
            </a:r>
            <a:r>
              <a:rPr lang="x-none" sz="2000" dirty="0"/>
              <a:t> мини-интеграционный тест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ru-RU" sz="2000" dirty="0"/>
              <a:t>Позволяет тестировать стыки между модулями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x-none" sz="2000" dirty="0"/>
              <a:t>Создаются лишние методы для получения и тестирования внутреннего состояния</a:t>
            </a:r>
            <a:endParaRPr lang="en-US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endParaRPr lang="x-none" sz="2000" dirty="0"/>
          </a:p>
          <a:p>
            <a:pPr marL="457200" indent="-457200" fontAlgn="ctr">
              <a:buFont typeface="Arial" panose="020B0604020202020204" pitchFamily="34" charset="0"/>
              <a:buChar char="•"/>
            </a:pPr>
            <a:r>
              <a:rPr lang="en-US" sz="2000" dirty="0"/>
              <a:t>Test Fixture: </a:t>
            </a:r>
            <a:r>
              <a:rPr lang="x-none" sz="2000" dirty="0"/>
              <a:t>Необходимо создания тестового окружения, которое для скорости приходится переиспользовать, что создает побочные эффекты</a:t>
            </a:r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564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05C4A9-0667-45B8-AC59-85FD9C81BD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ru-RU" sz="2800" dirty="0"/>
              <a:t>Заполни форму обратной связи по ссылке</a:t>
            </a:r>
          </a:p>
          <a:p>
            <a:pPr marL="0" indent="0" algn="ctr">
              <a:buNone/>
            </a:pPr>
            <a:r>
              <a:rPr lang="en-US" sz="2800" dirty="0">
                <a:hlinkClick r:id="rId2"/>
              </a:rPr>
              <a:t>http://bit.ly/kontur-courses-feedback</a:t>
            </a:r>
            <a:endParaRPr lang="ru-RU" sz="2800" dirty="0"/>
          </a:p>
          <a:p>
            <a:pPr marL="0" indent="0" algn="ctr">
              <a:buNone/>
            </a:pPr>
            <a:r>
              <a:rPr lang="ru-RU" sz="2800" dirty="0"/>
              <a:t>или</a:t>
            </a:r>
            <a:endParaRPr lang="en-US" sz="2800" dirty="0"/>
          </a:p>
          <a:p>
            <a:pPr marL="0" indent="0" algn="ctr">
              <a:buNone/>
            </a:pPr>
            <a:r>
              <a:rPr lang="ru-RU" sz="2800" dirty="0"/>
              <a:t>по ярлыку </a:t>
            </a:r>
            <a:r>
              <a:rPr lang="en-US" sz="2800" i="1" dirty="0">
                <a:solidFill>
                  <a:schemeClr val="accent1"/>
                </a:solidFill>
              </a:rPr>
              <a:t>feedback</a:t>
            </a:r>
            <a:r>
              <a:rPr lang="en-US" sz="2800" dirty="0"/>
              <a:t> </a:t>
            </a:r>
            <a:r>
              <a:rPr lang="ru-RU" sz="2800" dirty="0"/>
              <a:t>в корне репозитория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72F5E6-5086-4A59-ADDF-28C342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</a:t>
            </a:r>
          </a:p>
        </p:txBody>
      </p:sp>
      <p:pic>
        <p:nvPicPr>
          <p:cNvPr id="5" name="Рисунок 4" descr="Речь">
            <a:extLst>
              <a:ext uri="{FF2B5EF4-FFF2-40B4-BE49-F238E27FC236}">
                <a16:creationId xmlns:a16="http://schemas.microsoft.com/office/drawing/2014/main" id="{4CD964C9-55F6-450A-94E0-4A3D7D08B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3290" y="1622285"/>
            <a:ext cx="1825352" cy="182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1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cap="none" dirty="0">
                <a:hlinkClick r:id="rId3"/>
              </a:rPr>
              <a:t>https://github.com/</a:t>
            </a:r>
            <a:r>
              <a:rPr lang="en-US" sz="5400" b="1" cap="none" dirty="0">
                <a:hlinkClick r:id="rId3"/>
              </a:rPr>
              <a:t>FakeItEasy</a:t>
            </a:r>
            <a:r>
              <a:rPr lang="en-US" sz="2800" cap="none" dirty="0">
                <a:hlinkClick r:id="rId3"/>
              </a:rPr>
              <a:t>/fakeiteasy</a:t>
            </a:r>
            <a:r>
              <a:rPr lang="en-US" sz="2800" cap="none" dirty="0"/>
              <a:t> </a:t>
            </a:r>
            <a:endParaRPr lang="ru-RU" sz="2800" cap="non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4034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Arrange: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 </a:t>
            </a:r>
            <a:br>
              <a:rPr lang="en-US" altLang="ru-RU" sz="2000" dirty="0">
                <a:solidFill>
                  <a:srgbClr val="96989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SweetToot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altLang="ru-RU" sz="2000" dirty="0">
              <a:solidFill>
                <a:srgbClr val="96989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20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Assert: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BuyCandy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ru-RU" altLang="ru-RU" sz="4800" dirty="0">
              <a:latin typeface="Arial" panose="020B0604020202020204" pitchFamily="34" charset="0"/>
            </a:endParaRPr>
          </a:p>
        </p:txBody>
      </p:sp>
      <p:pic>
        <p:nvPicPr>
          <p:cNvPr id="7" name="Picture 6" descr="http://fakeiteasy.github.io/img/fakeiteasy_logo_51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573" y="798756"/>
            <a:ext cx="1699409" cy="10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5" y="5522349"/>
            <a:ext cx="9601131" cy="10996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895" indent="-285730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2914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080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247" indent="-228584" algn="l" defTabSz="914332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412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accent1"/>
                </a:solidFill>
                <a:latin typeface="+mj-lt"/>
              </a:rPr>
              <a:t>Как эта магия работает?! </a:t>
            </a:r>
            <a:r>
              <a:rPr lang="ru-RU" altLang="ru-RU" dirty="0" err="1">
                <a:solidFill>
                  <a:schemeClr val="accent1"/>
                </a:solidFill>
                <a:latin typeface="+mj-lt"/>
              </a:rPr>
              <a:t>О_о</a:t>
            </a:r>
            <a:endParaRPr lang="ru-RU" altLang="ru-RU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25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ICandyShop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&gt;();</a:t>
            </a:r>
            <a:endParaRPr lang="en-US" altLang="ru-RU" sz="2000" dirty="0">
              <a:solidFill>
                <a:srgbClr val="2B91A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 err="1"/>
              <a:t>Castle.DynamicProxy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http://www.castleproject.org/projects/dynamicproxy/</a:t>
            </a: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proxy = generator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CreateInterfaceProxy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TMyInterface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MyInterceptor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void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IInvocation</a:t>
            </a:r>
            <a:r>
              <a:rPr lang="en-US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invocation);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6740013" y="5501148"/>
            <a:ext cx="678426" cy="47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2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cap="none" dirty="0"/>
              <a:t>КАК ЭТА МАГИЯ РАБОТАЕТ?! </a:t>
            </a:r>
            <a:r>
              <a:rPr lang="en-US" cap="none" dirty="0" err="1"/>
              <a:t>O_o</a:t>
            </a:r>
            <a:endParaRPr lang="ru-RU" cap="none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2686050" y="2772234"/>
            <a:ext cx="7886700" cy="353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70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95469" y="1628775"/>
            <a:ext cx="9601131" cy="5022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=&gt; 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shop.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ru-RU" sz="20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Candy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ru-RU" altLang="ru-RU" sz="20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altLang="ru-RU" sz="20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lollipop</a:t>
            </a:r>
            <a:r>
              <a:rPr lang="ru-RU" altLang="ru-RU" sz="20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ru-RU" sz="2000" dirty="0">
              <a:solidFill>
                <a:srgbClr val="33333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800" dirty="0" err="1"/>
              <a:t>System.Linq.Expressions</a:t>
            </a:r>
            <a:endParaRPr lang="ru-RU" sz="2800" dirty="0"/>
          </a:p>
          <a:p>
            <a:br>
              <a:rPr lang="en-US" sz="2000" dirty="0"/>
            </a:br>
            <a:r>
              <a:rPr lang="en-US" sz="2000" dirty="0" err="1">
                <a:latin typeface="Consolas" panose="020B0609020204030204" pitchFamily="49" charset="0"/>
              </a:rPr>
              <a:t>A.CallTo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 =&gt;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shop.GetBestCandy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не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&lt;T&gt;!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IConfiguration</a:t>
            </a:r>
            <a:r>
              <a:rPr lang="en-US" sz="2000" dirty="0">
                <a:latin typeface="Consolas" panose="020B0609020204030204" pitchFamily="49" charset="0"/>
              </a:rPr>
              <a:t>&lt;T&gt; </a:t>
            </a:r>
            <a:r>
              <a:rPr lang="en-US" sz="2000" dirty="0" err="1">
                <a:latin typeface="Consolas" panose="020B0609020204030204" pitchFamily="49" charset="0"/>
              </a:rPr>
              <a:t>CallTo</a:t>
            </a:r>
            <a:r>
              <a:rPr lang="en-US" sz="2000" dirty="0">
                <a:latin typeface="Consolas" panose="020B0609020204030204" pitchFamily="49" charset="0"/>
              </a:rPr>
              <a:t>&lt;T&gt;(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Expression&lt;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&lt;T&gt;&gt;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callSpec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((</a:t>
            </a:r>
            <a:r>
              <a:rPr lang="en-US" sz="2000" dirty="0" err="1">
                <a:latin typeface="Consolas" panose="020B0609020204030204" pitchFamily="49" charset="0"/>
              </a:rPr>
              <a:t>MethodCallExpression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sz="2000" dirty="0" err="1">
                <a:latin typeface="Consolas" panose="020B0609020204030204" pitchFamily="49" charset="0"/>
              </a:rPr>
              <a:t>callSpec.Body</a:t>
            </a:r>
            <a:r>
              <a:rPr lang="en-US" sz="2000" dirty="0">
                <a:latin typeface="Consolas" panose="020B0609020204030204" pitchFamily="49" charset="0"/>
              </a:rPr>
              <a:t>).Method...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  <a:p>
            <a:r>
              <a:rPr lang="ru-RU" sz="2400" dirty="0">
                <a:hlinkClick r:id="rId3"/>
              </a:rPr>
              <a:t>Про </a:t>
            </a:r>
            <a:r>
              <a:rPr lang="en-US" sz="2400" dirty="0">
                <a:hlinkClick r:id="rId3"/>
              </a:rPr>
              <a:t>Expressions </a:t>
            </a:r>
            <a:r>
              <a:rPr lang="ru-RU" sz="2400" dirty="0">
                <a:hlinkClick r:id="rId3"/>
              </a:rPr>
              <a:t>на </a:t>
            </a:r>
            <a:r>
              <a:rPr lang="en-US" sz="2400" dirty="0">
                <a:hlinkClick r:id="rId3"/>
              </a:rPr>
              <a:t>ulearn.me</a:t>
            </a:r>
            <a:r>
              <a:rPr lang="en-US" sz="2400" dirty="0"/>
              <a:t> </a:t>
            </a:r>
          </a:p>
          <a:p>
            <a:r>
              <a:rPr lang="en-US" sz="1600" dirty="0"/>
              <a:t>https://ulearn.me/Course/BasicProgramming2/2a224f58-f29d-4047-9ed1-5662f860f344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9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Есть сервис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r>
              <a:rPr lang="ru-RU" sz="2800" dirty="0"/>
              <a:t>, у которого можно получить описание предметов</a:t>
            </a:r>
          </a:p>
          <a:p>
            <a:r>
              <a:rPr lang="ru-RU" sz="2800" dirty="0"/>
              <a:t>К нему по возможности надо обращаться как можно реже, поэтому был реализован кэш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Напишите тесты на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accent1"/>
                </a:solidFill>
              </a:rPr>
              <a:t>ThingCache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/>
              <a:t>используя </a:t>
            </a:r>
            <a:r>
              <a:rPr lang="en-US" sz="2800" dirty="0" err="1">
                <a:solidFill>
                  <a:schemeClr val="accent1"/>
                </a:solidFill>
              </a:rPr>
              <a:t>FakeItEasy</a:t>
            </a:r>
            <a:r>
              <a:rPr lang="en-US" sz="2800" dirty="0"/>
              <a:t> </a:t>
            </a:r>
            <a:r>
              <a:rPr lang="ru-RU" sz="2800" dirty="0"/>
              <a:t>для подмены </a:t>
            </a:r>
            <a:r>
              <a:rPr lang="en-US" sz="2800" dirty="0" err="1">
                <a:solidFill>
                  <a:schemeClr val="accent1"/>
                </a:solidFill>
              </a:rPr>
              <a:t>IThingService</a:t>
            </a:r>
            <a:endParaRPr lang="en-US" sz="28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02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Arrange:</a:t>
            </a:r>
            <a:endParaRPr lang="ru-RU" sz="2600" b="1" dirty="0"/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fake = </a:t>
            </a:r>
            <a:r>
              <a:rPr lang="ru-RU" altLang="ru-RU" sz="2600" dirty="0" err="1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 err="1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ru-RU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Fake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600" dirty="0" err="1">
                <a:latin typeface="Consolas" panose="020B0609020204030204" pitchFamily="49" charset="0"/>
              </a:rPr>
              <a:t>ISomeService</a:t>
            </a:r>
            <a:r>
              <a:rPr lang="en-US" sz="2600" dirty="0">
                <a:latin typeface="Consolas" panose="020B0609020204030204" pitchFamily="49" charset="0"/>
              </a:rPr>
              <a:t>&gt;();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SomeMethod</a:t>
            </a:r>
            <a:r>
              <a:rPr lang="en-US" sz="2600" dirty="0">
                <a:latin typeface="Consolas" panose="020B0609020204030204" pitchFamily="49" charset="0"/>
              </a:rPr>
              <a:t>(...))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600" b="1" dirty="0"/>
              <a:t>Assert:</a:t>
            </a:r>
          </a:p>
          <a:p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(); //</a:t>
            </a:r>
            <a:r>
              <a:rPr lang="ru-RU" sz="2600" dirty="0">
                <a:latin typeface="Consolas" panose="020B0609020204030204" pitchFamily="49" charset="0"/>
              </a:rPr>
              <a:t>должен быть в конце теста</a:t>
            </a:r>
            <a:endParaRPr lang="en-US" sz="2600" dirty="0">
              <a:latin typeface="Consolas" panose="020B0609020204030204" pitchFamily="49" charset="0"/>
            </a:endParaRP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9970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value = "42";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400" dirty="0">
                <a:latin typeface="Consolas" panose="020B0609020204030204" pitchFamily="49" charset="0"/>
              </a:rPr>
              <a:t> _;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_))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AssignsOutAndRefParameters</a:t>
            </a:r>
            <a:r>
              <a:rPr lang="en-US" sz="2400" dirty="0">
                <a:latin typeface="Consolas" panose="020B0609020204030204" pitchFamily="49" charset="0"/>
              </a:rPr>
              <a:t>(value);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&lt;=&gt;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A.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400" dirty="0">
                <a:latin typeface="Consolas" panose="020B0609020204030204" pitchFamily="49" charset="0"/>
              </a:rPr>
              <a:t>(() =&gt; </a:t>
            </a:r>
            <a:r>
              <a:rPr lang="en-US" sz="2400" dirty="0" err="1">
                <a:latin typeface="Consolas" panose="020B0609020204030204" pitchFamily="49" charset="0"/>
              </a:rPr>
              <a:t>fake.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400" dirty="0">
                <a:latin typeface="Consolas" panose="020B0609020204030204" pitchFamily="49" charset="0"/>
              </a:rPr>
              <a:t>(id,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 </a:t>
            </a:r>
            <a:r>
              <a:rPr lang="en-US" sz="2400" b="1" dirty="0">
                <a:latin typeface="Consolas" panose="020B0609020204030204" pitchFamily="49" charset="0"/>
              </a:rPr>
              <a:t>value</a:t>
            </a:r>
            <a:r>
              <a:rPr lang="en-US" sz="2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.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7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sz="2600" dirty="0">
                <a:latin typeface="Consolas" panose="020B0609020204030204" pitchFamily="49" charset="0"/>
              </a:rPr>
              <a:t>value = "42";</a:t>
            </a:r>
          </a:p>
          <a:p>
            <a:r>
              <a:rPr lang="ru-RU" altLang="ru-RU" sz="2600" dirty="0">
                <a:solidFill>
                  <a:srgbClr val="00007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altLang="ru-RU" sz="26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ru-RU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CallTo</a:t>
            </a:r>
            <a:r>
              <a:rPr lang="en-US" sz="2600" dirty="0">
                <a:latin typeface="Consolas" panose="020B0609020204030204" pitchFamily="49" charset="0"/>
              </a:rPr>
              <a:t>(() =&gt; </a:t>
            </a:r>
            <a:r>
              <a:rPr lang="en-US" sz="2600" dirty="0" err="1">
                <a:latin typeface="Consolas" panose="020B0609020204030204" pitchFamily="49" charset="0"/>
              </a:rPr>
              <a:t>fake.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TryRead</a:t>
            </a:r>
            <a:r>
              <a:rPr lang="en-US" sz="2600" dirty="0">
                <a:latin typeface="Consolas" panose="020B0609020204030204" pitchFamily="49" charset="0"/>
              </a:rPr>
              <a:t>(id,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2600" dirty="0">
                <a:latin typeface="Consolas" panose="020B0609020204030204" pitchFamily="49" charset="0"/>
              </a:rPr>
              <a:t> value))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	.</a:t>
            </a:r>
            <a:r>
              <a:rPr lang="en-US" sz="26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MustHaveHappened</a:t>
            </a:r>
            <a:r>
              <a:rPr lang="en-US" sz="2600" dirty="0"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latin typeface="Consolas" panose="020B0609020204030204" pitchFamily="49" charset="0"/>
              </a:rPr>
              <a:t>Repeated.Exactly.Twice</a:t>
            </a:r>
            <a:r>
              <a:rPr lang="en-US" sz="2600" dirty="0">
                <a:latin typeface="Consolas" panose="020B0609020204030204" pitchFamily="49" charset="0"/>
              </a:rPr>
              <a:t>)</a:t>
            </a:r>
          </a:p>
          <a:p>
            <a:endParaRPr lang="en-US" sz="2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Задача</a:t>
            </a:r>
            <a:r>
              <a:rPr lang="ru-RU" dirty="0"/>
              <a:t> </a:t>
            </a:r>
            <a:r>
              <a:rPr lang="en-US" dirty="0" err="1"/>
              <a:t>ThingCache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092886"/>
      </p:ext>
    </p:extLst>
  </p:cSld>
  <p:clrMapOvr>
    <a:masterClrMapping/>
  </p:clrMapOvr>
</p:sld>
</file>

<file path=ppt/theme/theme1.xml><?xml version="1.0" encoding="utf-8"?>
<a:theme xmlns:a="http://schemas.openxmlformats.org/drawingml/2006/main" name="Макеты слайдов с основной цветовой темой">
  <a:themeElements>
    <a:clrScheme name="Контур.Продукты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51926C"/>
      </a:accent2>
      <a:accent3>
        <a:srgbClr val="1E78BE"/>
      </a:accent3>
      <a:accent4>
        <a:srgbClr val="A23A99"/>
      </a:accent4>
      <a:accent5>
        <a:srgbClr val="00AA90"/>
      </a:accent5>
      <a:accent6>
        <a:srgbClr val="FF5500"/>
      </a:accent6>
      <a:hlink>
        <a:srgbClr val="0070C0"/>
      </a:hlink>
      <a:folHlink>
        <a:srgbClr val="800080"/>
      </a:folHlink>
    </a:clrScheme>
    <a:fontScheme name="Презентация.Контур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2.xml><?xml version="1.0" encoding="utf-8"?>
<a:theme xmlns:a="http://schemas.openxmlformats.org/drawingml/2006/main" name="Макеты слайдов для демонстрации кода">
  <a:themeElements>
    <a:clrScheme name="Контур.Код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D94440"/>
      </a:accent1>
      <a:accent2>
        <a:srgbClr val="008000"/>
      </a:accent2>
      <a:accent3>
        <a:srgbClr val="0000FF"/>
      </a:accent3>
      <a:accent4>
        <a:srgbClr val="800080"/>
      </a:accent4>
      <a:accent5>
        <a:srgbClr val="2B91AF"/>
      </a:accent5>
      <a:accent6>
        <a:srgbClr val="A31515"/>
      </a:accent6>
      <a:hlink>
        <a:srgbClr val="0070C0"/>
      </a:hlink>
      <a:folHlink>
        <a:srgbClr val="800080"/>
      </a:folHlink>
    </a:clrScheme>
    <a:fontScheme name="Segoe and Consolas">
      <a:majorFont>
        <a:latin typeface="Segoe UI Light"/>
        <a:ea typeface=""/>
        <a:cs typeface=""/>
      </a:majorFont>
      <a:minorFont>
        <a:latin typeface="Consola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 Контур" id="{4067044D-D054-491A-90D6-90A5D5C1CB05}" vid="{68FB259E-9B00-42DE-997A-2C43CE1FA053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11312</TotalTime>
  <Words>1264</Words>
  <Application>Microsoft Office PowerPoint</Application>
  <PresentationFormat>Широкоэкранный</PresentationFormat>
  <Paragraphs>276</Paragraphs>
  <Slides>22</Slides>
  <Notes>18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Light</vt:lpstr>
      <vt:lpstr>Макеты слайдов с основной цветовой темой</vt:lpstr>
      <vt:lpstr>Макеты слайдов для демонстрации кода</vt:lpstr>
      <vt:lpstr>mOCKS</vt:lpstr>
      <vt:lpstr>Как тестировать сервисы?</vt:lpstr>
      <vt:lpstr>https://github.com/FakeItEasy/fakeiteasy </vt:lpstr>
      <vt:lpstr>КАК ЭТА МАГИЯ РАБОТАЕТ?! O_o</vt:lpstr>
      <vt:lpstr>КАК ЭТА МАГИЯ РАБОТАЕТ?! O_o</vt:lpstr>
      <vt:lpstr>Задача ThingCache</vt:lpstr>
      <vt:lpstr>Задача ThingCache</vt:lpstr>
      <vt:lpstr>Задача ThingCache</vt:lpstr>
      <vt:lpstr>Задача ThingCache</vt:lpstr>
      <vt:lpstr>Разбор задачи tHINGcACHE</vt:lpstr>
      <vt:lpstr>ДРУГИЕ ВОЗМОЖНОСТИ</vt:lpstr>
      <vt:lpstr>Стек возвращаемых значений</vt:lpstr>
      <vt:lpstr>Зачем нужны значения по-умолчанию?</vt:lpstr>
      <vt:lpstr>Задача FileSender</vt:lpstr>
      <vt:lpstr>Разбор задачи FileSender</vt:lpstr>
      <vt:lpstr>Samples / MultiFileSender</vt:lpstr>
      <vt:lpstr>Разбор MultiFileSender</vt:lpstr>
      <vt:lpstr>Немного классификации</vt:lpstr>
      <vt:lpstr>Дублеры для тестов</vt:lpstr>
      <vt:lpstr>Подходы к тестированию</vt:lpstr>
      <vt:lpstr>Behavior tests vs State tests</vt:lpstr>
      <vt:lpstr>Обратная связь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</dc:title>
  <dc:creator>Pavel Egorov</dc:creator>
  <cp:lastModifiedBy>Иван Домашних</cp:lastModifiedBy>
  <cp:revision>308</cp:revision>
  <dcterms:created xsi:type="dcterms:W3CDTF">2015-02-05T09:30:20Z</dcterms:created>
  <dcterms:modified xsi:type="dcterms:W3CDTF">2019-04-16T07:35:29Z</dcterms:modified>
</cp:coreProperties>
</file>