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0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4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DE3FACC-421F-4409-BB83-B4B464C96A04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Попросить всех скачать репозиторий.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Вопросы к аудитории:</a:t>
            </a:r>
            <a:endParaRPr b="0" lang="ru-RU" sz="2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latin typeface="Arial"/>
              </a:rPr>
              <a:t>Смотрели видеолекцию?</a:t>
            </a:r>
            <a:endParaRPr b="0" lang="ru-RU" sz="2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latin typeface="Arial"/>
              </a:rPr>
              <a:t>Кто использовал моки? Какие?</a:t>
            </a:r>
            <a:endParaRPr b="0" lang="ru-RU" sz="2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latin typeface="Arial"/>
              </a:rPr>
              <a:t>Зачем нужны моки?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559A846-E175-432C-B3A2-DEFCDFB4907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В MustHaveHappened можно передать, сколько раз мы ожидали вызов.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564B789-B6D0-41A2-B4E0-835325119F3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TODO. Непонятно, как к этим пунктам подводить в контексте задачи.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К п.1: это классическая TDD. Почитать можно книгу Кента Бека.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К п.3: Количество вызовов существенно в работе кэша.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Недостаток написания тестов в том же файле: это значит, что релизная сборка будет зависеть от NUnit и других библиотек для тестов.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ВАЖНО: после задачи сделать перерыв! 10 минут достаточно, если не обед.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B8617A3-4825-4F43-8E49-D7B9B3CD448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Перед следующей задачей рассмотрим еще пару возможностей FakeItEasy.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Рассказать про возможности фреймворка (они могут пригодиться в следующей задаче):</a:t>
            </a:r>
            <a:endParaRPr b="0" lang="ru-RU" sz="2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latin typeface="Arial"/>
              </a:rPr>
              <a:t>Замокать вызов метода с любыми параметрами</a:t>
            </a:r>
            <a:endParaRPr b="0" lang="ru-RU" sz="2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latin typeface="Arial"/>
              </a:rPr>
              <a:t>Настроить возвращаемые значения для первого или первых нескольких вызовов метода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A7A65A2-151C-43FD-9D1B-D2FDF396AF1F}" type="slidenum">
              <a:rPr b="0" lang="ru-RU" sz="1200" spc="-1" strike="noStrike">
                <a:latin typeface="Times New Roman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Рассказ про стек: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Настройки результатов вызовов замоканного метода складываются в стек.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Спросить аудиторию, какие значения будет выдавать метод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Метод будет возвращать значения в порядке, противоположном тому, в котором вызывали Returns().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Почему? Например, позволяет переопределять поведение, заданное в сетапе.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B7FBBB0-585F-47B8-979A-7218B55D9BF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Иначе будет Overspecification в тестах: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тест проверяющий работу кэша должен будет установить поведение логгера, что не суть теста.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841356A-8485-4084-8BDC-76AC1BA8739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Дополнительные требования:</a:t>
            </a:r>
            <a:endParaRPr b="0" lang="ru-RU" sz="2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latin typeface="Arial"/>
              </a:rPr>
              <a:t>Обойтись без дублирования: вынести общий код в SetUp</a:t>
            </a:r>
            <a:endParaRPr b="0" lang="ru-RU" sz="2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latin typeface="Arial"/>
              </a:rPr>
              <a:t>Код теста должен быть очевидным для понимания (никакой магии!)</a:t>
            </a:r>
            <a:endParaRPr b="0" lang="ru-RU" sz="2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latin typeface="Arial"/>
              </a:rPr>
              <a:t>В коде тестового метода должна остаться только существенная часть теста.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D35E168-8D53-4D07-AC2C-6BF1B610EE4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Показать оба решения, сначала прямолинейное, потом отрефакторенное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br/>
            <a:r>
              <a:rPr b="0" lang="ru-RU" sz="2000" spc="-1" strike="noStrike">
                <a:latin typeface="Arial"/>
              </a:rPr>
              <a:t>К п.3: в этой задаче: когда тестим актуальность документа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К п.4: Возможные решения: в реализации доставать время из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IDateTimeService, </a:t>
            </a:r>
            <a:r>
              <a:rPr b="0" lang="ru-RU" sz="2000" spc="-1" strike="noStrike">
                <a:solidFill>
                  <a:srgbClr val="000000"/>
                </a:solidFill>
                <a:latin typeface="+mn-lt"/>
                <a:ea typeface="+mn-ea"/>
              </a:rPr>
              <a:t>а в тесте его мокать. Еще можно текущее время передавать параметром в тестируемый метод.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020C81B-772E-475F-9070-F211C9F3CAB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Показываем вариант рефакторинга FileSender в MultiFileSender, SingleFileSender и DocumentChecker.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Смотрим, какие получились тесты.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52831B0-DF9D-46D9-BDAC-D780AF6C4C6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Тестов после рефакторинга больше.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Вопрос аудитории: это хорошо или плохо?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Хорошо, потому что тесты проще.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Их больше, т.к. положительный исход порождает по одному тесту на сущность (зеленые, жирные), а также отдельно нужен тест на ошибки предыдущего уровня (красные).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0658ABA-ABB8-4394-AA17-BD1A6D8CF5F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Пишем код по SOLID – получаем небольшие модули, знающие друг о друге минимум — публичный интерфейс.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-- показать строку с конструктором робота --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Вопрос к аудитории: как протестировать логику в классе Robot?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-- показать строку с AAA --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Такие классы можно протестировать изолированно от других, заменив зависимости заглушками.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Сослаться на модуль Тестирование (ААА).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-- показать строку с TestDistanceSensor --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Лень писать сотни таких заглушек — поможет mock-фреймворк.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4D4AD19-F3A0-4564-93E8-1E126F36791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Пример Fake – InMemory Storage без использования сетевых вызовов.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5B29D1C-9CBB-403E-9F98-47EA0E85EB2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Будем смотреть на примере FakeItEasy:</a:t>
            </a:r>
            <a:endParaRPr b="0" lang="ru-RU" sz="2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latin typeface="Arial"/>
              </a:rPr>
              <a:t>Редко используется в командах — будете знать несколько фреймворков</a:t>
            </a:r>
            <a:endParaRPr b="0" lang="ru-RU" sz="2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latin typeface="Arial"/>
              </a:rPr>
              <a:t>Простая терминология — все есть Fake</a:t>
            </a:r>
            <a:endParaRPr b="0" lang="ru-RU" sz="2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latin typeface="Arial"/>
              </a:rPr>
              <a:t>Код похож на английский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-- щелкнуть, чтобы показались комменты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latin typeface="Arial"/>
              </a:rPr>
              <a:t>Arrange: Создать mock-и, определить их поведение и заменить зависимости mock-ами</a:t>
            </a:r>
            <a:endParaRPr b="0" lang="ru-RU" sz="2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latin typeface="Arial"/>
              </a:rPr>
              <a:t>Act: Вызвать тестируемый код</a:t>
            </a:r>
            <a:endParaRPr b="0" lang="ru-RU" sz="2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latin typeface="Arial"/>
              </a:rPr>
              <a:t>Assert: Проверить обращения к методам mock-ов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74EEA66-7992-4E91-808E-73FE4031598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latin typeface="Arial"/>
              </a:rPr>
              <a:t>Что возвращает A.Fake&lt;T&gt;()?</a:t>
            </a:r>
            <a:endParaRPr b="0" lang="ru-RU" sz="2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latin typeface="Arial"/>
              </a:rPr>
              <a:t>Как создать объект интерфейса с заданным поведением? (Castle.DynamicProxy)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Позволяет создать объект, реализующий интерфейс, и настроить его поведение (с помощью Interceptor).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5250252-02A6-459E-B9A3-BE89A6F9531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Вопрос к аудитории: знаете ли вы про Expressions?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В рантайме это объект, описывающий синтаксис куска кода (в виде дерева).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(опционально к п.2): можно обойтись и без expressions, как в Rhino, там используются Func&lt;&gt; и они реально вызываются, когда заглушка в режиме «записи», а перед вызовом тестируемого кода заглушки переводятся в режим «проигрывания».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F635096-9E06-4B59-9904-7B1DC494085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5160" cy="342828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216000" indent="-21600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Как быть, если mock-объект замещает потокобезопасный класс и нужно протестировать многопоточный код?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FakeItEasy позволяет добавить свою реализацию InterceptionListener. Вызовы методов OnBeforeCallIntercepted и OnAfterCallIntercepted происходят каждый раз при обращении к методу mock-объекта. </a:t>
            </a:r>
            <a:endParaRPr b="0" lang="ru-RU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Открываем в солюшене проект ThingCache.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Дальше еще два слайда, а потом начинаем задачу.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4248B96-1335-40BC-ACF3-37E25645A62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Рассказать, как замокать вызов метода и как проверить, вызвался ли он.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EFFDCF7-4447-47D2-9602-FB8846E84C7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Рассказать, как проставлять out-параметры замоканным методом.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Спросить, если вопросы у аудитории.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После этого можно писать код.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C1A7F04-4576-4C32-8A1D-8F8B9698C42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295280" y="5221800"/>
            <a:ext cx="1979280" cy="380880"/>
            <a:chOff x="1295280" y="5221800"/>
            <a:chExt cx="1979280" cy="380880"/>
          </a:xfrm>
        </p:grpSpPr>
        <p:sp>
          <p:nvSpPr>
            <p:cNvPr id="1" name="CustomShape 2"/>
            <p:cNvSpPr/>
            <p:nvPr/>
          </p:nvSpPr>
          <p:spPr>
            <a:xfrm>
              <a:off x="3043440" y="5432040"/>
              <a:ext cx="174960" cy="38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19080" tIns="19080" bIns="0">
              <a:noAutofit/>
            </a:bodyPr>
            <a:p>
              <a:pPr>
                <a:lnSpc>
                  <a:spcPct val="90000"/>
                </a:lnSpc>
                <a:spcAft>
                  <a:spcPts val="176"/>
                </a:spcAft>
              </a:pPr>
              <a:r>
                <a:rPr b="0" lang="ru-RU" sz="500" spc="-1" strike="noStrike">
                  <a:solidFill>
                    <a:srgbClr val="000000"/>
                  </a:solidFill>
                  <a:latin typeface="Segoe UI"/>
                  <a:ea typeface="DejaVu Sans"/>
                </a:rPr>
                <a:t> </a:t>
              </a:r>
              <a:endParaRPr b="0" lang="ru-RU" sz="500" spc="-1" strike="noStrike">
                <a:latin typeface="Arial"/>
              </a:endParaRPr>
            </a:p>
          </p:txBody>
        </p:sp>
        <p:sp>
          <p:nvSpPr>
            <p:cNvPr id="2" name="CustomShape 3"/>
            <p:cNvSpPr/>
            <p:nvPr/>
          </p:nvSpPr>
          <p:spPr>
            <a:xfrm>
              <a:off x="1295280" y="5221800"/>
              <a:ext cx="1979280" cy="380880"/>
            </a:xfrm>
            <a:prstGeom prst="rect">
              <a:avLst/>
            </a:prstGeom>
            <a:blipFill rotWithShape="0">
              <a:blip r:embed="rId2"/>
              <a:stretch>
                <a:fillRect l="-985" t="0" r="-985" b="0"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</p:grpSp>
      <p:grpSp>
        <p:nvGrpSpPr>
          <p:cNvPr id="3" name="Group 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1"/>
          <p:cNvSpPr/>
          <p:nvPr/>
        </p:nvSpPr>
        <p:spPr>
          <a:xfrm>
            <a:off x="1295280" y="1341360"/>
            <a:ext cx="9601200" cy="360"/>
          </a:xfrm>
          <a:prstGeom prst="line">
            <a:avLst/>
          </a:prstGeom>
          <a:ln w="12600">
            <a:solidFill>
              <a:srgbClr val="d83e3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Line 1"/>
          <p:cNvSpPr/>
          <p:nvPr/>
        </p:nvSpPr>
        <p:spPr>
          <a:xfrm>
            <a:off x="1295280" y="1341360"/>
            <a:ext cx="9601200" cy="360"/>
          </a:xfrm>
          <a:prstGeom prst="line">
            <a:avLst/>
          </a:prstGeom>
          <a:ln w="12600">
            <a:solidFill>
              <a:srgbClr val="d83e3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Line 1"/>
          <p:cNvSpPr/>
          <p:nvPr/>
        </p:nvSpPr>
        <p:spPr>
          <a:xfrm>
            <a:off x="1300320" y="3429000"/>
            <a:ext cx="9601200" cy="360"/>
          </a:xfrm>
          <a:prstGeom prst="line">
            <a:avLst/>
          </a:prstGeom>
          <a:ln w="12600">
            <a:solidFill>
              <a:srgbClr val="d83e3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kontur-csharper/mocks" TargetMode="External"/><Relationship Id="rId2" Type="http://schemas.openxmlformats.org/officeDocument/2006/relationships/hyperlink" Target="https://github.com/kontur-courses/di" TargetMode="External"/><Relationship Id="rId3" Type="http://schemas.openxmlformats.org/officeDocument/2006/relationships/hyperlink" Target="https://github.com/kontur-csharper/mocks" TargetMode="External"/><Relationship Id="rId4" Type="http://schemas.openxmlformats.org/officeDocument/2006/relationships/hyperlink" Target="https://github.com/kontur-csharper/mocks" TargetMode="External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://martinfowler.com/articles/mocksArentStubs.html" TargetMode="External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://bit.ly/kontur-courses-feedback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FakeItEasy/fakeiteasy" TargetMode="External"/><Relationship Id="rId2" Type="http://schemas.openxmlformats.org/officeDocument/2006/relationships/hyperlink" Target="https://github.com/FakeItEasy/fakeiteasy" TargetMode="External"/><Relationship Id="rId3" Type="http://schemas.openxmlformats.org/officeDocument/2006/relationships/hyperlink" Target="https://github.com/FakeItEasy/fakeiteasy" TargetMode="External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www.castleproject.org/projects/dynamicproxy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ulearn.me/Course/BasicProgramming2/2a224f58-f29d-4047-9ed1-5662f860f344" TargetMode="External"/><Relationship Id="rId2" Type="http://schemas.openxmlformats.org/officeDocument/2006/relationships/hyperlink" Target="https://ulearn.me/Course/BasicProgramming2/2a224f58-f29d-4047-9ed1-5662f860f344" TargetMode="External"/><Relationship Id="rId3" Type="http://schemas.openxmlformats.org/officeDocument/2006/relationships/hyperlink" Target="https://ulearn.me/Course/BasicProgramming2/2a224f58-f29d-4047-9ed1-5662f860f344" TargetMode="External"/><Relationship Id="rId4" Type="http://schemas.openxmlformats.org/officeDocument/2006/relationships/hyperlink" Target="https://ulearn.me/Course/BasicProgramming2/2a224f58-f29d-4047-9ed1-5662f860f344" TargetMode="External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1295640" y="549360"/>
            <a:ext cx="96004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 anchor="b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 cap="all">
                <a:solidFill>
                  <a:srgbClr val="d94440"/>
                </a:solidFill>
                <a:latin typeface="Segoe UI Light"/>
                <a:ea typeface="Segoe UI"/>
              </a:rPr>
              <a:t>mOCKS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1295280" y="3429000"/>
            <a:ext cx="9600480" cy="17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 u="sng">
                <a:solidFill>
                  <a:srgbClr val="0070c0"/>
                </a:solidFill>
                <a:uFillTx/>
                <a:latin typeface="Segoe UI"/>
                <a:ea typeface="Segoe UI"/>
                <a:hlinkClick r:id="rId1"/>
              </a:rPr>
              <a:t>https://github.com/</a:t>
            </a:r>
            <a:r>
              <a:rPr b="0" lang="ru-RU" sz="2400" spc="-1" strike="noStrike" u="sng">
                <a:solidFill>
                  <a:srgbClr val="0070c0"/>
                </a:solidFill>
                <a:uFillTx/>
                <a:latin typeface="Segoe UI"/>
                <a:ea typeface="Segoe UI"/>
                <a:hlinkClick r:id="rId2"/>
              </a:rPr>
              <a:t>kontur-courses</a:t>
            </a:r>
            <a:r>
              <a:rPr b="0" lang="ru-RU" sz="2400" spc="-1" strike="noStrike" u="sng">
                <a:solidFill>
                  <a:srgbClr val="0070c0"/>
                </a:solidFill>
                <a:uFillTx/>
                <a:latin typeface="Segoe UI"/>
                <a:ea typeface="Segoe UI"/>
                <a:hlinkClick r:id="rId3"/>
              </a:rPr>
              <a:t>/</a:t>
            </a:r>
            <a:r>
              <a:rPr b="1" lang="ru-RU" sz="2400" spc="-1" strike="noStrike" u="sng">
                <a:solidFill>
                  <a:srgbClr val="0070c0"/>
                </a:solidFill>
                <a:uFillTx/>
                <a:latin typeface="Segoe UI"/>
                <a:ea typeface="Segoe UI"/>
                <a:hlinkClick r:id="rId4"/>
              </a:rPr>
              <a:t>mocks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endParaRPr b="0" lang="ru-RU" sz="2400" spc="-1" strike="noStrike">
              <a:latin typeface="Arial"/>
            </a:endParaRPr>
          </a:p>
        </p:txBody>
      </p:sp>
      <p:pic>
        <p:nvPicPr>
          <p:cNvPr id="243" name="Рисунок 4" descr=""/>
          <p:cNvPicPr/>
          <p:nvPr/>
        </p:nvPicPr>
        <p:blipFill>
          <a:blip r:embed="rId5"/>
          <a:stretch/>
        </p:blipFill>
        <p:spPr>
          <a:xfrm>
            <a:off x="1127520" y="5013000"/>
            <a:ext cx="627840" cy="64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1295280" y="1628640"/>
            <a:ext cx="96004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i="1" lang="ru-RU" sz="2800" spc="-1" strike="noStrike">
                <a:solidFill>
                  <a:srgbClr val="d94440"/>
                </a:solidFill>
                <a:latin typeface="Segoe UI"/>
                <a:ea typeface="Segoe UI"/>
              </a:rPr>
              <a:t>Синтаксис Repeat (3/3)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r>
              <a:rPr b="0" lang="ru-RU" sz="2600" spc="-1" strike="noStrike">
                <a:solidFill>
                  <a:srgbClr val="0000ff"/>
                </a:solidFill>
                <a:latin typeface="Consolas"/>
                <a:ea typeface="Segoe UI"/>
              </a:rPr>
              <a:t>var </a:t>
            </a:r>
            <a:r>
              <a:rPr b="0" lang="ru-RU" sz="2600" spc="-1" strike="noStrike">
                <a:solidFill>
                  <a:srgbClr val="000000"/>
                </a:solidFill>
                <a:latin typeface="Consolas"/>
                <a:ea typeface="Segoe UI"/>
              </a:rPr>
              <a:t>value = "42";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r>
              <a:rPr b="0" lang="ru-RU" sz="2600" spc="-1" strike="noStrike">
                <a:solidFill>
                  <a:srgbClr val="00007f"/>
                </a:solidFill>
                <a:latin typeface="Consolas"/>
                <a:ea typeface="Segoe UI"/>
              </a:rPr>
              <a:t>A</a:t>
            </a:r>
            <a:r>
              <a:rPr b="0" lang="ru-RU" sz="2600" spc="-1" strike="noStrike">
                <a:solidFill>
                  <a:srgbClr val="333333"/>
                </a:solidFill>
                <a:latin typeface="Consolas"/>
                <a:ea typeface="Segoe UI"/>
              </a:rPr>
              <a:t>.</a:t>
            </a:r>
            <a:r>
              <a:rPr b="0" lang="ru-RU" sz="2600" spc="-1" strike="noStrike">
                <a:solidFill>
                  <a:srgbClr val="2b91af"/>
                </a:solidFill>
                <a:latin typeface="Consolas"/>
                <a:ea typeface="Segoe UI"/>
              </a:rPr>
              <a:t>CallTo</a:t>
            </a:r>
            <a:r>
              <a:rPr b="0" lang="ru-RU" sz="2600" spc="-1" strike="noStrike">
                <a:solidFill>
                  <a:srgbClr val="000000"/>
                </a:solidFill>
                <a:latin typeface="Consolas"/>
                <a:ea typeface="Segoe UI"/>
              </a:rPr>
              <a:t>(() =&gt; fake.</a:t>
            </a:r>
            <a:r>
              <a:rPr b="0" lang="ru-RU" sz="2600" spc="-1" strike="noStrike">
                <a:solidFill>
                  <a:srgbClr val="2b91af"/>
                </a:solidFill>
                <a:latin typeface="Consolas"/>
                <a:ea typeface="Segoe UI"/>
              </a:rPr>
              <a:t>TryRead</a:t>
            </a:r>
            <a:r>
              <a:rPr b="0" lang="ru-RU" sz="2600" spc="-1" strike="noStrike">
                <a:solidFill>
                  <a:srgbClr val="000000"/>
                </a:solidFill>
                <a:latin typeface="Consolas"/>
                <a:ea typeface="Segoe UI"/>
              </a:rPr>
              <a:t>(id, </a:t>
            </a:r>
            <a:r>
              <a:rPr b="0" lang="ru-RU" sz="2600" spc="-1" strike="noStrike">
                <a:solidFill>
                  <a:srgbClr val="0000ff"/>
                </a:solidFill>
                <a:latin typeface="Consolas"/>
                <a:ea typeface="Segoe UI"/>
              </a:rPr>
              <a:t>out</a:t>
            </a:r>
            <a:r>
              <a:rPr b="0" lang="ru-RU" sz="2600" spc="-1" strike="noStrike">
                <a:solidFill>
                  <a:srgbClr val="000000"/>
                </a:solidFill>
                <a:latin typeface="Consolas"/>
                <a:ea typeface="Segoe UI"/>
              </a:rPr>
              <a:t> value))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r>
              <a:rPr b="0" lang="ru-RU" sz="2600" spc="-1" strike="noStrike">
                <a:solidFill>
                  <a:srgbClr val="000000"/>
                </a:solidFill>
                <a:latin typeface="Consolas"/>
                <a:ea typeface="Segoe UI"/>
              </a:rPr>
              <a:t>	</a:t>
            </a:r>
            <a:r>
              <a:rPr b="0" lang="ru-RU" sz="2600" spc="-1" strike="noStrike">
                <a:solidFill>
                  <a:srgbClr val="000000"/>
                </a:solidFill>
                <a:latin typeface="Consolas"/>
                <a:ea typeface="Segoe UI"/>
              </a:rPr>
              <a:t>.</a:t>
            </a:r>
            <a:r>
              <a:rPr b="0" lang="ru-RU" sz="2600" spc="-1" strike="noStrike">
                <a:solidFill>
                  <a:srgbClr val="2b91af"/>
                </a:solidFill>
                <a:latin typeface="Consolas"/>
                <a:ea typeface="Segoe UI"/>
              </a:rPr>
              <a:t>MustHaveHappened</a:t>
            </a:r>
            <a:r>
              <a:rPr b="0" lang="ru-RU" sz="2600" spc="-1" strike="noStrike">
                <a:solidFill>
                  <a:srgbClr val="000000"/>
                </a:solidFill>
                <a:latin typeface="Consolas"/>
                <a:ea typeface="Segoe UI"/>
              </a:rPr>
              <a:t>(</a:t>
            </a:r>
            <a:r>
              <a:rPr b="1" lang="ru-RU" sz="2600" spc="-1" strike="noStrike">
                <a:solidFill>
                  <a:srgbClr val="000000"/>
                </a:solidFill>
                <a:latin typeface="Consolas"/>
                <a:ea typeface="Segoe UI"/>
              </a:rPr>
              <a:t>Repeated.Exactly.Twice</a:t>
            </a:r>
            <a:r>
              <a:rPr b="0" lang="ru-RU" sz="2600" spc="-1" strike="noStrike">
                <a:solidFill>
                  <a:srgbClr val="000000"/>
                </a:solidFill>
                <a:latin typeface="Consolas"/>
                <a:ea typeface="Segoe UI"/>
              </a:rPr>
              <a:t>)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ru-RU" sz="26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1295640" y="549360"/>
            <a:ext cx="96004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 anchor="b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 cap="all">
                <a:solidFill>
                  <a:srgbClr val="000000"/>
                </a:solidFill>
                <a:latin typeface="Segoe UI Light"/>
                <a:ea typeface="Segoe UI"/>
              </a:rPr>
              <a:t>Задача</a:t>
            </a:r>
            <a:r>
              <a:rPr b="0" lang="ru-RU" sz="4400" spc="-1" strike="noStrike" cap="all">
                <a:solidFill>
                  <a:srgbClr val="d94440"/>
                </a:solidFill>
                <a:latin typeface="Segoe UI Light"/>
                <a:ea typeface="Segoe UI"/>
              </a:rPr>
              <a:t> ThingCache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1295280" y="1628640"/>
            <a:ext cx="96004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6480">
              <a:lnSpc>
                <a:spcPct val="100000"/>
              </a:lnSpc>
              <a:spcBef>
                <a:spcPts val="641"/>
              </a:spcBef>
              <a:buClr>
                <a:srgbClr val="d9444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Segoe UI"/>
                <a:ea typeface="Segoe UI"/>
              </a:rPr>
              <a:t>Не надо писать собственную заглушку</a:t>
            </a:r>
            <a:endParaRPr b="0" lang="ru-RU" sz="32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641"/>
              </a:spcBef>
              <a:buClr>
                <a:srgbClr val="d9444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Segoe UI"/>
                <a:ea typeface="Segoe UI"/>
              </a:rPr>
              <a:t>Можно тестировать, когда реализации зависимости еще нет</a:t>
            </a:r>
            <a:endParaRPr b="0" lang="ru-RU" sz="32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641"/>
              </a:spcBef>
              <a:buClr>
                <a:srgbClr val="d9444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Segoe UI"/>
                <a:ea typeface="Segoe UI"/>
              </a:rPr>
              <a:t>Моки позволяют тестировать количество вызовов, что иногда существенно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1295640" y="549360"/>
            <a:ext cx="96004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 anchor="b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 cap="all">
                <a:solidFill>
                  <a:srgbClr val="000000"/>
                </a:solidFill>
                <a:latin typeface="Segoe UI Light"/>
                <a:ea typeface="Segoe UI"/>
              </a:rPr>
              <a:t>Разбор задачи</a:t>
            </a:r>
            <a:r>
              <a:rPr b="0" lang="ru-RU" sz="4400" spc="-1" strike="noStrike" cap="all">
                <a:solidFill>
                  <a:srgbClr val="d94440"/>
                </a:solidFill>
                <a:latin typeface="Segoe UI Light"/>
                <a:ea typeface="Segoe UI"/>
              </a:rPr>
              <a:t> tHINGcACHE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295280" y="1628640"/>
            <a:ext cx="96004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ru-RU" sz="2800" spc="-1" strike="noStrike">
                <a:solidFill>
                  <a:srgbClr val="000000"/>
                </a:solidFill>
                <a:latin typeface="Segoe UI"/>
                <a:ea typeface="Segoe UI"/>
              </a:rPr>
              <a:t>Arrange: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onsolas"/>
                <a:ea typeface="Segoe UI"/>
              </a:rPr>
              <a:t>A.CallTo(() =&gt; fake.SomeMethod(null))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onsolas"/>
                <a:ea typeface="Segoe UI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Consolas"/>
                <a:ea typeface="Segoe UI"/>
              </a:rPr>
              <a:t>.</a:t>
            </a:r>
            <a:r>
              <a:rPr b="1" lang="ru-RU" sz="2800" spc="-1" strike="noStrike">
                <a:solidFill>
                  <a:srgbClr val="000000"/>
                </a:solidFill>
                <a:latin typeface="Consolas"/>
                <a:ea typeface="Segoe UI"/>
              </a:rPr>
              <a:t>WithAnyArguments()</a:t>
            </a:r>
            <a:r>
              <a:rPr b="0" lang="ru-RU" sz="2800" spc="-1" strike="noStrike">
                <a:solidFill>
                  <a:srgbClr val="000000"/>
                </a:solidFill>
                <a:latin typeface="Consolas"/>
                <a:ea typeface="Segoe UI"/>
              </a:rPr>
              <a:t>.Returns(true)</a:t>
            </a:r>
            <a:r>
              <a:rPr b="1" lang="ru-RU" sz="2800" spc="-1" strike="noStrike">
                <a:solidFill>
                  <a:srgbClr val="000000"/>
                </a:solidFill>
                <a:latin typeface="Consolas"/>
                <a:ea typeface="Segoe UI"/>
              </a:rPr>
              <a:t>.Once()</a:t>
            </a:r>
            <a:r>
              <a:rPr b="0" lang="ru-RU" sz="2800" spc="-1" strike="noStrike">
                <a:solidFill>
                  <a:srgbClr val="000000"/>
                </a:solidFill>
                <a:latin typeface="Consolas"/>
                <a:ea typeface="Segoe UI"/>
              </a:rPr>
              <a:t>;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onsolas"/>
                <a:ea typeface="Segoe UI"/>
              </a:rPr>
              <a:t>A.CallTo(() =&gt; fake.SomeMethod())</a:t>
            </a:r>
            <a:br/>
            <a:r>
              <a:rPr b="0" lang="ru-RU" sz="2800" spc="-1" strike="noStrike">
                <a:solidFill>
                  <a:srgbClr val="000000"/>
                </a:solidFill>
                <a:latin typeface="Consolas"/>
                <a:ea typeface="Segoe UI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Consolas"/>
                <a:ea typeface="Segoe UI"/>
              </a:rPr>
              <a:t>.</a:t>
            </a:r>
            <a:r>
              <a:rPr b="1" lang="ru-RU" sz="2800" spc="-1" strike="noStrike">
                <a:solidFill>
                  <a:srgbClr val="000000"/>
                </a:solidFill>
                <a:latin typeface="Consolas"/>
                <a:ea typeface="Segoe UI"/>
              </a:rPr>
              <a:t>ReturnsNextFromSequence</a:t>
            </a:r>
            <a:r>
              <a:rPr b="0" lang="ru-RU" sz="2800" spc="-1" strike="noStrike">
                <a:solidFill>
                  <a:srgbClr val="000000"/>
                </a:solidFill>
                <a:latin typeface="Consolas"/>
                <a:ea typeface="Segoe UI"/>
              </a:rPr>
              <a:t>(false, true);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ru-RU" sz="28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1295640" y="549360"/>
            <a:ext cx="96004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 anchor="b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 cap="all">
                <a:solidFill>
                  <a:srgbClr val="d94440"/>
                </a:solidFill>
                <a:latin typeface="Segoe UI Light"/>
                <a:ea typeface="Segoe UI"/>
              </a:rPr>
              <a:t>Другие возможности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1295640" y="549360"/>
            <a:ext cx="96004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 anchor="b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 cap="all">
                <a:solidFill>
                  <a:srgbClr val="d94440"/>
                </a:solidFill>
                <a:latin typeface="Segoe UI Light"/>
                <a:ea typeface="Segoe UI"/>
              </a:rPr>
              <a:t>Стек возвращаемых значений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6622200" y="2094120"/>
            <a:ext cx="3416040" cy="21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 anchorCtr="1">
            <a:normAutofit/>
          </a:bodyPr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1" lang="ru-RU" sz="2800" spc="-1" strike="noStrike">
                <a:solidFill>
                  <a:srgbClr val="008000"/>
                </a:solidFill>
                <a:latin typeface="Consolas"/>
                <a:ea typeface="Segoe UI"/>
              </a:rPr>
              <a:t>15</a:t>
            </a:r>
            <a:r>
              <a:rPr b="0" lang="ru-RU" sz="2800" spc="-1" strike="noStrike">
                <a:solidFill>
                  <a:srgbClr val="008000"/>
                </a:solidFill>
                <a:latin typeface="Consolas"/>
                <a:ea typeface="Segoe UI"/>
              </a:rPr>
              <a:t>×1</a:t>
            </a:r>
            <a:endParaRPr b="0" lang="ru-RU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1" lang="ru-RU" sz="2800" spc="-1" strike="noStrike">
                <a:solidFill>
                  <a:srgbClr val="00007f"/>
                </a:solidFill>
                <a:latin typeface="Consolas"/>
                <a:ea typeface="Segoe UI"/>
              </a:rPr>
              <a:t>10</a:t>
            </a:r>
            <a:r>
              <a:rPr b="0" lang="ru-RU" sz="2800" spc="-1" strike="noStrike">
                <a:solidFill>
                  <a:srgbClr val="00007f"/>
                </a:solidFill>
                <a:latin typeface="Consolas"/>
                <a:ea typeface="Segoe UI"/>
              </a:rPr>
              <a:t>×2</a:t>
            </a:r>
            <a:endParaRPr b="0" lang="ru-RU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1" lang="ru-RU" sz="2800" spc="-1" strike="noStrike">
                <a:solidFill>
                  <a:srgbClr val="a23a99"/>
                </a:solidFill>
                <a:latin typeface="Consolas"/>
                <a:ea typeface="Segoe UI"/>
              </a:rPr>
              <a:t> </a:t>
            </a:r>
            <a:r>
              <a:rPr b="1" lang="ru-RU" sz="2800" spc="-1" strike="noStrike">
                <a:solidFill>
                  <a:srgbClr val="a23a99"/>
                </a:solidFill>
                <a:latin typeface="Consolas"/>
                <a:ea typeface="Segoe UI"/>
              </a:rPr>
              <a:t>5</a:t>
            </a:r>
            <a:r>
              <a:rPr b="0" lang="ru-RU" sz="2800" spc="-1" strike="noStrike">
                <a:solidFill>
                  <a:srgbClr val="d9d9d9"/>
                </a:solidFill>
                <a:latin typeface="Consolas"/>
                <a:ea typeface="Segoe UI"/>
              </a:rPr>
              <a:t>×∞</a:t>
            </a:r>
            <a:endParaRPr b="0" lang="ru-RU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0000ff"/>
                </a:solidFill>
                <a:latin typeface="Consolas"/>
                <a:ea typeface="Segoe UI"/>
              </a:rPr>
              <a:t>default</a:t>
            </a:r>
            <a:r>
              <a:rPr b="0" lang="ru-RU" sz="2800" spc="-1" strike="noStrike">
                <a:solidFill>
                  <a:srgbClr val="000000"/>
                </a:solidFill>
                <a:latin typeface="Consolas"/>
                <a:ea typeface="Segoe UI"/>
              </a:rPr>
              <a:t>(</a:t>
            </a:r>
            <a:r>
              <a:rPr b="0" lang="ru-RU" sz="2800" spc="-1" strike="noStrike">
                <a:solidFill>
                  <a:srgbClr val="0000ff"/>
                </a:solidFill>
                <a:latin typeface="Consolas"/>
                <a:ea typeface="Segoe UI"/>
              </a:rPr>
              <a:t>int</a:t>
            </a:r>
            <a:r>
              <a:rPr b="0" lang="ru-RU" sz="2800" spc="-1" strike="noStrike">
                <a:solidFill>
                  <a:srgbClr val="000000"/>
                </a:solidFill>
                <a:latin typeface="Consolas"/>
                <a:ea typeface="Segoe UI"/>
              </a:rPr>
              <a:t>)</a:t>
            </a:r>
            <a:r>
              <a:rPr b="0" lang="ru-RU" sz="2800" spc="-1" strike="noStrike">
                <a:solidFill>
                  <a:srgbClr val="d9d9d9"/>
                </a:solidFill>
                <a:latin typeface="Consolas"/>
                <a:ea typeface="Segoe UI"/>
              </a:rPr>
              <a:t>×∞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6376320" y="1781280"/>
            <a:ext cx="4261680" cy="28454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4"/>
          <p:cNvSpPr/>
          <p:nvPr/>
        </p:nvSpPr>
        <p:spPr>
          <a:xfrm>
            <a:off x="1447920" y="1781280"/>
            <a:ext cx="432792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ru-RU" sz="2000" spc="-1" strike="noStrike">
                <a:solidFill>
                  <a:srgbClr val="a23a99"/>
                </a:solidFill>
                <a:latin typeface="Consolas"/>
                <a:ea typeface="Segoe UI"/>
              </a:rPr>
              <a:t>A.CallTo(() =&gt; fake.SomeMethod())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ru-RU" sz="2000" spc="-1" strike="noStrike">
                <a:solidFill>
                  <a:srgbClr val="a23a99"/>
                </a:solidFill>
                <a:latin typeface="Consolas"/>
                <a:ea typeface="Segoe UI"/>
              </a:rPr>
              <a:t>	</a:t>
            </a:r>
            <a:r>
              <a:rPr b="0" lang="ru-RU" sz="2000" spc="-1" strike="noStrike">
                <a:solidFill>
                  <a:srgbClr val="a23a99"/>
                </a:solidFill>
                <a:latin typeface="Consolas"/>
                <a:ea typeface="Segoe UI"/>
              </a:rPr>
              <a:t>.Returns(5);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ru-RU" sz="2000" spc="-1" strike="noStrike">
                <a:solidFill>
                  <a:srgbClr val="00007f"/>
                </a:solidFill>
                <a:latin typeface="Consolas"/>
                <a:ea typeface="Segoe UI"/>
              </a:rPr>
              <a:t>A.CallTo(() =&gt; fake.SomeMethod())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ru-RU" sz="2000" spc="-1" strike="noStrike">
                <a:solidFill>
                  <a:srgbClr val="00007f"/>
                </a:solidFill>
                <a:latin typeface="Consolas"/>
                <a:ea typeface="Segoe UI"/>
              </a:rPr>
              <a:t>	</a:t>
            </a:r>
            <a:r>
              <a:rPr b="0" lang="ru-RU" sz="2000" spc="-1" strike="noStrike">
                <a:solidFill>
                  <a:srgbClr val="00007f"/>
                </a:solidFill>
                <a:latin typeface="Consolas"/>
                <a:ea typeface="Segoe UI"/>
              </a:rPr>
              <a:t>.Returns(10)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ru-RU" sz="2000" spc="-1" strike="noStrike">
                <a:solidFill>
                  <a:srgbClr val="00007f"/>
                </a:solidFill>
                <a:latin typeface="Consolas"/>
                <a:ea typeface="Segoe UI"/>
              </a:rPr>
              <a:t>	</a:t>
            </a:r>
            <a:r>
              <a:rPr b="1" lang="ru-RU" sz="2000" spc="-1" strike="noStrike">
                <a:solidFill>
                  <a:srgbClr val="00007f"/>
                </a:solidFill>
                <a:latin typeface="Consolas"/>
                <a:ea typeface="Segoe UI"/>
              </a:rPr>
              <a:t>.Twice()</a:t>
            </a:r>
            <a:r>
              <a:rPr b="0" lang="ru-RU" sz="2000" spc="-1" strike="noStrike">
                <a:solidFill>
                  <a:srgbClr val="00007f"/>
                </a:solidFill>
                <a:latin typeface="Consolas"/>
                <a:ea typeface="Segoe UI"/>
              </a:rPr>
              <a:t>;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ru-RU" sz="2000" spc="-1" strike="noStrike">
                <a:solidFill>
                  <a:srgbClr val="008000"/>
                </a:solidFill>
                <a:latin typeface="Consolas"/>
                <a:ea typeface="Segoe UI"/>
              </a:rPr>
              <a:t>A.CallTo(() =&gt; fake.SomeMethod())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ru-RU" sz="2000" spc="-1" strike="noStrike">
                <a:solidFill>
                  <a:srgbClr val="008000"/>
                </a:solidFill>
                <a:latin typeface="Consolas"/>
                <a:ea typeface="Segoe UI"/>
              </a:rPr>
              <a:t>	</a:t>
            </a:r>
            <a:r>
              <a:rPr b="0" lang="ru-RU" sz="2000" spc="-1" strike="noStrike">
                <a:solidFill>
                  <a:srgbClr val="008000"/>
                </a:solidFill>
                <a:latin typeface="Consolas"/>
                <a:ea typeface="Segoe UI"/>
              </a:rPr>
              <a:t>.Returns(15)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ru-RU" sz="2000" spc="-1" strike="noStrike">
                <a:solidFill>
                  <a:srgbClr val="008000"/>
                </a:solidFill>
                <a:latin typeface="Consolas"/>
                <a:ea typeface="Segoe UI"/>
              </a:rPr>
              <a:t>	</a:t>
            </a:r>
            <a:r>
              <a:rPr b="1" lang="ru-RU" sz="2000" spc="-1" strike="noStrike">
                <a:solidFill>
                  <a:srgbClr val="008000"/>
                </a:solidFill>
                <a:latin typeface="Consolas"/>
                <a:ea typeface="Segoe UI"/>
              </a:rPr>
              <a:t>.Once()</a:t>
            </a:r>
            <a:r>
              <a:rPr b="0" lang="ru-RU" sz="2000" spc="-1" strike="noStrike">
                <a:solidFill>
                  <a:srgbClr val="008000"/>
                </a:solidFill>
                <a:latin typeface="Consolas"/>
                <a:ea typeface="Segoe UI"/>
              </a:rPr>
              <a:t>;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275" name="CustomShape 5"/>
          <p:cNvSpPr/>
          <p:nvPr/>
        </p:nvSpPr>
        <p:spPr>
          <a:xfrm>
            <a:off x="6622200" y="4695480"/>
            <a:ext cx="3416040" cy="64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6"/>
          <p:cNvSpPr/>
          <p:nvPr/>
        </p:nvSpPr>
        <p:spPr>
          <a:xfrm>
            <a:off x="6622200" y="3984840"/>
            <a:ext cx="3416040" cy="64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7"/>
          <p:cNvSpPr/>
          <p:nvPr/>
        </p:nvSpPr>
        <p:spPr>
          <a:xfrm>
            <a:off x="6238440" y="4876560"/>
            <a:ext cx="42616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fake.SomeMethod() =&gt;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DejaVu Sans"/>
              </a:rPr>
              <a:t>int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>
            <a:off x="6622200" y="1622160"/>
            <a:ext cx="3730680" cy="471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9"/>
          <p:cNvSpPr/>
          <p:nvPr/>
        </p:nvSpPr>
        <p:spPr>
          <a:xfrm>
            <a:off x="6238440" y="5754960"/>
            <a:ext cx="50432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8000"/>
                </a:solidFill>
                <a:latin typeface="Segoe UI"/>
                <a:ea typeface="DejaVu Sans"/>
              </a:rPr>
              <a:t>15</a:t>
            </a:r>
            <a:r>
              <a:rPr b="0" lang="ru-RU" sz="2400" spc="-1" strike="noStrike">
                <a:solidFill>
                  <a:srgbClr val="000000"/>
                </a:solidFill>
                <a:latin typeface="Segoe UI"/>
                <a:ea typeface="DejaVu Sans"/>
              </a:rPr>
              <a:t>, </a:t>
            </a:r>
            <a:r>
              <a:rPr b="0" lang="ru-RU" sz="2400" spc="-1" strike="noStrike">
                <a:solidFill>
                  <a:srgbClr val="00007f"/>
                </a:solidFill>
                <a:latin typeface="Segoe UI"/>
                <a:ea typeface="DejaVu Sans"/>
              </a:rPr>
              <a:t>10, 10</a:t>
            </a:r>
            <a:r>
              <a:rPr b="0" lang="ru-RU" sz="2400" spc="-1" strike="noStrike">
                <a:solidFill>
                  <a:srgbClr val="000000"/>
                </a:solidFill>
                <a:latin typeface="Segoe UI"/>
                <a:ea typeface="DejaVu Sans"/>
              </a:rPr>
              <a:t>,</a:t>
            </a:r>
            <a:r>
              <a:rPr b="0" lang="ru-RU" sz="2400" spc="-1" strike="noStrike">
                <a:solidFill>
                  <a:srgbClr val="a23a99"/>
                </a:solidFill>
                <a:latin typeface="Segoe UI"/>
                <a:ea typeface="DejaVu Sans"/>
              </a:rPr>
              <a:t> 5, 5, 5, 5 </a:t>
            </a:r>
            <a:r>
              <a:rPr b="0" lang="ru-RU" sz="2400" spc="-1" strike="noStrike">
                <a:solidFill>
                  <a:srgbClr val="000000"/>
                </a:solidFill>
                <a:latin typeface="Segoe UI"/>
                <a:ea typeface="DejaVu Sans"/>
              </a:rPr>
              <a:t>…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80" name="CustomShape 10"/>
          <p:cNvSpPr/>
          <p:nvPr/>
        </p:nvSpPr>
        <p:spPr>
          <a:xfrm>
            <a:off x="6095880" y="5754960"/>
            <a:ext cx="279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Segoe UI"/>
                <a:ea typeface="DejaVu Sans"/>
              </a:rPr>
              <a:t>?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7" dur="indefinite" restart="never" nodeType="tmRoot">
          <p:childTnLst>
            <p:seq>
              <p:cTn id="118" dur="indefinite" nodeType="mainSeq">
                <p:childTnLst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1295640" y="549360"/>
            <a:ext cx="96004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 anchor="b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 cap="all">
                <a:solidFill>
                  <a:srgbClr val="d94440"/>
                </a:solidFill>
                <a:latin typeface="Segoe UI Light"/>
                <a:ea typeface="Segoe UI"/>
              </a:rPr>
              <a:t>Зачем нужны значения по-умолчанию?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1295280" y="1628640"/>
            <a:ext cx="96004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Segoe UI"/>
                <a:ea typeface="Segoe UI"/>
              </a:rPr>
              <a:t>Уменьшает хрупкость!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Segoe UI"/>
                <a:ea typeface="Segoe UI"/>
              </a:rPr>
              <a:t>Например,</a:t>
            </a:r>
            <a:br/>
            <a:r>
              <a:rPr b="0" lang="ru-RU" sz="3200" spc="-1" strike="noStrike">
                <a:solidFill>
                  <a:srgbClr val="000000"/>
                </a:solidFill>
                <a:latin typeface="Segoe UI"/>
                <a:ea typeface="Segoe UI"/>
              </a:rPr>
              <a:t>если добавить логгер в ThingCache в качестве зависимости, то существующие тесты не упадут!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7" dur="indefinite" restart="never" nodeType="tmRoot">
          <p:childTnLst>
            <p:seq>
              <p:cTn id="168" dur="indefinite" nodeType="mainSeq">
                <p:childTnLst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1295280" y="1628640"/>
            <a:ext cx="96004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Segoe UI"/>
                <a:ea typeface="Segoe UI"/>
              </a:rPr>
              <a:t>На метод SendFiles написан только один тест, проверяющий успешную отправку файлов.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Segoe UI"/>
                <a:ea typeface="Segoe UI"/>
              </a:rPr>
              <a:t>Надо реализовать оставшиеся тесты на метод </a:t>
            </a:r>
            <a:r>
              <a:rPr b="0" lang="ru-RU" sz="3200" spc="-1" strike="noStrike">
                <a:solidFill>
                  <a:srgbClr val="d94440"/>
                </a:solidFill>
                <a:latin typeface="Segoe UI"/>
                <a:ea typeface="Segoe UI"/>
              </a:rPr>
              <a:t>SendFiles</a:t>
            </a:r>
            <a:r>
              <a:rPr b="0" lang="ru-RU" sz="3200" spc="-1" strike="noStrike">
                <a:solidFill>
                  <a:srgbClr val="000000"/>
                </a:solidFill>
                <a:latin typeface="Segoe UI"/>
                <a:ea typeface="Segoe UI"/>
              </a:rPr>
              <a:t> класса </a:t>
            </a:r>
            <a:r>
              <a:rPr b="0" lang="ru-RU" sz="3200" spc="-1" strike="noStrike">
                <a:solidFill>
                  <a:srgbClr val="d94440"/>
                </a:solidFill>
                <a:latin typeface="Segoe UI"/>
                <a:ea typeface="Segoe UI"/>
              </a:rPr>
              <a:t>FileSender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Segoe UI"/>
                <a:ea typeface="Segoe UI"/>
              </a:rPr>
              <a:t>Нельзя менять файлы из папки Dependencies!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1295640" y="549360"/>
            <a:ext cx="96004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 anchor="b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 cap="all">
                <a:solidFill>
                  <a:srgbClr val="000000"/>
                </a:solidFill>
                <a:latin typeface="Segoe UI Light"/>
                <a:ea typeface="Segoe UI"/>
              </a:rPr>
              <a:t>Задача</a:t>
            </a:r>
            <a:r>
              <a:rPr b="0" lang="ru-RU" sz="4400" spc="-1" strike="noStrike" cap="all">
                <a:solidFill>
                  <a:srgbClr val="d94440"/>
                </a:solidFill>
                <a:latin typeface="Segoe UI Light"/>
                <a:ea typeface="Segoe UI"/>
              </a:rPr>
              <a:t> FileSender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1295280" y="1628640"/>
            <a:ext cx="96004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6480">
              <a:lnSpc>
                <a:spcPct val="100000"/>
              </a:lnSpc>
              <a:spcBef>
                <a:spcPts val="641"/>
              </a:spcBef>
              <a:buClr>
                <a:srgbClr val="d9444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Segoe UI"/>
                <a:ea typeface="Segoe UI"/>
              </a:rPr>
              <a:t>Если есть один тест, то остальные писать очень легко: копи-паст и небольшие правки</a:t>
            </a:r>
            <a:endParaRPr b="0" lang="ru-RU" sz="32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641"/>
              </a:spcBef>
              <a:buClr>
                <a:srgbClr val="d9444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Segoe UI"/>
                <a:ea typeface="Segoe UI"/>
              </a:rPr>
              <a:t>Несколько ответственностей в классе - много тестов!</a:t>
            </a:r>
            <a:endParaRPr b="0" lang="ru-RU" sz="32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641"/>
              </a:spcBef>
              <a:buClr>
                <a:srgbClr val="d9444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Segoe UI"/>
                <a:ea typeface="Segoe UI"/>
              </a:rPr>
              <a:t>Граничные случаи, такие как протухание документа, нужно тестировать с обеих сторон границы: чем точнее – тем лучше.</a:t>
            </a:r>
            <a:endParaRPr b="0" lang="ru-RU" sz="32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641"/>
              </a:spcBef>
              <a:buClr>
                <a:srgbClr val="d9444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Segoe UI"/>
                <a:ea typeface="Segoe UI"/>
              </a:rPr>
              <a:t>Насколько стабилен DateTime.Now?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1295640" y="549360"/>
            <a:ext cx="96004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 anchor="b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 cap="all">
                <a:solidFill>
                  <a:srgbClr val="000000"/>
                </a:solidFill>
                <a:latin typeface="Segoe UI Light"/>
                <a:ea typeface="Segoe UI"/>
              </a:rPr>
              <a:t>Разбор задачи</a:t>
            </a:r>
            <a:r>
              <a:rPr b="0" lang="ru-RU" sz="4400" spc="-1" strike="noStrike" cap="all">
                <a:solidFill>
                  <a:srgbClr val="d94440"/>
                </a:solidFill>
                <a:latin typeface="Segoe UI Light"/>
                <a:ea typeface="Segoe UI"/>
              </a:rPr>
              <a:t> FileSender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5" dur="indefinite" restart="never" nodeType="tmRoot">
          <p:childTnLst>
            <p:seq>
              <p:cTn id="176" dur="indefinite" nodeType="mainSeq">
                <p:childTnLst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1295640" y="1628640"/>
            <a:ext cx="9600480" cy="35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 cap="all">
                <a:solidFill>
                  <a:srgbClr val="d94440"/>
                </a:solidFill>
                <a:latin typeface="Segoe UI Light"/>
                <a:ea typeface="Segoe UI"/>
              </a:rPr>
              <a:t>Samples / MultiFileSender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288" name="Picture 22" descr=""/>
          <p:cNvPicPr/>
          <p:nvPr/>
        </p:nvPicPr>
        <p:blipFill>
          <a:blip r:embed="rId1"/>
          <a:stretch/>
        </p:blipFill>
        <p:spPr>
          <a:xfrm>
            <a:off x="5448240" y="549360"/>
            <a:ext cx="1295280" cy="158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1295640" y="549360"/>
            <a:ext cx="96004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 anchor="b">
            <a:normAutofit fontScale="84000"/>
          </a:bodyPr>
          <a:p>
            <a:pPr>
              <a:lnSpc>
                <a:spcPct val="100000"/>
              </a:lnSpc>
            </a:pPr>
            <a:r>
              <a:rPr b="0" lang="ru-RU" sz="4400" spc="-1" strike="noStrike" cap="all">
                <a:solidFill>
                  <a:srgbClr val="000000"/>
                </a:solidFill>
                <a:latin typeface="Segoe UI Light"/>
                <a:ea typeface="Segoe UI"/>
              </a:rPr>
              <a:t>Разбор </a:t>
            </a:r>
            <a:r>
              <a:rPr b="0" lang="ru-RU" sz="4400" spc="-1" strike="noStrike" cap="all">
                <a:solidFill>
                  <a:srgbClr val="d94440"/>
                </a:solidFill>
                <a:latin typeface="Segoe UI Light"/>
                <a:ea typeface="Segoe UI"/>
              </a:rPr>
              <a:t>MultiFileSender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1295280" y="1628640"/>
            <a:ext cx="47998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ru-RU" sz="1600" spc="-1" strike="noStrike">
                <a:solidFill>
                  <a:srgbClr val="000000"/>
                </a:solidFill>
                <a:latin typeface="Consolas"/>
                <a:ea typeface="Segoe UI"/>
              </a:rPr>
              <a:t>FileSender_Should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Segoe UI"/>
              </a:rPr>
              <a:t>  </a:t>
            </a:r>
            <a:r>
              <a:rPr b="0" lang="ru-RU" sz="1600" spc="-1" strike="noStrike">
                <a:solidFill>
                  <a:srgbClr val="51926c"/>
                </a:solidFill>
                <a:latin typeface="Consolas"/>
                <a:ea typeface="Segoe UI"/>
              </a:rPr>
              <a:t>Send_WhenGoodFormat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Segoe UI"/>
              </a:rPr>
              <a:t>  </a:t>
            </a:r>
            <a:r>
              <a:rPr b="0" lang="ru-RU" sz="1600" spc="-1" strike="noStrike">
                <a:solidFill>
                  <a:srgbClr val="ff5500"/>
                </a:solidFill>
                <a:latin typeface="Consolas"/>
                <a:ea typeface="Segoe UI"/>
              </a:rPr>
              <a:t>Skip_WhenBadFormat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ru-RU" sz="1600" spc="-1" strike="noStrike">
                <a:solidFill>
                  <a:srgbClr val="ff5500"/>
                </a:solidFill>
                <a:latin typeface="Consolas"/>
                <a:ea typeface="Segoe UI"/>
              </a:rPr>
              <a:t>  </a:t>
            </a:r>
            <a:r>
              <a:rPr b="0" lang="ru-RU" sz="1600" spc="-1" strike="noStrike">
                <a:solidFill>
                  <a:srgbClr val="ff5500"/>
                </a:solidFill>
                <a:latin typeface="Consolas"/>
                <a:ea typeface="Segoe UI"/>
              </a:rPr>
              <a:t>Skip_WhenOlderThanAMonth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ru-RU" sz="1600" spc="-1" strike="noStrike">
                <a:solidFill>
                  <a:srgbClr val="ff5500"/>
                </a:solidFill>
                <a:latin typeface="Consolas"/>
                <a:ea typeface="Segoe UI"/>
              </a:rPr>
              <a:t>  </a:t>
            </a:r>
            <a:r>
              <a:rPr b="0" lang="ru-RU" sz="1600" spc="-1" strike="noStrike">
                <a:solidFill>
                  <a:srgbClr val="ff5500"/>
                </a:solidFill>
                <a:latin typeface="Consolas"/>
                <a:ea typeface="Segoe UI"/>
              </a:rPr>
              <a:t>Send_WhenYoungerThanAMonth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Segoe UI"/>
              </a:rPr>
              <a:t>  </a:t>
            </a:r>
            <a:r>
              <a:rPr b="0" lang="ru-RU" sz="1600" spc="-1" strike="noStrike">
                <a:solidFill>
                  <a:srgbClr val="1e78be"/>
                </a:solidFill>
                <a:latin typeface="Consolas"/>
                <a:ea typeface="Segoe UI"/>
              </a:rPr>
              <a:t>Skip_WhenSendFails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ru-RU" sz="1600" spc="-1" strike="noStrike">
                <a:solidFill>
                  <a:srgbClr val="1e78be"/>
                </a:solidFill>
                <a:latin typeface="Consolas"/>
                <a:ea typeface="Segoe UI"/>
              </a:rPr>
              <a:t>  </a:t>
            </a:r>
            <a:r>
              <a:rPr b="0" lang="ru-RU" sz="1600" spc="-1" strike="noStrike">
                <a:solidFill>
                  <a:srgbClr val="1e78be"/>
                </a:solidFill>
                <a:latin typeface="Consolas"/>
                <a:ea typeface="Segoe UI"/>
              </a:rPr>
              <a:t>Skip_WhenNotRecognized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Segoe UI"/>
              </a:rPr>
              <a:t>  </a:t>
            </a:r>
            <a:r>
              <a:rPr b="0" lang="ru-RU" sz="1600" spc="-1" strike="noStrike">
                <a:solidFill>
                  <a:srgbClr val="a23a99"/>
                </a:solidFill>
                <a:latin typeface="Consolas"/>
                <a:ea typeface="Segoe UI"/>
              </a:rPr>
              <a:t>IndependentlySend_WhenSeveralFiles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ru-RU" sz="1600" spc="-1" strike="noStrike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6095880" y="1628640"/>
            <a:ext cx="47998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ru-RU" sz="1600" spc="-1" strike="noStrike">
                <a:solidFill>
                  <a:srgbClr val="000000"/>
                </a:solidFill>
                <a:latin typeface="Consolas"/>
                <a:ea typeface="Segoe UI"/>
              </a:rPr>
              <a:t>DocumentChecker_Should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Segoe UI"/>
              </a:rPr>
              <a:t>  </a:t>
            </a:r>
            <a:r>
              <a:rPr b="1" lang="ru-RU" sz="1600" spc="-1" strike="noStrike">
                <a:solidFill>
                  <a:srgbClr val="51926c"/>
                </a:solidFill>
                <a:latin typeface="Consolas"/>
                <a:ea typeface="Segoe UI"/>
              </a:rPr>
              <a:t>Pass_WhenGoodFormat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Segoe UI"/>
              </a:rPr>
              <a:t>  </a:t>
            </a:r>
            <a:r>
              <a:rPr b="0" lang="ru-RU" sz="1600" spc="-1" strike="noStrike">
                <a:solidFill>
                  <a:srgbClr val="ff5500"/>
                </a:solidFill>
                <a:latin typeface="Consolas"/>
                <a:ea typeface="Segoe UI"/>
              </a:rPr>
              <a:t>Fail_WhenBadFormat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ru-RU" sz="1600" spc="-1" strike="noStrike">
                <a:solidFill>
                  <a:srgbClr val="ff5500"/>
                </a:solidFill>
                <a:latin typeface="Consolas"/>
                <a:ea typeface="Segoe UI"/>
              </a:rPr>
              <a:t>  </a:t>
            </a:r>
            <a:r>
              <a:rPr b="0" lang="ru-RU" sz="1600" spc="-1" strike="noStrike">
                <a:solidFill>
                  <a:srgbClr val="ff5500"/>
                </a:solidFill>
                <a:latin typeface="Consolas"/>
                <a:ea typeface="Segoe UI"/>
              </a:rPr>
              <a:t>Fail_WhenOlderThanAMonth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ru-RU" sz="1600" spc="-1" strike="noStrike">
                <a:solidFill>
                  <a:srgbClr val="ff5500"/>
                </a:solidFill>
                <a:latin typeface="Consolas"/>
                <a:ea typeface="Segoe UI"/>
              </a:rPr>
              <a:t>  </a:t>
            </a:r>
            <a:r>
              <a:rPr b="0" lang="ru-RU" sz="1600" spc="-1" strike="noStrike">
                <a:solidFill>
                  <a:srgbClr val="ff5500"/>
                </a:solidFill>
                <a:latin typeface="Consolas"/>
                <a:ea typeface="Segoe UI"/>
              </a:rPr>
              <a:t>Pass_WhenYoungerThanAMonth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ru-RU" sz="1600" spc="-1" strike="noStrike">
                <a:solidFill>
                  <a:srgbClr val="000000"/>
                </a:solidFill>
                <a:latin typeface="Consolas"/>
                <a:ea typeface="Segoe UI"/>
              </a:rPr>
              <a:t>SingleFileSender_Should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Segoe UI"/>
              </a:rPr>
              <a:t>  </a:t>
            </a:r>
            <a:r>
              <a:rPr b="1" lang="ru-RU" sz="1600" spc="-1" strike="noStrike">
                <a:solidFill>
                  <a:srgbClr val="51926c"/>
                </a:solidFill>
                <a:latin typeface="Consolas"/>
                <a:ea typeface="Segoe UI"/>
              </a:rPr>
              <a:t>Send_WhenGoodDocument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Segoe UI"/>
              </a:rPr>
              <a:t>  </a:t>
            </a:r>
            <a:r>
              <a:rPr b="1" lang="ru-RU" sz="1600" spc="-1" strike="noStrike">
                <a:solidFill>
                  <a:srgbClr val="d94440"/>
                </a:solidFill>
                <a:latin typeface="Consolas"/>
                <a:ea typeface="Segoe UI"/>
              </a:rPr>
              <a:t>NotSend_WhenBadDocument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Segoe UI"/>
              </a:rPr>
              <a:t>  </a:t>
            </a:r>
            <a:r>
              <a:rPr b="0" lang="ru-RU" sz="1600" spc="-1" strike="noStrike">
                <a:solidFill>
                  <a:srgbClr val="1e78be"/>
                </a:solidFill>
                <a:latin typeface="Consolas"/>
                <a:ea typeface="Segoe UI"/>
              </a:rPr>
              <a:t>NotSend_WhenSendFails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ru-RU" sz="1600" spc="-1" strike="noStrike">
                <a:solidFill>
                  <a:srgbClr val="1e78be"/>
                </a:solidFill>
                <a:latin typeface="Consolas"/>
                <a:ea typeface="Segoe UI"/>
              </a:rPr>
              <a:t>  </a:t>
            </a:r>
            <a:r>
              <a:rPr b="0" lang="ru-RU" sz="1600" spc="-1" strike="noStrike">
                <a:solidFill>
                  <a:srgbClr val="1e78be"/>
                </a:solidFill>
                <a:latin typeface="Consolas"/>
                <a:ea typeface="Segoe UI"/>
              </a:rPr>
              <a:t>NotSend_WhenNotRecognized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ru-RU" sz="1600" spc="-1" strike="noStrike">
                <a:solidFill>
                  <a:srgbClr val="000000"/>
                </a:solidFill>
                <a:latin typeface="Consolas"/>
                <a:ea typeface="Segoe UI"/>
              </a:rPr>
              <a:t>MultiFileSender_Should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Segoe UI"/>
              </a:rPr>
              <a:t>  </a:t>
            </a:r>
            <a:r>
              <a:rPr b="1" lang="ru-RU" sz="1600" spc="-1" strike="noStrike">
                <a:solidFill>
                  <a:srgbClr val="51926c"/>
                </a:solidFill>
                <a:latin typeface="Consolas"/>
                <a:ea typeface="Segoe UI"/>
              </a:rPr>
              <a:t>Send_WhenSingle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Segoe UI"/>
              </a:rPr>
              <a:t>  </a:t>
            </a:r>
            <a:r>
              <a:rPr b="1" lang="ru-RU" sz="1600" spc="-1" strike="noStrike">
                <a:solidFill>
                  <a:srgbClr val="d94440"/>
                </a:solidFill>
                <a:latin typeface="Consolas"/>
                <a:ea typeface="Segoe UI"/>
              </a:rPr>
              <a:t>Skip_WhenSingle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Segoe UI"/>
              </a:rPr>
              <a:t>  </a:t>
            </a:r>
            <a:r>
              <a:rPr b="0" lang="ru-RU" sz="1600" spc="-1" strike="noStrike">
                <a:solidFill>
                  <a:srgbClr val="a23a99"/>
                </a:solidFill>
                <a:latin typeface="Consolas"/>
                <a:ea typeface="Segoe UI"/>
              </a:rPr>
              <a:t>IndependentlySend_WhenSeveralFiles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1300680" y="3429000"/>
            <a:ext cx="9600480" cy="17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 cap="all">
                <a:solidFill>
                  <a:srgbClr val="d94440"/>
                </a:solidFill>
                <a:latin typeface="Segoe UI Light"/>
                <a:ea typeface="Segoe UI"/>
              </a:rPr>
              <a:t>Немного классификации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1295280" y="1628640"/>
            <a:ext cx="96004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Consolas"/>
                <a:ea typeface="Segoe UI"/>
              </a:rPr>
              <a:t>Robot(IDistanceSensor distanceSensor)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d94440"/>
                </a:solidFill>
                <a:latin typeface="Segoe UI"/>
                <a:ea typeface="Segoe UI"/>
              </a:rPr>
              <a:t>A</a:t>
            </a:r>
            <a:r>
              <a:rPr b="0" lang="ru-RU" sz="3200" spc="-1" strike="noStrike">
                <a:solidFill>
                  <a:srgbClr val="000000"/>
                </a:solidFill>
                <a:latin typeface="Segoe UI"/>
                <a:ea typeface="Segoe UI"/>
              </a:rPr>
              <a:t>rrange — заменить зависимости заглушками</a:t>
            </a:r>
            <a:br/>
            <a:r>
              <a:rPr b="0" lang="ru-RU" sz="3200" spc="-1" strike="noStrike">
                <a:solidFill>
                  <a:srgbClr val="d94440"/>
                </a:solidFill>
                <a:latin typeface="Segoe UI"/>
                <a:ea typeface="Segoe UI"/>
              </a:rPr>
              <a:t>A</a:t>
            </a:r>
            <a:r>
              <a:rPr b="0" lang="ru-RU" sz="3200" spc="-1" strike="noStrike">
                <a:solidFill>
                  <a:srgbClr val="000000"/>
                </a:solidFill>
                <a:latin typeface="Segoe UI"/>
                <a:ea typeface="Segoe UI"/>
              </a:rPr>
              <a:t>ct</a:t>
            </a:r>
            <a:br/>
            <a:r>
              <a:rPr b="0" lang="ru-RU" sz="3200" spc="-1" strike="noStrike">
                <a:solidFill>
                  <a:srgbClr val="d94440"/>
                </a:solidFill>
                <a:latin typeface="Segoe UI"/>
                <a:ea typeface="Segoe UI"/>
              </a:rPr>
              <a:t>A</a:t>
            </a:r>
            <a:r>
              <a:rPr b="0" lang="ru-RU" sz="3200" spc="-1" strike="noStrike">
                <a:solidFill>
                  <a:srgbClr val="000000"/>
                </a:solidFill>
                <a:latin typeface="Segoe UI"/>
                <a:ea typeface="Segoe UI"/>
              </a:rPr>
              <a:t>ssert —проверить корректность взаимодействия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Consolas"/>
                <a:ea typeface="Segoe UI"/>
              </a:rPr>
              <a:t>TestDistanceSensor</a:t>
            </a:r>
            <a:r>
              <a:rPr b="0" lang="ru-RU" sz="3200" spc="-1" strike="noStrike">
                <a:solidFill>
                  <a:srgbClr val="000000"/>
                </a:solidFill>
                <a:latin typeface="Segoe UI"/>
                <a:ea typeface="Segoe UI"/>
              </a:rPr>
              <a:t> — надо делать заглушку :(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1295640" y="549360"/>
            <a:ext cx="96004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 anchor="b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 cap="all">
                <a:solidFill>
                  <a:srgbClr val="d94440"/>
                </a:solidFill>
                <a:latin typeface="Segoe UI Light"/>
                <a:ea typeface="Segoe UI"/>
              </a:rPr>
              <a:t>Как тестировать сервисы?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1295280" y="1628640"/>
            <a:ext cx="96004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ru-RU" sz="3200" spc="-1" strike="noStrike">
                <a:solidFill>
                  <a:srgbClr val="000000"/>
                </a:solidFill>
                <a:latin typeface="Segoe UI"/>
                <a:ea typeface="Segoe UI"/>
              </a:rPr>
              <a:t>Test Double (by Meszaros)</a:t>
            </a:r>
            <a:endParaRPr b="0" lang="ru-RU" sz="32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561"/>
              </a:spcBef>
              <a:buClr>
                <a:srgbClr val="d9444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d94440"/>
                </a:solidFill>
                <a:latin typeface="Segoe UI"/>
                <a:ea typeface="Segoe UI"/>
              </a:rPr>
              <a:t>Dummy</a:t>
            </a:r>
            <a:r>
              <a:rPr b="0" lang="ru-RU" sz="2800" spc="-1" strike="noStrike">
                <a:solidFill>
                  <a:srgbClr val="000000"/>
                </a:solidFill>
                <a:latin typeface="Segoe UI"/>
                <a:ea typeface="Segoe UI"/>
              </a:rPr>
              <a:t> — то, что не будет использоваться в тесте</a:t>
            </a:r>
            <a:endParaRPr b="0" lang="ru-RU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561"/>
              </a:spcBef>
              <a:buClr>
                <a:srgbClr val="d9444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d94440"/>
                </a:solidFill>
                <a:latin typeface="Segoe UI"/>
                <a:ea typeface="Segoe UI"/>
              </a:rPr>
              <a:t>Fake</a:t>
            </a:r>
            <a:r>
              <a:rPr b="0" lang="ru-RU" sz="2800" spc="-1" strike="noStrike">
                <a:solidFill>
                  <a:srgbClr val="000000"/>
                </a:solidFill>
                <a:latin typeface="Segoe UI"/>
                <a:ea typeface="Segoe UI"/>
              </a:rPr>
              <a:t> — альтернативная упрощенная реализация</a:t>
            </a:r>
            <a:endParaRPr b="0" lang="ru-RU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561"/>
              </a:spcBef>
              <a:buClr>
                <a:srgbClr val="d9444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d94440"/>
                </a:solidFill>
                <a:latin typeface="Segoe UI"/>
                <a:ea typeface="Segoe UI"/>
              </a:rPr>
              <a:t>Stub</a:t>
            </a:r>
            <a:r>
              <a:rPr b="0" lang="ru-RU" sz="2800" spc="-1" strike="noStrike">
                <a:solidFill>
                  <a:srgbClr val="000000"/>
                </a:solidFill>
                <a:latin typeface="Segoe UI"/>
                <a:ea typeface="Segoe UI"/>
              </a:rPr>
              <a:t> — определено (захардкожено) поведение лишь на нескольких кейсах входных данных</a:t>
            </a:r>
            <a:endParaRPr b="0" lang="ru-RU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561"/>
              </a:spcBef>
              <a:buClr>
                <a:srgbClr val="d9444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d94440"/>
                </a:solidFill>
                <a:latin typeface="Segoe UI"/>
                <a:ea typeface="Segoe UI"/>
              </a:rPr>
              <a:t>Mock</a:t>
            </a:r>
            <a:r>
              <a:rPr b="0" lang="ru-RU" sz="2800" spc="-1" strike="noStrike">
                <a:solidFill>
                  <a:srgbClr val="000000"/>
                </a:solidFill>
                <a:latin typeface="Segoe UI"/>
                <a:ea typeface="Segoe UI"/>
              </a:rPr>
              <a:t> — объекты с конфигурируемыми expectations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ru-RU" sz="2800" spc="-1" strike="noStrike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1295640" y="549360"/>
            <a:ext cx="96004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 anchor="b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 cap="all">
                <a:solidFill>
                  <a:srgbClr val="d94440"/>
                </a:solidFill>
                <a:latin typeface="Segoe UI Light"/>
                <a:ea typeface="Segoe UI"/>
              </a:rPr>
              <a:t>Дублеры для тестов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 rot="20880000">
            <a:off x="7423920" y="4906080"/>
            <a:ext cx="32180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ru-RU" sz="2800" spc="-1" strike="noStrike">
                <a:solidFill>
                  <a:srgbClr val="d94440"/>
                </a:solidFill>
                <a:latin typeface="Segoe UI"/>
                <a:ea typeface="DejaVu Sans"/>
              </a:rPr>
              <a:t>Не запаривайтесь</a:t>
            </a:r>
            <a:br/>
            <a:r>
              <a:rPr b="0" i="1" lang="ru-RU" sz="2800" spc="-1" strike="noStrike">
                <a:solidFill>
                  <a:srgbClr val="d94440"/>
                </a:solidFill>
                <a:latin typeface="Segoe UI"/>
                <a:ea typeface="DejaVu Sans"/>
              </a:rPr>
              <a:t>на запоминании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1295280" y="1628640"/>
            <a:ext cx="96004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d94440"/>
                </a:solidFill>
                <a:latin typeface="Segoe UI"/>
                <a:ea typeface="Segoe UI"/>
              </a:rPr>
              <a:t>State tests</a:t>
            </a:r>
            <a:endParaRPr b="0" lang="ru-RU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Segoe UI"/>
                <a:ea typeface="Segoe UI"/>
              </a:rPr>
              <a:t>VS</a:t>
            </a:r>
            <a:endParaRPr b="0" lang="ru-RU" sz="36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d94440"/>
                </a:solidFill>
                <a:latin typeface="Segoe UI"/>
                <a:ea typeface="Segoe UI"/>
              </a:rPr>
              <a:t>Behavior tests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r>
              <a:rPr b="0" lang="ru-RU" sz="2600" spc="-1" strike="noStrike" u="sng">
                <a:solidFill>
                  <a:srgbClr val="0070c0"/>
                </a:solidFill>
                <a:uFillTx/>
                <a:latin typeface="Segoe UI"/>
                <a:ea typeface="Segoe UI"/>
                <a:hlinkClick r:id="rId1"/>
              </a:rPr>
              <a:t>http://martinfowler.com/articles/mocksArentStubs.html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ru-RU" sz="2600" spc="-1" strike="noStrike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1295640" y="549360"/>
            <a:ext cx="96004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 anchor="b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 cap="all">
                <a:solidFill>
                  <a:srgbClr val="d94440"/>
                </a:solidFill>
                <a:latin typeface="Segoe UI Light"/>
                <a:ea typeface="Segoe UI"/>
              </a:rPr>
              <a:t>Подходы к тестированию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1295640" y="549360"/>
            <a:ext cx="96004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 anchor="b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 cap="all">
                <a:solidFill>
                  <a:srgbClr val="d94440"/>
                </a:solidFill>
                <a:latin typeface="Segoe UI Light"/>
                <a:ea typeface="Segoe UI"/>
              </a:rPr>
              <a:t>Behavior tests </a:t>
            </a:r>
            <a:r>
              <a:rPr b="0" lang="ru-RU" sz="4400" spc="-1" strike="noStrike" cap="all">
                <a:solidFill>
                  <a:srgbClr val="000000"/>
                </a:solidFill>
                <a:latin typeface="Segoe UI Light"/>
                <a:ea typeface="Segoe UI"/>
              </a:rPr>
              <a:t>vs</a:t>
            </a:r>
            <a:r>
              <a:rPr b="0" lang="ru-RU" sz="4400" spc="-1" strike="noStrike" cap="all">
                <a:solidFill>
                  <a:srgbClr val="d94440"/>
                </a:solidFill>
                <a:latin typeface="Segoe UI Light"/>
                <a:ea typeface="Segoe UI"/>
              </a:rPr>
              <a:t> State tests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1295280" y="1628640"/>
            <a:ext cx="47998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6480">
              <a:lnSpc>
                <a:spcPct val="100000"/>
              </a:lnSpc>
              <a:spcBef>
                <a:spcPts val="400"/>
              </a:spcBef>
              <a:buClr>
                <a:srgbClr val="d9444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Segoe UI"/>
                <a:ea typeface="Segoe UI"/>
              </a:rPr>
              <a:t>Более независимые друг от друга тесты</a:t>
            </a:r>
            <a:endParaRPr b="0" lang="ru-RU" sz="2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400"/>
              </a:spcBef>
              <a:buClr>
                <a:srgbClr val="d9444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Segoe UI"/>
                <a:ea typeface="Segoe UI"/>
              </a:rPr>
              <a:t>Методика приводит к более модульному дизайну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ru-RU" sz="2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400"/>
              </a:spcBef>
              <a:buClr>
                <a:srgbClr val="d9444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Segoe UI"/>
                <a:ea typeface="Segoe UI"/>
              </a:rPr>
              <a:t>В большей степени связывают реализацию и тесты, поэтому сложно менять реализацию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ru-RU" sz="2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400"/>
              </a:spcBef>
              <a:buClr>
                <a:srgbClr val="d9444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Segoe UI"/>
                <a:ea typeface="Segoe UI"/>
              </a:rPr>
              <a:t>Более быстрый и легкий запуск тестов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6095880" y="1628640"/>
            <a:ext cx="47998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456480">
              <a:lnSpc>
                <a:spcPct val="100000"/>
              </a:lnSpc>
              <a:spcBef>
                <a:spcPts val="400"/>
              </a:spcBef>
              <a:buClr>
                <a:srgbClr val="d9444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Segoe UI"/>
                <a:ea typeface="Segoe UI"/>
              </a:rPr>
              <a:t>Каждый тест - это мини-интеграционный тест</a:t>
            </a:r>
            <a:endParaRPr b="0" lang="ru-RU" sz="2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400"/>
              </a:spcBef>
              <a:buClr>
                <a:srgbClr val="d9444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Segoe UI"/>
                <a:ea typeface="Segoe UI"/>
              </a:rPr>
              <a:t>Позволяет тестировать стыки между модулями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ru-RU" sz="2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400"/>
              </a:spcBef>
              <a:buClr>
                <a:srgbClr val="d9444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Segoe UI"/>
                <a:ea typeface="Segoe UI"/>
              </a:rPr>
              <a:t>Создаются лишние методы для получения и тестирования внутреннего состояния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ru-RU" sz="2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400"/>
              </a:spcBef>
              <a:buClr>
                <a:srgbClr val="d9444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Segoe UI"/>
                <a:ea typeface="Segoe UI"/>
              </a:rPr>
              <a:t>Test Fixture: Необходимо создания тестового окружения, которое для скорости приходится переиспользовать, что создает побочные эффекты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1295280" y="1628640"/>
            <a:ext cx="96004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Segoe UI"/>
                <a:ea typeface="Segoe UI"/>
              </a:rPr>
              <a:t>Заполни форму обратной связи по ссылке</a:t>
            </a:r>
            <a:endParaRPr b="0" lang="ru-RU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 u="sng">
                <a:solidFill>
                  <a:srgbClr val="0070c0"/>
                </a:solidFill>
                <a:uFillTx/>
                <a:latin typeface="Segoe UI"/>
                <a:ea typeface="Segoe UI"/>
                <a:hlinkClick r:id="rId1"/>
              </a:rPr>
              <a:t>http://bit.ly/kontur-courses-feedback</a:t>
            </a:r>
            <a:endParaRPr b="0" lang="ru-RU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Segoe UI"/>
                <a:ea typeface="Segoe UI"/>
              </a:rPr>
              <a:t>или</a:t>
            </a:r>
            <a:endParaRPr b="0" lang="ru-RU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Segoe UI"/>
                <a:ea typeface="Segoe UI"/>
              </a:rPr>
              <a:t>по ярлыку </a:t>
            </a:r>
            <a:r>
              <a:rPr b="0" i="1" lang="ru-RU" sz="2800" spc="-1" strike="noStrike">
                <a:solidFill>
                  <a:srgbClr val="d94440"/>
                </a:solidFill>
                <a:latin typeface="Segoe UI"/>
                <a:ea typeface="Segoe UI"/>
              </a:rPr>
              <a:t>feedback</a:t>
            </a:r>
            <a:r>
              <a:rPr b="0" lang="ru-RU" sz="2800" spc="-1" strike="noStrike">
                <a:solidFill>
                  <a:srgbClr val="000000"/>
                </a:solidFill>
                <a:latin typeface="Segoe UI"/>
                <a:ea typeface="Segoe UI"/>
              </a:rPr>
              <a:t> в корне репозитория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1295640" y="549360"/>
            <a:ext cx="96004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 anchor="b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 cap="all">
                <a:solidFill>
                  <a:srgbClr val="d94440"/>
                </a:solidFill>
                <a:latin typeface="Segoe UI Light"/>
                <a:ea typeface="Segoe UI"/>
              </a:rPr>
              <a:t>Обратная связь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303" name="Рисунок 4" descr=""/>
          <p:cNvPicPr/>
          <p:nvPr/>
        </p:nvPicPr>
        <p:blipFill>
          <a:blip r:embed="rId2"/>
          <a:stretch/>
        </p:blipFill>
        <p:spPr>
          <a:xfrm>
            <a:off x="5183280" y="1622160"/>
            <a:ext cx="1824480" cy="182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295640" y="549360"/>
            <a:ext cx="96004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 anchor="b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 u="sng">
                <a:solidFill>
                  <a:srgbClr val="0070c0"/>
                </a:solidFill>
                <a:uFillTx/>
                <a:latin typeface="Segoe UI Light"/>
                <a:ea typeface="Segoe UI"/>
                <a:hlinkClick r:id="rId1"/>
              </a:rPr>
              <a:t>https://github.com/</a:t>
            </a:r>
            <a:r>
              <a:rPr b="1" lang="ru-RU" sz="5400" spc="-1" strike="noStrike" u="sng">
                <a:solidFill>
                  <a:srgbClr val="0070c0"/>
                </a:solidFill>
                <a:uFillTx/>
                <a:latin typeface="Segoe UI Light"/>
                <a:ea typeface="Segoe UI"/>
                <a:hlinkClick r:id="rId2"/>
              </a:rPr>
              <a:t>FakeItEasy</a:t>
            </a:r>
            <a:r>
              <a:rPr b="0" lang="ru-RU" sz="2800" spc="-1" strike="noStrike" u="sng">
                <a:solidFill>
                  <a:srgbClr val="0070c0"/>
                </a:solidFill>
                <a:uFillTx/>
                <a:latin typeface="Segoe UI Light"/>
                <a:ea typeface="Segoe UI"/>
                <a:hlinkClick r:id="rId3"/>
              </a:rPr>
              <a:t>/fakeiteasy</a:t>
            </a:r>
            <a:r>
              <a:rPr b="0" lang="ru-RU" sz="2800" spc="-1" strike="noStrike">
                <a:solidFill>
                  <a:srgbClr val="d94440"/>
                </a:solidFill>
                <a:latin typeface="Segoe UI Light"/>
                <a:ea typeface="Segoe UI"/>
              </a:rPr>
              <a:t> 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1295640" y="1628640"/>
            <a:ext cx="9600480" cy="40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>
            <a:noAutofit/>
          </a:bodyPr>
          <a:p>
            <a:pPr>
              <a:lnSpc>
                <a:spcPct val="150000"/>
              </a:lnSpc>
            </a:pPr>
            <a:r>
              <a:rPr b="0" lang="ru-RU" sz="2000" spc="-1" strike="noStrike">
                <a:solidFill>
                  <a:srgbClr val="008000"/>
                </a:solidFill>
                <a:latin typeface="Consolas"/>
                <a:ea typeface="Segoe UI"/>
              </a:rPr>
              <a:t>// Arrange: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2000" spc="-1" strike="noStrike">
                <a:solidFill>
                  <a:srgbClr val="0000ff"/>
                </a:solidFill>
                <a:latin typeface="Consolas"/>
                <a:ea typeface="Segoe UI"/>
              </a:rPr>
              <a:t>var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 lollipop = </a:t>
            </a:r>
            <a:r>
              <a:rPr b="0" lang="ru-RU" sz="2000" spc="-1" strike="noStrike">
                <a:solidFill>
                  <a:srgbClr val="00007f"/>
                </a:solidFill>
                <a:latin typeface="Consolas"/>
                <a:ea typeface="Segoe UI"/>
              </a:rPr>
              <a:t>A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.</a:t>
            </a:r>
            <a:r>
              <a:rPr b="0" lang="ru-RU" sz="2000" spc="-1" strike="noStrike">
                <a:solidFill>
                  <a:srgbClr val="2b91af"/>
                </a:solidFill>
                <a:latin typeface="Consolas"/>
                <a:ea typeface="Segoe UI"/>
              </a:rPr>
              <a:t>Fake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&lt;</a:t>
            </a:r>
            <a:r>
              <a:rPr b="0" lang="ru-RU" sz="2000" spc="-1" strike="noStrike">
                <a:solidFill>
                  <a:srgbClr val="00007f"/>
                </a:solidFill>
                <a:latin typeface="Consolas"/>
                <a:ea typeface="Segoe UI"/>
              </a:rPr>
              <a:t>ICandy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&gt;();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2000" spc="-1" strike="noStrike">
                <a:solidFill>
                  <a:srgbClr val="0000ff"/>
                </a:solidFill>
                <a:latin typeface="Consolas"/>
                <a:ea typeface="Segoe UI"/>
              </a:rPr>
              <a:t>var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 shop = </a:t>
            </a:r>
            <a:r>
              <a:rPr b="0" lang="ru-RU" sz="2000" spc="-1" strike="noStrike">
                <a:solidFill>
                  <a:srgbClr val="00007f"/>
                </a:solidFill>
                <a:latin typeface="Consolas"/>
                <a:ea typeface="Segoe UI"/>
              </a:rPr>
              <a:t>A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.</a:t>
            </a:r>
            <a:r>
              <a:rPr b="0" lang="ru-RU" sz="2000" spc="-1" strike="noStrike">
                <a:solidFill>
                  <a:srgbClr val="2b91af"/>
                </a:solidFill>
                <a:latin typeface="Consolas"/>
                <a:ea typeface="Segoe UI"/>
              </a:rPr>
              <a:t>Fake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&lt;</a:t>
            </a:r>
            <a:r>
              <a:rPr b="0" lang="ru-RU" sz="2000" spc="-1" strike="noStrike">
                <a:solidFill>
                  <a:srgbClr val="00007f"/>
                </a:solidFill>
                <a:latin typeface="Consolas"/>
                <a:ea typeface="Segoe UI"/>
              </a:rPr>
              <a:t>ICandyShop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&gt;(); </a:t>
            </a:r>
            <a:br/>
            <a:r>
              <a:rPr b="0" lang="ru-RU" sz="2000" spc="-1" strike="noStrike">
                <a:solidFill>
                  <a:srgbClr val="00007f"/>
                </a:solidFill>
                <a:latin typeface="Consolas"/>
                <a:ea typeface="Segoe UI"/>
              </a:rPr>
              <a:t>A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.</a:t>
            </a:r>
            <a:r>
              <a:rPr b="0" lang="ru-RU" sz="2000" spc="-1" strike="noStrike">
                <a:solidFill>
                  <a:srgbClr val="2b91af"/>
                </a:solidFill>
                <a:latin typeface="Consolas"/>
                <a:ea typeface="Segoe UI"/>
              </a:rPr>
              <a:t>CallTo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(() =&gt; shop.</a:t>
            </a:r>
            <a:r>
              <a:rPr b="0" lang="ru-RU" sz="2000" spc="-1" strike="noStrike">
                <a:solidFill>
                  <a:srgbClr val="2b91af"/>
                </a:solidFill>
                <a:latin typeface="Consolas"/>
                <a:ea typeface="Segoe UI"/>
              </a:rPr>
              <a:t>GetBestCandy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()).</a:t>
            </a:r>
            <a:r>
              <a:rPr b="0" lang="ru-RU" sz="2000" spc="-1" strike="noStrike">
                <a:solidFill>
                  <a:srgbClr val="2b91af"/>
                </a:solidFill>
                <a:latin typeface="Consolas"/>
                <a:ea typeface="Segoe UI"/>
              </a:rPr>
              <a:t>Returns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(lollipop);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2000" spc="-1" strike="noStrike">
                <a:solidFill>
                  <a:srgbClr val="008000"/>
                </a:solidFill>
                <a:latin typeface="Consolas"/>
                <a:ea typeface="Segoe UI"/>
              </a:rPr>
              <a:t>// Act: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2000" spc="-1" strike="noStrike">
                <a:solidFill>
                  <a:srgbClr val="0000ff"/>
                </a:solidFill>
                <a:latin typeface="Consolas"/>
                <a:ea typeface="Segoe UI"/>
              </a:rPr>
              <a:t>new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 </a:t>
            </a:r>
            <a:r>
              <a:rPr b="0" lang="ru-RU" sz="2000" spc="-1" strike="noStrike">
                <a:solidFill>
                  <a:srgbClr val="00007f"/>
                </a:solidFill>
                <a:latin typeface="Consolas"/>
                <a:ea typeface="Segoe UI"/>
              </a:rPr>
              <a:t>SweetToot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h().</a:t>
            </a:r>
            <a:r>
              <a:rPr b="0" lang="ru-RU" sz="2000" spc="-1" strike="noStrike">
                <a:solidFill>
                  <a:srgbClr val="2b91af"/>
                </a:solidFill>
                <a:latin typeface="Consolas"/>
                <a:ea typeface="Segoe UI"/>
              </a:rPr>
              <a:t>BuyBestCandy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(shop);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2000" spc="-1" strike="noStrike">
                <a:solidFill>
                  <a:srgbClr val="008000"/>
                </a:solidFill>
                <a:latin typeface="Consolas"/>
                <a:ea typeface="Segoe UI"/>
              </a:rPr>
              <a:t>// Assert: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2000" spc="-1" strike="noStrike">
                <a:solidFill>
                  <a:srgbClr val="00007f"/>
                </a:solidFill>
                <a:latin typeface="Consolas"/>
                <a:ea typeface="Segoe UI"/>
              </a:rPr>
              <a:t>A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.</a:t>
            </a:r>
            <a:r>
              <a:rPr b="0" lang="ru-RU" sz="2000" spc="-1" strike="noStrike">
                <a:solidFill>
                  <a:srgbClr val="2b91af"/>
                </a:solidFill>
                <a:latin typeface="Consolas"/>
                <a:ea typeface="Segoe UI"/>
              </a:rPr>
              <a:t>CallTo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(() =&gt; shop.</a:t>
            </a:r>
            <a:r>
              <a:rPr b="0" lang="ru-RU" sz="2000" spc="-1" strike="noStrike">
                <a:solidFill>
                  <a:srgbClr val="2b91af"/>
                </a:solidFill>
                <a:latin typeface="Consolas"/>
                <a:ea typeface="Segoe UI"/>
              </a:rPr>
              <a:t>BuyCandy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(lollipop)).</a:t>
            </a:r>
            <a:r>
              <a:rPr b="0" lang="ru-RU" sz="2000" spc="-1" strike="noStrike">
                <a:solidFill>
                  <a:srgbClr val="2b91af"/>
                </a:solidFill>
                <a:latin typeface="Consolas"/>
                <a:ea typeface="Segoe UI"/>
              </a:rPr>
              <a:t>MustHaveHappened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(); 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248" name="Picture 6" descr=""/>
          <p:cNvPicPr/>
          <p:nvPr/>
        </p:nvPicPr>
        <p:blipFill>
          <a:blip r:embed="rId4"/>
          <a:stretch/>
        </p:blipFill>
        <p:spPr>
          <a:xfrm>
            <a:off x="9698400" y="798840"/>
            <a:ext cx="1698840" cy="1084680"/>
          </a:xfrm>
          <a:prstGeom prst="rect">
            <a:avLst/>
          </a:prstGeom>
          <a:ln>
            <a:noFill/>
          </a:ln>
        </p:spPr>
      </p:pic>
      <p:sp>
        <p:nvSpPr>
          <p:cNvPr id="249" name="CustomShape 3"/>
          <p:cNvSpPr/>
          <p:nvPr/>
        </p:nvSpPr>
        <p:spPr>
          <a:xfrm>
            <a:off x="1295280" y="5522400"/>
            <a:ext cx="9600480" cy="109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>
            <a:noAutofit/>
          </a:bodyPr>
          <a:p>
            <a:pPr>
              <a:lnSpc>
                <a:spcPct val="150000"/>
              </a:lnSpc>
            </a:pPr>
            <a:r>
              <a:rPr b="0" lang="ru-RU" sz="3200" spc="-1" strike="noStrike">
                <a:solidFill>
                  <a:srgbClr val="d94440"/>
                </a:solidFill>
                <a:latin typeface="Segoe UI Light"/>
                <a:ea typeface="Segoe UI"/>
              </a:rPr>
              <a:t>Как эта магия работает?! О_о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1295640" y="549360"/>
            <a:ext cx="96004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 anchor="b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d94440"/>
                </a:solidFill>
                <a:latin typeface="Segoe UI Light"/>
                <a:ea typeface="Segoe UI"/>
              </a:rPr>
              <a:t>КАК ЭТА МАГИЯ РАБОТАЕТ?! O_o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2685960" y="2772360"/>
            <a:ext cx="7886160" cy="35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3"/>
          <p:cNvSpPr/>
          <p:nvPr/>
        </p:nvSpPr>
        <p:spPr>
          <a:xfrm>
            <a:off x="1295640" y="1628640"/>
            <a:ext cx="9600480" cy="502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>
            <a:noAutofit/>
          </a:bodyPr>
          <a:p>
            <a:pPr>
              <a:lnSpc>
                <a:spcPct val="150000"/>
              </a:lnSpc>
            </a:pPr>
            <a:r>
              <a:rPr b="0" lang="ru-RU" sz="2000" spc="-1" strike="noStrike">
                <a:solidFill>
                  <a:srgbClr val="0000ff"/>
                </a:solidFill>
                <a:latin typeface="Consolas"/>
                <a:ea typeface="Segoe UI"/>
              </a:rPr>
              <a:t>var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 shop = </a:t>
            </a:r>
            <a:r>
              <a:rPr b="0" lang="ru-RU" sz="2000" spc="-1" strike="noStrike">
                <a:solidFill>
                  <a:srgbClr val="00007f"/>
                </a:solidFill>
                <a:latin typeface="Consolas"/>
                <a:ea typeface="Segoe UI"/>
              </a:rPr>
              <a:t>A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.</a:t>
            </a:r>
            <a:r>
              <a:rPr b="0" lang="ru-RU" sz="2000" spc="-1" strike="noStrike">
                <a:solidFill>
                  <a:srgbClr val="2b91af"/>
                </a:solidFill>
                <a:latin typeface="Consolas"/>
                <a:ea typeface="Segoe UI"/>
              </a:rPr>
              <a:t>Fake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&lt;</a:t>
            </a:r>
            <a:r>
              <a:rPr b="0" lang="ru-RU" sz="2000" spc="-1" strike="noStrike">
                <a:solidFill>
                  <a:srgbClr val="00007f"/>
                </a:solidFill>
                <a:latin typeface="Consolas"/>
                <a:ea typeface="Segoe UI"/>
              </a:rPr>
              <a:t>ICandyShop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&gt;();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Consolas"/>
                <a:ea typeface="Segoe UI"/>
              </a:rPr>
              <a:t>shop.</a:t>
            </a:r>
            <a:r>
              <a:rPr b="0" lang="ru-RU" sz="2000" spc="-1" strike="noStrike">
                <a:solidFill>
                  <a:srgbClr val="2b91af"/>
                </a:solidFill>
                <a:latin typeface="Consolas"/>
                <a:ea typeface="Segoe UI"/>
              </a:rPr>
              <a:t>GetBestCandy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();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Segoe UI"/>
                <a:ea typeface="Segoe UI"/>
              </a:rPr>
              <a:t>Castle.DynamicProxy</a:t>
            </a:r>
            <a:br/>
            <a:r>
              <a:rPr b="0" lang="ru-RU" sz="2000" spc="-1" strike="noStrike" u="sng">
                <a:solidFill>
                  <a:srgbClr val="0070c0"/>
                </a:solidFill>
                <a:uFillTx/>
                <a:latin typeface="Segoe UI"/>
                <a:ea typeface="Segoe UI"/>
                <a:hlinkClick r:id="rId1"/>
              </a:rPr>
              <a:t>http://www.castleproject.org/projects/dynamicproxy/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2000" spc="-1" strike="noStrike">
                <a:solidFill>
                  <a:srgbClr val="0000ff"/>
                </a:solidFill>
                <a:latin typeface="Consolas"/>
                <a:ea typeface="Segoe UI"/>
              </a:rPr>
              <a:t>var 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proxy = generator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    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.</a:t>
            </a:r>
            <a:r>
              <a:rPr b="0" lang="ru-RU" sz="2000" spc="-1" strike="noStrike">
                <a:solidFill>
                  <a:srgbClr val="2b91af"/>
                </a:solidFill>
                <a:latin typeface="Consolas"/>
                <a:ea typeface="Segoe UI"/>
              </a:rPr>
              <a:t>CreateInterfaceProxy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&lt;</a:t>
            </a:r>
            <a:r>
              <a:rPr b="0" lang="ru-RU" sz="2000" spc="-1" strike="noStrike">
                <a:solidFill>
                  <a:srgbClr val="00007f"/>
                </a:solidFill>
                <a:latin typeface="Consolas"/>
                <a:ea typeface="Segoe UI"/>
              </a:rPr>
              <a:t>TMyInterface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&gt;(</a:t>
            </a:r>
            <a:r>
              <a:rPr b="0" lang="ru-RU" sz="2000" spc="-1" strike="noStrike">
                <a:solidFill>
                  <a:srgbClr val="0000ff"/>
                </a:solidFill>
                <a:latin typeface="Consolas"/>
                <a:ea typeface="Segoe UI"/>
              </a:rPr>
              <a:t>new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 </a:t>
            </a:r>
            <a:r>
              <a:rPr b="0" lang="ru-RU" sz="2000" spc="-1" strike="noStrike">
                <a:solidFill>
                  <a:srgbClr val="00007f"/>
                </a:solidFill>
                <a:latin typeface="Consolas"/>
                <a:ea typeface="Segoe UI"/>
              </a:rPr>
              <a:t>MyInterceptor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());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2000" spc="-1" strike="noStrike">
                <a:solidFill>
                  <a:srgbClr val="0000ff"/>
                </a:solidFill>
                <a:latin typeface="Consolas"/>
                <a:ea typeface="Segoe UI"/>
              </a:rPr>
              <a:t>	</a:t>
            </a:r>
            <a:r>
              <a:rPr b="0" lang="ru-RU" sz="2000" spc="-1" strike="noStrike">
                <a:solidFill>
                  <a:srgbClr val="0000ff"/>
                </a:solidFill>
                <a:latin typeface="Consolas"/>
                <a:ea typeface="Segoe UI"/>
              </a:rPr>
              <a:t>	</a:t>
            </a:r>
            <a:r>
              <a:rPr b="0" lang="ru-RU" sz="2000" spc="-1" strike="noStrike">
                <a:solidFill>
                  <a:srgbClr val="0000ff"/>
                </a:solidFill>
                <a:latin typeface="Consolas"/>
                <a:ea typeface="Segoe UI"/>
              </a:rPr>
              <a:t>	</a:t>
            </a:r>
            <a:r>
              <a:rPr b="0" lang="ru-RU" sz="2000" spc="-1" strike="noStrike">
                <a:solidFill>
                  <a:srgbClr val="0000ff"/>
                </a:solidFill>
                <a:latin typeface="Consolas"/>
                <a:ea typeface="Segoe UI"/>
              </a:rPr>
              <a:t>	</a:t>
            </a:r>
            <a:r>
              <a:rPr b="0" lang="ru-RU" sz="2000" spc="-1" strike="noStrike">
                <a:solidFill>
                  <a:srgbClr val="0000ff"/>
                </a:solidFill>
                <a:latin typeface="Consolas"/>
                <a:ea typeface="Segoe UI"/>
              </a:rPr>
              <a:t>void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 </a:t>
            </a:r>
            <a:r>
              <a:rPr b="0" lang="ru-RU" sz="2000" spc="-1" strike="noStrike">
                <a:solidFill>
                  <a:srgbClr val="2b91af"/>
                </a:solidFill>
                <a:latin typeface="Consolas"/>
                <a:ea typeface="Segoe UI"/>
              </a:rPr>
              <a:t>Intercept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(</a:t>
            </a:r>
            <a:r>
              <a:rPr b="0" lang="ru-RU" sz="2000" spc="-1" strike="noStrike">
                <a:solidFill>
                  <a:srgbClr val="00007f"/>
                </a:solidFill>
                <a:latin typeface="Consolas"/>
                <a:ea typeface="Segoe UI"/>
              </a:rPr>
              <a:t>IInvocation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 invocation);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253" name="CustomShape 4"/>
          <p:cNvSpPr/>
          <p:nvPr/>
        </p:nvSpPr>
        <p:spPr>
          <a:xfrm flipH="1">
            <a:off x="6739200" y="5501160"/>
            <a:ext cx="677880" cy="47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976bd"/>
            </a:solidFill>
            <a:round/>
            <a:tailEnd len="med" type="triangle" w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1295640" y="549360"/>
            <a:ext cx="96004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 anchor="b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d94440"/>
                </a:solidFill>
                <a:latin typeface="Segoe UI Light"/>
                <a:ea typeface="Segoe UI"/>
              </a:rPr>
              <a:t>КАК ЭТА МАГИЯ РАБОТАЕТ?! O_o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2685960" y="2772360"/>
            <a:ext cx="7886160" cy="35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3"/>
          <p:cNvSpPr/>
          <p:nvPr/>
        </p:nvSpPr>
        <p:spPr>
          <a:xfrm>
            <a:off x="1295640" y="1628640"/>
            <a:ext cx="9600480" cy="502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>
            <a:noAutofit/>
          </a:bodyPr>
          <a:p>
            <a:pPr>
              <a:lnSpc>
                <a:spcPct val="150000"/>
              </a:lnSpc>
            </a:pPr>
            <a:r>
              <a:rPr b="0" lang="ru-RU" sz="2000" spc="-1" strike="noStrike">
                <a:solidFill>
                  <a:srgbClr val="00007f"/>
                </a:solidFill>
                <a:latin typeface="Consolas"/>
                <a:ea typeface="Segoe UI"/>
              </a:rPr>
              <a:t>A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.</a:t>
            </a:r>
            <a:r>
              <a:rPr b="0" lang="ru-RU" sz="2000" spc="-1" strike="noStrike">
                <a:solidFill>
                  <a:srgbClr val="2b91af"/>
                </a:solidFill>
                <a:latin typeface="Consolas"/>
                <a:ea typeface="Segoe UI"/>
              </a:rPr>
              <a:t>CallTo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(() =&gt; shop.</a:t>
            </a:r>
            <a:r>
              <a:rPr b="0" lang="ru-RU" sz="2000" spc="-1" strike="noStrike">
                <a:solidFill>
                  <a:srgbClr val="2b91af"/>
                </a:solidFill>
                <a:latin typeface="Consolas"/>
                <a:ea typeface="Segoe UI"/>
              </a:rPr>
              <a:t>GetBestCandy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()).</a:t>
            </a:r>
            <a:r>
              <a:rPr b="0" lang="ru-RU" sz="2000" spc="-1" strike="noStrike">
                <a:solidFill>
                  <a:srgbClr val="2b91af"/>
                </a:solidFill>
                <a:latin typeface="Consolas"/>
                <a:ea typeface="Segoe UI"/>
              </a:rPr>
              <a:t>Returns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(lollipop);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Segoe UI"/>
                <a:ea typeface="Segoe UI"/>
              </a:rPr>
              <a:t>System.Linq.Expressions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br/>
            <a:r>
              <a:rPr b="0" lang="ru-RU" sz="2000" spc="-1" strike="noStrike">
                <a:solidFill>
                  <a:srgbClr val="000000"/>
                </a:solidFill>
                <a:latin typeface="Consolas"/>
                <a:ea typeface="Segoe UI"/>
              </a:rPr>
              <a:t>A.CallTo(</a:t>
            </a:r>
            <a:r>
              <a:rPr b="1" lang="ru-RU" sz="2000" spc="-1" strike="noStrike">
                <a:solidFill>
                  <a:srgbClr val="d94440"/>
                </a:solidFill>
                <a:latin typeface="Consolas"/>
                <a:ea typeface="Segoe UI"/>
              </a:rPr>
              <a:t>() =&gt; shop.GetBestCandy()</a:t>
            </a:r>
            <a:r>
              <a:rPr b="0" lang="ru-RU" sz="2000" spc="-1" strike="noStrike">
                <a:solidFill>
                  <a:srgbClr val="000000"/>
                </a:solidFill>
                <a:latin typeface="Consolas"/>
                <a:ea typeface="Segoe UI"/>
              </a:rPr>
              <a:t>);</a:t>
            </a:r>
            <a:r>
              <a:rPr b="0" lang="ru-RU" sz="2000" spc="-1" strike="noStrike">
                <a:solidFill>
                  <a:srgbClr val="008000"/>
                </a:solidFill>
                <a:latin typeface="Consolas"/>
                <a:ea typeface="Segoe UI"/>
              </a:rPr>
              <a:t> // это не Func&lt;T&gt;!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onsolas"/>
                <a:ea typeface="Segoe UI"/>
              </a:rPr>
              <a:t>IConfiguration&lt;T&gt; CallTo&lt;T&gt;(</a:t>
            </a:r>
            <a:r>
              <a:rPr b="1" lang="ru-RU" sz="2000" spc="-1" strike="noStrike">
                <a:solidFill>
                  <a:srgbClr val="d94440"/>
                </a:solidFill>
                <a:latin typeface="Consolas"/>
                <a:ea typeface="Segoe UI"/>
              </a:rPr>
              <a:t>Expression&lt;Func&lt;T&gt;&gt; callSpec</a:t>
            </a:r>
            <a:r>
              <a:rPr b="0" lang="ru-RU" sz="2000" spc="-1" strike="noStrike">
                <a:solidFill>
                  <a:srgbClr val="000000"/>
                </a:solidFill>
                <a:latin typeface="Consolas"/>
                <a:ea typeface="Segoe UI"/>
              </a:rPr>
              <a:t>) {</a:t>
            </a:r>
            <a:br/>
            <a:r>
              <a:rPr b="0" lang="ru-RU" sz="2000" spc="-1" strike="noStrike">
                <a:solidFill>
                  <a:srgbClr val="000000"/>
                </a:solidFill>
                <a:latin typeface="Consolas"/>
                <a:ea typeface="Segoe UI"/>
              </a:rPr>
              <a:t>  ((MethodCallExpression)callSpec.Body).Method...</a:t>
            </a:r>
            <a:br/>
            <a:r>
              <a:rPr b="0" lang="ru-RU" sz="2000" spc="-1" strike="noStrike">
                <a:solidFill>
                  <a:srgbClr val="000000"/>
                </a:solidFill>
                <a:latin typeface="Consolas"/>
                <a:ea typeface="Segoe UI"/>
              </a:rPr>
              <a:t>}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 u="sng">
                <a:solidFill>
                  <a:srgbClr val="0070c0"/>
                </a:solidFill>
                <a:uFillTx/>
                <a:latin typeface="Segoe UI"/>
                <a:ea typeface="Segoe UI"/>
                <a:hlinkClick r:id="rId1"/>
              </a:rPr>
              <a:t>Про </a:t>
            </a:r>
            <a:r>
              <a:rPr b="0" lang="ru-RU" sz="2400" spc="-1" strike="noStrike" u="sng">
                <a:solidFill>
                  <a:srgbClr val="0070c0"/>
                </a:solidFill>
                <a:uFillTx/>
                <a:latin typeface="Segoe UI"/>
                <a:ea typeface="Segoe UI"/>
                <a:hlinkClick r:id="rId2"/>
              </a:rPr>
              <a:t>Expressions </a:t>
            </a:r>
            <a:r>
              <a:rPr b="0" lang="ru-RU" sz="2400" spc="-1" strike="noStrike" u="sng">
                <a:solidFill>
                  <a:srgbClr val="0070c0"/>
                </a:solidFill>
                <a:uFillTx/>
                <a:latin typeface="Segoe UI"/>
                <a:ea typeface="Segoe UI"/>
                <a:hlinkClick r:id="rId3"/>
              </a:rPr>
              <a:t>на </a:t>
            </a:r>
            <a:r>
              <a:rPr b="0" lang="ru-RU" sz="2400" spc="-1" strike="noStrike" u="sng">
                <a:solidFill>
                  <a:srgbClr val="0070c0"/>
                </a:solidFill>
                <a:uFillTx/>
                <a:latin typeface="Segoe UI"/>
                <a:ea typeface="Segoe UI"/>
                <a:hlinkClick r:id="rId4"/>
              </a:rPr>
              <a:t>ulearn.me</a:t>
            </a:r>
            <a:r>
              <a:rPr b="0" lang="ru-RU" sz="2400" spc="-1" strike="noStrike">
                <a:solidFill>
                  <a:srgbClr val="000000"/>
                </a:solidFill>
                <a:latin typeface="Segoe UI"/>
                <a:ea typeface="Segoe UI"/>
              </a:rPr>
              <a:t>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  <a:ea typeface="Segoe UI"/>
              </a:rPr>
              <a:t>https://ulearn.me/Course/BasicProgramming2/2a224f58-f29d-4047-9ed1-5662f860f344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296000" y="549720"/>
            <a:ext cx="96004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 anchor="b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d94440"/>
                </a:solidFill>
                <a:latin typeface="Segoe UI Light"/>
                <a:ea typeface="Segoe UI"/>
              </a:rPr>
              <a:t>Mock unit test for concurrency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1296000" y="1440000"/>
            <a:ext cx="9504000" cy="483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ff"/>
                </a:solidFill>
                <a:latin typeface="Consolas"/>
                <a:ea typeface="Consolas"/>
              </a:rPr>
              <a:t>public class </a:t>
            </a:r>
            <a:r>
              <a:rPr b="0" lang="ru-RU" sz="1200" spc="-1" strike="noStrike">
                <a:solidFill>
                  <a:srgbClr val="2b91af"/>
                </a:solidFill>
                <a:latin typeface="Consolas"/>
                <a:ea typeface="Consolas"/>
              </a:rPr>
              <a:t>CallSynchronizer </a:t>
            </a:r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r>
              <a:rPr b="0" lang="ru-RU" sz="1200" spc="-1" strike="noStrike">
                <a:solidFill>
                  <a:srgbClr val="2b91af"/>
                </a:solidFill>
                <a:latin typeface="Consolas"/>
                <a:ea typeface="Consolas"/>
              </a:rPr>
              <a:t>IInterceptionListener</a:t>
            </a:r>
            <a:br/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br/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1200" spc="-1" strike="noStrike">
                <a:solidFill>
                  <a:srgbClr val="0000ff"/>
                </a:solidFill>
                <a:latin typeface="Consolas"/>
                <a:ea typeface="Consolas"/>
              </a:rPr>
              <a:t>private static readonly object </a:t>
            </a:r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SynchronizationLock = </a:t>
            </a:r>
            <a:r>
              <a:rPr b="0" lang="ru-RU" sz="1200" spc="-1" strike="noStrike">
                <a:solidFill>
                  <a:srgbClr val="0000ff"/>
                </a:solidFill>
                <a:latin typeface="Consolas"/>
                <a:ea typeface="Consolas"/>
              </a:rPr>
              <a:t>new object</a:t>
            </a:r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();</a:t>
            </a:r>
            <a:br/>
            <a:br/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1200" spc="-1" strike="noStrike">
                <a:solidFill>
                  <a:srgbClr val="0000ff"/>
                </a:solidFill>
                <a:latin typeface="Consolas"/>
                <a:ea typeface="Consolas"/>
              </a:rPr>
              <a:t>public void </a:t>
            </a:r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OnBeforeCallIntercepted(</a:t>
            </a:r>
            <a:r>
              <a:rPr b="0" lang="ru-RU" sz="1200" spc="-1" strike="noStrike">
                <a:solidFill>
                  <a:srgbClr val="2b91af"/>
                </a:solidFill>
                <a:latin typeface="Consolas"/>
                <a:ea typeface="Consolas"/>
              </a:rPr>
              <a:t>IFakeObjectCall </a:t>
            </a:r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interceptedCall)</a:t>
            </a:r>
            <a:br/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{</a:t>
            </a:r>
            <a:br/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ru-RU" sz="1200" spc="-1" strike="noStrike">
                <a:solidFill>
                  <a:srgbClr val="2b91af"/>
                </a:solidFill>
                <a:latin typeface="Consolas"/>
                <a:ea typeface="Consolas"/>
              </a:rPr>
              <a:t>Monitor</a:t>
            </a:r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.Enter(SynchronizationLock);</a:t>
            </a:r>
            <a:br/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br/>
            <a:br/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1200" spc="-1" strike="noStrike">
                <a:solidFill>
                  <a:srgbClr val="0000ff"/>
                </a:solidFill>
                <a:latin typeface="Consolas"/>
                <a:ea typeface="Consolas"/>
              </a:rPr>
              <a:t>public void </a:t>
            </a:r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OnAfterCallIntercepted(</a:t>
            </a:r>
            <a:r>
              <a:rPr b="0" lang="ru-RU" sz="1200" spc="-1" strike="noStrike">
                <a:solidFill>
                  <a:srgbClr val="2b91af"/>
                </a:solidFill>
                <a:latin typeface="Consolas"/>
                <a:ea typeface="Consolas"/>
              </a:rPr>
              <a:t>ICompletedFakeObjectCall </a:t>
            </a:r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interceptedCall)</a:t>
            </a:r>
            <a:br/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{</a:t>
            </a:r>
            <a:br/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ru-RU" sz="1200" spc="-1" strike="noStrike">
                <a:solidFill>
                  <a:srgbClr val="2b91af"/>
                </a:solidFill>
                <a:latin typeface="Consolas"/>
                <a:ea typeface="Consolas"/>
              </a:rPr>
              <a:t>Monitor</a:t>
            </a:r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.Exit(SynchronizationLock);</a:t>
            </a:r>
            <a:br/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br/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ff"/>
                </a:solidFill>
                <a:latin typeface="Consolas"/>
                <a:ea typeface="Consolas"/>
              </a:rPr>
              <a:t>public static class </a:t>
            </a:r>
            <a:r>
              <a:rPr b="0" lang="ru-RU" sz="1200" spc="-1" strike="noStrike">
                <a:solidFill>
                  <a:srgbClr val="2b91af"/>
                </a:solidFill>
                <a:latin typeface="Consolas"/>
                <a:ea typeface="Consolas"/>
              </a:rPr>
              <a:t>FakeOptionsExtensions</a:t>
            </a:r>
            <a:br/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br/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1200" spc="-1" strike="noStrike">
                <a:solidFill>
                  <a:srgbClr val="0000ff"/>
                </a:solidFill>
                <a:latin typeface="Consolas"/>
                <a:ea typeface="Consolas"/>
              </a:rPr>
              <a:t>public static </a:t>
            </a:r>
            <a:r>
              <a:rPr b="0" lang="ru-RU" sz="1200" spc="-1" strike="noStrike">
                <a:solidFill>
                  <a:srgbClr val="2b91af"/>
                </a:solidFill>
                <a:latin typeface="Consolas"/>
                <a:ea typeface="Consolas"/>
              </a:rPr>
              <a:t>IFakeOptions</a:t>
            </a:r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&lt;</a:t>
            </a:r>
            <a:r>
              <a:rPr b="0" lang="ru-RU" sz="1200" spc="-1" strike="noStrike">
                <a:solidFill>
                  <a:srgbClr val="2b91af"/>
                </a:solidFill>
                <a:latin typeface="Consolas"/>
                <a:ea typeface="Consolas"/>
              </a:rPr>
              <a:t>T</a:t>
            </a:r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&gt;</a:t>
            </a:r>
            <a:r>
              <a:rPr b="0" lang="ru-RU" sz="1200" spc="-1" strike="noStrike">
                <a:solidFill>
                  <a:srgbClr val="a9a9a9"/>
                </a:solidFill>
                <a:latin typeface="Consolas"/>
                <a:ea typeface="Consolas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Synchronized&lt;</a:t>
            </a:r>
            <a:r>
              <a:rPr b="0" lang="ru-RU" sz="1200" spc="-1" strike="noStrike">
                <a:solidFill>
                  <a:srgbClr val="2b91af"/>
                </a:solidFill>
                <a:latin typeface="Consolas"/>
                <a:ea typeface="Consolas"/>
              </a:rPr>
              <a:t>T</a:t>
            </a:r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&gt;(</a:t>
            </a:r>
            <a:r>
              <a:rPr b="0" lang="ru-RU" sz="1200" spc="-1" strike="noStrike">
                <a:solidFill>
                  <a:srgbClr val="0000ff"/>
                </a:solidFill>
                <a:latin typeface="Consolas"/>
                <a:ea typeface="Consolas"/>
              </a:rPr>
              <a:t>this </a:t>
            </a:r>
            <a:r>
              <a:rPr b="0" lang="ru-RU" sz="1200" spc="-1" strike="noStrike">
                <a:solidFill>
                  <a:srgbClr val="2b91af"/>
                </a:solidFill>
                <a:latin typeface="Consolas"/>
                <a:ea typeface="Consolas"/>
              </a:rPr>
              <a:t>IFakeOptions</a:t>
            </a:r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&lt;</a:t>
            </a:r>
            <a:r>
              <a:rPr b="0" lang="ru-RU" sz="1200" spc="-1" strike="noStrike">
                <a:solidFill>
                  <a:srgbClr val="2b91af"/>
                </a:solidFill>
                <a:latin typeface="Consolas"/>
                <a:ea typeface="Consolas"/>
              </a:rPr>
              <a:t>T</a:t>
            </a:r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&gt; builder)</a:t>
            </a:r>
            <a:br/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{</a:t>
            </a:r>
            <a:br/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ru-RU" sz="1200" spc="-1" strike="noStrike">
                <a:solidFill>
                  <a:srgbClr val="0000ff"/>
                </a:solidFill>
                <a:latin typeface="Consolas"/>
                <a:ea typeface="Consolas"/>
              </a:rPr>
              <a:t>return </a:t>
            </a:r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builder.ConfigureFake(fake =&gt;</a:t>
            </a:r>
            <a:br/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       </a:t>
            </a:r>
            <a:r>
              <a:rPr b="0" lang="ru-RU" sz="1200" spc="-1" strike="noStrike">
                <a:solidFill>
                  <a:srgbClr val="2b91af"/>
                </a:solidFill>
                <a:latin typeface="Consolas"/>
                <a:ea typeface="Consolas"/>
              </a:rPr>
              <a:t>Fake</a:t>
            </a:r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.GetFakeManager(fake).AddInterceptionListener(</a:t>
            </a:r>
            <a:r>
              <a:rPr b="0" lang="ru-RU" sz="1200" spc="-1" strike="noStrike">
                <a:solidFill>
                  <a:srgbClr val="0000ff"/>
                </a:solidFill>
                <a:latin typeface="Consolas"/>
                <a:ea typeface="Consolas"/>
              </a:rPr>
              <a:t>new </a:t>
            </a:r>
            <a:r>
              <a:rPr b="0" lang="ru-RU" sz="1200" spc="-1" strike="noStrike">
                <a:solidFill>
                  <a:srgbClr val="2b91af"/>
                </a:solidFill>
                <a:latin typeface="Consolas"/>
                <a:ea typeface="Consolas"/>
              </a:rPr>
              <a:t>CallSynchronizer</a:t>
            </a:r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()));</a:t>
            </a:r>
            <a:br/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br/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ff"/>
                </a:solidFill>
                <a:latin typeface="Consolas"/>
                <a:ea typeface="Consolas"/>
              </a:rPr>
              <a:t>var shop</a:t>
            </a:r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 = </a:t>
            </a:r>
            <a:r>
              <a:rPr b="0" lang="ru-RU" sz="1200" spc="-1" strike="noStrike">
                <a:solidFill>
                  <a:srgbClr val="2b91af"/>
                </a:solidFill>
                <a:latin typeface="Consolas"/>
                <a:ea typeface="Consolas"/>
              </a:rPr>
              <a:t>A</a:t>
            </a:r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.Fake&lt;</a:t>
            </a:r>
            <a:r>
              <a:rPr b="0" lang="ru-RU" sz="1200" spc="-1" strike="noStrike">
                <a:solidFill>
                  <a:srgbClr val="2b91af"/>
                </a:solidFill>
                <a:latin typeface="Consolas"/>
                <a:ea typeface="Consolas"/>
              </a:rPr>
              <a:t>ICandyShop</a:t>
            </a:r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&gt;(x=&gt;x.Strict().Synchronized());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1295280" y="1628640"/>
            <a:ext cx="96004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Segoe UI"/>
                <a:ea typeface="Segoe UI"/>
              </a:rPr>
              <a:t>Есть сервис </a:t>
            </a:r>
            <a:r>
              <a:rPr b="0" lang="ru-RU" sz="2800" spc="-1" strike="noStrike">
                <a:solidFill>
                  <a:srgbClr val="d94440"/>
                </a:solidFill>
                <a:latin typeface="Segoe UI"/>
                <a:ea typeface="Segoe UI"/>
              </a:rPr>
              <a:t>IThingService</a:t>
            </a:r>
            <a:r>
              <a:rPr b="0" lang="ru-RU" sz="2800" spc="-1" strike="noStrike">
                <a:solidFill>
                  <a:srgbClr val="000000"/>
                </a:solidFill>
                <a:latin typeface="Segoe UI"/>
                <a:ea typeface="Segoe UI"/>
              </a:rPr>
              <a:t>, у которого можно получить описание предметов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Segoe UI"/>
                <a:ea typeface="Segoe UI"/>
              </a:rPr>
              <a:t>К нему по возможности надо обращаться как можно реже, поэтому был реализован кэш </a:t>
            </a:r>
            <a:r>
              <a:rPr b="0" lang="ru-RU" sz="2800" spc="-1" strike="noStrike">
                <a:solidFill>
                  <a:srgbClr val="d94440"/>
                </a:solidFill>
                <a:latin typeface="Segoe UI"/>
                <a:ea typeface="Segoe UI"/>
              </a:rPr>
              <a:t>ThingCache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Segoe UI"/>
                <a:ea typeface="Segoe UI"/>
              </a:rPr>
              <a:t>Напишите тесты на </a:t>
            </a:r>
            <a:r>
              <a:rPr b="0" lang="ru-RU" sz="2800" spc="-1" strike="noStrike">
                <a:solidFill>
                  <a:srgbClr val="d94440"/>
                </a:solidFill>
                <a:latin typeface="Segoe UI"/>
                <a:ea typeface="Segoe UI"/>
              </a:rPr>
              <a:t>ThingCache</a:t>
            </a:r>
            <a:r>
              <a:rPr b="0" lang="ru-RU" sz="2800" spc="-1" strike="noStrike">
                <a:solidFill>
                  <a:srgbClr val="000000"/>
                </a:solidFill>
                <a:latin typeface="Segoe UI"/>
                <a:ea typeface="Segoe UI"/>
              </a:rPr>
              <a:t>,</a:t>
            </a:r>
            <a:br/>
            <a:r>
              <a:rPr b="0" lang="ru-RU" sz="2800" spc="-1" strike="noStrike">
                <a:solidFill>
                  <a:srgbClr val="000000"/>
                </a:solidFill>
                <a:latin typeface="Segoe UI"/>
                <a:ea typeface="Segoe UI"/>
              </a:rPr>
              <a:t>используя </a:t>
            </a:r>
            <a:r>
              <a:rPr b="0" lang="ru-RU" sz="2800" spc="-1" strike="noStrike">
                <a:solidFill>
                  <a:srgbClr val="d94440"/>
                </a:solidFill>
                <a:latin typeface="Segoe UI"/>
                <a:ea typeface="Segoe UI"/>
              </a:rPr>
              <a:t>FakeItEasy</a:t>
            </a:r>
            <a:r>
              <a:rPr b="0" lang="ru-RU" sz="2800" spc="-1" strike="noStrike">
                <a:solidFill>
                  <a:srgbClr val="000000"/>
                </a:solidFill>
                <a:latin typeface="Segoe UI"/>
                <a:ea typeface="Segoe UI"/>
              </a:rPr>
              <a:t> для подмены </a:t>
            </a:r>
            <a:r>
              <a:rPr b="0" lang="ru-RU" sz="2800" spc="-1" strike="noStrike">
                <a:solidFill>
                  <a:srgbClr val="d94440"/>
                </a:solidFill>
                <a:latin typeface="Segoe UI"/>
                <a:ea typeface="Segoe UI"/>
              </a:rPr>
              <a:t>IThingService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1295640" y="549360"/>
            <a:ext cx="96004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 anchor="b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 cap="all">
                <a:solidFill>
                  <a:srgbClr val="000000"/>
                </a:solidFill>
                <a:latin typeface="Segoe UI Light"/>
                <a:ea typeface="Segoe UI"/>
              </a:rPr>
              <a:t>Задача</a:t>
            </a:r>
            <a:r>
              <a:rPr b="0" lang="ru-RU" sz="4400" spc="-1" strike="noStrike" cap="all">
                <a:solidFill>
                  <a:srgbClr val="d94440"/>
                </a:solidFill>
                <a:latin typeface="Segoe UI Light"/>
                <a:ea typeface="Segoe UI"/>
              </a:rPr>
              <a:t> ThingCache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1295280" y="1628640"/>
            <a:ext cx="96004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i="1" lang="ru-RU" sz="2800" spc="-1" strike="noStrike">
                <a:solidFill>
                  <a:srgbClr val="d94440"/>
                </a:solidFill>
                <a:latin typeface="Segoe UI"/>
                <a:ea typeface="Segoe UI"/>
              </a:rPr>
              <a:t>Синтаксис AAA (1/3)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ru-RU" sz="2400" spc="-1" strike="noStrike">
                <a:solidFill>
                  <a:srgbClr val="000000"/>
                </a:solidFill>
                <a:latin typeface="Segoe UI"/>
                <a:ea typeface="Segoe UI"/>
              </a:rPr>
              <a:t>Arrange: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Segoe UI"/>
              </a:rPr>
              <a:t>var 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fake = </a:t>
            </a:r>
            <a:r>
              <a:rPr b="0" lang="ru-RU" sz="2400" spc="-1" strike="noStrike">
                <a:solidFill>
                  <a:srgbClr val="00007f"/>
                </a:solidFill>
                <a:latin typeface="Consolas"/>
                <a:ea typeface="Segoe UI"/>
              </a:rPr>
              <a:t>A</a:t>
            </a:r>
            <a:r>
              <a:rPr b="0" lang="ru-RU" sz="2400" spc="-1" strike="noStrike">
                <a:solidFill>
                  <a:srgbClr val="333333"/>
                </a:solidFill>
                <a:latin typeface="Consolas"/>
                <a:ea typeface="Segoe UI"/>
              </a:rPr>
              <a:t>.</a:t>
            </a:r>
            <a:r>
              <a:rPr b="0" lang="ru-RU" sz="2400" spc="-1" strike="noStrike">
                <a:solidFill>
                  <a:srgbClr val="2b91af"/>
                </a:solidFill>
                <a:latin typeface="Consolas"/>
                <a:ea typeface="Segoe UI"/>
              </a:rPr>
              <a:t>Fake</a:t>
            </a:r>
            <a:r>
              <a:rPr b="0" lang="ru-RU" sz="2400" spc="-1" strike="noStrike">
                <a:solidFill>
                  <a:srgbClr val="333333"/>
                </a:solidFill>
                <a:latin typeface="Consolas"/>
                <a:ea typeface="Segoe UI"/>
              </a:rPr>
              <a:t>&lt;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ISomeService&gt;();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7f"/>
                </a:solidFill>
                <a:latin typeface="Consolas"/>
                <a:ea typeface="Segoe UI"/>
              </a:rPr>
              <a:t>A</a:t>
            </a:r>
            <a:r>
              <a:rPr b="0" lang="ru-RU" sz="2400" spc="-1" strike="noStrike">
                <a:solidFill>
                  <a:srgbClr val="333333"/>
                </a:solidFill>
                <a:latin typeface="Consolas"/>
                <a:ea typeface="Segoe UI"/>
              </a:rPr>
              <a:t>.</a:t>
            </a:r>
            <a:r>
              <a:rPr b="0" lang="ru-RU" sz="2400" spc="-1" strike="noStrike">
                <a:solidFill>
                  <a:srgbClr val="2b91af"/>
                </a:solidFill>
                <a:latin typeface="Consolas"/>
                <a:ea typeface="Segoe UI"/>
              </a:rPr>
              <a:t>CallTo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(() =&gt; fake.</a:t>
            </a:r>
            <a:r>
              <a:rPr b="0" lang="ru-RU" sz="2400" spc="-1" strike="noStrike">
                <a:solidFill>
                  <a:srgbClr val="2b91af"/>
                </a:solidFill>
                <a:latin typeface="Consolas"/>
                <a:ea typeface="Segoe UI"/>
              </a:rPr>
              <a:t>SomeMethod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(...))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.</a:t>
            </a:r>
            <a:r>
              <a:rPr b="0" lang="ru-RU" sz="2400" spc="-1" strike="noStrike">
                <a:solidFill>
                  <a:srgbClr val="2b91af"/>
                </a:solidFill>
                <a:latin typeface="Consolas"/>
                <a:ea typeface="Segoe UI"/>
              </a:rPr>
              <a:t>Returns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(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Segoe UI"/>
              </a:rPr>
              <a:t>true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);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ru-RU" sz="2400" spc="-1" strike="noStrike">
                <a:solidFill>
                  <a:srgbClr val="000000"/>
                </a:solidFill>
                <a:latin typeface="Segoe UI"/>
                <a:ea typeface="Segoe UI"/>
              </a:rPr>
              <a:t>Assert: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Segoe UI"/>
              </a:rPr>
              <a:t>var 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value = "42";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7f"/>
                </a:solidFill>
                <a:latin typeface="Consolas"/>
                <a:ea typeface="Segoe UI"/>
              </a:rPr>
              <a:t>A</a:t>
            </a:r>
            <a:r>
              <a:rPr b="0" lang="ru-RU" sz="2400" spc="-1" strike="noStrike">
                <a:solidFill>
                  <a:srgbClr val="333333"/>
                </a:solidFill>
                <a:latin typeface="Consolas"/>
                <a:ea typeface="Segoe UI"/>
              </a:rPr>
              <a:t>.</a:t>
            </a:r>
            <a:r>
              <a:rPr b="0" lang="ru-RU" sz="2400" spc="-1" strike="noStrike">
                <a:solidFill>
                  <a:srgbClr val="2b91af"/>
                </a:solidFill>
                <a:latin typeface="Consolas"/>
                <a:ea typeface="Segoe UI"/>
              </a:rPr>
              <a:t>CallTo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(() =&gt; fake.</a:t>
            </a:r>
            <a:r>
              <a:rPr b="0" lang="ru-RU" sz="2400" spc="-1" strike="noStrike">
                <a:solidFill>
                  <a:srgbClr val="2b91af"/>
                </a:solidFill>
                <a:latin typeface="Consolas"/>
                <a:ea typeface="Segoe UI"/>
              </a:rPr>
              <a:t>TryRead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(id,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Segoe UI"/>
              </a:rPr>
              <a:t>out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 value))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.</a:t>
            </a:r>
            <a:r>
              <a:rPr b="0" lang="ru-RU" sz="2400" spc="-1" strike="noStrike">
                <a:solidFill>
                  <a:srgbClr val="2b91af"/>
                </a:solidFill>
                <a:latin typeface="Consolas"/>
                <a:ea typeface="Segoe UI"/>
              </a:rPr>
              <a:t>MustHaveHappened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(); //должен быть в конце теста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1295640" y="549360"/>
            <a:ext cx="96004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 anchor="b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 cap="all">
                <a:solidFill>
                  <a:srgbClr val="000000"/>
                </a:solidFill>
                <a:latin typeface="Segoe UI Light"/>
                <a:ea typeface="Segoe UI"/>
              </a:rPr>
              <a:t>Задача</a:t>
            </a:r>
            <a:r>
              <a:rPr b="0" lang="ru-RU" sz="4400" spc="-1" strike="noStrike" cap="all">
                <a:solidFill>
                  <a:srgbClr val="d94440"/>
                </a:solidFill>
                <a:latin typeface="Segoe UI Light"/>
                <a:ea typeface="Segoe UI"/>
              </a:rPr>
              <a:t> ThingCache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1295280" y="1628640"/>
            <a:ext cx="96004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i="1" lang="ru-RU" sz="2800" spc="-1" strike="noStrike">
                <a:solidFill>
                  <a:srgbClr val="d94440"/>
                </a:solidFill>
                <a:latin typeface="Segoe UI"/>
                <a:ea typeface="Segoe UI"/>
              </a:rPr>
              <a:t>Синтаксис out (2/3)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Segoe UI"/>
              </a:rPr>
              <a:t>var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 value = "42";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Segoe UI"/>
              </a:rPr>
              <a:t>string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 _;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A.</a:t>
            </a:r>
            <a:r>
              <a:rPr b="0" lang="ru-RU" sz="2400" spc="-1" strike="noStrike">
                <a:solidFill>
                  <a:srgbClr val="2b91af"/>
                </a:solidFill>
                <a:latin typeface="Consolas"/>
                <a:ea typeface="Segoe UI"/>
              </a:rPr>
              <a:t>CallTo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(() =&gt; fake.</a:t>
            </a:r>
            <a:r>
              <a:rPr b="0" lang="ru-RU" sz="2400" spc="-1" strike="noStrike">
                <a:solidFill>
                  <a:srgbClr val="2b91af"/>
                </a:solidFill>
                <a:latin typeface="Consolas"/>
                <a:ea typeface="Segoe UI"/>
              </a:rPr>
              <a:t>TryRead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(id,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Segoe UI"/>
              </a:rPr>
              <a:t>out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 _))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.</a:t>
            </a:r>
            <a:r>
              <a:rPr b="0" lang="ru-RU" sz="2400" spc="-1" strike="noStrike">
                <a:solidFill>
                  <a:srgbClr val="2b91af"/>
                </a:solidFill>
                <a:latin typeface="Consolas"/>
                <a:ea typeface="Segoe UI"/>
              </a:rPr>
              <a:t>Returns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(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Segoe UI"/>
              </a:rPr>
              <a:t>true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)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.</a:t>
            </a:r>
            <a:r>
              <a:rPr b="0" lang="ru-RU" sz="2400" spc="-1" strike="noStrike">
                <a:solidFill>
                  <a:srgbClr val="2b91af"/>
                </a:solidFill>
                <a:latin typeface="Consolas"/>
                <a:ea typeface="Segoe UI"/>
              </a:rPr>
              <a:t>AssignsOutAndRefParameters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(value);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bfbfbf"/>
                </a:solidFill>
                <a:latin typeface="Consolas"/>
                <a:ea typeface="Segoe UI"/>
              </a:rPr>
              <a:t>&lt;=&gt;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A.</a:t>
            </a:r>
            <a:r>
              <a:rPr b="0" lang="ru-RU" sz="2400" spc="-1" strike="noStrike">
                <a:solidFill>
                  <a:srgbClr val="2b91af"/>
                </a:solidFill>
                <a:latin typeface="Consolas"/>
                <a:ea typeface="Segoe UI"/>
              </a:rPr>
              <a:t>CallTo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(() =&gt; fake.</a:t>
            </a:r>
            <a:r>
              <a:rPr b="0" lang="ru-RU" sz="2400" spc="-1" strike="noStrike">
                <a:solidFill>
                  <a:srgbClr val="2b91af"/>
                </a:solidFill>
                <a:latin typeface="Consolas"/>
                <a:ea typeface="Segoe UI"/>
              </a:rPr>
              <a:t>TryRead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(id,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Segoe UI"/>
              </a:rPr>
              <a:t>out </a:t>
            </a:r>
            <a:r>
              <a:rPr b="1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value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))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.</a:t>
            </a:r>
            <a:r>
              <a:rPr b="0" lang="ru-RU" sz="2400" spc="-1" strike="noStrike">
                <a:solidFill>
                  <a:srgbClr val="2b91af"/>
                </a:solidFill>
                <a:latin typeface="Consolas"/>
                <a:ea typeface="Segoe UI"/>
              </a:rPr>
              <a:t>Returns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(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Segoe UI"/>
              </a:rPr>
              <a:t>true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);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1295640" y="549360"/>
            <a:ext cx="96004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 anchor="b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 cap="all">
                <a:solidFill>
                  <a:srgbClr val="000000"/>
                </a:solidFill>
                <a:latin typeface="Segoe UI Light"/>
                <a:ea typeface="Segoe UI"/>
              </a:rPr>
              <a:t>Задача</a:t>
            </a:r>
            <a:r>
              <a:rPr b="0" lang="ru-RU" sz="4400" spc="-1" strike="noStrike" cap="all">
                <a:solidFill>
                  <a:srgbClr val="d94440"/>
                </a:solidFill>
                <a:latin typeface="Segoe UI Light"/>
                <a:ea typeface="Segoe UI"/>
              </a:rPr>
              <a:t> ThingCache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11396</TotalTime>
  <Application>LibreOffice/6.1.5.2$Windows_X86_64 LibreOffice_project/90f8dcf33c87b3705e78202e3df5142b201bd805</Application>
  <Words>1283</Words>
  <Paragraphs>280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2015-02-05T09:30:20Z</dcterms:created>
  <dc:creator>Pavel Egorov</dc:creator>
  <dc:description/>
  <dc:language>ru-RU</dc:language>
  <cp:lastModifiedBy/>
  <dcterms:modified xsi:type="dcterms:W3CDTF">2019-08-09T09:47:26Z</dcterms:modified>
  <cp:revision>314</cp:revision>
  <dc:subject/>
  <dc:title>Проектирование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2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