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60"/>
  </p:notesMasterIdLst>
  <p:sldIdLst>
    <p:sldId id="329" r:id="rId3"/>
    <p:sldId id="378" r:id="rId4"/>
    <p:sldId id="377" r:id="rId5"/>
    <p:sldId id="376" r:id="rId6"/>
    <p:sldId id="394" r:id="rId7"/>
    <p:sldId id="366" r:id="rId8"/>
    <p:sldId id="395" r:id="rId9"/>
    <p:sldId id="380" r:id="rId10"/>
    <p:sldId id="367" r:id="rId11"/>
    <p:sldId id="352" r:id="rId12"/>
    <p:sldId id="272" r:id="rId13"/>
    <p:sldId id="351" r:id="rId14"/>
    <p:sldId id="273" r:id="rId15"/>
    <p:sldId id="370" r:id="rId16"/>
    <p:sldId id="369" r:id="rId17"/>
    <p:sldId id="315" r:id="rId18"/>
    <p:sldId id="373" r:id="rId19"/>
    <p:sldId id="379" r:id="rId20"/>
    <p:sldId id="374" r:id="rId21"/>
    <p:sldId id="371" r:id="rId22"/>
    <p:sldId id="381" r:id="rId23"/>
    <p:sldId id="355" r:id="rId24"/>
    <p:sldId id="340" r:id="rId25"/>
    <p:sldId id="382" r:id="rId26"/>
    <p:sldId id="342" r:id="rId27"/>
    <p:sldId id="343" r:id="rId28"/>
    <p:sldId id="372" r:id="rId29"/>
    <p:sldId id="383" r:id="rId30"/>
    <p:sldId id="322" r:id="rId31"/>
    <p:sldId id="348" r:id="rId32"/>
    <p:sldId id="338" r:id="rId33"/>
    <p:sldId id="346" r:id="rId34"/>
    <p:sldId id="397" r:id="rId35"/>
    <p:sldId id="391" r:id="rId36"/>
    <p:sldId id="392" r:id="rId37"/>
    <p:sldId id="330" r:id="rId38"/>
    <p:sldId id="349" r:id="rId39"/>
    <p:sldId id="341" r:id="rId40"/>
    <p:sldId id="345" r:id="rId41"/>
    <p:sldId id="393" r:id="rId42"/>
    <p:sldId id="385" r:id="rId43"/>
    <p:sldId id="337" r:id="rId44"/>
    <p:sldId id="398" r:id="rId45"/>
    <p:sldId id="328" r:id="rId46"/>
    <p:sldId id="387" r:id="rId47"/>
    <p:sldId id="333" r:id="rId48"/>
    <p:sldId id="332" r:id="rId49"/>
    <p:sldId id="360" r:id="rId50"/>
    <p:sldId id="386" r:id="rId51"/>
    <p:sldId id="361" r:id="rId52"/>
    <p:sldId id="363" r:id="rId53"/>
    <p:sldId id="388" r:id="rId54"/>
    <p:sldId id="335" r:id="rId55"/>
    <p:sldId id="331" r:id="rId56"/>
    <p:sldId id="389" r:id="rId57"/>
    <p:sldId id="358" r:id="rId58"/>
    <p:sldId id="357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78"/>
            <p14:sldId id="377"/>
            <p14:sldId id="376"/>
            <p14:sldId id="394"/>
            <p14:sldId id="366"/>
            <p14:sldId id="395"/>
            <p14:sldId id="380"/>
            <p14:sldId id="367"/>
            <p14:sldId id="352"/>
            <p14:sldId id="272"/>
            <p14:sldId id="351"/>
            <p14:sldId id="273"/>
            <p14:sldId id="370"/>
            <p14:sldId id="369"/>
            <p14:sldId id="315"/>
            <p14:sldId id="373"/>
            <p14:sldId id="379"/>
            <p14:sldId id="374"/>
            <p14:sldId id="371"/>
            <p14:sldId id="381"/>
          </p14:sldIdLst>
        </p14:section>
        <p14:section name="Mocks" id="{9F290A3B-59FD-40DF-AF7C-7A27B9FFD6E1}">
          <p14:sldIdLst>
            <p14:sldId id="355"/>
            <p14:sldId id="340"/>
            <p14:sldId id="382"/>
            <p14:sldId id="342"/>
            <p14:sldId id="343"/>
            <p14:sldId id="372"/>
            <p14:sldId id="383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97"/>
            <p14:sldId id="391"/>
            <p14:sldId id="392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93"/>
            <p14:sldId id="385"/>
            <p14:sldId id="337"/>
            <p14:sldId id="398"/>
            <p14:sldId id="328"/>
            <p14:sldId id="387"/>
            <p14:sldId id="333"/>
            <p14:sldId id="332"/>
            <p14:sldId id="360"/>
            <p14:sldId id="386"/>
            <p14:sldId id="361"/>
            <p14:sldId id="363"/>
            <p14:sldId id="388"/>
          </p14:sldIdLst>
        </p14:section>
        <p14:section name="Немного классификации" id="{EDCCF58C-FB14-4E84-A17A-3642FFB8D3E3}">
          <p14:sldIdLst>
            <p14:sldId id="335"/>
            <p14:sldId id="331"/>
            <p14:sldId id="389"/>
            <p14:sldId id="358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  <p:cmAuthor id="2" name="Шаров Станислав Юрьевич" initials="ШСЮ" lastIdx="1" clrIdx="1">
    <p:extLst>
      <p:ext uri="{19B8F6BF-5375-455C-9EA6-DF929625EA0E}">
        <p15:presenceInfo xmlns:p15="http://schemas.microsoft.com/office/powerpoint/2012/main" userId="S-1-5-21-1231152155-1323711836-1525454979-5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 autoAdjust="0"/>
    <p:restoredTop sz="66485" autoAdjust="0"/>
  </p:normalViewPr>
  <p:slideViewPr>
    <p:cSldViewPr snapToGrid="0">
      <p:cViewPr varScale="1">
        <p:scale>
          <a:sx n="66" d="100"/>
          <a:sy n="66" d="100"/>
        </p:scale>
        <p:origin x="784" y="40"/>
      </p:cViewPr>
      <p:guideLst/>
    </p:cSldViewPr>
  </p:slideViewPr>
  <p:outlineViewPr>
    <p:cViewPr>
      <p:scale>
        <a:sx n="33" d="100"/>
        <a:sy n="33" d="100"/>
      </p:scale>
      <p:origin x="0" y="-25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notesViewPr>
    <p:cSldViewPr snapToGrid="0">
      <p:cViewPr varScale="1">
        <p:scale>
          <a:sx n="87" d="100"/>
          <a:sy n="8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репозиторий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несколько слайдов,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11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41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 dirty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Что здесь плохо?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Chessboard</a:t>
            </a:r>
            <a:r>
              <a:rPr lang="ru-RU" dirty="0"/>
              <a:t> знает откуда надо читать содержимое доски, как нужно </a:t>
            </a:r>
            <a:r>
              <a:rPr lang="ru-RU" dirty="0" err="1"/>
              <a:t>парсить</a:t>
            </a:r>
            <a:r>
              <a:rPr lang="ru-RU" dirty="0"/>
              <a:t> содержимое файлы. Если потребуется изменить путь до файла или</a:t>
            </a:r>
            <a:r>
              <a:rPr lang="ru-RU" baseline="0" dirty="0"/>
              <a:t> придется работать с несколькими форматами </a:t>
            </a:r>
            <a:r>
              <a:rPr lang="ru-RU" dirty="0"/>
              <a:t>- нужно будет лезть в код </a:t>
            </a:r>
            <a:r>
              <a:rPr lang="en-US" dirty="0"/>
              <a:t>Chessboard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варианте все зависимости передаются явно через</a:t>
            </a:r>
            <a:r>
              <a:rPr lang="ru-RU" baseline="0" dirty="0"/>
              <a:t> конструктор.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Вспомните, что инъекция – это укол, впрыскивание. Укол зависимостями.</a:t>
            </a:r>
            <a:endParaRPr lang="ru-RU" dirty="0"/>
          </a:p>
          <a:p>
            <a:r>
              <a:rPr lang="ru-RU" baseline="0" dirty="0"/>
              <a:t>Зависимости</a:t>
            </a:r>
            <a:r>
              <a:rPr lang="en-US" baseline="0" dirty="0"/>
              <a:t> </a:t>
            </a:r>
            <a:r>
              <a:rPr lang="ru-RU" baseline="0" dirty="0"/>
              <a:t>как бы «впрыскиваются» в класс через конструктор.</a:t>
            </a:r>
          </a:p>
          <a:p>
            <a:r>
              <a:rPr lang="ru-RU" baseline="0" dirty="0"/>
              <a:t>Теперь из кода, который использует </a:t>
            </a:r>
            <a:r>
              <a:rPr lang="en-US" baseline="0" dirty="0"/>
              <a:t>Chessboard </a:t>
            </a:r>
            <a:r>
              <a:rPr lang="ru-RU" baseline="0" dirty="0"/>
              <a:t>их можно легко подменить.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0" indent="0">
              <a:buNone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pic>
        <p:nvPicPr>
          <p:cNvPr id="5" name="Рисунок 4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0060E85-B500-4094-AEB8-7EA852B385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5229225"/>
            <a:ext cx="1614870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Рисунок 7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3A637CDF-42D8-460C-BCF0-3339361BF5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5229225"/>
            <a:ext cx="1614870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ourses/mo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AD61F527-AD43-4FF6-9666-8DAE4B711CC7}"/>
              </a:ext>
            </a:extLst>
          </p:cNvPr>
          <p:cNvSpPr txBox="1">
            <a:spLocks/>
          </p:cNvSpPr>
          <p:nvPr/>
        </p:nvSpPr>
        <p:spPr>
          <a:xfrm>
            <a:off x="4367809" y="5229272"/>
            <a:ext cx="6528795" cy="43894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r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Иван Домашних</a:t>
            </a:r>
          </a:p>
        </p:txBody>
      </p:sp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36" grpId="0"/>
      <p:bldP spid="46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7F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 input, 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7F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(input, </a:t>
            </a:r>
            <a:r>
              <a:rPr lang="en-US" sz="2000" dirty="0" err="1"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инъекция зависимостей</a:t>
            </a:r>
          </a:p>
        </p:txBody>
      </p:sp>
      <p:sp>
        <p:nvSpPr>
          <p:cNvPr id="8" name="TextBox 7"/>
          <p:cNvSpPr txBox="1"/>
          <p:nvPr/>
        </p:nvSpPr>
        <p:spPr>
          <a:xfrm rot="20880000">
            <a:off x="7801104" y="1653332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cxnSpLocks/>
            <a:stCxn id="8" idx="1"/>
          </p:cNvCxnSpPr>
          <p:nvPr/>
        </p:nvCxnSpPr>
        <p:spPr>
          <a:xfrm flipH="1">
            <a:off x="4733365" y="2452704"/>
            <a:ext cx="3101616" cy="35196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8" idx="1"/>
          </p:cNvCxnSpPr>
          <p:nvPr/>
        </p:nvCxnSpPr>
        <p:spPr>
          <a:xfrm flipH="1">
            <a:off x="5432612" y="2452704"/>
            <a:ext cx="2402369" cy="65164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C00C22-225D-455F-9167-00DC6FBC7872}"/>
              </a:ext>
            </a:extLst>
          </p:cNvPr>
          <p:cNvSpPr txBox="1"/>
          <p:nvPr/>
        </p:nvSpPr>
        <p:spPr>
          <a:xfrm rot="20880000">
            <a:off x="3099132" y="4742555"/>
            <a:ext cx="16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Вот так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A0A07C9-8B55-463B-837C-FECAE431DDB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983463" y="5260058"/>
            <a:ext cx="4991488" cy="34250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246A8B-5F74-44B8-AD6F-F8FEE9DB7B8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983463" y="5260058"/>
            <a:ext cx="972739" cy="36315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input,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Как тестировать Абстрактные зависимости?</a:t>
            </a:r>
          </a:p>
        </p:txBody>
      </p:sp>
    </p:spTree>
    <p:extLst>
      <p:ext uri="{BB962C8B-B14F-4D97-AF65-F5344CB8AC3E}">
        <p14:creationId xmlns:p14="http://schemas.microsoft.com/office/powerpoint/2010/main" val="13034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input,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/>
              <a:t>rrange </a:t>
            </a:r>
            <a:r>
              <a:rPr lang="ru-RU" sz="2800" dirty="0"/>
              <a:t>— заменить зависимости заглушками</a:t>
            </a:r>
            <a:br>
              <a:rPr lang="ru-RU" sz="2800" dirty="0"/>
            </a:b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/>
              <a:t>ct</a:t>
            </a:r>
            <a:br>
              <a:rPr lang="ru-RU" sz="2800" dirty="0"/>
            </a:b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/>
              <a:t>ssert</a:t>
            </a:r>
            <a:r>
              <a:rPr lang="ru-RU" sz="2800" dirty="0"/>
              <a:t> —проверить корректность взаимодействия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TestBoardParser</a:t>
            </a:r>
            <a:r>
              <a:rPr lang="ru-RU" sz="2800" dirty="0"/>
              <a:t> — надо делать заглушку :(</a:t>
            </a:r>
            <a:endParaRPr lang="en-US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Как тестировать Абстрактные зависимости?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BCEC9-4582-4338-93BC-DE1C2F8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ru-RU" dirty="0" err="1"/>
              <a:t>моков</a:t>
            </a:r>
            <a:br>
              <a:rPr lang="ru-RU" dirty="0"/>
            </a:br>
            <a:r>
              <a:rPr lang="ru-RU" dirty="0"/>
              <a:t>позволяет легко</a:t>
            </a:r>
            <a:br>
              <a:rPr lang="ru-RU" dirty="0"/>
            </a:br>
            <a:r>
              <a:rPr lang="ru-RU" dirty="0"/>
              <a:t>создать заглушку</a:t>
            </a:r>
          </a:p>
        </p:txBody>
      </p:sp>
    </p:spTree>
    <p:extLst>
      <p:ext uri="{BB962C8B-B14F-4D97-AF65-F5344CB8AC3E}">
        <p14:creationId xmlns:p14="http://schemas.microsoft.com/office/powerpoint/2010/main" val="144030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75210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FF22C9-74DD-460E-BBD9-DDB1B8A894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 команде может не быть культуры написания</a:t>
            </a:r>
            <a:br>
              <a:rPr lang="ru-RU" sz="2400" dirty="0"/>
            </a:br>
            <a:r>
              <a:rPr lang="ru-RU" sz="2400" dirty="0"/>
              <a:t>модульных тестов — тестировщик</a:t>
            </a:r>
            <a:br>
              <a:rPr lang="ru-RU" sz="2400" dirty="0"/>
            </a:br>
            <a:r>
              <a:rPr lang="ru-RU" sz="2400" b="1" dirty="0"/>
              <a:t>продвигает высокие стандарты качества личным примером</a:t>
            </a:r>
          </a:p>
          <a:p>
            <a:endParaRPr lang="ru-RU" sz="2400" dirty="0"/>
          </a:p>
          <a:p>
            <a:r>
              <a:rPr lang="ru-RU" sz="2400" dirty="0"/>
              <a:t>Могут быть написаны не все тесты — тестировщик</a:t>
            </a:r>
            <a:br>
              <a:rPr lang="ru-RU" sz="2400" dirty="0"/>
            </a:br>
            <a:r>
              <a:rPr lang="ru-RU" sz="2400" b="1" dirty="0"/>
              <a:t>находит баг и дописывает соответствующий тест</a:t>
            </a:r>
          </a:p>
          <a:p>
            <a:endParaRPr lang="en-US" sz="2400" dirty="0"/>
          </a:p>
          <a:p>
            <a:r>
              <a:rPr lang="ru-RU" sz="2400" dirty="0"/>
              <a:t>Тестировщик может </a:t>
            </a:r>
            <a:r>
              <a:rPr lang="ru-RU" sz="2400" b="1" dirty="0"/>
              <a:t>делать </a:t>
            </a:r>
            <a:r>
              <a:rPr lang="ru-RU" sz="2400" b="1" dirty="0" err="1"/>
              <a:t>ревью</a:t>
            </a:r>
            <a:r>
              <a:rPr lang="ru-RU" sz="2400" b="1" dirty="0"/>
              <a:t> тестов разработчика</a:t>
            </a:r>
            <a:endParaRPr lang="en-US" sz="2400" b="1" dirty="0"/>
          </a:p>
          <a:p>
            <a:endParaRPr lang="ru-RU" sz="2400" dirty="0"/>
          </a:p>
          <a:p>
            <a:r>
              <a:rPr lang="ru-RU" sz="2400" dirty="0"/>
              <a:t>Тестировщик может написать интеграционные тесты,</a:t>
            </a:r>
            <a:br>
              <a:rPr lang="ru-RU" sz="2400" dirty="0"/>
            </a:br>
            <a:r>
              <a:rPr lang="ru-RU" sz="2400" dirty="0"/>
              <a:t>в том числе </a:t>
            </a:r>
            <a:r>
              <a:rPr lang="en-US" sz="2400" dirty="0"/>
              <a:t>UI</a:t>
            </a:r>
            <a:r>
              <a:rPr lang="ru-RU" sz="2400" dirty="0"/>
              <a:t>-тесты и приемочные тесты,</a:t>
            </a:r>
            <a:br>
              <a:rPr lang="ru-RU" sz="2400" dirty="0"/>
            </a:br>
            <a:r>
              <a:rPr lang="ru-RU" sz="2400" dirty="0"/>
              <a:t>и использовать </a:t>
            </a:r>
            <a:r>
              <a:rPr lang="ru-RU" sz="2400" b="1" dirty="0"/>
              <a:t>заглушки для неудобных зависимостей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BE92EB-1F0E-4633-BA76-78E5D4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роль тестировщика?</a:t>
            </a:r>
          </a:p>
        </p:txBody>
      </p:sp>
    </p:spTree>
    <p:extLst>
      <p:ext uri="{BB962C8B-B14F-4D97-AF65-F5344CB8AC3E}">
        <p14:creationId xmlns:p14="http://schemas.microsoft.com/office/powerpoint/2010/main" val="168759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7FA720-9B8C-444C-B47D-E0540662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ru-RU" dirty="0" err="1"/>
              <a:t>склонировать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FA5816-FE6D-45F6-BAC9-0A73B58856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git clone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https://github.com/kontur-courses/mocks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0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FF22C9-74DD-460E-BBD9-DDB1B8A894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Тестировщик берет </a:t>
            </a:r>
            <a:r>
              <a:rPr lang="ru-RU" sz="2800" b="1" dirty="0"/>
              <a:t>больше ответственности</a:t>
            </a:r>
            <a:br>
              <a:rPr lang="ru-RU" sz="2800" b="1" dirty="0"/>
            </a:br>
            <a:r>
              <a:rPr lang="ru-RU" sz="2800" dirty="0"/>
              <a:t>и представляет </a:t>
            </a:r>
            <a:r>
              <a:rPr lang="ru-RU" sz="2800" b="1" dirty="0"/>
              <a:t>больше ценности</a:t>
            </a:r>
            <a:r>
              <a:rPr lang="ru-RU" sz="2800" dirty="0"/>
              <a:t> для команды</a:t>
            </a:r>
          </a:p>
          <a:p>
            <a:endParaRPr lang="ru-RU" sz="2800" dirty="0"/>
          </a:p>
          <a:p>
            <a:r>
              <a:rPr lang="ru-RU" sz="2800" dirty="0"/>
              <a:t>Тестировщик может вырасти профессионально: автоматические </a:t>
            </a:r>
            <a:r>
              <a:rPr lang="en-US" sz="2800" dirty="0"/>
              <a:t>UI</a:t>
            </a:r>
            <a:r>
              <a:rPr lang="ru-RU" sz="2800" dirty="0"/>
              <a:t>-тесты, стресс-тестирование и т.д.</a:t>
            </a:r>
          </a:p>
          <a:p>
            <a:endParaRPr lang="ru-RU" sz="2800" dirty="0"/>
          </a:p>
          <a:p>
            <a:r>
              <a:rPr lang="ru-RU" sz="2800" dirty="0"/>
              <a:t>Тестировщик может расти в направлении программиста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BE92EB-1F0E-4633-BA76-78E5D4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для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7034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09729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CDDA77D-7D53-4E81-ABB1-7F7704499A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SweetTooth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ICandyShop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candyShop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bestCandy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latin typeface="Consolas" panose="020B0609020204030204" pitchFamily="49" charset="0"/>
              </a:rPr>
              <a:t>candyShop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latin typeface="Consolas" panose="020B0609020204030204" pitchFamily="49" charset="0"/>
              </a:rPr>
              <a:t>candyShop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bestCandy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7EE9BB-9327-4E10-84AD-0DA275C3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пример</a:t>
            </a:r>
          </a:p>
        </p:txBody>
      </p:sp>
    </p:spTree>
    <p:extLst>
      <p:ext uri="{BB962C8B-B14F-4D97-AF65-F5344CB8AC3E}">
        <p14:creationId xmlns:p14="http://schemas.microsoft.com/office/powerpoint/2010/main" val="116677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40618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err="1"/>
              <a:t>System.Linq.Expressions</a:t>
            </a:r>
            <a:endParaRPr lang="ru-RU" sz="24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/>
              <a:t>Про </a:t>
            </a:r>
            <a:r>
              <a:rPr lang="en-US" sz="2400" dirty="0"/>
              <a:t>Expressions </a:t>
            </a:r>
            <a:r>
              <a:rPr lang="ru-RU" sz="2400" dirty="0"/>
              <a:t>на </a:t>
            </a:r>
            <a:r>
              <a:rPr lang="en-US" sz="2400" dirty="0"/>
              <a:t>ulearn.me</a:t>
            </a:r>
          </a:p>
          <a:p>
            <a:r>
              <a:rPr lang="en-US" sz="1600" dirty="0">
                <a:hlinkClick r:id="rId3"/>
              </a:rPr>
              <a:t>https://ulearn.me/Course/BasicProgramming2/2a224f58-f29d-4047-9ed1-5662f860f344</a:t>
            </a:r>
            <a:endParaRPr lang="en-US" sz="16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F9389C1-C0B0-4A24-A15D-10B117AC39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C#:</a:t>
            </a:r>
            <a:r>
              <a:rPr lang="en-US" dirty="0"/>
              <a:t>	</a:t>
            </a:r>
            <a:r>
              <a:rPr lang="en-US" dirty="0" err="1"/>
              <a:t>FakeItEasy</a:t>
            </a:r>
            <a:r>
              <a:rPr lang="en-US" dirty="0"/>
              <a:t>, </a:t>
            </a: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Rhino.Mocks</a:t>
            </a:r>
            <a:r>
              <a:rPr lang="en-US" dirty="0"/>
              <a:t>, …</a:t>
            </a:r>
          </a:p>
          <a:p>
            <a:r>
              <a:rPr lang="en-US" b="1" dirty="0"/>
              <a:t>JS:</a:t>
            </a:r>
            <a:r>
              <a:rPr lang="en-US" dirty="0"/>
              <a:t> 	Sinon.js, Jest, …</a:t>
            </a:r>
          </a:p>
          <a:p>
            <a:r>
              <a:rPr lang="en-US" b="1" dirty="0"/>
              <a:t>Java:</a:t>
            </a:r>
            <a:r>
              <a:rPr lang="en-US" dirty="0"/>
              <a:t> Mockito, …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EAF0B76-A895-4DFF-94A8-34A4F24A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Разнообразие библиотек </a:t>
            </a:r>
            <a:r>
              <a:rPr lang="ru-RU" dirty="0" err="1"/>
              <a:t>моков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87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23790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F742F7-F22F-4B0C-B610-9834A3FCA0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98753" y="1628775"/>
            <a:ext cx="9394493" cy="467995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7FA720-9B8C-444C-B47D-E0540662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скачать?</a:t>
            </a:r>
          </a:p>
        </p:txBody>
      </p:sp>
    </p:spTree>
    <p:extLst>
      <p:ext uri="{BB962C8B-B14F-4D97-AF65-F5344CB8AC3E}">
        <p14:creationId xmlns:p14="http://schemas.microsoft.com/office/powerpoint/2010/main" val="4106546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166B7FD-778C-4B07-BBF4-C04648EB3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 время лекции — в чат </a:t>
            </a:r>
            <a:r>
              <a:rPr lang="en" sz="2800" dirty="0"/>
              <a:t>QArantine talks</a:t>
            </a:r>
            <a:endParaRPr lang="ru-RU" sz="2800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r>
              <a:rPr lang="ru-RU" sz="2800" b="1" dirty="0"/>
              <a:t>Во время практики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Задавайте вопросы через бота  </a:t>
            </a:r>
            <a:r>
              <a:rPr lang="en-US" sz="2800" b="1" dirty="0"/>
              <a:t>@qa_workshop_bot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Запрашивайте помощь при выполнении заданий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45E0C3-AFF7-456F-AE8B-171A5B27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0667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0FEC-32D0-40A3-AB27-FF4BF368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первый тест вместе</a:t>
            </a:r>
          </a:p>
        </p:txBody>
      </p:sp>
    </p:spTree>
    <p:extLst>
      <p:ext uri="{BB962C8B-B14F-4D97-AF65-F5344CB8AC3E}">
        <p14:creationId xmlns:p14="http://schemas.microsoft.com/office/powerpoint/2010/main" val="967286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01C4F9B-CC28-479A-BE50-694AE7BA3F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существующую вещь — получили из сервиса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существующую вещь второй раз — достали из кэша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несуществующую вещь — получили </a:t>
            </a:r>
            <a:r>
              <a:rPr lang="en-US" sz="2800" dirty="0"/>
              <a:t>null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несуществующую вещь второй раз — обращаемся к сервису, а не к кэшу, и снова </a:t>
            </a:r>
            <a:r>
              <a:rPr lang="en-US" sz="2800" dirty="0"/>
              <a:t>null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две вещи — получили две разные вещи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две вещи снова — получили две разные вещи из кэша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DA7A47F-FD6B-4907-919F-1EE7140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кейсы надо проверить?</a:t>
            </a:r>
          </a:p>
        </p:txBody>
      </p:sp>
    </p:spTree>
    <p:extLst>
      <p:ext uri="{BB962C8B-B14F-4D97-AF65-F5344CB8AC3E}">
        <p14:creationId xmlns:p14="http://schemas.microsoft.com/office/powerpoint/2010/main" val="3924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×∞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758411"/>
            <a:ext cx="373134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по умолчанию?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6EFC79-1973-4B2F-816C-739FBDF1E6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 err="1"/>
              <a:t>Моки</a:t>
            </a:r>
            <a:r>
              <a:rPr lang="ru-RU" dirty="0"/>
              <a:t> — специальные объекты, которые подражают реальным объектам при тестировании</a:t>
            </a:r>
          </a:p>
          <a:p>
            <a:r>
              <a:rPr lang="ru-RU" dirty="0"/>
              <a:t>При этом </a:t>
            </a:r>
            <a:r>
              <a:rPr lang="ru-RU" dirty="0" err="1"/>
              <a:t>мокам</a:t>
            </a:r>
            <a:r>
              <a:rPr lang="ru-RU" dirty="0"/>
              <a:t> можно задать «ожидаемое поведение» при взаимодействии с ними, а также убедиться, что «ожидаемые взаимодействия» произошли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FA3046-5870-407D-B1CF-D6001F26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моки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7519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 с </a:t>
            </a:r>
            <a:r>
              <a:rPr lang="en-US"/>
              <a:t>ILogger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33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7528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166B7FD-778C-4B07-BBF4-C04648EB3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 время лекции — в чат </a:t>
            </a:r>
            <a:r>
              <a:rPr lang="en" sz="2800" dirty="0"/>
              <a:t>QArantine talks</a:t>
            </a:r>
            <a:endParaRPr lang="ru-RU" sz="2800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r>
              <a:rPr lang="ru-RU" sz="2800" b="1" dirty="0"/>
              <a:t>Во время практики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Задавайте вопросы через бота  </a:t>
            </a:r>
            <a:r>
              <a:rPr lang="en-US" sz="2800" b="1" dirty="0"/>
              <a:t>@qa_workshop_bot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Запрашивайте помощь при выполнении заданий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45E0C3-AFF7-456F-AE8B-171A5B27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805712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39647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D67F1-094D-4ADA-8FF6-B0B7119EE269}"/>
              </a:ext>
            </a:extLst>
          </p:cNvPr>
          <p:cNvSpPr txBox="1"/>
          <p:nvPr/>
        </p:nvSpPr>
        <p:spPr>
          <a:xfrm>
            <a:off x="5149516" y="3075057"/>
            <a:ext cx="769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1"/>
                </a:solidFill>
              </a:rPr>
              <a:t>VS</a:t>
            </a:r>
            <a:endParaRPr lang="ru-RU" sz="40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DC89065-6DC7-456E-8398-47B867FDC2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Тестов стало больше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Файлов стало больше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Тесты стали проще</a:t>
            </a:r>
          </a:p>
          <a:p>
            <a:endParaRPr lang="ru-RU" dirty="0"/>
          </a:p>
          <a:p>
            <a:pPr algn="ctr"/>
            <a:r>
              <a:rPr lang="en-US" b="1" dirty="0"/>
              <a:t>SRP</a:t>
            </a:r>
            <a:r>
              <a:rPr lang="ru-RU" b="1" dirty="0"/>
              <a:t> + </a:t>
            </a:r>
            <a:r>
              <a:rPr lang="en-US" b="1" dirty="0"/>
              <a:t>Mocks =</a:t>
            </a:r>
            <a:r>
              <a:rPr lang="ru-RU" b="1" dirty="0"/>
              <a:t> дружба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86457E-CF8B-4CF1-83A5-A9AF6D8E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17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81168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B238A5C-9EA9-40E9-B7C9-09A9E049B0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4650" y="1628779"/>
            <a:ext cx="10694470" cy="4679951"/>
          </a:xfrm>
        </p:spPr>
        <p:txBody>
          <a:bodyPr>
            <a:normAutofit/>
          </a:bodyPr>
          <a:lstStyle/>
          <a:p>
            <a:r>
              <a:rPr lang="ru-RU" dirty="0"/>
              <a:t>10:10 	Теория 1		40 мин.</a:t>
            </a:r>
          </a:p>
          <a:p>
            <a:r>
              <a:rPr lang="ru-RU" b="1" dirty="0"/>
              <a:t>10:50 	Задание 1</a:t>
            </a:r>
            <a:r>
              <a:rPr lang="ru-RU" dirty="0"/>
              <a:t>	50 мин.</a:t>
            </a:r>
          </a:p>
          <a:p>
            <a:r>
              <a:rPr lang="ru-RU" dirty="0"/>
              <a:t>11:40 	Перерыв		10 мин.</a:t>
            </a:r>
          </a:p>
          <a:p>
            <a:r>
              <a:rPr lang="ru-RU" b="1" dirty="0"/>
              <a:t>11:50 	</a:t>
            </a:r>
            <a:r>
              <a:rPr lang="ru-RU" dirty="0"/>
              <a:t>Разбор 1</a:t>
            </a:r>
            <a:r>
              <a:rPr lang="ru-RU" b="1" dirty="0"/>
              <a:t>	</a:t>
            </a:r>
            <a:r>
              <a:rPr lang="en-US" b="1" dirty="0"/>
              <a:t>	</a:t>
            </a:r>
            <a:r>
              <a:rPr lang="ru-RU" dirty="0"/>
              <a:t>10 мин.</a:t>
            </a:r>
          </a:p>
          <a:p>
            <a:r>
              <a:rPr lang="ru-RU" dirty="0"/>
              <a:t>12:00 	Теория 2		10 мин.</a:t>
            </a:r>
          </a:p>
          <a:p>
            <a:r>
              <a:rPr lang="ru-RU" b="1" dirty="0"/>
              <a:t>12:10 	Задание 2</a:t>
            </a:r>
            <a:r>
              <a:rPr lang="ru-RU" dirty="0"/>
              <a:t>	40 мин.</a:t>
            </a:r>
          </a:p>
          <a:p>
            <a:r>
              <a:rPr lang="ru-RU" dirty="0"/>
              <a:t>12:50 	Разбор 2		10 мин.</a:t>
            </a:r>
          </a:p>
          <a:p>
            <a:r>
              <a:rPr lang="ru-RU" dirty="0"/>
              <a:t>13:00 	Теория 3		10 мин.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07629C-71EF-41E0-AA50-35A8B63E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72AA0-8405-4DBD-89DC-6B91164AFC06}"/>
              </a:ext>
            </a:extLst>
          </p:cNvPr>
          <p:cNvSpPr txBox="1"/>
          <p:nvPr/>
        </p:nvSpPr>
        <p:spPr>
          <a:xfrm rot="20880000">
            <a:off x="7602708" y="4174053"/>
            <a:ext cx="36920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3 часа на все,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но разборы могут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немного затянуться</a:t>
            </a:r>
          </a:p>
        </p:txBody>
      </p:sp>
    </p:spTree>
    <p:extLst>
      <p:ext uri="{BB962C8B-B14F-4D97-AF65-F5344CB8AC3E}">
        <p14:creationId xmlns:p14="http://schemas.microsoft.com/office/powerpoint/2010/main" val="1511093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F6F07E8-6992-4EF8-ADA5-C27598A1DB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Мелкие ответственности</a:t>
            </a:r>
            <a:r>
              <a:rPr lang="ru-RU" sz="2800" dirty="0"/>
              <a:t> разнесенные по разным классам </a:t>
            </a:r>
            <a:r>
              <a:rPr lang="ru-RU" sz="2800" b="1" dirty="0"/>
              <a:t>сложнее переделывать</a:t>
            </a:r>
            <a:r>
              <a:rPr lang="ru-RU" sz="2800" dirty="0"/>
              <a:t>: велика вероятность перераспределения ответственностей и создания новых классов</a:t>
            </a:r>
          </a:p>
          <a:p>
            <a:endParaRPr lang="ru-RU" sz="2800" dirty="0"/>
          </a:p>
          <a:p>
            <a:r>
              <a:rPr lang="ru-RU" sz="2800" dirty="0"/>
              <a:t>Если поведение таких классов тестируется</a:t>
            </a:r>
            <a:br>
              <a:rPr lang="ru-RU" sz="2800" dirty="0"/>
            </a:br>
            <a:r>
              <a:rPr lang="ru-RU" sz="2800" b="1" dirty="0"/>
              <a:t>с использованием </a:t>
            </a:r>
            <a:r>
              <a:rPr lang="ru-RU" sz="2800" b="1" dirty="0" err="1"/>
              <a:t>моков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то </a:t>
            </a:r>
            <a:r>
              <a:rPr lang="ru-RU" sz="2800" b="1" dirty="0"/>
              <a:t>переделывать еще сложнее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ведь придется переделать множество тестов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D92E7D-29C7-4DF2-B92F-1A700ACB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Опасность </a:t>
            </a:r>
            <a:r>
              <a:rPr lang="ru-RU" dirty="0" err="1"/>
              <a:t>моков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223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CBA85A2-5CB6-4607-A618-2FEAADD590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Моки</a:t>
            </a:r>
            <a:r>
              <a:rPr lang="ru-RU" sz="2800" b="1" dirty="0"/>
              <a:t> приводят к фиксации архитектуры</a:t>
            </a:r>
            <a:endParaRPr lang="en-US" sz="2800" b="1" dirty="0"/>
          </a:p>
          <a:p>
            <a:endParaRPr lang="ru-RU" sz="2800" dirty="0"/>
          </a:p>
          <a:p>
            <a:r>
              <a:rPr lang="ru-RU" sz="2800" dirty="0"/>
              <a:t>В большей степени, чем интеграционные тесты или модульные тесты без </a:t>
            </a:r>
            <a:r>
              <a:rPr lang="ru-RU" sz="2800" dirty="0" err="1"/>
              <a:t>моков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Подробнее про разницу тестов с </a:t>
            </a:r>
            <a:r>
              <a:rPr lang="ru-RU" sz="2800" dirty="0" err="1"/>
              <a:t>моками</a:t>
            </a:r>
            <a:r>
              <a:rPr lang="ru-RU" sz="2800" dirty="0"/>
              <a:t> и без</a:t>
            </a:r>
          </a:p>
          <a:p>
            <a:r>
              <a:rPr lang="en-US" sz="2800" dirty="0">
                <a:hlinkClick r:id="rId2"/>
              </a:rPr>
              <a:t>https://martinfowler.com/articles/mocksArentStubs.html</a:t>
            </a: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6E48C5-8D3B-4A24-89D9-3866B717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Опасность </a:t>
            </a:r>
            <a:r>
              <a:rPr lang="ru-RU" dirty="0" err="1"/>
              <a:t>моков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084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196304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4165110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88C565D-E38A-40C2-B57F-AA8B04571E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Папка </a:t>
            </a:r>
            <a:r>
              <a:rPr lang="en-US" dirty="0"/>
              <a:t>Solved </a:t>
            </a:r>
            <a:r>
              <a:rPr lang="ru-RU" dirty="0"/>
              <a:t>в репозитории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10DA622-5A82-43E4-986F-BC786F36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искать ответы?</a:t>
            </a:r>
          </a:p>
        </p:txBody>
      </p:sp>
    </p:spTree>
    <p:extLst>
      <p:ext uri="{BB962C8B-B14F-4D97-AF65-F5344CB8AC3E}">
        <p14:creationId xmlns:p14="http://schemas.microsoft.com/office/powerpoint/2010/main" val="1325082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7108ED8C-00D0-401D-AD78-ECC4A59D46BF}"/>
              </a:ext>
            </a:extLst>
          </p:cNvPr>
          <p:cNvSpPr txBox="1">
            <a:spLocks/>
          </p:cNvSpPr>
          <p:nvPr/>
        </p:nvSpPr>
        <p:spPr>
          <a:xfrm>
            <a:off x="4367809" y="5229272"/>
            <a:ext cx="6528795" cy="43894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r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Иван Домашних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CE35384-E30A-4FA7-97E1-4BC9634CA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62066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CF7660-DB45-455D-8E59-BE45D8D427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5229225"/>
            <a:ext cx="1614870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473019E-D269-4DE8-B2E1-75EFC5D1E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  <a:r>
              <a:rPr lang="ru-RU" dirty="0"/>
              <a:t> — будем использовать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NUnit</a:t>
            </a:r>
            <a:r>
              <a:rPr lang="ru-RU" dirty="0"/>
              <a:t> — будем использовать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FakeItEasy</a:t>
            </a:r>
            <a:r>
              <a:rPr lang="ru-RU" b="1" dirty="0"/>
              <a:t> — изучим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FluentAssertions</a:t>
            </a:r>
            <a:r>
              <a:rPr lang="ru-RU" dirty="0"/>
              <a:t> — можно использовать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CFC86E-3033-4F1E-96AA-6DF799C1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66285D-8D5C-447F-A73D-03E2D778EB6D}"/>
              </a:ext>
            </a:extLst>
          </p:cNvPr>
          <p:cNvSpPr/>
          <p:nvPr/>
        </p:nvSpPr>
        <p:spPr>
          <a:xfrm>
            <a:off x="9816533" y="1628779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51767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C55DE55-E0EA-45E4-9F20-8D2B3148F4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Во время лекции задавайте вопросы в чат </a:t>
            </a:r>
            <a:r>
              <a:rPr lang="en" sz="2400" b="1" dirty="0" err="1"/>
              <a:t>QArantine</a:t>
            </a:r>
            <a:r>
              <a:rPr lang="en" sz="2400" b="1" dirty="0"/>
              <a:t> talks</a:t>
            </a:r>
            <a:r>
              <a:rPr lang="ru-RU" sz="2400" b="1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Можно писать вопрос сразу, как он возник,</a:t>
            </a:r>
            <a:br>
              <a:rPr lang="ru-RU" sz="2400" dirty="0"/>
            </a:br>
            <a:r>
              <a:rPr lang="ru-RU" sz="2400" dirty="0"/>
              <a:t>а я или мои коллеги ответят в удобный момент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Если я предлагаю задать вопрос — начните его печатать и мы дождемся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 самом конце можно будет задать вопросы,</a:t>
            </a:r>
            <a:br>
              <a:rPr lang="ru-RU" sz="2400" dirty="0"/>
            </a:br>
            <a:r>
              <a:rPr lang="ru-RU" sz="2400" dirty="0"/>
              <a:t>но лучше не откладывайте</a:t>
            </a:r>
          </a:p>
          <a:p>
            <a:endParaRPr lang="ru-RU" sz="2400" dirty="0"/>
          </a:p>
          <a:p>
            <a:r>
              <a:rPr lang="ru-RU" sz="2400" b="1" dirty="0"/>
              <a:t>Во время практики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Задавайте вопросы через бота  </a:t>
            </a:r>
            <a:r>
              <a:rPr lang="en-US" sz="2400" b="1" dirty="0"/>
              <a:t>@</a:t>
            </a:r>
            <a:r>
              <a:rPr lang="en-US" sz="2400" b="1" dirty="0" err="1"/>
              <a:t>qa_workshop_bot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Запрашивайте помощь при выполнении заданий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AA3DED-39AE-49C8-88EE-6C3E4F90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06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0049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73271-EDBC-40DE-B8CD-207F9C2D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</a:t>
            </a:r>
            <a:r>
              <a:rPr lang="ru-RU" dirty="0" err="1"/>
              <a:t>моки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169547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13047</TotalTime>
  <Words>2177</Words>
  <Application>Microsoft Office PowerPoint</Application>
  <PresentationFormat>Широкоэкранный</PresentationFormat>
  <Paragraphs>385</Paragraphs>
  <Slides>57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склонировать?</vt:lpstr>
      <vt:lpstr>Как скачать?</vt:lpstr>
      <vt:lpstr>Что такое моки?</vt:lpstr>
      <vt:lpstr>расписание</vt:lpstr>
      <vt:lpstr>Технологии</vt:lpstr>
      <vt:lpstr>Ответы на ваши вопросы</vt:lpstr>
      <vt:lpstr>Вопросы?</vt:lpstr>
      <vt:lpstr>Зачем нужны моки?</vt:lpstr>
      <vt:lpstr>Презентация PowerPoint</vt:lpstr>
      <vt:lpstr>Пример</vt:lpstr>
      <vt:lpstr>Презентация PowerPoint</vt:lpstr>
      <vt:lpstr>инъекция зависимостей</vt:lpstr>
      <vt:lpstr>Как тестировать Абстрактные зависимости?</vt:lpstr>
      <vt:lpstr>Правильная структура теста</vt:lpstr>
      <vt:lpstr>Как тестировать Абстрактные зависимости?</vt:lpstr>
      <vt:lpstr>Библиотека моков позволяет легко создать заглушку</vt:lpstr>
      <vt:lpstr>Вопросы?</vt:lpstr>
      <vt:lpstr>В чем роль тестировщика?</vt:lpstr>
      <vt:lpstr>Результат для тестировщика</vt:lpstr>
      <vt:lpstr>Вопросы?</vt:lpstr>
      <vt:lpstr>Еще один пример</vt:lpstr>
      <vt:lpstr>https://github.com/FakeItEasy/fakeiteasy </vt:lpstr>
      <vt:lpstr>Вопросы?</vt:lpstr>
      <vt:lpstr>КАК ЭТА МАГИЯ РАБОТАЕТ?! O_o</vt:lpstr>
      <vt:lpstr>КАК ЭТА МАГИЯ РАБОТАЕТ?! O_o</vt:lpstr>
      <vt:lpstr>Разнообразие библиотек моков</vt:lpstr>
      <vt:lpstr>Вопросы?</vt:lpstr>
      <vt:lpstr>Задача ThingCache</vt:lpstr>
      <vt:lpstr>Задача ThingCache</vt:lpstr>
      <vt:lpstr>Задача ThingCache</vt:lpstr>
      <vt:lpstr>Задача ThingCache</vt:lpstr>
      <vt:lpstr>ВОПРОСЫ?</vt:lpstr>
      <vt:lpstr>Напишем первый тест вместе</vt:lpstr>
      <vt:lpstr>Какие кейсы надо проверить?</vt:lpstr>
      <vt:lpstr>Разбор задачи tHINGcACHE</vt:lpstr>
      <vt:lpstr>Другие возможности</vt:lpstr>
      <vt:lpstr>Стек возвращаемых значений</vt:lpstr>
      <vt:lpstr>Зачем нужны значения по умолчанию?</vt:lpstr>
      <vt:lpstr>Демо с ILogger</vt:lpstr>
      <vt:lpstr>Вопросы?</vt:lpstr>
      <vt:lpstr>Задача FileSender</vt:lpstr>
      <vt:lpstr>ВОПРОСЫ?</vt:lpstr>
      <vt:lpstr>Разбор задачи FileSender</vt:lpstr>
      <vt:lpstr>Вопросы?</vt:lpstr>
      <vt:lpstr>Samples / MultiFileSender</vt:lpstr>
      <vt:lpstr>Разбор MultiFileSender</vt:lpstr>
      <vt:lpstr>Разбор MultiFileSender</vt:lpstr>
      <vt:lpstr>Вопросы?</vt:lpstr>
      <vt:lpstr>Опасность моков</vt:lpstr>
      <vt:lpstr>Опасность моков</vt:lpstr>
      <vt:lpstr>Вопросы?</vt:lpstr>
      <vt:lpstr>Немного классификации</vt:lpstr>
      <vt:lpstr>Дублеры для тестов</vt:lpstr>
      <vt:lpstr>Вопросы?</vt:lpstr>
      <vt:lpstr>Где искать ответы?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504</cp:revision>
  <dcterms:created xsi:type="dcterms:W3CDTF">2015-02-05T09:30:20Z</dcterms:created>
  <dcterms:modified xsi:type="dcterms:W3CDTF">2020-06-20T06:42:56Z</dcterms:modified>
</cp:coreProperties>
</file>