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25"/>
  </p:notesMasterIdLst>
  <p:sldIdLst>
    <p:sldId id="329" r:id="rId3"/>
    <p:sldId id="315" r:id="rId4"/>
    <p:sldId id="340" r:id="rId5"/>
    <p:sldId id="342" r:id="rId6"/>
    <p:sldId id="343" r:id="rId7"/>
    <p:sldId id="322" r:id="rId8"/>
    <p:sldId id="348" r:id="rId9"/>
    <p:sldId id="338" r:id="rId10"/>
    <p:sldId id="346" r:id="rId11"/>
    <p:sldId id="330" r:id="rId12"/>
    <p:sldId id="349" r:id="rId13"/>
    <p:sldId id="341" r:id="rId14"/>
    <p:sldId id="345" r:id="rId15"/>
    <p:sldId id="337" r:id="rId16"/>
    <p:sldId id="328" r:id="rId17"/>
    <p:sldId id="333" r:id="rId18"/>
    <p:sldId id="332" r:id="rId19"/>
    <p:sldId id="335" r:id="rId20"/>
    <p:sldId id="331" r:id="rId21"/>
    <p:sldId id="324" r:id="rId22"/>
    <p:sldId id="334" r:id="rId23"/>
    <p:sldId id="34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40"/>
            <p14:sldId id="342"/>
            <p14:sldId id="343"/>
          </p14:sldIdLst>
        </p14:section>
        <p14:section name="ThingCache" id="{197DA212-C4D4-4E13-B6B6-F312C5EBBC2E}">
          <p14:sldIdLst>
            <p14:sldId id="322"/>
            <p14:sldId id="348"/>
            <p14:sldId id="338"/>
            <p14:sldId id="346"/>
            <p14:sldId id="330"/>
          </p14:sldIdLst>
        </p14:section>
        <p14:section name="FileSender" id="{4B16B376-E454-4A3C-8ADB-D9E32B61680A}">
          <p14:sldIdLst>
            <p14:sldId id="349"/>
            <p14:sldId id="341"/>
            <p14:sldId id="345"/>
            <p14:sldId id="33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0000FF"/>
    <a:srgbClr val="2B91AF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41" autoAdjust="0"/>
    <p:restoredTop sz="83410" autoAdjust="0"/>
  </p:normalViewPr>
  <p:slideViewPr>
    <p:cSldViewPr snapToGrid="0">
      <p:cViewPr varScale="1">
        <p:scale>
          <a:sx n="83" d="100"/>
          <a:sy n="83" d="100"/>
        </p:scale>
        <p:origin x="9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11.06.2019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Попросить</a:t>
            </a:r>
            <a:r>
              <a:rPr lang="ru-RU" baseline="0" dirty="0"/>
              <a:t> всех скачать </a:t>
            </a:r>
            <a:r>
              <a:rPr lang="ru-RU" baseline="0" dirty="0" err="1"/>
              <a:t>репозиторий</a:t>
            </a:r>
            <a:r>
              <a:rPr lang="ru-RU" baseline="0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ru-RU" baseline="0" dirty="0"/>
              <a:t> к аудитории: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Смотрели </a:t>
            </a:r>
            <a:r>
              <a:rPr lang="ru-RU" baseline="0" dirty="0" err="1"/>
              <a:t>видеолекцию</a:t>
            </a:r>
            <a:r>
              <a:rPr lang="ru-RU" baseline="0" dirty="0"/>
              <a:t>?</a:t>
            </a:r>
          </a:p>
          <a:p>
            <a:pPr marL="228600" indent="-228600">
              <a:buAutoNum type="arabicPeriod"/>
            </a:pPr>
            <a:r>
              <a:rPr lang="ru-RU" baseline="0" dirty="0"/>
              <a:t>Кто использовал </a:t>
            </a:r>
            <a:r>
              <a:rPr lang="ru-RU" baseline="0" dirty="0" err="1"/>
              <a:t>моки</a:t>
            </a:r>
            <a:r>
              <a:rPr lang="ru-RU" baseline="0" dirty="0"/>
              <a:t>? Какие?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Зачем нужны </a:t>
            </a:r>
            <a:r>
              <a:rPr lang="ru-RU" baseline="0" dirty="0" err="1"/>
              <a:t>моки</a:t>
            </a:r>
            <a:r>
              <a:rPr lang="ru-RU" baseline="0" dirty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3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TODO. </a:t>
            </a:r>
            <a:r>
              <a:rPr lang="ru-RU" dirty="0"/>
              <a:t>Непонятно,</a:t>
            </a:r>
            <a:r>
              <a:rPr lang="ru-RU" baseline="0" dirty="0"/>
              <a:t> как к этим пунктам подводить в контексте задачи.</a:t>
            </a:r>
            <a:endParaRPr lang="ru-RU" dirty="0"/>
          </a:p>
          <a:p>
            <a:endParaRPr lang="ru-RU" dirty="0"/>
          </a:p>
          <a:p>
            <a:r>
              <a:rPr lang="ru-RU" dirty="0"/>
              <a:t>К п.1:</a:t>
            </a:r>
            <a:r>
              <a:rPr lang="ru-RU" baseline="0" dirty="0"/>
              <a:t> это классическая </a:t>
            </a:r>
            <a:r>
              <a:rPr lang="en-US" baseline="0" dirty="0"/>
              <a:t>TDD.</a:t>
            </a:r>
            <a:r>
              <a:rPr lang="ru-RU" baseline="0" dirty="0"/>
              <a:t> Почитать можно книгу Кента Бека.</a:t>
            </a:r>
          </a:p>
          <a:p>
            <a:r>
              <a:rPr lang="ru-RU" dirty="0"/>
              <a:t>К п.3:</a:t>
            </a:r>
            <a:r>
              <a:rPr lang="ru-RU" baseline="0" dirty="0"/>
              <a:t> </a:t>
            </a:r>
            <a:r>
              <a:rPr lang="ru-RU" dirty="0"/>
              <a:t>Количество вызовов существенно в работе кэша.</a:t>
            </a:r>
          </a:p>
          <a:p>
            <a:endParaRPr lang="ru-RU" dirty="0"/>
          </a:p>
          <a:p>
            <a:r>
              <a:rPr lang="ru-RU" dirty="0"/>
              <a:t>Недостаток 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ВАЖНО: после задачи сделать перерыв! 10 минут достаточно</a:t>
            </a:r>
            <a:r>
              <a:rPr lang="ru-RU" baseline="0"/>
              <a:t>, если не обед.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следующей</a:t>
            </a:r>
            <a:r>
              <a:rPr lang="ru-RU" baseline="0" dirty="0"/>
              <a:t> задачей рассмотрим еще пару возможностей </a:t>
            </a:r>
            <a:r>
              <a:rPr lang="en-US" baseline="0" dirty="0" err="1"/>
              <a:t>FakeItEasy</a:t>
            </a:r>
            <a:r>
              <a:rPr lang="en-US" baseline="0" dirty="0"/>
              <a:t>.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Рассказать</a:t>
            </a:r>
            <a:r>
              <a:rPr lang="ru-RU" baseline="0" dirty="0"/>
              <a:t> про возможности фреймворка (они могут пригодиться в следующей задаче):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Замокать вызов метода с любыми параметрами</a:t>
            </a:r>
          </a:p>
          <a:p>
            <a:pPr marL="228600" indent="-228600">
              <a:buAutoNum type="arabicPeriod"/>
            </a:pPr>
            <a:r>
              <a:rPr lang="ru-RU" baseline="0" dirty="0"/>
              <a:t>Настроить возвращаемые значения для первого или первых нескольких вызовов метода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794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стек:</a:t>
            </a:r>
            <a:endParaRPr lang="en-US" dirty="0"/>
          </a:p>
          <a:p>
            <a:r>
              <a:rPr lang="ru-RU" dirty="0"/>
              <a:t>Настройки</a:t>
            </a:r>
            <a:r>
              <a:rPr lang="ru-RU" baseline="0" dirty="0"/>
              <a:t> результатов вызовов </a:t>
            </a:r>
            <a:r>
              <a:rPr lang="ru-RU" baseline="0" dirty="0" err="1"/>
              <a:t>замоканного</a:t>
            </a:r>
            <a:r>
              <a:rPr lang="ru-RU" baseline="0" dirty="0"/>
              <a:t> метода складываются в стек.</a:t>
            </a:r>
          </a:p>
          <a:p>
            <a:endParaRPr lang="en-US" baseline="0" dirty="0"/>
          </a:p>
          <a:p>
            <a:r>
              <a:rPr lang="ru-RU" baseline="0" dirty="0"/>
              <a:t>Спросить аудиторию, какие значения будет выдавать метод</a:t>
            </a:r>
            <a:endParaRPr lang="en-US" baseline="0" dirty="0"/>
          </a:p>
          <a:p>
            <a:endParaRPr lang="ru-RU" baseline="0" dirty="0"/>
          </a:p>
          <a:p>
            <a:r>
              <a:rPr lang="ru-RU" baseline="0" dirty="0"/>
              <a:t>Метод будет возвращать значения в порядке, противоположном тому, в котором вызывали </a:t>
            </a:r>
            <a:r>
              <a:rPr lang="en-US" baseline="0" dirty="0"/>
              <a:t>Returns()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Почему? Например, позволяет переопределять поведение, заданное в </a:t>
            </a:r>
            <a:r>
              <a:rPr lang="ru-RU" baseline="0" dirty="0" err="1"/>
              <a:t>сетапе</a:t>
            </a:r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653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Иначе будет </a:t>
            </a:r>
            <a:r>
              <a:rPr lang="en-US" dirty="0" err="1"/>
              <a:t>Overspecification</a:t>
            </a:r>
            <a:r>
              <a:rPr lang="ru-RU" dirty="0"/>
              <a:t> в тестах:</a:t>
            </a:r>
          </a:p>
          <a:p>
            <a:r>
              <a:rPr lang="ru-RU" dirty="0"/>
              <a:t>тест</a:t>
            </a:r>
            <a:r>
              <a:rPr lang="ru-RU" baseline="0" dirty="0"/>
              <a:t> проверяющий работу кэша должен будет установить поведение логгера, что не суть теста.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12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Дополнительные</a:t>
            </a:r>
            <a:r>
              <a:rPr lang="ru-RU" baseline="0" dirty="0"/>
              <a:t> требования:</a:t>
            </a:r>
            <a:endParaRPr lang="ru-RU" dirty="0"/>
          </a:p>
          <a:p>
            <a:pPr marL="228600" indent="-228600">
              <a:buAutoNum type="arabicPeriod"/>
            </a:pPr>
            <a:r>
              <a:rPr lang="ru-RU" dirty="0"/>
              <a:t>Обойтись без дублирования:</a:t>
            </a:r>
            <a:r>
              <a:rPr lang="ru-RU" baseline="0" dirty="0"/>
              <a:t> вынести общий код в </a:t>
            </a:r>
            <a:r>
              <a:rPr lang="en-US" baseline="0" dirty="0" err="1"/>
              <a:t>SetUp</a:t>
            </a: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Код теста должен быть очевидным для понимания (никакой магии!)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В коде тестового метода должна остаться только существенная часть теста.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48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Показать оба решения, сначала прямолинейное, потом </a:t>
            </a:r>
            <a:r>
              <a:rPr lang="ru-RU" baseline="0" dirty="0" err="1"/>
              <a:t>отрефакторенное</a:t>
            </a:r>
            <a:endParaRPr lang="ru-RU" baseline="0"/>
          </a:p>
          <a:p>
            <a:br>
              <a:rPr lang="ru-RU" baseline="0" dirty="0"/>
            </a:br>
            <a:r>
              <a:rPr lang="ru-RU" baseline="0" dirty="0"/>
              <a:t>К п.3</a:t>
            </a:r>
            <a:r>
              <a:rPr lang="en-US" baseline="0" dirty="0"/>
              <a:t>:</a:t>
            </a:r>
            <a:r>
              <a:rPr lang="ru-RU" baseline="0" dirty="0"/>
              <a:t> в этой задаче: когда </a:t>
            </a:r>
            <a:r>
              <a:rPr lang="ru-RU" baseline="0" dirty="0" err="1"/>
              <a:t>тестим</a:t>
            </a:r>
            <a:r>
              <a:rPr lang="ru-RU" baseline="0" dirty="0"/>
              <a:t> актуальность документа</a:t>
            </a:r>
          </a:p>
          <a:p>
            <a:r>
              <a:rPr lang="ru-RU" baseline="0" dirty="0"/>
              <a:t>К п.4: Возможные решения: в реализации доставать время из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IDateTimeService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baseline="0" dirty="0"/>
              <a:t>а в тесте его </a:t>
            </a:r>
            <a:r>
              <a:rPr lang="ru-RU" baseline="0" dirty="0" err="1"/>
              <a:t>мокать</a:t>
            </a:r>
            <a:r>
              <a:rPr lang="ru-RU" baseline="0" dirty="0"/>
              <a:t>. Еще можно текущее время передавать параметром в тестируемый метод.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Показываем вариант </a:t>
            </a:r>
            <a:r>
              <a:rPr lang="ru-RU" dirty="0" err="1"/>
              <a:t>рефакторинга</a:t>
            </a:r>
            <a:r>
              <a:rPr lang="ru-RU" baseline="0" dirty="0"/>
              <a:t> </a:t>
            </a:r>
            <a:r>
              <a:rPr lang="en-US" baseline="0" dirty="0" err="1"/>
              <a:t>FileSender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 err="1"/>
              <a:t>MultiFileSender</a:t>
            </a:r>
            <a:r>
              <a:rPr lang="en-US" baseline="0" dirty="0"/>
              <a:t>, </a:t>
            </a:r>
            <a:r>
              <a:rPr lang="en-US" baseline="0" dirty="0" err="1"/>
              <a:t>SingleFileSender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DocumentChecker</a:t>
            </a:r>
            <a:r>
              <a:rPr lang="en-US" baseline="0" dirty="0"/>
              <a:t>.</a:t>
            </a:r>
          </a:p>
          <a:p>
            <a:r>
              <a:rPr lang="ru-RU" baseline="0" dirty="0"/>
              <a:t>Смотрим, какие получились тесты.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762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больше.</a:t>
            </a:r>
          </a:p>
          <a:p>
            <a:endParaRPr lang="ru-RU" baseline="0" dirty="0"/>
          </a:p>
          <a:p>
            <a:r>
              <a:rPr lang="ru-RU" baseline="0" dirty="0"/>
              <a:t>Вопрос аудитории: это хорошо или плохо?</a:t>
            </a:r>
          </a:p>
          <a:p>
            <a:r>
              <a:rPr lang="ru-RU" baseline="0" dirty="0"/>
              <a:t>Хорошо, потому что тесты проще.</a:t>
            </a:r>
          </a:p>
          <a:p>
            <a:endParaRPr lang="ru-RU" baseline="0" dirty="0"/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Пишем код по </a:t>
            </a:r>
            <a:r>
              <a:rPr lang="en-US" dirty="0"/>
              <a:t>SOLID</a:t>
            </a:r>
            <a:r>
              <a:rPr lang="en-US" baseline="0" dirty="0"/>
              <a:t> – </a:t>
            </a:r>
            <a:r>
              <a:rPr lang="ru-RU" baseline="0" dirty="0"/>
              <a:t>получаем небольшие модули, знающие друг о друге минимум — публичный интерфейс.</a:t>
            </a:r>
          </a:p>
          <a:p>
            <a:r>
              <a:rPr lang="ru-RU" baseline="0" dirty="0"/>
              <a:t>-- показать строку с конструктором робота --</a:t>
            </a:r>
          </a:p>
          <a:p>
            <a:endParaRPr lang="ru-RU" baseline="0" dirty="0"/>
          </a:p>
          <a:p>
            <a:r>
              <a:rPr lang="ru-RU" baseline="0" dirty="0"/>
              <a:t>Вопрос к аудитории: как протестировать логику в классе </a:t>
            </a:r>
            <a:r>
              <a:rPr lang="en-US" baseline="0" dirty="0"/>
              <a:t>Robot</a:t>
            </a:r>
            <a:r>
              <a:rPr lang="ru-RU" baseline="0" dirty="0"/>
              <a:t>?</a:t>
            </a:r>
            <a:endParaRPr lang="en-US" baseline="0" dirty="0"/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-- показать строку с </a:t>
            </a:r>
            <a:r>
              <a:rPr lang="en-US" baseline="0" dirty="0"/>
              <a:t>AAA </a:t>
            </a:r>
            <a:r>
              <a:rPr lang="ru-RU" baseline="0" dirty="0"/>
              <a:t>--</a:t>
            </a:r>
            <a:endParaRPr lang="en-US" baseline="0" dirty="0"/>
          </a:p>
          <a:p>
            <a:r>
              <a:rPr lang="ru-RU" baseline="0" dirty="0"/>
              <a:t>Такие классы можно протестировать изолированно от других, заменив зависимости заглушками.</a:t>
            </a:r>
          </a:p>
          <a:p>
            <a:r>
              <a:rPr lang="ru-RU" baseline="0" dirty="0"/>
              <a:t>Сослаться на модуль Тестирование (ААА).</a:t>
            </a:r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-- показать строку с </a:t>
            </a:r>
            <a:r>
              <a:rPr lang="en-US" baseline="0" dirty="0" err="1"/>
              <a:t>TestDistanceSensor</a:t>
            </a:r>
            <a:r>
              <a:rPr lang="en-US" baseline="0" dirty="0"/>
              <a:t> </a:t>
            </a:r>
            <a:r>
              <a:rPr lang="ru-RU" baseline="0" dirty="0"/>
              <a:t>--</a:t>
            </a:r>
          </a:p>
          <a:p>
            <a:r>
              <a:rPr lang="ru-RU" baseline="0" dirty="0"/>
              <a:t>Лень писать сотни таких заглушек — поможет </a:t>
            </a:r>
            <a:r>
              <a:rPr lang="en-US" baseline="0" dirty="0"/>
              <a:t>mock-</a:t>
            </a:r>
            <a:r>
              <a:rPr lang="ru-RU" baseline="0" dirty="0" err="1"/>
              <a:t>фреймворк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Будем</a:t>
            </a:r>
            <a:r>
              <a:rPr lang="en-US" baseline="0" dirty="0"/>
              <a:t> </a:t>
            </a:r>
            <a:r>
              <a:rPr lang="ru-RU" baseline="0" dirty="0"/>
              <a:t>смотреть на примере </a:t>
            </a:r>
            <a:r>
              <a:rPr lang="en-US" baseline="0" dirty="0" err="1"/>
              <a:t>FakeItEasy</a:t>
            </a:r>
            <a:r>
              <a:rPr lang="en-US" baseline="0" dirty="0"/>
              <a:t>:</a:t>
            </a:r>
          </a:p>
          <a:p>
            <a:pPr marL="228600" indent="-228600">
              <a:buAutoNum type="arabicPeriod"/>
            </a:pPr>
            <a:r>
              <a:rPr lang="ru-RU" baseline="0" dirty="0"/>
              <a:t>Редко используется в командах — будете знать несколько </a:t>
            </a:r>
            <a:r>
              <a:rPr lang="ru-RU" baseline="0" dirty="0" err="1"/>
              <a:t>фреймворков</a:t>
            </a:r>
            <a:endParaRPr lang="ru-RU" baseline="0" dirty="0"/>
          </a:p>
          <a:p>
            <a:pPr marL="228600" indent="-228600">
              <a:buAutoNum type="arabicPeriod"/>
            </a:pPr>
            <a:r>
              <a:rPr lang="ru-RU" baseline="0" dirty="0"/>
              <a:t>Простая терминология — все есть </a:t>
            </a:r>
            <a:r>
              <a:rPr lang="en-US" baseline="0" dirty="0"/>
              <a:t>Fake</a:t>
            </a:r>
          </a:p>
          <a:p>
            <a:pPr marL="228600" indent="-228600">
              <a:buAutoNum type="arabicPeriod"/>
            </a:pPr>
            <a:r>
              <a:rPr lang="ru-RU" baseline="0" dirty="0"/>
              <a:t>Код похож на английский</a:t>
            </a:r>
          </a:p>
          <a:p>
            <a:pPr marL="228600" indent="-22860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-- щелкнуть,</a:t>
            </a:r>
            <a:r>
              <a:rPr lang="ru-RU" baseline="0" dirty="0"/>
              <a:t> чтобы показались </a:t>
            </a:r>
            <a:r>
              <a:rPr lang="ru-RU" baseline="0" dirty="0" err="1"/>
              <a:t>комменты</a:t>
            </a:r>
            <a:endParaRPr lang="ru-RU" dirty="0"/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Arrange</a:t>
            </a:r>
            <a:r>
              <a:rPr lang="ru-RU" dirty="0"/>
              <a:t>: Создать </a:t>
            </a:r>
            <a:r>
              <a:rPr lang="en-US" dirty="0"/>
              <a:t>mock</a:t>
            </a:r>
            <a:r>
              <a:rPr lang="ru-RU" dirty="0"/>
              <a:t>-и, определить их поведение и 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Act</a:t>
            </a:r>
            <a:r>
              <a:rPr lang="ru-RU" dirty="0"/>
              <a:t>: Вызвать</a:t>
            </a:r>
            <a:r>
              <a:rPr lang="ru-RU" baseline="0" dirty="0"/>
              <a:t> тестируемый код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Assert</a:t>
            </a:r>
            <a:r>
              <a:rPr lang="ru-RU" dirty="0"/>
              <a:t>: 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5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/>
              <a:t>Что возвращает </a:t>
            </a:r>
            <a:r>
              <a:rPr lang="en-US" baseline="0" dirty="0" err="1"/>
              <a:t>A.Fake</a:t>
            </a:r>
            <a:r>
              <a:rPr lang="en-US" baseline="0" dirty="0"/>
              <a:t>&lt;T&gt;()?</a:t>
            </a:r>
          </a:p>
          <a:p>
            <a:pPr marL="228600" indent="-228600">
              <a:buAutoNum type="arabicPeriod"/>
            </a:pPr>
            <a:r>
              <a:rPr lang="ru-RU" baseline="0" dirty="0"/>
              <a:t>Как создать объект интерфейса с заданным поведением?</a:t>
            </a:r>
            <a:r>
              <a:rPr lang="en-US" baseline="0" dirty="0"/>
              <a:t> (</a:t>
            </a:r>
            <a:r>
              <a:rPr lang="en-US" baseline="0" dirty="0" err="1"/>
              <a:t>Castle.DynamicProxy</a:t>
            </a:r>
            <a:r>
              <a:rPr lang="en-US" baseline="0" dirty="0"/>
              <a:t>)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Позволяет</a:t>
            </a:r>
            <a:r>
              <a:rPr lang="ru-RU" baseline="0" dirty="0"/>
              <a:t> создать объект, реализующий интерфейс, и настроить его поведение </a:t>
            </a:r>
            <a:r>
              <a:rPr lang="en-US" baseline="0" dirty="0"/>
              <a:t>(</a:t>
            </a:r>
            <a:r>
              <a:rPr lang="ru-RU" baseline="0" dirty="0"/>
              <a:t>с помощью </a:t>
            </a:r>
            <a:r>
              <a:rPr lang="en-US" baseline="0" dirty="0"/>
              <a:t>Interceptor).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0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Вопрос к аудитории: знаете ли вы про </a:t>
            </a:r>
            <a:r>
              <a:rPr lang="en-US" baseline="0" dirty="0"/>
              <a:t>Expressions?</a:t>
            </a:r>
            <a:endParaRPr lang="ru-RU" baseline="0" dirty="0"/>
          </a:p>
          <a:p>
            <a:endParaRPr lang="ru-RU" baseline="0" dirty="0"/>
          </a:p>
          <a:p>
            <a:r>
              <a:rPr lang="ru-RU" dirty="0"/>
              <a:t>В </a:t>
            </a:r>
            <a:r>
              <a:rPr lang="ru-RU" dirty="0" err="1"/>
              <a:t>рантайме</a:t>
            </a:r>
            <a:r>
              <a:rPr lang="ru-RU" baseline="0" dirty="0"/>
              <a:t> это объект, описывающий синтаксис куска кода (в виде дерева).</a:t>
            </a:r>
            <a:endParaRPr lang="ru-RU" dirty="0"/>
          </a:p>
          <a:p>
            <a:endParaRPr lang="ru-RU" dirty="0"/>
          </a:p>
          <a:p>
            <a:r>
              <a:rPr lang="ru-RU" dirty="0"/>
              <a:t>(опционально</a:t>
            </a:r>
            <a:r>
              <a:rPr lang="ru-RU" baseline="0" dirty="0"/>
              <a:t> к п.2)</a:t>
            </a:r>
            <a:r>
              <a:rPr lang="ru-RU" dirty="0"/>
              <a:t>:</a:t>
            </a:r>
            <a:r>
              <a:rPr lang="ru-RU" baseline="0" dirty="0"/>
              <a:t> м</a:t>
            </a:r>
            <a:r>
              <a:rPr lang="ru-RU" dirty="0"/>
              <a:t>ожно обойтись и без</a:t>
            </a:r>
            <a:r>
              <a:rPr lang="ru-RU" baseline="0" dirty="0"/>
              <a:t> </a:t>
            </a:r>
            <a:r>
              <a:rPr lang="en-US" baseline="0" dirty="0"/>
              <a:t>expressions, </a:t>
            </a:r>
            <a:r>
              <a:rPr lang="ru-RU" baseline="0" dirty="0"/>
              <a:t>как в </a:t>
            </a:r>
            <a:r>
              <a:rPr lang="en-US" baseline="0" dirty="0"/>
              <a:t>Rhino</a:t>
            </a:r>
            <a:r>
              <a:rPr lang="ru-RU" baseline="0" dirty="0"/>
              <a:t>, там используются </a:t>
            </a:r>
            <a:r>
              <a:rPr lang="en-US" baseline="0" dirty="0" err="1"/>
              <a:t>Func</a:t>
            </a:r>
            <a:r>
              <a:rPr lang="en-US" baseline="0" dirty="0"/>
              <a:t>&lt;&gt;</a:t>
            </a:r>
            <a:r>
              <a:rPr lang="ru-RU" baseline="0" dirty="0"/>
              <a:t> и они реально вызываются, когда заглушка в режиме «записи», а перед вызовом тестируемого кода заглушки переводятся в режим «проигрывания».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6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Открываем</a:t>
            </a:r>
            <a:r>
              <a:rPr lang="ru-RU" baseline="0" dirty="0"/>
              <a:t> в </a:t>
            </a:r>
            <a:r>
              <a:rPr lang="ru-RU" baseline="0" dirty="0" err="1"/>
              <a:t>солюшене</a:t>
            </a:r>
            <a:r>
              <a:rPr lang="ru-RU" baseline="0" dirty="0"/>
              <a:t> проект </a:t>
            </a:r>
            <a:r>
              <a:rPr lang="en-US" baseline="0" dirty="0" err="1"/>
              <a:t>ThingCache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ru-RU" baseline="0" dirty="0"/>
              <a:t>Дальше еще два слайда, а потом начинаем задачу.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10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Рассказать, как замокать вызов метода и как проверить, вызвался ли он.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33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Рассказать,</a:t>
            </a:r>
            <a:r>
              <a:rPr lang="ru-RU" baseline="0" dirty="0"/>
              <a:t> как проставлять </a:t>
            </a:r>
            <a:r>
              <a:rPr lang="en-US" baseline="0" dirty="0"/>
              <a:t>out</a:t>
            </a:r>
            <a:r>
              <a:rPr lang="ru-RU" baseline="0" dirty="0"/>
              <a:t>-параметры </a:t>
            </a:r>
            <a:r>
              <a:rPr lang="ru-RU" baseline="0" dirty="0" err="1"/>
              <a:t>замоканным</a:t>
            </a:r>
            <a:r>
              <a:rPr lang="ru-RU" baseline="0" dirty="0"/>
              <a:t> методом.</a:t>
            </a:r>
          </a:p>
          <a:p>
            <a:endParaRPr lang="ru-RU" baseline="0" dirty="0"/>
          </a:p>
          <a:p>
            <a:r>
              <a:rPr lang="ru-RU" baseline="0" dirty="0"/>
              <a:t>Спросить, если вопросы у аудитории.</a:t>
            </a:r>
          </a:p>
          <a:p>
            <a:r>
              <a:rPr lang="ru-RU" baseline="0" dirty="0"/>
              <a:t>После этого можно писать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9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</a:t>
            </a:r>
            <a:r>
              <a:rPr lang="en-US" baseline="0" dirty="0" err="1"/>
              <a:t>MustHaveHappened</a:t>
            </a:r>
            <a:r>
              <a:rPr lang="en-US" baseline="0" dirty="0"/>
              <a:t> </a:t>
            </a:r>
            <a:r>
              <a:rPr lang="ru-RU" baseline="0" dirty="0"/>
              <a:t>можно передать, сколько раз мы ожидали вызов.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2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moc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projects/dynamicprox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learn.me/Course/BasicProgramming2/2a224f58-f29d-4047-9ed1-5662f860f34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kontur-courses</a:t>
            </a:r>
            <a:r>
              <a:rPr lang="en-US" dirty="0">
                <a:hlinkClick r:id="rId3"/>
              </a:rPr>
              <a:t>/</a:t>
            </a:r>
            <a:r>
              <a:rPr lang="en-US" b="1" dirty="0">
                <a:hlinkClick r:id="rId3"/>
              </a:rPr>
              <a:t>mocks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ABDF624-0BCD-476D-AE51-2929F7E7D36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Arrange: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(null))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WithAnyArguments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.Returns(true)</a:t>
            </a:r>
            <a:r>
              <a:rPr lang="en-US" sz="2800" b="1" dirty="0">
                <a:latin typeface="Consolas" panose="020B0609020204030204" pitchFamily="49" charset="0"/>
              </a:rPr>
              <a:t>.Once()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ReturnsNextFromSequence</a:t>
            </a:r>
            <a:r>
              <a:rPr lang="en-US" sz="2800" dirty="0">
                <a:latin typeface="Consolas" panose="020B0609020204030204" pitchFamily="49" charset="0"/>
              </a:rPr>
              <a:t>(false, true);</a:t>
            </a:r>
          </a:p>
          <a:p>
            <a:endParaRPr lang="ru-RU" sz="2800" dirty="0">
              <a:latin typeface="Consolas" panose="020B0609020204030204" pitchFamily="49" charset="0"/>
            </a:endParaRPr>
          </a:p>
          <a:p>
            <a:endParaRPr lang="ru-RU" sz="2800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FD8F935-3322-4BD0-9884-BA6347F49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возможности</a:t>
            </a:r>
          </a:p>
        </p:txBody>
      </p:sp>
    </p:spTree>
    <p:extLst>
      <p:ext uri="{BB962C8B-B14F-4D97-AF65-F5344CB8AC3E}">
        <p14:creationId xmlns:p14="http://schemas.microsoft.com/office/powerpoint/2010/main" val="221782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</a:t>
            </a:r>
            <a:r>
              <a:rPr lang="ru-RU"/>
              <a:t>возвращаемых значений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6622026" y="2094272"/>
            <a:ext cx="3416708" cy="2139656"/>
          </a:xfrm>
        </p:spPr>
        <p:txBody>
          <a:bodyPr anchor="b" anchorCtr="1">
            <a:normAutofit/>
          </a:bodyPr>
          <a:lstStyle/>
          <a:p>
            <a:pPr algn="ctr"/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15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×1</a:t>
            </a:r>
          </a:p>
          <a:p>
            <a:pPr algn="ctr"/>
            <a:r>
              <a:rPr lang="en-US" sz="2800" b="1" dirty="0">
                <a:solidFill>
                  <a:srgbClr val="00007F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00007F"/>
                </a:solidFill>
                <a:latin typeface="Consolas" panose="020B0609020204030204" pitchFamily="49" charset="0"/>
              </a:rPr>
              <a:t>×2</a:t>
            </a:r>
            <a:endParaRPr lang="ru-RU" sz="28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ru-RU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  <a:endParaRPr lang="en-US" sz="2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76219" y="1781179"/>
            <a:ext cx="4262284" cy="2846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447801" y="1781179"/>
            <a:ext cx="4328650" cy="46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	.Returns(</a:t>
            </a:r>
            <a:r>
              <a:rPr lang="ru-RU" sz="2000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	.Returns(10)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.Twice()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.Returns(15)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.Once()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622026" y="4695593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622026" y="3984714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8568" y="4876401"/>
            <a:ext cx="426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>
                <a:latin typeface="Consolas" panose="020B0609020204030204" pitchFamily="49" charset="0"/>
              </a:rPr>
              <a:t>() =&gt;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22026" y="1622323"/>
            <a:ext cx="3731342" cy="4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238568" y="5755038"/>
            <a:ext cx="504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15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7F"/>
                </a:solidFill>
              </a:rPr>
              <a:t>10, 10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5</a:t>
            </a:r>
            <a:r>
              <a:rPr lang="en-US" sz="2400" dirty="0">
                <a:solidFill>
                  <a:schemeClr val="accent4"/>
                </a:solidFill>
              </a:rPr>
              <a:t>, 5, 5, 5 </a:t>
            </a:r>
            <a:r>
              <a:rPr lang="en-US" sz="2400" dirty="0"/>
              <a:t>…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2" y="5755038"/>
            <a:ext cx="28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6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3" grpId="0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DAAB41-1B82-4B23-9FDE-91CB0F19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Зачем нужны значения </a:t>
            </a:r>
            <a:r>
              <a:rPr lang="ru-RU" sz="3600" dirty="0" err="1"/>
              <a:t>по-умолчанию</a:t>
            </a:r>
            <a:r>
              <a:rPr lang="ru-RU" sz="3600" dirty="0"/>
              <a:t>?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78D050B-70B8-411D-801E-83F35A20D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Уменьшает хрупкость!</a:t>
            </a:r>
          </a:p>
          <a:p>
            <a:endParaRPr lang="ru-RU" dirty="0"/>
          </a:p>
          <a:p>
            <a:r>
              <a:rPr lang="ru-RU" dirty="0"/>
              <a:t>Например,</a:t>
            </a:r>
            <a:br>
              <a:rPr lang="ru-RU" dirty="0"/>
            </a:br>
            <a:r>
              <a:rPr lang="ru-RU" dirty="0"/>
              <a:t>если добавить логгер в </a:t>
            </a:r>
            <a:r>
              <a:rPr lang="en-US" dirty="0" err="1"/>
              <a:t>ThingCache</a:t>
            </a:r>
            <a:r>
              <a:rPr lang="en-US" dirty="0"/>
              <a:t> </a:t>
            </a:r>
            <a:r>
              <a:rPr lang="ru-RU" dirty="0"/>
              <a:t>в качестве зависимости, то существующие тесты не упадут!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6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Граничные случаи, такие как протухание документа, нужно тестировать с обеих сторон границы: чем точнее – тем лучше.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Насколько стабилен </a:t>
            </a:r>
            <a:r>
              <a:rPr lang="en-US" dirty="0" err="1"/>
              <a:t>DateTime.Now</a:t>
            </a:r>
            <a:r>
              <a:rPr lang="ru-RU" dirty="0"/>
              <a:t>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</a:t>
            </a:r>
            <a:r>
              <a:rPr lang="ru-RU" sz="2800" dirty="0"/>
              <a:t>— то, что не будет использоваться в тесте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определено (</a:t>
            </a:r>
            <a:r>
              <a:rPr lang="ru-RU" sz="2800" dirty="0" err="1"/>
              <a:t>захардкожено</a:t>
            </a:r>
            <a:r>
              <a:rPr lang="ru-RU" sz="2800" dirty="0"/>
              <a:t>) поведение лишь на нескольких кейсах входных данных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Подходы к 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ссылке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http://bit.ly/kontur-courses-feedback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или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по ярлыку </a:t>
            </a:r>
            <a:r>
              <a:rPr lang="en-US" sz="2800" i="1" dirty="0">
                <a:solidFill>
                  <a:schemeClr val="accent1"/>
                </a:solidFill>
              </a:rPr>
              <a:t>feedback</a:t>
            </a:r>
            <a:r>
              <a:rPr lang="en-US" sz="2800" dirty="0"/>
              <a:t> </a:t>
            </a:r>
            <a:r>
              <a:rPr lang="ru-RU" sz="2800" dirty="0"/>
              <a:t>в корне репозитория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3"/>
              </a:rPr>
              <a:t>https://github.com/</a:t>
            </a:r>
            <a:r>
              <a:rPr lang="en-US" sz="5400" b="1" cap="none" dirty="0">
                <a:hlinkClick r:id="rId3"/>
              </a:rPr>
              <a:t>FakeItEasy</a:t>
            </a:r>
            <a:r>
              <a:rPr lang="en-US" sz="2800" cap="none" dirty="0">
                <a:hlinkClick r:id="rId3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4034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Arrange: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Assert: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573" y="798756"/>
            <a:ext cx="1699409" cy="10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95405" y="5522349"/>
            <a:ext cx="9601131" cy="10996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accent1"/>
                </a:solidFill>
                <a:latin typeface="+mj-lt"/>
              </a:rPr>
              <a:t>Как эта магия работает?! </a:t>
            </a:r>
            <a:r>
              <a:rPr lang="ru-RU" altLang="ru-RU" dirty="0" err="1">
                <a:solidFill>
                  <a:schemeClr val="accent1"/>
                </a:solidFill>
                <a:latin typeface="+mj-lt"/>
              </a:rPr>
              <a:t>О_о</a:t>
            </a:r>
            <a:endParaRPr lang="ru-RU" altLang="ru-RU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22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/>
              <a:t>Castle.DynamicProxy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http://www.castleproject.org/projects/dynamicproxy/</a:t>
            </a: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proxy = generator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CreateInterfaceProxy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TMyInterface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MyInterceptor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void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IInvocation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invocation);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6740013" y="5501148"/>
            <a:ext cx="678426" cy="47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 err="1"/>
              <a:t>System.Linq.Expressions</a:t>
            </a:r>
            <a:endParaRPr lang="ru-RU" sz="2800" dirty="0"/>
          </a:p>
          <a:p>
            <a:br>
              <a:rPr lang="en-US" sz="2000" dirty="0"/>
            </a:br>
            <a:r>
              <a:rPr lang="en-US" sz="2000" dirty="0" err="1">
                <a:latin typeface="Consolas" panose="020B0609020204030204" pitchFamily="49" charset="0"/>
              </a:rPr>
              <a:t>A.CallTo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shop.GetBestCandy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IConfiguration</a:t>
            </a:r>
            <a:r>
              <a:rPr lang="en-US" sz="2000" dirty="0">
                <a:latin typeface="Consolas" panose="020B0609020204030204" pitchFamily="49" charset="0"/>
              </a:rPr>
              <a:t>&lt;T&gt; </a:t>
            </a:r>
            <a:r>
              <a:rPr lang="en-US" sz="2000" dirty="0" err="1">
                <a:latin typeface="Consolas" panose="020B0609020204030204" pitchFamily="49" charset="0"/>
              </a:rPr>
              <a:t>CallTo</a:t>
            </a:r>
            <a:r>
              <a:rPr lang="en-US" sz="2000" dirty="0">
                <a:latin typeface="Consolas" panose="020B0609020204030204" pitchFamily="49" charset="0"/>
              </a:rPr>
              <a:t>&lt;T&gt;(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((</a:t>
            </a:r>
            <a:r>
              <a:rPr lang="en-US" sz="2000" dirty="0" err="1">
                <a:latin typeface="Consolas" panose="020B0609020204030204" pitchFamily="49" charset="0"/>
              </a:rPr>
              <a:t>MethodCallExpression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 err="1">
                <a:latin typeface="Consolas" panose="020B0609020204030204" pitchFamily="49" charset="0"/>
              </a:rPr>
              <a:t>callSpec.Body</a:t>
            </a:r>
            <a:r>
              <a:rPr lang="en-US" sz="2000" dirty="0">
                <a:latin typeface="Consolas" panose="020B0609020204030204" pitchFamily="49" charset="0"/>
              </a:rPr>
              <a:t>).Method...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/>
          </a:p>
          <a:p>
            <a:r>
              <a:rPr lang="ru-RU" sz="2400" dirty="0">
                <a:hlinkClick r:id="rId3"/>
              </a:rPr>
              <a:t>Про </a:t>
            </a:r>
            <a:r>
              <a:rPr lang="en-US" sz="2400" dirty="0">
                <a:hlinkClick r:id="rId3"/>
              </a:rPr>
              <a:t>Expressions </a:t>
            </a:r>
            <a:r>
              <a:rPr lang="ru-RU" sz="2400" dirty="0">
                <a:hlinkClick r:id="rId3"/>
              </a:rPr>
              <a:t>на </a:t>
            </a:r>
            <a:r>
              <a:rPr lang="en-US" sz="2400" dirty="0">
                <a:hlinkClick r:id="rId3"/>
              </a:rPr>
              <a:t>ulearn.me</a:t>
            </a:r>
            <a:r>
              <a:rPr lang="en-US" sz="2400" dirty="0"/>
              <a:t> </a:t>
            </a:r>
          </a:p>
          <a:p>
            <a:r>
              <a:rPr lang="en-US" sz="1600" dirty="0"/>
              <a:t>https://ulearn.me/Course/BasicProgramming2/2a224f58-f29d-4047-9ed1-5662f860f344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67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 </a:t>
            </a:r>
            <a:r>
              <a:rPr lang="en-US" sz="2800" i="1" dirty="0">
                <a:solidFill>
                  <a:schemeClr val="accent1"/>
                </a:solidFill>
              </a:rPr>
              <a:t>AAA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(1</a:t>
            </a:r>
            <a:r>
              <a:rPr lang="ru-RU" sz="2800" i="1" dirty="0">
                <a:solidFill>
                  <a:schemeClr val="accent1"/>
                </a:solidFill>
              </a:rPr>
              <a:t>/</a:t>
            </a:r>
            <a:r>
              <a:rPr lang="en-US" sz="2800" i="1" dirty="0">
                <a:solidFill>
                  <a:schemeClr val="accent1"/>
                </a:solidFill>
              </a:rPr>
              <a:t>3)</a:t>
            </a:r>
          </a:p>
          <a:p>
            <a:r>
              <a:rPr lang="en-US" sz="2400" b="1" dirty="0"/>
              <a:t>Arrange:</a:t>
            </a:r>
            <a:endParaRPr lang="ru-RU" sz="2400" b="1" dirty="0"/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400" dirty="0">
                <a:latin typeface="Consolas" panose="020B0609020204030204" pitchFamily="49" charset="0"/>
              </a:rPr>
              <a:t>fake = </a:t>
            </a:r>
            <a:r>
              <a:rPr lang="ru-RU" altLang="ru-RU" sz="24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</a:rPr>
              <a:t>ISomeService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2400" dirty="0">
                <a:latin typeface="Consolas" panose="020B0609020204030204" pitchFamily="49" charset="0"/>
              </a:rPr>
              <a:t>(...))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/>
              <a:t>Assert: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400" dirty="0">
                <a:latin typeface="Consolas" panose="020B0609020204030204" pitchFamily="49" charset="0"/>
              </a:rPr>
              <a:t>value = "42";</a:t>
            </a:r>
          </a:p>
          <a:p>
            <a:r>
              <a:rPr lang="ru-RU" altLang="ru-RU" sz="24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4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value))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en-US" sz="2400" dirty="0">
                <a:latin typeface="Consolas" panose="020B0609020204030204" pitchFamily="49" charset="0"/>
              </a:rPr>
              <a:t>(); //</a:t>
            </a:r>
            <a:r>
              <a:rPr lang="ru-RU" sz="2400" dirty="0">
                <a:latin typeface="Consolas" panose="020B0609020204030204" pitchFamily="49" charset="0"/>
              </a:rPr>
              <a:t>должен быть в конце теста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119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 </a:t>
            </a:r>
            <a:r>
              <a:rPr lang="en-US" sz="2800" i="1" dirty="0">
                <a:solidFill>
                  <a:schemeClr val="accent1"/>
                </a:solidFill>
              </a:rPr>
              <a:t>out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(2</a:t>
            </a:r>
            <a:r>
              <a:rPr lang="ru-RU" sz="2800" i="1" dirty="0">
                <a:solidFill>
                  <a:schemeClr val="accent1"/>
                </a:solidFill>
              </a:rPr>
              <a:t>/</a:t>
            </a:r>
            <a:r>
              <a:rPr lang="en-US" sz="2800" i="1" dirty="0">
                <a:solidFill>
                  <a:schemeClr val="accent1"/>
                </a:solidFill>
              </a:rPr>
              <a:t>3)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value = "42";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_;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_))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AssignsOutAndRefParameters</a:t>
            </a:r>
            <a:r>
              <a:rPr lang="en-US" sz="2400" dirty="0">
                <a:latin typeface="Consolas" panose="020B0609020204030204" pitchFamily="49" charset="0"/>
              </a:rPr>
              <a:t>(value);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&lt;=&gt;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</a:t>
            </a:r>
            <a:r>
              <a:rPr lang="en-US" sz="2400" b="1" dirty="0">
                <a:latin typeface="Consolas" panose="020B0609020204030204" pitchFamily="49" charset="0"/>
              </a:rPr>
              <a:t>value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7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i="1" dirty="0">
                <a:solidFill>
                  <a:schemeClr val="accent1"/>
                </a:solidFill>
              </a:rPr>
              <a:t>Синтаксис</a:t>
            </a:r>
            <a:r>
              <a:rPr lang="en-US" sz="2800" i="1" dirty="0">
                <a:solidFill>
                  <a:schemeClr val="accent1"/>
                </a:solidFill>
              </a:rPr>
              <a:t> Repeat</a:t>
            </a:r>
            <a:r>
              <a:rPr lang="ru-RU" sz="2800" i="1" dirty="0">
                <a:solidFill>
                  <a:schemeClr val="accent1"/>
                </a:solidFill>
              </a:rPr>
              <a:t> </a:t>
            </a:r>
            <a:r>
              <a:rPr lang="en-US" sz="2800" i="1" dirty="0">
                <a:solidFill>
                  <a:schemeClr val="accent1"/>
                </a:solidFill>
              </a:rPr>
              <a:t>(</a:t>
            </a:r>
            <a:r>
              <a:rPr lang="ru-RU" sz="2800" i="1" dirty="0">
                <a:solidFill>
                  <a:schemeClr val="accent1"/>
                </a:solidFill>
              </a:rPr>
              <a:t>3/3</a:t>
            </a:r>
            <a:r>
              <a:rPr lang="en-US" sz="2800" i="1" dirty="0">
                <a:solidFill>
                  <a:schemeClr val="accent1"/>
                </a:solidFill>
              </a:rPr>
              <a:t>)</a:t>
            </a:r>
            <a:endParaRPr lang="ru-RU" sz="2800" i="1" dirty="0">
              <a:solidFill>
                <a:schemeClr val="accent1"/>
              </a:solidFill>
            </a:endParaRPr>
          </a:p>
          <a:p>
            <a:endParaRPr lang="ru-RU" sz="2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600" dirty="0">
                <a:latin typeface="Consolas" panose="020B0609020204030204" pitchFamily="49" charset="0"/>
              </a:rPr>
              <a:t>value = "42";</a:t>
            </a:r>
          </a:p>
          <a:p>
            <a:r>
              <a:rPr lang="ru-RU" altLang="ru-RU" sz="26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600" dirty="0">
                <a:latin typeface="Consolas" panose="020B0609020204030204" pitchFamily="49" charset="0"/>
              </a:rPr>
              <a:t>(() =&gt; </a:t>
            </a:r>
            <a:r>
              <a:rPr lang="en-US" sz="2600" dirty="0" err="1">
                <a:latin typeface="Consolas" panose="020B0609020204030204" pitchFamily="49" charset="0"/>
              </a:rPr>
              <a:t>fake.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600" dirty="0">
                <a:latin typeface="Consolas" panose="020B0609020204030204" pitchFamily="49" charset="0"/>
              </a:rPr>
              <a:t>(id,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600" dirty="0">
                <a:latin typeface="Consolas" panose="020B0609020204030204" pitchFamily="49" charset="0"/>
              </a:rPr>
              <a:t> value))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	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latin typeface="Consolas" panose="020B0609020204030204" pitchFamily="49" charset="0"/>
              </a:rPr>
              <a:t>Repeated.Exactly.Twice</a:t>
            </a:r>
            <a:r>
              <a:rPr lang="en-US" sz="2600" dirty="0">
                <a:latin typeface="Consolas" panose="020B0609020204030204" pitchFamily="49" charset="0"/>
              </a:rPr>
              <a:t>)</a:t>
            </a:r>
          </a:p>
          <a:p>
            <a:endParaRPr lang="en-US" sz="2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092886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11351</TotalTime>
  <Words>1283</Words>
  <Application>Microsoft Office PowerPoint</Application>
  <PresentationFormat>Широкоэкранный</PresentationFormat>
  <Paragraphs>280</Paragraphs>
  <Slides>22</Slides>
  <Notes>18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КАК ЭТА МАГИЯ РАБОТАЕТ?! O_o</vt:lpstr>
      <vt:lpstr>КАК ЭТА МАГИЯ РАБОТАЕТ?! O_o</vt:lpstr>
      <vt:lpstr>Задача ThingCache</vt:lpstr>
      <vt:lpstr>Задача ThingCache</vt:lpstr>
      <vt:lpstr>Задача ThingCache</vt:lpstr>
      <vt:lpstr>Задача ThingCache</vt:lpstr>
      <vt:lpstr>Разбор задачи tHINGcACHE</vt:lpstr>
      <vt:lpstr>Другие возможности</vt:lpstr>
      <vt:lpstr>Стек возвращаемых значений</vt:lpstr>
      <vt:lpstr>Зачем нужны значения по-умолчанию?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311</cp:revision>
  <dcterms:created xsi:type="dcterms:W3CDTF">2015-02-05T09:30:20Z</dcterms:created>
  <dcterms:modified xsi:type="dcterms:W3CDTF">2019-06-11T05:47:23Z</dcterms:modified>
</cp:coreProperties>
</file>