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6"/>
  </p:notesMasterIdLst>
  <p:sldIdLst>
    <p:sldId id="329" r:id="rId3"/>
    <p:sldId id="315" r:id="rId4"/>
    <p:sldId id="340" r:id="rId5"/>
    <p:sldId id="342" r:id="rId6"/>
    <p:sldId id="343" r:id="rId7"/>
    <p:sldId id="350" r:id="rId8"/>
    <p:sldId id="322" r:id="rId9"/>
    <p:sldId id="348" r:id="rId10"/>
    <p:sldId id="338" r:id="rId11"/>
    <p:sldId id="346" r:id="rId12"/>
    <p:sldId id="330" r:id="rId13"/>
    <p:sldId id="349" r:id="rId14"/>
    <p:sldId id="341" r:id="rId15"/>
    <p:sldId id="345" r:id="rId16"/>
    <p:sldId id="337" r:id="rId17"/>
    <p:sldId id="328" r:id="rId18"/>
    <p:sldId id="333" r:id="rId19"/>
    <p:sldId id="332" r:id="rId20"/>
    <p:sldId id="335" r:id="rId21"/>
    <p:sldId id="331" r:id="rId22"/>
    <p:sldId id="324" r:id="rId23"/>
    <p:sldId id="334" r:id="rId24"/>
    <p:sldId id="34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42"/>
            <p14:sldId id="343"/>
            <p14:sldId id="350"/>
          </p14:sldIdLst>
        </p14:section>
        <p14:section name="ThingCache" id="{197DA212-C4D4-4E13-B6B6-F312C5EBBC2E}">
          <p14:sldIdLst>
            <p14:sldId id="322"/>
            <p14:sldId id="348"/>
            <p14:sldId id="338"/>
            <p14:sldId id="346"/>
            <p14:sldId id="330"/>
          </p14:sldIdLst>
        </p14:section>
        <p14:section name="FileSender" id="{4B16B376-E454-4A3C-8ADB-D9E32B61680A}">
          <p14:sldIdLst>
            <p14:sldId id="349"/>
            <p14:sldId id="341"/>
            <p14:sldId id="345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  <p:cmAuthor id="2" name="Шаров Станислав Юрьевич" initials="ШСЮ" lastIdx="1" clrIdx="1">
    <p:extLst>
      <p:ext uri="{19B8F6BF-5375-455C-9EA6-DF929625EA0E}">
        <p15:presenceInfo xmlns:p15="http://schemas.microsoft.com/office/powerpoint/2012/main" userId="S-1-5-21-1231152155-1323711836-1525454979-57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2B91A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1" autoAdjust="0"/>
    <p:restoredTop sz="83410" autoAdjust="0"/>
  </p:normalViewPr>
  <p:slideViewPr>
    <p:cSldViewPr snapToGrid="0">
      <p:cViewPr varScale="1">
        <p:scale>
          <a:sx n="95" d="100"/>
          <a:sy n="95" d="100"/>
        </p:scale>
        <p:origin x="10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26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23T17:23:58.638" idx="1">
    <p:pos x="1437" y="3673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23.08.2019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</a:t>
            </a:r>
            <a:r>
              <a:rPr lang="ru-RU" baseline="0" dirty="0" err="1"/>
              <a:t>репозиторий</a:t>
            </a:r>
            <a:r>
              <a:rPr lang="ru-RU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ru-RU" baseline="0" dirty="0"/>
              <a:t> к аудитории: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Смотрели </a:t>
            </a:r>
            <a:r>
              <a:rPr lang="ru-RU" baseline="0" dirty="0" err="1"/>
              <a:t>видеолекцию</a:t>
            </a:r>
            <a:r>
              <a:rPr lang="ru-RU" baseline="0" dirty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/>
              <a:t>Кто использовал </a:t>
            </a:r>
            <a:r>
              <a:rPr lang="ru-RU" baseline="0" dirty="0" err="1"/>
              <a:t>моки</a:t>
            </a:r>
            <a:r>
              <a:rPr lang="ru-RU" baseline="0" dirty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Зачем нужны </a:t>
            </a:r>
            <a:r>
              <a:rPr lang="ru-RU" baseline="0" dirty="0" err="1"/>
              <a:t>моки</a:t>
            </a:r>
            <a:r>
              <a:rPr lang="ru-RU" baseline="0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MustHaveHappened</a:t>
            </a:r>
            <a:r>
              <a:rPr lang="en-US" baseline="0" dirty="0"/>
              <a:t> </a:t>
            </a:r>
            <a:r>
              <a:rPr lang="ru-RU" baseline="0" dirty="0"/>
              <a:t>можно передать, сколько раз мы ожидали вызов.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2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TODO. </a:t>
            </a:r>
            <a:r>
              <a:rPr lang="ru-RU" dirty="0"/>
              <a:t>Непонятно,</a:t>
            </a:r>
            <a:r>
              <a:rPr lang="ru-RU" baseline="0" dirty="0"/>
              <a:t> как к этим пунктам подводить в контексте задачи.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 п.1:</a:t>
            </a:r>
            <a:r>
              <a:rPr lang="ru-RU" baseline="0" dirty="0"/>
              <a:t> это классическая </a:t>
            </a:r>
            <a:r>
              <a:rPr lang="en-US" baseline="0" dirty="0"/>
              <a:t>TDD.</a:t>
            </a:r>
            <a:r>
              <a:rPr lang="ru-RU" baseline="0" dirty="0"/>
              <a:t> Почитать можно книгу Кента Бека.</a:t>
            </a:r>
          </a:p>
          <a:p>
            <a:r>
              <a:rPr lang="ru-RU" dirty="0"/>
              <a:t>К п.3:</a:t>
            </a:r>
            <a:r>
              <a:rPr lang="ru-RU" baseline="0" dirty="0"/>
              <a:t> </a:t>
            </a:r>
            <a:r>
              <a:rPr lang="ru-RU" dirty="0"/>
              <a:t>Количество вызовов существенно в работе кэша.</a:t>
            </a:r>
          </a:p>
          <a:p>
            <a:endParaRPr lang="ru-RU" dirty="0"/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ВАЖНО: после задачи сделать перерыв! 10 минут достаточно</a:t>
            </a:r>
            <a:r>
              <a:rPr lang="ru-RU" baseline="0"/>
              <a:t>, если не обед.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фреймворка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9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Иначе будет </a:t>
            </a:r>
            <a:r>
              <a:rPr lang="en-US" dirty="0" err="1"/>
              <a:t>Overspecification</a:t>
            </a:r>
            <a:r>
              <a:rPr lang="ru-RU" dirty="0"/>
              <a:t> в тестах:</a:t>
            </a:r>
          </a:p>
          <a:p>
            <a:r>
              <a:rPr lang="ru-RU" dirty="0"/>
              <a:t>тест</a:t>
            </a:r>
            <a:r>
              <a:rPr lang="ru-RU" baseline="0" dirty="0"/>
              <a:t> проверяющий работу кэша должен будет установить поведение логгера, что не суть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12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магии!)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В коде тестового метода должна остаться только существенная часть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Показать оба решения, сначала прямолинейное, потом </a:t>
            </a:r>
            <a:r>
              <a:rPr lang="ru-RU" baseline="0" dirty="0" err="1"/>
              <a:t>отрефакторенное</a:t>
            </a:r>
            <a:endParaRPr lang="ru-RU" baseline="0"/>
          </a:p>
          <a:p>
            <a:r>
              <a:rPr lang="ru-RU" baseline="0" dirty="0"/>
              <a:t/>
            </a:r>
            <a:br>
              <a:rPr lang="ru-RU" baseline="0" dirty="0"/>
            </a:br>
            <a:r>
              <a:rPr lang="ru-RU" baseline="0" dirty="0"/>
              <a:t>К 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Пишем код по </a:t>
            </a:r>
            <a:r>
              <a:rPr lang="en-US" dirty="0"/>
              <a:t>SOLID</a:t>
            </a:r>
            <a:r>
              <a:rPr lang="en-US" baseline="0" dirty="0"/>
              <a:t> – </a:t>
            </a:r>
            <a:r>
              <a:rPr lang="ru-RU" baseline="0" dirty="0"/>
              <a:t>получаем небольшие модули, знающие друг о друге минимум — публичный интерфейс.</a:t>
            </a:r>
          </a:p>
          <a:p>
            <a:r>
              <a:rPr lang="ru-RU" baseline="0" dirty="0"/>
              <a:t>-- показать строку с конструктором робота --</a:t>
            </a:r>
          </a:p>
          <a:p>
            <a:endParaRPr lang="ru-RU" baseline="0" dirty="0"/>
          </a:p>
          <a:p>
            <a:r>
              <a:rPr lang="ru-RU" baseline="0" dirty="0"/>
              <a:t>Вопрос к аудитории: как протестировать логику в классе </a:t>
            </a:r>
            <a:r>
              <a:rPr lang="en-US" baseline="0" dirty="0"/>
              <a:t>Robot</a:t>
            </a:r>
            <a:r>
              <a:rPr lang="ru-RU" baseline="0" dirty="0"/>
              <a:t>?</a:t>
            </a:r>
            <a:endParaRPr lang="en-US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/>
              <a:t>AAA </a:t>
            </a:r>
            <a:r>
              <a:rPr lang="ru-RU" baseline="0" dirty="0"/>
              <a:t>--</a:t>
            </a:r>
            <a:endParaRPr lang="en-US" baseline="0" dirty="0"/>
          </a:p>
          <a:p>
            <a:r>
              <a:rPr lang="ru-RU" baseline="0" dirty="0"/>
              <a:t>Такие классы можно протестировать изолированно от других, заменив зависимости заглушками.</a:t>
            </a:r>
          </a:p>
          <a:p>
            <a:r>
              <a:rPr lang="ru-RU" baseline="0" dirty="0"/>
              <a:t>Сослаться на модуль Тестирование (ААА).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 err="1"/>
              <a:t>TestDistanceSensor</a:t>
            </a:r>
            <a:r>
              <a:rPr lang="en-US" baseline="0" dirty="0"/>
              <a:t> </a:t>
            </a:r>
            <a:r>
              <a:rPr lang="ru-RU" baseline="0" dirty="0"/>
              <a:t>--</a:t>
            </a:r>
          </a:p>
          <a:p>
            <a:r>
              <a:rPr lang="ru-RU" baseline="0" dirty="0"/>
              <a:t>Лень писать сотни таких заглушек — поможет </a:t>
            </a:r>
            <a:r>
              <a:rPr lang="en-US" baseline="0" dirty="0"/>
              <a:t>mock-</a:t>
            </a:r>
            <a:r>
              <a:rPr lang="ru-RU" baseline="0" dirty="0" err="1"/>
              <a:t>фреймворк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-- щелкнуть,</a:t>
            </a:r>
            <a:r>
              <a:rPr lang="ru-RU" baseline="0" dirty="0"/>
              <a:t> чтобы показались </a:t>
            </a:r>
            <a:r>
              <a:rPr lang="ru-RU" baseline="0" dirty="0" err="1"/>
              <a:t>комменты</a:t>
            </a: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/>
              <a:t>Что возвращает </a:t>
            </a:r>
            <a:r>
              <a:rPr lang="en-US" baseline="0" dirty="0" err="1"/>
              <a:t>A.Fake</a:t>
            </a:r>
            <a:r>
              <a:rPr lang="en-US" baseline="0" dirty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/>
              <a:t>Как создать объект интерфейса с заданным поведением?</a:t>
            </a:r>
            <a:r>
              <a:rPr lang="en-US" baseline="0" dirty="0"/>
              <a:t> (</a:t>
            </a:r>
            <a:r>
              <a:rPr lang="en-US" baseline="0" dirty="0" err="1"/>
              <a:t>Castle.DynamicProxy</a:t>
            </a:r>
            <a:r>
              <a:rPr lang="en-US" baseline="0" dirty="0"/>
              <a:t>)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Позволяет</a:t>
            </a:r>
            <a:r>
              <a:rPr lang="ru-RU" baseline="0" dirty="0"/>
              <a:t> создать объект, реализующий интерфейс, и настроить его поведение </a:t>
            </a:r>
            <a:r>
              <a:rPr lang="en-US" baseline="0" dirty="0"/>
              <a:t>(</a:t>
            </a:r>
            <a:r>
              <a:rPr lang="ru-RU" baseline="0" dirty="0"/>
              <a:t>с помощью </a:t>
            </a:r>
            <a:r>
              <a:rPr lang="en-US" baseline="0" dirty="0"/>
              <a:t>Interceptor).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Вопрос к аудитории: знаете ли вы про </a:t>
            </a:r>
            <a:r>
              <a:rPr lang="en-US" baseline="0" dirty="0"/>
              <a:t>Expressions?</a:t>
            </a:r>
            <a:endParaRPr lang="ru-RU" baseline="0" dirty="0"/>
          </a:p>
          <a:p>
            <a:endParaRPr lang="ru-RU" baseline="0" dirty="0"/>
          </a:p>
          <a:p>
            <a:r>
              <a:rPr lang="ru-RU" dirty="0"/>
              <a:t>В </a:t>
            </a:r>
            <a:r>
              <a:rPr lang="ru-RU" dirty="0" err="1"/>
              <a:t>рантайме</a:t>
            </a:r>
            <a:r>
              <a:rPr lang="ru-RU" baseline="0" dirty="0"/>
              <a:t> это объект, описывающий синтаксис куска кода (в виде дерева).</a:t>
            </a:r>
            <a:endParaRPr lang="ru-RU" dirty="0"/>
          </a:p>
          <a:p>
            <a:endParaRPr lang="ru-RU" dirty="0"/>
          </a:p>
          <a:p>
            <a:r>
              <a:rPr lang="ru-RU" dirty="0"/>
              <a:t>(опционально</a:t>
            </a:r>
            <a:r>
              <a:rPr lang="ru-RU" baseline="0" dirty="0"/>
              <a:t> к п.2)</a:t>
            </a:r>
            <a:r>
              <a:rPr lang="ru-RU" dirty="0"/>
              <a:t>:</a:t>
            </a:r>
            <a:r>
              <a:rPr lang="ru-RU" baseline="0" dirty="0"/>
              <a:t> м</a:t>
            </a:r>
            <a:r>
              <a:rPr lang="ru-RU" dirty="0"/>
              <a:t>ожно обойтись и без</a:t>
            </a:r>
            <a:r>
              <a:rPr lang="ru-RU" baseline="0" dirty="0"/>
              <a:t> </a:t>
            </a:r>
            <a:r>
              <a:rPr lang="en-US" baseline="0" dirty="0"/>
              <a:t>expressions, </a:t>
            </a:r>
            <a:r>
              <a:rPr lang="ru-RU" baseline="0" dirty="0"/>
              <a:t>как в </a:t>
            </a:r>
            <a:r>
              <a:rPr lang="en-US" baseline="0" dirty="0"/>
              <a:t>Rhino</a:t>
            </a:r>
            <a:r>
              <a:rPr lang="ru-RU" baseline="0" dirty="0"/>
              <a:t>, там используются </a:t>
            </a:r>
            <a:r>
              <a:rPr lang="en-US" baseline="0" dirty="0" err="1"/>
              <a:t>Func</a:t>
            </a:r>
            <a:r>
              <a:rPr lang="en-US" baseline="0" dirty="0"/>
              <a:t>&lt;&gt;</a:t>
            </a:r>
            <a:r>
              <a:rPr lang="ru-RU" baseline="0" dirty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будет вести себя </a:t>
            </a:r>
            <a:r>
              <a:rPr lang="ru-RU" dirty="0" err="1" smtClean="0"/>
              <a:t>mock</a:t>
            </a:r>
            <a:r>
              <a:rPr lang="ru-RU" dirty="0" smtClean="0"/>
              <a:t>-объект, если вызов будет происходить при тестировании многопоточного кода? Например, мы тестируем метод класса </a:t>
            </a:r>
            <a:r>
              <a:rPr lang="ru-RU" dirty="0" err="1" smtClean="0"/>
              <a:t>Server</a:t>
            </a:r>
            <a:r>
              <a:rPr lang="ru-RU" dirty="0" smtClean="0"/>
              <a:t>, который зависит от </a:t>
            </a:r>
            <a:r>
              <a:rPr lang="ru-RU" dirty="0" err="1" smtClean="0"/>
              <a:t>Ilogger</a:t>
            </a:r>
            <a:r>
              <a:rPr lang="ru-RU" dirty="0" smtClean="0"/>
              <a:t>, и хотим замокать </a:t>
            </a:r>
            <a:r>
              <a:rPr lang="ru-RU" dirty="0" err="1" smtClean="0"/>
              <a:t>логирование</a:t>
            </a:r>
            <a:r>
              <a:rPr lang="ru-RU" dirty="0" smtClean="0"/>
              <a:t>. Не упадет ли наш тест из-за того, что обращение к «</a:t>
            </a:r>
            <a:r>
              <a:rPr lang="ru-RU" dirty="0" err="1" smtClean="0"/>
              <a:t>фейковому</a:t>
            </a:r>
            <a:r>
              <a:rPr lang="ru-RU" dirty="0" smtClean="0"/>
              <a:t>» логгеру будет происходить из разных потоков?</a:t>
            </a:r>
          </a:p>
          <a:p>
            <a:r>
              <a:rPr lang="ru-RU" dirty="0" smtClean="0"/>
              <a:t>Ответ: нет.</a:t>
            </a:r>
          </a:p>
          <a:p>
            <a:r>
              <a:rPr lang="ru-RU" dirty="0" smtClean="0"/>
              <a:t>Библиотека </a:t>
            </a:r>
            <a:r>
              <a:rPr lang="ru-RU" dirty="0" err="1" smtClean="0"/>
              <a:t>FakeItEasy</a:t>
            </a:r>
            <a:r>
              <a:rPr lang="ru-RU" dirty="0" smtClean="0"/>
              <a:t> корректно работает в многопоточном коде.</a:t>
            </a:r>
          </a:p>
          <a:p>
            <a:r>
              <a:rPr lang="ru-RU" dirty="0" smtClean="0"/>
              <a:t>По ссылке небольшая статья о тестировании многопоточного кода с использованием </a:t>
            </a:r>
            <a:r>
              <a:rPr lang="ru-RU" dirty="0" err="1" smtClean="0"/>
              <a:t>моков</a:t>
            </a:r>
            <a:r>
              <a:rPr lang="ru-RU" dirty="0" smtClean="0"/>
              <a:t> на пример </a:t>
            </a:r>
            <a:r>
              <a:rPr lang="ru-RU" dirty="0" err="1" smtClean="0"/>
              <a:t>Typemock</a:t>
            </a:r>
            <a:r>
              <a:rPr lang="ru-RU" smtClean="0"/>
              <a:t>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1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еще два слайда, 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dcconferences.com/unit-testing-multi-threaded-code-using-mock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</a:t>
            </a:r>
            <a:r>
              <a:rPr lang="en-US" sz="2800" i="1" dirty="0">
                <a:solidFill>
                  <a:schemeClr val="accent1"/>
                </a:solidFill>
              </a:rPr>
              <a:t> Repeat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</a:t>
            </a:r>
            <a:r>
              <a:rPr lang="ru-RU" sz="2800" i="1" dirty="0">
                <a:solidFill>
                  <a:schemeClr val="accent1"/>
                </a:solidFill>
              </a:rPr>
              <a:t>3/3</a:t>
            </a:r>
            <a:r>
              <a:rPr lang="en-US" sz="2800" i="1" dirty="0">
                <a:solidFill>
                  <a:schemeClr val="accent1"/>
                </a:solidFill>
              </a:rPr>
              <a:t>)</a:t>
            </a:r>
            <a:endParaRPr lang="ru-RU" sz="2800" i="1" dirty="0">
              <a:solidFill>
                <a:schemeClr val="accent1"/>
              </a:solidFill>
            </a:endParaRPr>
          </a:p>
          <a:p>
            <a:endParaRPr lang="ru-RU" sz="2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latin typeface="Consolas" panose="020B0609020204030204" pitchFamily="49" charset="0"/>
              </a:rPr>
              <a:t>Repeated.Exactly.Twice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09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6ABDF624-0BCD-476D-AE51-2929F7E7D3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8FD8F935-3322-4BD0-9884-BA6347F4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21782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BBDAAB41-1B82-4B23-9FDE-91CB0F1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нужны значения </a:t>
            </a:r>
            <a:r>
              <a:rPr lang="ru-RU" sz="3600" dirty="0" err="1"/>
              <a:t>по-умолчанию</a:t>
            </a:r>
            <a:r>
              <a:rPr lang="ru-RU" sz="3600" dirty="0"/>
              <a:t>?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678D050B-70B8-411D-801E-83F35A20D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хрупкость!</a:t>
            </a:r>
          </a:p>
          <a:p>
            <a:endParaRPr lang="ru-RU" dirty="0"/>
          </a:p>
          <a:p>
            <a:r>
              <a:rPr lang="ru-RU" dirty="0"/>
              <a:t>Например,</a:t>
            </a:r>
            <a:br>
              <a:rPr lang="ru-RU" dirty="0"/>
            </a:br>
            <a:r>
              <a:rPr lang="ru-RU" dirty="0"/>
              <a:t>если добавить логгер в </a:t>
            </a:r>
            <a:r>
              <a:rPr lang="en-US" dirty="0" err="1"/>
              <a:t>ThingCache</a:t>
            </a:r>
            <a:r>
              <a:rPr lang="en-US" dirty="0"/>
              <a:t> </a:t>
            </a:r>
            <a:r>
              <a:rPr lang="ru-RU" dirty="0"/>
              <a:t>в качестве зависимости, то существующие тесты не упадут!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xmlns="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5" y="5522349"/>
            <a:ext cx="9601131" cy="1099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accent1"/>
                </a:solidFill>
                <a:latin typeface="+mj-lt"/>
              </a:rPr>
              <a:t>Как эта магия работает?! </a:t>
            </a:r>
            <a:r>
              <a:rPr lang="ru-RU" altLang="ru-RU" dirty="0" err="1">
                <a:solidFill>
                  <a:schemeClr val="accent1"/>
                </a:solidFill>
                <a:latin typeface="+mj-lt"/>
              </a:rPr>
              <a:t>О_о</a:t>
            </a:r>
            <a:endParaRPr lang="ru-RU" alt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Castle.DynamicProxy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 = generator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CreateInterfaceProxy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TMyInterface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MyInterceptor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void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IInvocation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invocation);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740013" y="5501148"/>
            <a:ext cx="67842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err="1"/>
              <a:t>System.Linq.Expressions</a:t>
            </a:r>
            <a:endParaRPr lang="ru-RU" sz="2800" dirty="0"/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>
                <a:hlinkClick r:id="rId3"/>
              </a:rPr>
              <a:t>Про </a:t>
            </a:r>
            <a:r>
              <a:rPr lang="en-US" sz="2400" dirty="0">
                <a:hlinkClick r:id="rId3"/>
              </a:rPr>
              <a:t>Expressions </a:t>
            </a:r>
            <a:r>
              <a:rPr lang="ru-RU" sz="2400" dirty="0">
                <a:hlinkClick r:id="rId3"/>
              </a:rPr>
              <a:t>на </a:t>
            </a:r>
            <a:r>
              <a:rPr lang="en-US" sz="2400" dirty="0">
                <a:hlinkClick r:id="rId3"/>
              </a:rPr>
              <a:t>ulearn.me</a:t>
            </a:r>
            <a:r>
              <a:rPr lang="en-US" sz="2400" dirty="0"/>
              <a:t> </a:t>
            </a:r>
          </a:p>
          <a:p>
            <a:r>
              <a:rPr lang="en-US" sz="1600" dirty="0"/>
              <a:t>https://ulearn.me/Course/BasicProgramming2/2a224f58-f29d-4047-9ed1-5662f860f344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A.CallTo</a:t>
            </a:r>
            <a:r>
              <a:rPr lang="ru-RU" dirty="0"/>
              <a:t>(() =&gt; </a:t>
            </a:r>
            <a:r>
              <a:rPr lang="ru-RU" dirty="0" err="1"/>
              <a:t>shop.GetBestCandy</a:t>
            </a:r>
            <a:r>
              <a:rPr lang="ru-RU" dirty="0"/>
              <a:t>()).</a:t>
            </a:r>
            <a:r>
              <a:rPr lang="ru-RU" dirty="0" err="1"/>
              <a:t>Returns</a:t>
            </a:r>
            <a:r>
              <a:rPr lang="ru-RU" dirty="0"/>
              <a:t>(</a:t>
            </a:r>
            <a:r>
              <a:rPr lang="ru-RU" dirty="0" err="1"/>
              <a:t>lollipop</a:t>
            </a:r>
            <a:r>
              <a:rPr lang="ru-RU" dirty="0"/>
              <a:t>);</a:t>
            </a:r>
          </a:p>
          <a:p>
            <a:r>
              <a:rPr lang="ru-RU" dirty="0"/>
              <a:t> </a:t>
            </a:r>
          </a:p>
          <a:p>
            <a:r>
              <a:rPr lang="ru-RU" dirty="0" err="1"/>
              <a:t>Parallel.For</a:t>
            </a:r>
            <a:r>
              <a:rPr lang="ru-RU" dirty="0"/>
              <a:t>(0, </a:t>
            </a:r>
            <a:r>
              <a:rPr lang="ru-RU" dirty="0" err="1"/>
              <a:t>callCount</a:t>
            </a:r>
            <a:r>
              <a:rPr lang="ru-RU" dirty="0"/>
              <a:t>, () =&gt; </a:t>
            </a:r>
            <a:r>
              <a:rPr lang="ru-RU" dirty="0" err="1"/>
              <a:t>shop.GetBestCandy</a:t>
            </a:r>
            <a:r>
              <a:rPr lang="ru-RU" dirty="0"/>
              <a:t>());</a:t>
            </a:r>
          </a:p>
          <a:p>
            <a:r>
              <a:rPr lang="ru-RU" dirty="0" err="1"/>
              <a:t>A.CallTo</a:t>
            </a:r>
            <a:r>
              <a:rPr lang="ru-RU" dirty="0"/>
              <a:t>(() =&gt; </a:t>
            </a:r>
            <a:r>
              <a:rPr lang="ru-RU" dirty="0" err="1"/>
              <a:t>shop.GetBestCandy</a:t>
            </a:r>
            <a:r>
              <a:rPr lang="ru-RU" dirty="0"/>
              <a:t>()).</a:t>
            </a:r>
            <a:r>
              <a:rPr lang="ru-RU" dirty="0" err="1" smtClean="0"/>
              <a:t>MustHaveHappened</a:t>
            </a:r>
            <a:r>
              <a:rPr lang="ru-RU" dirty="0" smtClean="0"/>
              <a:t>(</a:t>
            </a:r>
            <a:r>
              <a:rPr lang="ru-RU" smtClean="0"/>
              <a:t>callCount,Times.Exactly</a:t>
            </a:r>
            <a:r>
              <a:rPr lang="ru-RU" dirty="0"/>
              <a:t>);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Какой будет результат выполнения кода?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Метод будет вызван ровно </a:t>
            </a:r>
            <a:r>
              <a:rPr lang="ru-RU" dirty="0" err="1"/>
              <a:t>callCount</a:t>
            </a:r>
            <a:r>
              <a:rPr lang="ru-RU" dirty="0"/>
              <a:t> раз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  <a:p>
            <a:r>
              <a:rPr lang="ru-RU" u="sng" dirty="0">
                <a:hlinkClick r:id="rId3"/>
              </a:rPr>
              <a:t>https://blog.ndcconferences.com/unit-testing-multi-threaded-code-using-mocks/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Mock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concurrency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91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AAA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(1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b="1" dirty="0"/>
              <a:t>Arrange:</a:t>
            </a:r>
            <a:endParaRPr lang="ru-RU" sz="2400" b="1" dirty="0"/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fake =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/>
              <a:t>Assert: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400" dirty="0">
                <a:latin typeface="Consolas" panose="020B0609020204030204" pitchFamily="49" charset="0"/>
              </a:rPr>
              <a:t>(); //</a:t>
            </a:r>
            <a:r>
              <a:rPr lang="ru-RU" sz="2400" dirty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19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out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(2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"42";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400" b="1" dirty="0">
                <a:latin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11355</TotalTime>
  <Words>1229</Words>
  <Application>Microsoft Office PowerPoint</Application>
  <PresentationFormat>Широкоэкранный</PresentationFormat>
  <Paragraphs>297</Paragraphs>
  <Slides>23</Slides>
  <Notes>19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КАК ЭТА МАГИЯ РАБОТАЕТ?! O_o</vt:lpstr>
      <vt:lpstr>Mock unit test for concurrency</vt:lpstr>
      <vt:lpstr>Задача ThingCache</vt:lpstr>
      <vt:lpstr>Задача ThingCache</vt:lpstr>
      <vt:lpstr>Задача ThingCache</vt:lpstr>
      <vt:lpstr>Задача ThingCache</vt:lpstr>
      <vt:lpstr>Разбор задачи tHINGcACHE</vt:lpstr>
      <vt:lpstr>Другие возможности</vt:lpstr>
      <vt:lpstr>Стек возвращаемых значений</vt:lpstr>
      <vt:lpstr>Зачем нужны значения по-умолчанию?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  <vt:lpstr>Обратная связь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Шаров Станислав Юрьевич</cp:lastModifiedBy>
  <cp:revision>312</cp:revision>
  <dcterms:created xsi:type="dcterms:W3CDTF">2015-02-05T09:30:20Z</dcterms:created>
  <dcterms:modified xsi:type="dcterms:W3CDTF">2019-08-23T12:25:21Z</dcterms:modified>
</cp:coreProperties>
</file>