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4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62EE055B-BC47-4B9C-A48B-064789E878BC}" type="slidenum">
              <a:rPr b="0" lang="ru-RU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Попросить всех скачать репозиторий.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Вопросы к аудитории: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Смотрели видеолекцию?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Кто использовал моки? Какие?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Зачем нужны моки?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5C0E661-D1CD-4405-887C-ED1DB91A35B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 MustHaveHappened можно передать, сколько раз мы ожидали вызов.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832CF8C-20BA-410B-9827-DE3FE5DFB8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TODO. Непонятно, как к этим пунктам подводить в контексте задачи.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К п.1: это классическая TDD. Почитать можно книгу Кента Бека.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К п.3: Количество вызовов существенно в работе кэша.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Недостаток написания тестов в том же файле: это значит, что релизная сборка будет зависеть от NUnit и других библиотек для тестов.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ВАЖНО: после задачи сделать перерыв! 10 минут достаточно, если не обед.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EA32B7B-CD31-4171-AA4C-40021D4D8C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Перед следующей задачей рассмотрим еще пару возможностей FakeItEasy.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Рассказать про возможности фреймворка (они могут пригодиться в следующей задаче):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Замокать вызов метода с любыми параметрами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Настроить возвращаемые значения для первого или первых нескольких вызовов метода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C1586A3-8079-4325-A700-9B19D289CCCD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Рассказ про стек: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Настройки результатов вызовов замоканного метода складываются в стек.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Спросить аудиторию, какие значения будет выдавать метод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Метод будет возвращать значения в порядке, противоположном тому, в котором вызывали Returns().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Почему? Например, позволяет переопределять поведение, заданное в сетапе.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25903C6-7095-433A-A1E0-AAA2C1047D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Иначе будет Overspecification в тестах: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тест проверяющий работу кэша должен будет установить поведение логгера, что не суть теста.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5AA02D2-7529-48B3-950B-1CDFF78D43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Дополнительные требования: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Обойтись без дублирования: вынести общий код в SetUp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Код теста должен быть очевидным для понимания (никакой магии!)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В коде тестового метода должна остаться только существенная часть теста.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4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84665F0-FEAB-425D-8CFF-418CB2F5E4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Показать оба решения, сначала прямолинейное, потом отрефакторенное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br/>
            <a:r>
              <a:rPr b="0" lang="ru-RU" sz="2000" spc="-1" strike="noStrike">
                <a:latin typeface="Arial"/>
              </a:rPr>
              <a:t>К п.3: в этой задаче: когда тестим актуальность документа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К п.4: Возможные решения: в реализации доставать время из </a:t>
            </a:r>
            <a:r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IDateTimeService, </a:t>
            </a:r>
            <a:r>
              <a:rPr b="0" lang="ru-RU" sz="2000" spc="-1" strike="noStrike">
                <a:solidFill>
                  <a:srgbClr val="000000"/>
                </a:solidFill>
                <a:latin typeface="+mn-lt"/>
                <a:ea typeface="+mn-ea"/>
              </a:rPr>
              <a:t>а в тесте его мокать. Еще можно текущее время передавать параметром в тестируемый метод.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4D0089F-494A-4892-B157-50A32EDD4C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Показываем вариант рефакторинга FileSender в MultiFileSender, SingleFileSender и DocumentChecker.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Смотрим, какие получились тесты.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5FD8517-0633-462F-A11B-AE5B6CBE3B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Тестов после рефакторинга больше.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Вопрос аудитории: это хорошо или плохо?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Хорошо, потому что тесты проще.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355251EE-0786-4F25-8291-7FE22BBB5C4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Пишем код по SOLID – получаем небольшие модули, знающие друг о друге минимум — публичный интерфейс.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-- показать строку с конструктором робота --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Вопрос к аудитории: как протестировать логику в классе Robot?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-- показать строку с AAA --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Такие классы можно протестировать изолированно от других, заменив зависимости заглушками.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Сослаться на модуль Тестирование (ААА).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-- показать строку с TestDistanceSensor --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Лень писать сотни таких заглушек — поможет mock-фреймворк.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ED01BD8-1529-4E8C-8C3C-C402741ED3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Пример Fake – InMemory Storage без использования сетевых вызовов.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254265D-256D-409F-9CB1-72A0B7AD92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Будем смотреть на примере FakeItEasy: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Редко используется в командах — будете знать несколько фреймворков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Простая терминология — все есть Fake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Код похож на английский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-- щелкнуть, чтобы показались комменты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Arrange: Создать mock-и, определить их поведение и заменить зависимости mock-ами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Act: Вызвать тестируемый код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Assert: Проверить обращения к методам mock-ов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AB92F16-A6C8-49B4-9068-B9DE47E88E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Что возвращает A.Fake&lt;T&gt;()?</a:t>
            </a:r>
            <a:endParaRPr b="0" lang="ru-RU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ru-RU" sz="2000" spc="-1" strike="noStrike">
                <a:latin typeface="Arial"/>
              </a:rPr>
              <a:t>Как создать объект интерфейса с заданным поведением? (Castle.DynamicProxy)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Позволяет создать объект, реализующий интерфейс, и настроить его поведение (с помощью Interceptor).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39FBC5B-47D7-49FD-8671-1045B6C95C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Вопрос к аудитории: знаете ли вы про Expressions?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В рантайме это объект, описывающий синтаксис куска кода (в виде дерева).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(опционально к п.2): можно обойтись и без expressions, как в Rhino, там используются Func&lt;&gt;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A7712FC-2D15-487D-A389-C24E8D30DC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4800" cy="342792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48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Как быть, если mock-объект замещает потокобезопасный класс и нужно протестировать многопоточный код?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FakeItEasy позволяет добавить свою реализацию InterceptionListener. Вызовы методов OnBeforeCallIntercepted и OnAfterCallIntercepted происходят каждый раз при обращении к методу mock-объекта.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 ссылке небольшая статья о тестировании многопоточного кода с использованием моков на пример Typemock.</a:t>
            </a:r>
            <a:endParaRPr b="0" lang="ru-RU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 </a:t>
            </a:r>
            <a:endParaRPr b="0" lang="ru-RU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Открываем в солюшене проект ThingCache.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Дальше еще два слайда, а потом начинаем задачу.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EC11EC3-E02A-4D66-9802-9B80AEBBE9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Рассказать, как замокать вызов метода и как проверить, вызвался ли он.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80752F9-FF1C-4E49-A9A9-C0A7EA35D6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Рассказать, как проставлять out-параметры замоканным методом.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Спросить, если вопросы у аудитории.</a:t>
            </a:r>
            <a:endParaRPr b="0" lang="ru-RU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r>
              <a:rPr b="0" lang="ru-RU" sz="2000" spc="-1" strike="noStrike">
                <a:latin typeface="Arial"/>
              </a:rPr>
              <a:t>После этого можно писать код.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D201C77-9C0A-42FB-985D-FD1F43F77B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295280" y="5221800"/>
            <a:ext cx="1978920" cy="380520"/>
            <a:chOff x="1295280" y="5221800"/>
            <a:chExt cx="1978920" cy="380520"/>
          </a:xfrm>
        </p:grpSpPr>
        <p:sp>
          <p:nvSpPr>
            <p:cNvPr id="1" name="CustomShape 2"/>
            <p:cNvSpPr/>
            <p:nvPr/>
          </p:nvSpPr>
          <p:spPr>
            <a:xfrm>
              <a:off x="3043440" y="5432040"/>
              <a:ext cx="174600" cy="37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19080" tIns="19080" bIns="0">
              <a:noAutofit/>
            </a:bodyPr>
            <a:p>
              <a:pPr>
                <a:lnSpc>
                  <a:spcPct val="90000"/>
                </a:lnSpc>
                <a:spcAft>
                  <a:spcPts val="176"/>
                </a:spcAft>
              </a:pPr>
              <a:r>
                <a:rPr b="0" lang="ru-RU" sz="500" spc="-1" strike="noStrike">
                  <a:solidFill>
                    <a:srgbClr val="000000"/>
                  </a:solidFill>
                  <a:latin typeface="Segoe UI"/>
                  <a:ea typeface="DejaVu Sans"/>
                </a:rPr>
                <a:t> </a:t>
              </a:r>
              <a:endParaRPr b="0" lang="ru-RU" sz="500" spc="-1" strike="noStrike">
                <a:latin typeface="Arial"/>
              </a:endParaRPr>
            </a:p>
          </p:txBody>
        </p:sp>
        <p:sp>
          <p:nvSpPr>
            <p:cNvPr id="2" name="CustomShape 3"/>
            <p:cNvSpPr/>
            <p:nvPr/>
          </p:nvSpPr>
          <p:spPr>
            <a:xfrm>
              <a:off x="1295280" y="5221800"/>
              <a:ext cx="1978920" cy="380520"/>
            </a:xfrm>
            <a:prstGeom prst="rect">
              <a:avLst/>
            </a:prstGeom>
            <a:blipFill rotWithShape="0">
              <a:blip r:embed="rId2"/>
              <a:stretch>
                <a:fillRect l="-971" t="0" r="-971" b="0"/>
              </a:stretch>
            </a:blip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3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1295280" y="1341360"/>
            <a:ext cx="9601200" cy="360"/>
          </a:xfrm>
          <a:prstGeom prst="line">
            <a:avLst/>
          </a:prstGeom>
          <a:ln w="12600">
            <a:solidFill>
              <a:srgbClr val="d83e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Line 1"/>
          <p:cNvSpPr/>
          <p:nvPr/>
        </p:nvSpPr>
        <p:spPr>
          <a:xfrm>
            <a:off x="1295280" y="1341360"/>
            <a:ext cx="9601200" cy="360"/>
          </a:xfrm>
          <a:prstGeom prst="line">
            <a:avLst/>
          </a:prstGeom>
          <a:ln w="12600">
            <a:solidFill>
              <a:srgbClr val="d83e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Line 1"/>
          <p:cNvSpPr/>
          <p:nvPr/>
        </p:nvSpPr>
        <p:spPr>
          <a:xfrm>
            <a:off x="1300320" y="3429000"/>
            <a:ext cx="9601200" cy="360"/>
          </a:xfrm>
          <a:prstGeom prst="line">
            <a:avLst/>
          </a:prstGeom>
          <a:ln w="12600">
            <a:solidFill>
              <a:srgbClr val="d83e3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kontur-csharper/mocks" TargetMode="External"/><Relationship Id="rId2" Type="http://schemas.openxmlformats.org/officeDocument/2006/relationships/hyperlink" Target="https://github.com/kontur-courses/di" TargetMode="External"/><Relationship Id="rId3" Type="http://schemas.openxmlformats.org/officeDocument/2006/relationships/hyperlink" Target="https://github.com/kontur-csharper/mocks" TargetMode="External"/><Relationship Id="rId4" Type="http://schemas.openxmlformats.org/officeDocument/2006/relationships/hyperlink" Target="https://github.com/kontur-csharper/mocks" TargetMode="Externa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martinfowler.com/articles/mocksArentStubs.html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bit.ly/kontur-courses-feedback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FakeItEasy/fakeiteasy" TargetMode="External"/><Relationship Id="rId2" Type="http://schemas.openxmlformats.org/officeDocument/2006/relationships/hyperlink" Target="https://github.com/FakeItEasy/fakeiteasy" TargetMode="External"/><Relationship Id="rId3" Type="http://schemas.openxmlformats.org/officeDocument/2006/relationships/hyperlink" Target="https://github.com/FakeItEasy/fakeiteasy" TargetMode="External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www.castleproject.org/projects/dynamicproxy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hyperlink" Target="https://ulearn.me/Course/BasicProgramming2/2a224f58-f29d-4047-9ed1-5662f860f344" TargetMode="External"/><Relationship Id="rId3" Type="http://schemas.openxmlformats.org/officeDocument/2006/relationships/hyperlink" Target="https://ulearn.me/Course/BasicProgramming2/2a224f58-f29d-4047-9ed1-5662f860f344" TargetMode="External"/><Relationship Id="rId4" Type="http://schemas.openxmlformats.org/officeDocument/2006/relationships/hyperlink" Target="https://ulearn.me/Course/BasicProgramming2/2a224f58-f29d-4047-9ed1-5662f860f344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blog.ndcconferences.com/unit-testing-multi-threaded-code-using-mock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mOCKS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295280" y="3429000"/>
            <a:ext cx="960012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1"/>
              </a:rPr>
              <a:t>https://github.com/</a:t>
            </a: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2"/>
              </a:rPr>
              <a:t>kontur-courses</a:t>
            </a: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3"/>
              </a:rPr>
              <a:t>/</a:t>
            </a:r>
            <a:r>
              <a:rPr b="1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4"/>
              </a:rPr>
              <a:t>mocks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243" name="Рисунок 4" descr=""/>
          <p:cNvPicPr/>
          <p:nvPr/>
        </p:nvPicPr>
        <p:blipFill>
          <a:blip r:embed="rId5"/>
          <a:stretch/>
        </p:blipFill>
        <p:spPr>
          <a:xfrm>
            <a:off x="1127520" y="5013000"/>
            <a:ext cx="627480" cy="649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Синтаксис Repeat (3/3)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ru-RU" sz="2600" spc="-1" strike="noStrike">
                <a:solidFill>
                  <a:srgbClr val="0000ff"/>
                </a:solidFill>
                <a:latin typeface="Consolas"/>
                <a:ea typeface="Segoe UI"/>
              </a:rPr>
              <a:t>var 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value = "42";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ru-RU" sz="26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6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6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(() =&gt; fake.</a:t>
            </a:r>
            <a:r>
              <a:rPr b="0" lang="ru-RU" sz="2600" spc="-1" strike="noStrike">
                <a:solidFill>
                  <a:srgbClr val="2b91af"/>
                </a:solidFill>
                <a:latin typeface="Consolas"/>
                <a:ea typeface="Segoe UI"/>
              </a:rPr>
              <a:t>TryRead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(id, </a:t>
            </a:r>
            <a:r>
              <a:rPr b="0" lang="ru-RU" sz="2600" spc="-1" strike="noStrike">
                <a:solidFill>
                  <a:srgbClr val="0000ff"/>
                </a:solidFill>
                <a:latin typeface="Consolas"/>
                <a:ea typeface="Segoe UI"/>
              </a:rPr>
              <a:t>out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 value))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600" spc="-1" strike="noStrike">
                <a:solidFill>
                  <a:srgbClr val="2b91af"/>
                </a:solidFill>
                <a:latin typeface="Consolas"/>
                <a:ea typeface="Segoe UI"/>
              </a:rPr>
              <a:t>MustHaveHappened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(</a:t>
            </a:r>
            <a:r>
              <a:rPr b="1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Repeated.Exactly.Twice</a:t>
            </a:r>
            <a:r>
              <a:rPr b="0" lang="ru-RU" sz="2600" spc="-1" strike="noStrike">
                <a:solidFill>
                  <a:srgbClr val="000000"/>
                </a:solidFill>
                <a:latin typeface="Consolas"/>
                <a:ea typeface="Segoe UI"/>
              </a:rPr>
              <a:t>)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b="0" lang="ru-RU" sz="26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Задача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ThingCache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Не надо писать собственную заглушку</a:t>
            </a:r>
            <a:endParaRPr b="0" lang="ru-RU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Можно тестировать, когда реализации зависимости еще нет</a:t>
            </a:r>
            <a:endParaRPr b="0" lang="ru-RU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Моки позволяют тестировать количество вызовов, что иногда существенно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Разбор задачи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tHINGcACHE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Arrange: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A.CallTo(() =&gt; fake.SomeMethod(null))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1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WithAnyArguments()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.Returns(true)</a:t>
            </a:r>
            <a:r>
              <a:rPr b="1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.Once()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A.CallTo(() =&gt; fake.SomeMethod())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1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ReturnsNextFromSequence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(false, true);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Другие возможности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Стек возвращаемых значений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6622200" y="2094120"/>
            <a:ext cx="3415680" cy="213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rmAutofit/>
          </a:bodyPr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008000"/>
                </a:solidFill>
                <a:latin typeface="Consolas"/>
                <a:ea typeface="Segoe UI"/>
              </a:rPr>
              <a:t>15</a:t>
            </a:r>
            <a:r>
              <a:rPr b="0" lang="ru-RU" sz="2800" spc="-1" strike="noStrike">
                <a:solidFill>
                  <a:srgbClr val="008000"/>
                </a:solidFill>
                <a:latin typeface="Consolas"/>
                <a:ea typeface="Segoe UI"/>
              </a:rPr>
              <a:t>×1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00007f"/>
                </a:solidFill>
                <a:latin typeface="Consolas"/>
                <a:ea typeface="Segoe UI"/>
              </a:rPr>
              <a:t>10</a:t>
            </a:r>
            <a:r>
              <a:rPr b="0" lang="ru-RU" sz="2800" spc="-1" strike="noStrike">
                <a:solidFill>
                  <a:srgbClr val="00007f"/>
                </a:solidFill>
                <a:latin typeface="Consolas"/>
                <a:ea typeface="Segoe UI"/>
              </a:rPr>
              <a:t>×2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1" lang="ru-RU" sz="2800" spc="-1" strike="noStrike">
                <a:solidFill>
                  <a:srgbClr val="a23a99"/>
                </a:solidFill>
                <a:latin typeface="Consolas"/>
                <a:ea typeface="Segoe UI"/>
              </a:rPr>
              <a:t> </a:t>
            </a:r>
            <a:r>
              <a:rPr b="1" lang="ru-RU" sz="2800" spc="-1" strike="noStrike">
                <a:solidFill>
                  <a:srgbClr val="a23a99"/>
                </a:solidFill>
                <a:latin typeface="Consolas"/>
                <a:ea typeface="Segoe UI"/>
              </a:rPr>
              <a:t>5</a:t>
            </a:r>
            <a:r>
              <a:rPr b="0" lang="ru-RU" sz="2800" spc="-1" strike="noStrike">
                <a:solidFill>
                  <a:srgbClr val="d9d9d9"/>
                </a:solidFill>
                <a:latin typeface="Consolas"/>
                <a:ea typeface="Segoe UI"/>
              </a:rPr>
              <a:t>×∞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ff"/>
                </a:solidFill>
                <a:latin typeface="Consolas"/>
                <a:ea typeface="Segoe UI"/>
              </a:rPr>
              <a:t>default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(</a:t>
            </a:r>
            <a:r>
              <a:rPr b="0" lang="ru-RU" sz="2800" spc="-1" strike="noStrike">
                <a:solidFill>
                  <a:srgbClr val="0000ff"/>
                </a:solidFill>
                <a:latin typeface="Consolas"/>
                <a:ea typeface="Segoe UI"/>
              </a:rPr>
              <a:t>int</a:t>
            </a:r>
            <a:r>
              <a:rPr b="0" lang="ru-RU" sz="2800" spc="-1" strike="noStrike">
                <a:solidFill>
                  <a:srgbClr val="000000"/>
                </a:solidFill>
                <a:latin typeface="Consolas"/>
                <a:ea typeface="Segoe UI"/>
              </a:rPr>
              <a:t>)</a:t>
            </a:r>
            <a:r>
              <a:rPr b="0" lang="ru-RU" sz="2800" spc="-1" strike="noStrike">
                <a:solidFill>
                  <a:srgbClr val="d9d9d9"/>
                </a:solidFill>
                <a:latin typeface="Consolas"/>
                <a:ea typeface="Segoe UI"/>
              </a:rPr>
              <a:t>×∞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6376320" y="1781280"/>
            <a:ext cx="4261320" cy="284508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1447920" y="1781280"/>
            <a:ext cx="43275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a23a99"/>
                </a:solidFill>
                <a:latin typeface="Consolas"/>
                <a:ea typeface="Segoe UI"/>
              </a:rPr>
              <a:t>A.CallTo(() =&gt; fake.SomeMethod())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a23a99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a23a99"/>
                </a:solidFill>
                <a:latin typeface="Consolas"/>
                <a:ea typeface="Segoe UI"/>
              </a:rPr>
              <a:t>.Returns(5);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A.CallTo(() =&gt; fake.SomeMethod())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.Returns(10)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	</a:t>
            </a:r>
            <a:r>
              <a:rPr b="1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.Twice()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A.CallTo(() =&gt; fake.SomeMethod())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.Returns(15)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1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	</a:t>
            </a:r>
            <a:r>
              <a:rPr b="1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.Once()</a:t>
            </a: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6622200" y="4695480"/>
            <a:ext cx="341568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"/>
          <p:cNvSpPr/>
          <p:nvPr/>
        </p:nvSpPr>
        <p:spPr>
          <a:xfrm>
            <a:off x="6622200" y="3984840"/>
            <a:ext cx="3415680" cy="64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7"/>
          <p:cNvSpPr/>
          <p:nvPr/>
        </p:nvSpPr>
        <p:spPr>
          <a:xfrm>
            <a:off x="6238440" y="4876560"/>
            <a:ext cx="42613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DejaVu Sans"/>
              </a:rPr>
              <a:t>fake.SomeMethod() =&gt;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DejaVu Sans"/>
              </a:rPr>
              <a:t>int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78" name="CustomShape 8"/>
          <p:cNvSpPr/>
          <p:nvPr/>
        </p:nvSpPr>
        <p:spPr>
          <a:xfrm>
            <a:off x="6622200" y="1622160"/>
            <a:ext cx="3730320" cy="470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9"/>
          <p:cNvSpPr/>
          <p:nvPr/>
        </p:nvSpPr>
        <p:spPr>
          <a:xfrm>
            <a:off x="6238440" y="5754960"/>
            <a:ext cx="504288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8000"/>
                </a:solidFill>
                <a:latin typeface="Segoe UI"/>
                <a:ea typeface="DejaVu Sans"/>
              </a:rPr>
              <a:t>15</a:t>
            </a:r>
            <a:r>
              <a:rPr b="0" lang="ru-RU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, </a:t>
            </a:r>
            <a:r>
              <a:rPr b="0" lang="ru-RU" sz="2400" spc="-1" strike="noStrike">
                <a:solidFill>
                  <a:srgbClr val="00007f"/>
                </a:solidFill>
                <a:latin typeface="Segoe UI"/>
                <a:ea typeface="DejaVu Sans"/>
              </a:rPr>
              <a:t>10, 10</a:t>
            </a:r>
            <a:r>
              <a:rPr b="0" lang="ru-RU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,</a:t>
            </a:r>
            <a:r>
              <a:rPr b="0" lang="ru-RU" sz="2400" spc="-1" strike="noStrike">
                <a:solidFill>
                  <a:srgbClr val="a23a99"/>
                </a:solidFill>
                <a:latin typeface="Segoe UI"/>
                <a:ea typeface="DejaVu Sans"/>
              </a:rPr>
              <a:t> 5, 5, 5, 5 </a:t>
            </a:r>
            <a:r>
              <a:rPr b="0" lang="ru-RU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…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80" name="CustomShape 10"/>
          <p:cNvSpPr/>
          <p:nvPr/>
        </p:nvSpPr>
        <p:spPr>
          <a:xfrm>
            <a:off x="6095880" y="5754960"/>
            <a:ext cx="279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?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1" dur="indefinite" restart="never" nodeType="tmRoot">
          <p:childTnLst>
            <p:seq>
              <p:cTn id="122" dur="indefinite" nodeType="mainSeq">
                <p:childTnLst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Зачем нужны значения по-умолчанию?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Уменьшает хрупкость!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Например,</a:t>
            </a:r>
            <a:br/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если добавить логгер в ThingCache в качестве зависимости, то существующие тесты не упадут!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На метод SendFiles написан только один тест, проверяющий успешную отправку файлов.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Надо реализовать оставшиеся тесты на метод </a:t>
            </a:r>
            <a:r>
              <a:rPr b="0" lang="ru-RU" sz="3200" spc="-1" strike="noStrike">
                <a:solidFill>
                  <a:srgbClr val="d94440"/>
                </a:solidFill>
                <a:latin typeface="Segoe UI"/>
                <a:ea typeface="Segoe UI"/>
              </a:rPr>
              <a:t>SendFiles</a:t>
            </a: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 класса </a:t>
            </a:r>
            <a:r>
              <a:rPr b="0" lang="ru-RU" sz="3200" spc="-1" strike="noStrike">
                <a:solidFill>
                  <a:srgbClr val="d94440"/>
                </a:solidFill>
                <a:latin typeface="Segoe UI"/>
                <a:ea typeface="Segoe UI"/>
              </a:rPr>
              <a:t>FileSender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Нельзя менять файлы из папки Dependencies!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Задача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FileSender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Если есть один тест, то остальные писать очень легко: копи-паст и небольшие правки</a:t>
            </a:r>
            <a:endParaRPr b="0" lang="ru-RU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Несколько ответственностей в классе - много тестов!</a:t>
            </a:r>
            <a:endParaRPr b="0" lang="ru-RU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b="0" lang="ru-RU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64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Насколько стабилен DateTime.Now?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Разбор задачи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FileSender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1295640" y="1628640"/>
            <a:ext cx="960012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Samples / MultiFileSender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288" name="Picture 22" descr=""/>
          <p:cNvPicPr/>
          <p:nvPr/>
        </p:nvPicPr>
        <p:blipFill>
          <a:blip r:embed="rId1"/>
          <a:stretch/>
        </p:blipFill>
        <p:spPr>
          <a:xfrm>
            <a:off x="5448240" y="549360"/>
            <a:ext cx="1294920" cy="158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rmAutofit fontScale="84000"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Разбор 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MultiFileSender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295280" y="1628640"/>
            <a:ext cx="4799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FileSender_Should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51926c"/>
                </a:solidFill>
                <a:latin typeface="Consolas"/>
                <a:ea typeface="Segoe UI"/>
              </a:rPr>
              <a:t>Send_WhenGoodFormat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Skip_WhenBadFormat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Skip_WhenOlderThanAMonth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Send_WhenYoungerThanAMonth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Skip_WhenSendFails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Skip_WhenNotRecognized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a23a99"/>
                </a:solidFill>
                <a:latin typeface="Consolas"/>
                <a:ea typeface="Segoe UI"/>
              </a:rPr>
              <a:t>IndependentlySend_WhenSeveralFiles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6095880" y="1628640"/>
            <a:ext cx="4799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DocumentChecker_Should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1" lang="ru-RU" sz="1600" spc="-1" strike="noStrike">
                <a:solidFill>
                  <a:srgbClr val="51926c"/>
                </a:solidFill>
                <a:latin typeface="Consolas"/>
                <a:ea typeface="Segoe UI"/>
              </a:rPr>
              <a:t>Pass_WhenGoodFormat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Fail_WhenBadFormat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Fail_WhenOlderThanAMonth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ff5500"/>
                </a:solidFill>
                <a:latin typeface="Consolas"/>
                <a:ea typeface="Segoe UI"/>
              </a:rPr>
              <a:t>Pass_WhenYoungerThanAMonth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SingleFileSender_Should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1" lang="ru-RU" sz="1600" spc="-1" strike="noStrike">
                <a:solidFill>
                  <a:srgbClr val="51926c"/>
                </a:solidFill>
                <a:latin typeface="Consolas"/>
                <a:ea typeface="Segoe UI"/>
              </a:rPr>
              <a:t>Send_WhenGoodDocument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1" lang="ru-RU" sz="1600" spc="-1" strike="noStrike">
                <a:solidFill>
                  <a:srgbClr val="d94440"/>
                </a:solidFill>
                <a:latin typeface="Consolas"/>
                <a:ea typeface="Segoe UI"/>
              </a:rPr>
              <a:t>NotSend_WhenBadDocument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NotSend_WhenSendFails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1e78be"/>
                </a:solidFill>
                <a:latin typeface="Consolas"/>
                <a:ea typeface="Segoe UI"/>
              </a:rPr>
              <a:t>NotSend_WhenNotRecognized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1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MultiFileSender_Should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1" lang="ru-RU" sz="1600" spc="-1" strike="noStrike">
                <a:solidFill>
                  <a:srgbClr val="51926c"/>
                </a:solidFill>
                <a:latin typeface="Consolas"/>
                <a:ea typeface="Segoe UI"/>
              </a:rPr>
              <a:t>Send_WhenSingle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1" lang="ru-RU" sz="1600" spc="-1" strike="noStrike">
                <a:solidFill>
                  <a:srgbClr val="d94440"/>
                </a:solidFill>
                <a:latin typeface="Consolas"/>
                <a:ea typeface="Segoe UI"/>
              </a:rPr>
              <a:t>Skip_WhenSingle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Consolas"/>
                <a:ea typeface="Segoe UI"/>
              </a:rPr>
              <a:t>  </a:t>
            </a:r>
            <a:r>
              <a:rPr b="0" lang="ru-RU" sz="1600" spc="-1" strike="noStrike">
                <a:solidFill>
                  <a:srgbClr val="a23a99"/>
                </a:solidFill>
                <a:latin typeface="Consolas"/>
                <a:ea typeface="Segoe UI"/>
              </a:rPr>
              <a:t>IndependentlySend_WhenSeveralFiles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1300680" y="3429000"/>
            <a:ext cx="960012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Немного классификации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Segoe UI"/>
              </a:rPr>
              <a:t>Robot(IDistanceSensor distanceSensor)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d94440"/>
                </a:solidFill>
                <a:latin typeface="Segoe UI"/>
                <a:ea typeface="Segoe UI"/>
              </a:rPr>
              <a:t>A</a:t>
            </a: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rrange — заменить зависимости заглушками</a:t>
            </a:r>
            <a:br/>
            <a:r>
              <a:rPr b="0" lang="ru-RU" sz="3200" spc="-1" strike="noStrike">
                <a:solidFill>
                  <a:srgbClr val="d94440"/>
                </a:solidFill>
                <a:latin typeface="Segoe UI"/>
                <a:ea typeface="Segoe UI"/>
              </a:rPr>
              <a:t>A</a:t>
            </a: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ct</a:t>
            </a:r>
            <a:br/>
            <a:r>
              <a:rPr b="0" lang="ru-RU" sz="3200" spc="-1" strike="noStrike">
                <a:solidFill>
                  <a:srgbClr val="d94440"/>
                </a:solidFill>
                <a:latin typeface="Segoe UI"/>
                <a:ea typeface="Segoe UI"/>
              </a:rPr>
              <a:t>A</a:t>
            </a: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ssert —проверить корректность взаимодействия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ru-RU" sz="3200" spc="-1" strike="noStrike">
                <a:solidFill>
                  <a:srgbClr val="000000"/>
                </a:solidFill>
                <a:latin typeface="Consolas"/>
                <a:ea typeface="Segoe UI"/>
              </a:rPr>
              <a:t>TestDistanceSensor</a:t>
            </a:r>
            <a:r>
              <a:rPr b="0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 — надо делать заглушку :(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Как тестировать сервисы?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1" lang="ru-RU" sz="3200" spc="-1" strike="noStrike">
                <a:solidFill>
                  <a:srgbClr val="000000"/>
                </a:solidFill>
                <a:latin typeface="Segoe UI"/>
                <a:ea typeface="Segoe UI"/>
              </a:rPr>
              <a:t>Test Double (by Meszaros)</a:t>
            </a:r>
            <a:endParaRPr b="0" lang="ru-RU" sz="32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Dummy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— то, что не будет использоваться в тесте</a:t>
            </a:r>
            <a:endParaRPr b="0" lang="ru-RU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Fake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— альтернативная упрощенная реализация</a:t>
            </a:r>
            <a:endParaRPr b="0" lang="ru-RU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Stub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— определено (захардкожено) поведение лишь на нескольких кейсах входных данных</a:t>
            </a:r>
            <a:endParaRPr b="0" lang="ru-RU" sz="28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561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Mock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— объекты с конфигурируемыми expectations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Дублеры для тестов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 rot="20880000">
            <a:off x="7423560" y="4906080"/>
            <a:ext cx="32176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DejaVu Sans"/>
              </a:rPr>
              <a:t>Не запаривайтесь</a:t>
            </a:r>
            <a:br/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DejaVu Sans"/>
              </a:rPr>
              <a:t>на запоминании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d94440"/>
                </a:solidFill>
                <a:latin typeface="Segoe UI"/>
                <a:ea typeface="Segoe UI"/>
              </a:rPr>
              <a:t>State tests</a:t>
            </a:r>
            <a:endParaRPr b="0" lang="ru-RU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000000"/>
                </a:solidFill>
                <a:latin typeface="Segoe UI"/>
                <a:ea typeface="Segoe UI"/>
              </a:rPr>
              <a:t>VS</a:t>
            </a:r>
            <a:endParaRPr b="0" lang="ru-RU" sz="36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720"/>
              </a:spcBef>
            </a:pPr>
            <a:r>
              <a:rPr b="0" lang="ru-RU" sz="3600" spc="-1" strike="noStrike">
                <a:solidFill>
                  <a:srgbClr val="d94440"/>
                </a:solidFill>
                <a:latin typeface="Segoe UI"/>
                <a:ea typeface="Segoe UI"/>
              </a:rPr>
              <a:t>Behavior tests</a:t>
            </a: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r>
              <a:rPr b="0" lang="ru-RU" sz="26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1"/>
              </a:rPr>
              <a:t>http://martinfowler.com/articles/mocksArentStubs.html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6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Подходы к тестированию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Behavior tests </a:t>
            </a: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vs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State tests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1295280" y="1628640"/>
            <a:ext cx="4799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Более независимые друг от друга тесты</a:t>
            </a:r>
            <a:endParaRPr b="0" lang="ru-RU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Методика приводит к более модульному дизайну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В большей степени связывают реализацию и тесты, поэтому сложно менять реализацию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Более быстрый и легкий запуск тестов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6095880" y="1628640"/>
            <a:ext cx="47995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Каждый тест - это мини-интеграционный тест</a:t>
            </a:r>
            <a:endParaRPr b="0" lang="ru-RU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Позволяет тестировать стыки между модулями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Создаются лишние методы для получения и тестирования внутреннего состояния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spcBef>
                <a:spcPts val="400"/>
              </a:spcBef>
              <a:buClr>
                <a:srgbClr val="d9444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Segoe UI"/>
                <a:ea typeface="Segoe UI"/>
              </a:rPr>
              <a:t>Test Fixture: Необходимо создания тестового окружения, которое для скорости приходится переиспользовать, что создает побочные эффекты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Заполни форму обратной связи по ссылке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1"/>
              </a:rPr>
              <a:t>http://bit.ly/kontur-courses-feedback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или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по ярлыку </a:t>
            </a:r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feedback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в корне репозитория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Обратная связь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303" name="Рисунок 4" descr=""/>
          <p:cNvPicPr/>
          <p:nvPr/>
        </p:nvPicPr>
        <p:blipFill>
          <a:blip r:embed="rId2"/>
          <a:stretch/>
        </p:blipFill>
        <p:spPr>
          <a:xfrm>
            <a:off x="5183280" y="1622160"/>
            <a:ext cx="1824120" cy="182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2800" spc="-1" strike="noStrike" u="sng">
                <a:solidFill>
                  <a:srgbClr val="0070c0"/>
                </a:solidFill>
                <a:uFillTx/>
                <a:latin typeface="Segoe UI Light"/>
                <a:ea typeface="Segoe UI"/>
                <a:hlinkClick r:id="rId1"/>
              </a:rPr>
              <a:t>https://github.com/</a:t>
            </a:r>
            <a:r>
              <a:rPr b="1" lang="ru-RU" sz="5400" spc="-1" strike="noStrike" u="sng">
                <a:solidFill>
                  <a:srgbClr val="0070c0"/>
                </a:solidFill>
                <a:uFillTx/>
                <a:latin typeface="Segoe UI Light"/>
                <a:ea typeface="Segoe UI"/>
                <a:hlinkClick r:id="rId2"/>
              </a:rPr>
              <a:t>FakeItEasy</a:t>
            </a:r>
            <a:r>
              <a:rPr b="0" lang="ru-RU" sz="2800" spc="-1" strike="noStrike" u="sng">
                <a:solidFill>
                  <a:srgbClr val="0070c0"/>
                </a:solidFill>
                <a:uFillTx/>
                <a:latin typeface="Segoe UI Light"/>
                <a:ea typeface="Segoe UI"/>
                <a:hlinkClick r:id="rId3"/>
              </a:rPr>
              <a:t>/fakeiteasy</a:t>
            </a:r>
            <a:r>
              <a:rPr b="0" lang="ru-RU" sz="2800" spc="-1" strike="noStrike">
                <a:solidFill>
                  <a:srgbClr val="d94440"/>
                </a:solidFill>
                <a:latin typeface="Segoe UI Light"/>
                <a:ea typeface="Segoe UI"/>
              </a:rPr>
              <a:t> 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1295640" y="1628640"/>
            <a:ext cx="9600120" cy="40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>
            <a:noAutofit/>
          </a:bodyPr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// Arrange: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var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lollipop = 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Fake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&lt;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ICandy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&gt;();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var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shop = 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Fake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&lt;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ICandyShop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&gt;(); </a:t>
            </a:r>
            <a:br/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(() =&gt; shop.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GetBestCandy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()).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Returns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(lollipop);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// Act: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new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SweetToot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h().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BuyBestCandy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(shop);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// Assert: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(() =&gt; shop.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BuyCandy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(lollipop)).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MustHaveHappened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(); 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248" name="Picture 6" descr=""/>
          <p:cNvPicPr/>
          <p:nvPr/>
        </p:nvPicPr>
        <p:blipFill>
          <a:blip r:embed="rId4"/>
          <a:stretch/>
        </p:blipFill>
        <p:spPr>
          <a:xfrm>
            <a:off x="9698400" y="798840"/>
            <a:ext cx="1698480" cy="1084320"/>
          </a:xfrm>
          <a:prstGeom prst="rect">
            <a:avLst/>
          </a:prstGeom>
          <a:ln>
            <a:noFill/>
          </a:ln>
        </p:spPr>
      </p:pic>
      <p:sp>
        <p:nvSpPr>
          <p:cNvPr id="249" name="CustomShape 3"/>
          <p:cNvSpPr/>
          <p:nvPr/>
        </p:nvSpPr>
        <p:spPr>
          <a:xfrm>
            <a:off x="1295280" y="5522400"/>
            <a:ext cx="9600120" cy="109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>
            <a:noAutofit/>
          </a:bodyPr>
          <a:p>
            <a:pPr>
              <a:lnSpc>
                <a:spcPct val="150000"/>
              </a:lnSpc>
            </a:pPr>
            <a:r>
              <a:rPr b="0" lang="ru-RU" sz="3200" spc="-1" strike="noStrike">
                <a:solidFill>
                  <a:srgbClr val="d94440"/>
                </a:solidFill>
                <a:latin typeface="Segoe UI Light"/>
                <a:ea typeface="Segoe UI"/>
              </a:rPr>
              <a:t>Как эта магия работает?! О_о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d94440"/>
                </a:solidFill>
                <a:latin typeface="Segoe UI Light"/>
                <a:ea typeface="Segoe UI"/>
              </a:rPr>
              <a:t>КАК ЭТА МАГИЯ РАБОТАЕТ?! O_o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2685960" y="2772360"/>
            <a:ext cx="7885800" cy="35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1295640" y="1628640"/>
            <a:ext cx="9600120" cy="50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>
            <a:noAutofit/>
          </a:bodyPr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var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shop = 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Fake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&lt;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ICandyShop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&gt;();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shop.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GetBestCandy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Castle.DynamicProxy</a:t>
            </a:r>
            <a:br/>
            <a:r>
              <a:rPr b="0" lang="ru-RU" sz="20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1"/>
              </a:rPr>
              <a:t>http://www.castleproject.org/projects/dynamicproxy/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var 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proxy = generator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   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CreateInterfaceProxy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&lt;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TMyInterface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&gt;(</a:t>
            </a: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new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MyInterceptor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());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	</a:t>
            </a:r>
            <a:r>
              <a:rPr b="0" lang="ru-RU" sz="2000" spc="-1" strike="noStrike">
                <a:solidFill>
                  <a:srgbClr val="0000ff"/>
                </a:solidFill>
                <a:latin typeface="Consolas"/>
                <a:ea typeface="Segoe UI"/>
              </a:rPr>
              <a:t>void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Intercept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</a:t>
            </a: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IInvocation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 invocation);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253" name="CustomShape 4"/>
          <p:cNvSpPr/>
          <p:nvPr/>
        </p:nvSpPr>
        <p:spPr>
          <a:xfrm flipH="1">
            <a:off x="6739200" y="5501160"/>
            <a:ext cx="677520" cy="4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976bd"/>
            </a:solidFill>
            <a:round/>
            <a:tailEnd len="med" type="triangle" w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>
                <p:childTnLst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5000"/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d94440"/>
                </a:solidFill>
                <a:latin typeface="Segoe UI Light"/>
                <a:ea typeface="Segoe UI"/>
              </a:rPr>
              <a:t>КАК ЭТА МАГИЯ РАБОТАЕТ?! O_o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2685960" y="2772360"/>
            <a:ext cx="7885800" cy="35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3"/>
          <p:cNvSpPr/>
          <p:nvPr/>
        </p:nvSpPr>
        <p:spPr>
          <a:xfrm>
            <a:off x="1295640" y="1628640"/>
            <a:ext cx="9600120" cy="502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>
            <a:noAutofit/>
          </a:bodyPr>
          <a:p>
            <a:pPr>
              <a:lnSpc>
                <a:spcPct val="150000"/>
              </a:lnSpc>
            </a:pPr>
            <a:r>
              <a:rPr b="0" lang="ru-RU" sz="20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(() =&gt; shop.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GetBestCandy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()).</a:t>
            </a:r>
            <a:r>
              <a:rPr b="0" lang="ru-RU" sz="2000" spc="-1" strike="noStrike">
                <a:solidFill>
                  <a:srgbClr val="2b91af"/>
                </a:solidFill>
                <a:latin typeface="Consolas"/>
                <a:ea typeface="Segoe UI"/>
              </a:rPr>
              <a:t>Returns</a:t>
            </a:r>
            <a:r>
              <a:rPr b="0" lang="ru-RU" sz="2000" spc="-1" strike="noStrike">
                <a:solidFill>
                  <a:srgbClr val="333333"/>
                </a:solidFill>
                <a:latin typeface="Consolas"/>
                <a:ea typeface="Segoe UI"/>
              </a:rPr>
              <a:t>(lollipop);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System.Linq.Expressions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A.CallTo(</a:t>
            </a:r>
            <a:r>
              <a:rPr b="1" lang="ru-RU" sz="2000" spc="-1" strike="noStrike">
                <a:solidFill>
                  <a:srgbClr val="d94440"/>
                </a:solidFill>
                <a:latin typeface="Consolas"/>
                <a:ea typeface="Segoe UI"/>
              </a:rPr>
              <a:t>() =&gt; shop.GetBestCandy()</a:t>
            </a: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);</a:t>
            </a:r>
            <a:r>
              <a:rPr b="0" lang="ru-RU" sz="2000" spc="-1" strike="noStrike">
                <a:solidFill>
                  <a:srgbClr val="008000"/>
                </a:solidFill>
                <a:latin typeface="Consolas"/>
                <a:ea typeface="Segoe UI"/>
              </a:rPr>
              <a:t> // это не Func&lt;T&gt;!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IConfiguration&lt;T&gt; CallTo&lt;T&gt;(</a:t>
            </a:r>
            <a:r>
              <a:rPr b="1" lang="ru-RU" sz="2000" spc="-1" strike="noStrike">
                <a:solidFill>
                  <a:srgbClr val="d94440"/>
                </a:solidFill>
                <a:latin typeface="Consolas"/>
                <a:ea typeface="Segoe UI"/>
              </a:rPr>
              <a:t>Expression&lt;Func&lt;T&gt;&gt; callSpec</a:t>
            </a:r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) {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  ((MethodCallExpression)callSpec.Body).Method...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Consolas"/>
                <a:ea typeface="Segoe UI"/>
              </a:rPr>
              <a:t>}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1"/>
              </a:rPr>
              <a:t>Про </a:t>
            </a: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2"/>
              </a:rPr>
              <a:t>Expressions </a:t>
            </a: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3"/>
              </a:rPr>
              <a:t>на </a:t>
            </a:r>
            <a:r>
              <a:rPr b="0" lang="ru-RU" sz="2400" spc="-1" strike="noStrike" u="sng">
                <a:solidFill>
                  <a:srgbClr val="0070c0"/>
                </a:solidFill>
                <a:uFillTx/>
                <a:latin typeface="Segoe UI"/>
                <a:ea typeface="Segoe UI"/>
                <a:hlinkClick r:id="rId4"/>
              </a:rPr>
              <a:t>ulearn.me</a:t>
            </a:r>
            <a:r>
              <a:rPr b="0" lang="ru-RU" sz="2400" spc="-1" strike="noStrike">
                <a:solidFill>
                  <a:srgbClr val="000000"/>
                </a:solidFill>
                <a:latin typeface="Segoe UI"/>
                <a:ea typeface="Segoe UI"/>
              </a:rPr>
              <a:t>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r>
              <a:rPr b="0" lang="ru-RU" sz="1600" spc="-1" strike="noStrike">
                <a:solidFill>
                  <a:srgbClr val="000000"/>
                </a:solidFill>
                <a:latin typeface="Segoe UI"/>
                <a:ea typeface="Segoe UI"/>
              </a:rPr>
              <a:t>https://ulearn.me/Course/BasicProgramming2/2a224f58-f29d-4047-9ed1-5662f860f344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96000" y="54972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d94440"/>
                </a:solidFill>
                <a:latin typeface="Segoe UI Light"/>
                <a:ea typeface="Segoe UI"/>
              </a:rPr>
              <a:t>Mock unit test for concurrency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296000" y="1440000"/>
            <a:ext cx="950364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public class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CallSynchronizer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: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IInterceptionListener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private static readonly object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SynchronizationLock =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new object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();</a:t>
            </a:r>
            <a:br/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public void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OnBeforeCallIntercepted(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IFakeObjectCall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interceptedCall)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{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Monitor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.Enter(SynchronizationLock);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br/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public void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OnAfterCallIntercepted(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ICompletedFakeObjectCall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interceptedCall)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{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Monitor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.Exit(SynchronizationLock);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public static class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FakeOptionsExtensions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{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public static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IFakeOptions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&lt;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T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&gt;</a:t>
            </a:r>
            <a:r>
              <a:rPr b="0" lang="ru-RU" sz="1200" spc="-1" strike="noStrike">
                <a:solidFill>
                  <a:srgbClr val="a9a9a9"/>
                </a:solidFill>
                <a:latin typeface="Consolas"/>
                <a:ea typeface="Consolas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Synchronized&lt;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T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&gt;(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this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IFakeOptions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&lt;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T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&gt; builder)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{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return 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builder.ConfigureFake(fake =&gt;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       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Fake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.GetFakeManager(fake).AddInterceptionListener(</a:t>
            </a: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new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CallSynchronizer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()));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   }</a:t>
            </a:r>
            <a:br/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ff"/>
                </a:solidFill>
                <a:latin typeface="Consolas"/>
                <a:ea typeface="Consolas"/>
              </a:rPr>
              <a:t>var shop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A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.Fake&lt;</a:t>
            </a:r>
            <a:r>
              <a:rPr b="0" lang="ru-RU" sz="1200" spc="-1" strike="noStrike">
                <a:solidFill>
                  <a:srgbClr val="2b91af"/>
                </a:solidFill>
                <a:latin typeface="Consolas"/>
                <a:ea typeface="Consolas"/>
              </a:rPr>
              <a:t>ICandyShop</a:t>
            </a: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</a:rPr>
              <a:t>&gt;(x=&gt;x.Strict().Synchronized());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latin typeface="Consolas"/>
                <a:ea typeface="Consolas"/>
                <a:hlinkClick r:id="rId1"/>
              </a:rPr>
              <a:t>https://blog.ndcconferences.com/unit-testing-multi-threaded-code-using-mocks/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Есть сервис </a:t>
            </a: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IThingService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, у которого можно получить описание предметов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К нему по возможности надо обращаться как можно реже, поэтому был реализован кэш </a:t>
            </a: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ThingCache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Напишите тесты на </a:t>
            </a: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ThingCache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,</a:t>
            </a:r>
            <a:br/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используя </a:t>
            </a: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FakeItEasy</a:t>
            </a:r>
            <a:r>
              <a:rPr b="0" lang="ru-RU" sz="2800" spc="-1" strike="noStrike">
                <a:solidFill>
                  <a:srgbClr val="000000"/>
                </a:solidFill>
                <a:latin typeface="Segoe UI"/>
                <a:ea typeface="Segoe UI"/>
              </a:rPr>
              <a:t> для подмены </a:t>
            </a:r>
            <a:r>
              <a:rPr b="0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IThingService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Задача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ThingCache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Синтаксис AAA (1/3)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Segoe UI"/>
                <a:ea typeface="Segoe UI"/>
              </a:rPr>
              <a:t>Arrange: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var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fake = </a:t>
            </a:r>
            <a:r>
              <a:rPr b="0" lang="ru-RU" sz="24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Fake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Segoe UI"/>
              </a:rPr>
              <a:t>&lt;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ISomeService&gt;();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(() =&gt; fake.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SomeMethod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(...))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Returns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true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ru-RU" sz="2400" spc="-1" strike="noStrike">
                <a:solidFill>
                  <a:srgbClr val="000000"/>
                </a:solidFill>
                <a:latin typeface="Segoe UI"/>
                <a:ea typeface="Segoe UI"/>
              </a:rPr>
              <a:t>Assert: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var 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value = "42";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7f"/>
                </a:solidFill>
                <a:latin typeface="Consolas"/>
                <a:ea typeface="Segoe UI"/>
              </a:rPr>
              <a:t>A</a:t>
            </a:r>
            <a:r>
              <a:rPr b="0" lang="ru-RU" sz="2400" spc="-1" strike="noStrike">
                <a:solidFill>
                  <a:srgbClr val="333333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(() =&gt; fake.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TryRead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(id,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out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 value))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MustHaveHappened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(); //должен быть в конце теста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Задача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ThingCache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295280" y="1628640"/>
            <a:ext cx="960012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ru-RU" sz="2800" spc="-1" strike="noStrike">
                <a:solidFill>
                  <a:srgbClr val="d94440"/>
                </a:solidFill>
                <a:latin typeface="Segoe UI"/>
                <a:ea typeface="Segoe UI"/>
              </a:rPr>
              <a:t>Синтаксис out (2/3)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var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 value = "42";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string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 _;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A.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(() =&gt; fake.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TryRead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(id,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out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 _))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Returns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true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AssignsOutAndRefParameters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(value);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bfbfbf"/>
                </a:solidFill>
                <a:latin typeface="Consolas"/>
                <a:ea typeface="Segoe UI"/>
              </a:rPr>
              <a:t>&lt;=&gt;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A.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CallTo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(() =&gt; fake.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TryRead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(id, 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out </a:t>
            </a:r>
            <a:r>
              <a:rPr b="1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value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))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	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.</a:t>
            </a:r>
            <a:r>
              <a:rPr b="0" lang="ru-RU" sz="2400" spc="-1" strike="noStrike">
                <a:solidFill>
                  <a:srgbClr val="2b91af"/>
                </a:solidFill>
                <a:latin typeface="Consolas"/>
                <a:ea typeface="Segoe UI"/>
              </a:rPr>
              <a:t>Returns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(</a:t>
            </a:r>
            <a:r>
              <a:rPr b="0" lang="ru-RU" sz="2400" spc="-1" strike="noStrike">
                <a:solidFill>
                  <a:srgbClr val="0000ff"/>
                </a:solidFill>
                <a:latin typeface="Consolas"/>
                <a:ea typeface="Segoe UI"/>
              </a:rPr>
              <a:t>true</a:t>
            </a:r>
            <a:r>
              <a:rPr b="0" lang="ru-RU" sz="2400" spc="-1" strike="noStrike">
                <a:solidFill>
                  <a:srgbClr val="000000"/>
                </a:solidFill>
                <a:latin typeface="Consolas"/>
                <a:ea typeface="Segoe UI"/>
              </a:rPr>
              <a:t>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1295640" y="549360"/>
            <a:ext cx="9600120" cy="79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1200" bIns="61200" anchor="b">
            <a:noAutofit/>
          </a:bodyPr>
          <a:p>
            <a:pPr>
              <a:lnSpc>
                <a:spcPct val="100000"/>
              </a:lnSpc>
            </a:pPr>
            <a:r>
              <a:rPr b="0" lang="ru-RU" sz="4400" spc="-1" strike="noStrike" cap="all">
                <a:solidFill>
                  <a:srgbClr val="000000"/>
                </a:solidFill>
                <a:latin typeface="Segoe UI Light"/>
                <a:ea typeface="Segoe UI"/>
              </a:rPr>
              <a:t>Задача</a:t>
            </a:r>
            <a:r>
              <a:rPr b="0" lang="ru-RU" sz="4400" spc="-1" strike="noStrike" cap="all">
                <a:solidFill>
                  <a:srgbClr val="d94440"/>
                </a:solidFill>
                <a:latin typeface="Segoe UI Light"/>
                <a:ea typeface="Segoe UI"/>
              </a:rPr>
              <a:t> ThingCache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11404</TotalTime>
  <Application>LibreOffice/6.1.5.2$Windows_X86_64 LibreOffice_project/90f8dcf33c87b3705e78202e3df5142b201bd805</Application>
  <Words>1283</Words>
  <Paragraphs>280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2015-02-05T09:30:20Z</dcterms:created>
  <dc:creator>Pavel Egorov</dc:creator>
  <dc:description/>
  <dc:language>ru-RU</dc:language>
  <cp:lastModifiedBy/>
  <dcterms:modified xsi:type="dcterms:W3CDTF">2019-08-09T10:44:41Z</dcterms:modified>
  <cp:revision>316</cp:revision>
  <dc:subject/>
  <dc:title>Проектирование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