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0"/>
  </p:notesMasterIdLst>
  <p:handoutMasterIdLst>
    <p:handoutMasterId r:id="rId21"/>
  </p:handoutMasterIdLst>
  <p:sldIdLst>
    <p:sldId id="261" r:id="rId5"/>
    <p:sldId id="273" r:id="rId6"/>
    <p:sldId id="315" r:id="rId7"/>
    <p:sldId id="316" r:id="rId8"/>
    <p:sldId id="314" r:id="rId9"/>
    <p:sldId id="324" r:id="rId10"/>
    <p:sldId id="280" r:id="rId11"/>
    <p:sldId id="318" r:id="rId12"/>
    <p:sldId id="317" r:id="rId13"/>
    <p:sldId id="319" r:id="rId14"/>
    <p:sldId id="320" r:id="rId15"/>
    <p:sldId id="322" r:id="rId16"/>
    <p:sldId id="327" r:id="rId17"/>
    <p:sldId id="323" r:id="rId18"/>
    <p:sldId id="328" r:id="rId1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5034" autoAdjust="0"/>
  </p:normalViewPr>
  <p:slideViewPr>
    <p:cSldViewPr>
      <p:cViewPr>
        <p:scale>
          <a:sx n="75" d="100"/>
          <a:sy n="75" d="100"/>
        </p:scale>
        <p:origin x="714" y="87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</a:t>
            </a:r>
            <a:r>
              <a:rPr lang="ru-RU" baseline="0" dirty="0"/>
              <a:t> снижения влияния человеческого фактора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среднее количество ошибок при составлении расписания в месяц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Год до внедрения ИС</c:v>
                </c:pt>
                <c:pt idx="1">
                  <c:v>Год внедрения ИС</c:v>
                </c:pt>
                <c:pt idx="2">
                  <c:v>1 год после внедрения ИС</c:v>
                </c:pt>
                <c:pt idx="3">
                  <c:v>2 года после внедрения ИС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2-4874-8E0B-2A32814B0E5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среднее количество незачисленных абитуриентов по причине утери данных в прием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Год до внедрения ИС</c:v>
                </c:pt>
                <c:pt idx="1">
                  <c:v>Год внедрения ИС</c:v>
                </c:pt>
                <c:pt idx="2">
                  <c:v>1 год после внедрения ИС</c:v>
                </c:pt>
                <c:pt idx="3">
                  <c:v>2 года после внедрения ИС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2-4874-8E0B-2A32814B0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239880"/>
        <c:axId val="1092244800"/>
      </c:lineChart>
      <c:catAx>
        <c:axId val="109223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2244800"/>
        <c:crosses val="autoZero"/>
        <c:auto val="1"/>
        <c:lblAlgn val="ctr"/>
        <c:lblOffset val="100"/>
        <c:noMultiLvlLbl val="0"/>
      </c:catAx>
      <c:valAx>
        <c:axId val="1092244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223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88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E897B8-72E6-4666-994A-F7B89199C8A8}" type="datetime1">
              <a:rPr lang="ru-RU" smtClean="0">
                <a:latin typeface="Calibri" panose="020F0502020204030204" pitchFamily="34" charset="0"/>
              </a:rPr>
              <a:t>19.06.2022</a:t>
            </a:fld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ru-RU" smtClean="0">
                <a:latin typeface="Calibri" panose="020F0502020204030204" pitchFamily="34" charset="0"/>
              </a:rPr>
              <a:t>‹#›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363A162-7406-4C22-9783-DA5D5D682FCC}" type="datetime1">
              <a:rPr lang="ru-RU" noProof="0" smtClean="0"/>
              <a:t>19.06.2022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AE5FABD-26C8-4F74-B1E3-45BC91BC9D7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9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3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3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2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е-зеле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анже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Розо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ветло-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ер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Участок_синего_треугольника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белая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горизонталь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Номер слайда 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Номер слайда 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несколько изображений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Рисунок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 с верхней полос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Номер слайда 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Номер слайда 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7" name="Номер слайда 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Номер слайда 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2340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5675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79011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1</a:t>
            </a:r>
          </a:p>
        </p:txBody>
      </p:sp>
      <p:sp>
        <p:nvSpPr>
          <p:cNvPr id="30" name="Рисунок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2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3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ДОБАВЬТЕ ТЕКСТ 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Рисунок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4" name="Текст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7" name="Текст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_Темно-жел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Рисунок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Текст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4" name="Рисунок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7" name="Рисунок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синий_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оранжевый_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-выдел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D816744-9510-CB54-A6AE-E0D00DC5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609600"/>
            <a:ext cx="4745360" cy="5638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90628" cy="3962400"/>
          </a:xfrm>
        </p:spPr>
        <p:txBody>
          <a:bodyPr rtlCol="0"/>
          <a:lstStyle/>
          <a:p>
            <a:pPr rtl="0"/>
            <a:r>
              <a:rPr lang="ru-RU" dirty="0"/>
              <a:t>система «Техникум»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900" y="4907632"/>
            <a:ext cx="5143500" cy="134076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– Ясиновский А.В.</a:t>
            </a:r>
          </a:p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– </a:t>
            </a:r>
            <a:r>
              <a:rPr lang="ru-RU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Финк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И.В.</a:t>
            </a:r>
          </a:p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Заказчик – ГАПОУ «Орский нефтяной техникум им. Героя Советского Союза В.А. Сорокина»</a:t>
            </a:r>
          </a:p>
          <a:p>
            <a:pPr rtl="0"/>
            <a:endParaRPr lang="ru-RU" i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738A94-17AC-6632-BBA4-F860A2CD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C8A1B9-A22E-50CF-E850-35F45C538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одзаголовок 6">
            <a:extLst>
              <a:ext uri="{FF2B5EF4-FFF2-40B4-BE49-F238E27FC236}">
                <a16:creationId xmlns:a16="http://schemas.microsoft.com/office/drawing/2014/main" id="{5475BD89-5A7C-9A07-51C7-551BEC0E3142}"/>
              </a:ext>
            </a:extLst>
          </p:cNvPr>
          <p:cNvSpPr txBox="1">
            <a:spLocks/>
          </p:cNvSpPr>
          <p:nvPr/>
        </p:nvSpPr>
        <p:spPr>
          <a:xfrm>
            <a:off x="6744072" y="609600"/>
            <a:ext cx="3816424" cy="361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/>
              <a:t>Государственное автономное профессиональное образовательное учреждение </a:t>
            </a:r>
          </a:p>
          <a:p>
            <a:pPr algn="ctr"/>
            <a:r>
              <a:rPr lang="ru-RU" i="1" dirty="0"/>
              <a:t>«Орский нефтяной техникум им. Героя Советского Союза В.А. Сорокина»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FB3935-5495-EE38-2D4F-8A456317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62" y="971153"/>
            <a:ext cx="3764034" cy="39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«Приемная комиссия»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10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6FDCA-3908-A680-B8F3-1AA9D91AF9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8" t="6" r="8" b="6"/>
          <a:stretch/>
        </p:blipFill>
        <p:spPr>
          <a:xfrm>
            <a:off x="6629399" y="2667000"/>
            <a:ext cx="5013959" cy="3584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2D3CC5B-4963-6EF6-8E1B-A9D38CF41E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8788" y="2667000"/>
            <a:ext cx="5775325" cy="3584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12BADA-5978-00D9-A4F9-3F9E25EE0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558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D210B177-1BB7-1DE3-D623-0EEFC24A69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-887" t="-5299" r="5029" b="-5299"/>
          <a:stretch/>
        </p:blipFill>
        <p:spPr>
          <a:xfrm>
            <a:off x="548641" y="2667001"/>
            <a:ext cx="5832000" cy="35435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«Учет преподавательской нагрузки»</a:t>
            </a:r>
          </a:p>
        </p:txBody>
      </p:sp>
      <p:pic>
        <p:nvPicPr>
          <p:cNvPr id="25" name="Объект 24">
            <a:extLst>
              <a:ext uri="{FF2B5EF4-FFF2-40B4-BE49-F238E27FC236}">
                <a16:creationId xmlns:a16="http://schemas.microsoft.com/office/drawing/2014/main" id="{9E06F188-EFE8-82E0-4CBF-FF9F6CA4F2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553834" y="2830027"/>
            <a:ext cx="5089525" cy="3217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700" noProof="1"/>
              <a:t>Контроль преподавательской нагрузки учителями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11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6D681A6-65D4-3200-F948-B6069BBE3D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60932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0327923-E3CD-474C-4488-8A79EDA6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027814"/>
            <a:ext cx="3642359" cy="2762808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«Расписание»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12</a:t>
            </a:fld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Навигация по группам и специальностям</a:t>
            </a:r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3995-EBFD-A5C6-D3DE-B1C12B81269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-800" r="-800"/>
          <a:stretch/>
        </p:blipFill>
        <p:spPr>
          <a:xfrm>
            <a:off x="533401" y="2057401"/>
            <a:ext cx="3657599" cy="2762808"/>
          </a:xfrm>
        </p:spPr>
      </p:pic>
      <p:sp>
        <p:nvSpPr>
          <p:cNvPr id="39" name="Текст 15">
            <a:extLst>
              <a:ext uri="{FF2B5EF4-FFF2-40B4-BE49-F238E27FC236}">
                <a16:creationId xmlns:a16="http://schemas.microsoft.com/office/drawing/2014/main" id="{C8195DAF-6644-9C59-E175-248E540E9DF9}"/>
              </a:ext>
            </a:extLst>
          </p:cNvPr>
          <p:cNvSpPr txBox="1">
            <a:spLocks/>
          </p:cNvSpPr>
          <p:nvPr/>
        </p:nvSpPr>
        <p:spPr>
          <a:xfrm>
            <a:off x="4260304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Редактирование штатного расписание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87C5016-A159-40AB-5DAF-974C6EE31B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00" r="-800"/>
          <a:stretch/>
        </p:blipFill>
        <p:spPr>
          <a:xfrm>
            <a:off x="4260304" y="2027814"/>
            <a:ext cx="3657599" cy="27628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Текст 15">
            <a:extLst>
              <a:ext uri="{FF2B5EF4-FFF2-40B4-BE49-F238E27FC236}">
                <a16:creationId xmlns:a16="http://schemas.microsoft.com/office/drawing/2014/main" id="{B4BF3428-E463-23C1-0978-F963D0B66CA5}"/>
              </a:ext>
            </a:extLst>
          </p:cNvPr>
          <p:cNvSpPr txBox="1">
            <a:spLocks/>
          </p:cNvSpPr>
          <p:nvPr/>
        </p:nvSpPr>
        <p:spPr>
          <a:xfrm>
            <a:off x="7971968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Внесение изменений, действующих только в определенный день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A850BB-9FFC-823A-2208-988AB1CD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20598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Снижение влияния человеческого фактора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22CF50DB-B7BA-AFDB-3596-68516CA33F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13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DEEC5E7-7335-8524-EAB1-C7340EB61B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911549"/>
              </p:ext>
            </p:extLst>
          </p:nvPr>
        </p:nvGraphicFramePr>
        <p:xfrm>
          <a:off x="549275" y="2667000"/>
          <a:ext cx="10288588" cy="366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A56D20-94A8-2B9C-3979-A6376F6F1D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197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62A72-669D-C68C-DF31-246931B0B6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Легкий в повседневной работе пользовательский интерфейс</a:t>
            </a:r>
          </a:p>
          <a:p>
            <a:r>
              <a:rPr lang="ru-RU" dirty="0"/>
              <a:t>Снижение нагрузки на сотрудников благодаря автоматизации</a:t>
            </a:r>
          </a:p>
          <a:p>
            <a:r>
              <a:rPr lang="ru-RU" dirty="0"/>
              <a:t>Расширение возможности интеграции «Разделяемая база данных»</a:t>
            </a:r>
          </a:p>
          <a:p>
            <a:r>
              <a:rPr lang="ru-RU" dirty="0"/>
              <a:t>Снижение влияния человеческого фактора</a:t>
            </a:r>
          </a:p>
          <a:p>
            <a:r>
              <a:rPr lang="ru-RU" dirty="0"/>
              <a:t>Использование открытого программного обеспечения</a:t>
            </a:r>
          </a:p>
          <a:p>
            <a:r>
              <a:rPr lang="ru-RU" dirty="0"/>
              <a:t>Сохранность данных</a:t>
            </a:r>
          </a:p>
          <a:p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3995-EBFD-A5C6-D3DE-B1C12B81269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4507" b="44507"/>
          <a:stretch/>
        </p:blipFill>
        <p:spPr/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480377" cy="42473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Преймущества данной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14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C8521-1B00-0671-549A-DE934E833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56499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F9514BF-77D9-803B-DC04-CA689ACC7F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E4F965E-0F48-0D55-33AE-79EE937F1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074536" y="3124200"/>
            <a:ext cx="1926714" cy="327069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219583B-33D1-DC66-3454-F1F169AC6B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609600"/>
            <a:ext cx="7637912" cy="5638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D3CE25A-FE88-4479-31E2-D23855BF4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6F80A-CF26-1FB3-6C62-93822CC956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7D37CF-D4B0-60F0-DB58-0D6B8A8E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662" y="179647"/>
            <a:ext cx="2119604" cy="22167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3914F8-92C0-CD1A-862F-175AFF9F9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4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0760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Назначение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ru-RU" noProof="1"/>
              <a:t>Система «Техникум» - Информационная система предназначенная для автоматизации некоторых составляющих учебного процесса в учреждения среднего профессионального образования, таких как ГАПОУ «ОНТ Им. В.А. Сорокина». Разрабатывается с целью облегчения работы педагогов и администрации, а также совершенствования образовательного опыта студентов. Упрощает прием студентов, учет преподавательской нагрузки и формирование расписания занятий.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256241" cy="424732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/>
              <a:t>2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F7797-C21D-E7EA-7C23-A1B17E21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C85442-67DC-9314-A134-13B60EAF42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80646" cy="707886"/>
          </a:xfrm>
        </p:spPr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вероятность допущения ошибки при составлении расписания занятий в техникуме и внесении изменений в расписание.</a:t>
            </a:r>
          </a:p>
          <a:p>
            <a:r>
              <a:rPr lang="ru-RU" dirty="0"/>
              <a:t>Предоставляет различные форматы отображения расписания в системе.</a:t>
            </a:r>
          </a:p>
          <a:p>
            <a:r>
              <a:rPr lang="ru-RU" dirty="0">
                <a:solidFill>
                  <a:srgbClr val="000000"/>
                </a:solidFill>
              </a:rPr>
              <a:t>У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прощает работу учителей, позволяя им вести учет преподавательской нагрузки.</a:t>
            </a:r>
          </a:p>
          <a:p>
            <a:r>
              <a:rPr lang="ru-RU" dirty="0">
                <a:solidFill>
                  <a:srgbClr val="000000"/>
                </a:solidFill>
              </a:rPr>
              <a:t>Помогает членам приемной комиссии заносить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в систему данные абитуриентов, производить отбор и зачисление их в техникум в качестве студентов.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озволяет администраторам  контролировать доступ к функциональности системы.</a:t>
            </a:r>
            <a:endParaRPr lang="ru-RU" dirty="0">
              <a:effectLst/>
            </a:endParaRP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329287" cy="424732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7653"/>
      </p:ext>
    </p:extLst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650" t="19514" r="6650" b="106"/>
          <a:stretch/>
        </p:blipFill>
        <p:spPr>
          <a:xfrm>
            <a:off x="0" y="0"/>
            <a:ext cx="12204000" cy="685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9857" y="2420888"/>
            <a:ext cx="6840760" cy="4198600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0141" y="2539968"/>
            <a:ext cx="6496459" cy="39604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СУБД </a:t>
            </a:r>
            <a:r>
              <a:rPr lang="en-US" sz="2000" dirty="0"/>
              <a:t>PostgreSQL </a:t>
            </a:r>
            <a:r>
              <a:rPr lang="ru-RU" sz="2000" dirty="0"/>
              <a:t>версии 14 </a:t>
            </a:r>
            <a:r>
              <a:rPr lang="en-US" sz="2000" dirty="0"/>
              <a:t>– </a:t>
            </a:r>
            <a:r>
              <a:rPr lang="ru-RU" sz="2000" dirty="0"/>
              <a:t>открытое программное обеспечение под лицензией «</a:t>
            </a:r>
            <a:r>
              <a:rPr lang="en-US" sz="2000" dirty="0"/>
              <a:t>PostgreSQL</a:t>
            </a:r>
            <a:r>
              <a:rPr lang="ru-RU" sz="2000" dirty="0"/>
              <a:t>» (эквивалентно </a:t>
            </a:r>
            <a:r>
              <a:rPr lang="en-US" sz="2000" dirty="0"/>
              <a:t>MIT)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Среда разработки «</a:t>
            </a:r>
            <a:r>
              <a:rPr lang="en-US" sz="2000" dirty="0"/>
              <a:t>ASP.NET Core 6.0 </a:t>
            </a:r>
            <a:r>
              <a:rPr lang="en-US" sz="2000" dirty="0" err="1"/>
              <a:t>Blazor</a:t>
            </a:r>
            <a:r>
              <a:rPr lang="ru-RU" sz="2000" dirty="0"/>
              <a:t>»</a:t>
            </a:r>
            <a:r>
              <a:rPr lang="en-US" sz="2000" dirty="0"/>
              <a:t> -</a:t>
            </a:r>
            <a:r>
              <a:rPr lang="ru-RU" sz="2000" dirty="0"/>
              <a:t>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Пакет программных компонентов «</a:t>
            </a:r>
            <a:r>
              <a:rPr lang="en-US" sz="2000" dirty="0" err="1"/>
              <a:t>MudBlazor</a:t>
            </a:r>
            <a:r>
              <a:rPr lang="ru-RU" sz="2000" dirty="0"/>
              <a:t>» для среды разработки «</a:t>
            </a:r>
            <a:r>
              <a:rPr lang="en-US" sz="2000" dirty="0"/>
              <a:t>ASP.NET Core 6.0 </a:t>
            </a:r>
            <a:r>
              <a:rPr lang="en-US" sz="2000" dirty="0" err="1"/>
              <a:t>Blazor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-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Пакет программных инструментов для генерации электронных документов «</a:t>
            </a:r>
            <a:r>
              <a:rPr lang="en-US" sz="2000" dirty="0"/>
              <a:t>Open-XML-SDK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-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64704"/>
            <a:ext cx="8931736" cy="107173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Использованные информационные технологии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F89E0-980C-6492-52F7-3948B65B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31" y="4214851"/>
            <a:ext cx="1078312" cy="107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E77140-9B44-B462-C964-FC95122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8" y="5220817"/>
            <a:ext cx="1071737" cy="10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>
            <a:extLst>
              <a:ext uri="{FF2B5EF4-FFF2-40B4-BE49-F238E27FC236}">
                <a16:creationId xmlns:a16="http://schemas.microsoft.com/office/drawing/2014/main" id="{C40FE1FF-0478-6CEB-9B26-AFA9B28C9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CD316FB9-2D48-59C0-BE10-8F49E115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570346"/>
            <a:ext cx="1071737" cy="7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0228C8-9E1C-7AB8-9DD0-3AF59D7C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3712" y="2426111"/>
            <a:ext cx="1071737" cy="10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614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80646" cy="707886"/>
          </a:xfrm>
        </p:spPr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Модуль «Управление пользователями» - пользователи, авторизация и блокировка пользователей.</a:t>
            </a:r>
          </a:p>
          <a:p>
            <a:r>
              <a:rPr lang="ru-RU" dirty="0"/>
              <a:t>Модуль «Приемная комиссия» - данные абитуриентов, группы.</a:t>
            </a:r>
          </a:p>
          <a:p>
            <a:r>
              <a:rPr lang="ru-RU" dirty="0"/>
              <a:t>Модуль «Учет преподавательской нагрузки» - план нагрузки и часы преподавания.</a:t>
            </a:r>
          </a:p>
          <a:p>
            <a:r>
              <a:rPr lang="ru-RU" dirty="0"/>
              <a:t>Модуль «Расписание» - расписание занятий в техникуме.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329287" cy="424732"/>
          </a:xfrm>
        </p:spPr>
        <p:txBody>
          <a:bodyPr/>
          <a:lstStyle/>
          <a:p>
            <a:r>
              <a:rPr lang="ru-RU" dirty="0"/>
              <a:t>Составные части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9834"/>
      </p:ext>
    </p:extLst>
  </p:cSld>
  <p:clrMapOvr>
    <a:masterClrMapping/>
  </p:clrMapOvr>
  <p:transition spd="slow">
    <p:strips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650" t="19514" r="6650" b="106"/>
          <a:stretch/>
        </p:blipFill>
        <p:spPr>
          <a:xfrm>
            <a:off x="0" y="0"/>
            <a:ext cx="12204000" cy="685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268" y="1415865"/>
            <a:ext cx="5471723" cy="4771575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2788" y="1494770"/>
            <a:ext cx="4761163" cy="4598526"/>
          </a:xfrm>
        </p:spPr>
        <p:txBody>
          <a:bodyPr>
            <a:normAutofit/>
          </a:bodyPr>
          <a:lstStyle/>
          <a:p>
            <a:r>
              <a:rPr lang="ru-RU" sz="2400" dirty="0"/>
              <a:t>Программное обеспечение: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СУБД </a:t>
            </a:r>
            <a:r>
              <a:rPr lang="en-US" sz="2000" dirty="0"/>
              <a:t>PostgreSQL</a:t>
            </a:r>
            <a:r>
              <a:rPr lang="ru-RU" sz="2000" dirty="0"/>
              <a:t> 14.0</a:t>
            </a:r>
            <a:endParaRPr lang="en-US" sz="2000" dirty="0"/>
          </a:p>
          <a:p>
            <a:r>
              <a:rPr lang="ru-RU" sz="2400" dirty="0"/>
              <a:t>Аппаратное обеспечение: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Двух-ядерный процессор с тактовой частотой от 3 ГГц 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ОЗУ ёмкостью от 2 ГБ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ПЗУ ёмкостью от 10 ГБ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Подключение к сети со скоростью от 100 Мбит/сек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Источники бесперебойного питания, способные обеспечивать работу техники в течении 30 минут при аварийном отключении электричества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98808"/>
            <a:ext cx="11106150" cy="44196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Минимальные системные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0546"/>
      </p:ext>
    </p:extLst>
  </p:cSld>
  <p:clrMapOvr>
    <a:masterClrMapping/>
  </p:clrMapOvr>
  <p:transition spd="slow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2780928"/>
            <a:ext cx="4389542" cy="3363610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520" y="2996952"/>
            <a:ext cx="3688080" cy="2870448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Выполняет идентификацию, аутентификацию и авторизацию пользователей.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7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88035"/>
            <a:ext cx="6759202" cy="680725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Авторизация в системе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AEB195-D078-EA1B-2D42-94580D40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5" y="2152132"/>
            <a:ext cx="5382376" cy="371526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EE6B891-E6FB-76C5-0CC4-F302E0743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DD14D87-06D6-741C-72B1-848E271DCB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48640" y="2564904"/>
            <a:ext cx="11163038" cy="3676953"/>
          </a:xfr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5935DE-F991-46D0-B2A5-FBCD005652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8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EAAC0C-626C-485B-66BE-141E359BA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6271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«Управление пользователями»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9</a:t>
            </a:fld>
            <a:endParaRPr lang="ru-RU" noProof="1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E3A320-A4A6-5EDA-6168-B41C7DC4978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5347" r="5347"/>
          <a:stretch/>
        </p:blipFill>
        <p:spPr/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ED8B011-E418-932E-5898-A60D43F0305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-1466" r="20773"/>
          <a:stretch/>
        </p:blipFill>
        <p:spPr>
          <a:xfrm>
            <a:off x="8001000" y="2060027"/>
            <a:ext cx="3654121" cy="2760181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Просмотр списка пользователей системы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4F1F3F2-2C5F-ED3B-4D3A-002E12FDDC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200" y="5542992"/>
            <a:ext cx="3642359" cy="622312"/>
          </a:xfrm>
        </p:spPr>
        <p:txBody>
          <a:bodyPr/>
          <a:lstStyle/>
          <a:p>
            <a:r>
              <a:rPr lang="ru-RU" sz="1700" dirty="0"/>
              <a:t>Изменение данных существующих пользователей и их блокировка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B8B8A7-782C-7F16-561A-421563A53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01000" y="5542992"/>
            <a:ext cx="3642359" cy="622312"/>
          </a:xfrm>
        </p:spPr>
        <p:txBody>
          <a:bodyPr/>
          <a:lstStyle/>
          <a:p>
            <a:r>
              <a:rPr lang="ru-RU" sz="1700" dirty="0"/>
              <a:t>Создание новый учетных записей в системе</a:t>
            </a:r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890541-B773-42EB-E6AE-D3AB76295FF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/>
          <a:srcRect l="-758" r="20025"/>
          <a:stretch/>
        </p:blipFill>
        <p:spPr>
          <a:xfrm>
            <a:off x="4267200" y="2057401"/>
            <a:ext cx="3636000" cy="2762808"/>
          </a:xfr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583E594-7911-C35F-863D-9F06DC3C2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0253452"/>
      </p:ext>
    </p:extLst>
  </p:cSld>
  <p:clrMapOvr>
    <a:masterClrMapping/>
  </p:clrMapOvr>
  <p:transition spd="slow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ременныйКлассическийБлок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282_TF89082059.potx" id="{67D49B47-FA17-4E5B-80EE-30F76FF2D07D}" vid="{0DD5EBB0-80F9-440D-B756-554016CC0C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классическая блочная презентация</Template>
  <TotalTime>544</TotalTime>
  <Words>512</Words>
  <Application>Microsoft Office PowerPoint</Application>
  <PresentationFormat>Широкоэкранный</PresentationFormat>
  <Paragraphs>86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 3</vt:lpstr>
      <vt:lpstr>СовременныйКлассическийБлок-3</vt:lpstr>
      <vt:lpstr>система «Техникум»</vt:lpstr>
      <vt:lpstr>Назначение</vt:lpstr>
      <vt:lpstr>Функционал</vt:lpstr>
      <vt:lpstr>Использованные информационные технологии</vt:lpstr>
      <vt:lpstr>Модули</vt:lpstr>
      <vt:lpstr>Минимальные системные требования</vt:lpstr>
      <vt:lpstr>Авторизация в системе</vt:lpstr>
      <vt:lpstr>Главный Экран</vt:lpstr>
      <vt:lpstr>Модуль «Управление пользователями»</vt:lpstr>
      <vt:lpstr>Модуль «Приемная комиссия»</vt:lpstr>
      <vt:lpstr>Модуль «Учет преподавательской нагрузки»</vt:lpstr>
      <vt:lpstr>Модуль «Расписание»</vt:lpstr>
      <vt:lpstr>Снижение влияния человеческого фактора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«Техникум»</dc:title>
  <dc:creator>мои данные Не соберайте</dc:creator>
  <cp:lastModifiedBy>мои данные Не соберайте</cp:lastModifiedBy>
  <cp:revision>5</cp:revision>
  <dcterms:created xsi:type="dcterms:W3CDTF">2022-06-19T10:47:37Z</dcterms:created>
  <dcterms:modified xsi:type="dcterms:W3CDTF">2022-06-19T19:54:59Z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