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68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63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56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968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7479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13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31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503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54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08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939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77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99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03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23D8E4C-8C4F-4684-B258-E85E0366DBF9}" type="datetimeFigureOut">
              <a:rPr lang="ru-RU" smtClean="0"/>
              <a:t>18.11.2019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312B6-C433-4D8A-B90D-F019D5D4AC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393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16674" y="-1170432"/>
            <a:ext cx="11302046" cy="4772471"/>
          </a:xfrm>
        </p:spPr>
        <p:txBody>
          <a:bodyPr>
            <a:normAutofit/>
          </a:bodyPr>
          <a:lstStyle/>
          <a:p>
            <a:r>
              <a:rPr lang="ru-RU" dirty="0" smtClean="0"/>
              <a:t>О мутациях</a:t>
            </a:r>
            <a:endParaRPr lang="ru-RU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45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74812" y="899886"/>
            <a:ext cx="10328502" cy="5170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smtClean="0"/>
              <a:t>Миф: </a:t>
            </a:r>
          </a:p>
          <a:p>
            <a:pPr marL="0" indent="0">
              <a:buNone/>
            </a:pPr>
            <a:r>
              <a:rPr lang="ru-RU" dirty="0" smtClean="0"/>
              <a:t>Чернобыль </a:t>
            </a:r>
            <a:r>
              <a:rPr lang="ru-RU" dirty="0"/>
              <a:t>влияет на щитовидную железу до сих </a:t>
            </a:r>
            <a:r>
              <a:rPr lang="ru-RU" dirty="0" smtClean="0"/>
              <a:t>пор.</a:t>
            </a:r>
          </a:p>
          <a:p>
            <a:pPr marL="0" indent="0">
              <a:buNone/>
            </a:pPr>
            <a:r>
              <a:rPr lang="ru-RU" b="1" dirty="0"/>
              <a:t>Правда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Правда</a:t>
            </a:r>
            <a:r>
              <a:rPr lang="ru-RU" dirty="0"/>
              <a:t>: Взрыв на ЧАЭС в 1986 году нанес сокрушительный удар по здоровью людей. Особенно он навредил детям, ликвидаторам и тем, кто жил в загрязненных регионах. Жители загрязненных территорий, в частности дети, страдали от дефицита йода. Их щитовидная железа абсорбировала радиоактивный йод из воздуха и продуктов. Первая фаза распада йода наступает уже через 7 дней, через два месяца он распадается полностью. То есть угрозы рака щитовидной железы из-за взрыва на Чернобыле для нынешних детей нет. Поэтому, в группу риска попали дети, рожденные до мая-июня 1986 года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04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07041" y="986972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Миф</a:t>
            </a:r>
            <a:r>
              <a:rPr lang="ru-RU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/>
              <a:t>зоне отчуждения произошло много </a:t>
            </a:r>
            <a:r>
              <a:rPr lang="ru-RU" dirty="0" smtClean="0"/>
              <a:t>мутаций</a:t>
            </a:r>
          </a:p>
          <a:p>
            <a:pPr marL="0" indent="0">
              <a:buNone/>
            </a:pPr>
            <a:r>
              <a:rPr lang="ru-RU" b="1" dirty="0" smtClean="0"/>
              <a:t>Правда:</a:t>
            </a:r>
          </a:p>
          <a:p>
            <a:pPr marL="0" indent="0">
              <a:buNone/>
            </a:pPr>
            <a:r>
              <a:rPr lang="ru-RU" dirty="0"/>
              <a:t>Самые грязные территории впитали радиоактивные металлы — радиоактивный цезий-137 и стронций-90. Они сработали как удобрение для овощей и фруктов, которые вырастали намного больше обычных. А вот зверей-мутантов, фотографиями которых пестрит интернет, никто вживую так и не видел. </a:t>
            </a:r>
          </a:p>
        </p:txBody>
      </p:sp>
    </p:spTree>
    <p:extLst>
      <p:ext uri="{BB962C8B-B14F-4D97-AF65-F5344CB8AC3E}">
        <p14:creationId xmlns:p14="http://schemas.microsoft.com/office/powerpoint/2010/main" val="380880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508001" y="130629"/>
            <a:ext cx="10101942" cy="6603999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Почковые мутации (</a:t>
            </a:r>
            <a:r>
              <a:rPr lang="ru-RU" dirty="0" err="1"/>
              <a:t>спорты</a:t>
            </a:r>
            <a:r>
              <a:rPr lang="ru-RU" dirty="0"/>
              <a:t>) — стойкие соматические мутации, происходящие в клетках точек роста растений. Приводят к клоновой изменчивости[20]. При вегетативном размножении сохраняются. Многие сорта культурных растений являются почковыми мутантами[21].</a:t>
            </a:r>
            <a:endParaRPr lang="ru-RU" dirty="0"/>
          </a:p>
          <a:p>
            <a:r>
              <a:rPr lang="ru-RU" dirty="0"/>
              <a:t>Последствия мутаций для клетки и организма</a:t>
            </a:r>
            <a:endParaRPr lang="ru-RU" dirty="0"/>
          </a:p>
          <a:p>
            <a:r>
              <a:rPr lang="ru-RU" dirty="0"/>
              <a:t>Мутации, которые ухудшают деятельность клетки в многоклеточном организме, часто приводят к уничтожению клетки (в частности, к программируемой смерти клетки, — </a:t>
            </a:r>
            <a:r>
              <a:rPr lang="ru-RU" dirty="0" err="1"/>
              <a:t>апоптозу</a:t>
            </a:r>
            <a:r>
              <a:rPr lang="ru-RU" dirty="0"/>
              <a:t>). Если внутри- и внеклеточные защитные механизмы не распознали мутацию и клетка прошла деление, то мутантный ген передастся всем потомкам клетки и, чаще всего, приводит к тому, что все эти клетки начинают функционировать иначе.</a:t>
            </a:r>
            <a:endParaRPr lang="ru-RU" dirty="0"/>
          </a:p>
          <a:p>
            <a:r>
              <a:rPr lang="ru-RU" dirty="0"/>
              <a:t>Мутация в соматической клетке сложного многоклеточного организма может привести к злокачественным или доброкачественным новообразованиям, мутация в половой клетке — к изменению свойств всего организма-потомка.</a:t>
            </a:r>
            <a:endParaRPr lang="ru-RU" dirty="0"/>
          </a:p>
          <a:p>
            <a:r>
              <a:rPr lang="ru-RU" dirty="0"/>
              <a:t>В стабильных (неизменных или слабо изменяющихся) условиях существования большинство особей имеют близкий к оптимальному генотип, а мутации вызывают нарушение функций организма, снижают его приспособленность и могут привести к смерти особи. Однако в очень редких случаях мутация может привести к появлению у организма новых полезных признаков, и тогда последствия мутации оказываются положительными; в этом случае они являются средством адаптации организма к окружающей среде и, соответственно, называются адаптационными.</a:t>
            </a:r>
            <a:endParaRPr lang="ru-RU" dirty="0"/>
          </a:p>
          <a:p>
            <a:r>
              <a:rPr lang="ru-RU" dirty="0"/>
              <a:t>Роль мутаций в эволюции</a:t>
            </a:r>
            <a:endParaRPr lang="ru-RU" dirty="0"/>
          </a:p>
          <a:p>
            <a:r>
              <a:rPr lang="ru-RU" dirty="0"/>
              <a:t>При существенном изменении условий существования те мутации, которые раньше были вредными, могут оказаться полезными. Таким образом, мутации являются материалом для естественного отбора. Так, мутанты-</a:t>
            </a:r>
            <a:r>
              <a:rPr lang="ru-RU" dirty="0" err="1"/>
              <a:t>меланисты</a:t>
            </a:r>
            <a:r>
              <a:rPr lang="ru-RU" dirty="0"/>
              <a:t> (темноокрашенные особи) в популяциях березовой пяденицы в Англии впервые были обнаружены учеными среди типичных светлых особей в середине XIX века. Темная окраска возникает в результате мутации одного гена.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751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88841" y="858416"/>
            <a:ext cx="9125305" cy="4824206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Бабочки проводят день на стволах и ветвях деревьев, обычно покрытых лишайниками, на фоне которых светлая окраска является маскирующей. В результате промышленной революции, сопровождающейся загрязнением атмосферы, лишайники погибли, а светлые стволы берез покрылись копотью. В результате к середине XX века (за 50-100 поколений) в промышленных районах темная морфа почти полностью вытеснила светлую. Было показано, что главная причина преимущественного выживания чёрной формы — хищничество птиц, которые избирательно выедали светлых бабочек в загрязненных районах.</a:t>
            </a:r>
            <a:endParaRPr lang="ru-RU" dirty="0"/>
          </a:p>
          <a:p>
            <a:r>
              <a:rPr lang="ru-RU" dirty="0"/>
              <a:t>Если мутация затрагивает «молчащие» участки ДНК либо приводит к замене одного элемента генетического кода на синонимичный, то она обычно никак не проявляется в фенотипе (проявление такой синонимичной замены может быть связано с разной частотой употребления кодонов). Однако, методами генного анализа такие мутации можно обнаружить. Поскольку чаще всего мутации происходят в результате естественных причин, то в предположении, что основные свойства внешней среды не менялись, получается, что частота мутаций должна быть примерно постоянной. Этот факт можно использовать для исследования филогении — изучения</a:t>
            </a:r>
            <a:endParaRPr lang="ru-RU" dirty="0"/>
          </a:p>
          <a:p>
            <a:r>
              <a:rPr lang="ru-RU" dirty="0"/>
              <a:t>происхождения и родственных связей различных таксонов, в том числе и человека. Таким образом, мутации в молчащих генах служат для исследователей «молекулярными часами». Теория «молекулярных часов» исходит также из того, что большинство мутаций нейтрально, и скорость их накопления в данном гене не зависит или слабо зависит от действия естественного отбора и потому остается постоянной в течение длительного времени. Для разных генов эта скорость, тем не менее, будет различаться.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228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24102" y="631371"/>
            <a:ext cx="8915400" cy="377762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Исследование мутаций в </a:t>
            </a:r>
            <a:r>
              <a:rPr lang="ru-RU" dirty="0" err="1"/>
              <a:t>митохондриальной</a:t>
            </a:r>
            <a:r>
              <a:rPr lang="ru-RU" dirty="0"/>
              <a:t> ДНК (наследуется по материнской линии) и в Y-хромосомах (наследуется по отцовской линии) широко используется в эволюционной биологии для изучения происхождения рас и народностей, реконструкции биологического развития человечества.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Проблема случайности </a:t>
            </a:r>
            <a:r>
              <a:rPr lang="ru-RU" dirty="0" smtClean="0"/>
              <a:t>мутаций</a:t>
            </a:r>
            <a:r>
              <a:rPr lang="en-US" dirty="0" smtClean="0"/>
              <a:t>:</a:t>
            </a:r>
            <a:endParaRPr lang="ru-RU" dirty="0"/>
          </a:p>
          <a:p>
            <a:r>
              <a:rPr lang="ru-RU" dirty="0"/>
              <a:t>В 40-е годы среди микробиологов была популярна точка зрения, согласно которой мутации вызываются воздействием фактора среды (например, антибиотика), к которому они позволяют адаптироваться. Для проверки этой гипотезы был разработан </a:t>
            </a:r>
            <a:r>
              <a:rPr lang="ru-RU" dirty="0" err="1"/>
              <a:t>флуктуационный</a:t>
            </a:r>
            <a:r>
              <a:rPr lang="ru-RU" dirty="0"/>
              <a:t> тест и метод реплик.</a:t>
            </a:r>
            <a:endParaRPr lang="ru-RU" dirty="0"/>
          </a:p>
          <a:p>
            <a:r>
              <a:rPr lang="ru-RU" dirty="0" err="1"/>
              <a:t>Флуктуационный</a:t>
            </a:r>
            <a:r>
              <a:rPr lang="ru-RU" dirty="0"/>
              <a:t> тест </a:t>
            </a:r>
            <a:r>
              <a:rPr lang="ru-RU" dirty="0" err="1"/>
              <a:t>Лурии-Дельбрюка</a:t>
            </a:r>
            <a:r>
              <a:rPr lang="ru-RU" dirty="0"/>
              <a:t> заключается в том, что небольшие порции исходной культуры бактерий рассеивают в пробирки с жидкой средой, а после нескольких циклов делений добавляют в пробирки антибиотик. Затем (без последующих делений) на чашке Петри с твердой средой высевают выживших устойчивых к антибиотику бактерий</a:t>
            </a:r>
            <a:r>
              <a:rPr lang="ru-RU" dirty="0" smtClean="0"/>
              <a:t>.</a:t>
            </a:r>
            <a:r>
              <a:rPr lang="ru-RU" dirty="0"/>
              <a:t> Тест показал, что число устойчивых колоний из разных пробирок очень изменчиво — в большинстве случаев оно небольшое (или нулевое), а в некоторых случаях очень высокое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Тест показал, что </a:t>
            </a:r>
            <a:r>
              <a:rPr lang="ru-RU" dirty="0" smtClean="0"/>
              <a:t>число— </a:t>
            </a:r>
            <a:r>
              <a:rPr lang="ru-RU" dirty="0"/>
              <a:t>в большинстве случаев оно небольшое (или нулевое), а в некоторых случаях очень высокое</a:t>
            </a:r>
            <a:r>
              <a:rPr lang="ru-RU" dirty="0" smtClean="0"/>
              <a:t>.</a:t>
            </a:r>
            <a:r>
              <a:rPr lang="ru-RU" dirty="0"/>
              <a:t> устойчивых колоний из разных пробирок очень изменчиво 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73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20890" y="429209"/>
            <a:ext cx="9675812" cy="4800879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Это означает, что мутации, вызвавшие устойчивость к антибиотику, возникали в случайные моменты времени как до, так и после его воздействия.</a:t>
            </a:r>
            <a:endParaRPr lang="ru-RU" dirty="0"/>
          </a:p>
          <a:p>
            <a:r>
              <a:rPr lang="ru-RU" dirty="0"/>
              <a:t>Метод реплик заключается в том, что с исходной чашки Петри, где на твердой среде растут колонии бактерий, делается отпечаток на ворсистую ткань, а затем с ткани бактерии переносятся на несколько других чашек, где рисунок их расположения оказывается тем же, что на исходной чашке. После воздействия антибиотиком на всех чашках выживают колонии, расположенные в одних и тех же точках. Высевая такие колонии на новые чашки, можно показать, что все бактерии внутри колонии обладают устойчивостью.</a:t>
            </a:r>
            <a:endParaRPr lang="ru-RU" dirty="0"/>
          </a:p>
          <a:p>
            <a:r>
              <a:rPr lang="ru-RU" dirty="0"/>
              <a:t>Таким образом, обоими методами было доказано, что «адаптивные» мутации возникают независимо от воздействия того фактора, к которому они позволяют приспособиться, и в этом смысле мутации случайны. Однако несомненно, что возможность тех или иных мутаций зависит от генотипа и канализована предшествующим ходом эволюции (см. Закон гомологических рядов в наследственной изменчивости).</a:t>
            </a:r>
            <a:endParaRPr lang="ru-RU" dirty="0"/>
          </a:p>
          <a:p>
            <a:r>
              <a:rPr lang="ru-RU" dirty="0"/>
              <a:t>Кроме того, закономерно различается частота </a:t>
            </a:r>
            <a:r>
              <a:rPr lang="ru-RU" dirty="0" err="1"/>
              <a:t>мутирования</a:t>
            </a:r>
            <a:r>
              <a:rPr lang="ru-RU" dirty="0"/>
              <a:t> разных генов и разных участков внутри одного гена. Также известно, что высшие организмы используют «целенаправленные» (то есть происходящие в определённых участках ДНК) мутации в механизмах иммунитета[источник не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ru-RU" dirty="0" smtClean="0"/>
              <a:t>указан </a:t>
            </a:r>
            <a:r>
              <a:rPr lang="ru-RU" dirty="0"/>
              <a:t>1909 дней].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802828" y="493776"/>
            <a:ext cx="8915400" cy="5980176"/>
          </a:xfrm>
        </p:spPr>
        <p:txBody>
          <a:bodyPr/>
          <a:lstStyle/>
          <a:p>
            <a:r>
              <a:rPr lang="ru-RU" dirty="0"/>
              <a:t>Хотя слово "мутация" звучит устрашающе, оно означает всего лишь изменение в структуре генов. Изменения эти могут быть как масштабными, к примеру, поломки хромосом или изменение их количества, так и очень маленькими, к примеру, замена одной буквы генетического кода на другую. В какой-то степени, мутантами являются все живые существа на планете. Процесс появления мутаций называется мутагенезом. Он может происходить по внутренним причинам – ошибки при удвоении ДНК или починке ДНК. А может происходить под влиянием внешних факторов – ионизирующего излучения, химических веществ. Что касается первого ответа на вопрос: влияние различных эзотерических практик и подсознания на мутации ДНК не доказана.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920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850" y="36576"/>
            <a:ext cx="8911687" cy="1280890"/>
          </a:xfrm>
        </p:spPr>
        <p:txBody>
          <a:bodyPr/>
          <a:lstStyle/>
          <a:p>
            <a:r>
              <a:rPr lang="ru-RU" dirty="0" smtClean="0"/>
              <a:t>Источники</a:t>
            </a:r>
            <a:r>
              <a:rPr lang="en-US" dirty="0" smtClean="0"/>
              <a:t>:</a:t>
            </a:r>
            <a:br>
              <a:rPr lang="en-US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25600" y="1074057"/>
            <a:ext cx="9879012" cy="4837165"/>
          </a:xfrm>
        </p:spPr>
        <p:txBody>
          <a:bodyPr>
            <a:normAutofit/>
          </a:bodyPr>
          <a:lstStyle/>
          <a:p>
            <a:r>
              <a:rPr lang="en-US" dirty="0"/>
              <a:t>https://pikabu.ru/story/mifyi_o_mutatsiyakh_ot_chelovekapauka_do_gmo_5792127 </a:t>
            </a:r>
            <a:endParaRPr lang="en-US" dirty="0" smtClean="0"/>
          </a:p>
          <a:p>
            <a:r>
              <a:rPr lang="en-US" dirty="0"/>
              <a:t>https://life.ru/t/%D0%BD%D0%B0%D1%83%D0%BA%D0%B0/904558/tielieghoniia_khimiery_i_mutatsii_razvienchivaiem_mify </a:t>
            </a:r>
            <a:endParaRPr lang="en-US" dirty="0" smtClean="0"/>
          </a:p>
          <a:p>
            <a:r>
              <a:rPr lang="en-US" dirty="0"/>
              <a:t>https://tsn.ua/ru/ukrayina/krasnoe-vino-ne-spasaet-ot-radiacii-a-chernobyl-ne-pustosh-samye-rasprostranennye-mify-o-chernobylskoy-katastrofe-1391439.html </a:t>
            </a:r>
            <a:endParaRPr lang="en-US" dirty="0" smtClean="0"/>
          </a:p>
          <a:p>
            <a:r>
              <a:rPr lang="en-US" dirty="0"/>
              <a:t>https://interneturok.ru/lesson/biology/10-klass/osnovy-genetiki/vidy-mutatsiy-genomnye-i-hromosomnye-mutatsii http://antropogenez.ru/article/79/ </a:t>
            </a:r>
            <a:endParaRPr lang="en-US" dirty="0" smtClean="0"/>
          </a:p>
          <a:p>
            <a:r>
              <a:rPr lang="en-US" dirty="0"/>
              <a:t>https://www.golos-ameriki.ru/a/a-33-2009-02-19-voa23/635746.html </a:t>
            </a:r>
            <a:endParaRPr lang="en-US" dirty="0" smtClean="0"/>
          </a:p>
          <a:p>
            <a:r>
              <a:rPr lang="en-US" dirty="0"/>
              <a:t>https://focus.ua/world/375177</a:t>
            </a:r>
            <a:endParaRPr lang="en-US" dirty="0"/>
          </a:p>
          <a:p>
            <a:r>
              <a:rPr lang="en-US" dirty="0"/>
              <a:t>https://www.youtube.com/watch?v=AfZe8QRBK60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872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1897" y="1001485"/>
            <a:ext cx="8915400" cy="48226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МИФ 1. СУПЕРГЕРОИ </a:t>
            </a:r>
            <a:r>
              <a:rPr lang="ru-RU" b="1" dirty="0" smtClean="0"/>
              <a:t>МУТАНТЫ</a:t>
            </a:r>
          </a:p>
          <a:p>
            <a:pPr marL="0" indent="0">
              <a:buNone/>
            </a:pPr>
            <a:r>
              <a:rPr lang="ru-RU" b="1" dirty="0" smtClean="0"/>
              <a:t>Миф: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marL="0" indent="0">
              <a:buNone/>
            </a:pPr>
            <a:r>
              <a:rPr lang="ru-RU" dirty="0"/>
              <a:t>Представьте себе, что вы попали в аварию, врезались в грузовик, который перевозил радиоактивные отходы, вы извалялись в этой радиоактивной жиже, и уже чувствуете изменения в своём теле, и думаете: «Сейчас я стану супер-героем!». Или супер-мутантом, одна из версий, которые часто показывают в кинематографе или в компьютерных играх. </a:t>
            </a:r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Правда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ru-RU" dirty="0" smtClean="0"/>
              <a:t>Должен </a:t>
            </a:r>
            <a:r>
              <a:rPr lang="ru-RU" dirty="0"/>
              <a:t>вас разочаровать, что всё будет немножко не так. Если вы смешаетесь с некоторой условной радиоактивной жижей, источником радиации, то у вас, в ваших клетках будут накапливаться мутации и некоторые из этих клеток, как доблестные самураи дабы не вызвать у вас рак, покончат жизнь самоубийством. Если этих клеток будет очень много, то вы умрёте. А если этих клеток будет очень мало, то через некоторое время вы умрёте от рака. Это печальная история, предостерегающая вас: не пытайтесь стать черепашками </a:t>
            </a:r>
            <a:r>
              <a:rPr lang="ru-RU" dirty="0" err="1"/>
              <a:t>нинзя</a:t>
            </a:r>
            <a:r>
              <a:rPr lang="ru-RU" dirty="0"/>
              <a:t>.</a:t>
            </a:r>
            <a:r>
              <a:rPr lang="ru-RU" b="1" dirty="0"/>
              <a:t/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2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18353" y="1349829"/>
            <a:ext cx="9849531" cy="453236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МИФ 2. МУТАЦИИ НЕ </a:t>
            </a:r>
            <a:r>
              <a:rPr lang="ru-RU" b="1" dirty="0" smtClean="0"/>
              <a:t>СЛУЧАЙНЫ</a:t>
            </a:r>
          </a:p>
          <a:p>
            <a:pPr marL="0" indent="0">
              <a:buNone/>
            </a:pPr>
            <a:r>
              <a:rPr lang="ru-RU" b="1" dirty="0" smtClean="0"/>
              <a:t>Миф: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Мутации не случайны, есть какой-то план, где говорится, где должны возникать те или иные мутации. Вот пример свежей новости. Вышла статья в научном журнале, его немножечко переврали журналисты издательства </a:t>
            </a:r>
            <a:r>
              <a:rPr lang="ru-RU" dirty="0" err="1"/>
              <a:t>Хайптэк</a:t>
            </a:r>
            <a:r>
              <a:rPr lang="ru-RU" dirty="0"/>
              <a:t>… ой, то есть </a:t>
            </a:r>
            <a:r>
              <a:rPr lang="ru-RU" dirty="0" err="1"/>
              <a:t>ХайТэк</a:t>
            </a:r>
            <a:r>
              <a:rPr lang="ru-RU" dirty="0"/>
              <a:t> </a:t>
            </a:r>
            <a:r>
              <a:rPr lang="ru-RU" dirty="0" smtClean="0"/>
              <a:t>:-)</a:t>
            </a:r>
            <a:r>
              <a:rPr lang="ru-RU" dirty="0"/>
              <a:t> Заголовок: В ДНК обнаружен квантовый таймер мутаций. Там написано, что мутации не случайны, по данным этого исследования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Правда:</a:t>
            </a:r>
          </a:p>
          <a:p>
            <a:pPr marL="0" indent="0">
              <a:buNone/>
            </a:pPr>
            <a:r>
              <a:rPr lang="ru-RU" dirty="0"/>
              <a:t>Если вы возьмёте оригинальную публикацию, там нет ни слова ни про квантовые, ни про случайные, ни про </a:t>
            </a:r>
            <a:r>
              <a:rPr lang="ru-RU" dirty="0" smtClean="0"/>
              <a:t>таймер.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0505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1328</Words>
  <Application>Microsoft Office PowerPoint</Application>
  <PresentationFormat>Широкоэкранный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Ион</vt:lpstr>
      <vt:lpstr>О мутациях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Источники: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 мутациях</dc:title>
  <dc:creator>Александр</dc:creator>
  <cp:lastModifiedBy>Александр</cp:lastModifiedBy>
  <cp:revision>6</cp:revision>
  <dcterms:created xsi:type="dcterms:W3CDTF">2019-11-18T14:47:39Z</dcterms:created>
  <dcterms:modified xsi:type="dcterms:W3CDTF">2019-11-18T16:29:01Z</dcterms:modified>
</cp:coreProperties>
</file>