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5" r:id="rId10"/>
    <p:sldId id="267" r:id="rId11"/>
    <p:sldId id="266" r:id="rId12"/>
    <p:sldId id="268"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713"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24.05.2019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24.05.2019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smtClean="0"/>
              <a:t>Waterfall </a:t>
            </a:r>
            <a:r>
              <a:rPr lang="en-US" b="1" dirty="0" smtClean="0"/>
              <a:t>model</a:t>
            </a:r>
            <a:endParaRPr lang="ru-RU" b="1" dirty="0"/>
          </a:p>
        </p:txBody>
      </p:sp>
      <p:sp>
        <p:nvSpPr>
          <p:cNvPr id="3" name="Подзаголовок 2"/>
          <p:cNvSpPr>
            <a:spLocks noGrp="1"/>
          </p:cNvSpPr>
          <p:nvPr>
            <p:ph type="subTitle" idx="1"/>
          </p:nvPr>
        </p:nvSpPr>
        <p:spPr/>
        <p:txBody>
          <a:bodyPr/>
          <a:lstStyle/>
          <a:p>
            <a:r>
              <a:rPr lang="en-US" dirty="0" smtClean="0"/>
              <a:t>Advantages</a:t>
            </a:r>
            <a:r>
              <a:rPr lang="ru-RU" dirty="0" smtClean="0"/>
              <a:t> </a:t>
            </a:r>
            <a:r>
              <a:rPr lang="en-US" dirty="0" err="1" smtClean="0"/>
              <a:t>vs</a:t>
            </a:r>
            <a:r>
              <a:rPr lang="en-US" dirty="0" smtClean="0"/>
              <a:t> </a:t>
            </a:r>
            <a:r>
              <a:rPr lang="en-US" dirty="0" smtClean="0"/>
              <a:t>Limitations</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err="1" smtClean="0"/>
              <a:t>V-Model</a:t>
            </a:r>
            <a:endParaRPr lang="ru-RU" b="1" dirty="0"/>
          </a:p>
        </p:txBody>
      </p:sp>
      <p:sp>
        <p:nvSpPr>
          <p:cNvPr id="3" name="Подзаголовок 2"/>
          <p:cNvSpPr>
            <a:spLocks noGrp="1"/>
          </p:cNvSpPr>
          <p:nvPr>
            <p:ph type="subTitle" idx="1"/>
          </p:nvPr>
        </p:nvSpPr>
        <p:spPr/>
        <p:txBody>
          <a:bodyPr/>
          <a:lstStyle/>
          <a:p>
            <a:r>
              <a:rPr lang="en-US" dirty="0" smtClean="0"/>
              <a:t>Advantages</a:t>
            </a:r>
            <a:r>
              <a:rPr lang="ru-RU" dirty="0" smtClean="0"/>
              <a:t> </a:t>
            </a:r>
            <a:r>
              <a:rPr lang="en-US" dirty="0" err="1" smtClean="0"/>
              <a:t>vs</a:t>
            </a:r>
            <a:r>
              <a:rPr lang="en-US" dirty="0" smtClean="0"/>
              <a:t> </a:t>
            </a:r>
            <a:r>
              <a:rPr lang="en-US" dirty="0" smtClean="0"/>
              <a:t>Limitations</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Advantages - </a:t>
            </a:r>
            <a:r>
              <a:rPr lang="ru-RU" b="1" dirty="0" err="1" smtClean="0"/>
              <a:t>V-Model</a:t>
            </a:r>
            <a:endParaRPr lang="ru-RU" dirty="0"/>
          </a:p>
        </p:txBody>
      </p:sp>
      <p:sp>
        <p:nvSpPr>
          <p:cNvPr id="3" name="Содержимое 2"/>
          <p:cNvSpPr>
            <a:spLocks noGrp="1"/>
          </p:cNvSpPr>
          <p:nvPr>
            <p:ph idx="1"/>
          </p:nvPr>
        </p:nvSpPr>
        <p:spPr/>
        <p:txBody>
          <a:bodyPr>
            <a:normAutofit/>
          </a:bodyPr>
          <a:lstStyle/>
          <a:p>
            <a:r>
              <a:rPr lang="en-US" sz="2000" dirty="0" smtClean="0"/>
              <a:t>planning for the early stages of developing a testing system</a:t>
            </a:r>
            <a:r>
              <a:rPr lang="en-US" sz="2000" dirty="0" smtClean="0"/>
              <a:t>;</a:t>
            </a:r>
            <a:endParaRPr lang="en-US" sz="2000" dirty="0" smtClean="0"/>
          </a:p>
          <a:p>
            <a:r>
              <a:rPr lang="en-US" sz="2000" dirty="0" smtClean="0"/>
              <a:t>ensuring certification and verification of all intermediate results of development</a:t>
            </a:r>
            <a:r>
              <a:rPr lang="en-US" sz="2000" dirty="0" smtClean="0"/>
              <a:t>;</a:t>
            </a:r>
            <a:endParaRPr lang="en-US" sz="2000" dirty="0" smtClean="0"/>
          </a:p>
          <a:p>
            <a:r>
              <a:rPr lang="en-US" sz="2000" dirty="0" smtClean="0"/>
              <a:t>simplification (compared to the cascade model) of tracking the development process, the possibility of more realistic use of the project schedule</a:t>
            </a:r>
            <a:r>
              <a:rPr lang="en-US" sz="2000" dirty="0" smtClean="0"/>
              <a:t>;</a:t>
            </a:r>
            <a:endParaRPr lang="en-US" sz="2000" dirty="0" smtClean="0"/>
          </a:p>
          <a:p>
            <a:r>
              <a:rPr lang="en-US" sz="2000" dirty="0" smtClean="0"/>
              <a:t>ease of use.</a:t>
            </a:r>
            <a:endParaRPr lang="ru-RU"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Limitations - </a:t>
            </a:r>
            <a:r>
              <a:rPr lang="ru-RU" b="1" dirty="0" err="1" smtClean="0"/>
              <a:t>V-Model</a:t>
            </a:r>
            <a:endParaRPr lang="ru-RU" dirty="0"/>
          </a:p>
        </p:txBody>
      </p:sp>
      <p:sp>
        <p:nvSpPr>
          <p:cNvPr id="3" name="Содержимое 2"/>
          <p:cNvSpPr>
            <a:spLocks noGrp="1"/>
          </p:cNvSpPr>
          <p:nvPr>
            <p:ph idx="1"/>
          </p:nvPr>
        </p:nvSpPr>
        <p:spPr/>
        <p:txBody>
          <a:bodyPr>
            <a:normAutofit fontScale="62500" lnSpcReduction="20000"/>
          </a:bodyPr>
          <a:lstStyle/>
          <a:p>
            <a:r>
              <a:rPr lang="en-US" dirty="0" smtClean="0"/>
              <a:t>high cost of the model due to the cost and additional time spent on planning, setting goals, performing risk analysis and prototyping during the passage of each spiral cycle</a:t>
            </a:r>
            <a:r>
              <a:rPr lang="en-US" dirty="0" smtClean="0"/>
              <a:t>;</a:t>
            </a:r>
            <a:endParaRPr lang="en-US" dirty="0" smtClean="0"/>
          </a:p>
          <a:p>
            <a:r>
              <a:rPr lang="en-US" dirty="0" smtClean="0"/>
              <a:t>unreasonably high cost model for projects with low risk or small size</a:t>
            </a:r>
            <a:r>
              <a:rPr lang="en-US" dirty="0" smtClean="0"/>
              <a:t>;</a:t>
            </a:r>
            <a:endParaRPr lang="en-US" dirty="0" smtClean="0"/>
          </a:p>
          <a:p>
            <a:r>
              <a:rPr lang="en-US" dirty="0" smtClean="0"/>
              <a:t>the complexity of the model structure, which leads to the complexity of its use by developers, managers and customers</a:t>
            </a:r>
            <a:r>
              <a:rPr lang="en-US" dirty="0" smtClean="0"/>
              <a:t>;</a:t>
            </a:r>
            <a:endParaRPr lang="en-US" dirty="0" smtClean="0"/>
          </a:p>
          <a:p>
            <a:r>
              <a:rPr lang="en-US" dirty="0" smtClean="0"/>
              <a:t>the need for highly professional knowledge for risk assessment</a:t>
            </a:r>
            <a:r>
              <a:rPr lang="en-US" dirty="0" smtClean="0"/>
              <a:t>;</a:t>
            </a:r>
            <a:endParaRPr lang="en-US" dirty="0" smtClean="0"/>
          </a:p>
          <a:p>
            <a:r>
              <a:rPr lang="en-US" dirty="0" smtClean="0"/>
              <a:t>the possibility of postponing the completion of the project due to the desire of the customer to improve each version created</a:t>
            </a:r>
            <a:r>
              <a:rPr lang="en-US" dirty="0" smtClean="0"/>
              <a:t>;</a:t>
            </a:r>
            <a:endParaRPr lang="en-US" dirty="0" smtClean="0"/>
          </a:p>
          <a:p>
            <a:r>
              <a:rPr lang="en-US" dirty="0" smtClean="0"/>
              <a:t>the need for processing additional documentation due to the large number of intermediate cycles</a:t>
            </a:r>
            <a:r>
              <a:rPr lang="en-US" dirty="0" smtClean="0"/>
              <a:t>;</a:t>
            </a:r>
            <a:endParaRPr lang="en-US" dirty="0" smtClean="0"/>
          </a:p>
          <a:p>
            <a:r>
              <a:rPr lang="en-US" dirty="0" smtClean="0"/>
              <a:t>the need for a clear distribution of work among developers</a:t>
            </a:r>
            <a:r>
              <a:rPr lang="en-US" dirty="0" smtClean="0"/>
              <a:t>;</a:t>
            </a:r>
            <a:endParaRPr lang="en-US" dirty="0" smtClean="0"/>
          </a:p>
          <a:p>
            <a:r>
              <a:rPr lang="en-US" dirty="0" smtClean="0"/>
              <a:t>the difficulty of defining criteria for continuing the development process at the next iteration</a:t>
            </a:r>
            <a:r>
              <a:rPr lang="en-US" dirty="0" smtClean="0"/>
              <a:t>;</a:t>
            </a:r>
            <a:endParaRPr lang="en-US" dirty="0" smtClean="0"/>
          </a:p>
          <a:p>
            <a:r>
              <a:rPr lang="en-US" dirty="0" smtClean="0"/>
              <a:t>the need for powerful tools and prototyping techniques.</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Advantages - </a:t>
            </a:r>
            <a:r>
              <a:rPr lang="en-US" b="1" dirty="0" smtClean="0"/>
              <a:t>Waterfall </a:t>
            </a:r>
            <a:r>
              <a:rPr lang="en-US" b="1" dirty="0" smtClean="0"/>
              <a:t>model</a:t>
            </a:r>
            <a:endParaRPr lang="ru-RU" b="1" dirty="0"/>
          </a:p>
        </p:txBody>
      </p:sp>
      <p:sp>
        <p:nvSpPr>
          <p:cNvPr id="3" name="Содержимое 2"/>
          <p:cNvSpPr>
            <a:spLocks noGrp="1"/>
          </p:cNvSpPr>
          <p:nvPr>
            <p:ph idx="1"/>
          </p:nvPr>
        </p:nvSpPr>
        <p:spPr/>
        <p:txBody>
          <a:bodyPr>
            <a:normAutofit fontScale="77500" lnSpcReduction="20000"/>
          </a:bodyPr>
          <a:lstStyle/>
          <a:p>
            <a:r>
              <a:rPr lang="en-US" dirty="0" smtClean="0"/>
              <a:t>stability of requirements throughout the development life cycle;</a:t>
            </a:r>
          </a:p>
          <a:p>
            <a:r>
              <a:rPr lang="en-US" dirty="0" smtClean="0"/>
              <a:t>the possibility of consistent elimination of difficulties;</a:t>
            </a:r>
          </a:p>
          <a:p>
            <a:r>
              <a:rPr lang="en-US" dirty="0" smtClean="0"/>
              <a:t>certainty and clarity of model steps and ease of its application;</a:t>
            </a:r>
          </a:p>
          <a:p>
            <a:r>
              <a:rPr lang="en-US" dirty="0" smtClean="0"/>
              <a:t>simplification of the possibility of planning, controlling and managing the project;</a:t>
            </a:r>
          </a:p>
          <a:p>
            <a:r>
              <a:rPr lang="en-US" dirty="0" smtClean="0"/>
              <a:t>availability for understanding by customers;</a:t>
            </a:r>
          </a:p>
          <a:p>
            <a:r>
              <a:rPr lang="en-US" dirty="0" smtClean="0"/>
              <a:t>performance for projects with clear and understandable, but difficult to implement requirements;</a:t>
            </a:r>
          </a:p>
          <a:p>
            <a:r>
              <a:rPr lang="en-US" dirty="0" smtClean="0"/>
              <a:t>efficiency for projects with high quality requirements in the absence of strict cost and schedule constraints.</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Limitations - </a:t>
            </a:r>
            <a:r>
              <a:rPr lang="en-US" b="1" dirty="0" smtClean="0"/>
              <a:t>Waterfall model</a:t>
            </a:r>
            <a:r>
              <a:rPr lang="en-US" b="1" dirty="0" smtClean="0"/>
              <a:t> </a:t>
            </a:r>
            <a:endParaRPr lang="ru-RU" b="1" dirty="0"/>
          </a:p>
        </p:txBody>
      </p:sp>
      <p:sp>
        <p:nvSpPr>
          <p:cNvPr id="3" name="Содержимое 2"/>
          <p:cNvSpPr>
            <a:spLocks noGrp="1"/>
          </p:cNvSpPr>
          <p:nvPr>
            <p:ph idx="1"/>
          </p:nvPr>
        </p:nvSpPr>
        <p:spPr/>
        <p:txBody>
          <a:bodyPr>
            <a:normAutofit fontScale="62500" lnSpcReduction="20000"/>
          </a:bodyPr>
          <a:lstStyle/>
          <a:p>
            <a:r>
              <a:rPr lang="en-US" dirty="0" smtClean="0"/>
              <a:t>the complexity of a clear formulation of requirements at the beginning of the life cycle and the impossibility of their dynamic change throughout it;</a:t>
            </a:r>
          </a:p>
          <a:p>
            <a:r>
              <a:rPr lang="en-US" dirty="0" smtClean="0"/>
              <a:t>the sequence of the linear structure of the development process, resulting in a return to the previous steps to solve problems, leads to increased costs and disruption of the work schedule;</a:t>
            </a:r>
          </a:p>
          <a:p>
            <a:r>
              <a:rPr lang="en-US" dirty="0" smtClean="0"/>
              <a:t>unsuitability of the intermediate product for use;</a:t>
            </a:r>
          </a:p>
          <a:p>
            <a:r>
              <a:rPr lang="en-US" dirty="0" smtClean="0"/>
              <a:t>the impossibility of flexible modeling systems that have no analogues;</a:t>
            </a:r>
          </a:p>
          <a:p>
            <a:r>
              <a:rPr lang="en-US" dirty="0" smtClean="0"/>
              <a:t>late detection of problems associated with the assembly, due to the simultaneous integration of all the results at the end of development;</a:t>
            </a:r>
          </a:p>
          <a:p>
            <a:r>
              <a:rPr lang="en-US" dirty="0" smtClean="0"/>
              <a:t>lack of user participation in the creation of the system - only at the very beginning (when developing requirements) and at the end (during acceptance tests);</a:t>
            </a:r>
          </a:p>
          <a:p>
            <a:r>
              <a:rPr lang="en-US" dirty="0" smtClean="0"/>
              <a:t>the impossibility of a preliminary assessment of the quality of the system by the user;</a:t>
            </a:r>
          </a:p>
          <a:p>
            <a:r>
              <a:rPr lang="en-US" dirty="0" smtClean="0"/>
              <a:t>the problem of financing the project due to the complexity of the one-time allocation of large funds.</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smtClean="0"/>
              <a:t>Agile</a:t>
            </a:r>
            <a:endParaRPr lang="ru-RU" dirty="0"/>
          </a:p>
        </p:txBody>
      </p:sp>
      <p:sp>
        <p:nvSpPr>
          <p:cNvPr id="3" name="Подзаголовок 2"/>
          <p:cNvSpPr>
            <a:spLocks noGrp="1"/>
          </p:cNvSpPr>
          <p:nvPr>
            <p:ph type="subTitle" idx="1"/>
          </p:nvPr>
        </p:nvSpPr>
        <p:spPr/>
        <p:txBody>
          <a:bodyPr/>
          <a:lstStyle/>
          <a:p>
            <a:r>
              <a:rPr lang="en-US" dirty="0" smtClean="0"/>
              <a:t>Advantages</a:t>
            </a:r>
            <a:r>
              <a:rPr lang="ru-RU" dirty="0" smtClean="0"/>
              <a:t> </a:t>
            </a:r>
            <a:r>
              <a:rPr lang="en-US" dirty="0" err="1" smtClean="0"/>
              <a:t>vs</a:t>
            </a:r>
            <a:r>
              <a:rPr lang="en-US" dirty="0" smtClean="0"/>
              <a:t> </a:t>
            </a:r>
            <a:r>
              <a:rPr lang="en-US" dirty="0" smtClean="0"/>
              <a:t>Limitations</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Advantages - </a:t>
            </a:r>
            <a:r>
              <a:rPr lang="en-US" b="1" dirty="0" smtClean="0"/>
              <a:t>Agile</a:t>
            </a:r>
            <a:endParaRPr lang="ru-RU" dirty="0"/>
          </a:p>
        </p:txBody>
      </p:sp>
      <p:sp>
        <p:nvSpPr>
          <p:cNvPr id="3" name="Содержимое 2"/>
          <p:cNvSpPr>
            <a:spLocks noGrp="1"/>
          </p:cNvSpPr>
          <p:nvPr>
            <p:ph idx="1"/>
          </p:nvPr>
        </p:nvSpPr>
        <p:spPr/>
        <p:txBody>
          <a:bodyPr>
            <a:noAutofit/>
          </a:bodyPr>
          <a:lstStyle/>
          <a:p>
            <a:pPr marL="0" indent="0"/>
            <a:r>
              <a:rPr lang="en-US" sz="1800" dirty="0" smtClean="0"/>
              <a:t>reducing the impact of serious risks in the early stages of the project, which leads to minimizing the costs of eliminating them</a:t>
            </a:r>
            <a:r>
              <a:rPr lang="en-US" sz="1800" dirty="0" smtClean="0"/>
              <a:t>;</a:t>
            </a:r>
            <a:endParaRPr lang="en-US" sz="1800" dirty="0" smtClean="0"/>
          </a:p>
          <a:p>
            <a:pPr marL="0" indent="0"/>
            <a:r>
              <a:rPr lang="en-US" sz="1800" dirty="0" smtClean="0"/>
              <a:t>organization </a:t>
            </a:r>
            <a:r>
              <a:rPr lang="en-US" sz="1800" dirty="0" smtClean="0"/>
              <a:t>of effective feedback from the project team with the customer (as well as customers, stakeholders) and the creation of a product that really meets its needs</a:t>
            </a:r>
            <a:r>
              <a:rPr lang="en-US" sz="1800" dirty="0" smtClean="0"/>
              <a:t>;</a:t>
            </a:r>
            <a:endParaRPr lang="en-US" sz="1800" dirty="0" smtClean="0"/>
          </a:p>
          <a:p>
            <a:pPr marL="0" indent="0"/>
            <a:r>
              <a:rPr lang="en-US" sz="1800" dirty="0" smtClean="0"/>
              <a:t>focus </a:t>
            </a:r>
            <a:r>
              <a:rPr lang="en-US" sz="1800" dirty="0" smtClean="0"/>
              <a:t>on the most important and critical areas of the project</a:t>
            </a:r>
            <a:r>
              <a:rPr lang="en-US" sz="1800" dirty="0" smtClean="0"/>
              <a:t>;</a:t>
            </a:r>
            <a:endParaRPr lang="en-US" sz="1800" dirty="0" smtClean="0"/>
          </a:p>
          <a:p>
            <a:pPr marL="0" indent="0"/>
            <a:r>
              <a:rPr lang="en-US" sz="1800" dirty="0" smtClean="0"/>
              <a:t>continuous </a:t>
            </a:r>
            <a:r>
              <a:rPr lang="en-US" sz="1800" dirty="0" smtClean="0"/>
              <a:t>iterative testing to evaluate the success of the entire project as a whole;</a:t>
            </a:r>
          </a:p>
          <a:p>
            <a:pPr marL="0" indent="0"/>
            <a:r>
              <a:rPr lang="en-US" sz="1800" dirty="0" smtClean="0"/>
              <a:t>early </a:t>
            </a:r>
            <a:r>
              <a:rPr lang="en-US" sz="1800" dirty="0" smtClean="0"/>
              <a:t>detection of conflicts between requirements, models and project implementation</a:t>
            </a:r>
            <a:r>
              <a:rPr lang="en-US" sz="1800" dirty="0" smtClean="0"/>
              <a:t>;</a:t>
            </a:r>
            <a:endParaRPr lang="en-US" sz="1800" dirty="0" smtClean="0"/>
          </a:p>
          <a:p>
            <a:pPr marL="0" indent="0"/>
            <a:r>
              <a:rPr lang="en-US" sz="1800" dirty="0" smtClean="0"/>
              <a:t> </a:t>
            </a:r>
            <a:r>
              <a:rPr lang="en-US" sz="1800" dirty="0" smtClean="0"/>
              <a:t>more uniform loading of project participants</a:t>
            </a:r>
            <a:r>
              <a:rPr lang="en-US" sz="1800" dirty="0" smtClean="0"/>
              <a:t>;</a:t>
            </a:r>
            <a:endParaRPr lang="en-US" sz="1800" dirty="0" smtClean="0"/>
          </a:p>
          <a:p>
            <a:pPr marL="0" indent="0"/>
            <a:r>
              <a:rPr lang="en-US" sz="1800" dirty="0" smtClean="0"/>
              <a:t>effective </a:t>
            </a:r>
            <a:r>
              <a:rPr lang="en-US" sz="1800" dirty="0" smtClean="0"/>
              <a:t>use of accumulated experience</a:t>
            </a:r>
            <a:r>
              <a:rPr lang="en-US" sz="1800" dirty="0" smtClean="0"/>
              <a:t>;</a:t>
            </a:r>
            <a:endParaRPr lang="en-US" sz="1800" dirty="0" smtClean="0"/>
          </a:p>
          <a:p>
            <a:pPr marL="0" indent="0"/>
            <a:r>
              <a:rPr lang="en-US" sz="1800" dirty="0" smtClean="0"/>
              <a:t>real </a:t>
            </a:r>
            <a:r>
              <a:rPr lang="en-US" sz="1800" dirty="0" smtClean="0"/>
              <a:t>assessment of the current state of the project and, as a result, great confidence of customers and direct participants in its successful completion</a:t>
            </a:r>
            <a:r>
              <a:rPr lang="en-US" sz="1800" dirty="0" smtClean="0"/>
              <a:t>.</a:t>
            </a:r>
            <a:endParaRPr lang="en-US" sz="1800" dirty="0" smtClean="0"/>
          </a:p>
          <a:p>
            <a:pPr marL="0" indent="0"/>
            <a:r>
              <a:rPr lang="en-US" sz="1800" dirty="0" smtClean="0"/>
              <a:t>costs </a:t>
            </a:r>
            <a:r>
              <a:rPr lang="en-US" sz="1800" dirty="0" smtClean="0"/>
              <a:t>are distributed across the entire project, rather than grouped at the end.</a:t>
            </a:r>
            <a:endParaRPr lang="ru-RU"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Limitations </a:t>
            </a:r>
            <a:r>
              <a:rPr lang="en-US" dirty="0" smtClean="0"/>
              <a:t>- </a:t>
            </a:r>
            <a:r>
              <a:rPr lang="en-US" b="1" dirty="0" smtClean="0"/>
              <a:t>Agile</a:t>
            </a:r>
            <a:endParaRPr lang="ru-RU" dirty="0"/>
          </a:p>
        </p:txBody>
      </p:sp>
      <p:sp>
        <p:nvSpPr>
          <p:cNvPr id="3" name="Содержимое 2"/>
          <p:cNvSpPr>
            <a:spLocks noGrp="1"/>
          </p:cNvSpPr>
          <p:nvPr>
            <p:ph idx="1"/>
          </p:nvPr>
        </p:nvSpPr>
        <p:spPr/>
        <p:txBody>
          <a:bodyPr>
            <a:normAutofit/>
          </a:bodyPr>
          <a:lstStyle/>
          <a:p>
            <a:r>
              <a:rPr lang="en-US" sz="2000" dirty="0" smtClean="0"/>
              <a:t>A </a:t>
            </a:r>
            <a:r>
              <a:rPr lang="en-US" sz="2000" dirty="0" smtClean="0"/>
              <a:t>holistic understanding of the possibilities and limitations of the project for a very long time</a:t>
            </a:r>
            <a:r>
              <a:rPr lang="en-US" sz="2000" dirty="0" smtClean="0"/>
              <a:t>.</a:t>
            </a:r>
            <a:endParaRPr lang="en-US" sz="2000" dirty="0" smtClean="0"/>
          </a:p>
          <a:p>
            <a:r>
              <a:rPr lang="en-US" sz="2000" dirty="0" smtClean="0"/>
              <a:t>During </a:t>
            </a:r>
            <a:r>
              <a:rPr lang="en-US" sz="2000" dirty="0" smtClean="0"/>
              <a:t>iterations, you have to discard some of the work done earlier</a:t>
            </a:r>
            <a:r>
              <a:rPr lang="en-US" sz="2000" dirty="0" smtClean="0"/>
              <a:t>.</a:t>
            </a:r>
            <a:endParaRPr lang="en-US" sz="2000" dirty="0" smtClean="0"/>
          </a:p>
          <a:p>
            <a:r>
              <a:rPr lang="en-US" sz="2000" dirty="0" smtClean="0"/>
              <a:t>The </a:t>
            </a:r>
            <a:r>
              <a:rPr lang="en-US" sz="2000" dirty="0" smtClean="0"/>
              <a:t>conscientiousness of specialists in the performance of work is still declining, which is psychologically explicable, because they are constantly influenced by the feeling that “anyway, everything can be redone and improved later</a:t>
            </a:r>
            <a:endParaRPr lang="ru-RU"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smtClean="0"/>
              <a:t>Spiral model</a:t>
            </a:r>
            <a:endParaRPr lang="en-US" b="1" dirty="0"/>
          </a:p>
        </p:txBody>
      </p:sp>
      <p:sp>
        <p:nvSpPr>
          <p:cNvPr id="3" name="Подзаголовок 2"/>
          <p:cNvSpPr>
            <a:spLocks noGrp="1"/>
          </p:cNvSpPr>
          <p:nvPr>
            <p:ph type="subTitle" idx="1"/>
          </p:nvPr>
        </p:nvSpPr>
        <p:spPr/>
        <p:txBody>
          <a:bodyPr/>
          <a:lstStyle/>
          <a:p>
            <a:r>
              <a:rPr lang="en-US" dirty="0" smtClean="0"/>
              <a:t>Advantages</a:t>
            </a:r>
            <a:r>
              <a:rPr lang="ru-RU" dirty="0" smtClean="0"/>
              <a:t> </a:t>
            </a:r>
            <a:r>
              <a:rPr lang="en-US" dirty="0" err="1" smtClean="0"/>
              <a:t>vs</a:t>
            </a:r>
            <a:r>
              <a:rPr lang="en-US" dirty="0" smtClean="0"/>
              <a:t> </a:t>
            </a:r>
            <a:r>
              <a:rPr lang="en-US" dirty="0" smtClean="0"/>
              <a:t>Limitations</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Advantages - </a:t>
            </a:r>
            <a:r>
              <a:rPr lang="en-US" b="1" dirty="0" smtClean="0"/>
              <a:t>Spiral model</a:t>
            </a:r>
            <a:endParaRPr lang="ru-RU" dirty="0"/>
          </a:p>
        </p:txBody>
      </p:sp>
      <p:sp>
        <p:nvSpPr>
          <p:cNvPr id="3" name="Содержимое 2"/>
          <p:cNvSpPr>
            <a:spLocks noGrp="1"/>
          </p:cNvSpPr>
          <p:nvPr>
            <p:ph idx="1"/>
          </p:nvPr>
        </p:nvSpPr>
        <p:spPr/>
        <p:txBody>
          <a:bodyPr>
            <a:noAutofit/>
          </a:bodyPr>
          <a:lstStyle/>
          <a:p>
            <a:r>
              <a:rPr lang="en-US" sz="1400" dirty="0" smtClean="0"/>
              <a:t>the presence of risk analysis actions, which ensures their reduction and early determination of insurmountable risks</a:t>
            </a:r>
            <a:r>
              <a:rPr lang="en-US" sz="1400" dirty="0" smtClean="0"/>
              <a:t>;</a:t>
            </a:r>
            <a:endParaRPr lang="en-US" sz="1400" dirty="0" smtClean="0"/>
          </a:p>
          <a:p>
            <a:r>
              <a:rPr lang="en-US" sz="1400" dirty="0" smtClean="0"/>
              <a:t>ensuring the partitioning of a large potential scope of project implementation into small parts</a:t>
            </a:r>
            <a:r>
              <a:rPr lang="en-US" sz="1400" dirty="0" smtClean="0"/>
              <a:t>;</a:t>
            </a:r>
            <a:endParaRPr lang="en-US" sz="1400" dirty="0" smtClean="0"/>
          </a:p>
          <a:p>
            <a:r>
              <a:rPr lang="en-US" sz="1400" dirty="0" smtClean="0"/>
              <a:t>the priority of the implementation of crucial functions with a high degree of risk, which allows, if necessary, to stop work on the project in the early cycles of the model and reduce costs</a:t>
            </a:r>
            <a:r>
              <a:rPr lang="en-US" sz="1400" dirty="0" smtClean="0"/>
              <a:t>;</a:t>
            </a:r>
            <a:endParaRPr lang="en-US" sz="1400" dirty="0" smtClean="0"/>
          </a:p>
          <a:p>
            <a:r>
              <a:rPr lang="en-US" sz="1400" dirty="0" smtClean="0"/>
              <a:t>flexible design capability based on the advantages of a cascade model while simultaneously resolving iterations</a:t>
            </a:r>
            <a:r>
              <a:rPr lang="en-US" sz="1400" dirty="0" smtClean="0"/>
              <a:t>;</a:t>
            </a:r>
            <a:endParaRPr lang="en-US" sz="1400" dirty="0" smtClean="0"/>
          </a:p>
          <a:p>
            <a:r>
              <a:rPr lang="en-US" sz="1400" dirty="0" smtClean="0"/>
              <a:t>Realization of the benefits of the incremental model (incremental output, shorter work schedule, unchanged resources with a gradual growth of the system</a:t>
            </a:r>
            <a:r>
              <a:rPr lang="en-US" sz="1400" dirty="0" smtClean="0"/>
              <a:t>);</a:t>
            </a:r>
            <a:endParaRPr lang="en-US" sz="1400" dirty="0" smtClean="0"/>
          </a:p>
          <a:p>
            <a:r>
              <a:rPr lang="en-US" sz="1400" dirty="0" smtClean="0"/>
              <a:t>implementation of communication with the user with high frequency and in the early stages of the model, which ensures the creation of the desired high quality product</a:t>
            </a:r>
            <a:r>
              <a:rPr lang="en-US" sz="1400" dirty="0" smtClean="0"/>
              <a:t>;</a:t>
            </a:r>
            <a:endParaRPr lang="en-US" sz="1400" dirty="0" smtClean="0"/>
          </a:p>
          <a:p>
            <a:r>
              <a:rPr lang="en-US" sz="1400" dirty="0" smtClean="0"/>
              <a:t>possibility of user evaluation of the system at the early stages, due to the use of accelerated prototyping in the development life cycle</a:t>
            </a:r>
            <a:r>
              <a:rPr lang="en-US" sz="1400" dirty="0" smtClean="0"/>
              <a:t>;</a:t>
            </a:r>
            <a:endParaRPr lang="en-US" sz="1400" dirty="0" smtClean="0"/>
          </a:p>
          <a:p>
            <a:r>
              <a:rPr lang="en-US" sz="1400" dirty="0" smtClean="0"/>
              <a:t>opportunity for users to participate in planning, risk analysis, design, development, implementation of assessment activities</a:t>
            </a:r>
            <a:r>
              <a:rPr lang="en-US" sz="1400" dirty="0" smtClean="0"/>
              <a:t>;</a:t>
            </a:r>
            <a:endParaRPr lang="en-US" sz="1400" dirty="0" smtClean="0"/>
          </a:p>
          <a:p>
            <a:r>
              <a:rPr lang="en-US" sz="1400" dirty="0" smtClean="0"/>
              <a:t>improvement of the administrative management of development life cycle processes, costs, compliance with the schedule and staffing, which is achieved by performing an analysis (review) at the end of each iteration</a:t>
            </a:r>
            <a:r>
              <a:rPr lang="en-US" sz="1400" dirty="0" smtClean="0"/>
              <a:t>;</a:t>
            </a:r>
            <a:endParaRPr lang="en-US" sz="1400" dirty="0" smtClean="0"/>
          </a:p>
          <a:p>
            <a:r>
              <a:rPr lang="en-US" sz="1400" dirty="0" smtClean="0"/>
              <a:t>increased productivity through the use of reusable results</a:t>
            </a:r>
            <a:r>
              <a:rPr lang="en-US" sz="1400" dirty="0" smtClean="0"/>
              <a:t>;</a:t>
            </a:r>
            <a:endParaRPr lang="en-US" sz="1400" dirty="0" smtClean="0"/>
          </a:p>
          <a:p>
            <a:r>
              <a:rPr lang="en-US" sz="1400" dirty="0" smtClean="0"/>
              <a:t>increase the likelihood of predictable system behavior by clarifying goals</a:t>
            </a:r>
            <a:r>
              <a:rPr lang="en-US" sz="1400" dirty="0" smtClean="0"/>
              <a:t>;</a:t>
            </a:r>
            <a:endParaRPr lang="en-US" sz="1400" dirty="0" smtClean="0"/>
          </a:p>
          <a:p>
            <a:r>
              <a:rPr lang="en-US" sz="1400" dirty="0" smtClean="0"/>
              <a:t>no need for a preliminary allocation of all necessary financial resources for the project</a:t>
            </a:r>
            <a:r>
              <a:rPr lang="en-US" sz="1400" dirty="0" smtClean="0"/>
              <a:t>;</a:t>
            </a:r>
            <a:endParaRPr lang="en-US" sz="1400" dirty="0" smtClean="0"/>
          </a:p>
          <a:p>
            <a:r>
              <a:rPr lang="en-US" sz="1400" dirty="0" smtClean="0"/>
              <a:t>the possibility of regularly estimating total costs, which results in their overall reduction.</a:t>
            </a:r>
            <a:endParaRPr lang="ru-RU"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Limitations - </a:t>
            </a:r>
            <a:r>
              <a:rPr lang="en-US" b="1" dirty="0" smtClean="0"/>
              <a:t>Spiral model</a:t>
            </a:r>
            <a:endParaRPr lang="ru-RU" dirty="0"/>
          </a:p>
        </p:txBody>
      </p:sp>
      <p:sp>
        <p:nvSpPr>
          <p:cNvPr id="3" name="Содержимое 2"/>
          <p:cNvSpPr>
            <a:spLocks noGrp="1"/>
          </p:cNvSpPr>
          <p:nvPr>
            <p:ph idx="1"/>
          </p:nvPr>
        </p:nvSpPr>
        <p:spPr/>
        <p:txBody>
          <a:bodyPr>
            <a:normAutofit fontScale="62500" lnSpcReduction="20000"/>
          </a:bodyPr>
          <a:lstStyle/>
          <a:p>
            <a:r>
              <a:rPr lang="en-US" dirty="0" smtClean="0"/>
              <a:t>high cost of the model due to the cost and additional time spent on planning, setting goals, performing risk analysis and prototyping during the passage of each spiral cycle</a:t>
            </a:r>
            <a:r>
              <a:rPr lang="en-US" dirty="0" smtClean="0"/>
              <a:t>;</a:t>
            </a:r>
            <a:endParaRPr lang="en-US" dirty="0" smtClean="0"/>
          </a:p>
          <a:p>
            <a:r>
              <a:rPr lang="en-US" dirty="0" smtClean="0"/>
              <a:t>unreasonably high cost model for projects with low risk or small size</a:t>
            </a:r>
            <a:r>
              <a:rPr lang="en-US" dirty="0" smtClean="0"/>
              <a:t>;</a:t>
            </a:r>
            <a:endParaRPr lang="en-US" dirty="0" smtClean="0"/>
          </a:p>
          <a:p>
            <a:r>
              <a:rPr lang="en-US" dirty="0" smtClean="0"/>
              <a:t>the complexity of the model structure, which leads to the complexity of its use by developers, managers and customers</a:t>
            </a:r>
            <a:r>
              <a:rPr lang="en-US" dirty="0" smtClean="0"/>
              <a:t>;</a:t>
            </a:r>
            <a:endParaRPr lang="en-US" dirty="0" smtClean="0"/>
          </a:p>
          <a:p>
            <a:r>
              <a:rPr lang="en-US" dirty="0" smtClean="0"/>
              <a:t>the need for highly professional knowledge for risk assessment</a:t>
            </a:r>
            <a:r>
              <a:rPr lang="en-US" dirty="0" smtClean="0"/>
              <a:t>;</a:t>
            </a:r>
            <a:endParaRPr lang="en-US" dirty="0" smtClean="0"/>
          </a:p>
          <a:p>
            <a:r>
              <a:rPr lang="en-US" dirty="0" smtClean="0"/>
              <a:t>the possibility of postponing the completion of the project due to the desire of the customer to improve each version created</a:t>
            </a:r>
            <a:r>
              <a:rPr lang="en-US" dirty="0" smtClean="0"/>
              <a:t>;</a:t>
            </a:r>
            <a:endParaRPr lang="en-US" dirty="0" smtClean="0"/>
          </a:p>
          <a:p>
            <a:r>
              <a:rPr lang="en-US" dirty="0" smtClean="0"/>
              <a:t>the need for processing additional documentation due to the large number of intermediate cycles</a:t>
            </a:r>
            <a:r>
              <a:rPr lang="en-US" dirty="0" smtClean="0"/>
              <a:t>;</a:t>
            </a:r>
            <a:endParaRPr lang="en-US" dirty="0" smtClean="0"/>
          </a:p>
          <a:p>
            <a:r>
              <a:rPr lang="en-US" dirty="0" smtClean="0"/>
              <a:t>the need for a clear distribution of work among developers</a:t>
            </a:r>
            <a:r>
              <a:rPr lang="en-US" dirty="0" smtClean="0"/>
              <a:t>;</a:t>
            </a:r>
            <a:endParaRPr lang="en-US" dirty="0" smtClean="0"/>
          </a:p>
          <a:p>
            <a:r>
              <a:rPr lang="en-US" dirty="0" smtClean="0"/>
              <a:t>the difficulty of defining criteria for continuing the development process at the next iteration</a:t>
            </a:r>
            <a:r>
              <a:rPr lang="en-US" dirty="0" smtClean="0"/>
              <a:t>;</a:t>
            </a:r>
            <a:endParaRPr lang="en-US" dirty="0" smtClean="0"/>
          </a:p>
          <a:p>
            <a:r>
              <a:rPr lang="en-US" dirty="0" smtClean="0"/>
              <a:t>the need for powerful tools and prototyping techniques.</a:t>
            </a: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1132</Words>
  <PresentationFormat>Экран (4:3)</PresentationFormat>
  <Paragraphs>78</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Тема Office</vt:lpstr>
      <vt:lpstr>Waterfall model</vt:lpstr>
      <vt:lpstr>Advantages - Waterfall model</vt:lpstr>
      <vt:lpstr>Limitations - Waterfall model </vt:lpstr>
      <vt:lpstr>Agile</vt:lpstr>
      <vt:lpstr>Advantages - Agile</vt:lpstr>
      <vt:lpstr>Limitations - Agile</vt:lpstr>
      <vt:lpstr>Spiral model</vt:lpstr>
      <vt:lpstr>Advantages - Spiral model</vt:lpstr>
      <vt:lpstr>Limitations - Spiral model</vt:lpstr>
      <vt:lpstr>V-Model</vt:lpstr>
      <vt:lpstr>Advantages - V-Model</vt:lpstr>
      <vt:lpstr>Limitations - V-Model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Alex30th</dc:creator>
  <cp:lastModifiedBy>Пользователь Windows</cp:lastModifiedBy>
  <cp:revision>5</cp:revision>
  <dcterms:created xsi:type="dcterms:W3CDTF">2019-05-24T07:23:44Z</dcterms:created>
  <dcterms:modified xsi:type="dcterms:W3CDTF">2019-05-24T08:07:27Z</dcterms:modified>
</cp:coreProperties>
</file>