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5" r:id="rId10"/>
    <p:sldId id="267"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31.05.2019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31.05.2019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8596" y="500042"/>
            <a:ext cx="7772400" cy="1470025"/>
          </a:xfrm>
        </p:spPr>
        <p:txBody>
          <a:bodyPr>
            <a:normAutofit fontScale="90000"/>
          </a:bodyPr>
          <a:lstStyle/>
          <a:p>
            <a:r>
              <a:rPr lang="en-US" dirty="0" smtClean="0">
                <a:solidFill>
                  <a:srgbClr val="00B050"/>
                </a:solidFill>
                <a:latin typeface="Bahnschrift SemiLight Condensed" pitchFamily="34" charset="0"/>
                <a:cs typeface="Lucida Sans Unicode" pitchFamily="34" charset="0"/>
              </a:rPr>
              <a:t>~ Presentation ~</a:t>
            </a:r>
            <a:br>
              <a:rPr lang="en-US" dirty="0" smtClean="0">
                <a:solidFill>
                  <a:srgbClr val="00B050"/>
                </a:solidFill>
                <a:latin typeface="Bahnschrift SemiLight Condensed" pitchFamily="34" charset="0"/>
                <a:cs typeface="Lucida Sans Unicode" pitchFamily="34" charset="0"/>
              </a:rPr>
            </a:br>
            <a:r>
              <a:rPr lang="en-US" sz="2700" dirty="0" smtClean="0">
                <a:solidFill>
                  <a:srgbClr val="00B050"/>
                </a:solidFill>
                <a:latin typeface="Bahnschrift Light Condensed" pitchFamily="34" charset="0"/>
              </a:rPr>
              <a:t>SDLC (Software Development Life Cycle)</a:t>
            </a:r>
            <a:r>
              <a:rPr lang="ru-RU" dirty="0" smtClean="0"/>
              <a:t/>
            </a:r>
            <a:br>
              <a:rPr lang="ru-RU" dirty="0" smtClean="0"/>
            </a:br>
            <a:endParaRPr lang="ru-RU" b="1" dirty="0">
              <a:solidFill>
                <a:srgbClr val="00B050"/>
              </a:solidFill>
              <a:latin typeface="Bahnschrift SemiLight Condensed" pitchFamily="34" charset="0"/>
            </a:endParaRPr>
          </a:p>
        </p:txBody>
      </p:sp>
      <p:sp>
        <p:nvSpPr>
          <p:cNvPr id="3" name="Подзаголовок 2"/>
          <p:cNvSpPr>
            <a:spLocks noGrp="1"/>
          </p:cNvSpPr>
          <p:nvPr>
            <p:ph type="subTitle" idx="1"/>
          </p:nvPr>
        </p:nvSpPr>
        <p:spPr>
          <a:xfrm>
            <a:off x="1371600" y="1928802"/>
            <a:ext cx="6400800" cy="3709998"/>
          </a:xfrm>
        </p:spPr>
        <p:txBody>
          <a:bodyPr>
            <a:normAutofit/>
          </a:bodyPr>
          <a:lstStyle/>
          <a:p>
            <a:pPr algn="just" fontAlgn="t"/>
            <a:r>
              <a:rPr lang="en-US" sz="2000" dirty="0" smtClean="0">
                <a:latin typeface="Lucida Sans Unicode" pitchFamily="34" charset="0"/>
                <a:cs typeface="Lucida Sans Unicode" pitchFamily="34" charset="0"/>
              </a:rPr>
              <a:t>Hello!</a:t>
            </a:r>
          </a:p>
          <a:p>
            <a:pPr algn="just" fontAlgn="t"/>
            <a:r>
              <a:rPr lang="en-US" sz="2000" dirty="0" smtClean="0">
                <a:latin typeface="Lucida Sans Unicode" pitchFamily="34" charset="0"/>
                <a:cs typeface="Lucida Sans Unicode" pitchFamily="34" charset="0"/>
              </a:rPr>
              <a:t>In this presentation, you know the difference between Waterfall, Agile,</a:t>
            </a:r>
            <a:r>
              <a:rPr lang="en-US" sz="2000" b="1" dirty="0" smtClean="0"/>
              <a:t> </a:t>
            </a:r>
            <a:r>
              <a:rPr lang="en-US" sz="2000" dirty="0" smtClean="0">
                <a:latin typeface="Lucida Sans Unicode" pitchFamily="34" charset="0"/>
                <a:cs typeface="Lucida Sans Unicode" pitchFamily="34" charset="0"/>
              </a:rPr>
              <a:t>Spiral</a:t>
            </a:r>
            <a:r>
              <a:rPr lang="ru-RU" sz="2000" dirty="0" smtClean="0">
                <a:latin typeface="Lucida Sans Unicode" pitchFamily="34" charset="0"/>
                <a:cs typeface="Lucida Sans Unicode" pitchFamily="34" charset="0"/>
              </a:rPr>
              <a:t>, </a:t>
            </a:r>
            <a:r>
              <a:rPr lang="en-US" sz="2000" dirty="0" smtClean="0">
                <a:latin typeface="Lucida Sans Unicode" pitchFamily="34" charset="0"/>
                <a:cs typeface="Lucida Sans Unicode" pitchFamily="34" charset="0"/>
              </a:rPr>
              <a:t>and V-Model software development. For each method, you learn what happens at each stage, the pros and cons, and finally, which method is better. </a:t>
            </a:r>
          </a:p>
          <a:p>
            <a:pPr algn="just" fontAlgn="t"/>
            <a:r>
              <a:rPr lang="en-US" sz="2000" dirty="0" smtClean="0">
                <a:latin typeface="Lucida Sans Unicode" pitchFamily="34" charset="0"/>
                <a:cs typeface="Lucida Sans Unicode" pitchFamily="34" charset="0"/>
              </a:rPr>
              <a:t>Let's start!</a:t>
            </a:r>
          </a:p>
          <a:p>
            <a:pPr algn="just" fontAlgn="t"/>
            <a:endParaRPr lang="en-US" sz="2000" dirty="0" smtClean="0">
              <a:latin typeface="Lucida Sans Unicode" pitchFamily="34" charset="0"/>
              <a:cs typeface="Lucida Sans Unicode" pitchFamily="34" charset="0"/>
            </a:endParaRPr>
          </a:p>
          <a:p>
            <a:pPr algn="l" fontAlgn="t"/>
            <a:r>
              <a:rPr lang="en-US" sz="1800" dirty="0" smtClean="0">
                <a:latin typeface="Bahnschrift SemiLight Condensed" pitchFamily="34" charset="0"/>
                <a:cs typeface="Lucida Sans Unicode" pitchFamily="34" charset="0"/>
              </a:rPr>
              <a:t>But first, a little about each model ...</a:t>
            </a:r>
            <a:endParaRPr lang="ru-RU" sz="1800" dirty="0">
              <a:latin typeface="Bahnschrift SemiLight Condensed" pitchFamily="34" charset="0"/>
              <a:cs typeface="Lucida Sans Unicode" pitchFamily="34" charset="0"/>
            </a:endParaRPr>
          </a:p>
        </p:txBody>
      </p:sp>
      <p:pic>
        <p:nvPicPr>
          <p:cNvPr id="4" name="Рисунок 3" descr="Image.jpg"/>
          <p:cNvPicPr>
            <a:picLocks noChangeAspect="1"/>
          </p:cNvPicPr>
          <p:nvPr/>
        </p:nvPicPr>
        <p:blipFill>
          <a:blip r:embed="rId2"/>
          <a:stretch>
            <a:fillRect/>
          </a:stretch>
        </p:blipFill>
        <p:spPr>
          <a:xfrm>
            <a:off x="6429388" y="4143380"/>
            <a:ext cx="1571636" cy="16348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85786" y="1285860"/>
            <a:ext cx="7772400" cy="1500197"/>
          </a:xfrm>
        </p:spPr>
        <p:txBody>
          <a:bodyPr>
            <a:noAutofit/>
          </a:bodyPr>
          <a:lstStyle/>
          <a:p>
            <a:r>
              <a:rPr lang="en-US" sz="2800" b="1" dirty="0" smtClean="0">
                <a:solidFill>
                  <a:srgbClr val="00B050"/>
                </a:solidFill>
                <a:latin typeface="Lucida Sans Unicode" pitchFamily="34" charset="0"/>
                <a:cs typeface="Lucida Sans Unicode" pitchFamily="34" charset="0"/>
              </a:rPr>
              <a:t>And so my friend now you know all the pros and cons of SDLC (Software Development Life Cycle)</a:t>
            </a:r>
            <a:r>
              <a:rPr lang="ru-RU" sz="2800" b="1" dirty="0" smtClean="0">
                <a:solidFill>
                  <a:srgbClr val="00B050"/>
                </a:solidFill>
                <a:latin typeface="Lucida Sans Unicode" pitchFamily="34" charset="0"/>
                <a:cs typeface="Lucida Sans Unicode" pitchFamily="34" charset="0"/>
              </a:rPr>
              <a:t/>
            </a:r>
            <a:br>
              <a:rPr lang="ru-RU" sz="2800" b="1" dirty="0" smtClean="0">
                <a:solidFill>
                  <a:srgbClr val="00B050"/>
                </a:solidFill>
                <a:latin typeface="Lucida Sans Unicode" pitchFamily="34" charset="0"/>
                <a:cs typeface="Lucida Sans Unicode" pitchFamily="34" charset="0"/>
              </a:rPr>
            </a:br>
            <a:r>
              <a:rPr lang="en-US" sz="2800" b="1" dirty="0" smtClean="0">
                <a:solidFill>
                  <a:srgbClr val="00B050"/>
                </a:solidFill>
                <a:latin typeface="Lucida Sans Unicode" pitchFamily="34" charset="0"/>
                <a:cs typeface="Lucida Sans Unicode" pitchFamily="34" charset="0"/>
              </a:rPr>
              <a:t/>
            </a:r>
            <a:br>
              <a:rPr lang="en-US" sz="2800" b="1" dirty="0" smtClean="0">
                <a:solidFill>
                  <a:srgbClr val="00B050"/>
                </a:solidFill>
                <a:latin typeface="Lucida Sans Unicode" pitchFamily="34" charset="0"/>
                <a:cs typeface="Lucida Sans Unicode" pitchFamily="34" charset="0"/>
              </a:rPr>
            </a:br>
            <a:r>
              <a:rPr lang="en-US" sz="2800" b="1" dirty="0" smtClean="0">
                <a:solidFill>
                  <a:srgbClr val="00B050"/>
                </a:solidFill>
                <a:latin typeface="Lucida Sans Unicode" pitchFamily="34" charset="0"/>
                <a:cs typeface="Lucida Sans Unicode" pitchFamily="34" charset="0"/>
              </a:rPr>
              <a:t>I wish you a good swimming!</a:t>
            </a:r>
            <a:r>
              <a:rPr lang="en-US" sz="2800" b="1" dirty="0" smtClean="0">
                <a:solidFill>
                  <a:srgbClr val="00B050"/>
                </a:solidFill>
                <a:latin typeface="Bahnschrift SemiLight Condensed" pitchFamily="34" charset="0"/>
              </a:rPr>
              <a:t/>
            </a:r>
            <a:br>
              <a:rPr lang="en-US" sz="2800" b="1" dirty="0" smtClean="0">
                <a:solidFill>
                  <a:srgbClr val="00B050"/>
                </a:solidFill>
                <a:latin typeface="Bahnschrift SemiLight Condensed" pitchFamily="34" charset="0"/>
              </a:rPr>
            </a:br>
            <a:r>
              <a:rPr lang="en-US" sz="2800" b="1" dirty="0" smtClean="0">
                <a:solidFill>
                  <a:srgbClr val="00B050"/>
                </a:solidFill>
                <a:latin typeface="Bahnschrift SemiLight Condensed" pitchFamily="34" charset="0"/>
              </a:rPr>
              <a:t/>
            </a:r>
            <a:br>
              <a:rPr lang="en-US" sz="2800" b="1" dirty="0" smtClean="0">
                <a:solidFill>
                  <a:srgbClr val="00B050"/>
                </a:solidFill>
                <a:latin typeface="Bahnschrift SemiLight Condensed" pitchFamily="34" charset="0"/>
              </a:rPr>
            </a:br>
            <a:endParaRPr lang="ru-RU" sz="2800" b="1" dirty="0">
              <a:solidFill>
                <a:srgbClr val="00B050"/>
              </a:solidFill>
              <a:latin typeface="Bahnschrift SemiLight Condensed" pitchFamily="34" charset="0"/>
            </a:endParaRPr>
          </a:p>
        </p:txBody>
      </p:sp>
      <p:sp>
        <p:nvSpPr>
          <p:cNvPr id="3" name="Подзаголовок 2"/>
          <p:cNvSpPr>
            <a:spLocks noGrp="1"/>
          </p:cNvSpPr>
          <p:nvPr>
            <p:ph type="subTitle" idx="1"/>
          </p:nvPr>
        </p:nvSpPr>
        <p:spPr>
          <a:xfrm>
            <a:off x="1500166" y="2928934"/>
            <a:ext cx="6400800" cy="1752600"/>
          </a:xfrm>
        </p:spPr>
        <p:txBody>
          <a:bodyPr>
            <a:normAutofit/>
          </a:bodyPr>
          <a:lstStyle/>
          <a:p>
            <a:r>
              <a:rPr lang="en-US" sz="1400" b="1" dirty="0" smtClean="0">
                <a:solidFill>
                  <a:schemeClr val="bg1">
                    <a:lumMod val="50000"/>
                  </a:schemeClr>
                </a:solidFill>
                <a:latin typeface="Lucida Sans Unicode" pitchFamily="34" charset="0"/>
                <a:cs typeface="Lucida Sans Unicode" pitchFamily="34" charset="0"/>
              </a:rPr>
              <a:t>And yes, click on the "save" button more often…</a:t>
            </a:r>
            <a:endParaRPr lang="ru-RU" sz="1400" dirty="0">
              <a:solidFill>
                <a:schemeClr val="bg1">
                  <a:lumMod val="50000"/>
                </a:schemeClr>
              </a:solidFill>
              <a:latin typeface="Lucida Sans Unicode" pitchFamily="34" charset="0"/>
              <a:cs typeface="Lucida Sans Unicode" pitchFamily="34" charset="0"/>
            </a:endParaRPr>
          </a:p>
        </p:txBody>
      </p:sp>
      <p:pic>
        <p:nvPicPr>
          <p:cNvPr id="4" name="Рисунок 3" descr="Image [10].jpg"/>
          <p:cNvPicPr>
            <a:picLocks noChangeAspect="1"/>
          </p:cNvPicPr>
          <p:nvPr/>
        </p:nvPicPr>
        <p:blipFill>
          <a:blip r:embed="rId2"/>
          <a:stretch>
            <a:fillRect/>
          </a:stretch>
        </p:blipFill>
        <p:spPr>
          <a:xfrm>
            <a:off x="4000496" y="3643314"/>
            <a:ext cx="1581150" cy="1685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B050"/>
                </a:solidFill>
                <a:latin typeface="Bahnschrift SemiLight Condensed" pitchFamily="34" charset="0"/>
              </a:rPr>
              <a:t>~ Waterfall ~</a:t>
            </a:r>
            <a:endParaRPr lang="ru-RU" dirty="0">
              <a:solidFill>
                <a:srgbClr val="00B050"/>
              </a:solidFill>
              <a:latin typeface="Bahnschrift SemiLight Condensed" pitchFamily="34" charset="0"/>
            </a:endParaRPr>
          </a:p>
        </p:txBody>
      </p:sp>
      <p:pic>
        <p:nvPicPr>
          <p:cNvPr id="4" name="Содержимое 3" descr="Image [2].jpg"/>
          <p:cNvPicPr>
            <a:picLocks noGrp="1" noChangeAspect="1"/>
          </p:cNvPicPr>
          <p:nvPr>
            <p:ph idx="1"/>
          </p:nvPr>
        </p:nvPicPr>
        <p:blipFill>
          <a:blip r:embed="rId2"/>
          <a:stretch>
            <a:fillRect/>
          </a:stretch>
        </p:blipFill>
        <p:spPr>
          <a:xfrm>
            <a:off x="571472" y="214290"/>
            <a:ext cx="1504950" cy="1562100"/>
          </a:xfrm>
        </p:spPr>
      </p:pic>
      <p:pic>
        <p:nvPicPr>
          <p:cNvPr id="5" name="Рисунок 4" descr="052615_1232_WhatisSDLCo1.png"/>
          <p:cNvPicPr>
            <a:picLocks noChangeAspect="1"/>
          </p:cNvPicPr>
          <p:nvPr/>
        </p:nvPicPr>
        <p:blipFill>
          <a:blip r:embed="rId3"/>
          <a:stretch>
            <a:fillRect/>
          </a:stretch>
        </p:blipFill>
        <p:spPr>
          <a:xfrm>
            <a:off x="285720" y="2857496"/>
            <a:ext cx="3459838" cy="2757058"/>
          </a:xfrm>
          <a:prstGeom prst="rect">
            <a:avLst/>
          </a:prstGeom>
        </p:spPr>
      </p:pic>
      <p:pic>
        <p:nvPicPr>
          <p:cNvPr id="6" name="Рисунок 5" descr="how-to-draw-a-waterfall-pinterest.png"/>
          <p:cNvPicPr>
            <a:picLocks noChangeAspect="1"/>
          </p:cNvPicPr>
          <p:nvPr/>
        </p:nvPicPr>
        <p:blipFill>
          <a:blip r:embed="rId4"/>
          <a:stretch>
            <a:fillRect/>
          </a:stretch>
        </p:blipFill>
        <p:spPr>
          <a:xfrm>
            <a:off x="6143636" y="1142984"/>
            <a:ext cx="2549330" cy="2366629"/>
          </a:xfrm>
          <a:prstGeom prst="rect">
            <a:avLst/>
          </a:prstGeom>
        </p:spPr>
      </p:pic>
      <p:sp>
        <p:nvSpPr>
          <p:cNvPr id="7" name="Прямоугольник 6"/>
          <p:cNvSpPr/>
          <p:nvPr/>
        </p:nvSpPr>
        <p:spPr>
          <a:xfrm>
            <a:off x="428596" y="1928802"/>
            <a:ext cx="5857916" cy="1015663"/>
          </a:xfrm>
          <a:prstGeom prst="rect">
            <a:avLst/>
          </a:prstGeom>
        </p:spPr>
        <p:txBody>
          <a:bodyPr wrap="square">
            <a:spAutoFit/>
          </a:bodyPr>
          <a:lstStyle/>
          <a:p>
            <a:r>
              <a:rPr lang="ru-RU" sz="2000" dirty="0" smtClean="0">
                <a:solidFill>
                  <a:schemeClr val="bg1">
                    <a:lumMod val="50000"/>
                  </a:schemeClr>
                </a:solidFill>
                <a:latin typeface="Lucida Sans Unicode" pitchFamily="34" charset="0"/>
                <a:cs typeface="Lucida Sans Unicode" pitchFamily="34" charset="0"/>
              </a:rPr>
              <a:t>- </a:t>
            </a:r>
            <a:r>
              <a:rPr lang="en-US" sz="2000" dirty="0" smtClean="0">
                <a:solidFill>
                  <a:schemeClr val="bg1">
                    <a:lumMod val="50000"/>
                  </a:schemeClr>
                </a:solidFill>
                <a:latin typeface="Lucida Sans Unicode" pitchFamily="34" charset="0"/>
                <a:cs typeface="Lucida Sans Unicode" pitchFamily="34" charset="0"/>
              </a:rPr>
              <a:t>The waterfall was the first model that was presented. This is a software development life cycle</a:t>
            </a:r>
            <a:r>
              <a:rPr lang="ru-RU" sz="2000" dirty="0" smtClean="0">
                <a:solidFill>
                  <a:schemeClr val="bg1">
                    <a:lumMod val="50000"/>
                  </a:schemeClr>
                </a:solidFill>
                <a:latin typeface="Lucida Sans Unicode" pitchFamily="34" charset="0"/>
                <a:cs typeface="Lucida Sans Unicode" pitchFamily="34" charset="0"/>
              </a:rPr>
              <a:t> (</a:t>
            </a:r>
            <a:r>
              <a:rPr lang="en-US" sz="2000" dirty="0" smtClean="0">
                <a:solidFill>
                  <a:schemeClr val="bg1">
                    <a:lumMod val="50000"/>
                  </a:schemeClr>
                </a:solidFill>
                <a:latin typeface="Lucida Sans Unicode" pitchFamily="34" charset="0"/>
                <a:cs typeface="Lucida Sans Unicode" pitchFamily="34" charset="0"/>
              </a:rPr>
              <a:t>SDLC).</a:t>
            </a:r>
            <a:endParaRPr lang="ru-RU" sz="2000" dirty="0">
              <a:solidFill>
                <a:schemeClr val="bg1">
                  <a:lumMod val="50000"/>
                </a:schemeClr>
              </a:solidFill>
              <a:latin typeface="Lucida Sans Unicode" pitchFamily="34" charset="0"/>
              <a:cs typeface="Lucida Sans Unicode" pitchFamily="34" charset="0"/>
            </a:endParaRPr>
          </a:p>
        </p:txBody>
      </p:sp>
      <p:sp>
        <p:nvSpPr>
          <p:cNvPr id="8" name="Прямоугольник 7"/>
          <p:cNvSpPr/>
          <p:nvPr/>
        </p:nvSpPr>
        <p:spPr>
          <a:xfrm>
            <a:off x="3857620" y="3571876"/>
            <a:ext cx="4572000" cy="1938992"/>
          </a:xfrm>
          <a:prstGeom prst="rect">
            <a:avLst/>
          </a:prstGeom>
        </p:spPr>
        <p:txBody>
          <a:bodyPr>
            <a:spAutoFit/>
          </a:bodyPr>
          <a:lstStyle/>
          <a:p>
            <a:r>
              <a:rPr lang="en-US" sz="2000" dirty="0" smtClean="0">
                <a:solidFill>
                  <a:schemeClr val="bg1">
                    <a:lumMod val="50000"/>
                  </a:schemeClr>
                </a:solidFill>
                <a:latin typeface="Lucida Sans Unicode" pitchFamily="34" charset="0"/>
                <a:cs typeface="Lucida Sans Unicode" pitchFamily="34" charset="0"/>
              </a:rPr>
              <a:t>- It is also known as a linear sequential model of the life cycle, because it illustrates the process of smooth transformation in the lower reaches, simulating the flow of analysis.</a:t>
            </a:r>
            <a:endParaRPr lang="ru-RU" sz="2000" dirty="0">
              <a:solidFill>
                <a:schemeClr val="bg1">
                  <a:lumMod val="50000"/>
                </a:schemeClr>
              </a:solidFill>
              <a:latin typeface="Lucida Sans Unicode" pitchFamily="34" charset="0"/>
              <a:cs typeface="Lucida Sans Unicode" pitchFamily="34" charset="0"/>
            </a:endParaRPr>
          </a:p>
        </p:txBody>
      </p:sp>
      <p:sp>
        <p:nvSpPr>
          <p:cNvPr id="9" name="Прямоугольник 8"/>
          <p:cNvSpPr/>
          <p:nvPr/>
        </p:nvSpPr>
        <p:spPr>
          <a:xfrm>
            <a:off x="500034" y="5929330"/>
            <a:ext cx="4572000" cy="646331"/>
          </a:xfrm>
          <a:prstGeom prst="rect">
            <a:avLst/>
          </a:prstGeom>
        </p:spPr>
        <p:txBody>
          <a:bodyPr>
            <a:spAutoFit/>
          </a:bodyPr>
          <a:lstStyle/>
          <a:p>
            <a:r>
              <a:rPr lang="ru-RU" dirty="0" smtClean="0">
                <a:solidFill>
                  <a:schemeClr val="bg1">
                    <a:lumMod val="50000"/>
                  </a:schemeClr>
                </a:solidFill>
                <a:latin typeface="Lucida Sans Unicode" pitchFamily="34" charset="0"/>
                <a:cs typeface="Lucida Sans Unicode" pitchFamily="34" charset="0"/>
              </a:rPr>
              <a:t>- </a:t>
            </a:r>
            <a:r>
              <a:rPr lang="en-US" dirty="0" smtClean="0">
                <a:solidFill>
                  <a:schemeClr val="bg1">
                    <a:lumMod val="50000"/>
                  </a:schemeClr>
                </a:solidFill>
                <a:latin typeface="Lucida Sans Unicode" pitchFamily="34" charset="0"/>
                <a:cs typeface="Lucida Sans Unicode" pitchFamily="34" charset="0"/>
              </a:rPr>
              <a:t>Typically, the result of one phase acts as an input for the next stage.</a:t>
            </a:r>
            <a:endParaRPr lang="ru-RU" dirty="0">
              <a:solidFill>
                <a:schemeClr val="bg1">
                  <a:lumMod val="50000"/>
                </a:schemeClr>
              </a:solidFill>
              <a:latin typeface="Lucida Sans Unicode" pitchFamily="34" charset="0"/>
              <a:cs typeface="Lucida Sans Unicode"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B050"/>
                </a:solidFill>
                <a:latin typeface="Bahnschrift Condensed" pitchFamily="34" charset="0"/>
                <a:cs typeface="Lucida Sans Unicode" pitchFamily="34" charset="0"/>
              </a:rPr>
              <a:t>~ Agile ~</a:t>
            </a:r>
            <a:endParaRPr lang="ru-RU" dirty="0">
              <a:solidFill>
                <a:srgbClr val="00B050"/>
              </a:solidFill>
              <a:latin typeface="Bahnschrift Condensed" pitchFamily="34" charset="0"/>
              <a:cs typeface="Lucida Sans Unicode" pitchFamily="34" charset="0"/>
            </a:endParaRPr>
          </a:p>
        </p:txBody>
      </p:sp>
      <p:pic>
        <p:nvPicPr>
          <p:cNvPr id="4" name="Содержимое 3" descr="Image [3].jpg"/>
          <p:cNvPicPr>
            <a:picLocks noGrp="1" noChangeAspect="1"/>
          </p:cNvPicPr>
          <p:nvPr>
            <p:ph idx="1"/>
          </p:nvPr>
        </p:nvPicPr>
        <p:blipFill>
          <a:blip r:embed="rId2"/>
          <a:stretch>
            <a:fillRect/>
          </a:stretch>
        </p:blipFill>
        <p:spPr>
          <a:xfrm>
            <a:off x="642910" y="214290"/>
            <a:ext cx="1449344" cy="1500198"/>
          </a:xfrm>
          <a:prstGeom prst="rect">
            <a:avLst/>
          </a:prstGeom>
          <a:ln>
            <a:noFill/>
          </a:ln>
          <a:effectLst>
            <a:softEdge rad="112500"/>
          </a:effectLst>
        </p:spPr>
      </p:pic>
      <p:sp>
        <p:nvSpPr>
          <p:cNvPr id="5" name="Кольцо 4"/>
          <p:cNvSpPr/>
          <p:nvPr/>
        </p:nvSpPr>
        <p:spPr>
          <a:xfrm>
            <a:off x="1285852" y="3929066"/>
            <a:ext cx="1714512" cy="1714512"/>
          </a:xfrm>
          <a:prstGeom prst="donut">
            <a:avLst/>
          </a:prstGeom>
          <a:solidFill>
            <a:srgbClr val="00B050"/>
          </a:solidFill>
        </p:spPr>
        <p:style>
          <a:lnRef idx="0">
            <a:schemeClr val="accent3"/>
          </a:lnRef>
          <a:fillRef idx="1003">
            <a:schemeClr val="lt1"/>
          </a:fillRef>
          <a:effectRef idx="3">
            <a:schemeClr val="accent3"/>
          </a:effectRef>
          <a:fontRef idx="minor">
            <a:schemeClr val="lt1"/>
          </a:fontRef>
        </p:style>
        <p:txBody>
          <a:bodyPr rtlCol="0" anchor="ctr"/>
          <a:lstStyle/>
          <a:p>
            <a:pPr algn="ctr"/>
            <a:endParaRPr lang="ru-RU">
              <a:solidFill>
                <a:schemeClr val="tx1"/>
              </a:solidFill>
            </a:endParaRPr>
          </a:p>
        </p:txBody>
      </p:sp>
      <p:pic>
        <p:nvPicPr>
          <p:cNvPr id="6" name="Рисунок 5" descr="agile-development-model.png"/>
          <p:cNvPicPr>
            <a:picLocks noChangeAspect="1"/>
          </p:cNvPicPr>
          <p:nvPr/>
        </p:nvPicPr>
        <p:blipFill>
          <a:blip r:embed="rId3"/>
          <a:stretch>
            <a:fillRect/>
          </a:stretch>
        </p:blipFill>
        <p:spPr>
          <a:xfrm>
            <a:off x="5286380" y="1428736"/>
            <a:ext cx="3715269" cy="3267531"/>
          </a:xfrm>
          <a:prstGeom prst="rect">
            <a:avLst/>
          </a:prstGeom>
        </p:spPr>
      </p:pic>
      <p:sp>
        <p:nvSpPr>
          <p:cNvPr id="7" name="Прямоугольник 6"/>
          <p:cNvSpPr/>
          <p:nvPr/>
        </p:nvSpPr>
        <p:spPr>
          <a:xfrm>
            <a:off x="3643306" y="5357826"/>
            <a:ext cx="4572000" cy="707886"/>
          </a:xfrm>
          <a:prstGeom prst="rect">
            <a:avLst/>
          </a:prstGeom>
        </p:spPr>
        <p:txBody>
          <a:bodyPr>
            <a:spAutoFit/>
          </a:bodyPr>
          <a:lstStyle/>
          <a:p>
            <a:r>
              <a:rPr lang="en-US" sz="2000" dirty="0" smtClean="0">
                <a:solidFill>
                  <a:schemeClr val="bg1">
                    <a:lumMod val="50000"/>
                  </a:schemeClr>
                </a:solidFill>
                <a:latin typeface="Lucida Sans Unicode" pitchFamily="34" charset="0"/>
                <a:cs typeface="Lucida Sans Unicode" pitchFamily="34" charset="0"/>
              </a:rPr>
              <a:t>- A typical agile model of a non-terminating cycle.</a:t>
            </a:r>
            <a:endParaRPr lang="ru-RU" sz="2000" dirty="0">
              <a:solidFill>
                <a:schemeClr val="bg1">
                  <a:lumMod val="50000"/>
                </a:schemeClr>
              </a:solidFill>
              <a:latin typeface="Lucida Sans Unicode" pitchFamily="34" charset="0"/>
              <a:cs typeface="Lucida Sans Unicode" pitchFamily="34" charset="0"/>
            </a:endParaRPr>
          </a:p>
        </p:txBody>
      </p:sp>
      <p:sp>
        <p:nvSpPr>
          <p:cNvPr id="8" name="Прямоугольник 7"/>
          <p:cNvSpPr/>
          <p:nvPr/>
        </p:nvSpPr>
        <p:spPr>
          <a:xfrm>
            <a:off x="571472" y="2214554"/>
            <a:ext cx="4572000" cy="1323439"/>
          </a:xfrm>
          <a:prstGeom prst="rect">
            <a:avLst/>
          </a:prstGeom>
        </p:spPr>
        <p:txBody>
          <a:bodyPr>
            <a:spAutoFit/>
          </a:bodyPr>
          <a:lstStyle/>
          <a:p>
            <a:r>
              <a:rPr lang="en-US" sz="2000" dirty="0" smtClean="0">
                <a:solidFill>
                  <a:schemeClr val="bg1">
                    <a:lumMod val="50000"/>
                  </a:schemeClr>
                </a:solidFill>
                <a:latin typeface="Lucida Sans Unicode" pitchFamily="34" charset="0"/>
                <a:cs typeface="Lucida Sans Unicode" pitchFamily="34" charset="0"/>
              </a:rPr>
              <a:t>- Agile, this is the basis of the software development process, requirements, design, develop, test, deploy, review.</a:t>
            </a:r>
            <a:endParaRPr lang="ru-RU" sz="2000" dirty="0">
              <a:solidFill>
                <a:schemeClr val="bg1">
                  <a:lumMod val="50000"/>
                </a:schemeClr>
              </a:solidFill>
              <a:latin typeface="Lucida Sans Unicode" pitchFamily="34" charset="0"/>
              <a:cs typeface="Lucida Sans Unicode" pitchFamily="34" charset="0"/>
            </a:endParaRPr>
          </a:p>
        </p:txBody>
      </p:sp>
      <p:sp>
        <p:nvSpPr>
          <p:cNvPr id="13" name="Дуга 12"/>
          <p:cNvSpPr/>
          <p:nvPr/>
        </p:nvSpPr>
        <p:spPr>
          <a:xfrm>
            <a:off x="1857356" y="4786322"/>
            <a:ext cx="2428892" cy="714380"/>
          </a:xfrm>
          <a:prstGeom prst="arc">
            <a:avLst/>
          </a:prstGeom>
          <a:ln>
            <a:solidFill>
              <a:srgbClr val="00B05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71472" y="285728"/>
            <a:ext cx="7772400" cy="1470025"/>
          </a:xfrm>
        </p:spPr>
        <p:txBody>
          <a:bodyPr/>
          <a:lstStyle/>
          <a:p>
            <a:r>
              <a:rPr lang="en-US" dirty="0" smtClean="0">
                <a:solidFill>
                  <a:srgbClr val="00B050"/>
                </a:solidFill>
                <a:latin typeface="Bahnschrift SemiLight Condensed" pitchFamily="34" charset="0"/>
              </a:rPr>
              <a:t>~ Spiral ~</a:t>
            </a:r>
            <a:endParaRPr lang="ru-RU" dirty="0">
              <a:solidFill>
                <a:srgbClr val="00B050"/>
              </a:solidFill>
              <a:latin typeface="Bahnschrift SemiLight Condensed" pitchFamily="34" charset="0"/>
            </a:endParaRPr>
          </a:p>
        </p:txBody>
      </p:sp>
      <p:sp>
        <p:nvSpPr>
          <p:cNvPr id="3" name="Подзаголовок 2"/>
          <p:cNvSpPr>
            <a:spLocks noGrp="1"/>
          </p:cNvSpPr>
          <p:nvPr>
            <p:ph type="subTitle" idx="1"/>
          </p:nvPr>
        </p:nvSpPr>
        <p:spPr>
          <a:xfrm>
            <a:off x="142844" y="2500306"/>
            <a:ext cx="5572164" cy="1752600"/>
          </a:xfrm>
        </p:spPr>
        <p:txBody>
          <a:bodyPr>
            <a:normAutofit/>
          </a:bodyPr>
          <a:lstStyle/>
          <a:p>
            <a:pPr algn="l"/>
            <a:r>
              <a:rPr lang="en-US" sz="2000" dirty="0" smtClean="0">
                <a:solidFill>
                  <a:schemeClr val="bg1">
                    <a:lumMod val="50000"/>
                  </a:schemeClr>
                </a:solidFill>
                <a:latin typeface="Lucida Sans Unicode" pitchFamily="34" charset="0"/>
                <a:cs typeface="Lucida Sans Unicode" pitchFamily="34" charset="0"/>
              </a:rPr>
              <a:t>- A spiral model similar to agile. It consists of four stages: planning, risk analysis, engineering, and review.</a:t>
            </a:r>
            <a:endParaRPr lang="ru-RU" sz="2000" dirty="0">
              <a:latin typeface="Lucida Sans Unicode" pitchFamily="34" charset="0"/>
              <a:cs typeface="Lucida Sans Unicode" pitchFamily="34" charset="0"/>
            </a:endParaRPr>
          </a:p>
        </p:txBody>
      </p:sp>
      <p:pic>
        <p:nvPicPr>
          <p:cNvPr id="4" name="Рисунок 3" descr="Image [4].jpg"/>
          <p:cNvPicPr>
            <a:picLocks noChangeAspect="1"/>
          </p:cNvPicPr>
          <p:nvPr/>
        </p:nvPicPr>
        <p:blipFill>
          <a:blip r:embed="rId2"/>
          <a:stretch>
            <a:fillRect/>
          </a:stretch>
        </p:blipFill>
        <p:spPr>
          <a:xfrm>
            <a:off x="857224" y="428604"/>
            <a:ext cx="1628775" cy="1724025"/>
          </a:xfrm>
          <a:prstGeom prst="rect">
            <a:avLst/>
          </a:prstGeom>
        </p:spPr>
      </p:pic>
      <p:pic>
        <p:nvPicPr>
          <p:cNvPr id="7" name="Рисунок 6" descr="spiral_model.png"/>
          <p:cNvPicPr>
            <a:picLocks noChangeAspect="1"/>
          </p:cNvPicPr>
          <p:nvPr/>
        </p:nvPicPr>
        <p:blipFill>
          <a:blip r:embed="rId3"/>
          <a:stretch>
            <a:fillRect/>
          </a:stretch>
        </p:blipFill>
        <p:spPr>
          <a:xfrm>
            <a:off x="5643570" y="1571612"/>
            <a:ext cx="3200412" cy="3200412"/>
          </a:xfrm>
          <a:prstGeom prst="rect">
            <a:avLst/>
          </a:prstGeom>
        </p:spPr>
      </p:pic>
      <p:pic>
        <p:nvPicPr>
          <p:cNvPr id="8" name="Рисунок 7" descr="2519-raskraska-galaktika.jpg"/>
          <p:cNvPicPr>
            <a:picLocks noChangeAspect="1"/>
          </p:cNvPicPr>
          <p:nvPr/>
        </p:nvPicPr>
        <p:blipFill>
          <a:blip r:embed="rId4" cstate="print"/>
          <a:stretch>
            <a:fillRect/>
          </a:stretch>
        </p:blipFill>
        <p:spPr>
          <a:xfrm>
            <a:off x="571472" y="3929066"/>
            <a:ext cx="3357554" cy="2518166"/>
          </a:xfrm>
          <a:prstGeom prst="rect">
            <a:avLst/>
          </a:prstGeom>
        </p:spPr>
      </p:pic>
      <p:sp>
        <p:nvSpPr>
          <p:cNvPr id="9" name="Прямоугольник 8"/>
          <p:cNvSpPr/>
          <p:nvPr/>
        </p:nvSpPr>
        <p:spPr>
          <a:xfrm>
            <a:off x="4071934" y="5143512"/>
            <a:ext cx="4572000" cy="1323439"/>
          </a:xfrm>
          <a:prstGeom prst="rect">
            <a:avLst/>
          </a:prstGeom>
        </p:spPr>
        <p:txBody>
          <a:bodyPr>
            <a:spAutoFit/>
          </a:bodyPr>
          <a:lstStyle/>
          <a:p>
            <a:r>
              <a:rPr lang="ru-RU" sz="2000" dirty="0" smtClean="0">
                <a:solidFill>
                  <a:schemeClr val="bg1">
                    <a:lumMod val="50000"/>
                  </a:schemeClr>
                </a:solidFill>
                <a:latin typeface="Lucida Sans Unicode" pitchFamily="34" charset="0"/>
                <a:cs typeface="Lucida Sans Unicode" pitchFamily="34" charset="0"/>
              </a:rPr>
              <a:t>- </a:t>
            </a:r>
            <a:r>
              <a:rPr lang="en-US" sz="2000" dirty="0" smtClean="0">
                <a:solidFill>
                  <a:schemeClr val="bg1">
                    <a:lumMod val="50000"/>
                  </a:schemeClr>
                </a:solidFill>
                <a:latin typeface="Lucida Sans Unicode" pitchFamily="34" charset="0"/>
                <a:cs typeface="Lucida Sans Unicode" pitchFamily="34" charset="0"/>
              </a:rPr>
              <a:t>A distinctive feature of this model is a special attention to the risks affecting the organization of the life cycle.</a:t>
            </a:r>
            <a:endParaRPr lang="ru-RU" sz="2000" dirty="0">
              <a:solidFill>
                <a:schemeClr val="bg1">
                  <a:lumMod val="50000"/>
                </a:schemeClr>
              </a:solidFill>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71480"/>
            <a:ext cx="8229600" cy="989034"/>
          </a:xfrm>
        </p:spPr>
        <p:txBody>
          <a:bodyPr/>
          <a:lstStyle/>
          <a:p>
            <a:r>
              <a:rPr lang="en-US" dirty="0" smtClean="0">
                <a:solidFill>
                  <a:srgbClr val="00B050"/>
                </a:solidFill>
                <a:latin typeface="Bahnschrift SemiLight Condensed" pitchFamily="34" charset="0"/>
              </a:rPr>
              <a:t>~ </a:t>
            </a:r>
            <a:r>
              <a:rPr lang="ru-RU" dirty="0" smtClean="0">
                <a:solidFill>
                  <a:srgbClr val="00B050"/>
                </a:solidFill>
                <a:latin typeface="Bahnschrift SemiLight Condensed" pitchFamily="34" charset="0"/>
              </a:rPr>
              <a:t>V-</a:t>
            </a:r>
            <a:r>
              <a:rPr lang="en-US" dirty="0" smtClean="0">
                <a:solidFill>
                  <a:srgbClr val="00B050"/>
                </a:solidFill>
                <a:latin typeface="Bahnschrift SemiLight Condensed" pitchFamily="34" charset="0"/>
              </a:rPr>
              <a:t>M</a:t>
            </a:r>
            <a:r>
              <a:rPr lang="ru-RU" dirty="0" err="1" smtClean="0">
                <a:solidFill>
                  <a:srgbClr val="00B050"/>
                </a:solidFill>
                <a:latin typeface="Bahnschrift SemiLight Condensed" pitchFamily="34" charset="0"/>
              </a:rPr>
              <a:t>odel</a:t>
            </a:r>
            <a:r>
              <a:rPr lang="en-US" dirty="0" smtClean="0">
                <a:solidFill>
                  <a:srgbClr val="00B050"/>
                </a:solidFill>
                <a:latin typeface="Bahnschrift SemiLight Condensed" pitchFamily="34" charset="0"/>
              </a:rPr>
              <a:t> ~</a:t>
            </a:r>
            <a:endParaRPr lang="ru-RU" dirty="0">
              <a:solidFill>
                <a:srgbClr val="00B050"/>
              </a:solidFill>
              <a:latin typeface="Bahnschrift SemiLight Condensed" pitchFamily="34" charset="0"/>
            </a:endParaRPr>
          </a:p>
        </p:txBody>
      </p:sp>
      <p:pic>
        <p:nvPicPr>
          <p:cNvPr id="4" name="Содержимое 3" descr="Image [5].jpg"/>
          <p:cNvPicPr>
            <a:picLocks noGrp="1" noChangeAspect="1"/>
          </p:cNvPicPr>
          <p:nvPr>
            <p:ph idx="1"/>
          </p:nvPr>
        </p:nvPicPr>
        <p:blipFill>
          <a:blip r:embed="rId2"/>
          <a:stretch>
            <a:fillRect/>
          </a:stretch>
        </p:blipFill>
        <p:spPr>
          <a:xfrm>
            <a:off x="1071538" y="357166"/>
            <a:ext cx="1571636" cy="1580773"/>
          </a:xfrm>
        </p:spPr>
      </p:pic>
      <p:pic>
        <p:nvPicPr>
          <p:cNvPr id="5" name="Рисунок 4" descr="v-model.png"/>
          <p:cNvPicPr>
            <a:picLocks noChangeAspect="1"/>
          </p:cNvPicPr>
          <p:nvPr/>
        </p:nvPicPr>
        <p:blipFill>
          <a:blip r:embed="rId3"/>
          <a:stretch>
            <a:fillRect/>
          </a:stretch>
        </p:blipFill>
        <p:spPr>
          <a:xfrm>
            <a:off x="5143504" y="1571612"/>
            <a:ext cx="3676883" cy="3548712"/>
          </a:xfrm>
          <a:prstGeom prst="rect">
            <a:avLst/>
          </a:prstGeom>
        </p:spPr>
      </p:pic>
      <p:sp>
        <p:nvSpPr>
          <p:cNvPr id="6" name="Прямоугольник 5"/>
          <p:cNvSpPr/>
          <p:nvPr/>
        </p:nvSpPr>
        <p:spPr>
          <a:xfrm>
            <a:off x="357158" y="2428868"/>
            <a:ext cx="4572000" cy="1323439"/>
          </a:xfrm>
          <a:prstGeom prst="rect">
            <a:avLst/>
          </a:prstGeom>
        </p:spPr>
        <p:txBody>
          <a:bodyPr>
            <a:spAutoFit/>
          </a:bodyPr>
          <a:lstStyle/>
          <a:p>
            <a:r>
              <a:rPr lang="en-US" sz="2000" dirty="0" smtClean="0">
                <a:solidFill>
                  <a:schemeClr val="bg1">
                    <a:lumMod val="50000"/>
                  </a:schemeClr>
                </a:solidFill>
                <a:latin typeface="Lucida Sans Unicode" pitchFamily="34" charset="0"/>
                <a:cs typeface="Lucida Sans Unicode" pitchFamily="34" charset="0"/>
              </a:rPr>
              <a:t>- V-model is a set of steps that lead to each other. Testing is more emphasized in this model than in the Waterfall model.</a:t>
            </a:r>
          </a:p>
        </p:txBody>
      </p:sp>
      <p:sp>
        <p:nvSpPr>
          <p:cNvPr id="7" name="Прямоугольник 6"/>
          <p:cNvSpPr/>
          <p:nvPr/>
        </p:nvSpPr>
        <p:spPr>
          <a:xfrm>
            <a:off x="4000496" y="5214950"/>
            <a:ext cx="4572000" cy="1323439"/>
          </a:xfrm>
          <a:prstGeom prst="rect">
            <a:avLst/>
          </a:prstGeom>
        </p:spPr>
        <p:txBody>
          <a:bodyPr>
            <a:spAutoFit/>
          </a:bodyPr>
          <a:lstStyle/>
          <a:p>
            <a:r>
              <a:rPr lang="en-US" sz="2000" dirty="0" smtClean="0">
                <a:solidFill>
                  <a:schemeClr val="bg1">
                    <a:lumMod val="50000"/>
                  </a:schemeClr>
                </a:solidFill>
                <a:latin typeface="Lucida Sans Unicode" pitchFamily="34" charset="0"/>
                <a:cs typeface="Lucida Sans Unicode" pitchFamily="34" charset="0"/>
              </a:rPr>
              <a:t>- Testing procedures are developed at the beginning of the procedure, before any coding is performed.</a:t>
            </a:r>
            <a:endParaRPr lang="ru-RU" sz="2000" dirty="0">
              <a:solidFill>
                <a:schemeClr val="bg1">
                  <a:lumMod val="50000"/>
                </a:schemeClr>
              </a:solidFill>
              <a:latin typeface="Lucida Sans Unicode" pitchFamily="34" charset="0"/>
              <a:cs typeface="Lucida Sans Unicode" pitchFamily="34" charset="0"/>
            </a:endParaRPr>
          </a:p>
        </p:txBody>
      </p:sp>
      <p:pic>
        <p:nvPicPr>
          <p:cNvPr id="8" name="Рисунок 7" descr="rockets_PNG13290.png"/>
          <p:cNvPicPr>
            <a:picLocks noChangeAspect="1"/>
          </p:cNvPicPr>
          <p:nvPr/>
        </p:nvPicPr>
        <p:blipFill>
          <a:blip r:embed="rId4"/>
          <a:stretch>
            <a:fillRect/>
          </a:stretch>
        </p:blipFill>
        <p:spPr>
          <a:xfrm>
            <a:off x="714348" y="4143380"/>
            <a:ext cx="2438400" cy="243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4900" dirty="0" smtClean="0">
                <a:solidFill>
                  <a:srgbClr val="00B050"/>
                </a:solidFill>
                <a:latin typeface="Bahnschrift SemiLight Condensed" pitchFamily="34" charset="0"/>
              </a:rPr>
              <a:t>~ Waterfall ~</a:t>
            </a:r>
            <a:r>
              <a:rPr lang="ru-RU" dirty="0" smtClean="0">
                <a:solidFill>
                  <a:srgbClr val="00B050"/>
                </a:solidFill>
                <a:latin typeface="Bahnschrift SemiLight Condensed" pitchFamily="34" charset="0"/>
              </a:rPr>
              <a:t/>
            </a:r>
            <a:br>
              <a:rPr lang="ru-RU" dirty="0" smtClean="0">
                <a:solidFill>
                  <a:srgbClr val="00B050"/>
                </a:solidFill>
                <a:latin typeface="Bahnschrift SemiLight Condensed" pitchFamily="34" charset="0"/>
              </a:rPr>
            </a:br>
            <a:r>
              <a:rPr lang="en-US" sz="3100" dirty="0" smtClean="0">
                <a:solidFill>
                  <a:srgbClr val="00B050"/>
                </a:solidFill>
                <a:latin typeface="Bahnschrift SemiLight Condensed" pitchFamily="34" charset="0"/>
              </a:rPr>
              <a:t>Pros and cons of the cascade model:</a:t>
            </a:r>
            <a:endParaRPr lang="ru-RU" sz="3100" dirty="0"/>
          </a:p>
        </p:txBody>
      </p:sp>
      <p:sp>
        <p:nvSpPr>
          <p:cNvPr id="3" name="Содержимое 2"/>
          <p:cNvSpPr>
            <a:spLocks noGrp="1"/>
          </p:cNvSpPr>
          <p:nvPr>
            <p:ph idx="1"/>
          </p:nvPr>
        </p:nvSpPr>
        <p:spPr>
          <a:xfrm>
            <a:off x="642910" y="1857364"/>
            <a:ext cx="5686468" cy="1643074"/>
          </a:xfrm>
        </p:spPr>
        <p:txBody>
          <a:bodyPr>
            <a:normAutofit fontScale="92500"/>
          </a:bodyPr>
          <a:lstStyle/>
          <a:p>
            <a:pPr>
              <a:buNone/>
            </a:pPr>
            <a:r>
              <a:rPr lang="en-US" sz="1100" b="1" dirty="0" smtClean="0">
                <a:solidFill>
                  <a:srgbClr val="00B050"/>
                </a:solidFill>
                <a:latin typeface="Lucida Sans Unicode" pitchFamily="34" charset="0"/>
                <a:cs typeface="Lucida Sans Unicode" pitchFamily="34" charset="0"/>
              </a:rPr>
              <a:t>+</a:t>
            </a:r>
            <a:r>
              <a:rPr lang="en-US" sz="1100" dirty="0" smtClean="0">
                <a:solidFill>
                  <a:schemeClr val="bg1">
                    <a:lumMod val="50000"/>
                  </a:schemeClr>
                </a:solidFill>
                <a:latin typeface="Lucida Sans Unicode" pitchFamily="34" charset="0"/>
                <a:cs typeface="Lucida Sans Unicode" pitchFamily="34" charset="0"/>
              </a:rPr>
              <a:t> Full documentation of each stage;</a:t>
            </a:r>
          </a:p>
          <a:p>
            <a:pPr>
              <a:buNone/>
            </a:pPr>
            <a:r>
              <a:rPr lang="en-US" sz="1100" b="1" dirty="0" smtClean="0">
                <a:solidFill>
                  <a:srgbClr val="00B050"/>
                </a:solidFill>
                <a:latin typeface="Lucida Sans Unicode" pitchFamily="34" charset="0"/>
                <a:cs typeface="Lucida Sans Unicode" pitchFamily="34" charset="0"/>
              </a:rPr>
              <a:t>+</a:t>
            </a:r>
            <a:r>
              <a:rPr lang="en-US" sz="1100" dirty="0" smtClean="0">
                <a:solidFill>
                  <a:schemeClr val="bg1">
                    <a:lumMod val="50000"/>
                  </a:schemeClr>
                </a:solidFill>
                <a:latin typeface="Lucida Sans Unicode" pitchFamily="34" charset="0"/>
                <a:cs typeface="Lucida Sans Unicode" pitchFamily="34" charset="0"/>
              </a:rPr>
              <a:t> Clear planning of terms and costs;</a:t>
            </a:r>
          </a:p>
          <a:p>
            <a:pPr>
              <a:buNone/>
            </a:pPr>
            <a:r>
              <a:rPr lang="en-US" sz="1100" b="1" dirty="0" smtClean="0">
                <a:solidFill>
                  <a:srgbClr val="00B050"/>
                </a:solidFill>
                <a:latin typeface="Lucida Sans Unicode" pitchFamily="34" charset="0"/>
                <a:cs typeface="Lucida Sans Unicode" pitchFamily="34" charset="0"/>
              </a:rPr>
              <a:t>+</a:t>
            </a:r>
            <a:r>
              <a:rPr lang="en-US" sz="1100" dirty="0" smtClean="0">
                <a:solidFill>
                  <a:schemeClr val="bg1">
                    <a:lumMod val="50000"/>
                  </a:schemeClr>
                </a:solidFill>
                <a:latin typeface="Lucida Sans Unicode" pitchFamily="34" charset="0"/>
                <a:cs typeface="Lucida Sans Unicode" pitchFamily="34" charset="0"/>
              </a:rPr>
              <a:t> Transparency of processes for the customer;</a:t>
            </a:r>
            <a:endParaRPr lang="ru-RU" sz="1100" dirty="0" smtClean="0">
              <a:solidFill>
                <a:schemeClr val="bg1">
                  <a:lumMod val="50000"/>
                </a:schemeClr>
              </a:solidFill>
              <a:latin typeface="Lucida Sans Unicode" pitchFamily="34" charset="0"/>
              <a:cs typeface="Lucida Sans Unicode" pitchFamily="34" charset="0"/>
            </a:endParaRPr>
          </a:p>
          <a:p>
            <a:pPr>
              <a:buNone/>
            </a:pPr>
            <a:endParaRPr lang="ru-RU" sz="1100" dirty="0" smtClean="0">
              <a:solidFill>
                <a:schemeClr val="bg1">
                  <a:lumMod val="50000"/>
                </a:schemeClr>
              </a:solidFill>
              <a:latin typeface="Lucida Sans Unicode" pitchFamily="34" charset="0"/>
              <a:cs typeface="Lucida Sans Unicode" pitchFamily="34" charset="0"/>
            </a:endParaRPr>
          </a:p>
          <a:p>
            <a:pPr algn="just">
              <a:buNone/>
            </a:pPr>
            <a:r>
              <a:rPr lang="en-US" sz="1100" b="1" dirty="0" smtClean="0">
                <a:solidFill>
                  <a:srgbClr val="FF0000"/>
                </a:solidFill>
                <a:latin typeface="Lucida Sans Unicode" pitchFamily="34" charset="0"/>
                <a:cs typeface="Lucida Sans Unicode" pitchFamily="34" charset="0"/>
              </a:rPr>
              <a:t>-</a:t>
            </a:r>
            <a:r>
              <a:rPr lang="ru-RU" sz="1100" b="1" dirty="0" smtClean="0">
                <a:solidFill>
                  <a:srgbClr val="FF0000"/>
                </a:solidFill>
                <a:latin typeface="Lucida Sans Unicode" pitchFamily="34" charset="0"/>
                <a:cs typeface="Lucida Sans Unicode" pitchFamily="34" charset="0"/>
              </a:rPr>
              <a:t> </a:t>
            </a:r>
            <a:r>
              <a:rPr lang="en-US" sz="1100" dirty="0" smtClean="0">
                <a:solidFill>
                  <a:schemeClr val="bg1">
                    <a:lumMod val="50000"/>
                  </a:schemeClr>
                </a:solidFill>
                <a:latin typeface="Lucida Sans Unicode" pitchFamily="34" charset="0"/>
                <a:cs typeface="Lucida Sans Unicode" pitchFamily="34" charset="0"/>
              </a:rPr>
              <a:t>The need to approve the full scope of system requirements at the first stage;</a:t>
            </a:r>
          </a:p>
          <a:p>
            <a:pPr>
              <a:buNone/>
            </a:pPr>
            <a:r>
              <a:rPr lang="en-US" sz="1100" b="1" dirty="0" smtClean="0">
                <a:solidFill>
                  <a:srgbClr val="FF0000"/>
                </a:solidFill>
                <a:latin typeface="Lucida Sans Unicode" pitchFamily="34" charset="0"/>
                <a:cs typeface="Lucida Sans Unicode" pitchFamily="34" charset="0"/>
              </a:rPr>
              <a:t>-</a:t>
            </a:r>
            <a:r>
              <a:rPr lang="ru-RU" sz="1100" b="1" dirty="0" smtClean="0">
                <a:solidFill>
                  <a:srgbClr val="FF0000"/>
                </a:solidFill>
                <a:latin typeface="Lucida Sans Unicode" pitchFamily="34" charset="0"/>
                <a:cs typeface="Lucida Sans Unicode" pitchFamily="34" charset="0"/>
              </a:rPr>
              <a:t> </a:t>
            </a:r>
            <a:r>
              <a:rPr lang="en-US" sz="1100" dirty="0" smtClean="0">
                <a:solidFill>
                  <a:schemeClr val="bg1">
                    <a:lumMod val="50000"/>
                  </a:schemeClr>
                </a:solidFill>
                <a:latin typeface="Lucida Sans Unicode" pitchFamily="34" charset="0"/>
                <a:cs typeface="Lucida Sans Unicode" pitchFamily="34" charset="0"/>
              </a:rPr>
              <a:t>If it is necessary to make changes to the requirements later, return to the first stage and redo all the work done;</a:t>
            </a:r>
          </a:p>
          <a:p>
            <a:pPr algn="just">
              <a:buNone/>
            </a:pPr>
            <a:r>
              <a:rPr lang="en-US" sz="1100" b="1" dirty="0" smtClean="0">
                <a:solidFill>
                  <a:srgbClr val="FF0000"/>
                </a:solidFill>
                <a:latin typeface="Lucida Sans Unicode" pitchFamily="34" charset="0"/>
                <a:cs typeface="Lucida Sans Unicode" pitchFamily="34" charset="0"/>
              </a:rPr>
              <a:t>-</a:t>
            </a:r>
            <a:r>
              <a:rPr lang="ru-RU" sz="1100" b="1" dirty="0" smtClean="0">
                <a:solidFill>
                  <a:schemeClr val="bg1">
                    <a:lumMod val="50000"/>
                  </a:schemeClr>
                </a:solidFill>
                <a:latin typeface="Lucida Sans Unicode" pitchFamily="34" charset="0"/>
                <a:cs typeface="Lucida Sans Unicode" pitchFamily="34" charset="0"/>
              </a:rPr>
              <a:t> </a:t>
            </a:r>
            <a:r>
              <a:rPr lang="en-US" sz="1100" dirty="0" smtClean="0">
                <a:solidFill>
                  <a:schemeClr val="bg1">
                    <a:lumMod val="50000"/>
                  </a:schemeClr>
                </a:solidFill>
                <a:latin typeface="Lucida Sans Unicode" pitchFamily="34" charset="0"/>
                <a:cs typeface="Lucida Sans Unicode" pitchFamily="34" charset="0"/>
              </a:rPr>
              <a:t>Increasing the cost of funds and time in case of need to change the requirements.</a:t>
            </a:r>
            <a:endParaRPr lang="ru-RU" sz="1100" dirty="0" smtClean="0">
              <a:solidFill>
                <a:schemeClr val="bg1">
                  <a:lumMod val="50000"/>
                </a:schemeClr>
              </a:solidFill>
              <a:latin typeface="Lucida Sans Unicode" pitchFamily="34" charset="0"/>
              <a:cs typeface="Lucida Sans Unicode" pitchFamily="34" charset="0"/>
            </a:endParaRPr>
          </a:p>
          <a:p>
            <a:endParaRPr lang="ru-RU" sz="2000" dirty="0"/>
          </a:p>
        </p:txBody>
      </p:sp>
      <p:pic>
        <p:nvPicPr>
          <p:cNvPr id="6" name="Рисунок 5" descr="Image [6].jpg"/>
          <p:cNvPicPr>
            <a:picLocks noChangeAspect="1"/>
          </p:cNvPicPr>
          <p:nvPr/>
        </p:nvPicPr>
        <p:blipFill>
          <a:blip r:embed="rId2"/>
          <a:stretch>
            <a:fillRect/>
          </a:stretch>
        </p:blipFill>
        <p:spPr>
          <a:xfrm>
            <a:off x="785786" y="285728"/>
            <a:ext cx="1465908" cy="1500198"/>
          </a:xfrm>
          <a:prstGeom prst="rect">
            <a:avLst/>
          </a:prstGeom>
        </p:spPr>
      </p:pic>
      <p:sp>
        <p:nvSpPr>
          <p:cNvPr id="7" name="Прямоугольник 6"/>
          <p:cNvSpPr/>
          <p:nvPr/>
        </p:nvSpPr>
        <p:spPr>
          <a:xfrm>
            <a:off x="4000496" y="3714752"/>
            <a:ext cx="4572000" cy="2831544"/>
          </a:xfrm>
          <a:prstGeom prst="rect">
            <a:avLst/>
          </a:prstGeom>
        </p:spPr>
        <p:txBody>
          <a:bodyPr>
            <a:spAutoFit/>
          </a:bodyPr>
          <a:lstStyle/>
          <a:p>
            <a:r>
              <a:rPr lang="en-US" sz="1000" dirty="0" smtClean="0">
                <a:solidFill>
                  <a:schemeClr val="bg1">
                    <a:lumMod val="50000"/>
                  </a:schemeClr>
                </a:solidFill>
                <a:latin typeface="Lucida Sans Unicode" pitchFamily="34" charset="0"/>
                <a:cs typeface="Lucida Sans Unicode" pitchFamily="34" charset="0"/>
              </a:rPr>
              <a:t>Despite the fact that the cascade model is still in use, it has already lost its former positions. Today, it is being replaced by more advanced software development models and methodologies.</a:t>
            </a:r>
          </a:p>
          <a:p>
            <a:endParaRPr lang="en-US" sz="1000" dirty="0" smtClean="0">
              <a:solidFill>
                <a:schemeClr val="bg1">
                  <a:lumMod val="50000"/>
                </a:schemeClr>
              </a:solidFill>
              <a:latin typeface="Lucida Sans Unicode" pitchFamily="34" charset="0"/>
              <a:cs typeface="Lucida Sans Unicode" pitchFamily="34" charset="0"/>
            </a:endParaRPr>
          </a:p>
          <a:p>
            <a:r>
              <a:rPr lang="en-US" sz="2800" dirty="0" smtClean="0">
                <a:solidFill>
                  <a:srgbClr val="00B050"/>
                </a:solidFill>
                <a:latin typeface="Bahnschrift SemiLight Condensed" pitchFamily="34" charset="0"/>
                <a:cs typeface="Lucida Sans Unicode" pitchFamily="34" charset="0"/>
              </a:rPr>
              <a:t>When to use cascade model:</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dirty="0" smtClean="0">
                <a:solidFill>
                  <a:schemeClr val="bg1">
                    <a:lumMod val="50000"/>
                  </a:schemeClr>
                </a:solidFill>
                <a:latin typeface="Lucida Sans Unicode" pitchFamily="34" charset="0"/>
                <a:cs typeface="Lucida Sans Unicode" pitchFamily="34" charset="0"/>
              </a:rPr>
              <a:t>- In projects with clearly defined requirements for which no changes are foreseen in the development process;</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dirty="0" smtClean="0">
                <a:solidFill>
                  <a:schemeClr val="bg1">
                    <a:lumMod val="50000"/>
                  </a:schemeClr>
                </a:solidFill>
                <a:latin typeface="Lucida Sans Unicode" pitchFamily="34" charset="0"/>
                <a:cs typeface="Lucida Sans Unicode" pitchFamily="34" charset="0"/>
              </a:rPr>
              <a:t>- For projects that migrate from one platform to another. That is, the requirements remain the same, only the system environment and / or programming language changes;</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dirty="0" smtClean="0">
                <a:solidFill>
                  <a:schemeClr val="bg1">
                    <a:lumMod val="50000"/>
                  </a:schemeClr>
                </a:solidFill>
                <a:latin typeface="Lucida Sans Unicode" pitchFamily="34" charset="0"/>
                <a:cs typeface="Lucida Sans Unicode" pitchFamily="34" charset="0"/>
              </a:rPr>
              <a:t>- When a development company is not required to carry out testing - for example, the customer or a third-party company will provide it with security.</a:t>
            </a:r>
            <a:endParaRPr lang="ru-RU" sz="1000" dirty="0">
              <a:solidFill>
                <a:schemeClr val="bg1">
                  <a:lumMod val="50000"/>
                </a:schemeClr>
              </a:solidFill>
              <a:latin typeface="Lucida Sans Unicode" pitchFamily="34" charset="0"/>
              <a:cs typeface="Lucida Sans Unicode" pitchFamily="34" charset="0"/>
            </a:endParaRPr>
          </a:p>
        </p:txBody>
      </p:sp>
      <p:pic>
        <p:nvPicPr>
          <p:cNvPr id="8" name="Рисунок 7" descr="mashina-folksvagen-zhuk.jpg"/>
          <p:cNvPicPr>
            <a:picLocks noChangeAspect="1"/>
          </p:cNvPicPr>
          <p:nvPr/>
        </p:nvPicPr>
        <p:blipFill>
          <a:blip r:embed="rId3" cstate="print"/>
          <a:stretch>
            <a:fillRect/>
          </a:stretch>
        </p:blipFill>
        <p:spPr>
          <a:xfrm>
            <a:off x="6429388" y="1857364"/>
            <a:ext cx="2357454" cy="1571636"/>
          </a:xfrm>
          <a:prstGeom prst="rect">
            <a:avLst/>
          </a:prstGeom>
        </p:spPr>
      </p:pic>
      <p:pic>
        <p:nvPicPr>
          <p:cNvPr id="9" name="Рисунок 8" descr="s1200.jpg"/>
          <p:cNvPicPr>
            <a:picLocks noChangeAspect="1"/>
          </p:cNvPicPr>
          <p:nvPr/>
        </p:nvPicPr>
        <p:blipFill>
          <a:blip r:embed="rId4" cstate="print"/>
          <a:stretch>
            <a:fillRect/>
          </a:stretch>
        </p:blipFill>
        <p:spPr>
          <a:xfrm>
            <a:off x="500034" y="4357694"/>
            <a:ext cx="3143272" cy="14563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2910" y="142852"/>
            <a:ext cx="7772400" cy="1470025"/>
          </a:xfrm>
        </p:spPr>
        <p:txBody>
          <a:bodyPr/>
          <a:lstStyle/>
          <a:p>
            <a:r>
              <a:rPr lang="en-US" dirty="0" smtClean="0">
                <a:solidFill>
                  <a:srgbClr val="00B050"/>
                </a:solidFill>
                <a:latin typeface="Bahnschrift SemiLight Condensed" pitchFamily="34" charset="0"/>
                <a:cs typeface="Lucida Sans Unicode" pitchFamily="34" charset="0"/>
              </a:rPr>
              <a:t>~ Agile ~</a:t>
            </a:r>
            <a:r>
              <a:rPr lang="ru-RU" dirty="0" smtClean="0">
                <a:solidFill>
                  <a:srgbClr val="00B050"/>
                </a:solidFill>
                <a:latin typeface="Bahnschrift SemiLight Condensed" pitchFamily="34" charset="0"/>
                <a:cs typeface="Lucida Sans Unicode" pitchFamily="34" charset="0"/>
              </a:rPr>
              <a:t/>
            </a:r>
            <a:br>
              <a:rPr lang="ru-RU" dirty="0" smtClean="0">
                <a:solidFill>
                  <a:srgbClr val="00B050"/>
                </a:solidFill>
                <a:latin typeface="Bahnschrift SemiLight Condensed" pitchFamily="34" charset="0"/>
                <a:cs typeface="Lucida Sans Unicode" pitchFamily="34" charset="0"/>
              </a:rPr>
            </a:br>
            <a:r>
              <a:rPr lang="en-US" sz="2800" dirty="0" smtClean="0">
                <a:solidFill>
                  <a:srgbClr val="00B050"/>
                </a:solidFill>
                <a:latin typeface="Bahnschrift SemiLight Condensed" pitchFamily="34" charset="0"/>
                <a:cs typeface="Lucida Sans Unicode" pitchFamily="34" charset="0"/>
              </a:rPr>
              <a:t>Pros and cons of the iterative model:</a:t>
            </a:r>
            <a:endParaRPr lang="en-US" sz="2800" b="1" dirty="0">
              <a:latin typeface="Bahnschrift SemiLight Condensed" pitchFamily="34" charset="0"/>
            </a:endParaRPr>
          </a:p>
        </p:txBody>
      </p:sp>
      <p:sp>
        <p:nvSpPr>
          <p:cNvPr id="3" name="Подзаголовок 2"/>
          <p:cNvSpPr>
            <a:spLocks noGrp="1"/>
          </p:cNvSpPr>
          <p:nvPr>
            <p:ph type="subTitle" idx="1"/>
          </p:nvPr>
        </p:nvSpPr>
        <p:spPr>
          <a:xfrm>
            <a:off x="785786" y="1785926"/>
            <a:ext cx="5143536" cy="1571636"/>
          </a:xfrm>
        </p:spPr>
        <p:txBody>
          <a:bodyPr>
            <a:noAutofit/>
          </a:bodyPr>
          <a:lstStyle/>
          <a:p>
            <a:pPr algn="l"/>
            <a:r>
              <a:rPr lang="en-US" sz="1000" b="1" dirty="0" smtClean="0">
                <a:solidFill>
                  <a:srgbClr val="00B050"/>
                </a:solidFill>
                <a:latin typeface="Lucida Sans Unicode" pitchFamily="34" charset="0"/>
                <a:cs typeface="Lucida Sans Unicode" pitchFamily="34" charset="0"/>
              </a:rPr>
              <a:t>+</a:t>
            </a:r>
            <a:r>
              <a:rPr lang="en-US" sz="1000" dirty="0" smtClean="0">
                <a:latin typeface="Lucida Sans Unicode" pitchFamily="34" charset="0"/>
                <a:cs typeface="Lucida Sans Unicode" pitchFamily="34" charset="0"/>
              </a:rPr>
              <a:t> Early creation of working software;</a:t>
            </a:r>
          </a:p>
          <a:p>
            <a:pPr algn="l"/>
            <a:r>
              <a:rPr lang="en-US" sz="1000" b="1" dirty="0" smtClean="0">
                <a:solidFill>
                  <a:srgbClr val="00B050"/>
                </a:solidFill>
                <a:latin typeface="Lucida Sans Unicode" pitchFamily="34" charset="0"/>
                <a:cs typeface="Lucida Sans Unicode" pitchFamily="34" charset="0"/>
              </a:rPr>
              <a:t>+</a:t>
            </a:r>
            <a:r>
              <a:rPr lang="en-US" sz="1000" dirty="0" smtClean="0">
                <a:latin typeface="Lucida Sans Unicode" pitchFamily="34" charset="0"/>
                <a:cs typeface="Lucida Sans Unicode" pitchFamily="34" charset="0"/>
              </a:rPr>
              <a:t> Flexibility - willingness to change requirements at any stage of development;</a:t>
            </a:r>
          </a:p>
          <a:p>
            <a:pPr algn="l"/>
            <a:r>
              <a:rPr lang="en-US" sz="1000" b="1" dirty="0" smtClean="0">
                <a:solidFill>
                  <a:srgbClr val="00B050"/>
                </a:solidFill>
                <a:latin typeface="Lucida Sans Unicode" pitchFamily="34" charset="0"/>
                <a:cs typeface="Lucida Sans Unicode" pitchFamily="34" charset="0"/>
              </a:rPr>
              <a:t>+</a:t>
            </a:r>
            <a:r>
              <a:rPr lang="en-US" sz="1000" dirty="0" smtClean="0">
                <a:latin typeface="Lucida Sans Unicode" pitchFamily="34" charset="0"/>
                <a:cs typeface="Lucida Sans Unicode" pitchFamily="34" charset="0"/>
              </a:rPr>
              <a:t> Each iteration is a small stage for which testing and risk analysis is easier to provide than for the entire product life cycle.</a:t>
            </a:r>
          </a:p>
          <a:p>
            <a:pPr algn="l"/>
            <a:endParaRPr lang="en-US" sz="1000" dirty="0" smtClean="0">
              <a:latin typeface="Lucida Sans Unicode" pitchFamily="34" charset="0"/>
              <a:cs typeface="Lucida Sans Unicode" pitchFamily="34" charset="0"/>
            </a:endParaRPr>
          </a:p>
          <a:p>
            <a:pPr algn="l"/>
            <a:r>
              <a:rPr lang="en-US" sz="1000" b="1" dirty="0" smtClean="0">
                <a:solidFill>
                  <a:srgbClr val="FF0000"/>
                </a:solidFill>
                <a:latin typeface="Lucida Sans Unicode" pitchFamily="34" charset="0"/>
                <a:cs typeface="Lucida Sans Unicode" pitchFamily="34" charset="0"/>
              </a:rPr>
              <a:t>-</a:t>
            </a:r>
            <a:r>
              <a:rPr lang="en-US" sz="1000" dirty="0" smtClean="0">
                <a:latin typeface="Lucida Sans Unicode" pitchFamily="34" charset="0"/>
                <a:cs typeface="Lucida Sans Unicode" pitchFamily="34" charset="0"/>
              </a:rPr>
              <a:t> Each phase is independent, separate iterations are not imposed;</a:t>
            </a:r>
          </a:p>
          <a:p>
            <a:pPr algn="l"/>
            <a:r>
              <a:rPr lang="en-US" sz="1000" b="1" dirty="0" smtClean="0">
                <a:solidFill>
                  <a:srgbClr val="FF0000"/>
                </a:solidFill>
                <a:latin typeface="Lucida Sans Unicode" pitchFamily="34" charset="0"/>
                <a:cs typeface="Lucida Sans Unicode" pitchFamily="34" charset="0"/>
              </a:rPr>
              <a:t>-</a:t>
            </a:r>
            <a:r>
              <a:rPr lang="en-US" sz="1000" dirty="0" smtClean="0">
                <a:latin typeface="Lucida Sans Unicode" pitchFamily="34" charset="0"/>
                <a:cs typeface="Lucida Sans Unicode" pitchFamily="34" charset="0"/>
              </a:rPr>
              <a:t> Problems may arise with the implementation of the overall system architecture, since not all requirements are known at the beginning of the design.</a:t>
            </a:r>
            <a:endParaRPr lang="ru-RU" sz="1000" dirty="0">
              <a:latin typeface="Lucida Sans Unicode" pitchFamily="34" charset="0"/>
              <a:cs typeface="Lucida Sans Unicode" pitchFamily="34" charset="0"/>
            </a:endParaRPr>
          </a:p>
        </p:txBody>
      </p:sp>
      <p:pic>
        <p:nvPicPr>
          <p:cNvPr id="4" name="Рисунок 3" descr="Image [7].jpg"/>
          <p:cNvPicPr>
            <a:picLocks noChangeAspect="1"/>
          </p:cNvPicPr>
          <p:nvPr/>
        </p:nvPicPr>
        <p:blipFill>
          <a:blip r:embed="rId2"/>
          <a:stretch>
            <a:fillRect/>
          </a:stretch>
        </p:blipFill>
        <p:spPr>
          <a:xfrm>
            <a:off x="642910" y="0"/>
            <a:ext cx="1570110" cy="1714488"/>
          </a:xfrm>
          <a:prstGeom prst="rect">
            <a:avLst/>
          </a:prstGeom>
        </p:spPr>
      </p:pic>
      <p:sp>
        <p:nvSpPr>
          <p:cNvPr id="5" name="Прямоугольник 4"/>
          <p:cNvSpPr/>
          <p:nvPr/>
        </p:nvSpPr>
        <p:spPr>
          <a:xfrm>
            <a:off x="3929058" y="4071942"/>
            <a:ext cx="4572000" cy="1600438"/>
          </a:xfrm>
          <a:prstGeom prst="rect">
            <a:avLst/>
          </a:prstGeom>
        </p:spPr>
        <p:txBody>
          <a:bodyPr>
            <a:spAutoFit/>
          </a:bodyPr>
          <a:lstStyle/>
          <a:p>
            <a:r>
              <a:rPr lang="en-US" sz="2800" dirty="0" smtClean="0">
                <a:solidFill>
                  <a:srgbClr val="00B050"/>
                </a:solidFill>
                <a:latin typeface="Bahnschrift SemiLight Condensed" pitchFamily="34" charset="0"/>
                <a:cs typeface="Lucida Sans Unicode" pitchFamily="34" charset="0"/>
              </a:rPr>
              <a:t>When to use an iterative model:</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dirty="0" smtClean="0">
                <a:solidFill>
                  <a:schemeClr val="bg1">
                    <a:lumMod val="50000"/>
                  </a:schemeClr>
                </a:solidFill>
                <a:latin typeface="Lucida Sans Unicode" pitchFamily="34" charset="0"/>
                <a:cs typeface="Lucida Sans Unicode" pitchFamily="34" charset="0"/>
              </a:rPr>
              <a:t>- For large projects;</a:t>
            </a:r>
          </a:p>
          <a:p>
            <a:r>
              <a:rPr lang="en-US" sz="1000" dirty="0" smtClean="0">
                <a:solidFill>
                  <a:schemeClr val="bg1">
                    <a:lumMod val="50000"/>
                  </a:schemeClr>
                </a:solidFill>
                <a:latin typeface="Lucida Sans Unicode" pitchFamily="34" charset="0"/>
                <a:cs typeface="Lucida Sans Unicode" pitchFamily="34" charset="0"/>
              </a:rPr>
              <a:t>- When at least the key requirements are known;</a:t>
            </a:r>
          </a:p>
          <a:p>
            <a:r>
              <a:rPr lang="en-US" sz="1000" dirty="0" smtClean="0">
                <a:solidFill>
                  <a:schemeClr val="bg1">
                    <a:lumMod val="50000"/>
                  </a:schemeClr>
                </a:solidFill>
                <a:latin typeface="Lucida Sans Unicode" pitchFamily="34" charset="0"/>
                <a:cs typeface="Lucida Sans Unicode" pitchFamily="34" charset="0"/>
              </a:rPr>
              <a:t>- When project requirements may change during the development process.</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dirty="0" smtClean="0">
                <a:solidFill>
                  <a:schemeClr val="bg1">
                    <a:lumMod val="50000"/>
                  </a:schemeClr>
                </a:solidFill>
                <a:latin typeface="Lucida Sans Unicode" pitchFamily="34" charset="0"/>
                <a:cs typeface="Lucida Sans Unicode" pitchFamily="34" charset="0"/>
              </a:rPr>
              <a:t>The iterative model is a key element of the so-called “flexible” (Agile)</a:t>
            </a:r>
            <a:endParaRPr lang="ru-RU" sz="1000" dirty="0">
              <a:solidFill>
                <a:schemeClr val="bg1">
                  <a:lumMod val="50000"/>
                </a:schemeClr>
              </a:solidFill>
              <a:latin typeface="Lucida Sans Unicode" pitchFamily="34" charset="0"/>
              <a:cs typeface="Lucida Sans Unicode" pitchFamily="34" charset="0"/>
            </a:endParaRPr>
          </a:p>
        </p:txBody>
      </p:sp>
      <p:pic>
        <p:nvPicPr>
          <p:cNvPr id="6" name="Рисунок 5" descr="limbo-dance-260nw-130749200.jpg"/>
          <p:cNvPicPr>
            <a:picLocks noChangeAspect="1"/>
          </p:cNvPicPr>
          <p:nvPr/>
        </p:nvPicPr>
        <p:blipFill>
          <a:blip r:embed="rId3"/>
          <a:stretch>
            <a:fillRect/>
          </a:stretch>
        </p:blipFill>
        <p:spPr>
          <a:xfrm>
            <a:off x="6215074" y="1571612"/>
            <a:ext cx="2268540" cy="2110270"/>
          </a:xfrm>
          <a:prstGeom prst="rect">
            <a:avLst/>
          </a:prstGeom>
        </p:spPr>
      </p:pic>
      <p:pic>
        <p:nvPicPr>
          <p:cNvPr id="7" name="Рисунок 6" descr="Galaxy_Fold_Keyvisual_contrast.png"/>
          <p:cNvPicPr>
            <a:picLocks noChangeAspect="1"/>
          </p:cNvPicPr>
          <p:nvPr/>
        </p:nvPicPr>
        <p:blipFill>
          <a:blip r:embed="rId4" cstate="print"/>
          <a:stretch>
            <a:fillRect/>
          </a:stretch>
        </p:blipFill>
        <p:spPr>
          <a:xfrm>
            <a:off x="500034" y="3714752"/>
            <a:ext cx="3047993" cy="2294959"/>
          </a:xfrm>
          <a:prstGeom prst="rect">
            <a:avLst/>
          </a:prstGeom>
        </p:spPr>
      </p:pic>
      <p:sp>
        <p:nvSpPr>
          <p:cNvPr id="8" name="Прямоугольник 7"/>
          <p:cNvSpPr/>
          <p:nvPr/>
        </p:nvSpPr>
        <p:spPr>
          <a:xfrm>
            <a:off x="1071538" y="5857892"/>
            <a:ext cx="1963999" cy="246221"/>
          </a:xfrm>
          <a:prstGeom prst="rect">
            <a:avLst/>
          </a:prstGeom>
        </p:spPr>
        <p:txBody>
          <a:bodyPr wrap="none">
            <a:spAutoFit/>
          </a:bodyPr>
          <a:lstStyle/>
          <a:p>
            <a:r>
              <a:rPr lang="en-US" sz="1000" dirty="0" smtClean="0">
                <a:solidFill>
                  <a:schemeClr val="bg1">
                    <a:lumMod val="50000"/>
                  </a:schemeClr>
                </a:solidFill>
                <a:latin typeface="Bahnschrift SemiLight Condensed" pitchFamily="34" charset="0"/>
              </a:rPr>
              <a:t>Samsung Fold - large and flexible project</a:t>
            </a:r>
            <a:r>
              <a:rPr lang="ru-RU" sz="1000" dirty="0" smtClean="0">
                <a:solidFill>
                  <a:schemeClr val="bg1">
                    <a:lumMod val="50000"/>
                  </a:schemeClr>
                </a:solidFill>
                <a:latin typeface="Bahnschrift SemiLight Condensed" pitchFamily="34" charset="0"/>
              </a:rPr>
              <a:t>…</a:t>
            </a:r>
            <a:endParaRPr lang="ru-RU" sz="1000" dirty="0">
              <a:solidFill>
                <a:schemeClr val="bg1">
                  <a:lumMod val="50000"/>
                </a:schemeClr>
              </a:solidFill>
              <a:latin typeface="Bahnschrift SemiLight Condense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4900" dirty="0" smtClean="0">
                <a:solidFill>
                  <a:srgbClr val="00B050"/>
                </a:solidFill>
                <a:latin typeface="Bahnschrift SemiLight Condensed" pitchFamily="34" charset="0"/>
              </a:rPr>
              <a:t>~ Spiral ~</a:t>
            </a:r>
            <a:r>
              <a:rPr lang="ru-RU" dirty="0" smtClean="0">
                <a:solidFill>
                  <a:srgbClr val="00B050"/>
                </a:solidFill>
                <a:latin typeface="Bahnschrift SemiLight Condensed" pitchFamily="34" charset="0"/>
              </a:rPr>
              <a:t/>
            </a:r>
            <a:br>
              <a:rPr lang="ru-RU" dirty="0" smtClean="0">
                <a:solidFill>
                  <a:srgbClr val="00B050"/>
                </a:solidFill>
                <a:latin typeface="Bahnschrift SemiLight Condensed" pitchFamily="34" charset="0"/>
              </a:rPr>
            </a:br>
            <a:r>
              <a:rPr lang="en-US" sz="3100" dirty="0" smtClean="0">
                <a:solidFill>
                  <a:srgbClr val="00B050"/>
                </a:solidFill>
                <a:latin typeface="Bahnschrift SemiLight Condensed" pitchFamily="34" charset="0"/>
              </a:rPr>
              <a:t>Pros and cons of the spiral model:</a:t>
            </a:r>
            <a:endParaRPr lang="ru-RU" sz="3100" dirty="0"/>
          </a:p>
        </p:txBody>
      </p:sp>
      <p:sp>
        <p:nvSpPr>
          <p:cNvPr id="4" name="Содержимое 3"/>
          <p:cNvSpPr>
            <a:spLocks noGrp="1"/>
          </p:cNvSpPr>
          <p:nvPr>
            <p:ph idx="1"/>
          </p:nvPr>
        </p:nvSpPr>
        <p:spPr>
          <a:xfrm rot="10800000" flipV="1">
            <a:off x="428596" y="1714488"/>
            <a:ext cx="5715040" cy="2643207"/>
          </a:xfrm>
        </p:spPr>
        <p:txBody>
          <a:bodyPr>
            <a:normAutofit/>
          </a:bodyPr>
          <a:lstStyle/>
          <a:p>
            <a:pPr>
              <a:buNone/>
            </a:pPr>
            <a:r>
              <a:rPr lang="en-US" sz="1200" b="1" dirty="0" smtClean="0">
                <a:solidFill>
                  <a:srgbClr val="00B05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Improved risk analysis;</a:t>
            </a:r>
          </a:p>
          <a:p>
            <a:pPr>
              <a:buNone/>
            </a:pPr>
            <a:r>
              <a:rPr lang="en-US" sz="1200" b="1" dirty="0" smtClean="0">
                <a:solidFill>
                  <a:srgbClr val="00B05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Good documentation of the development process;</a:t>
            </a:r>
          </a:p>
          <a:p>
            <a:pPr>
              <a:buNone/>
            </a:pPr>
            <a:r>
              <a:rPr lang="en-US" sz="1200" b="1" dirty="0" smtClean="0">
                <a:solidFill>
                  <a:srgbClr val="00B05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Flexibility - the ability to make changes and add new functionality even at relatively late stages;</a:t>
            </a:r>
          </a:p>
          <a:p>
            <a:pPr>
              <a:buNone/>
            </a:pPr>
            <a:r>
              <a:rPr lang="en-US" sz="1200" b="1" dirty="0" smtClean="0">
                <a:solidFill>
                  <a:srgbClr val="00B05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Early creation of working prototypes.</a:t>
            </a:r>
          </a:p>
          <a:p>
            <a:pPr>
              <a:buNone/>
            </a:pPr>
            <a:endParaRPr lang="en-US" sz="1200" dirty="0" smtClean="0">
              <a:solidFill>
                <a:schemeClr val="bg1">
                  <a:lumMod val="50000"/>
                </a:schemeClr>
              </a:solidFill>
              <a:latin typeface="Lucida Sans Unicode" pitchFamily="34" charset="0"/>
              <a:cs typeface="Lucida Sans Unicode" pitchFamily="34" charset="0"/>
            </a:endParaRPr>
          </a:p>
          <a:p>
            <a:pPr>
              <a:buNone/>
            </a:pPr>
            <a:r>
              <a:rPr lang="en-US" sz="1200" b="1" dirty="0" smtClean="0">
                <a:solidFill>
                  <a:srgbClr val="FF000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Can be quite expensive to use;</a:t>
            </a:r>
          </a:p>
          <a:p>
            <a:pPr>
              <a:buNone/>
            </a:pPr>
            <a:r>
              <a:rPr lang="en-US" sz="1200" b="1" dirty="0" smtClean="0">
                <a:solidFill>
                  <a:srgbClr val="FF000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Risk management requires the involvement of highly qualified specialists;</a:t>
            </a:r>
          </a:p>
          <a:p>
            <a:pPr>
              <a:buNone/>
            </a:pPr>
            <a:r>
              <a:rPr lang="en-US" sz="1200" b="1" dirty="0" smtClean="0">
                <a:solidFill>
                  <a:srgbClr val="FF000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The success of the process largely depends on the stage of risk analysis;</a:t>
            </a:r>
          </a:p>
          <a:p>
            <a:pPr>
              <a:buNone/>
            </a:pPr>
            <a:r>
              <a:rPr lang="en-US" sz="1200" b="1" dirty="0" smtClean="0">
                <a:solidFill>
                  <a:srgbClr val="FF0000"/>
                </a:solidFill>
                <a:latin typeface="Lucida Sans Unicode" pitchFamily="34" charset="0"/>
                <a:cs typeface="Lucida Sans Unicode" pitchFamily="34" charset="0"/>
              </a:rPr>
              <a:t>-</a:t>
            </a:r>
            <a:r>
              <a:rPr lang="en-US" sz="1200" dirty="0" smtClean="0">
                <a:solidFill>
                  <a:schemeClr val="bg1">
                    <a:lumMod val="50000"/>
                  </a:schemeClr>
                </a:solidFill>
                <a:latin typeface="Lucida Sans Unicode" pitchFamily="34" charset="0"/>
                <a:cs typeface="Lucida Sans Unicode" pitchFamily="34" charset="0"/>
              </a:rPr>
              <a:t> Not suitable for small projects.</a:t>
            </a:r>
          </a:p>
          <a:p>
            <a:pPr>
              <a:buNone/>
            </a:pPr>
            <a:endParaRPr lang="ru-RU" dirty="0"/>
          </a:p>
        </p:txBody>
      </p:sp>
      <p:sp>
        <p:nvSpPr>
          <p:cNvPr id="5" name="Прямоугольник 4"/>
          <p:cNvSpPr/>
          <p:nvPr/>
        </p:nvSpPr>
        <p:spPr>
          <a:xfrm>
            <a:off x="3857620" y="4429132"/>
            <a:ext cx="4572000" cy="1815882"/>
          </a:xfrm>
          <a:prstGeom prst="rect">
            <a:avLst/>
          </a:prstGeom>
        </p:spPr>
        <p:txBody>
          <a:bodyPr>
            <a:spAutoFit/>
          </a:bodyPr>
          <a:lstStyle/>
          <a:p>
            <a:r>
              <a:rPr lang="en-US" sz="2800" dirty="0" smtClean="0">
                <a:solidFill>
                  <a:srgbClr val="00B050"/>
                </a:solidFill>
                <a:latin typeface="Bahnschrift SemiLight Condensed" pitchFamily="34" charset="0"/>
                <a:cs typeface="Lucida Sans Unicode" pitchFamily="34" charset="0"/>
              </a:rPr>
              <a:t>When to use the spiral model:</a:t>
            </a:r>
          </a:p>
          <a:p>
            <a:endParaRPr lang="en-US" sz="1200" dirty="0" smtClean="0">
              <a:solidFill>
                <a:schemeClr val="bg1">
                  <a:lumMod val="50000"/>
                </a:schemeClr>
              </a:solidFill>
              <a:latin typeface="Lucida Sans Unicode" pitchFamily="34" charset="0"/>
              <a:cs typeface="Lucida Sans Unicode" pitchFamily="34" charset="0"/>
            </a:endParaRPr>
          </a:p>
          <a:p>
            <a:pPr>
              <a:buFontTx/>
              <a:buChar char="-"/>
            </a:pPr>
            <a:r>
              <a:rPr lang="en-US" sz="1200" dirty="0" smtClean="0">
                <a:solidFill>
                  <a:schemeClr val="bg1">
                    <a:lumMod val="50000"/>
                  </a:schemeClr>
                </a:solidFill>
                <a:latin typeface="Lucida Sans Unicode" pitchFamily="34" charset="0"/>
                <a:cs typeface="Lucida Sans Unicode" pitchFamily="34" charset="0"/>
              </a:rPr>
              <a:t>When risk and cost analysis is important;</a:t>
            </a:r>
          </a:p>
          <a:p>
            <a:endParaRPr lang="en-US" sz="1200" dirty="0" smtClean="0">
              <a:solidFill>
                <a:schemeClr val="bg1">
                  <a:lumMod val="50000"/>
                </a:schemeClr>
              </a:solidFill>
              <a:latin typeface="Lucida Sans Unicode" pitchFamily="34" charset="0"/>
              <a:cs typeface="Lucida Sans Unicode" pitchFamily="34" charset="0"/>
            </a:endParaRPr>
          </a:p>
          <a:p>
            <a:pPr>
              <a:buFontTx/>
              <a:buChar char="-"/>
            </a:pPr>
            <a:r>
              <a:rPr lang="en-US" sz="1200" dirty="0" smtClean="0">
                <a:solidFill>
                  <a:schemeClr val="bg1">
                    <a:lumMod val="50000"/>
                  </a:schemeClr>
                </a:solidFill>
                <a:latin typeface="Lucida Sans Unicode" pitchFamily="34" charset="0"/>
                <a:cs typeface="Lucida Sans Unicode" pitchFamily="34" charset="0"/>
              </a:rPr>
              <a:t>Large long-term projects with no clear requirements or the likelihood of their dynamic change;</a:t>
            </a:r>
          </a:p>
          <a:p>
            <a:endParaRPr lang="en-US" sz="1200" dirty="0" smtClean="0">
              <a:solidFill>
                <a:schemeClr val="bg1">
                  <a:lumMod val="50000"/>
                </a:schemeClr>
              </a:solidFill>
              <a:latin typeface="Lucida Sans Unicode" pitchFamily="34" charset="0"/>
              <a:cs typeface="Lucida Sans Unicode" pitchFamily="34" charset="0"/>
            </a:endParaRPr>
          </a:p>
          <a:p>
            <a:r>
              <a:rPr lang="en-US" sz="1200" dirty="0" smtClean="0">
                <a:solidFill>
                  <a:schemeClr val="bg1">
                    <a:lumMod val="50000"/>
                  </a:schemeClr>
                </a:solidFill>
                <a:latin typeface="Lucida Sans Unicode" pitchFamily="34" charset="0"/>
                <a:cs typeface="Lucida Sans Unicode" pitchFamily="34" charset="0"/>
              </a:rPr>
              <a:t>- When developing a new product line.</a:t>
            </a:r>
            <a:endParaRPr lang="ru-RU" sz="1200" dirty="0">
              <a:solidFill>
                <a:schemeClr val="bg1">
                  <a:lumMod val="50000"/>
                </a:schemeClr>
              </a:solidFill>
              <a:latin typeface="Lucida Sans Unicode" pitchFamily="34" charset="0"/>
              <a:cs typeface="Lucida Sans Unicode" pitchFamily="34" charset="0"/>
            </a:endParaRPr>
          </a:p>
        </p:txBody>
      </p:sp>
      <p:pic>
        <p:nvPicPr>
          <p:cNvPr id="6" name="Рисунок 5" descr="a0a1acd394df7d70e2cd303f87499bb01b08cf25.png"/>
          <p:cNvPicPr>
            <a:picLocks noChangeAspect="1"/>
          </p:cNvPicPr>
          <p:nvPr/>
        </p:nvPicPr>
        <p:blipFill>
          <a:blip r:embed="rId2"/>
          <a:stretch>
            <a:fillRect/>
          </a:stretch>
        </p:blipFill>
        <p:spPr>
          <a:xfrm>
            <a:off x="6286512" y="1857364"/>
            <a:ext cx="2305049" cy="2305049"/>
          </a:xfrm>
          <a:prstGeom prst="rect">
            <a:avLst/>
          </a:prstGeom>
        </p:spPr>
      </p:pic>
      <p:pic>
        <p:nvPicPr>
          <p:cNvPr id="7" name="Рисунок 6" descr="happymurloc.com_wow_p_1.jpg"/>
          <p:cNvPicPr>
            <a:picLocks noChangeAspect="1"/>
          </p:cNvPicPr>
          <p:nvPr/>
        </p:nvPicPr>
        <p:blipFill>
          <a:blip r:embed="rId3"/>
          <a:stretch>
            <a:fillRect/>
          </a:stretch>
        </p:blipFill>
        <p:spPr>
          <a:xfrm>
            <a:off x="857224" y="4357694"/>
            <a:ext cx="2214578" cy="2214578"/>
          </a:xfrm>
          <a:prstGeom prst="rect">
            <a:avLst/>
          </a:prstGeom>
        </p:spPr>
      </p:pic>
      <p:pic>
        <p:nvPicPr>
          <p:cNvPr id="8" name="Рисунок 7" descr="Image [8].jpg"/>
          <p:cNvPicPr>
            <a:picLocks noChangeAspect="1"/>
          </p:cNvPicPr>
          <p:nvPr/>
        </p:nvPicPr>
        <p:blipFill>
          <a:blip r:embed="rId4"/>
          <a:stretch>
            <a:fillRect/>
          </a:stretch>
        </p:blipFill>
        <p:spPr>
          <a:xfrm>
            <a:off x="928662" y="285728"/>
            <a:ext cx="1287508" cy="1317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solidFill>
                  <a:srgbClr val="00B050"/>
                </a:solidFill>
                <a:latin typeface="Bahnschrift SemiLight Condensed" pitchFamily="34" charset="0"/>
              </a:rPr>
              <a:t>~ </a:t>
            </a:r>
            <a:r>
              <a:rPr lang="ru-RU" dirty="0" smtClean="0">
                <a:solidFill>
                  <a:srgbClr val="00B050"/>
                </a:solidFill>
                <a:latin typeface="Bahnschrift SemiLight Condensed" pitchFamily="34" charset="0"/>
              </a:rPr>
              <a:t>V-</a:t>
            </a:r>
            <a:r>
              <a:rPr lang="en-US" dirty="0" smtClean="0">
                <a:solidFill>
                  <a:srgbClr val="00B050"/>
                </a:solidFill>
                <a:latin typeface="Bahnschrift SemiLight Condensed" pitchFamily="34" charset="0"/>
              </a:rPr>
              <a:t>M</a:t>
            </a:r>
            <a:r>
              <a:rPr lang="ru-RU" dirty="0" err="1" smtClean="0">
                <a:solidFill>
                  <a:srgbClr val="00B050"/>
                </a:solidFill>
                <a:latin typeface="Bahnschrift SemiLight Condensed" pitchFamily="34" charset="0"/>
              </a:rPr>
              <a:t>odel</a:t>
            </a:r>
            <a:r>
              <a:rPr lang="en-US" dirty="0" smtClean="0">
                <a:solidFill>
                  <a:srgbClr val="00B050"/>
                </a:solidFill>
                <a:latin typeface="Bahnschrift SemiLight Condensed" pitchFamily="34" charset="0"/>
              </a:rPr>
              <a:t> ~</a:t>
            </a:r>
            <a:r>
              <a:rPr lang="ru-RU" dirty="0" smtClean="0">
                <a:solidFill>
                  <a:srgbClr val="00B050"/>
                </a:solidFill>
                <a:latin typeface="Bahnschrift SemiLight Condensed" pitchFamily="34" charset="0"/>
              </a:rPr>
              <a:t/>
            </a:r>
            <a:br>
              <a:rPr lang="ru-RU" dirty="0" smtClean="0">
                <a:solidFill>
                  <a:srgbClr val="00B050"/>
                </a:solidFill>
                <a:latin typeface="Bahnschrift SemiLight Condensed" pitchFamily="34" charset="0"/>
              </a:rPr>
            </a:br>
            <a:r>
              <a:rPr lang="en-US" sz="3100" dirty="0" smtClean="0">
                <a:solidFill>
                  <a:srgbClr val="00B050"/>
                </a:solidFill>
                <a:latin typeface="Bahnschrift SemiLight Condensed" pitchFamily="34" charset="0"/>
              </a:rPr>
              <a:t>Pros and cons of the V-model:</a:t>
            </a:r>
            <a:endParaRPr lang="ru-RU" sz="3100" dirty="0">
              <a:latin typeface="Bahnschrift SemiLight Condensed" pitchFamily="34" charset="0"/>
            </a:endParaRPr>
          </a:p>
        </p:txBody>
      </p:sp>
      <p:pic>
        <p:nvPicPr>
          <p:cNvPr id="4" name="Содержимое 3" descr="Image [9].jpg"/>
          <p:cNvPicPr>
            <a:picLocks noGrp="1" noChangeAspect="1"/>
          </p:cNvPicPr>
          <p:nvPr>
            <p:ph idx="1"/>
          </p:nvPr>
        </p:nvPicPr>
        <p:blipFill>
          <a:blip r:embed="rId2"/>
          <a:stretch>
            <a:fillRect/>
          </a:stretch>
        </p:blipFill>
        <p:spPr>
          <a:xfrm>
            <a:off x="1000100" y="142852"/>
            <a:ext cx="1357322" cy="1442688"/>
          </a:xfrm>
        </p:spPr>
      </p:pic>
      <p:sp>
        <p:nvSpPr>
          <p:cNvPr id="5" name="Прямоугольник 4"/>
          <p:cNvSpPr/>
          <p:nvPr/>
        </p:nvSpPr>
        <p:spPr>
          <a:xfrm>
            <a:off x="428596" y="1857364"/>
            <a:ext cx="5072098" cy="1785104"/>
          </a:xfrm>
          <a:prstGeom prst="rect">
            <a:avLst/>
          </a:prstGeom>
        </p:spPr>
        <p:txBody>
          <a:bodyPr wrap="square">
            <a:spAutoFit/>
          </a:bodyPr>
          <a:lstStyle/>
          <a:p>
            <a:r>
              <a:rPr lang="en-US" sz="1000" b="1" dirty="0" smtClean="0">
                <a:solidFill>
                  <a:srgbClr val="00B05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Strict phasing;</a:t>
            </a:r>
          </a:p>
          <a:p>
            <a:r>
              <a:rPr lang="en-US" sz="1000" b="1" dirty="0" smtClean="0">
                <a:solidFill>
                  <a:srgbClr val="00B05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Planning of testing and verification of the system are carried out at the early stages;</a:t>
            </a:r>
          </a:p>
          <a:p>
            <a:r>
              <a:rPr lang="en-US" sz="1000" b="1" dirty="0" smtClean="0">
                <a:solidFill>
                  <a:srgbClr val="00B05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Improved, compared to the cascade model, time management;</a:t>
            </a:r>
          </a:p>
          <a:p>
            <a:r>
              <a:rPr lang="en-US" sz="1000" b="1" dirty="0" smtClean="0">
                <a:solidFill>
                  <a:srgbClr val="00B05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Intermediate testing.</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b="1" dirty="0" smtClean="0">
                <a:solidFill>
                  <a:srgbClr val="FF000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Insufficient flexibility of the model;</a:t>
            </a:r>
          </a:p>
          <a:p>
            <a:r>
              <a:rPr lang="en-US" sz="1000" b="1" dirty="0" smtClean="0">
                <a:solidFill>
                  <a:srgbClr val="FF000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The actual creation of the program occurs at the stage of writing the code, that is, already in the middle of the development process;</a:t>
            </a:r>
          </a:p>
          <a:p>
            <a:r>
              <a:rPr lang="en-US" sz="1000" b="1" dirty="0" smtClean="0">
                <a:solidFill>
                  <a:srgbClr val="FF000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Insufficient risk analysis;</a:t>
            </a:r>
          </a:p>
          <a:p>
            <a:r>
              <a:rPr lang="en-US" sz="1000" b="1" dirty="0" smtClean="0">
                <a:solidFill>
                  <a:srgbClr val="FF0000"/>
                </a:solidFill>
                <a:latin typeface="Lucida Sans Unicode" pitchFamily="34" charset="0"/>
                <a:cs typeface="Lucida Sans Unicode" pitchFamily="34" charset="0"/>
              </a:rPr>
              <a:t>-</a:t>
            </a:r>
            <a:r>
              <a:rPr lang="en-US" sz="1000" dirty="0" smtClean="0">
                <a:solidFill>
                  <a:schemeClr val="bg1">
                    <a:lumMod val="50000"/>
                  </a:schemeClr>
                </a:solidFill>
                <a:latin typeface="Lucida Sans Unicode" pitchFamily="34" charset="0"/>
                <a:cs typeface="Lucida Sans Unicode" pitchFamily="34" charset="0"/>
              </a:rPr>
              <a:t> There is no work with parallel events and the possibility of dynamic changes.</a:t>
            </a:r>
            <a:endParaRPr lang="ru-RU" sz="1000" dirty="0">
              <a:solidFill>
                <a:schemeClr val="bg1">
                  <a:lumMod val="50000"/>
                </a:schemeClr>
              </a:solidFill>
              <a:latin typeface="Lucida Sans Unicode" pitchFamily="34" charset="0"/>
              <a:cs typeface="Lucida Sans Unicode" pitchFamily="34" charset="0"/>
            </a:endParaRPr>
          </a:p>
        </p:txBody>
      </p:sp>
      <p:sp>
        <p:nvSpPr>
          <p:cNvPr id="6" name="Прямоугольник 5"/>
          <p:cNvSpPr/>
          <p:nvPr/>
        </p:nvSpPr>
        <p:spPr>
          <a:xfrm>
            <a:off x="4071934" y="4500570"/>
            <a:ext cx="4572000" cy="1292662"/>
          </a:xfrm>
          <a:prstGeom prst="rect">
            <a:avLst/>
          </a:prstGeom>
        </p:spPr>
        <p:txBody>
          <a:bodyPr>
            <a:spAutoFit/>
          </a:bodyPr>
          <a:lstStyle/>
          <a:p>
            <a:r>
              <a:rPr lang="en-US" sz="2800" dirty="0" smtClean="0">
                <a:solidFill>
                  <a:srgbClr val="00B050"/>
                </a:solidFill>
                <a:latin typeface="Bahnschrift SemiLight Condensed" pitchFamily="34" charset="0"/>
                <a:cs typeface="Lucida Sans Unicode" pitchFamily="34" charset="0"/>
              </a:rPr>
              <a:t>When to use V-model:</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dirty="0" smtClean="0">
                <a:solidFill>
                  <a:schemeClr val="bg1">
                    <a:lumMod val="50000"/>
                  </a:schemeClr>
                </a:solidFill>
                <a:latin typeface="Lucida Sans Unicode" pitchFamily="34" charset="0"/>
                <a:cs typeface="Lucida Sans Unicode" pitchFamily="34" charset="0"/>
              </a:rPr>
              <a:t>- In projects in which there are temporary and financial constraints;</a:t>
            </a:r>
          </a:p>
          <a:p>
            <a:endParaRPr lang="en-US" sz="1000" dirty="0" smtClean="0">
              <a:solidFill>
                <a:schemeClr val="bg1">
                  <a:lumMod val="50000"/>
                </a:schemeClr>
              </a:solidFill>
              <a:latin typeface="Lucida Sans Unicode" pitchFamily="34" charset="0"/>
              <a:cs typeface="Lucida Sans Unicode" pitchFamily="34" charset="0"/>
            </a:endParaRPr>
          </a:p>
          <a:p>
            <a:r>
              <a:rPr lang="en-US" sz="1000" dirty="0" smtClean="0">
                <a:solidFill>
                  <a:schemeClr val="bg1">
                    <a:lumMod val="50000"/>
                  </a:schemeClr>
                </a:solidFill>
                <a:latin typeface="Lucida Sans Unicode" pitchFamily="34" charset="0"/>
                <a:cs typeface="Lucida Sans Unicode" pitchFamily="34" charset="0"/>
              </a:rPr>
              <a:t>- For tasks that involve a wider, compared to the cascade model, test coverage.</a:t>
            </a:r>
            <a:endParaRPr lang="ru-RU" sz="1000" dirty="0">
              <a:solidFill>
                <a:schemeClr val="bg1">
                  <a:lumMod val="50000"/>
                </a:schemeClr>
              </a:solidFill>
              <a:latin typeface="Lucida Sans Unicode" pitchFamily="34" charset="0"/>
              <a:cs typeface="Lucida Sans Unicode" pitchFamily="34" charset="0"/>
            </a:endParaRPr>
          </a:p>
        </p:txBody>
      </p:sp>
      <p:pic>
        <p:nvPicPr>
          <p:cNvPr id="8" name="Рисунок 7" descr="220px-Begin_CEST.svg.png"/>
          <p:cNvPicPr>
            <a:picLocks noChangeAspect="1"/>
          </p:cNvPicPr>
          <p:nvPr/>
        </p:nvPicPr>
        <p:blipFill>
          <a:blip r:embed="rId3"/>
          <a:stretch>
            <a:fillRect/>
          </a:stretch>
        </p:blipFill>
        <p:spPr>
          <a:xfrm>
            <a:off x="1071538" y="4071942"/>
            <a:ext cx="2095500" cy="2095500"/>
          </a:xfrm>
          <a:prstGeom prst="rect">
            <a:avLst/>
          </a:prstGeom>
        </p:spPr>
      </p:pic>
      <p:pic>
        <p:nvPicPr>
          <p:cNvPr id="9" name="Рисунок 8" descr="1.jpg"/>
          <p:cNvPicPr>
            <a:picLocks noChangeAspect="1"/>
          </p:cNvPicPr>
          <p:nvPr/>
        </p:nvPicPr>
        <p:blipFill>
          <a:blip r:embed="rId4" cstate="print"/>
          <a:stretch>
            <a:fillRect/>
          </a:stretch>
        </p:blipFill>
        <p:spPr>
          <a:xfrm>
            <a:off x="5643570" y="1928802"/>
            <a:ext cx="3036374" cy="2024249"/>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902</Words>
  <PresentationFormat>Экран (4:3)</PresentationFormat>
  <Paragraphs>85</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 Presentation ~ SDLC (Software Development Life Cycle) </vt:lpstr>
      <vt:lpstr>~ Waterfall ~</vt:lpstr>
      <vt:lpstr>~ Agile ~</vt:lpstr>
      <vt:lpstr>~ Spiral ~</vt:lpstr>
      <vt:lpstr>~ V-Model ~</vt:lpstr>
      <vt:lpstr>~ Waterfall ~ Pros and cons of the cascade model:</vt:lpstr>
      <vt:lpstr>~ Agile ~ Pros and cons of the iterative model:</vt:lpstr>
      <vt:lpstr>~ Spiral ~ Pros and cons of the spiral model:</vt:lpstr>
      <vt:lpstr>~ V-Model ~ Pros and cons of the V-model:</vt:lpstr>
      <vt:lpstr>And so my friend now you know all the pros and cons of SDLC (Software Development Life Cycle)  I wish you a good swimming!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Alex30th</dc:creator>
  <cp:lastModifiedBy>Пользователь Windows</cp:lastModifiedBy>
  <cp:revision>27</cp:revision>
  <dcterms:created xsi:type="dcterms:W3CDTF">2019-05-24T07:23:44Z</dcterms:created>
  <dcterms:modified xsi:type="dcterms:W3CDTF">2019-05-30T22:44:40Z</dcterms:modified>
</cp:coreProperties>
</file>