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Fira Sans Ultra-Bold" charset="1" panose="020B0903050000020004"/>
      <p:regular r:id="rId10"/>
    </p:embeddedFont>
    <p:embeddedFont>
      <p:font typeface="Fira Sans Light" charset="1" panose="020B0403050000020004"/>
      <p:regular r:id="rId11"/>
    </p:embeddedFont>
    <p:embeddedFont>
      <p:font typeface="Fira Sans" charset="1" panose="020B0503050000020004"/>
      <p:regular r:id="rId12"/>
    </p:embeddedFont>
    <p:embeddedFont>
      <p:font typeface="Fira Sans Semi-Bold" charset="1" panose="020B0603050000020004"/>
      <p:regular r:id="rId13"/>
    </p:embeddedFont>
    <p:embeddedFont>
      <p:font typeface="Fira Sans Bold" charset="1" panose="020B080305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9311" y="0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12363028" y="0"/>
                  </a:moveTo>
                  <a:lnTo>
                    <a:pt x="0" y="0"/>
                  </a:lnTo>
                  <a:lnTo>
                    <a:pt x="0" y="7058883"/>
                  </a:lnTo>
                  <a:lnTo>
                    <a:pt x="12363028" y="7058883"/>
                  </a:lnTo>
                  <a:lnTo>
                    <a:pt x="1236302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12363028" y="0"/>
                  </a:moveTo>
                  <a:lnTo>
                    <a:pt x="0" y="0"/>
                  </a:lnTo>
                  <a:lnTo>
                    <a:pt x="0" y="7058883"/>
                  </a:lnTo>
                  <a:lnTo>
                    <a:pt x="12363028" y="7058883"/>
                  </a:lnTo>
                  <a:lnTo>
                    <a:pt x="1236302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flipH="true">
            <a:off x="1028700" y="4803241"/>
            <a:ext cx="10211441" cy="0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6755834" y="199097"/>
            <a:ext cx="11532166" cy="5293853"/>
            <a:chOff x="0" y="0"/>
            <a:chExt cx="15376222" cy="705847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5376222" cy="624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360"/>
                </a:lnSpc>
              </a:pPr>
              <a:r>
                <a:rPr lang="en-US" b="true" sz="10300" spc="309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PROBLEMA DI CLASSIFICAZIONE</a:t>
              </a:r>
            </a:p>
            <a:p>
              <a:pPr algn="ctr">
                <a:lnSpc>
                  <a:spcPts val="12360"/>
                </a:lnSpc>
              </a:pPr>
              <a:r>
                <a:rPr lang="en-US" b="true" sz="10300" spc="309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CON MLP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492230"/>
              <a:ext cx="15376222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b="true" sz="3500" spc="105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Alessandro Privitera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399486"/>
              <a:ext cx="1537622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Matricola: 1000064946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1513" y="3395676"/>
            <a:ext cx="5190697" cy="5036758"/>
            <a:chOff x="0" y="0"/>
            <a:chExt cx="6920929" cy="67156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803626"/>
              <a:ext cx="6920929" cy="4469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3"/>
                </a:lnSpc>
                <a:spcBef>
                  <a:spcPct val="0"/>
                </a:spcBef>
              </a:pPr>
              <a:r>
                <a:rPr lang="en-US" sz="2803" spc="84" strike="noStrike" u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Il dataset CIFAR-10 è composto da 60.000 immagini a colori 32x32 in 10 classi, con 6.000 immagini per classe. Sono presenti 50.000 immagini di training e 10.000 immagini di test.</a:t>
              </a:r>
            </a:p>
            <a:p>
              <a:pPr algn="ctr" marL="0" indent="0" lvl="0">
                <a:lnSpc>
                  <a:spcPts val="3363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6920929" cy="1432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500" spc="105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Il dataset datoci su cui lavorare è il CIFAR-10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32089" y="1283885"/>
            <a:ext cx="14423821" cy="142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Desc</a:t>
            </a:r>
            <a:r>
              <a:rPr lang="en-US" b="true" sz="9999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rizione del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6302" y="3290155"/>
            <a:ext cx="6379608" cy="586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3"/>
              </a:lnSpc>
              <a:spcBef>
                <a:spcPct val="0"/>
              </a:spcBef>
            </a:pPr>
            <a:r>
              <a:rPr lang="en-US" sz="2803" spc="8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Il s</a:t>
            </a:r>
            <a:r>
              <a:rPr lang="en-US" sz="2803" spc="84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et di dati è suddiviso in cinque batch di training e un batch di test, ciascuno con 10.000 immagini. Il batch di test contiene esattamente 1.000 immagini selezionate casualmente da ciascuna classe. I batch di training contengono le immagini rimanenti in ordine casuale, ma alcuni batch di training potrebbero contenere più immagini di una classe rispetto a un'altra. In totale, i batch di training contengono esattamente 5.000 immagini per ciascuna classe.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1397" y="1389929"/>
            <a:ext cx="7564327" cy="2248276"/>
            <a:chOff x="0" y="0"/>
            <a:chExt cx="10085769" cy="29977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98663"/>
              <a:ext cx="10085769" cy="2098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Importo tutte le librerie necessarie al funzionamento del progetto e carico il dataset già pre-installato su kaggle 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0085769" cy="720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FFFFFF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Passo 1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1397" y="4286250"/>
            <a:ext cx="7564327" cy="1714810"/>
            <a:chOff x="0" y="0"/>
            <a:chExt cx="10085769" cy="22864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98663"/>
              <a:ext cx="10085769" cy="1387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Converto I dati in </a:t>
              </a:r>
              <a:r>
                <a:rPr lang="en-US" sz="3000" spc="15" b="true">
                  <a:solidFill>
                    <a:srgbClr val="FFFFF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Training</a:t>
              </a:r>
              <a:r>
                <a:rPr lang="en-US" sz="3000" spc="15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US" sz="3000" spc="15" b="true">
                  <a:solidFill>
                    <a:srgbClr val="FFFFF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Validation </a:t>
              </a:r>
              <a:r>
                <a:rPr lang="en-US" sz="3000" spc="15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e </a:t>
              </a:r>
              <a:r>
                <a:rPr lang="en-US" sz="3000" spc="15" b="true">
                  <a:solidFill>
                    <a:srgbClr val="FFFFF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Test </a:t>
              </a:r>
              <a:r>
                <a:rPr lang="en-US" sz="3000" spc="15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set ed eseguo la standardizzazione.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085769" cy="720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FFFFFF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Passo 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91397" y="7182571"/>
            <a:ext cx="7564327" cy="2425441"/>
            <a:chOff x="0" y="0"/>
            <a:chExt cx="10085769" cy="323392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98663"/>
              <a:ext cx="10085769" cy="2098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Effettuo una gridsearch per allenare più MLP contemporaneamente, ottenendo infine il migliore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0085769" cy="720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FFFFFF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Passo 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05" y="4158039"/>
            <a:ext cx="7106624" cy="3686042"/>
            <a:chOff x="0" y="0"/>
            <a:chExt cx="9475499" cy="491472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7150"/>
              <a:ext cx="9475499" cy="3947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Descrizione d</a:t>
              </a:r>
              <a:r>
                <a:rPr lang="en-US" b="true" sz="7000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ella metodologia adottata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260672"/>
              <a:ext cx="7633754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true" rot="0">
            <a:off x="-2109280" y="-1360913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4779226"/>
                </a:moveTo>
                <a:lnTo>
                  <a:pt x="0" y="4779226"/>
                </a:lnTo>
                <a:lnTo>
                  <a:pt x="0" y="0"/>
                </a:lnTo>
                <a:lnTo>
                  <a:pt x="8370405" y="0"/>
                </a:lnTo>
                <a:lnTo>
                  <a:pt x="8370405" y="47792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38446" y="-2389613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0" y="0"/>
                </a:moveTo>
                <a:lnTo>
                  <a:pt x="8370405" y="0"/>
                </a:lnTo>
                <a:lnTo>
                  <a:pt x="8370405" y="4779226"/>
                </a:lnTo>
                <a:lnTo>
                  <a:pt x="0" y="477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845088" y="3005262"/>
            <a:ext cx="11077682" cy="5894964"/>
          </a:xfrm>
          <a:custGeom>
            <a:avLst/>
            <a:gdLst/>
            <a:ahLst/>
            <a:cxnLst/>
            <a:rect r="r" b="b" t="t" l="l"/>
            <a:pathLst>
              <a:path h="5894964" w="11077682">
                <a:moveTo>
                  <a:pt x="0" y="0"/>
                </a:moveTo>
                <a:lnTo>
                  <a:pt x="11077682" y="0"/>
                </a:lnTo>
                <a:lnTo>
                  <a:pt x="11077682" y="5894964"/>
                </a:lnTo>
                <a:lnTo>
                  <a:pt x="0" y="5894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9596" y="296924"/>
            <a:ext cx="10249450" cy="281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D</a:t>
            </a:r>
            <a:r>
              <a:rPr lang="en-US" b="true" sz="9999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escrizione dei risultati ottenuti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652" y="3436050"/>
            <a:ext cx="4301198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5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 risultati del miglior MLP sono riportati qui insieme alla sua confusion matrix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0652" y="5933694"/>
            <a:ext cx="4898529" cy="190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3000" spc="9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Train Accuracy: 0.4292</a:t>
            </a:r>
          </a:p>
          <a:p>
            <a:pPr algn="l">
              <a:lnSpc>
                <a:spcPts val="3780"/>
              </a:lnSpc>
            </a:pPr>
            <a:r>
              <a:rPr lang="en-US" sz="3000" spc="9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Validation Accuracy: 0.7104</a:t>
            </a:r>
          </a:p>
          <a:p>
            <a:pPr algn="l">
              <a:lnSpc>
                <a:spcPts val="3780"/>
              </a:lnSpc>
            </a:pPr>
            <a:r>
              <a:rPr lang="en-US" sz="3000" spc="9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Test Accuracy: 0.4284</a:t>
            </a: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DAGqtygsoIo</dc:identifier>
  <dcterms:modified xsi:type="dcterms:W3CDTF">2011-08-01T06:04:30Z</dcterms:modified>
  <cp:revision>1</cp:revision>
  <dc:title>Homework_3</dc:title>
</cp:coreProperties>
</file>