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71E1AC5D-0550-49DA-A43F-79C951D70FCE}" type="datetimeFigureOut">
              <a:rPr lang="ru-RU" smtClean="0"/>
              <a:t>10.11.2018</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20C182B-9049-412A-893E-A83FC01C859A}"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1E1AC5D-0550-49DA-A43F-79C951D70FCE}" type="datetimeFigureOut">
              <a:rPr lang="ru-RU" smtClean="0"/>
              <a:t>10.11.2018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1E1AC5D-0550-49DA-A43F-79C951D70FCE}" type="datetimeFigureOut">
              <a:rPr lang="ru-RU" smtClean="0"/>
              <a:t>10.11.2018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1E1AC5D-0550-49DA-A43F-79C951D70FCE}" type="datetimeFigureOut">
              <a:rPr lang="ru-RU" smtClean="0"/>
              <a:t>10.11.2018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1E1AC5D-0550-49DA-A43F-79C951D70FCE}" type="datetimeFigureOut">
              <a:rPr lang="ru-RU" smtClean="0"/>
              <a:t>10.11.2018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1E1AC5D-0550-49DA-A43F-79C951D70FCE}" type="datetimeFigureOut">
              <a:rPr lang="ru-RU" smtClean="0"/>
              <a:t>10.11.2018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71E1AC5D-0550-49DA-A43F-79C951D70FCE}" type="datetimeFigureOut">
              <a:rPr lang="ru-RU" smtClean="0"/>
              <a:t>10.11.2018</a:t>
            </a:fld>
            <a:endParaRPr lang="ru-RU"/>
          </a:p>
        </p:txBody>
      </p:sp>
      <p:sp>
        <p:nvSpPr>
          <p:cNvPr id="27" name="Номер слайда 26"/>
          <p:cNvSpPr>
            <a:spLocks noGrp="1"/>
          </p:cNvSpPr>
          <p:nvPr>
            <p:ph type="sldNum" sz="quarter" idx="11"/>
          </p:nvPr>
        </p:nvSpPr>
        <p:spPr/>
        <p:txBody>
          <a:bodyPr rtlCol="0"/>
          <a:lstStyle/>
          <a:p>
            <a:fld id="{820C182B-9049-412A-893E-A83FC01C859A}" type="slidenum">
              <a:rPr lang="ru-RU" smtClean="0"/>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71E1AC5D-0550-49DA-A43F-79C951D70FCE}" type="datetimeFigureOut">
              <a:rPr lang="ru-RU" smtClean="0"/>
              <a:t>10.11.2018</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820C182B-9049-412A-893E-A83FC01C859A}"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1E1AC5D-0550-49DA-A43F-79C951D70FCE}" type="datetimeFigureOut">
              <a:rPr lang="ru-RU" smtClean="0"/>
              <a:t>10.11.2018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1E1AC5D-0550-49DA-A43F-79C951D70FCE}" type="datetimeFigureOut">
              <a:rPr lang="ru-RU" smtClean="0"/>
              <a:t>10.11.2018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71E1AC5D-0550-49DA-A43F-79C951D70FCE}" type="datetimeFigureOut">
              <a:rPr lang="ru-RU" smtClean="0"/>
              <a:t>10.11.2018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0C182B-9049-412A-893E-A83FC01C859A}"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1E1AC5D-0550-49DA-A43F-79C951D70FCE}" type="datetimeFigureOut">
              <a:rPr lang="ru-RU" smtClean="0"/>
              <a:t>10.11.2018</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20C182B-9049-412A-893E-A83FC01C859A}"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iubasa95.blogspot.com/2012/03/tipul-de-date-record-articol.html" TargetMode="External"/><Relationship Id="rId2" Type="http://schemas.openxmlformats.org/officeDocument/2006/relationships/hyperlink" Target="https://evaluareinfoblog.wordpress.com/2016/11/09/tipuri-de-date-record/"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1052736"/>
            <a:ext cx="7772400" cy="1470025"/>
          </a:xfrm>
        </p:spPr>
        <p:txBody>
          <a:bodyPr/>
          <a:lstStyle/>
          <a:p>
            <a:r>
              <a:rPr lang="ro-RO" dirty="0" smtClean="0"/>
              <a:t>Tipul de date record</a:t>
            </a:r>
            <a:endParaRPr lang="ru-RU" dirty="0"/>
          </a:p>
        </p:txBody>
      </p:sp>
      <p:sp>
        <p:nvSpPr>
          <p:cNvPr id="3" name="Подзаголовок 2"/>
          <p:cNvSpPr>
            <a:spLocks noGrp="1"/>
          </p:cNvSpPr>
          <p:nvPr>
            <p:ph type="subTitle" idx="1"/>
          </p:nvPr>
        </p:nvSpPr>
        <p:spPr>
          <a:xfrm>
            <a:off x="457200" y="3899938"/>
            <a:ext cx="4953000" cy="2625406"/>
          </a:xfrm>
        </p:spPr>
        <p:txBody>
          <a:bodyPr/>
          <a:lstStyle/>
          <a:p>
            <a:endParaRPr lang="ru-RU" dirty="0"/>
          </a:p>
        </p:txBody>
      </p:sp>
      <p:sp>
        <p:nvSpPr>
          <p:cNvPr id="4" name="TextBox 3"/>
          <p:cNvSpPr txBox="1"/>
          <p:nvPr/>
        </p:nvSpPr>
        <p:spPr>
          <a:xfrm>
            <a:off x="611560" y="4005064"/>
            <a:ext cx="3240360" cy="1661993"/>
          </a:xfrm>
          <a:prstGeom prst="rect">
            <a:avLst/>
          </a:prstGeom>
          <a:noFill/>
        </p:spPr>
        <p:txBody>
          <a:bodyPr wrap="square" rtlCol="0">
            <a:spAutoFit/>
          </a:bodyPr>
          <a:lstStyle/>
          <a:p>
            <a:r>
              <a:rPr lang="ro-RO" sz="2800" b="1" i="1" dirty="0" smtClean="0">
                <a:latin typeface="Times New Roman" pitchFamily="18" charset="0"/>
                <a:cs typeface="Times New Roman" pitchFamily="18" charset="0"/>
              </a:rPr>
              <a:t>Bantaș  Alexandra</a:t>
            </a:r>
          </a:p>
          <a:p>
            <a:r>
              <a:rPr lang="ro-RO" sz="2800" b="1" i="1" dirty="0" smtClean="0">
                <a:latin typeface="Times New Roman" pitchFamily="18" charset="0"/>
                <a:cs typeface="Times New Roman" pitchFamily="18" charset="0"/>
              </a:rPr>
              <a:t>Clasa a 10 </a:t>
            </a:r>
            <a:r>
              <a:rPr lang="en-US" sz="2800" b="1" i="1" dirty="0" smtClean="0">
                <a:latin typeface="Times New Roman" pitchFamily="18" charset="0"/>
                <a:cs typeface="Times New Roman" pitchFamily="18" charset="0"/>
              </a:rPr>
              <a:t>“D’’</a:t>
            </a:r>
            <a:endParaRPr lang="ro-RO" sz="2800" b="1" i="1" dirty="0" smtClean="0">
              <a:latin typeface="Times New Roman" pitchFamily="18" charset="0"/>
              <a:cs typeface="Times New Roman" pitchFamily="18" charset="0"/>
            </a:endParaRPr>
          </a:p>
          <a:p>
            <a:r>
              <a:rPr lang="ro-RO" sz="2800" b="1" i="1" dirty="0" smtClean="0">
                <a:latin typeface="Times New Roman" pitchFamily="18" charset="0"/>
                <a:cs typeface="Times New Roman" pitchFamily="18" charset="0"/>
              </a:rPr>
              <a:t>12.11.1</a:t>
            </a:r>
            <a:r>
              <a:rPr lang="ro-RO" sz="2800" b="1" i="1" dirty="0" smtClean="0">
                <a:cs typeface="Arabic Typesetting" pitchFamily="66" charset="-78"/>
              </a:rPr>
              <a:t>8</a:t>
            </a: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4664"/>
            <a:ext cx="8229600" cy="629816"/>
          </a:xfrm>
        </p:spPr>
        <p:txBody>
          <a:bodyPr>
            <a:normAutofit fontScale="90000"/>
          </a:bodyPr>
          <a:lstStyle/>
          <a:p>
            <a:r>
              <a:rPr lang="ro-RO" dirty="0" smtClean="0"/>
              <a:t>Cuprins</a:t>
            </a:r>
            <a:endParaRPr lang="ru-RU" dirty="0"/>
          </a:p>
        </p:txBody>
      </p:sp>
      <p:sp>
        <p:nvSpPr>
          <p:cNvPr id="3" name="TextBox 2"/>
          <p:cNvSpPr txBox="1"/>
          <p:nvPr/>
        </p:nvSpPr>
        <p:spPr>
          <a:xfrm>
            <a:off x="179512" y="1124744"/>
            <a:ext cx="5976664" cy="8094524"/>
          </a:xfrm>
          <a:prstGeom prst="rect">
            <a:avLst/>
          </a:prstGeom>
          <a:noFill/>
          <a:ln w="66675">
            <a:noFill/>
          </a:ln>
        </p:spPr>
        <p:txBody>
          <a:bodyPr wrap="square" rtlCol="0">
            <a:spAutoFit/>
          </a:bodyPr>
          <a:lstStyle/>
          <a:p>
            <a:r>
              <a:rPr lang="ro-RO" sz="2000" b="1" i="1" dirty="0" smtClean="0">
                <a:latin typeface="Times New Roman" pitchFamily="18" charset="0"/>
                <a:cs typeface="Times New Roman" pitchFamily="18" charset="0"/>
              </a:rPr>
              <a:t>1.Definiție (http://wiki.freepascal.org/Record)</a:t>
            </a:r>
          </a:p>
          <a:p>
            <a:r>
              <a:rPr lang="ro-RO" sz="2000" b="1" i="1" dirty="0" smtClean="0">
                <a:latin typeface="Times New Roman" pitchFamily="18" charset="0"/>
                <a:cs typeface="Times New Roman" pitchFamily="18" charset="0"/>
              </a:rPr>
              <a:t>2.Structura</a:t>
            </a:r>
          </a:p>
          <a:p>
            <a:r>
              <a:rPr lang="ro-RO" sz="2000" b="1" i="1" dirty="0" smtClean="0">
                <a:latin typeface="Times New Roman" pitchFamily="18" charset="0"/>
                <a:cs typeface="Times New Roman" pitchFamily="18" charset="0"/>
              </a:rPr>
              <a:t>(</a:t>
            </a:r>
            <a:r>
              <a:rPr lang="ro-RO" sz="2000" b="1" i="1" dirty="0" smtClean="0">
                <a:latin typeface="Times New Roman" pitchFamily="18" charset="0"/>
                <a:cs typeface="Times New Roman" pitchFamily="18" charset="0"/>
                <a:hlinkClick r:id="rId2"/>
              </a:rPr>
              <a:t>https://evaluareinfoblog.wordpress.com/2016/11/09/tipuri-de-date-record/</a:t>
            </a:r>
            <a:r>
              <a:rPr lang="ro-RO" sz="2000" b="1" i="1" dirty="0" smtClean="0">
                <a:latin typeface="Times New Roman" pitchFamily="18" charset="0"/>
                <a:cs typeface="Times New Roman" pitchFamily="18" charset="0"/>
              </a:rPr>
              <a:t>)</a:t>
            </a:r>
          </a:p>
          <a:p>
            <a:r>
              <a:rPr lang="ro-RO" sz="2000" b="1" i="1" dirty="0" smtClean="0">
                <a:latin typeface="Times New Roman" pitchFamily="18" charset="0"/>
                <a:cs typeface="Times New Roman" pitchFamily="18" charset="0"/>
              </a:rPr>
              <a:t>3.</a:t>
            </a:r>
            <a:r>
              <a:rPr lang="ro-RO" sz="2000" b="1" dirty="0" smtClean="0"/>
              <a:t> </a:t>
            </a:r>
            <a:r>
              <a:rPr lang="ro-RO" sz="2000" b="1" i="1" dirty="0" smtClean="0">
                <a:latin typeface="Times New Roman" pitchFamily="18" charset="0"/>
                <a:cs typeface="Times New Roman" pitchFamily="18" charset="0"/>
              </a:rPr>
              <a:t>Diagrama de sintaxa</a:t>
            </a:r>
          </a:p>
          <a:p>
            <a:r>
              <a:rPr lang="ro-RO" sz="2000" b="1" i="1" dirty="0" smtClean="0">
                <a:latin typeface="Times New Roman" pitchFamily="18" charset="0"/>
                <a:cs typeface="Times New Roman" pitchFamily="18" charset="0"/>
              </a:rPr>
              <a:t>(</a:t>
            </a:r>
            <a:r>
              <a:rPr lang="ro-RO" sz="2000" b="1" i="1" dirty="0" smtClean="0">
                <a:latin typeface="Times New Roman" pitchFamily="18" charset="0"/>
                <a:cs typeface="Times New Roman" pitchFamily="18" charset="0"/>
                <a:hlinkClick r:id="rId2"/>
              </a:rPr>
              <a:t>https://evaluareinfoblog.wordpress.com/2016/11/09/tipuri-de-date-record/</a:t>
            </a:r>
            <a:r>
              <a:rPr lang="ro-RO" sz="2000" b="1" i="1" dirty="0" smtClean="0">
                <a:latin typeface="Times New Roman" pitchFamily="18" charset="0"/>
                <a:cs typeface="Times New Roman" pitchFamily="18" charset="0"/>
              </a:rPr>
              <a:t>)</a:t>
            </a:r>
          </a:p>
          <a:p>
            <a:r>
              <a:rPr lang="ro-RO" sz="2000" b="1" i="1" dirty="0" smtClean="0">
                <a:latin typeface="Times New Roman" pitchFamily="18" charset="0"/>
                <a:cs typeface="Times New Roman" pitchFamily="18" charset="0"/>
              </a:rPr>
              <a:t>4.Exemplu</a:t>
            </a:r>
          </a:p>
          <a:p>
            <a:r>
              <a:rPr lang="ro-RO" sz="2000" b="1" i="1" dirty="0" smtClean="0">
                <a:latin typeface="Times New Roman" pitchFamily="18" charset="0"/>
                <a:cs typeface="Times New Roman" pitchFamily="18" charset="0"/>
              </a:rPr>
              <a:t>(</a:t>
            </a:r>
            <a:r>
              <a:rPr lang="ro-RO" sz="2000" b="1" i="1" dirty="0" smtClean="0">
                <a:latin typeface="Times New Roman" pitchFamily="18" charset="0"/>
                <a:cs typeface="Times New Roman" pitchFamily="18" charset="0"/>
                <a:hlinkClick r:id="rId2"/>
              </a:rPr>
              <a:t>https://evaluareinfoblog.wordpress.com/2016/11/09/tipuri-de-date-record/</a:t>
            </a:r>
            <a:r>
              <a:rPr lang="ro-RO" sz="2000" b="1" i="1" dirty="0" smtClean="0">
                <a:latin typeface="Times New Roman" pitchFamily="18" charset="0"/>
                <a:cs typeface="Times New Roman" pitchFamily="18" charset="0"/>
              </a:rPr>
              <a:t>)</a:t>
            </a:r>
          </a:p>
          <a:p>
            <a:r>
              <a:rPr lang="ro-RO" sz="2000" b="1" i="1" dirty="0" smtClean="0">
                <a:latin typeface="Times New Roman" pitchFamily="18" charset="0"/>
                <a:cs typeface="Times New Roman" pitchFamily="18" charset="0"/>
              </a:rPr>
              <a:t>5.Articole cu variante</a:t>
            </a:r>
          </a:p>
          <a:p>
            <a:r>
              <a:rPr lang="ro-RO" sz="2000" b="1" i="1" dirty="0">
                <a:latin typeface="Times New Roman" pitchFamily="18" charset="0"/>
                <a:cs typeface="Times New Roman" pitchFamily="18" charset="0"/>
              </a:rPr>
              <a:t>(</a:t>
            </a:r>
            <a:r>
              <a:rPr lang="ro-RO" sz="2000" b="1" i="1" dirty="0" smtClean="0">
                <a:latin typeface="Times New Roman" pitchFamily="18" charset="0"/>
                <a:cs typeface="Times New Roman" pitchFamily="18" charset="0"/>
                <a:hlinkClick r:id="rId3"/>
              </a:rPr>
              <a:t>http://liubasa95.blogspot.com/2012/03/tipul-de-date-record-articol.html</a:t>
            </a:r>
            <a:r>
              <a:rPr lang="ro-RO" sz="2000" b="1" i="1" dirty="0" smtClean="0">
                <a:latin typeface="Times New Roman" pitchFamily="18" charset="0"/>
                <a:cs typeface="Times New Roman" pitchFamily="18" charset="0"/>
              </a:rPr>
              <a:t>)</a:t>
            </a:r>
          </a:p>
          <a:p>
            <a:r>
              <a:rPr lang="ro-RO" sz="2000" b="1" i="1" dirty="0" smtClean="0">
                <a:latin typeface="Times New Roman" pitchFamily="18" charset="0"/>
                <a:cs typeface="Times New Roman" pitchFamily="18" charset="0"/>
              </a:rPr>
              <a:t>5.Concluzie</a:t>
            </a:r>
          </a:p>
          <a:p>
            <a:endParaRPr lang="ro-RO" sz="2000" b="1" i="1" dirty="0" smtClean="0">
              <a:latin typeface="Times New Roman" pitchFamily="18" charset="0"/>
              <a:cs typeface="Times New Roman" pitchFamily="18" charset="0"/>
            </a:endParaRPr>
          </a:p>
          <a:p>
            <a:endParaRPr lang="ro-RO" sz="2000" b="1" i="1" dirty="0" smtClean="0">
              <a:latin typeface="Times New Roman" pitchFamily="18" charset="0"/>
              <a:cs typeface="Times New Roman" pitchFamily="18" charset="0"/>
            </a:endParaRPr>
          </a:p>
          <a:p>
            <a:endParaRPr lang="ro-RO" sz="2000" b="1" i="1" dirty="0" smtClean="0">
              <a:latin typeface="Times New Roman" pitchFamily="18" charset="0"/>
              <a:cs typeface="Times New Roman" pitchFamily="18" charset="0"/>
            </a:endParaRPr>
          </a:p>
          <a:p>
            <a:r>
              <a:rPr lang="ro-RO" sz="2000" b="1" i="1" dirty="0" smtClean="0">
                <a:latin typeface="Times New Roman" pitchFamily="18" charset="0"/>
                <a:cs typeface="Times New Roman" pitchFamily="18" charset="0"/>
              </a:rPr>
              <a:t>  </a:t>
            </a:r>
          </a:p>
          <a:p>
            <a:endParaRPr lang="ro-RO" sz="2000" b="1" i="1" dirty="0" smtClean="0">
              <a:latin typeface="Times New Roman" pitchFamily="18" charset="0"/>
              <a:cs typeface="Times New Roman" pitchFamily="18" charset="0"/>
            </a:endParaRPr>
          </a:p>
          <a:p>
            <a:endParaRPr lang="ro-RO" sz="2800" b="1" i="1" dirty="0" smtClean="0">
              <a:latin typeface="Times New Roman" pitchFamily="18" charset="0"/>
              <a:cs typeface="Times New Roman" pitchFamily="18" charset="0"/>
            </a:endParaRPr>
          </a:p>
          <a:p>
            <a:endParaRPr lang="ro-RO" sz="2800" b="1" i="1" dirty="0" smtClean="0">
              <a:latin typeface="Times New Roman" pitchFamily="18" charset="0"/>
              <a:cs typeface="Times New Roman" pitchFamily="18" charset="0"/>
            </a:endParaRPr>
          </a:p>
          <a:p>
            <a:endParaRPr lang="ro-RO" sz="2800" b="1" i="1" dirty="0" smtClean="0">
              <a:latin typeface="Times New Roman" pitchFamily="18" charset="0"/>
              <a:cs typeface="Times New Roman" pitchFamily="18" charset="0"/>
            </a:endParaRPr>
          </a:p>
          <a:p>
            <a:endParaRPr lang="ru-RU" sz="2800" b="1" i="1" dirty="0" smtClean="0">
              <a:latin typeface="Times New Roman" pitchFamily="18" charset="0"/>
              <a:cs typeface="Times New Roman" pitchFamily="18" charset="0"/>
            </a:endParaRPr>
          </a:p>
          <a:p>
            <a:endParaRPr lang="ru-RU" sz="2800" b="1" i="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76672"/>
            <a:ext cx="8229600" cy="1069848"/>
          </a:xfrm>
        </p:spPr>
        <p:txBody>
          <a:bodyPr/>
          <a:lstStyle/>
          <a:p>
            <a:r>
              <a:rPr lang="ro-RO" dirty="0" smtClean="0"/>
              <a:t>Definiție</a:t>
            </a:r>
            <a:endParaRPr lang="ru-RU" dirty="0"/>
          </a:p>
        </p:txBody>
      </p:sp>
      <p:sp>
        <p:nvSpPr>
          <p:cNvPr id="1025" name="Rectangle 1"/>
          <p:cNvSpPr>
            <a:spLocks noChangeArrowheads="1"/>
          </p:cNvSpPr>
          <p:nvPr/>
        </p:nvSpPr>
        <p:spPr bwMode="auto">
          <a:xfrm>
            <a:off x="251520" y="1988840"/>
            <a:ext cx="8496944" cy="2585323"/>
          </a:xfrm>
          <a:prstGeom prst="rect">
            <a:avLst/>
          </a:prstGeom>
          <a:solidFill>
            <a:srgbClr val="FFFFFF"/>
          </a:solidFill>
          <a:ln w="66675" cmpd="sng">
            <a:solidFill>
              <a:schemeClr val="accent1">
                <a:lumMod val="75000"/>
              </a:schemeClr>
            </a:solidFill>
            <a:prstDash val="solid"/>
            <a:miter lim="800000"/>
            <a:headEnd/>
            <a:tailEnd/>
          </a:ln>
          <a:effectLst>
            <a:outerShdw blurRad="774700" dist="254000" dir="720000" sx="93000" sy="93000" algn="ctr" rotWithShape="0">
              <a:schemeClr val="accent1">
                <a:lumMod val="75000"/>
                <a:alpha val="60000"/>
              </a:schemeClr>
            </a:outerShdw>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Tipul</a:t>
            </a:r>
            <a:r>
              <a:rPr kumimoji="0" lang="ro-RO" sz="2400" b="1" i="1" u="none" strike="noStrike" cap="none" normalizeH="0" dirty="0" smtClean="0">
                <a:ln>
                  <a:noFill/>
                </a:ln>
                <a:solidFill>
                  <a:srgbClr val="212121"/>
                </a:solidFill>
                <a:effectLst/>
                <a:latin typeface="Times New Roman" pitchFamily="18" charset="0"/>
                <a:cs typeface="Times New Roman" pitchFamily="18" charset="0"/>
              </a:rPr>
              <a:t> de date record </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este un tip de date foarte structurat în Pascal. El estet utilizate pe scară largă în Pascal, pentru a grupa elementele de date împreună logic. În timp ce structurile de date simple, cum ar fi</a:t>
            </a:r>
            <a:r>
              <a:rPr kumimoji="0" lang="ro-RO" sz="2400" b="1" i="1" u="none" strike="noStrike" cap="none" normalizeH="0" dirty="0" smtClean="0">
                <a:ln>
                  <a:noFill/>
                </a:ln>
                <a:solidFill>
                  <a:srgbClr val="212121"/>
                </a:solidFill>
                <a:effectLst/>
                <a:latin typeface="Times New Roman" pitchFamily="18" charset="0"/>
                <a:cs typeface="Times New Roman" pitchFamily="18" charset="0"/>
              </a:rPr>
              <a:t> arrays</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 sau seturile, constau din elemente de același tip, </a:t>
            </a:r>
            <a:r>
              <a:rPr lang="ro-RO" sz="2400" b="1" i="1" dirty="0">
                <a:solidFill>
                  <a:srgbClr val="212121"/>
                </a:solidFill>
                <a:latin typeface="Times New Roman" pitchFamily="18" charset="0"/>
                <a:cs typeface="Times New Roman" pitchFamily="18" charset="0"/>
              </a:rPr>
              <a:t>t</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ipul</a:t>
            </a:r>
            <a:r>
              <a:rPr kumimoji="0" lang="ro-RO" sz="2400" b="1" i="1" u="none" strike="noStrike" cap="none" normalizeH="0" dirty="0" smtClean="0">
                <a:ln>
                  <a:noFill/>
                </a:ln>
                <a:solidFill>
                  <a:srgbClr val="212121"/>
                </a:solidFill>
                <a:effectLst/>
                <a:latin typeface="Times New Roman" pitchFamily="18" charset="0"/>
                <a:cs typeface="Times New Roman" pitchFamily="18" charset="0"/>
              </a:rPr>
              <a:t> de date record</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 poate</a:t>
            </a:r>
            <a:r>
              <a:rPr lang="ro-RO" sz="2400" b="1" i="1" dirty="0">
                <a:solidFill>
                  <a:srgbClr val="212121"/>
                </a:solidFill>
                <a:latin typeface="Times New Roman" pitchFamily="18" charset="0"/>
                <a:cs typeface="Times New Roman" pitchFamily="18" charset="0"/>
              </a:rPr>
              <a:t> </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consta dintr-un număr de elemente de diferite tipuri și poate avea o complexitate imensă. Fiecare parte separată a</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 tipul</a:t>
            </a:r>
            <a:r>
              <a:rPr lang="ro-RO" sz="2400" b="1" i="1" dirty="0" smtClean="0">
                <a:solidFill>
                  <a:srgbClr val="212121"/>
                </a:solidFill>
                <a:latin typeface="Times New Roman" pitchFamily="18" charset="0"/>
                <a:cs typeface="Times New Roman" pitchFamily="18" charset="0"/>
              </a:rPr>
              <a:t>ui </a:t>
            </a:r>
            <a:r>
              <a:rPr kumimoji="0" lang="ro-RO" sz="2400" b="1" i="1" u="none" strike="noStrike" cap="none" normalizeH="0" dirty="0" smtClean="0">
                <a:ln>
                  <a:noFill/>
                </a:ln>
                <a:solidFill>
                  <a:srgbClr val="212121"/>
                </a:solidFill>
                <a:effectLst/>
                <a:latin typeface="Times New Roman" pitchFamily="18" charset="0"/>
                <a:cs typeface="Times New Roman" pitchFamily="18" charset="0"/>
              </a:rPr>
              <a:t>de date record</a:t>
            </a:r>
            <a:r>
              <a:rPr kumimoji="0" lang="ro-RO" sz="2400" b="1" i="1" u="none" strike="noStrike" cap="none" normalizeH="0" baseline="0" dirty="0" smtClean="0">
                <a:ln>
                  <a:noFill/>
                </a:ln>
                <a:solidFill>
                  <a:srgbClr val="212121"/>
                </a:solidFill>
                <a:effectLst/>
                <a:latin typeface="Times New Roman" pitchFamily="18" charset="0"/>
                <a:cs typeface="Times New Roman" pitchFamily="18" charset="0"/>
              </a:rPr>
              <a:t> este denumită câmp. </a:t>
            </a:r>
            <a:endParaRPr kumimoji="0" lang="ro-RO" sz="24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60648"/>
            <a:ext cx="8229600" cy="1069848"/>
          </a:xfrm>
        </p:spPr>
        <p:txBody>
          <a:bodyPr/>
          <a:lstStyle/>
          <a:p>
            <a:r>
              <a:rPr lang="ro-RO" dirty="0" smtClean="0"/>
              <a:t>Structura</a:t>
            </a:r>
            <a:endParaRPr lang="ru-RU" dirty="0"/>
          </a:p>
        </p:txBody>
      </p:sp>
      <p:sp>
        <p:nvSpPr>
          <p:cNvPr id="11" name="Прямоугольник 10"/>
          <p:cNvSpPr/>
          <p:nvPr/>
        </p:nvSpPr>
        <p:spPr>
          <a:xfrm>
            <a:off x="251520" y="1196752"/>
            <a:ext cx="7992888" cy="1477328"/>
          </a:xfrm>
          <a:prstGeom prst="rect">
            <a:avLst/>
          </a:prstGeom>
        </p:spPr>
        <p:txBody>
          <a:bodyPr wrap="square">
            <a:spAutoFit/>
          </a:bodyPr>
          <a:lstStyle/>
          <a:p>
            <a:r>
              <a:rPr lang="vi-VN" b="1" i="1" dirty="0"/>
              <a:t>Mulţimea de valori ale unui tip de date record este constituită din articole( înregistrări).  Articolele sînt formate din componente, denumite câmpuri. Fiecare câmp are un nume ( identificator de câmp). Spre deosebire de componentele unui tablou, câmpurile pot fi de tipuri diferite. Un tip de date articol se defineşte printr-o structură de forma:</a:t>
            </a:r>
            <a:endParaRPr lang="ru-RU" b="1" i="1" dirty="0"/>
          </a:p>
        </p:txBody>
      </p:sp>
      <p:sp>
        <p:nvSpPr>
          <p:cNvPr id="12" name="Прямоугольник 11"/>
          <p:cNvSpPr/>
          <p:nvPr/>
        </p:nvSpPr>
        <p:spPr>
          <a:xfrm>
            <a:off x="611560" y="2780928"/>
            <a:ext cx="4572000" cy="1754326"/>
          </a:xfrm>
          <a:prstGeom prst="rect">
            <a:avLst/>
          </a:prstGeom>
          <a:ln w="66675">
            <a:solidFill>
              <a:schemeClr val="accent1">
                <a:lumMod val="75000"/>
              </a:schemeClr>
            </a:solidFill>
          </a:ln>
          <a:effectLst>
            <a:outerShdw blurRad="762000" dist="25400" dir="6960000" algn="tl" rotWithShape="0">
              <a:prstClr val="black">
                <a:alpha val="58000"/>
              </a:prstClr>
            </a:outerShdw>
          </a:effectLst>
        </p:spPr>
        <p:txBody>
          <a:bodyPr>
            <a:spAutoFit/>
          </a:bodyPr>
          <a:lstStyle/>
          <a:p>
            <a:r>
              <a:rPr lang="ro-RO" b="1" dirty="0"/>
              <a:t>type &lt;nume tip&gt; = record</a:t>
            </a:r>
            <a:endParaRPr lang="ro-RO" dirty="0"/>
          </a:p>
          <a:p>
            <a:r>
              <a:rPr lang="ro-RO" b="1" dirty="0"/>
              <a:t>                        &lt;nume câmp 1&gt; : T</a:t>
            </a:r>
            <a:r>
              <a:rPr lang="ro-RO" b="1" baseline="-25000" dirty="0"/>
              <a:t>1</a:t>
            </a:r>
            <a:r>
              <a:rPr lang="ro-RO" b="1" dirty="0"/>
              <a:t>;</a:t>
            </a:r>
            <a:endParaRPr lang="ro-RO" dirty="0"/>
          </a:p>
          <a:p>
            <a:r>
              <a:rPr lang="ro-RO" b="1" dirty="0"/>
              <a:t>                        &lt;nume câmp 2&gt; : T</a:t>
            </a:r>
            <a:r>
              <a:rPr lang="ro-RO" b="1" baseline="-25000" dirty="0"/>
              <a:t>2</a:t>
            </a:r>
            <a:r>
              <a:rPr lang="ro-RO" b="1" dirty="0"/>
              <a:t>;</a:t>
            </a:r>
            <a:endParaRPr lang="ro-RO" dirty="0"/>
          </a:p>
          <a:p>
            <a:r>
              <a:rPr lang="ro-RO" b="1" dirty="0"/>
              <a:t>                           . . .</a:t>
            </a:r>
            <a:endParaRPr lang="ro-RO" dirty="0"/>
          </a:p>
          <a:p>
            <a:r>
              <a:rPr lang="ro-RO" b="1" dirty="0"/>
              <a:t>                        &lt;nume câmp n&gt; : T</a:t>
            </a:r>
            <a:r>
              <a:rPr lang="ro-RO" b="1" baseline="-25000" dirty="0"/>
              <a:t>n</a:t>
            </a:r>
            <a:r>
              <a:rPr lang="ro-RO" b="1" dirty="0"/>
              <a:t>;</a:t>
            </a:r>
            <a:endParaRPr lang="ro-RO" dirty="0"/>
          </a:p>
          <a:p>
            <a:r>
              <a:rPr lang="ro-RO" b="1" dirty="0"/>
              <a:t>end;</a:t>
            </a:r>
            <a:endParaRPr lang="ro-RO" dirty="0"/>
          </a:p>
        </p:txBody>
      </p:sp>
      <p:sp>
        <p:nvSpPr>
          <p:cNvPr id="13" name="Прямоугольник 12"/>
          <p:cNvSpPr/>
          <p:nvPr/>
        </p:nvSpPr>
        <p:spPr>
          <a:xfrm>
            <a:off x="395536" y="4869160"/>
            <a:ext cx="8280920" cy="1477328"/>
          </a:xfrm>
          <a:prstGeom prst="rect">
            <a:avLst/>
          </a:prstGeom>
        </p:spPr>
        <p:txBody>
          <a:bodyPr wrap="square">
            <a:spAutoFit/>
          </a:bodyPr>
          <a:lstStyle/>
          <a:p>
            <a:r>
              <a:rPr lang="vi-VN" b="1" i="1" dirty="0"/>
              <a:t>unde T</a:t>
            </a:r>
            <a:r>
              <a:rPr lang="vi-VN" b="1" i="1" baseline="-25000" dirty="0"/>
              <a:t>1</a:t>
            </a:r>
            <a:r>
              <a:rPr lang="vi-VN" b="1" i="1" dirty="0"/>
              <a:t>,T</a:t>
            </a:r>
            <a:r>
              <a:rPr lang="vi-VN" b="1" i="1" baseline="-25000" dirty="0"/>
              <a:t>2</a:t>
            </a:r>
            <a:r>
              <a:rPr lang="vi-VN" b="1" i="1" dirty="0"/>
              <a:t>,…,T</a:t>
            </a:r>
            <a:r>
              <a:rPr lang="vi-VN" b="1" i="1" baseline="-25000" dirty="0"/>
              <a:t>n</a:t>
            </a:r>
            <a:r>
              <a:rPr lang="vi-VN" b="1" i="1" dirty="0"/>
              <a:t> specifică tipul câmpurilor respective. Tipul unui nume de câmp este arbitrar, astfel un câmp poate să fie la rândul său tot de tip articol. Asupra componentelor datelor de tip articol se pot efectua toate operaţiile admise de tipul câm-pului respectiv. Orice tip de date articol poate servi ca tip de bază pentru formarea altor tipuri structurate.</a:t>
            </a:r>
            <a:endParaRPr lang="ru-RU"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764704"/>
            <a:ext cx="8229600" cy="1069848"/>
          </a:xfrm>
        </p:spPr>
        <p:txBody>
          <a:bodyPr>
            <a:normAutofit/>
          </a:bodyPr>
          <a:lstStyle/>
          <a:p>
            <a:r>
              <a:rPr lang="ro-RO" b="1" i="1" dirty="0" smtClean="0">
                <a:latin typeface="Times New Roman" pitchFamily="18" charset="0"/>
                <a:cs typeface="Times New Roman" pitchFamily="18" charset="0"/>
              </a:rPr>
              <a:t>Diagrama de sintaxa</a:t>
            </a:r>
            <a:endParaRPr lang="ro-RO" b="1" i="1" dirty="0" smtClean="0">
              <a:latin typeface="Times New Roman" pitchFamily="18" charset="0"/>
              <a:cs typeface="Times New Roman" pitchFamily="18" charset="0"/>
            </a:endParaRPr>
          </a:p>
        </p:txBody>
      </p:sp>
      <p:pic>
        <p:nvPicPr>
          <p:cNvPr id="16386" name="Picture 2" descr="record"/>
          <p:cNvPicPr>
            <a:picLocks noChangeAspect="1" noChangeArrowheads="1"/>
          </p:cNvPicPr>
          <p:nvPr/>
        </p:nvPicPr>
        <p:blipFill>
          <a:blip r:embed="rId2" cstate="print"/>
          <a:srcRect/>
          <a:stretch>
            <a:fillRect/>
          </a:stretch>
        </p:blipFill>
        <p:spPr bwMode="auto">
          <a:xfrm>
            <a:off x="251520" y="2708920"/>
            <a:ext cx="8208912" cy="187220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60648"/>
            <a:ext cx="8229600" cy="1069848"/>
          </a:xfrm>
        </p:spPr>
        <p:txBody>
          <a:bodyPr/>
          <a:lstStyle/>
          <a:p>
            <a:r>
              <a:rPr lang="ro-RO" dirty="0" smtClean="0"/>
              <a:t>Exemplu</a:t>
            </a:r>
            <a:endParaRPr lang="ru-RU" dirty="0"/>
          </a:p>
        </p:txBody>
      </p:sp>
      <p:sp>
        <p:nvSpPr>
          <p:cNvPr id="18433" name="Rectangle 1"/>
          <p:cNvSpPr>
            <a:spLocks noChangeArrowheads="1"/>
          </p:cNvSpPr>
          <p:nvPr/>
        </p:nvSpPr>
        <p:spPr bwMode="auto">
          <a:xfrm>
            <a:off x="0" y="1412776"/>
            <a:ext cx="9144000" cy="452431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err="1" smtClean="0">
                <a:ln>
                  <a:noFill/>
                </a:ln>
                <a:solidFill>
                  <a:srgbClr val="555555"/>
                </a:solidFill>
                <a:effectLst/>
                <a:latin typeface="Ubuntu"/>
                <a:cs typeface="Arial" pitchFamily="34" charset="0"/>
              </a:rPr>
              <a:t>Program</a:t>
            </a:r>
            <a:r>
              <a:rPr kumimoji="0" lang="ru-RU" sz="1800" b="1" i="0" u="none" strike="noStrike" cap="none" normalizeH="0" baseline="0" dirty="0" smtClean="0">
                <a:ln>
                  <a:noFill/>
                </a:ln>
                <a:solidFill>
                  <a:srgbClr val="555555"/>
                </a:solidFill>
                <a:effectLst/>
                <a:latin typeface="Ubuntu"/>
                <a:cs typeface="Arial" pitchFamily="34"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type</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lilsta</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=record</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pitchFamily="34" charset="0"/>
                <a:cs typeface="Arial" pitchFamily="34" charset="0"/>
              </a:rPr>
              <a:t>s:string;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nr:integer</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end</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var</a:t>
            </a:r>
            <a:r>
              <a:rPr kumimoji="0" lang="ru-RU" sz="1800" b="0" i="0" u="none" strike="noStrike" cap="none" normalizeH="0" baseline="0" dirty="0" smtClean="0">
                <a:ln>
                  <a:noFill/>
                </a:ln>
                <a:solidFill>
                  <a:schemeClr val="tx1"/>
                </a:solidFill>
                <a:effectLst/>
                <a:latin typeface="Arial" pitchFamily="34" charset="0"/>
                <a:cs typeface="Arial" pitchFamily="34" charset="0"/>
              </a:rPr>
              <a:t>  X:array [1..30] </a:t>
            </a:r>
            <a:r>
              <a:rPr kumimoji="0" lang="ru-RU" sz="1800" b="0" i="0" u="none" strike="noStrike" cap="none" normalizeH="0" baseline="0" dirty="0" err="1" smtClean="0">
                <a:ln>
                  <a:noFill/>
                </a:ln>
                <a:solidFill>
                  <a:schemeClr val="tx1"/>
                </a:solidFill>
                <a:effectLst/>
                <a:latin typeface="Arial" pitchFamily="34" charset="0"/>
                <a:cs typeface="Arial" pitchFamily="34" charset="0"/>
              </a:rPr>
              <a:t>of</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lista</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pitchFamily="34" charset="0"/>
                <a:cs typeface="Arial" pitchFamily="34" charset="0"/>
              </a:rPr>
              <a:t>i: </a:t>
            </a:r>
            <a:r>
              <a:rPr kumimoji="0" lang="ru-RU" sz="1800" b="0" i="0" u="none" strike="noStrike" cap="none" normalizeH="0" baseline="0" dirty="0" err="1" smtClean="0">
                <a:ln>
                  <a:noFill/>
                </a:ln>
                <a:solidFill>
                  <a:schemeClr val="tx1"/>
                </a:solidFill>
                <a:effectLst/>
                <a:latin typeface="Arial" pitchFamily="34" charset="0"/>
                <a:cs typeface="Arial" pitchFamily="34" charset="0"/>
              </a:rPr>
              <a:t>integer</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begin</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writeln</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introdu</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nr</a:t>
            </a:r>
            <a:r>
              <a:rPr kumimoji="0" lang="ru-RU" sz="1800" b="0" i="0" u="none" strike="noStrike" cap="none" normalizeH="0" baseline="0" dirty="0" smtClean="0">
                <a:ln>
                  <a:noFill/>
                </a:ln>
                <a:solidFill>
                  <a:schemeClr val="tx1"/>
                </a:solidFill>
                <a:effectLst/>
                <a:latin typeface="Arial" pitchFamily="34" charset="0"/>
                <a:cs typeface="Arial" pitchFamily="34" charset="0"/>
              </a:rPr>
              <a:t> :’); </a:t>
            </a:r>
            <a:r>
              <a:rPr kumimoji="0" lang="ru-RU" sz="1800" b="0" i="0" u="none" strike="noStrike" cap="none" normalizeH="0" baseline="0" dirty="0" err="1" smtClean="0">
                <a:ln>
                  <a:noFill/>
                </a:ln>
                <a:solidFill>
                  <a:schemeClr val="tx1"/>
                </a:solidFill>
                <a:effectLst/>
                <a:latin typeface="Arial" pitchFamily="34" charset="0"/>
                <a:cs typeface="Arial" pitchFamily="34" charset="0"/>
              </a:rPr>
              <a:t>readln</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r>
              <a:rPr kumimoji="0" lang="ru-RU" sz="1800" b="0" i="0" u="none" strike="noStrike" cap="none" normalizeH="0" baseline="0" dirty="0" err="1" smtClean="0">
                <a:ln>
                  <a:noFill/>
                </a:ln>
                <a:solidFill>
                  <a:schemeClr val="tx1"/>
                </a:solidFill>
                <a:effectLst/>
                <a:latin typeface="Arial" pitchFamily="34" charset="0"/>
                <a:cs typeface="Arial" pitchFamily="34" charset="0"/>
              </a:rPr>
              <a:t>nr</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for</a:t>
            </a:r>
            <a:r>
              <a:rPr kumimoji="0" lang="ru-RU" sz="1800" b="0" i="0" u="none" strike="noStrike" cap="none" normalizeH="0" baseline="0" dirty="0" smtClean="0">
                <a:ln>
                  <a:noFill/>
                </a:ln>
                <a:solidFill>
                  <a:schemeClr val="tx1"/>
                </a:solidFill>
                <a:effectLst/>
                <a:latin typeface="Arial" pitchFamily="34" charset="0"/>
                <a:cs typeface="Arial" pitchFamily="34" charset="0"/>
              </a:rPr>
              <a:t> i:=1 </a:t>
            </a:r>
            <a:r>
              <a:rPr kumimoji="0" lang="ru-RU" sz="1800" b="0" i="0" u="none" strike="noStrike" cap="none" normalizeH="0" baseline="0" dirty="0" err="1" smtClean="0">
                <a:ln>
                  <a:noFill/>
                </a:ln>
                <a:solidFill>
                  <a:schemeClr val="tx1"/>
                </a:solidFill>
                <a:effectLst/>
                <a:latin typeface="Arial" pitchFamily="34" charset="0"/>
                <a:cs typeface="Arial" pitchFamily="34" charset="0"/>
              </a:rPr>
              <a:t>to</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nr</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do</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with</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x</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r>
              <a:rPr kumimoji="0" lang="ru-RU" sz="1800" b="0" i="0" u="none" strike="noStrike" cap="none" normalizeH="0" baseline="0" dirty="0" err="1" smtClean="0">
                <a:ln>
                  <a:noFill/>
                </a:ln>
                <a:solidFill>
                  <a:schemeClr val="tx1"/>
                </a:solidFill>
                <a:effectLst/>
                <a:latin typeface="Arial" pitchFamily="34" charset="0"/>
                <a:cs typeface="Arial" pitchFamily="34" charset="0"/>
              </a:rPr>
              <a:t>i</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do</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begin</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writeln</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introdu</a:t>
            </a:r>
            <a:r>
              <a:rPr kumimoji="0" lang="ru-RU" sz="1800" b="0" i="0" u="none" strike="noStrike" cap="none" normalizeH="0" baseline="0" dirty="0" smtClean="0">
                <a:ln>
                  <a:noFill/>
                </a:ln>
                <a:solidFill>
                  <a:schemeClr val="tx1"/>
                </a:solidFill>
                <a:effectLst/>
                <a:latin typeface="Arial" pitchFamily="34" charset="0"/>
                <a:cs typeface="Arial" pitchFamily="34" charset="0"/>
              </a:rPr>
              <a:t> </a:t>
            </a:r>
            <a:r>
              <a:rPr kumimoji="0" lang="ru-RU" sz="1800" b="0" i="0" u="none" strike="noStrike" cap="none" normalizeH="0" baseline="0" dirty="0" err="1" smtClean="0">
                <a:ln>
                  <a:noFill/>
                </a:ln>
                <a:solidFill>
                  <a:schemeClr val="tx1"/>
                </a:solidFill>
                <a:effectLst/>
                <a:latin typeface="Arial" pitchFamily="34" charset="0"/>
                <a:cs typeface="Arial" pitchFamily="34" charset="0"/>
              </a:rPr>
              <a:t>numele</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readln</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r>
              <a:rPr kumimoji="0" lang="ru-RU" sz="1800" b="0" i="0" u="none" strike="noStrike" cap="none" normalizeH="0" baseline="0" dirty="0" err="1" smtClean="0">
                <a:ln>
                  <a:noFill/>
                </a:ln>
                <a:solidFill>
                  <a:schemeClr val="tx1"/>
                </a:solidFill>
                <a:effectLst/>
                <a:latin typeface="Arial" pitchFamily="34" charset="0"/>
                <a:cs typeface="Arial" pitchFamily="34" charset="0"/>
              </a:rPr>
              <a:t>s</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nd</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readln</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chemeClr val="tx1"/>
                </a:solidFill>
                <a:effectLst/>
                <a:latin typeface="Arial" pitchFamily="34" charset="0"/>
                <a:cs typeface="Arial" pitchFamily="34" charset="0"/>
              </a:rPr>
              <a:t>end</a:t>
            </a:r>
            <a:r>
              <a:rPr kumimoji="0" lang="ru-RU" sz="1800" b="0" i="0" u="none" strike="noStrike" cap="none" normalizeH="0" baseline="0" dirty="0" smtClean="0">
                <a:ln>
                  <a:noFill/>
                </a:ln>
                <a:solidFill>
                  <a:schemeClr val="tx1"/>
                </a:solidFill>
                <a:effectLst/>
                <a:latin typeface="Arial" pitchFamily="34" charset="0"/>
                <a:cs typeface="Arial"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32656"/>
            <a:ext cx="8229600" cy="1069848"/>
          </a:xfrm>
        </p:spPr>
        <p:txBody>
          <a:bodyPr/>
          <a:lstStyle/>
          <a:p>
            <a:r>
              <a:rPr lang="ro-RO" dirty="0" smtClean="0"/>
              <a:t>A</a:t>
            </a:r>
            <a:r>
              <a:rPr lang="ro-RO" dirty="0" smtClean="0"/>
              <a:t>rticole cu variante</a:t>
            </a:r>
            <a:endParaRPr lang="ru-RU" dirty="0"/>
          </a:p>
        </p:txBody>
      </p:sp>
      <p:sp>
        <p:nvSpPr>
          <p:cNvPr id="5" name="Прямоугольник 4"/>
          <p:cNvSpPr/>
          <p:nvPr/>
        </p:nvSpPr>
        <p:spPr>
          <a:xfrm>
            <a:off x="251520" y="1268760"/>
            <a:ext cx="8064896" cy="1323439"/>
          </a:xfrm>
          <a:prstGeom prst="rect">
            <a:avLst/>
          </a:prstGeom>
          <a:ln>
            <a:noFill/>
          </a:ln>
        </p:spPr>
        <p:txBody>
          <a:bodyPr wrap="square">
            <a:spAutoFit/>
          </a:bodyPr>
          <a:lstStyle/>
          <a:p>
            <a:pPr lvl="0" fontAlgn="base">
              <a:spcBef>
                <a:spcPct val="0"/>
              </a:spcBef>
              <a:spcAft>
                <a:spcPct val="0"/>
              </a:spcAft>
            </a:pP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Tipul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articol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cu</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variante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reprezintă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o</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structură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care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cuprinde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o</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parte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variantă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adică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o</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parte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care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cărei</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structură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diferă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la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un</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caz</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la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altul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Astfel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două</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variabile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având</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acelaşi</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tip</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articol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cu</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variante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vor</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putea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avea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structuri</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diferite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determinate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numărul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componentelor</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şi</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sau</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tipul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acestora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În</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general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valorile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pe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care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le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poate</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lua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un</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anumit</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câmp</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din</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tipul</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articolului</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numit</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câmp</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selector</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vor</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determina</a:t>
            </a:r>
            <a:r>
              <a:rPr kumimoji="0" lang="ru-RU" sz="1600" b="1" i="1" u="none" strike="noStrike" cap="none" normalizeH="0" baseline="0" dirty="0" smtClean="0">
                <a:ln>
                  <a:noFill/>
                </a:ln>
                <a:solidFill>
                  <a:srgbClr val="606060"/>
                </a:solidFill>
                <a:effectLst/>
                <a:latin typeface="Times New Roman" pitchFamily="18" charset="0"/>
                <a:cs typeface="Times New Roman" pitchFamily="18" charset="0"/>
              </a:rPr>
              <a:t> </a:t>
            </a:r>
            <a:r>
              <a:rPr kumimoji="0" lang="ru-RU" sz="1600" b="1" i="1" u="none" strike="noStrike" cap="none" normalizeH="0" baseline="0" dirty="0" err="1" smtClean="0">
                <a:ln>
                  <a:noFill/>
                </a:ln>
                <a:solidFill>
                  <a:srgbClr val="606060"/>
                </a:solidFill>
                <a:effectLst/>
                <a:latin typeface="Times New Roman" pitchFamily="18" charset="0"/>
                <a:cs typeface="Times New Roman" pitchFamily="18" charset="0"/>
              </a:rPr>
              <a:t>variantele</a:t>
            </a:r>
            <a:endParaRPr kumimoji="0" lang="ru-RU" sz="1600" b="1" i="1" u="none" strike="noStrike" cap="none" normalizeH="0" baseline="0" dirty="0" smtClean="0">
              <a:ln>
                <a:noFill/>
              </a:ln>
              <a:solidFill>
                <a:srgbClr val="606060"/>
              </a:solidFill>
              <a:effectLst/>
              <a:latin typeface="Times New Roman" pitchFamily="18" charset="0"/>
              <a:cs typeface="Times New Roman" pitchFamily="18" charset="0"/>
            </a:endParaRPr>
          </a:p>
        </p:txBody>
      </p:sp>
      <p:sp>
        <p:nvSpPr>
          <p:cNvPr id="6" name="Прямоугольник 5"/>
          <p:cNvSpPr/>
          <p:nvPr/>
        </p:nvSpPr>
        <p:spPr>
          <a:xfrm>
            <a:off x="467544" y="2636912"/>
            <a:ext cx="3222104" cy="4031873"/>
          </a:xfrm>
          <a:prstGeom prst="rect">
            <a:avLst/>
          </a:prstGeom>
          <a:ln w="66675">
            <a:solidFill>
              <a:schemeClr val="accent1">
                <a:lumMod val="75000"/>
              </a:schemeClr>
            </a:solidFill>
          </a:ln>
          <a:effectLst>
            <a:outerShdw blurRad="393700" dist="38100" dir="3780000" sx="77000" sy="77000" algn="tl" rotWithShape="0">
              <a:prstClr val="black">
                <a:alpha val="66000"/>
              </a:prstClr>
            </a:outerShdw>
          </a:effectLst>
        </p:spPr>
        <p:txBody>
          <a:bodyPr wrap="square">
            <a:spAutoFit/>
          </a:bodyPr>
          <a:lstStyle/>
          <a:p>
            <a:r>
              <a:rPr lang="ro-RO" sz="1600" b="1" dirty="0"/>
              <a:t>Type</a:t>
            </a:r>
            <a:r>
              <a:rPr lang="ro-RO" sz="1600" dirty="0" smtClean="0"/>
              <a:t/>
            </a:r>
            <a:br>
              <a:rPr lang="ro-RO" sz="1600" dirty="0" smtClean="0"/>
            </a:br>
            <a:r>
              <a:rPr lang="ro-RO" sz="1600" b="1" dirty="0"/>
              <a:t>Nume = record</a:t>
            </a:r>
            <a:br>
              <a:rPr lang="ro-RO" sz="1600" b="1" dirty="0"/>
            </a:br>
            <a:r>
              <a:rPr lang="ro-RO" sz="1600" b="1" dirty="0"/>
              <a:t>Descrierea partea fixa</a:t>
            </a:r>
            <a:br>
              <a:rPr lang="ro-RO" sz="1600" b="1" dirty="0"/>
            </a:br>
            <a:r>
              <a:rPr lang="ro-RO" sz="1600" b="1" dirty="0"/>
              <a:t>Descrierea partea variabila</a:t>
            </a:r>
            <a:br>
              <a:rPr lang="ro-RO" sz="1600" b="1" dirty="0"/>
            </a:br>
            <a:r>
              <a:rPr lang="ro-RO" sz="1600" b="1" dirty="0"/>
              <a:t>End</a:t>
            </a:r>
            <a:r>
              <a:rPr lang="ro-RO" sz="1600" dirty="0"/>
              <a:t> Exemple:</a:t>
            </a:r>
            <a:br>
              <a:rPr lang="ro-RO" sz="1600" dirty="0"/>
            </a:br>
            <a:r>
              <a:rPr lang="ro-RO" sz="1600" b="1" dirty="0"/>
              <a:t>Type</a:t>
            </a:r>
            <a:br>
              <a:rPr lang="ro-RO" sz="1600" b="1" dirty="0"/>
            </a:br>
            <a:r>
              <a:rPr lang="ro-RO" sz="1600" b="1" dirty="0"/>
              <a:t>Fel=(punct,triunghi,dreptunghi,cerc)</a:t>
            </a:r>
            <a:br>
              <a:rPr lang="ro-RO" sz="1600" b="1" dirty="0"/>
            </a:br>
            <a:r>
              <a:rPr lang="ro-RO" sz="1600" b="1" dirty="0"/>
              <a:t>Figura=record</a:t>
            </a:r>
            <a:br>
              <a:rPr lang="ro-RO" sz="1600" b="1" dirty="0"/>
            </a:br>
            <a:r>
              <a:rPr lang="ro-RO" sz="1600" b="1" dirty="0"/>
              <a:t>Nume: string[15]</a:t>
            </a:r>
            <a:br>
              <a:rPr lang="ro-RO" sz="1600" b="1" dirty="0"/>
            </a:br>
            <a:r>
              <a:rPr lang="ro-RO" sz="1600" b="1" dirty="0"/>
              <a:t>Case f:fel of</a:t>
            </a:r>
            <a:br>
              <a:rPr lang="ro-RO" sz="1600" b="1" dirty="0"/>
            </a:br>
            <a:r>
              <a:rPr lang="ro-RO" sz="1600" b="1" dirty="0"/>
              <a:t>Punct: (x:real,y:real)</a:t>
            </a:r>
            <a:br>
              <a:rPr lang="ro-RO" sz="1600" b="1" dirty="0"/>
            </a:br>
            <a:r>
              <a:rPr lang="ro-RO" sz="1600" b="1" dirty="0"/>
              <a:t>Treunghi: (a,b,c:cardinal)</a:t>
            </a:r>
            <a:br>
              <a:rPr lang="ro-RO" sz="1600" b="1" dirty="0"/>
            </a:br>
            <a:r>
              <a:rPr lang="ro-RO" sz="1600" b="1" dirty="0"/>
              <a:t>Dreptunghi:(a,b:cardinal)</a:t>
            </a:r>
            <a:br>
              <a:rPr lang="ro-RO" sz="1600" b="1" dirty="0"/>
            </a:br>
            <a:r>
              <a:rPr lang="ro-RO" sz="1600" b="1" dirty="0"/>
              <a:t>Cerc(x,y:integer,r:cardinal)</a:t>
            </a:r>
            <a:br>
              <a:rPr lang="ro-RO" sz="1600" b="1" dirty="0"/>
            </a:br>
            <a:r>
              <a:rPr lang="ro-RO" sz="1600" b="1" dirty="0"/>
              <a:t>End</a:t>
            </a:r>
            <a:endParaRPr lang="ro-RO"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8229600" cy="1069848"/>
          </a:xfrm>
        </p:spPr>
        <p:txBody>
          <a:bodyPr/>
          <a:lstStyle/>
          <a:p>
            <a:r>
              <a:rPr lang="ro-RO" dirty="0" smtClean="0"/>
              <a:t>Concluzie</a:t>
            </a:r>
            <a:endParaRPr lang="ru-RU" dirty="0"/>
          </a:p>
        </p:txBody>
      </p:sp>
      <p:sp>
        <p:nvSpPr>
          <p:cNvPr id="3" name="Прямоугольник 2"/>
          <p:cNvSpPr/>
          <p:nvPr/>
        </p:nvSpPr>
        <p:spPr>
          <a:xfrm>
            <a:off x="251520" y="2060848"/>
            <a:ext cx="8280920" cy="2400657"/>
          </a:xfrm>
          <a:prstGeom prst="rect">
            <a:avLst/>
          </a:prstGeom>
          <a:ln w="66675">
            <a:solidFill>
              <a:schemeClr val="accent1">
                <a:lumMod val="75000"/>
              </a:schemeClr>
            </a:solidFill>
          </a:ln>
          <a:effectLst>
            <a:outerShdw blurRad="266700" dir="6720000" algn="tl" rotWithShape="0">
              <a:prstClr val="black">
                <a:alpha val="44000"/>
              </a:prstClr>
            </a:outerShdw>
          </a:effectLst>
        </p:spPr>
        <p:txBody>
          <a:bodyPr wrap="square">
            <a:spAutoFit/>
          </a:bodyPr>
          <a:lstStyle/>
          <a:p>
            <a:r>
              <a:rPr lang="vi-VN" sz="2500" b="1" i="1" dirty="0"/>
              <a:t>Utilizarea tipului de date structurat articol( record ) permite lucrul cu o cantitate mai mare de date în comparaţie cu alte tipuri de date structurate studiate până acum. Un avantaj mare pentru tipul articol reprezintă faptul că el poate fi utilizat aproximativ ca un tablou, dar câmpurile sale, spre deosebire de elementele tabloului, pot fi de tipuri total diferite</a:t>
            </a:r>
            <a:endParaRPr lang="ru-RU" sz="2500" b="1"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66</TotalTime>
  <Words>331</Words>
  <Application>Microsoft Office PowerPoint</Application>
  <PresentationFormat>Экран (4:3)</PresentationFormat>
  <Paragraphs>57</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Городская</vt:lpstr>
      <vt:lpstr>Tipul de date record</vt:lpstr>
      <vt:lpstr>Cuprins</vt:lpstr>
      <vt:lpstr>Definiție</vt:lpstr>
      <vt:lpstr>Structura</vt:lpstr>
      <vt:lpstr>Diagrama de sintaxa</vt:lpstr>
      <vt:lpstr>Exemplu</vt:lpstr>
      <vt:lpstr>Articole cu variante</vt:lpstr>
      <vt:lpstr>Concluzie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Tipul de date record</dc:title>
  <dc:creator>Adelina</dc:creator>
  <cp:lastModifiedBy>Adelina</cp:lastModifiedBy>
  <cp:revision>7</cp:revision>
  <dcterms:created xsi:type="dcterms:W3CDTF">2018-11-10T16:59:42Z</dcterms:created>
  <dcterms:modified xsi:type="dcterms:W3CDTF">2018-11-10T18:05:47Z</dcterms:modified>
</cp:coreProperties>
</file>