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77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01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43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0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401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3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5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77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3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85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5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5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94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0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C5775D-4143-4A18-B573-29E7B763F00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008AAA0-0254-4A0B-973F-A9109F4F5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Calsificarea</a:t>
            </a:r>
            <a:r>
              <a:rPr lang="en-US" dirty="0" smtClean="0"/>
              <a:t> </a:t>
            </a:r>
            <a:r>
              <a:rPr lang="en-US" dirty="0" err="1" smtClean="0"/>
              <a:t>calculatoare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a 10 “D”</a:t>
            </a:r>
          </a:p>
          <a:p>
            <a:r>
              <a:rPr lang="en-US" dirty="0" smtClean="0"/>
              <a:t>Banta</a:t>
            </a:r>
            <a:r>
              <a:rPr lang="ro-RO" dirty="0" smtClean="0"/>
              <a:t>Ș Alexandra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33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16288"/>
            <a:ext cx="633640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Generaţia</a:t>
            </a:r>
            <a:r>
              <a:rPr lang="en-US" dirty="0" smtClean="0"/>
              <a:t> a V-a ( 1991- 2002 ) </a:t>
            </a:r>
            <a:r>
              <a:rPr lang="en-US" dirty="0" err="1" smtClean="0"/>
              <a:t>în</a:t>
            </a:r>
            <a:r>
              <a:rPr lang="en-US" dirty="0" smtClean="0"/>
              <a:t> curs de </a:t>
            </a:r>
            <a:r>
              <a:rPr lang="en-US" dirty="0" err="1" smtClean="0"/>
              <a:t>dezvolatare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Hardware : </a:t>
            </a:r>
            <a:r>
              <a:rPr lang="en-US" dirty="0" err="1" smtClean="0"/>
              <a:t>circuite</a:t>
            </a:r>
            <a:r>
              <a:rPr lang="en-US" dirty="0" smtClean="0"/>
              <a:t> integrate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scara</a:t>
            </a:r>
            <a:r>
              <a:rPr lang="en-US" dirty="0" smtClean="0"/>
              <a:t> </a:t>
            </a:r>
            <a:r>
              <a:rPr lang="en-US" dirty="0" err="1" smtClean="0"/>
              <a:t>ultralargă</a:t>
            </a:r>
            <a:r>
              <a:rPr lang="en-US" dirty="0" smtClean="0"/>
              <a:t> ULSI ( </a:t>
            </a:r>
            <a:r>
              <a:rPr lang="en-US" dirty="0" err="1" smtClean="0"/>
              <a:t>proiectare</a:t>
            </a:r>
            <a:r>
              <a:rPr lang="en-US" dirty="0" smtClean="0"/>
              <a:t> </a:t>
            </a:r>
            <a:r>
              <a:rPr lang="en-US" dirty="0" err="1" smtClean="0"/>
              <a:t>circuite</a:t>
            </a:r>
            <a:r>
              <a:rPr lang="en-US" dirty="0" smtClean="0"/>
              <a:t> integrate 3D ), </a:t>
            </a:r>
            <a:r>
              <a:rPr lang="en-US" dirty="0" err="1" smtClean="0"/>
              <a:t>arhitecturi</a:t>
            </a:r>
            <a:r>
              <a:rPr lang="en-US" dirty="0" smtClean="0"/>
              <a:t> </a:t>
            </a:r>
            <a:r>
              <a:rPr lang="en-US" dirty="0" err="1" smtClean="0"/>
              <a:t>paralele</a:t>
            </a:r>
            <a:r>
              <a:rPr lang="en-US" dirty="0" smtClean="0"/>
              <a:t>,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soluţii</a:t>
            </a:r>
            <a:r>
              <a:rPr lang="en-US" dirty="0" smtClean="0"/>
              <a:t> </a:t>
            </a:r>
            <a:r>
              <a:rPr lang="en-US" dirty="0" err="1" smtClean="0"/>
              <a:t>arhitecturale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( </a:t>
            </a:r>
            <a:r>
              <a:rPr lang="en-US" dirty="0" err="1" smtClean="0"/>
              <a:t>retele</a:t>
            </a:r>
            <a:r>
              <a:rPr lang="en-US" dirty="0" smtClean="0"/>
              <a:t> </a:t>
            </a:r>
            <a:r>
              <a:rPr lang="en-US" dirty="0" err="1" smtClean="0"/>
              <a:t>neurale</a:t>
            </a:r>
            <a:r>
              <a:rPr lang="en-US" dirty="0" smtClean="0"/>
              <a:t> etc. ), </a:t>
            </a:r>
            <a:r>
              <a:rPr lang="en-US" dirty="0" err="1" smtClean="0"/>
              <a:t>proiectele</a:t>
            </a:r>
            <a:r>
              <a:rPr lang="en-US" dirty="0" smtClean="0"/>
              <a:t> </a:t>
            </a:r>
            <a:r>
              <a:rPr lang="en-US" dirty="0" err="1" smtClean="0"/>
              <a:t>galiu-arsen</a:t>
            </a:r>
            <a:r>
              <a:rPr lang="en-US" dirty="0" smtClean="0"/>
              <a:t> .</a:t>
            </a:r>
          </a:p>
          <a:p>
            <a:r>
              <a:rPr lang="en-US" dirty="0" smtClean="0"/>
              <a:t>Software : </a:t>
            </a:r>
            <a:r>
              <a:rPr lang="en-US" dirty="0" err="1" smtClean="0"/>
              <a:t>limbaje</a:t>
            </a:r>
            <a:r>
              <a:rPr lang="en-US" dirty="0" smtClean="0"/>
              <a:t> </a:t>
            </a:r>
            <a:r>
              <a:rPr lang="en-US" dirty="0" err="1" smtClean="0"/>
              <a:t>concurente,programare</a:t>
            </a:r>
            <a:r>
              <a:rPr lang="en-US" dirty="0" smtClean="0"/>
              <a:t> </a:t>
            </a:r>
            <a:r>
              <a:rPr lang="en-US" dirty="0" err="1" smtClean="0"/>
              <a:t>functională</a:t>
            </a:r>
            <a:r>
              <a:rPr lang="en-US" dirty="0" smtClean="0"/>
              <a:t>, </a:t>
            </a:r>
            <a:r>
              <a:rPr lang="en-US" dirty="0" err="1" smtClean="0"/>
              <a:t>prelucrare</a:t>
            </a:r>
            <a:r>
              <a:rPr lang="en-US" dirty="0" smtClean="0"/>
              <a:t> </a:t>
            </a:r>
            <a:r>
              <a:rPr lang="en-US" dirty="0" err="1" smtClean="0"/>
              <a:t>simbolică</a:t>
            </a:r>
            <a:r>
              <a:rPr lang="en-US" dirty="0" smtClean="0"/>
              <a:t> , </a:t>
            </a:r>
            <a:r>
              <a:rPr lang="en-US" dirty="0" err="1" smtClean="0"/>
              <a:t>baze</a:t>
            </a:r>
            <a:r>
              <a:rPr lang="en-US" dirty="0" smtClean="0"/>
              <a:t> de </a:t>
            </a:r>
            <a:r>
              <a:rPr lang="en-US" dirty="0" err="1" smtClean="0"/>
              <a:t>cunostiinţe</a:t>
            </a:r>
            <a:r>
              <a:rPr lang="en-US" dirty="0" smtClean="0"/>
              <a:t>, </a:t>
            </a:r>
            <a:r>
              <a:rPr lang="en-US" dirty="0" err="1" smtClean="0"/>
              <a:t>sisteme</a:t>
            </a:r>
            <a:r>
              <a:rPr lang="en-US" dirty="0" smtClean="0"/>
              <a:t> expert </a:t>
            </a:r>
            <a:r>
              <a:rPr lang="en-US" dirty="0" err="1" smtClean="0"/>
              <a:t>evoluate,programe</a:t>
            </a:r>
            <a:r>
              <a:rPr lang="en-US" dirty="0" smtClean="0"/>
              <a:t> de </a:t>
            </a:r>
            <a:r>
              <a:rPr lang="en-US" dirty="0" err="1" smtClean="0"/>
              <a:t>realitate</a:t>
            </a:r>
            <a:r>
              <a:rPr lang="en-US" dirty="0" smtClean="0"/>
              <a:t> </a:t>
            </a:r>
            <a:r>
              <a:rPr lang="en-US" dirty="0" err="1" smtClean="0"/>
              <a:t>virtuale</a:t>
            </a:r>
            <a:r>
              <a:rPr lang="en-US" dirty="0" smtClean="0"/>
              <a:t>, </a:t>
            </a:r>
            <a:r>
              <a:rPr lang="en-US" dirty="0" err="1" smtClean="0"/>
              <a:t>acum</a:t>
            </a:r>
            <a:r>
              <a:rPr lang="en-US" dirty="0" smtClean="0"/>
              <a:t> </a:t>
            </a:r>
            <a:r>
              <a:rPr lang="en-US" dirty="0" err="1" smtClean="0"/>
              <a:t>apar</a:t>
            </a:r>
            <a:r>
              <a:rPr lang="en-US" dirty="0" smtClean="0"/>
              <a:t> </a:t>
            </a:r>
            <a:r>
              <a:rPr lang="en-US" dirty="0" err="1" smtClean="0"/>
              <a:t>şi</a:t>
            </a:r>
            <a:r>
              <a:rPr lang="en-US" dirty="0" smtClean="0"/>
              <a:t> </a:t>
            </a:r>
            <a:r>
              <a:rPr lang="en-US" dirty="0" err="1" smtClean="0"/>
              <a:t>sistemele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r>
              <a:rPr lang="en-US" dirty="0" smtClean="0"/>
              <a:t> windows.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perioada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marcată</a:t>
            </a:r>
            <a:r>
              <a:rPr lang="en-US" dirty="0" smtClean="0"/>
              <a:t> de </a:t>
            </a:r>
            <a:r>
              <a:rPr lang="en-US" dirty="0" err="1" smtClean="0"/>
              <a:t>apariţia</a:t>
            </a:r>
            <a:r>
              <a:rPr lang="en-US" dirty="0" smtClean="0"/>
              <a:t> </a:t>
            </a:r>
            <a:r>
              <a:rPr lang="en-US" dirty="0" err="1" smtClean="0"/>
              <a:t>internetului</a:t>
            </a:r>
            <a:r>
              <a:rPr lang="en-US" dirty="0" smtClean="0"/>
              <a:t> </a:t>
            </a:r>
            <a:r>
              <a:rPr lang="en-US" dirty="0" err="1" smtClean="0"/>
              <a:t>şi</a:t>
            </a:r>
            <a:r>
              <a:rPr lang="en-US" dirty="0" smtClean="0"/>
              <a:t> </a:t>
            </a:r>
            <a:r>
              <a:rPr lang="en-US" dirty="0" err="1" smtClean="0"/>
              <a:t>extinderea</a:t>
            </a:r>
            <a:r>
              <a:rPr lang="en-US" dirty="0" smtClean="0"/>
              <a:t> </a:t>
            </a:r>
            <a:r>
              <a:rPr lang="en-US" dirty="0" err="1" smtClean="0"/>
              <a:t>rapidă</a:t>
            </a:r>
            <a:r>
              <a:rPr lang="en-US" dirty="0" smtClean="0"/>
              <a:t> a </a:t>
            </a:r>
            <a:r>
              <a:rPr lang="en-US" dirty="0" err="1" smtClean="0"/>
              <a:t>acestei</a:t>
            </a:r>
            <a:r>
              <a:rPr lang="en-US" dirty="0" smtClean="0"/>
              <a:t> </a:t>
            </a:r>
            <a:r>
              <a:rPr lang="en-US" dirty="0" err="1" smtClean="0"/>
              <a:t>reţele</a:t>
            </a:r>
            <a:r>
              <a:rPr lang="en-US" dirty="0" smtClean="0"/>
              <a:t> </a:t>
            </a:r>
            <a:r>
              <a:rPr lang="en-US" dirty="0" err="1" smtClean="0"/>
              <a:t>mondiale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Memorie</a:t>
            </a:r>
            <a:r>
              <a:rPr lang="en-US" dirty="0" smtClean="0"/>
              <a:t> : de la </a:t>
            </a:r>
            <a:r>
              <a:rPr lang="en-US" dirty="0" err="1" smtClean="0"/>
              <a:t>zeci,sute</a:t>
            </a:r>
            <a:r>
              <a:rPr lang="en-US" dirty="0" smtClean="0"/>
              <a:t> de </a:t>
            </a:r>
            <a:r>
              <a:rPr lang="en-US" dirty="0" err="1" smtClean="0"/>
              <a:t>Mocteti</a:t>
            </a:r>
            <a:r>
              <a:rPr lang="en-US" dirty="0" smtClean="0"/>
              <a:t> </a:t>
            </a:r>
            <a:r>
              <a:rPr lang="en-US" dirty="0" err="1" smtClean="0"/>
              <a:t>pînă</a:t>
            </a:r>
            <a:r>
              <a:rPr lang="en-US" dirty="0" smtClean="0"/>
              <a:t> la </a:t>
            </a:r>
            <a:r>
              <a:rPr lang="en-US" dirty="0" err="1" smtClean="0"/>
              <a:t>Gocteţi</a:t>
            </a:r>
            <a:r>
              <a:rPr lang="en-US" dirty="0" smtClean="0"/>
              <a:t> ;</a:t>
            </a:r>
          </a:p>
          <a:p>
            <a:endParaRPr lang="en-US" dirty="0" smtClean="0"/>
          </a:p>
          <a:p>
            <a:r>
              <a:rPr lang="en-US" dirty="0" err="1" smtClean="0"/>
              <a:t>Viteza</a:t>
            </a:r>
            <a:r>
              <a:rPr lang="en-US" dirty="0" smtClean="0"/>
              <a:t> : 1G de </a:t>
            </a:r>
            <a:r>
              <a:rPr lang="en-US" dirty="0" err="1" smtClean="0"/>
              <a:t>instructiuni</a:t>
            </a:r>
            <a:r>
              <a:rPr lang="en-US" dirty="0" smtClean="0"/>
              <a:t> /sec – 3 G de </a:t>
            </a:r>
            <a:r>
              <a:rPr lang="en-US" dirty="0" err="1" smtClean="0"/>
              <a:t>instrucţiuni</a:t>
            </a:r>
            <a:r>
              <a:rPr lang="en-US" dirty="0" smtClean="0"/>
              <a:t>/sec</a:t>
            </a:r>
          </a:p>
          <a:p>
            <a:r>
              <a:rPr lang="en-US" dirty="0" err="1" smtClean="0"/>
              <a:t>Comunicaţiile</a:t>
            </a:r>
            <a:r>
              <a:rPr lang="en-US" dirty="0" smtClean="0"/>
              <a:t>: au </a:t>
            </a:r>
            <a:r>
              <a:rPr lang="en-US" dirty="0" err="1" smtClean="0"/>
              <a:t>atins</a:t>
            </a:r>
            <a:r>
              <a:rPr lang="en-US" dirty="0" smtClean="0"/>
              <a:t> un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nemaîintîlnit</a:t>
            </a:r>
            <a:r>
              <a:rPr lang="en-US" dirty="0" smtClean="0"/>
              <a:t>.. </a:t>
            </a:r>
            <a:r>
              <a:rPr lang="en-US" dirty="0" err="1" smtClean="0"/>
              <a:t>emisiile</a:t>
            </a:r>
            <a:r>
              <a:rPr lang="en-US" dirty="0" smtClean="0"/>
              <a:t> radio de </a:t>
            </a:r>
            <a:r>
              <a:rPr lang="en-US" dirty="0" err="1" smtClean="0"/>
              <a:t>ordinul</a:t>
            </a:r>
            <a:r>
              <a:rPr lang="en-US" dirty="0" smtClean="0"/>
              <a:t> GHz, </a:t>
            </a:r>
            <a:r>
              <a:rPr lang="en-US" dirty="0" err="1" smtClean="0"/>
              <a:t>reţele</a:t>
            </a:r>
            <a:r>
              <a:rPr lang="en-US" dirty="0" smtClean="0"/>
              <a:t>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fibra</a:t>
            </a:r>
            <a:r>
              <a:rPr lang="en-US" dirty="0" smtClean="0"/>
              <a:t> </a:t>
            </a:r>
            <a:r>
              <a:rPr lang="en-US" dirty="0" err="1" smtClean="0"/>
              <a:t>optică</a:t>
            </a:r>
            <a:r>
              <a:rPr lang="en-US" dirty="0" smtClean="0"/>
              <a:t> , </a:t>
            </a:r>
            <a:r>
              <a:rPr lang="en-US" dirty="0" err="1" smtClean="0"/>
              <a:t>reţele</a:t>
            </a:r>
            <a:r>
              <a:rPr lang="en-US" dirty="0" smtClean="0"/>
              <a:t> de </a:t>
            </a:r>
            <a:r>
              <a:rPr lang="en-US" dirty="0" err="1" smtClean="0"/>
              <a:t>comunicare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satelit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Calculatoare</a:t>
            </a:r>
            <a:r>
              <a:rPr lang="en-US" dirty="0" smtClean="0"/>
              <a:t> : o </a:t>
            </a:r>
            <a:r>
              <a:rPr lang="en-US" dirty="0" err="1" smtClean="0"/>
              <a:t>gama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largă</a:t>
            </a:r>
            <a:r>
              <a:rPr lang="en-US" dirty="0" smtClean="0"/>
              <a:t> de </a:t>
            </a:r>
            <a:r>
              <a:rPr lang="en-US" dirty="0" err="1" smtClean="0"/>
              <a:t>calculatoare</a:t>
            </a:r>
            <a:r>
              <a:rPr lang="en-US" dirty="0" smtClean="0"/>
              <a:t> 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416288"/>
            <a:ext cx="2336778" cy="1867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33" y="2955444"/>
            <a:ext cx="3329457" cy="3251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18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1989" y="2550017"/>
            <a:ext cx="6619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Mulțumesc!!!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39823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6923" y="3150808"/>
            <a:ext cx="104104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4000" dirty="0" err="1"/>
              <a:t>C</a:t>
            </a:r>
            <a:r>
              <a:rPr lang="en-US" sz="4000" dirty="0" err="1" smtClean="0"/>
              <a:t>alculatoarele</a:t>
            </a:r>
            <a:r>
              <a:rPr lang="en-US" sz="4000" dirty="0" smtClean="0"/>
              <a:t> </a:t>
            </a:r>
            <a:r>
              <a:rPr lang="en-US" sz="4000" dirty="0" err="1" smtClean="0"/>
              <a:t>moderne</a:t>
            </a:r>
            <a:r>
              <a:rPr lang="en-US" sz="4000" dirty="0" smtClean="0"/>
              <a:t> se </a:t>
            </a:r>
            <a:r>
              <a:rPr lang="en-US" sz="4000" dirty="0" err="1" smtClean="0"/>
              <a:t>clasifică</a:t>
            </a:r>
            <a:r>
              <a:rPr lang="en-US" sz="4000" dirty="0" smtClean="0"/>
              <a:t> </a:t>
            </a:r>
            <a:r>
              <a:rPr lang="en-US" sz="4000" dirty="0" err="1" smtClean="0"/>
              <a:t>în</a:t>
            </a:r>
            <a:r>
              <a:rPr lang="en-US" sz="4000" dirty="0" smtClean="0"/>
              <a:t> 4 </a:t>
            </a:r>
            <a:r>
              <a:rPr lang="en-US" sz="4000" dirty="0" err="1" smtClean="0"/>
              <a:t>categorii</a:t>
            </a:r>
            <a:r>
              <a:rPr lang="en-US" sz="4000" dirty="0" smtClean="0"/>
              <a:t>:</a:t>
            </a:r>
          </a:p>
          <a:p>
            <a:r>
              <a:rPr lang="en-US" sz="4000" dirty="0" smtClean="0"/>
              <a:t>- </a:t>
            </a:r>
            <a:r>
              <a:rPr lang="en-US" sz="4000" dirty="0" err="1" smtClean="0"/>
              <a:t>supercalculatoare</a:t>
            </a:r>
            <a:r>
              <a:rPr lang="en-US" sz="4000" dirty="0" smtClean="0"/>
              <a:t>;</a:t>
            </a:r>
          </a:p>
          <a:p>
            <a:r>
              <a:rPr lang="en-US" sz="4000" dirty="0" smtClean="0"/>
              <a:t>- </a:t>
            </a:r>
            <a:r>
              <a:rPr lang="en-US" sz="4000" dirty="0" err="1" smtClean="0"/>
              <a:t>calculatoare</a:t>
            </a:r>
            <a:r>
              <a:rPr lang="en-US" sz="4000" dirty="0" smtClean="0"/>
              <a:t> </a:t>
            </a:r>
            <a:r>
              <a:rPr lang="en-US" sz="4000" dirty="0" err="1" smtClean="0"/>
              <a:t>mari</a:t>
            </a:r>
            <a:r>
              <a:rPr lang="en-US" sz="4000" dirty="0" smtClean="0"/>
              <a:t> (</a:t>
            </a:r>
            <a:r>
              <a:rPr lang="en-US" sz="4000" dirty="0" err="1" smtClean="0"/>
              <a:t>macrocalculatoare</a:t>
            </a:r>
            <a:r>
              <a:rPr lang="en-US" sz="4000" dirty="0" smtClean="0"/>
              <a:t>);</a:t>
            </a:r>
          </a:p>
          <a:p>
            <a:r>
              <a:rPr lang="en-US" sz="4000" dirty="0" smtClean="0"/>
              <a:t>- </a:t>
            </a:r>
            <a:r>
              <a:rPr lang="en-US" sz="4000" dirty="0" err="1" smtClean="0"/>
              <a:t>minicalculatoare</a:t>
            </a:r>
            <a:r>
              <a:rPr lang="en-US" sz="4000" dirty="0" smtClean="0"/>
              <a:t>;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3324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Microcalculatoare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841242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calculatoare</a:t>
            </a:r>
            <a:r>
              <a:rPr lang="en-US" sz="1600" dirty="0" smtClean="0"/>
              <a:t> </a:t>
            </a:r>
            <a:r>
              <a:rPr lang="en-US" sz="1600" dirty="0" err="1" smtClean="0"/>
              <a:t>cunoscute</a:t>
            </a:r>
            <a:r>
              <a:rPr lang="en-US" sz="1600" dirty="0" smtClean="0"/>
              <a:t> sub </a:t>
            </a:r>
            <a:r>
              <a:rPr lang="en-US" sz="1600" dirty="0" err="1" smtClean="0"/>
              <a:t>denumirea</a:t>
            </a:r>
            <a:r>
              <a:rPr lang="en-US" sz="1600" dirty="0" smtClean="0"/>
              <a:t> de </a:t>
            </a:r>
            <a:r>
              <a:rPr lang="en-US" sz="1600" dirty="0" err="1" smtClean="0"/>
              <a:t>calculatoare</a:t>
            </a:r>
            <a:r>
              <a:rPr lang="en-US" sz="1600" dirty="0" smtClean="0"/>
              <a:t> </a:t>
            </a:r>
            <a:r>
              <a:rPr lang="en-US" sz="1600" dirty="0" err="1" smtClean="0"/>
              <a:t>personale</a:t>
            </a:r>
            <a:r>
              <a:rPr lang="en-US" sz="1600" dirty="0" smtClean="0"/>
              <a:t> (Personal Computer – PC):</a:t>
            </a:r>
          </a:p>
          <a:p>
            <a:endParaRPr lang="en-US" sz="1600" dirty="0" smtClean="0"/>
          </a:p>
          <a:p>
            <a:r>
              <a:rPr lang="en-US" sz="1600" dirty="0" smtClean="0"/>
              <a:t>   au </a:t>
            </a:r>
            <a:r>
              <a:rPr lang="en-US" sz="1600" dirty="0" err="1" smtClean="0"/>
              <a:t>cunoscut</a:t>
            </a:r>
            <a:r>
              <a:rPr lang="en-US" sz="1600" dirty="0" smtClean="0"/>
              <a:t> </a:t>
            </a:r>
            <a:r>
              <a:rPr lang="en-US" sz="1600" dirty="0" err="1" smtClean="0"/>
              <a:t>cea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rapida</a:t>
            </a:r>
            <a:r>
              <a:rPr lang="en-US" sz="1600" dirty="0" smtClean="0"/>
              <a:t> </a:t>
            </a:r>
            <a:r>
              <a:rPr lang="en-US" sz="1600" dirty="0" err="1" smtClean="0"/>
              <a:t>dezvoltare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diversificare</a:t>
            </a:r>
            <a:r>
              <a:rPr lang="en-US" sz="1600" dirty="0" smtClean="0"/>
              <a:t> </a:t>
            </a:r>
            <a:r>
              <a:rPr lang="en-US" sz="1600" dirty="0" err="1" smtClean="0"/>
              <a:t>odata</a:t>
            </a:r>
            <a:r>
              <a:rPr lang="en-US" sz="1600" dirty="0" smtClean="0"/>
              <a:t> cu </a:t>
            </a:r>
            <a:r>
              <a:rPr lang="en-US" sz="1600" dirty="0" err="1" smtClean="0"/>
              <a:t>aparitia</a:t>
            </a:r>
            <a:r>
              <a:rPr lang="en-US" sz="1600" dirty="0" smtClean="0"/>
              <a:t> chip-</a:t>
            </a:r>
            <a:r>
              <a:rPr lang="en-US" sz="1600" dirty="0" err="1" smtClean="0"/>
              <a:t>ului</a:t>
            </a:r>
            <a:r>
              <a:rPr lang="en-US" sz="1600" dirty="0" smtClean="0"/>
              <a:t> (</a:t>
            </a:r>
            <a:r>
              <a:rPr lang="en-US" sz="1600" dirty="0" err="1" smtClean="0"/>
              <a:t>cip</a:t>
            </a:r>
            <a:r>
              <a:rPr lang="en-US" sz="1600" dirty="0" smtClean="0"/>
              <a:t>);[1]</a:t>
            </a:r>
          </a:p>
          <a:p>
            <a:endParaRPr 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constructia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PC se </a:t>
            </a:r>
            <a:r>
              <a:rPr lang="en-US" sz="1600" dirty="0" err="1" smtClean="0"/>
              <a:t>bazeaza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microprocesor</a:t>
            </a:r>
            <a:r>
              <a:rPr lang="en-US" sz="1600" dirty="0" smtClean="0"/>
              <a:t> (un </a:t>
            </a:r>
            <a:r>
              <a:rPr lang="en-US" sz="1600" dirty="0" err="1" smtClean="0"/>
              <a:t>cip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contine</a:t>
            </a:r>
            <a:r>
              <a:rPr lang="en-US" sz="1600" dirty="0" smtClean="0"/>
              <a:t> </a:t>
            </a:r>
            <a:r>
              <a:rPr lang="en-US" sz="1600" dirty="0" err="1" smtClean="0"/>
              <a:t>portiuni</a:t>
            </a:r>
            <a:r>
              <a:rPr lang="en-US" sz="1600" dirty="0" smtClean="0"/>
              <a:t> din </a:t>
            </a:r>
            <a:r>
              <a:rPr lang="en-US" sz="1600" dirty="0" err="1" smtClean="0"/>
              <a:t>Unitatea</a:t>
            </a:r>
            <a:r>
              <a:rPr lang="en-US" sz="1600" dirty="0" smtClean="0"/>
              <a:t> </a:t>
            </a:r>
            <a:r>
              <a:rPr lang="en-US" sz="1600" dirty="0" err="1" smtClean="0"/>
              <a:t>Centrala</a:t>
            </a:r>
            <a:r>
              <a:rPr lang="en-US" sz="1600" dirty="0" smtClean="0"/>
              <a:t> de </a:t>
            </a:r>
            <a:r>
              <a:rPr lang="en-US" sz="1600" dirty="0" err="1" smtClean="0"/>
              <a:t>Prelucrare</a:t>
            </a:r>
            <a:r>
              <a:rPr lang="en-US" sz="1600" dirty="0" smtClean="0"/>
              <a:t> – UCP);</a:t>
            </a:r>
          </a:p>
          <a:p>
            <a:endParaRPr 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accesibile</a:t>
            </a:r>
            <a:r>
              <a:rPr lang="en-US" sz="1600" dirty="0" smtClean="0"/>
              <a:t> din </a:t>
            </a:r>
            <a:r>
              <a:rPr lang="en-US" sz="1600" dirty="0" err="1" smtClean="0"/>
              <a:t>punct</a:t>
            </a:r>
            <a:r>
              <a:rPr lang="en-US" sz="1600" dirty="0" smtClean="0"/>
              <a:t> de </a:t>
            </a:r>
            <a:r>
              <a:rPr lang="en-US" sz="1600" dirty="0" err="1" smtClean="0"/>
              <a:t>vedere</a:t>
            </a:r>
            <a:r>
              <a:rPr lang="en-US" sz="1600" dirty="0" smtClean="0"/>
              <a:t> al </a:t>
            </a:r>
            <a:r>
              <a:rPr lang="en-US" sz="1600" dirty="0" err="1" smtClean="0"/>
              <a:t>pretului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dimensiuni</a:t>
            </a:r>
            <a:r>
              <a:rPr lang="en-US" sz="1600" dirty="0" smtClean="0"/>
              <a:t> </a:t>
            </a:r>
            <a:r>
              <a:rPr lang="en-US" sz="1600" dirty="0" err="1" smtClean="0"/>
              <a:t>reduse</a:t>
            </a:r>
            <a:r>
              <a:rPr lang="en-US" sz="1600" dirty="0" smtClean="0"/>
              <a:t> (</a:t>
            </a:r>
            <a:r>
              <a:rPr lang="en-US" sz="1600" dirty="0" err="1" smtClean="0"/>
              <a:t>unele</a:t>
            </a:r>
            <a:r>
              <a:rPr lang="en-US" sz="1600" dirty="0" smtClean="0"/>
              <a:t> pot fi </a:t>
            </a:r>
            <a:r>
              <a:rPr lang="en-US" sz="1600" dirty="0" err="1" smtClean="0"/>
              <a:t>portabile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operarea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ele</a:t>
            </a:r>
            <a:r>
              <a:rPr lang="en-US" sz="1600" dirty="0" smtClean="0"/>
              <a:t> se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invata</a:t>
            </a:r>
            <a:r>
              <a:rPr lang="en-US" sz="1600" dirty="0" smtClean="0"/>
              <a:t> </a:t>
            </a:r>
            <a:r>
              <a:rPr lang="en-US" sz="1600" dirty="0" err="1" smtClean="0"/>
              <a:t>usor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   pot fi </a:t>
            </a:r>
            <a:r>
              <a:rPr lang="en-US" sz="1600" dirty="0" err="1" smtClean="0"/>
              <a:t>folosite</a:t>
            </a:r>
            <a:r>
              <a:rPr lang="en-US" sz="1600" dirty="0" smtClean="0"/>
              <a:t> in </a:t>
            </a:r>
            <a:r>
              <a:rPr lang="en-US" sz="1600" dirty="0" err="1" smtClean="0"/>
              <a:t>orice</a:t>
            </a:r>
            <a:r>
              <a:rPr lang="en-US" sz="1600" dirty="0" smtClean="0"/>
              <a:t> </a:t>
            </a:r>
            <a:r>
              <a:rPr lang="en-US" sz="1600" dirty="0" err="1" smtClean="0"/>
              <a:t>domeniu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lucreaza</a:t>
            </a:r>
            <a:r>
              <a:rPr lang="en-US" sz="1600" dirty="0" smtClean="0"/>
              <a:t> in </a:t>
            </a:r>
            <a:r>
              <a:rPr lang="en-US" sz="1600" dirty="0" err="1" smtClean="0"/>
              <a:t>retea</a:t>
            </a:r>
            <a:r>
              <a:rPr lang="en-US" sz="1600" dirty="0" smtClean="0"/>
              <a:t>, </a:t>
            </a:r>
            <a:r>
              <a:rPr lang="en-US" sz="1600" dirty="0" err="1" smtClean="0"/>
              <a:t>putand</a:t>
            </a:r>
            <a:r>
              <a:rPr lang="en-US" sz="1600" dirty="0" smtClean="0"/>
              <a:t> </a:t>
            </a:r>
            <a:r>
              <a:rPr lang="en-US" sz="1600" dirty="0" err="1" smtClean="0"/>
              <a:t>realiza</a:t>
            </a:r>
            <a:r>
              <a:rPr lang="en-US" sz="1600" dirty="0" smtClean="0"/>
              <a:t> </a:t>
            </a:r>
            <a:r>
              <a:rPr lang="en-US" sz="1600" dirty="0" err="1" smtClean="0"/>
              <a:t>schimburi</a:t>
            </a:r>
            <a:r>
              <a:rPr lang="en-US" sz="1600" dirty="0" smtClean="0"/>
              <a:t> de date.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Luand</a:t>
            </a:r>
            <a:r>
              <a:rPr lang="en-US" sz="1600" dirty="0" smtClean="0"/>
              <a:t> in </a:t>
            </a:r>
            <a:r>
              <a:rPr lang="en-US" sz="1600" dirty="0" err="1" smtClean="0"/>
              <a:t>considerare</a:t>
            </a:r>
            <a:r>
              <a:rPr lang="en-US" sz="1600" dirty="0" smtClean="0"/>
              <a:t> </a:t>
            </a:r>
            <a:r>
              <a:rPr lang="en-US" sz="1600" dirty="0" err="1" smtClean="0"/>
              <a:t>particularitatile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PC, din </a:t>
            </a:r>
            <a:r>
              <a:rPr lang="en-US" sz="1600" dirty="0" err="1" smtClean="0"/>
              <a:t>punct</a:t>
            </a:r>
            <a:r>
              <a:rPr lang="en-US" sz="1600" dirty="0" smtClean="0"/>
              <a:t> de </a:t>
            </a:r>
            <a:r>
              <a:rPr lang="en-US" sz="1600" dirty="0" err="1" smtClean="0"/>
              <a:t>vedere</a:t>
            </a:r>
            <a:r>
              <a:rPr lang="en-US" sz="1600" dirty="0" smtClean="0"/>
              <a:t> al </a:t>
            </a:r>
            <a:r>
              <a:rPr lang="en-US" sz="1600" dirty="0" err="1" smtClean="0"/>
              <a:t>marimii</a:t>
            </a:r>
            <a:r>
              <a:rPr lang="en-US" sz="1600" dirty="0" smtClean="0"/>
              <a:t> (</a:t>
            </a:r>
            <a:r>
              <a:rPr lang="en-US" sz="1600" dirty="0" err="1" smtClean="0"/>
              <a:t>fizice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 ca </a:t>
            </a:r>
            <a:r>
              <a:rPr lang="en-US" sz="1600" dirty="0" err="1" smtClean="0"/>
              <a:t>si</a:t>
            </a:r>
            <a:r>
              <a:rPr lang="en-US" sz="1600" dirty="0" smtClean="0"/>
              <a:t> capacitate de </a:t>
            </a:r>
            <a:r>
              <a:rPr lang="en-US" sz="1600" dirty="0" err="1" smtClean="0"/>
              <a:t>memorare</a:t>
            </a:r>
            <a:r>
              <a:rPr lang="en-US" sz="1600" dirty="0" smtClean="0"/>
              <a:t>), </a:t>
            </a:r>
            <a:r>
              <a:rPr lang="en-US" sz="1600" dirty="0" err="1" smtClean="0"/>
              <a:t>viteza</a:t>
            </a:r>
            <a:r>
              <a:rPr lang="en-US" sz="1600" dirty="0" smtClean="0"/>
              <a:t> de </a:t>
            </a:r>
            <a:r>
              <a:rPr lang="en-US" sz="1600" dirty="0" err="1" smtClean="0"/>
              <a:t>lucru</a:t>
            </a:r>
            <a:r>
              <a:rPr lang="en-US" sz="1600" dirty="0" smtClean="0"/>
              <a:t>, </a:t>
            </a:r>
            <a:r>
              <a:rPr lang="en-US" sz="1600" dirty="0" err="1" smtClean="0"/>
              <a:t>costuri</a:t>
            </a:r>
            <a:r>
              <a:rPr lang="en-US" sz="1600" dirty="0" smtClean="0"/>
              <a:t>, </a:t>
            </a:r>
            <a:r>
              <a:rPr lang="en-US" sz="1600" dirty="0" err="1" smtClean="0"/>
              <a:t>utilizari</a:t>
            </a:r>
            <a:r>
              <a:rPr lang="en-US" sz="1600" dirty="0" smtClean="0"/>
              <a:t> </a:t>
            </a:r>
            <a:r>
              <a:rPr lang="en-US" sz="1600" dirty="0" err="1" smtClean="0"/>
              <a:t>specifice</a:t>
            </a:r>
            <a:r>
              <a:rPr lang="en-US" sz="1600" dirty="0" smtClean="0"/>
              <a:t>, se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spune</a:t>
            </a:r>
            <a:r>
              <a:rPr lang="en-US" sz="1600" dirty="0" smtClean="0"/>
              <a:t> ca </a:t>
            </a:r>
            <a:r>
              <a:rPr lang="en-US" sz="1600" dirty="0" err="1" smtClean="0"/>
              <a:t>exista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multe</a:t>
            </a:r>
            <a:r>
              <a:rPr lang="en-US" sz="1600" dirty="0" smtClean="0"/>
              <a:t> </a:t>
            </a:r>
            <a:r>
              <a:rPr lang="en-US" sz="1600" dirty="0" err="1" smtClean="0"/>
              <a:t>tipuri</a:t>
            </a:r>
            <a:r>
              <a:rPr lang="en-US" sz="1600" dirty="0" smtClean="0"/>
              <a:t> de PC-</a:t>
            </a:r>
            <a:r>
              <a:rPr lang="en-US" sz="1600" dirty="0" err="1" smtClean="0"/>
              <a:t>uri</a:t>
            </a:r>
            <a:r>
              <a:rPr lang="en-US" sz="1600" dirty="0" smtClean="0"/>
              <a:t>: Desktop, Tower, Laptop, </a:t>
            </a:r>
            <a:r>
              <a:rPr lang="en-US" sz="1600" dirty="0" err="1" smtClean="0"/>
              <a:t>PalmPC</a:t>
            </a:r>
            <a:r>
              <a:rPr lang="en-US" sz="1600" dirty="0" smtClean="0"/>
              <a:t>, PDA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29838" y="649335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http://www.rasfoiesc.com/educatie/informatica/TIPURI-DE-CALCULATOARE82.php</a:t>
            </a:r>
            <a:endParaRPr lang="ru-RU" sz="11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15" y="3115681"/>
            <a:ext cx="3384729" cy="2529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69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6276" y="4859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Desktop</a:t>
            </a:r>
            <a:endParaRPr lang="ro-RO" b="1" dirty="0" smtClean="0"/>
          </a:p>
          <a:p>
            <a:endParaRPr lang="en-US" dirty="0" smtClean="0"/>
          </a:p>
          <a:p>
            <a:r>
              <a:rPr lang="en-US" dirty="0" smtClean="0"/>
              <a:t>Este </a:t>
            </a:r>
            <a:r>
              <a:rPr lang="en-US" dirty="0" err="1" smtClean="0"/>
              <a:t>calculatorul</a:t>
            </a:r>
            <a:r>
              <a:rPr lang="en-US" dirty="0" smtClean="0"/>
              <a:t> de tip </a:t>
            </a:r>
            <a:r>
              <a:rPr lang="en-US" dirty="0" err="1" smtClean="0"/>
              <a:t>clasic</a:t>
            </a:r>
            <a:r>
              <a:rPr lang="en-US" dirty="0" smtClean="0"/>
              <a:t>, la care </a:t>
            </a:r>
            <a:r>
              <a:rPr lang="en-US" dirty="0" err="1" smtClean="0"/>
              <a:t>monitorul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asezat</a:t>
            </a:r>
            <a:r>
              <a:rPr lang="en-US" dirty="0" smtClean="0"/>
              <a:t>, in general,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carcasa</a:t>
            </a:r>
            <a:r>
              <a:rPr lang="en-US" dirty="0" smtClean="0"/>
              <a:t> </a:t>
            </a:r>
            <a:r>
              <a:rPr lang="en-US" dirty="0" err="1" smtClean="0"/>
              <a:t>unitatii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,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afla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birou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76" y="909570"/>
            <a:ext cx="3714750" cy="25146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6276" y="23868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Tower</a:t>
            </a:r>
            <a:endParaRPr lang="ro-RO" b="1" dirty="0" smtClean="0"/>
          </a:p>
          <a:p>
            <a:endParaRPr lang="en-US" b="1" dirty="0" smtClean="0"/>
          </a:p>
          <a:p>
            <a:r>
              <a:rPr lang="en-US" dirty="0" err="1" smtClean="0"/>
              <a:t>Carcasa</a:t>
            </a:r>
            <a:r>
              <a:rPr lang="en-US" dirty="0" smtClean="0"/>
              <a:t> </a:t>
            </a:r>
            <a:r>
              <a:rPr lang="en-US" dirty="0" err="1" smtClean="0"/>
              <a:t>unitatii</a:t>
            </a:r>
            <a:r>
              <a:rPr lang="en-US" dirty="0" smtClean="0"/>
              <a:t>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ingusta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inalta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la </a:t>
            </a:r>
            <a:r>
              <a:rPr lang="en-US" dirty="0" err="1" smtClean="0"/>
              <a:t>tipul</a:t>
            </a:r>
            <a:r>
              <a:rPr lang="en-US" dirty="0" smtClean="0"/>
              <a:t> desktop,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asezata</a:t>
            </a:r>
            <a:r>
              <a:rPr lang="en-US" dirty="0" smtClean="0"/>
              <a:t> </a:t>
            </a:r>
            <a:r>
              <a:rPr lang="en-US" dirty="0" err="1" smtClean="0"/>
              <a:t>langa</a:t>
            </a:r>
            <a:r>
              <a:rPr lang="en-US" dirty="0" smtClean="0"/>
              <a:t> monitor </a:t>
            </a:r>
            <a:r>
              <a:rPr lang="en-US" dirty="0" err="1" smtClean="0"/>
              <a:t>sau</a:t>
            </a:r>
            <a:r>
              <a:rPr lang="en-US" dirty="0" smtClean="0"/>
              <a:t>, </a:t>
            </a:r>
            <a:r>
              <a:rPr lang="en-US" dirty="0" err="1" smtClean="0"/>
              <a:t>adesea</a:t>
            </a:r>
            <a:r>
              <a:rPr lang="en-US" dirty="0" smtClean="0"/>
              <a:t>, sub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langa</a:t>
            </a:r>
            <a:r>
              <a:rPr lang="en-US" dirty="0" smtClean="0"/>
              <a:t> masa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871" y="3853647"/>
            <a:ext cx="1449411" cy="19830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769735" y="627680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http://www.rasfoiesc.com/educatie/informatica/TIPURI-DE-CALCULATOARE82.php</a:t>
            </a:r>
            <a:endParaRPr lang="ru-RU" sz="11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238" y="3969130"/>
            <a:ext cx="1465576" cy="154744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06276" y="395308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Laptop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calculatoare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transportat</a:t>
            </a:r>
            <a:r>
              <a:rPr lang="en-US" dirty="0" smtClean="0"/>
              <a:t> (3-5 kg), </a:t>
            </a:r>
            <a:r>
              <a:rPr lang="en-US" dirty="0" err="1" smtClean="0"/>
              <a:t>construite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fi </a:t>
            </a:r>
            <a:r>
              <a:rPr lang="en-US" dirty="0" err="1" smtClean="0"/>
              <a:t>folosite</a:t>
            </a:r>
            <a:r>
              <a:rPr lang="en-US" dirty="0" smtClean="0"/>
              <a:t> in </a:t>
            </a:r>
            <a:r>
              <a:rPr lang="en-US" dirty="0" err="1" smtClean="0"/>
              <a:t>afara</a:t>
            </a:r>
            <a:r>
              <a:rPr lang="en-US" dirty="0" smtClean="0"/>
              <a:t> </a:t>
            </a:r>
            <a:r>
              <a:rPr lang="en-US" dirty="0" err="1" smtClean="0"/>
              <a:t>biroului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au </a:t>
            </a:r>
            <a:r>
              <a:rPr lang="en-US" dirty="0" err="1" smtClean="0"/>
              <a:t>surse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 de </a:t>
            </a:r>
            <a:r>
              <a:rPr lang="en-US" dirty="0" err="1" smtClean="0"/>
              <a:t>alimentare</a:t>
            </a:r>
            <a:r>
              <a:rPr lang="en-US" dirty="0" smtClean="0"/>
              <a:t> (</a:t>
            </a:r>
            <a:r>
              <a:rPr lang="en-US" dirty="0" err="1" smtClean="0"/>
              <a:t>baterii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,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adesea</a:t>
            </a:r>
            <a:r>
              <a:rPr lang="en-US" dirty="0" smtClean="0"/>
              <a:t>, </a:t>
            </a:r>
            <a:r>
              <a:rPr lang="en-US" dirty="0" err="1" smtClean="0"/>
              <a:t>acumulatoare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usoare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(de </a:t>
            </a:r>
            <a:r>
              <a:rPr lang="en-US" dirty="0" err="1" smtClean="0"/>
              <a:t>exemplu</a:t>
            </a:r>
            <a:r>
              <a:rPr lang="en-US" dirty="0" smtClean="0"/>
              <a:t>, </a:t>
            </a:r>
            <a:r>
              <a:rPr lang="en-US" dirty="0" err="1" smtClean="0"/>
              <a:t>afisajul</a:t>
            </a:r>
            <a:r>
              <a:rPr lang="en-US" dirty="0" smtClean="0"/>
              <a:t> cu </a:t>
            </a:r>
            <a:r>
              <a:rPr lang="en-US" dirty="0" err="1" smtClean="0"/>
              <a:t>cristale</a:t>
            </a:r>
            <a:r>
              <a:rPr lang="en-US" dirty="0" smtClean="0"/>
              <a:t> </a:t>
            </a:r>
            <a:r>
              <a:rPr lang="en-US" dirty="0" err="1" smtClean="0"/>
              <a:t>lichide</a:t>
            </a:r>
            <a:r>
              <a:rPr lang="en-US" dirty="0" smtClean="0"/>
              <a:t>, </a:t>
            </a:r>
            <a:r>
              <a:rPr lang="en-US" dirty="0" err="1" smtClean="0"/>
              <a:t>tastatura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inlocuitor</a:t>
            </a:r>
            <a:r>
              <a:rPr lang="en-US" dirty="0" smtClean="0"/>
              <a:t> de mouse – touchpad);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costisitoare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un PC </a:t>
            </a:r>
            <a:r>
              <a:rPr lang="en-US" dirty="0" err="1" smtClean="0"/>
              <a:t>obisnuit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Supercalculatoarele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0607" y="2535584"/>
            <a:ext cx="105349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pot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10 </a:t>
            </a:r>
            <a:r>
              <a:rPr lang="en-US" dirty="0" err="1" smtClean="0"/>
              <a:t>bilioane</a:t>
            </a:r>
            <a:r>
              <a:rPr lang="en-US" dirty="0" smtClean="0"/>
              <a:t> de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secundă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prețul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depășește</a:t>
            </a:r>
            <a:r>
              <a:rPr lang="en-US" dirty="0" smtClean="0"/>
              <a:t> 20 de </a:t>
            </a:r>
            <a:r>
              <a:rPr lang="en-US" dirty="0" err="1" smtClean="0"/>
              <a:t>milioane</a:t>
            </a:r>
            <a:r>
              <a:rPr lang="en-US" dirty="0" smtClean="0"/>
              <a:t> de </a:t>
            </a:r>
            <a:r>
              <a:rPr lang="en-US" dirty="0" err="1" smtClean="0"/>
              <a:t>dolari</a:t>
            </a:r>
            <a:r>
              <a:rPr lang="en-US" dirty="0" smtClean="0"/>
              <a:t>. </a:t>
            </a:r>
            <a:r>
              <a:rPr lang="en-US" dirty="0" err="1" smtClean="0"/>
              <a:t>Cercetări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proiectări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industria</a:t>
            </a:r>
            <a:r>
              <a:rPr lang="en-US" dirty="0" smtClean="0"/>
              <a:t> </a:t>
            </a:r>
            <a:r>
              <a:rPr lang="en-US" dirty="0" err="1" smtClean="0"/>
              <a:t>supercalculatoarelor</a:t>
            </a:r>
            <a:r>
              <a:rPr lang="en-US" dirty="0" smtClean="0"/>
              <a:t> se </a:t>
            </a:r>
            <a:r>
              <a:rPr lang="en-US" dirty="0" err="1" smtClean="0"/>
              <a:t>realizează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SUA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Japonia</a:t>
            </a:r>
            <a:r>
              <a:rPr lang="en-US" dirty="0" smtClean="0"/>
              <a:t> de </a:t>
            </a:r>
            <a:r>
              <a:rPr lang="en-US" dirty="0" err="1" smtClean="0"/>
              <a:t>firmele</a:t>
            </a:r>
            <a:r>
              <a:rPr lang="en-US" dirty="0" smtClean="0"/>
              <a:t> Gray </a:t>
            </a:r>
            <a:r>
              <a:rPr lang="en-US" dirty="0" err="1" smtClean="0"/>
              <a:t>Reseach</a:t>
            </a:r>
            <a:r>
              <a:rPr lang="en-US" dirty="0" smtClean="0"/>
              <a:t>, Fujitsu EAT Systems, Sutherland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Supercalculatoarele</a:t>
            </a:r>
            <a:r>
              <a:rPr lang="en-US" dirty="0" smtClean="0"/>
              <a:t> se </a:t>
            </a:r>
            <a:r>
              <a:rPr lang="en-US" dirty="0" err="1" smtClean="0"/>
              <a:t>utilizează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prelucrări</a:t>
            </a:r>
            <a:r>
              <a:rPr lang="en-US" dirty="0" smtClean="0"/>
              <a:t> </a:t>
            </a:r>
            <a:r>
              <a:rPr lang="en-US" dirty="0" err="1" smtClean="0"/>
              <a:t>extrem</a:t>
            </a:r>
            <a:r>
              <a:rPr lang="en-US" dirty="0" smtClean="0"/>
              <a:t> de </a:t>
            </a:r>
            <a:r>
              <a:rPr lang="en-US" dirty="0" err="1" smtClean="0"/>
              <a:t>complexe</a:t>
            </a:r>
            <a:r>
              <a:rPr lang="en-US" dirty="0" smtClean="0"/>
              <a:t> ale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aeronautică</a:t>
            </a:r>
            <a:r>
              <a:rPr lang="en-US" dirty="0" smtClean="0"/>
              <a:t>, </a:t>
            </a:r>
            <a:r>
              <a:rPr lang="en-US" dirty="0" err="1" smtClean="0"/>
              <a:t>fizica</a:t>
            </a:r>
            <a:r>
              <a:rPr lang="en-US" dirty="0" smtClean="0"/>
              <a:t> </a:t>
            </a:r>
            <a:r>
              <a:rPr lang="en-US" dirty="0" err="1" smtClean="0"/>
              <a:t>nucleară</a:t>
            </a:r>
            <a:r>
              <a:rPr lang="en-US" dirty="0" smtClean="0"/>
              <a:t>, </a:t>
            </a:r>
            <a:r>
              <a:rPr lang="en-US" dirty="0" err="1" smtClean="0"/>
              <a:t>astronautică</a:t>
            </a:r>
            <a:r>
              <a:rPr lang="en-US" dirty="0" smtClean="0"/>
              <a:t>, </a:t>
            </a:r>
            <a:r>
              <a:rPr lang="en-US" dirty="0" err="1" smtClean="0"/>
              <a:t>seismologie</a:t>
            </a:r>
            <a:r>
              <a:rPr lang="en-US" dirty="0" smtClean="0"/>
              <a:t>, </a:t>
            </a:r>
            <a:r>
              <a:rPr lang="en-US" dirty="0" err="1" smtClean="0"/>
              <a:t>prognoza</a:t>
            </a:r>
            <a:r>
              <a:rPr lang="en-US" dirty="0" smtClean="0"/>
              <a:t> </a:t>
            </a:r>
            <a:r>
              <a:rPr lang="en-US" dirty="0" err="1" smtClean="0"/>
              <a:t>meteo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85" y="4417453"/>
            <a:ext cx="1865357" cy="2151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2936384" y="4417453"/>
            <a:ext cx="9165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cele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puternice</a:t>
            </a:r>
            <a:r>
              <a:rPr lang="en-US" sz="1600" dirty="0" smtClean="0"/>
              <a:t>, </a:t>
            </a:r>
            <a:r>
              <a:rPr lang="en-US" sz="1600" dirty="0" err="1" smtClean="0"/>
              <a:t>complexe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scumpe</a:t>
            </a:r>
            <a:r>
              <a:rPr lang="en-US" sz="1600" dirty="0" smtClean="0"/>
              <a:t> </a:t>
            </a:r>
            <a:r>
              <a:rPr lang="en-US" sz="1600" dirty="0" err="1" smtClean="0"/>
              <a:t>sisteme</a:t>
            </a:r>
            <a:r>
              <a:rPr lang="en-US" sz="1600" dirty="0" smtClean="0"/>
              <a:t> de </a:t>
            </a:r>
            <a:r>
              <a:rPr lang="en-US" sz="1600" dirty="0" err="1" smtClean="0"/>
              <a:t>calcul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viteza</a:t>
            </a:r>
            <a:r>
              <a:rPr lang="en-US" sz="1600" dirty="0" smtClean="0"/>
              <a:t>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depasi</a:t>
            </a:r>
            <a:r>
              <a:rPr lang="en-US" sz="1600" dirty="0" smtClean="0"/>
              <a:t> 1 </a:t>
            </a:r>
            <a:r>
              <a:rPr lang="en-US" sz="1600" dirty="0" err="1" smtClean="0"/>
              <a:t>miliard</a:t>
            </a:r>
            <a:r>
              <a:rPr lang="en-US" sz="1600" dirty="0" smtClean="0"/>
              <a:t> de </a:t>
            </a:r>
            <a:r>
              <a:rPr lang="en-US" sz="1600" dirty="0" err="1" smtClean="0"/>
              <a:t>instructiuni</a:t>
            </a:r>
            <a:r>
              <a:rPr lang="en-US" sz="1600" dirty="0" smtClean="0"/>
              <a:t>/s;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procesorul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format </a:t>
            </a:r>
            <a:r>
              <a:rPr lang="en-US" sz="1600" dirty="0" err="1" smtClean="0"/>
              <a:t>dintr</a:t>
            </a:r>
            <a:r>
              <a:rPr lang="en-US" sz="1600" dirty="0" smtClean="0"/>
              <a:t>-un </a:t>
            </a:r>
            <a:r>
              <a:rPr lang="en-US" sz="1600" dirty="0" err="1" smtClean="0"/>
              <a:t>numar</a:t>
            </a:r>
            <a:r>
              <a:rPr lang="en-US" sz="1600" dirty="0" smtClean="0"/>
              <a:t> mare de </a:t>
            </a:r>
            <a:r>
              <a:rPr lang="en-US" sz="1600" dirty="0" err="1" smtClean="0"/>
              <a:t>microprocesoare</a:t>
            </a:r>
            <a:r>
              <a:rPr lang="en-US" sz="1600" dirty="0" smtClean="0"/>
              <a:t> (de </a:t>
            </a:r>
            <a:r>
              <a:rPr lang="en-US" sz="1600" dirty="0" err="1" smtClean="0"/>
              <a:t>ordinul</a:t>
            </a:r>
            <a:r>
              <a:rPr lang="en-US" sz="1600" dirty="0" smtClean="0"/>
              <a:t> </a:t>
            </a:r>
            <a:r>
              <a:rPr lang="en-US" sz="1600" dirty="0" err="1" smtClean="0"/>
              <a:t>miilor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proiectate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calcul</a:t>
            </a:r>
            <a:r>
              <a:rPr lang="en-US" sz="1600" dirty="0" smtClean="0"/>
              <a:t> </a:t>
            </a:r>
            <a:r>
              <a:rPr lang="en-US" sz="1600" dirty="0" err="1" smtClean="0"/>
              <a:t>paralel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costuri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performante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ridicate</a:t>
            </a:r>
            <a:r>
              <a:rPr lang="en-US" sz="1600" dirty="0" smtClean="0"/>
              <a:t>;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1955" y="614543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http://www.rasfoiesc.com/educatie/informatica/TIPURI-DE-CALCULATOARE82.php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63791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131" y="1810464"/>
            <a:ext cx="1134628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Supercomputerul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compus</a:t>
            </a:r>
            <a:r>
              <a:rPr lang="en-US" sz="1400" dirty="0" smtClean="0"/>
              <a:t> din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multe</a:t>
            </a:r>
            <a:r>
              <a:rPr lang="en-US" sz="1400" dirty="0" smtClean="0"/>
              <a:t> </a:t>
            </a:r>
            <a:r>
              <a:rPr lang="en-US" sz="1400" dirty="0" err="1" smtClean="0"/>
              <a:t>procesoare</a:t>
            </a:r>
            <a:r>
              <a:rPr lang="en-US" sz="1400" dirty="0" smtClean="0"/>
              <a:t> care </a:t>
            </a:r>
            <a:r>
              <a:rPr lang="en-US" sz="1400" dirty="0" err="1" smtClean="0"/>
              <a:t>utilizează</a:t>
            </a:r>
            <a:r>
              <a:rPr lang="en-US" sz="1400" dirty="0" smtClean="0"/>
              <a:t> </a:t>
            </a:r>
            <a:r>
              <a:rPr lang="en-US" sz="1400" dirty="0" err="1" smtClean="0"/>
              <a:t>aceleași</a:t>
            </a:r>
            <a:r>
              <a:rPr lang="en-US" sz="1400" dirty="0" smtClean="0"/>
              <a:t> </a:t>
            </a:r>
            <a:r>
              <a:rPr lang="en-US" sz="1400" dirty="0" err="1" smtClean="0"/>
              <a:t>dispozitive</a:t>
            </a:r>
            <a:r>
              <a:rPr lang="en-US" sz="1400" dirty="0" smtClean="0"/>
              <a:t> </a:t>
            </a:r>
            <a:r>
              <a:rPr lang="en-US" sz="1400" dirty="0" err="1" smtClean="0"/>
              <a:t>periferice</a:t>
            </a:r>
            <a:r>
              <a:rPr lang="en-US" sz="1400" dirty="0" smtClean="0"/>
              <a:t> (de I/O), </a:t>
            </a:r>
            <a:r>
              <a:rPr lang="en-US" sz="1400" dirty="0" err="1" smtClean="0"/>
              <a:t>accesează</a:t>
            </a:r>
            <a:r>
              <a:rPr lang="en-US" sz="1400" dirty="0" smtClean="0"/>
              <a:t> </a:t>
            </a:r>
            <a:r>
              <a:rPr lang="en-US" sz="1400" dirty="0" err="1" smtClean="0"/>
              <a:t>în</a:t>
            </a:r>
            <a:r>
              <a:rPr lang="en-US" sz="1400" dirty="0" smtClean="0"/>
              <a:t> mare parte </a:t>
            </a:r>
            <a:r>
              <a:rPr lang="en-US" sz="1400" dirty="0" err="1" smtClean="0"/>
              <a:t>aceeași</a:t>
            </a:r>
            <a:r>
              <a:rPr lang="en-US" sz="1400" dirty="0" smtClean="0"/>
              <a:t> </a:t>
            </a:r>
            <a:r>
              <a:rPr lang="en-US" sz="1400" dirty="0" err="1" smtClean="0"/>
              <a:t>memorie</a:t>
            </a:r>
            <a:r>
              <a:rPr lang="en-US" sz="1400" dirty="0" smtClean="0"/>
              <a:t> </a:t>
            </a:r>
            <a:r>
              <a:rPr lang="en-US" sz="1400" dirty="0" err="1" smtClean="0"/>
              <a:t>centrală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care </a:t>
            </a:r>
            <a:r>
              <a:rPr lang="en-US" sz="1400" dirty="0" err="1" smtClean="0"/>
              <a:t>funcționează</a:t>
            </a:r>
            <a:r>
              <a:rPr lang="en-US" sz="1400" dirty="0" smtClean="0"/>
              <a:t> </a:t>
            </a:r>
            <a:r>
              <a:rPr lang="en-US" sz="1400" dirty="0" err="1" smtClean="0"/>
              <a:t>concomitent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coordonat</a:t>
            </a:r>
            <a:r>
              <a:rPr lang="en-US" sz="1400" dirty="0" smtClean="0"/>
              <a:t>, </a:t>
            </a:r>
            <a:r>
              <a:rPr lang="en-US" sz="1400" dirty="0" err="1" smtClean="0"/>
              <a:t>în</a:t>
            </a:r>
            <a:r>
              <a:rPr lang="en-US" sz="1400" dirty="0" smtClean="0"/>
              <a:t> </a:t>
            </a:r>
            <a:r>
              <a:rPr lang="en-US" sz="1400" dirty="0" err="1" smtClean="0"/>
              <a:t>cooperație</a:t>
            </a:r>
            <a:r>
              <a:rPr lang="en-US" sz="1400" dirty="0" smtClean="0"/>
              <a:t> </a:t>
            </a:r>
            <a:r>
              <a:rPr lang="en-US" sz="1400" dirty="0" err="1" smtClean="0"/>
              <a:t>strânsă</a:t>
            </a:r>
            <a:r>
              <a:rPr lang="en-US" sz="1400" dirty="0" smtClean="0"/>
              <a:t>, </a:t>
            </a:r>
            <a:r>
              <a:rPr lang="en-US" sz="1400" dirty="0" err="1" smtClean="0"/>
              <a:t>astfel</a:t>
            </a:r>
            <a:r>
              <a:rPr lang="en-US" sz="1400" dirty="0" smtClean="0"/>
              <a:t> </a:t>
            </a:r>
            <a:r>
              <a:rPr lang="en-US" sz="1400" dirty="0" err="1" smtClean="0"/>
              <a:t>încât</a:t>
            </a:r>
            <a:r>
              <a:rPr lang="en-US" sz="1400" dirty="0" smtClean="0"/>
              <a:t> </a:t>
            </a:r>
            <a:r>
              <a:rPr lang="en-US" sz="1400" dirty="0" err="1" smtClean="0"/>
              <a:t>supercomputerul</a:t>
            </a:r>
            <a:r>
              <a:rPr lang="en-US" sz="1400" dirty="0" smtClean="0"/>
              <a:t> </a:t>
            </a:r>
            <a:r>
              <a:rPr lang="en-US" sz="1400" dirty="0" err="1" smtClean="0"/>
              <a:t>poate</a:t>
            </a:r>
            <a:r>
              <a:rPr lang="en-US" sz="1400" dirty="0" smtClean="0"/>
              <a:t> </a:t>
            </a:r>
            <a:r>
              <a:rPr lang="en-US" sz="1400" dirty="0" err="1" smtClean="0"/>
              <a:t>atinge</a:t>
            </a:r>
            <a:r>
              <a:rPr lang="en-US" sz="1400" dirty="0" smtClean="0"/>
              <a:t> o mare capacitate </a:t>
            </a:r>
            <a:r>
              <a:rPr lang="en-US" sz="1400" dirty="0" err="1" smtClean="0"/>
              <a:t>integrală</a:t>
            </a:r>
            <a:r>
              <a:rPr lang="en-US" sz="1400" dirty="0" smtClean="0"/>
              <a:t> de </a:t>
            </a:r>
            <a:r>
              <a:rPr lang="en-US" sz="1400" dirty="0" err="1" smtClean="0"/>
              <a:t>calcul</a:t>
            </a:r>
            <a:r>
              <a:rPr lang="en-US" sz="1400" dirty="0" smtClean="0"/>
              <a:t>. </a:t>
            </a:r>
            <a:r>
              <a:rPr lang="en-US" sz="1400" dirty="0" err="1" smtClean="0"/>
              <a:t>Modul</a:t>
            </a:r>
            <a:r>
              <a:rPr lang="en-US" sz="1400" dirty="0" smtClean="0"/>
              <a:t> de </a:t>
            </a:r>
            <a:r>
              <a:rPr lang="en-US" sz="1400" dirty="0" err="1" smtClean="0"/>
              <a:t>calcul</a:t>
            </a:r>
            <a:r>
              <a:rPr lang="en-US" sz="1400" dirty="0" smtClean="0"/>
              <a:t> al </a:t>
            </a:r>
            <a:r>
              <a:rPr lang="en-US" sz="1400" dirty="0" err="1" smtClean="0"/>
              <a:t>supercomputerelor</a:t>
            </a:r>
            <a:r>
              <a:rPr lang="en-US" sz="1400" dirty="0" smtClean="0"/>
              <a:t> se </a:t>
            </a:r>
            <a:r>
              <a:rPr lang="en-US" sz="1400" dirty="0" err="1" smtClean="0"/>
              <a:t>numește</a:t>
            </a:r>
            <a:r>
              <a:rPr lang="en-US" sz="1400" dirty="0" smtClean="0"/>
              <a:t> "</a:t>
            </a:r>
            <a:r>
              <a:rPr lang="en-US" sz="1400" dirty="0" err="1" smtClean="0"/>
              <a:t>calcul</a:t>
            </a:r>
            <a:r>
              <a:rPr lang="en-US" sz="1400" dirty="0" smtClean="0"/>
              <a:t> </a:t>
            </a:r>
            <a:r>
              <a:rPr lang="en-US" sz="1400" dirty="0" err="1" smtClean="0"/>
              <a:t>paralel</a:t>
            </a:r>
            <a:r>
              <a:rPr lang="en-US" sz="1400" dirty="0" smtClean="0"/>
              <a:t>". </a:t>
            </a:r>
            <a:r>
              <a:rPr lang="en-US" sz="1400" dirty="0" err="1" smtClean="0"/>
              <a:t>Numărul</a:t>
            </a:r>
            <a:r>
              <a:rPr lang="en-US" sz="1400" dirty="0" smtClean="0"/>
              <a:t> de </a:t>
            </a:r>
            <a:r>
              <a:rPr lang="en-US" sz="1400" dirty="0" err="1" smtClean="0"/>
              <a:t>procesoare</a:t>
            </a:r>
            <a:r>
              <a:rPr lang="en-US" sz="1400" dirty="0" smtClean="0"/>
              <a:t> </a:t>
            </a:r>
            <a:r>
              <a:rPr lang="en-US" sz="1400" dirty="0" err="1" smtClean="0"/>
              <a:t>interconectate</a:t>
            </a:r>
            <a:r>
              <a:rPr lang="en-US" sz="1400" dirty="0" smtClean="0"/>
              <a:t> ale </a:t>
            </a:r>
            <a:r>
              <a:rPr lang="en-US" sz="1400" dirty="0" err="1" smtClean="0"/>
              <a:t>unui</a:t>
            </a:r>
            <a:r>
              <a:rPr lang="en-US" sz="1400" dirty="0" smtClean="0"/>
              <a:t> supercomputer </a:t>
            </a:r>
            <a:r>
              <a:rPr lang="en-US" sz="1400" dirty="0" err="1" smtClean="0"/>
              <a:t>depășește</a:t>
            </a:r>
            <a:r>
              <a:rPr lang="en-US" sz="1400" dirty="0" smtClean="0"/>
              <a:t> la </a:t>
            </a:r>
            <a:r>
              <a:rPr lang="en-US" sz="1400" dirty="0" err="1" smtClean="0"/>
              <a:t>anumite</a:t>
            </a:r>
            <a:r>
              <a:rPr lang="en-US" sz="1400" dirty="0" smtClean="0"/>
              <a:t> </a:t>
            </a:r>
            <a:r>
              <a:rPr lang="en-US" sz="1400" dirty="0" err="1" smtClean="0"/>
              <a:t>modele</a:t>
            </a:r>
            <a:r>
              <a:rPr lang="en-US" sz="1400" dirty="0" smtClean="0"/>
              <a:t> </a:t>
            </a:r>
            <a:r>
              <a:rPr lang="en-US" sz="1400" dirty="0" err="1" smtClean="0"/>
              <a:t>chiar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100.000.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comparație</a:t>
            </a:r>
            <a:r>
              <a:rPr lang="en-US" sz="1400" dirty="0" smtClean="0"/>
              <a:t>, - un computer normal - </a:t>
            </a:r>
            <a:r>
              <a:rPr lang="en-US" sz="1400" dirty="0" err="1" smtClean="0"/>
              <a:t>numit</a:t>
            </a:r>
            <a:r>
              <a:rPr lang="en-US" sz="1400" dirty="0" smtClean="0"/>
              <a:t> de tip "scalar", </a:t>
            </a:r>
            <a:r>
              <a:rPr lang="en-US" sz="1400" dirty="0" err="1" smtClean="0"/>
              <a:t>conține</a:t>
            </a:r>
            <a:r>
              <a:rPr lang="en-US" sz="1400" dirty="0" smtClean="0"/>
              <a:t> un </a:t>
            </a:r>
            <a:r>
              <a:rPr lang="en-US" sz="1400" dirty="0" err="1" smtClean="0"/>
              <a:t>singur</a:t>
            </a:r>
            <a:r>
              <a:rPr lang="en-US" sz="1400" dirty="0" smtClean="0"/>
              <a:t> </a:t>
            </a:r>
            <a:r>
              <a:rPr lang="en-US" sz="1400" dirty="0" err="1" smtClean="0"/>
              <a:t>procesor</a:t>
            </a:r>
            <a:r>
              <a:rPr lang="en-US" sz="1400" dirty="0" smtClean="0"/>
              <a:t> central.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Pentru</a:t>
            </a:r>
            <a:r>
              <a:rPr lang="en-US" sz="1400" dirty="0" smtClean="0"/>
              <a:t> a </a:t>
            </a:r>
            <a:r>
              <a:rPr lang="en-US" sz="1400" dirty="0" err="1" smtClean="0"/>
              <a:t>menține</a:t>
            </a:r>
            <a:r>
              <a:rPr lang="en-US" sz="1400" dirty="0" smtClean="0"/>
              <a:t> </a:t>
            </a:r>
            <a:r>
              <a:rPr lang="en-US" sz="1400" dirty="0" err="1" smtClean="0"/>
              <a:t>costul</a:t>
            </a:r>
            <a:r>
              <a:rPr lang="en-US" sz="1400" dirty="0" smtClean="0"/>
              <a:t> </a:t>
            </a:r>
            <a:r>
              <a:rPr lang="en-US" sz="1400" dirty="0" err="1" smtClean="0"/>
              <a:t>unui</a:t>
            </a:r>
            <a:r>
              <a:rPr lang="en-US" sz="1400" dirty="0" smtClean="0"/>
              <a:t> </a:t>
            </a:r>
            <a:r>
              <a:rPr lang="en-US" sz="1400" dirty="0" err="1" smtClean="0"/>
              <a:t>asemenea</a:t>
            </a:r>
            <a:r>
              <a:rPr lang="en-US" sz="1400" dirty="0" smtClean="0"/>
              <a:t> supercomputer la un </a:t>
            </a:r>
            <a:r>
              <a:rPr lang="en-US" sz="1400" dirty="0" err="1" smtClean="0"/>
              <a:t>nivel</a:t>
            </a:r>
            <a:r>
              <a:rPr lang="en-US" sz="1400" dirty="0" smtClean="0"/>
              <a:t> </a:t>
            </a:r>
            <a:r>
              <a:rPr lang="en-US" sz="1400" dirty="0" err="1" smtClean="0"/>
              <a:t>rezonabil</a:t>
            </a:r>
            <a:r>
              <a:rPr lang="en-US" sz="1400" dirty="0" smtClean="0"/>
              <a:t>, </a:t>
            </a:r>
            <a:r>
              <a:rPr lang="en-US" sz="1400" dirty="0" err="1" smtClean="0"/>
              <a:t>există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arhitecturi</a:t>
            </a:r>
            <a:r>
              <a:rPr lang="en-US" sz="1400" dirty="0" smtClean="0"/>
              <a:t> de </a:t>
            </a:r>
            <a:r>
              <a:rPr lang="en-US" sz="1400" dirty="0" err="1" smtClean="0"/>
              <a:t>supercomputere</a:t>
            </a:r>
            <a:r>
              <a:rPr lang="en-US" sz="1400" dirty="0" smtClean="0"/>
              <a:t> care </a:t>
            </a:r>
            <a:r>
              <a:rPr lang="en-US" sz="1400" dirty="0" err="1" smtClean="0"/>
              <a:t>fac</a:t>
            </a:r>
            <a:r>
              <a:rPr lang="en-US" sz="1400" dirty="0" smtClean="0"/>
              <a:t> </a:t>
            </a:r>
            <a:r>
              <a:rPr lang="en-US" sz="1400" dirty="0" err="1" smtClean="0"/>
              <a:t>uz</a:t>
            </a:r>
            <a:r>
              <a:rPr lang="en-US" sz="1400" dirty="0" smtClean="0"/>
              <a:t> de </a:t>
            </a:r>
            <a:r>
              <a:rPr lang="en-US" sz="1400" dirty="0" err="1" smtClean="0"/>
              <a:t>procesoare</a:t>
            </a:r>
            <a:r>
              <a:rPr lang="en-US" sz="1400" dirty="0" smtClean="0"/>
              <a:t>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ieftine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lente</a:t>
            </a:r>
            <a:r>
              <a:rPr lang="en-US" sz="1400" dirty="0" smtClean="0"/>
              <a:t>, </a:t>
            </a:r>
            <a:r>
              <a:rPr lang="en-US" sz="1400" dirty="0" err="1" smtClean="0"/>
              <a:t>dar</a:t>
            </a:r>
            <a:r>
              <a:rPr lang="en-US" sz="1400" dirty="0" smtClean="0"/>
              <a:t> </a:t>
            </a:r>
            <a:r>
              <a:rPr lang="en-US" sz="1400" dirty="0" err="1" smtClean="0"/>
              <a:t>foarte</a:t>
            </a:r>
            <a:r>
              <a:rPr lang="en-US" sz="1400" dirty="0" smtClean="0"/>
              <a:t> </a:t>
            </a:r>
            <a:r>
              <a:rPr lang="en-US" sz="1400" dirty="0" err="1" smtClean="0"/>
              <a:t>numeroase</a:t>
            </a:r>
            <a:r>
              <a:rPr lang="en-US" sz="1400" dirty="0" smtClean="0"/>
              <a:t>, </a:t>
            </a:r>
            <a:r>
              <a:rPr lang="en-US" sz="1400" dirty="0" err="1" smtClean="0"/>
              <a:t>grupate</a:t>
            </a:r>
            <a:r>
              <a:rPr lang="en-US" sz="1400" dirty="0" smtClean="0"/>
              <a:t> </a:t>
            </a:r>
            <a:r>
              <a:rPr lang="en-US" sz="1400" dirty="0" err="1" smtClean="0"/>
              <a:t>în</a:t>
            </a:r>
            <a:r>
              <a:rPr lang="en-US" sz="1400" dirty="0" smtClean="0"/>
              <a:t> </a:t>
            </a:r>
            <a:r>
              <a:rPr lang="en-US" sz="1400" dirty="0" err="1" smtClean="0"/>
              <a:t>așa-numite</a:t>
            </a:r>
            <a:r>
              <a:rPr lang="en-US" sz="1400" dirty="0" smtClean="0"/>
              <a:t> "cluster"-e.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Printre</a:t>
            </a:r>
            <a:r>
              <a:rPr lang="en-US" sz="1400" dirty="0" smtClean="0"/>
              <a:t> </a:t>
            </a:r>
            <a:r>
              <a:rPr lang="en-US" sz="1400" dirty="0" err="1" smtClean="0"/>
              <a:t>primele</a:t>
            </a:r>
            <a:r>
              <a:rPr lang="en-US" sz="1400" dirty="0" smtClean="0"/>
              <a:t> </a:t>
            </a:r>
            <a:r>
              <a:rPr lang="en-US" sz="1400" dirty="0" err="1" smtClean="0"/>
              <a:t>firme</a:t>
            </a:r>
            <a:r>
              <a:rPr lang="en-US" sz="1400" dirty="0" smtClean="0"/>
              <a:t> care au </a:t>
            </a:r>
            <a:r>
              <a:rPr lang="en-US" sz="1400" dirty="0" err="1" smtClean="0"/>
              <a:t>produs</a:t>
            </a:r>
            <a:r>
              <a:rPr lang="en-US" sz="1400" dirty="0" smtClean="0"/>
              <a:t> </a:t>
            </a:r>
            <a:r>
              <a:rPr lang="en-US" sz="1400" dirty="0" err="1" smtClean="0"/>
              <a:t>supercomputere</a:t>
            </a:r>
            <a:r>
              <a:rPr lang="en-US" sz="1400" dirty="0" smtClean="0"/>
              <a:t>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</a:t>
            </a:r>
            <a:r>
              <a:rPr lang="en-US" sz="1400" dirty="0" err="1" smtClean="0"/>
              <a:t>piață</a:t>
            </a:r>
            <a:r>
              <a:rPr lang="en-US" sz="1400" dirty="0" smtClean="0"/>
              <a:t> ("</a:t>
            </a:r>
            <a:r>
              <a:rPr lang="en-US" sz="1400" dirty="0" err="1" smtClean="0"/>
              <a:t>comerciale</a:t>
            </a:r>
            <a:r>
              <a:rPr lang="en-US" sz="1400" dirty="0" smtClean="0"/>
              <a:t>") s-a </a:t>
            </a:r>
            <a:r>
              <a:rPr lang="en-US" sz="1400" dirty="0" err="1" smtClean="0"/>
              <a:t>numărat</a:t>
            </a:r>
            <a:r>
              <a:rPr lang="en-US" sz="1400" dirty="0" smtClean="0"/>
              <a:t> firma Cray </a:t>
            </a:r>
            <a:r>
              <a:rPr lang="en-US" sz="1400" dirty="0" err="1" smtClean="0"/>
              <a:t>prin</a:t>
            </a:r>
            <a:r>
              <a:rPr lang="en-US" sz="1400" dirty="0" smtClean="0"/>
              <a:t> </a:t>
            </a:r>
            <a:r>
              <a:rPr lang="en-US" sz="1400" dirty="0" err="1" smtClean="0"/>
              <a:t>anii</a:t>
            </a:r>
            <a:r>
              <a:rPr lang="en-US" sz="1400" dirty="0" smtClean="0"/>
              <a:t> 1970, </a:t>
            </a:r>
            <a:r>
              <a:rPr lang="en-US" sz="1400" dirty="0" err="1" smtClean="0"/>
              <a:t>numită</a:t>
            </a:r>
            <a:r>
              <a:rPr lang="en-US" sz="1400" dirty="0" smtClean="0"/>
              <a:t> </a:t>
            </a:r>
            <a:r>
              <a:rPr lang="en-US" sz="1400" dirty="0" err="1" smtClean="0"/>
              <a:t>așa</a:t>
            </a:r>
            <a:r>
              <a:rPr lang="en-US" sz="1400" dirty="0" smtClean="0"/>
              <a:t> </a:t>
            </a:r>
            <a:r>
              <a:rPr lang="en-US" sz="1400" dirty="0" err="1" smtClean="0"/>
              <a:t>după</a:t>
            </a:r>
            <a:r>
              <a:rPr lang="en-US" sz="1400" dirty="0" smtClean="0"/>
              <a:t> </a:t>
            </a:r>
            <a:r>
              <a:rPr lang="en-US" sz="1400" dirty="0" err="1" smtClean="0"/>
              <a:t>fondatorul</a:t>
            </a:r>
            <a:r>
              <a:rPr lang="en-US" sz="1400" dirty="0" smtClean="0"/>
              <a:t> </a:t>
            </a:r>
            <a:r>
              <a:rPr lang="en-US" sz="1400" dirty="0" err="1" smtClean="0"/>
              <a:t>ei</a:t>
            </a:r>
            <a:r>
              <a:rPr lang="en-US" sz="1400" dirty="0" smtClean="0"/>
              <a:t> Seymour Cray. </a:t>
            </a:r>
            <a:r>
              <a:rPr lang="en-US" sz="1400" dirty="0" err="1" smtClean="0"/>
              <a:t>Primul</a:t>
            </a:r>
            <a:r>
              <a:rPr lang="en-US" sz="1400" dirty="0" smtClean="0"/>
              <a:t> </a:t>
            </a:r>
            <a:r>
              <a:rPr lang="en-US" sz="1400" dirty="0" err="1" smtClean="0"/>
              <a:t>său</a:t>
            </a:r>
            <a:r>
              <a:rPr lang="en-US" sz="1400" dirty="0" smtClean="0"/>
              <a:t> supercomputer </a:t>
            </a:r>
            <a:r>
              <a:rPr lang="en-US" sz="1400" dirty="0" err="1" smtClean="0"/>
              <a:t>vândut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instalat</a:t>
            </a:r>
            <a:r>
              <a:rPr lang="en-US" sz="1400" dirty="0" smtClean="0"/>
              <a:t> </a:t>
            </a:r>
            <a:r>
              <a:rPr lang="en-US" sz="1400" dirty="0" err="1" smtClean="0"/>
              <a:t>oficial</a:t>
            </a:r>
            <a:r>
              <a:rPr lang="en-US" sz="1400" dirty="0" smtClean="0"/>
              <a:t> a </a:t>
            </a:r>
            <a:r>
              <a:rPr lang="en-US" sz="1400" dirty="0" err="1" smtClean="0"/>
              <a:t>fost</a:t>
            </a:r>
            <a:r>
              <a:rPr lang="en-US" sz="1400" dirty="0" smtClean="0"/>
              <a:t> </a:t>
            </a:r>
            <a:r>
              <a:rPr lang="en-US" sz="1400" dirty="0" err="1" smtClean="0"/>
              <a:t>celebrul</a:t>
            </a:r>
            <a:r>
              <a:rPr lang="en-US" sz="1400" dirty="0" smtClean="0"/>
              <a:t> Cray-1, care </a:t>
            </a:r>
            <a:r>
              <a:rPr lang="en-US" sz="1400" dirty="0" err="1" smtClean="0"/>
              <a:t>în</a:t>
            </a:r>
            <a:r>
              <a:rPr lang="en-US" sz="1400" dirty="0" smtClean="0"/>
              <a:t> </a:t>
            </a:r>
            <a:r>
              <a:rPr lang="en-US" sz="1400" dirty="0" err="1" smtClean="0"/>
              <a:t>anul</a:t>
            </a:r>
            <a:r>
              <a:rPr lang="en-US" sz="1400" dirty="0" smtClean="0"/>
              <a:t> 1976 a </a:t>
            </a:r>
            <a:r>
              <a:rPr lang="en-US" sz="1400" dirty="0" err="1" smtClean="0"/>
              <a:t>atins</a:t>
            </a:r>
            <a:r>
              <a:rPr lang="en-US" sz="1400" dirty="0" smtClean="0"/>
              <a:t> </a:t>
            </a:r>
            <a:r>
              <a:rPr lang="en-US" sz="1400" dirty="0" err="1" smtClean="0"/>
              <a:t>viteza</a:t>
            </a:r>
            <a:r>
              <a:rPr lang="en-US" sz="1400" dirty="0" smtClean="0"/>
              <a:t> de </a:t>
            </a:r>
            <a:r>
              <a:rPr lang="en-US" sz="1400" dirty="0" err="1" smtClean="0"/>
              <a:t>calcul</a:t>
            </a:r>
            <a:r>
              <a:rPr lang="en-US" sz="1400" dirty="0" smtClean="0"/>
              <a:t> de 160 </a:t>
            </a:r>
            <a:r>
              <a:rPr lang="en-US" sz="1400" dirty="0" err="1" smtClean="0"/>
              <a:t>MegaFLOPS</a:t>
            </a:r>
            <a:r>
              <a:rPr lang="en-US" sz="1400" dirty="0" smtClean="0"/>
              <a:t> (160 </a:t>
            </a:r>
            <a:r>
              <a:rPr lang="en-US" sz="1400" dirty="0" err="1" smtClean="0"/>
              <a:t>milioane</a:t>
            </a:r>
            <a:r>
              <a:rPr lang="en-US" sz="1400" dirty="0" smtClean="0"/>
              <a:t> de </a:t>
            </a:r>
            <a:r>
              <a:rPr lang="en-US" sz="1400" dirty="0" err="1" smtClean="0"/>
              <a:t>instrucțiuni</a:t>
            </a:r>
            <a:r>
              <a:rPr lang="en-US" sz="1400" dirty="0" smtClean="0"/>
              <a:t> cu </a:t>
            </a:r>
            <a:r>
              <a:rPr lang="en-US" sz="1400" dirty="0" err="1" smtClean="0"/>
              <a:t>virgulă</a:t>
            </a:r>
            <a:r>
              <a:rPr lang="en-US" sz="1400" dirty="0" smtClean="0"/>
              <a:t> </a:t>
            </a:r>
            <a:r>
              <a:rPr lang="en-US" sz="1400" dirty="0" err="1" smtClean="0"/>
              <a:t>mobilă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secundă</a:t>
            </a:r>
            <a:r>
              <a:rPr lang="en-US" sz="1400" dirty="0" smtClean="0"/>
              <a:t>).[1] </a:t>
            </a:r>
            <a:r>
              <a:rPr lang="en-US" sz="1400" dirty="0" err="1" smtClean="0"/>
              <a:t>Drept</a:t>
            </a:r>
            <a:r>
              <a:rPr lang="en-US" sz="1400" dirty="0" smtClean="0"/>
              <a:t> </a:t>
            </a:r>
            <a:r>
              <a:rPr lang="en-US" sz="1400" dirty="0" err="1" smtClean="0"/>
              <a:t>comparație</a:t>
            </a:r>
            <a:r>
              <a:rPr lang="en-US" sz="1400" dirty="0" smtClean="0"/>
              <a:t>, un PC normal din </a:t>
            </a:r>
            <a:r>
              <a:rPr lang="en-US" sz="1400" dirty="0" err="1" smtClean="0"/>
              <a:t>zilele</a:t>
            </a:r>
            <a:r>
              <a:rPr lang="en-US" sz="1400" dirty="0" smtClean="0"/>
              <a:t> </a:t>
            </a:r>
            <a:r>
              <a:rPr lang="en-US" sz="1400" dirty="0" err="1" smtClean="0"/>
              <a:t>noastre</a:t>
            </a:r>
            <a:r>
              <a:rPr lang="en-US" sz="1400" dirty="0" smtClean="0"/>
              <a:t> </a:t>
            </a:r>
            <a:r>
              <a:rPr lang="en-US" sz="1400" dirty="0" err="1" smtClean="0"/>
              <a:t>poate</a:t>
            </a:r>
            <a:r>
              <a:rPr lang="en-US" sz="1400" dirty="0" smtClean="0"/>
              <a:t> </a:t>
            </a:r>
            <a:r>
              <a:rPr lang="en-US" sz="1400" dirty="0" err="1" smtClean="0"/>
              <a:t>atinge</a:t>
            </a:r>
            <a:r>
              <a:rPr lang="en-US" sz="1400" dirty="0" smtClean="0"/>
              <a:t> </a:t>
            </a:r>
            <a:r>
              <a:rPr lang="en-US" sz="1400" dirty="0" err="1" smtClean="0"/>
              <a:t>câțiva</a:t>
            </a:r>
            <a:r>
              <a:rPr lang="en-US" sz="1400" dirty="0" smtClean="0"/>
              <a:t> </a:t>
            </a:r>
            <a:r>
              <a:rPr lang="en-US" sz="1400" dirty="0" err="1" smtClean="0"/>
              <a:t>GigaFLOPS</a:t>
            </a:r>
            <a:r>
              <a:rPr lang="en-US" sz="1400" dirty="0" smtClean="0"/>
              <a:t> (cu </a:t>
            </a:r>
            <a:r>
              <a:rPr lang="en-US" sz="1400" dirty="0" err="1" smtClean="0"/>
              <a:t>alte</a:t>
            </a:r>
            <a:r>
              <a:rPr lang="en-US" sz="1400" dirty="0" smtClean="0"/>
              <a:t> </a:t>
            </a:r>
            <a:r>
              <a:rPr lang="en-US" sz="1400" dirty="0" err="1" smtClean="0"/>
              <a:t>cuvinte</a:t>
            </a:r>
            <a:r>
              <a:rPr lang="en-US" sz="1400" dirty="0" smtClean="0"/>
              <a:t>, PC-</a:t>
            </a:r>
            <a:r>
              <a:rPr lang="en-US" sz="1400" dirty="0" err="1" smtClean="0"/>
              <a:t>ul</a:t>
            </a:r>
            <a:r>
              <a:rPr lang="en-US" sz="1400" dirty="0" smtClean="0"/>
              <a:t> de </a:t>
            </a:r>
            <a:r>
              <a:rPr lang="en-US" sz="1400" dirty="0" err="1" smtClean="0"/>
              <a:t>azi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deja</a:t>
            </a:r>
            <a:r>
              <a:rPr lang="en-US" sz="1400" dirty="0" smtClean="0"/>
              <a:t> de circa 1000 </a:t>
            </a:r>
            <a:r>
              <a:rPr lang="en-US" sz="1400" dirty="0" err="1" smtClean="0"/>
              <a:t>ori</a:t>
            </a:r>
            <a:r>
              <a:rPr lang="en-US" sz="1400" dirty="0" smtClean="0"/>
              <a:t> </a:t>
            </a:r>
            <a:r>
              <a:rPr lang="en-US" sz="1400" dirty="0" err="1" smtClean="0"/>
              <a:t>mai</a:t>
            </a:r>
            <a:r>
              <a:rPr lang="en-US" sz="1400" dirty="0" smtClean="0"/>
              <a:t> rapid la </a:t>
            </a:r>
            <a:r>
              <a:rPr lang="en-US" sz="1400" dirty="0" err="1" smtClean="0"/>
              <a:t>acest</a:t>
            </a:r>
            <a:r>
              <a:rPr lang="en-US" sz="1400" dirty="0" smtClean="0"/>
              <a:t> gen de </a:t>
            </a:r>
            <a:r>
              <a:rPr lang="en-US" sz="1400" dirty="0" err="1" smtClean="0"/>
              <a:t>instrucțiuni</a:t>
            </a:r>
            <a:r>
              <a:rPr lang="en-US" sz="1400" dirty="0" smtClean="0"/>
              <a:t> </a:t>
            </a:r>
            <a:r>
              <a:rPr lang="en-US" sz="1400" dirty="0" err="1" smtClean="0"/>
              <a:t>decât</a:t>
            </a:r>
            <a:r>
              <a:rPr lang="en-US" sz="1400" dirty="0" smtClean="0"/>
              <a:t> </a:t>
            </a:r>
            <a:r>
              <a:rPr lang="en-US" sz="1400" dirty="0" err="1" smtClean="0"/>
              <a:t>supercomputerul</a:t>
            </a:r>
            <a:r>
              <a:rPr lang="en-US" sz="1400" dirty="0" smtClean="0"/>
              <a:t> din 1976).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acest</a:t>
            </a:r>
            <a:r>
              <a:rPr lang="en-US" sz="1400" dirty="0" smtClean="0"/>
              <a:t> </a:t>
            </a:r>
            <a:r>
              <a:rPr lang="en-US" sz="1400" dirty="0" err="1" smtClean="0"/>
              <a:t>domeniu</a:t>
            </a:r>
            <a:r>
              <a:rPr lang="en-US" sz="1400" dirty="0" smtClean="0"/>
              <a:t> </a:t>
            </a:r>
            <a:r>
              <a:rPr lang="en-US" sz="1400" dirty="0" err="1" smtClean="0"/>
              <a:t>există</a:t>
            </a:r>
            <a:r>
              <a:rPr lang="en-US" sz="1400" dirty="0" smtClean="0"/>
              <a:t> o </a:t>
            </a:r>
            <a:r>
              <a:rPr lang="en-US" sz="1400" dirty="0" err="1" smtClean="0"/>
              <a:t>listă</a:t>
            </a:r>
            <a:r>
              <a:rPr lang="en-US" sz="1400" dirty="0" smtClean="0"/>
              <a:t> a </a:t>
            </a:r>
            <a:r>
              <a:rPr lang="en-US" sz="1400" dirty="0" err="1" smtClean="0"/>
              <a:t>celor</a:t>
            </a:r>
            <a:r>
              <a:rPr lang="en-US" sz="1400" dirty="0" smtClean="0"/>
              <a:t>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rapide</a:t>
            </a:r>
            <a:r>
              <a:rPr lang="en-US" sz="1400" dirty="0" smtClean="0"/>
              <a:t> 500 de </a:t>
            </a:r>
            <a:r>
              <a:rPr lang="en-US" sz="1400" dirty="0" err="1" smtClean="0"/>
              <a:t>supercomputere</a:t>
            </a:r>
            <a:r>
              <a:rPr lang="en-US" sz="1400" dirty="0" smtClean="0"/>
              <a:t> de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lume</a:t>
            </a:r>
            <a:r>
              <a:rPr lang="en-US" sz="1400" dirty="0" smtClean="0"/>
              <a:t> ("Top 500"), care se </a:t>
            </a:r>
            <a:r>
              <a:rPr lang="en-US" sz="1400" dirty="0" err="1" smtClean="0"/>
              <a:t>bazează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testul</a:t>
            </a:r>
            <a:r>
              <a:rPr lang="en-US" sz="1400" dirty="0" smtClean="0"/>
              <a:t> </a:t>
            </a:r>
            <a:r>
              <a:rPr lang="en-US" sz="1400" dirty="0" err="1" smtClean="0"/>
              <a:t>standardizat</a:t>
            </a:r>
            <a:r>
              <a:rPr lang="en-US" sz="1400" dirty="0" smtClean="0"/>
              <a:t> </a:t>
            </a:r>
            <a:r>
              <a:rPr lang="en-US" sz="1400" dirty="0" err="1" smtClean="0"/>
              <a:t>numit</a:t>
            </a:r>
            <a:r>
              <a:rPr lang="en-US" sz="1400" dirty="0" smtClean="0"/>
              <a:t> "</a:t>
            </a:r>
            <a:r>
              <a:rPr lang="en-US" sz="1400" dirty="0" err="1" smtClean="0"/>
              <a:t>Linpack</a:t>
            </a:r>
            <a:r>
              <a:rPr lang="en-US" sz="1400" dirty="0" smtClean="0"/>
              <a:t>". </a:t>
            </a:r>
            <a:r>
              <a:rPr lang="en-US" sz="1400" dirty="0" err="1" smtClean="0"/>
              <a:t>Ea</a:t>
            </a:r>
            <a:r>
              <a:rPr lang="en-US" sz="1400" dirty="0" smtClean="0"/>
              <a:t> se </a:t>
            </a:r>
            <a:r>
              <a:rPr lang="en-US" sz="1400" dirty="0" err="1" smtClean="0"/>
              <a:t>actualizează</a:t>
            </a:r>
            <a:r>
              <a:rPr lang="en-US" sz="1400" dirty="0" smtClean="0"/>
              <a:t> de circa 2 </a:t>
            </a:r>
            <a:r>
              <a:rPr lang="en-US" sz="1400" dirty="0" err="1" smtClean="0"/>
              <a:t>ori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an.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lângă</a:t>
            </a:r>
            <a:r>
              <a:rPr lang="en-US" sz="1400" dirty="0" smtClean="0"/>
              <a:t> </a:t>
            </a:r>
            <a:r>
              <a:rPr lang="en-US" sz="1400" dirty="0" err="1" smtClean="0"/>
              <a:t>aceste</a:t>
            </a:r>
            <a:r>
              <a:rPr lang="en-US" sz="1400" dirty="0" smtClean="0"/>
              <a:t> </a:t>
            </a:r>
            <a:r>
              <a:rPr lang="en-US" sz="1400" dirty="0" err="1" smtClean="0"/>
              <a:t>supercomputere</a:t>
            </a:r>
            <a:r>
              <a:rPr lang="en-US" sz="1400" dirty="0" smtClean="0"/>
              <a:t> </a:t>
            </a:r>
            <a:r>
              <a:rPr lang="en-US" sz="1400" dirty="0" err="1" smtClean="0"/>
              <a:t>comerciale</a:t>
            </a:r>
            <a:r>
              <a:rPr lang="en-US" sz="1400" dirty="0" smtClean="0"/>
              <a:t> </a:t>
            </a:r>
            <a:r>
              <a:rPr lang="en-US" sz="1400" dirty="0" err="1" smtClean="0"/>
              <a:t>există</a:t>
            </a:r>
            <a:r>
              <a:rPr lang="en-US" sz="1400" dirty="0" smtClean="0"/>
              <a:t> </a:t>
            </a:r>
            <a:r>
              <a:rPr lang="en-US" sz="1400" dirty="0" err="1" smtClean="0"/>
              <a:t>desigur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linia</a:t>
            </a:r>
            <a:r>
              <a:rPr lang="en-US" sz="1400" dirty="0" smtClean="0"/>
              <a:t> </a:t>
            </a:r>
            <a:r>
              <a:rPr lang="en-US" sz="1400" dirty="0" err="1" smtClean="0"/>
              <a:t>supercomputerelor</a:t>
            </a:r>
            <a:r>
              <a:rPr lang="en-US" sz="1400" dirty="0" smtClean="0"/>
              <a:t> </a:t>
            </a:r>
            <a:r>
              <a:rPr lang="en-US" sz="1400" dirty="0" err="1" smtClean="0"/>
              <a:t>militare</a:t>
            </a:r>
            <a:r>
              <a:rPr lang="en-US" sz="1400" dirty="0" smtClean="0"/>
              <a:t>, care nu se pot </a:t>
            </a:r>
            <a:r>
              <a:rPr lang="en-US" sz="1400" dirty="0" err="1" smtClean="0"/>
              <a:t>cumpăra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</a:t>
            </a:r>
            <a:r>
              <a:rPr lang="en-US" sz="1400" dirty="0" err="1" smtClean="0"/>
              <a:t>piață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despre</a:t>
            </a:r>
            <a:r>
              <a:rPr lang="en-US" sz="1400" dirty="0" smtClean="0"/>
              <a:t> care se </a:t>
            </a:r>
            <a:r>
              <a:rPr lang="en-US" sz="1400" dirty="0" err="1" smtClean="0"/>
              <a:t>cunosc</a:t>
            </a:r>
            <a:r>
              <a:rPr lang="en-US" sz="1400" dirty="0" smtClean="0"/>
              <a:t> </a:t>
            </a:r>
            <a:r>
              <a:rPr lang="en-US" sz="1400" dirty="0" err="1" smtClean="0"/>
              <a:t>doar</a:t>
            </a:r>
            <a:r>
              <a:rPr lang="en-US" sz="1400" dirty="0" smtClean="0"/>
              <a:t> </a:t>
            </a:r>
            <a:r>
              <a:rPr lang="en-US" sz="1400" dirty="0" err="1" smtClean="0"/>
              <a:t>puține</a:t>
            </a:r>
            <a:r>
              <a:rPr lang="en-US" sz="1400" dirty="0" smtClean="0"/>
              <a:t> </a:t>
            </a:r>
            <a:r>
              <a:rPr lang="en-US" sz="1400" dirty="0" err="1" smtClean="0"/>
              <a:t>amănunte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Și</a:t>
            </a:r>
            <a:r>
              <a:rPr lang="en-US" sz="1400" dirty="0" smtClean="0"/>
              <a:t> </a:t>
            </a:r>
            <a:r>
              <a:rPr lang="en-US" sz="1400" dirty="0" err="1" smtClean="0"/>
              <a:t>procesoarele</a:t>
            </a:r>
            <a:r>
              <a:rPr lang="en-US" sz="1400" dirty="0" smtClean="0"/>
              <a:t> </a:t>
            </a:r>
            <a:r>
              <a:rPr lang="en-US" sz="1400" dirty="0" err="1" smtClean="0"/>
              <a:t>actuale</a:t>
            </a:r>
            <a:r>
              <a:rPr lang="en-US" sz="1400" dirty="0" smtClean="0"/>
              <a:t> de PC de tip multi-core, </a:t>
            </a:r>
            <a:r>
              <a:rPr lang="en-US" sz="1400" dirty="0" err="1" smtClean="0"/>
              <a:t>deci</a:t>
            </a:r>
            <a:r>
              <a:rPr lang="en-US" sz="1400" dirty="0" smtClean="0"/>
              <a:t> care au 2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multe</a:t>
            </a:r>
            <a:r>
              <a:rPr lang="en-US" sz="1400" dirty="0" smtClean="0"/>
              <a:t> </a:t>
            </a:r>
            <a:r>
              <a:rPr lang="en-US" sz="1400" dirty="0" err="1" smtClean="0"/>
              <a:t>miezuri</a:t>
            </a:r>
            <a:r>
              <a:rPr lang="en-US" sz="1400" dirty="0" smtClean="0"/>
              <a:t>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nuclee</a:t>
            </a:r>
            <a:r>
              <a:rPr lang="en-US" sz="1400" dirty="0" smtClean="0"/>
              <a:t> (</a:t>
            </a:r>
            <a:r>
              <a:rPr lang="en-US" sz="1400" dirty="0" err="1" smtClean="0"/>
              <a:t>engleză</a:t>
            </a:r>
            <a:r>
              <a:rPr lang="en-US" sz="1400" dirty="0" smtClean="0"/>
              <a:t>: cores), ca de </a:t>
            </a:r>
            <a:r>
              <a:rPr lang="en-US" sz="1400" dirty="0" err="1" smtClean="0"/>
              <a:t>exemplu</a:t>
            </a:r>
            <a:r>
              <a:rPr lang="en-US" sz="1400" dirty="0" smtClean="0"/>
              <a:t> </a:t>
            </a:r>
            <a:r>
              <a:rPr lang="en-US" sz="1400" dirty="0" err="1" smtClean="0"/>
              <a:t>cele</a:t>
            </a:r>
            <a:r>
              <a:rPr lang="en-US" sz="1400" dirty="0" smtClean="0"/>
              <a:t> de tip Intel Core i7 </a:t>
            </a:r>
            <a:r>
              <a:rPr lang="en-US" sz="1400" dirty="0" err="1" smtClean="0"/>
              <a:t>sau</a:t>
            </a:r>
            <a:r>
              <a:rPr lang="en-US" sz="1400" dirty="0" smtClean="0"/>
              <a:t> </a:t>
            </a:r>
            <a:r>
              <a:rPr lang="en-US" sz="1400" dirty="0" err="1" smtClean="0"/>
              <a:t>și</a:t>
            </a:r>
            <a:r>
              <a:rPr lang="en-US" sz="1400" dirty="0" smtClean="0"/>
              <a:t> AMD </a:t>
            </a:r>
            <a:r>
              <a:rPr lang="en-US" sz="1400" dirty="0" err="1" smtClean="0"/>
              <a:t>Phenom</a:t>
            </a:r>
            <a:r>
              <a:rPr lang="en-US" sz="1400" dirty="0" smtClean="0"/>
              <a:t>, </a:t>
            </a:r>
            <a:r>
              <a:rPr lang="en-US" sz="1400" dirty="0" err="1" smtClean="0"/>
              <a:t>sunt</a:t>
            </a:r>
            <a:r>
              <a:rPr lang="en-US" sz="1400" dirty="0" smtClean="0"/>
              <a:t> </a:t>
            </a:r>
            <a:r>
              <a:rPr lang="en-US" sz="1400" dirty="0" err="1" smtClean="0"/>
              <a:t>într</a:t>
            </a:r>
            <a:r>
              <a:rPr lang="en-US" sz="1400" dirty="0" smtClean="0"/>
              <a:t>-un </a:t>
            </a:r>
            <a:r>
              <a:rPr lang="en-US" sz="1400" dirty="0" err="1" smtClean="0"/>
              <a:t>anumit</a:t>
            </a:r>
            <a:r>
              <a:rPr lang="en-US" sz="1400" dirty="0" smtClean="0"/>
              <a:t> </a:t>
            </a:r>
            <a:r>
              <a:rPr lang="en-US" sz="1400" dirty="0" err="1" smtClean="0"/>
              <a:t>sens</a:t>
            </a:r>
            <a:r>
              <a:rPr lang="en-US" sz="1400" dirty="0" smtClean="0"/>
              <a:t> </a:t>
            </a:r>
            <a:r>
              <a:rPr lang="en-US" sz="1400" dirty="0" err="1" smtClean="0"/>
              <a:t>supercomputere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40695" y="6352379"/>
            <a:ext cx="32047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https://ro.wikipedia.org/wiki/Supercomputer</a:t>
            </a:r>
            <a:endParaRPr lang="ru-RU" sz="1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6" y="22542"/>
            <a:ext cx="2487770" cy="1413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42" y="22542"/>
            <a:ext cx="2034862" cy="1370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99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Minicalculatoare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0304" y="2622361"/>
            <a:ext cx="116038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pot </a:t>
            </a:r>
            <a:r>
              <a:rPr lang="en-US" dirty="0" err="1" smtClean="0"/>
              <a:t>efctua</a:t>
            </a:r>
            <a:r>
              <a:rPr lang="en-US" dirty="0" smtClean="0"/>
              <a:t> </a:t>
            </a:r>
            <a:r>
              <a:rPr lang="en-US" dirty="0" err="1" smtClean="0"/>
              <a:t>sute</a:t>
            </a:r>
            <a:r>
              <a:rPr lang="en-US" dirty="0" smtClean="0"/>
              <a:t> de </a:t>
            </a:r>
            <a:r>
              <a:rPr lang="en-US" dirty="0" err="1" smtClean="0"/>
              <a:t>milioane</a:t>
            </a:r>
            <a:r>
              <a:rPr lang="en-US" dirty="0" smtClean="0"/>
              <a:t> de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secundă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prețul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nu </a:t>
            </a:r>
            <a:r>
              <a:rPr lang="en-US" dirty="0" err="1" smtClean="0"/>
              <a:t>depășește</a:t>
            </a:r>
            <a:r>
              <a:rPr lang="en-US" dirty="0" smtClean="0"/>
              <a:t> 200-300 de mii de </a:t>
            </a:r>
            <a:r>
              <a:rPr lang="en-US" dirty="0" err="1" smtClean="0"/>
              <a:t>dolari</a:t>
            </a:r>
            <a:r>
              <a:rPr lang="en-US" dirty="0" smtClean="0"/>
              <a:t>. </a:t>
            </a:r>
            <a:r>
              <a:rPr lang="en-US" dirty="0" err="1" smtClean="0"/>
              <a:t>Echipamentele</a:t>
            </a:r>
            <a:r>
              <a:rPr lang="en-US" dirty="0" smtClean="0"/>
              <a:t> </a:t>
            </a:r>
            <a:r>
              <a:rPr lang="en-US" dirty="0" err="1" smtClean="0"/>
              <a:t>periferice</a:t>
            </a:r>
            <a:r>
              <a:rPr lang="en-US" dirty="0" smtClean="0"/>
              <a:t> ale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minicalculator</a:t>
            </a:r>
            <a:r>
              <a:rPr lang="en-US" dirty="0" smtClean="0"/>
              <a:t> </a:t>
            </a:r>
            <a:r>
              <a:rPr lang="en-US" dirty="0" err="1" smtClean="0"/>
              <a:t>includ</a:t>
            </a:r>
            <a:r>
              <a:rPr lang="en-US" dirty="0" smtClean="0"/>
              <a:t> </a:t>
            </a:r>
            <a:r>
              <a:rPr lang="en-US" dirty="0" err="1" smtClean="0"/>
              <a:t>cîteva</a:t>
            </a:r>
            <a:r>
              <a:rPr lang="en-US" dirty="0" smtClean="0"/>
              <a:t> </a:t>
            </a:r>
            <a:r>
              <a:rPr lang="en-US" dirty="0" err="1" smtClean="0"/>
              <a:t>discuri</a:t>
            </a:r>
            <a:r>
              <a:rPr lang="en-US" dirty="0" smtClean="0"/>
              <a:t> </a:t>
            </a:r>
            <a:r>
              <a:rPr lang="en-US" dirty="0" err="1" smtClean="0"/>
              <a:t>magnetice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două</a:t>
            </a:r>
            <a:r>
              <a:rPr lang="en-US" dirty="0" smtClean="0"/>
              <a:t> </a:t>
            </a:r>
            <a:r>
              <a:rPr lang="en-US" dirty="0" err="1" smtClean="0"/>
              <a:t>imprimante</a:t>
            </a:r>
            <a:r>
              <a:rPr lang="en-US" dirty="0" smtClean="0"/>
              <a:t>,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console. </a:t>
            </a:r>
            <a:r>
              <a:rPr lang="en-US" dirty="0" err="1" smtClean="0"/>
              <a:t>Minicalculatoarele</a:t>
            </a:r>
            <a:r>
              <a:rPr lang="en-US" dirty="0" smtClean="0"/>
              <a:t> </a:t>
            </a:r>
            <a:r>
              <a:rPr lang="en-US" dirty="0" err="1" smtClean="0"/>
              <a:t>sînt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ușor</a:t>
            </a:r>
            <a:r>
              <a:rPr lang="en-US" dirty="0" smtClean="0"/>
              <a:t> de </a:t>
            </a:r>
            <a:r>
              <a:rPr lang="en-US" dirty="0" err="1" smtClean="0"/>
              <a:t>utilizat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operat</a:t>
            </a:r>
            <a:r>
              <a:rPr lang="en-US" dirty="0" smtClean="0"/>
              <a:t> </a:t>
            </a:r>
            <a:r>
              <a:rPr lang="en-US" dirty="0" err="1" smtClean="0"/>
              <a:t>decît</a:t>
            </a:r>
            <a:r>
              <a:rPr lang="en-US" dirty="0" smtClean="0"/>
              <a:t> </a:t>
            </a:r>
            <a:r>
              <a:rPr lang="en-US" dirty="0" err="1" smtClean="0"/>
              <a:t>calculatoarele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se </a:t>
            </a:r>
            <a:r>
              <a:rPr lang="en-US" dirty="0" err="1" smtClean="0"/>
              <a:t>utilizează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proiectarea</a:t>
            </a:r>
            <a:r>
              <a:rPr lang="en-US" dirty="0" smtClean="0"/>
              <a:t> </a:t>
            </a:r>
            <a:r>
              <a:rPr lang="en-US" dirty="0" err="1" smtClean="0"/>
              <a:t>asisată</a:t>
            </a:r>
            <a:r>
              <a:rPr lang="en-US" dirty="0" smtClean="0"/>
              <a:t> de calculator,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automatizări</a:t>
            </a:r>
            <a:r>
              <a:rPr lang="en-US" dirty="0" smtClean="0"/>
              <a:t> </a:t>
            </a:r>
            <a:r>
              <a:rPr lang="en-US" dirty="0" err="1" smtClean="0"/>
              <a:t>industriale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prelucrarea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experimentele</a:t>
            </a:r>
            <a:r>
              <a:rPr lang="en-US" dirty="0" smtClean="0"/>
              <a:t> </a:t>
            </a:r>
            <a:r>
              <a:rPr lang="en-US" dirty="0" err="1" smtClean="0"/>
              <a:t>științifice</a:t>
            </a:r>
            <a:r>
              <a:rPr lang="en-US" dirty="0" smtClean="0"/>
              <a:t> etc.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firmele</a:t>
            </a:r>
            <a:r>
              <a:rPr lang="en-US" dirty="0" smtClean="0"/>
              <a:t> </a:t>
            </a:r>
            <a:r>
              <a:rPr lang="en-US" dirty="0" err="1" smtClean="0"/>
              <a:t>producătoare</a:t>
            </a:r>
            <a:r>
              <a:rPr lang="en-US" dirty="0" smtClean="0"/>
              <a:t> de </a:t>
            </a:r>
            <a:r>
              <a:rPr lang="en-US" dirty="0" err="1" smtClean="0"/>
              <a:t>minicalculatoare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remarca</a:t>
            </a:r>
            <a:r>
              <a:rPr lang="en-US" dirty="0" smtClean="0"/>
              <a:t> IBM, Wang, Texas Instruments, Data General, DEC, Hewlett-Packard etc.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5014295"/>
            <a:ext cx="2263127" cy="1447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34" y="4635092"/>
            <a:ext cx="2428875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85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Clasificarea după generații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041" y="2542127"/>
            <a:ext cx="8890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Generaţia</a:t>
            </a:r>
            <a:r>
              <a:rPr lang="en-US" dirty="0" smtClean="0"/>
              <a:t> I (1946-1956) </a:t>
            </a:r>
            <a:r>
              <a:rPr lang="en-US" dirty="0" err="1" smtClean="0"/>
              <a:t>caracterizată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·        Hardware: </a:t>
            </a:r>
            <a:r>
              <a:rPr lang="en-US" dirty="0" err="1" smtClean="0"/>
              <a:t>relee</a:t>
            </a:r>
            <a:r>
              <a:rPr lang="en-US" dirty="0" smtClean="0"/>
              <a:t>, </a:t>
            </a:r>
            <a:r>
              <a:rPr lang="en-US" dirty="0" err="1" smtClean="0"/>
              <a:t>tuburi</a:t>
            </a:r>
            <a:r>
              <a:rPr lang="en-US" dirty="0" smtClean="0"/>
              <a:t> </a:t>
            </a:r>
            <a:r>
              <a:rPr lang="en-US" dirty="0" err="1" smtClean="0"/>
              <a:t>electronice</a:t>
            </a:r>
            <a:r>
              <a:rPr lang="en-US" dirty="0" smtClean="0"/>
              <a:t> ;</a:t>
            </a:r>
          </a:p>
          <a:p>
            <a:r>
              <a:rPr lang="en-US" dirty="0" smtClean="0"/>
              <a:t>·        Software: </a:t>
            </a:r>
            <a:r>
              <a:rPr lang="en-US" dirty="0" err="1" smtClean="0"/>
              <a:t>programe</a:t>
            </a:r>
            <a:r>
              <a:rPr lang="en-US" dirty="0" smtClean="0"/>
              <a:t> </a:t>
            </a:r>
            <a:r>
              <a:rPr lang="en-US" dirty="0" err="1" smtClean="0"/>
              <a:t>cablate</a:t>
            </a:r>
            <a:r>
              <a:rPr lang="en-US" dirty="0" smtClean="0"/>
              <a:t>, cod </a:t>
            </a:r>
            <a:r>
              <a:rPr lang="en-US" dirty="0" err="1" smtClean="0"/>
              <a:t>masină</a:t>
            </a:r>
            <a:r>
              <a:rPr lang="en-US" dirty="0" smtClean="0"/>
              <a:t>, </a:t>
            </a:r>
            <a:r>
              <a:rPr lang="en-US" dirty="0" err="1" smtClean="0"/>
              <a:t>limbaj</a:t>
            </a:r>
            <a:r>
              <a:rPr lang="en-US" dirty="0" smtClean="0"/>
              <a:t> de </a:t>
            </a:r>
            <a:r>
              <a:rPr lang="en-US" dirty="0" err="1" smtClean="0"/>
              <a:t>asamblare</a:t>
            </a:r>
            <a:r>
              <a:rPr lang="en-US" dirty="0" smtClean="0"/>
              <a:t> ;</a:t>
            </a:r>
          </a:p>
          <a:p>
            <a:r>
              <a:rPr lang="en-US" dirty="0" smtClean="0"/>
              <a:t>·        Capacitate de </a:t>
            </a:r>
            <a:r>
              <a:rPr lang="en-US" dirty="0" err="1" smtClean="0"/>
              <a:t>memorie</a:t>
            </a:r>
            <a:r>
              <a:rPr lang="en-US" dirty="0" smtClean="0"/>
              <a:t> : 2 </a:t>
            </a:r>
            <a:r>
              <a:rPr lang="en-US" dirty="0" err="1" smtClean="0"/>
              <a:t>Kocteti</a:t>
            </a:r>
            <a:r>
              <a:rPr lang="en-US" dirty="0" smtClean="0"/>
              <a:t> ;</a:t>
            </a:r>
          </a:p>
          <a:p>
            <a:r>
              <a:rPr lang="en-US" dirty="0" smtClean="0"/>
              <a:t>·        </a:t>
            </a:r>
            <a:r>
              <a:rPr lang="en-US" dirty="0" err="1" smtClean="0"/>
              <a:t>Viteză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r>
              <a:rPr lang="en-US" dirty="0" smtClean="0"/>
              <a:t> : 10.000 de </a:t>
            </a:r>
            <a:r>
              <a:rPr lang="en-US" dirty="0" err="1" smtClean="0"/>
              <a:t>operatii</a:t>
            </a:r>
            <a:r>
              <a:rPr lang="en-US" dirty="0" smtClean="0"/>
              <a:t>/sec.  ;</a:t>
            </a:r>
          </a:p>
          <a:p>
            <a:r>
              <a:rPr lang="en-US" dirty="0" smtClean="0"/>
              <a:t>·        </a:t>
            </a:r>
            <a:r>
              <a:rPr lang="en-US" dirty="0" err="1" smtClean="0"/>
              <a:t>Calulatoare</a:t>
            </a:r>
            <a:r>
              <a:rPr lang="en-US" dirty="0" smtClean="0"/>
              <a:t> : ENIAC, UNIVAC, IBM ;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117" y="2458402"/>
            <a:ext cx="2720363" cy="209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279041" y="4549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Generaţia</a:t>
            </a:r>
            <a:r>
              <a:rPr lang="en-US" dirty="0" smtClean="0"/>
              <a:t> a II–a (1957-1963) </a:t>
            </a:r>
            <a:r>
              <a:rPr lang="en-US" dirty="0" err="1" smtClean="0"/>
              <a:t>marcată</a:t>
            </a:r>
            <a:r>
              <a:rPr lang="en-US" dirty="0" smtClean="0"/>
              <a:t> de </a:t>
            </a:r>
            <a:r>
              <a:rPr lang="en-US" dirty="0" err="1" smtClean="0"/>
              <a:t>apariţia</a:t>
            </a:r>
            <a:r>
              <a:rPr lang="en-US" dirty="0" smtClean="0"/>
              <a:t> </a:t>
            </a:r>
            <a:r>
              <a:rPr lang="en-US" dirty="0" err="1" smtClean="0"/>
              <a:t>tranzistorului</a:t>
            </a:r>
            <a:endParaRPr lang="en-US" dirty="0" smtClean="0"/>
          </a:p>
          <a:p>
            <a:r>
              <a:rPr lang="en-US" dirty="0" smtClean="0"/>
              <a:t>·         Hardware: </a:t>
            </a:r>
            <a:r>
              <a:rPr lang="en-US" dirty="0" err="1" smtClean="0"/>
              <a:t>tranzistoare</a:t>
            </a:r>
            <a:r>
              <a:rPr lang="en-US" dirty="0" smtClean="0"/>
              <a:t>, </a:t>
            </a:r>
            <a:r>
              <a:rPr lang="en-US" dirty="0" err="1" smtClean="0"/>
              <a:t>memorii</a:t>
            </a:r>
            <a:r>
              <a:rPr lang="en-US" dirty="0" smtClean="0"/>
              <a:t> cu </a:t>
            </a:r>
            <a:r>
              <a:rPr lang="en-US" dirty="0" err="1" smtClean="0"/>
              <a:t>ferite</a:t>
            </a:r>
            <a:r>
              <a:rPr lang="en-US" dirty="0" smtClean="0"/>
              <a:t>, </a:t>
            </a:r>
            <a:r>
              <a:rPr lang="en-US" dirty="0" err="1" smtClean="0"/>
              <a:t>cablaj</a:t>
            </a:r>
            <a:r>
              <a:rPr lang="en-US" dirty="0" smtClean="0"/>
              <a:t> </a:t>
            </a:r>
            <a:r>
              <a:rPr lang="en-US" dirty="0" err="1" smtClean="0"/>
              <a:t>imprimat</a:t>
            </a:r>
            <a:r>
              <a:rPr lang="en-US" dirty="0" smtClean="0"/>
              <a:t> ;</a:t>
            </a:r>
          </a:p>
          <a:p>
            <a:r>
              <a:rPr lang="en-US" dirty="0" smtClean="0"/>
              <a:t>·         Software : </a:t>
            </a:r>
            <a:r>
              <a:rPr lang="en-US" dirty="0" err="1" smtClean="0"/>
              <a:t>limbaj</a:t>
            </a:r>
            <a:r>
              <a:rPr lang="en-US" dirty="0" smtClean="0"/>
              <a:t> de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înalt</a:t>
            </a:r>
            <a:r>
              <a:rPr lang="en-US" dirty="0" smtClean="0"/>
              <a:t> ( </a:t>
            </a:r>
            <a:r>
              <a:rPr lang="en-US" dirty="0" err="1" smtClean="0"/>
              <a:t>Algol</a:t>
            </a:r>
            <a:r>
              <a:rPr lang="en-US" dirty="0" smtClean="0"/>
              <a:t>, </a:t>
            </a:r>
            <a:r>
              <a:rPr lang="en-US" dirty="0" err="1" smtClean="0"/>
              <a:t>Fortan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·         </a:t>
            </a:r>
            <a:r>
              <a:rPr lang="en-US" dirty="0" err="1" smtClean="0"/>
              <a:t>Memorie</a:t>
            </a:r>
            <a:r>
              <a:rPr lang="en-US" dirty="0" smtClean="0"/>
              <a:t> : 32 </a:t>
            </a:r>
            <a:r>
              <a:rPr lang="en-US" dirty="0" err="1" smtClean="0"/>
              <a:t>Kocteţi</a:t>
            </a:r>
            <a:r>
              <a:rPr lang="en-US" dirty="0" smtClean="0"/>
              <a:t> ;</a:t>
            </a:r>
          </a:p>
          <a:p>
            <a:r>
              <a:rPr lang="en-US" dirty="0" smtClean="0"/>
              <a:t>·         </a:t>
            </a:r>
            <a:r>
              <a:rPr lang="en-US" dirty="0" err="1" smtClean="0"/>
              <a:t>Viteza</a:t>
            </a:r>
            <a:r>
              <a:rPr lang="en-US" dirty="0" smtClean="0"/>
              <a:t> : 200.000 de </a:t>
            </a:r>
            <a:r>
              <a:rPr lang="en-US" dirty="0" err="1" smtClean="0"/>
              <a:t>instrucţiuni</a:t>
            </a:r>
            <a:r>
              <a:rPr lang="en-US" dirty="0" smtClean="0"/>
              <a:t>/sec</a:t>
            </a:r>
          </a:p>
          <a:p>
            <a:r>
              <a:rPr lang="en-US" dirty="0" smtClean="0"/>
              <a:t>·         </a:t>
            </a:r>
            <a:r>
              <a:rPr lang="en-US" dirty="0" err="1" smtClean="0"/>
              <a:t>Calculatoare</a:t>
            </a:r>
            <a:r>
              <a:rPr lang="en-US" dirty="0" smtClean="0"/>
              <a:t> : IBM 7040, NCR501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41" y="4876873"/>
            <a:ext cx="2794717" cy="1653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6726699" y="652617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http://licentainf.blogspot.com/p/clasificarea-calculatoarelor.html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090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579" y="1897543"/>
            <a:ext cx="265747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67425" y="278200"/>
            <a:ext cx="117712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Generaţia</a:t>
            </a:r>
            <a:r>
              <a:rPr lang="en-US" dirty="0" smtClean="0"/>
              <a:t> a III–a (1964- 1981) </a:t>
            </a:r>
            <a:r>
              <a:rPr lang="en-US" dirty="0" err="1" smtClean="0"/>
              <a:t>caracterizată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·         Hardware : </a:t>
            </a:r>
            <a:r>
              <a:rPr lang="en-US" dirty="0" err="1" smtClean="0"/>
              <a:t>circuite</a:t>
            </a:r>
            <a:r>
              <a:rPr lang="en-US" dirty="0" smtClean="0"/>
              <a:t> integrate ( la </a:t>
            </a:r>
            <a:r>
              <a:rPr lang="en-US" dirty="0" err="1" smtClean="0"/>
              <a:t>început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scara</a:t>
            </a:r>
            <a:r>
              <a:rPr lang="en-US" dirty="0" smtClean="0"/>
              <a:t> </a:t>
            </a:r>
            <a:r>
              <a:rPr lang="en-US" dirty="0" err="1" smtClean="0"/>
              <a:t>redusă</a:t>
            </a:r>
            <a:r>
              <a:rPr lang="en-US" dirty="0" smtClean="0"/>
              <a:t>,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scara</a:t>
            </a:r>
            <a:r>
              <a:rPr lang="en-US" dirty="0" smtClean="0"/>
              <a:t> </a:t>
            </a:r>
            <a:r>
              <a:rPr lang="en-US" dirty="0" err="1" smtClean="0"/>
              <a:t>medie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largă</a:t>
            </a:r>
            <a:r>
              <a:rPr lang="en-US" dirty="0" smtClean="0"/>
              <a:t> ; </a:t>
            </a:r>
            <a:r>
              <a:rPr lang="en-US" dirty="0" err="1" smtClean="0"/>
              <a:t>scara</a:t>
            </a:r>
            <a:r>
              <a:rPr lang="en-US" dirty="0" smtClean="0"/>
              <a:t> de </a:t>
            </a:r>
            <a:r>
              <a:rPr lang="en-US" dirty="0" err="1" smtClean="0"/>
              <a:t>integrare</a:t>
            </a:r>
            <a:r>
              <a:rPr lang="en-US" dirty="0" smtClean="0"/>
              <a:t> se </a:t>
            </a:r>
            <a:r>
              <a:rPr lang="en-US" dirty="0" err="1" smtClean="0"/>
              <a:t>refera</a:t>
            </a:r>
            <a:r>
              <a:rPr lang="en-US" dirty="0" smtClean="0"/>
              <a:t> la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electronice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unitatea</a:t>
            </a:r>
            <a:r>
              <a:rPr lang="en-US" dirty="0" smtClean="0"/>
              <a:t> de </a:t>
            </a:r>
            <a:r>
              <a:rPr lang="en-US" dirty="0" err="1" smtClean="0"/>
              <a:t>suprafată</a:t>
            </a:r>
            <a:r>
              <a:rPr lang="en-US" dirty="0" smtClean="0"/>
              <a:t> ), </a:t>
            </a:r>
            <a:r>
              <a:rPr lang="en-US" dirty="0" err="1" smtClean="0"/>
              <a:t>cablaje</a:t>
            </a:r>
            <a:r>
              <a:rPr lang="en-US" dirty="0" smtClean="0"/>
              <a:t> </a:t>
            </a:r>
            <a:r>
              <a:rPr lang="en-US" dirty="0" err="1" smtClean="0"/>
              <a:t>imprimate</a:t>
            </a:r>
            <a:r>
              <a:rPr lang="en-US" dirty="0" smtClean="0"/>
              <a:t> </a:t>
            </a:r>
            <a:r>
              <a:rPr lang="en-US" dirty="0" err="1" smtClean="0"/>
              <a:t>multistrat</a:t>
            </a:r>
            <a:r>
              <a:rPr lang="en-US" dirty="0" smtClean="0"/>
              <a:t> , </a:t>
            </a:r>
            <a:r>
              <a:rPr lang="en-US" dirty="0" err="1" smtClean="0"/>
              <a:t>discuri</a:t>
            </a:r>
            <a:r>
              <a:rPr lang="en-US" dirty="0" smtClean="0"/>
              <a:t> </a:t>
            </a:r>
            <a:r>
              <a:rPr lang="en-US" dirty="0" err="1" smtClean="0"/>
              <a:t>magnetice</a:t>
            </a:r>
            <a:r>
              <a:rPr lang="en-US" dirty="0" smtClean="0"/>
              <a:t>, </a:t>
            </a:r>
            <a:r>
              <a:rPr lang="en-US" dirty="0" err="1" smtClean="0"/>
              <a:t>aparariţia</a:t>
            </a:r>
            <a:r>
              <a:rPr lang="en-US" dirty="0" smtClean="0"/>
              <a:t> </a:t>
            </a:r>
            <a:r>
              <a:rPr lang="en-US" dirty="0" err="1" smtClean="0"/>
              <a:t>primelor</a:t>
            </a:r>
            <a:r>
              <a:rPr lang="en-US" dirty="0" smtClean="0"/>
              <a:t> </a:t>
            </a:r>
            <a:r>
              <a:rPr lang="en-US" dirty="0" err="1" smtClean="0"/>
              <a:t>microprocesoare</a:t>
            </a:r>
            <a:r>
              <a:rPr lang="en-US" dirty="0" smtClean="0"/>
              <a:t> ;</a:t>
            </a:r>
          </a:p>
          <a:p>
            <a:r>
              <a:rPr lang="en-US" dirty="0" smtClean="0"/>
              <a:t>·         Software : </a:t>
            </a:r>
            <a:r>
              <a:rPr lang="en-US" dirty="0" err="1" smtClean="0"/>
              <a:t>limbaje</a:t>
            </a:r>
            <a:r>
              <a:rPr lang="en-US" dirty="0" smtClean="0"/>
              <a:t> de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înalt</a:t>
            </a:r>
            <a:r>
              <a:rPr lang="en-US" dirty="0" smtClean="0"/>
              <a:t>, </a:t>
            </a:r>
            <a:r>
              <a:rPr lang="en-US" dirty="0" err="1" smtClean="0"/>
              <a:t>programare</a:t>
            </a:r>
            <a:r>
              <a:rPr lang="en-US" dirty="0" smtClean="0"/>
              <a:t> orientate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obiecte</a:t>
            </a:r>
            <a:r>
              <a:rPr lang="en-US" dirty="0" smtClean="0"/>
              <a:t> </a:t>
            </a:r>
            <a:r>
              <a:rPr lang="en-US" dirty="0" err="1" smtClean="0"/>
              <a:t>B.Pascal</a:t>
            </a:r>
            <a:r>
              <a:rPr lang="en-US" dirty="0" smtClean="0"/>
              <a:t>, </a:t>
            </a:r>
            <a:r>
              <a:rPr lang="en-US" dirty="0" err="1" smtClean="0"/>
              <a:t>programare</a:t>
            </a:r>
            <a:r>
              <a:rPr lang="en-US" dirty="0" smtClean="0"/>
              <a:t> </a:t>
            </a:r>
            <a:r>
              <a:rPr lang="en-US" dirty="0" err="1" smtClean="0"/>
              <a:t>structurate</a:t>
            </a:r>
            <a:r>
              <a:rPr lang="en-US" dirty="0" smtClean="0"/>
              <a:t> LISP, </a:t>
            </a:r>
            <a:r>
              <a:rPr lang="en-US" dirty="0" err="1" smtClean="0"/>
              <a:t>primele</a:t>
            </a:r>
            <a:r>
              <a:rPr lang="en-US" dirty="0" smtClean="0"/>
              <a:t> </a:t>
            </a:r>
            <a:r>
              <a:rPr lang="en-US" dirty="0" err="1" smtClean="0"/>
              <a:t>programe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grafică</a:t>
            </a:r>
            <a:r>
              <a:rPr lang="en-US" dirty="0" smtClean="0"/>
              <a:t> </a:t>
            </a:r>
            <a:r>
              <a:rPr lang="en-US" dirty="0" err="1" smtClean="0"/>
              <a:t>şi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de date .</a:t>
            </a:r>
          </a:p>
          <a:p>
            <a:r>
              <a:rPr lang="en-US" dirty="0" smtClean="0"/>
              <a:t>·         </a:t>
            </a:r>
            <a:r>
              <a:rPr lang="en-US" dirty="0" err="1" smtClean="0"/>
              <a:t>Memorie</a:t>
            </a:r>
            <a:r>
              <a:rPr lang="en-US" dirty="0" smtClean="0"/>
              <a:t> : 1÷2 </a:t>
            </a:r>
            <a:r>
              <a:rPr lang="en-US" dirty="0" err="1" smtClean="0"/>
              <a:t>Mocteţi</a:t>
            </a:r>
            <a:r>
              <a:rPr lang="en-US" dirty="0" smtClean="0"/>
              <a:t> ;</a:t>
            </a:r>
          </a:p>
          <a:p>
            <a:r>
              <a:rPr lang="en-US" dirty="0" smtClean="0"/>
              <a:t>·         </a:t>
            </a:r>
            <a:r>
              <a:rPr lang="en-US" dirty="0" err="1" smtClean="0"/>
              <a:t>Viteza</a:t>
            </a:r>
            <a:r>
              <a:rPr lang="en-US" dirty="0" smtClean="0"/>
              <a:t> : 5.000.000 de </a:t>
            </a:r>
            <a:r>
              <a:rPr lang="en-US" dirty="0" err="1" smtClean="0"/>
              <a:t>operaţii</a:t>
            </a:r>
            <a:r>
              <a:rPr lang="en-US" dirty="0" smtClean="0"/>
              <a:t>/sec ;</a:t>
            </a:r>
          </a:p>
          <a:p>
            <a:r>
              <a:rPr lang="en-US" dirty="0" smtClean="0"/>
              <a:t>·         </a:t>
            </a:r>
            <a:r>
              <a:rPr lang="en-US" dirty="0" err="1" smtClean="0"/>
              <a:t>Calculatoare</a:t>
            </a:r>
            <a:r>
              <a:rPr lang="en-US" dirty="0" smtClean="0"/>
              <a:t> : IBM 370 , FELIX</a:t>
            </a:r>
          </a:p>
          <a:p>
            <a:r>
              <a:rPr lang="en-US" dirty="0" smtClean="0"/>
              <a:t>·         </a:t>
            </a:r>
            <a:r>
              <a:rPr lang="en-US" dirty="0" err="1" smtClean="0"/>
              <a:t>Comunicatii</a:t>
            </a:r>
            <a:r>
              <a:rPr lang="en-US" dirty="0" smtClean="0"/>
              <a:t> : </a:t>
            </a:r>
            <a:r>
              <a:rPr lang="en-US" dirty="0" err="1" smtClean="0"/>
              <a:t>Primele</a:t>
            </a:r>
            <a:r>
              <a:rPr lang="en-US" dirty="0" smtClean="0"/>
              <a:t> </a:t>
            </a:r>
            <a:r>
              <a:rPr lang="en-US" dirty="0" err="1" smtClean="0"/>
              <a:t>comunicaţii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satelit</a:t>
            </a:r>
            <a:r>
              <a:rPr lang="en-US" dirty="0" smtClean="0"/>
              <a:t>, </a:t>
            </a:r>
            <a:r>
              <a:rPr lang="en-US" dirty="0" err="1" smtClean="0"/>
              <a:t>transmisia</a:t>
            </a:r>
            <a:r>
              <a:rPr lang="en-US" dirty="0" smtClean="0"/>
              <a:t> de date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fibra</a:t>
            </a:r>
            <a:r>
              <a:rPr lang="en-US" dirty="0" smtClean="0"/>
              <a:t> </a:t>
            </a:r>
            <a:r>
              <a:rPr lang="en-US" dirty="0" err="1" smtClean="0"/>
              <a:t>optică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3466404"/>
            <a:ext cx="88907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Generaţia</a:t>
            </a:r>
            <a:r>
              <a:rPr lang="en-US" dirty="0" smtClean="0"/>
              <a:t> a IV-a (1982-1989) </a:t>
            </a:r>
            <a:r>
              <a:rPr lang="en-US" dirty="0" err="1" smtClean="0"/>
              <a:t>caracterizată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·         Hardware: </a:t>
            </a:r>
            <a:r>
              <a:rPr lang="en-US" dirty="0" err="1" smtClean="0"/>
              <a:t>circuite</a:t>
            </a:r>
            <a:r>
              <a:rPr lang="en-US" dirty="0" smtClean="0"/>
              <a:t> integrate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scară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mare ( VLSI ) ,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distribuite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, </a:t>
            </a:r>
            <a:r>
              <a:rPr lang="en-US" dirty="0" err="1" smtClean="0"/>
              <a:t>apar</a:t>
            </a:r>
            <a:r>
              <a:rPr lang="en-US" dirty="0" smtClean="0"/>
              <a:t> </a:t>
            </a:r>
            <a:r>
              <a:rPr lang="en-US" dirty="0" err="1" smtClean="0"/>
              <a:t>microprocesoarele</a:t>
            </a:r>
            <a:r>
              <a:rPr lang="en-US" dirty="0" smtClean="0"/>
              <a:t> de 16/32 </a:t>
            </a:r>
            <a:r>
              <a:rPr lang="en-US" dirty="0" err="1" smtClean="0"/>
              <a:t>biţi</a:t>
            </a:r>
            <a:r>
              <a:rPr lang="en-US" dirty="0" smtClean="0"/>
              <a:t>, </a:t>
            </a:r>
            <a:r>
              <a:rPr lang="en-US" dirty="0" err="1" smtClean="0"/>
              <a:t>primele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optice</a:t>
            </a:r>
            <a:r>
              <a:rPr lang="en-US" dirty="0" smtClean="0"/>
              <a:t> (</a:t>
            </a:r>
            <a:r>
              <a:rPr lang="en-US" dirty="0" err="1" smtClean="0"/>
              <a:t>discurile</a:t>
            </a:r>
            <a:r>
              <a:rPr lang="en-US" dirty="0" smtClean="0"/>
              <a:t> </a:t>
            </a:r>
            <a:r>
              <a:rPr lang="en-US" dirty="0" err="1" smtClean="0"/>
              <a:t>optice</a:t>
            </a:r>
            <a:r>
              <a:rPr lang="en-US" dirty="0" smtClean="0"/>
              <a:t> ) ;</a:t>
            </a:r>
          </a:p>
          <a:p>
            <a:r>
              <a:rPr lang="en-US" dirty="0" smtClean="0"/>
              <a:t>·         Software : </a:t>
            </a:r>
            <a:r>
              <a:rPr lang="en-US" dirty="0" err="1" smtClean="0"/>
              <a:t>Pachete</a:t>
            </a:r>
            <a:r>
              <a:rPr lang="en-US" dirty="0" smtClean="0"/>
              <a:t> de </a:t>
            </a:r>
            <a:r>
              <a:rPr lang="en-US" dirty="0" err="1" smtClean="0"/>
              <a:t>programe</a:t>
            </a:r>
            <a:r>
              <a:rPr lang="en-US" dirty="0" smtClean="0"/>
              <a:t> de </a:t>
            </a:r>
            <a:r>
              <a:rPr lang="en-US" dirty="0" err="1" smtClean="0"/>
              <a:t>largă</a:t>
            </a:r>
            <a:r>
              <a:rPr lang="en-US" dirty="0" smtClean="0"/>
              <a:t> </a:t>
            </a:r>
            <a:r>
              <a:rPr lang="en-US" dirty="0" err="1" smtClean="0"/>
              <a:t>utilizare</a:t>
            </a:r>
            <a:r>
              <a:rPr lang="en-US" dirty="0" smtClean="0"/>
              <a:t>, </a:t>
            </a:r>
            <a:r>
              <a:rPr lang="en-US" dirty="0" err="1" smtClean="0"/>
              <a:t>sisteme</a:t>
            </a:r>
            <a:r>
              <a:rPr lang="en-US" dirty="0" smtClean="0"/>
              <a:t> expert , </a:t>
            </a:r>
            <a:r>
              <a:rPr lang="en-US" dirty="0" err="1" smtClean="0"/>
              <a:t>sisteme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r>
              <a:rPr lang="en-US" dirty="0" smtClean="0"/>
              <a:t>, se </a:t>
            </a:r>
            <a:r>
              <a:rPr lang="en-US" dirty="0" err="1" smtClean="0"/>
              <a:t>perfecţioneaza</a:t>
            </a:r>
            <a:r>
              <a:rPr lang="en-US" dirty="0" smtClean="0"/>
              <a:t> </a:t>
            </a:r>
            <a:r>
              <a:rPr lang="en-US" dirty="0" err="1" smtClean="0"/>
              <a:t>limbajele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 smtClean="0"/>
              <a:t> orientate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, </a:t>
            </a:r>
            <a:r>
              <a:rPr lang="en-US" dirty="0" err="1" smtClean="0"/>
              <a:t>baze</a:t>
            </a:r>
            <a:r>
              <a:rPr lang="en-US" dirty="0" smtClean="0"/>
              <a:t> de date </a:t>
            </a:r>
            <a:r>
              <a:rPr lang="en-US" dirty="0" err="1" smtClean="0"/>
              <a:t>relationale</a:t>
            </a:r>
            <a:r>
              <a:rPr lang="en-US" dirty="0" smtClean="0"/>
              <a:t> ;</a:t>
            </a:r>
          </a:p>
          <a:p>
            <a:r>
              <a:rPr lang="en-US" dirty="0" smtClean="0"/>
              <a:t>·         </a:t>
            </a:r>
            <a:r>
              <a:rPr lang="en-US" dirty="0" err="1" smtClean="0"/>
              <a:t>Memorie</a:t>
            </a:r>
            <a:r>
              <a:rPr lang="en-US" dirty="0" smtClean="0"/>
              <a:t> : 8÷10 </a:t>
            </a:r>
            <a:r>
              <a:rPr lang="en-US" dirty="0" err="1" smtClean="0"/>
              <a:t>Mocteţi</a:t>
            </a:r>
            <a:r>
              <a:rPr lang="en-US" dirty="0" smtClean="0"/>
              <a:t> ;</a:t>
            </a:r>
          </a:p>
          <a:p>
            <a:r>
              <a:rPr lang="en-US" dirty="0" smtClean="0"/>
              <a:t>·         </a:t>
            </a:r>
            <a:r>
              <a:rPr lang="en-US" dirty="0" err="1" smtClean="0"/>
              <a:t>Viteza</a:t>
            </a:r>
            <a:r>
              <a:rPr lang="en-US" dirty="0" smtClean="0"/>
              <a:t> : 30 de </a:t>
            </a:r>
            <a:r>
              <a:rPr lang="en-US" dirty="0" err="1" smtClean="0"/>
              <a:t>milioane</a:t>
            </a:r>
            <a:r>
              <a:rPr lang="en-US" dirty="0" smtClean="0"/>
              <a:t> de </a:t>
            </a:r>
            <a:r>
              <a:rPr lang="en-US" dirty="0" err="1" smtClean="0"/>
              <a:t>instrucţiuni</a:t>
            </a:r>
            <a:r>
              <a:rPr lang="en-US" dirty="0" smtClean="0"/>
              <a:t>/sec ;</a:t>
            </a:r>
          </a:p>
          <a:p>
            <a:r>
              <a:rPr lang="en-US" dirty="0" smtClean="0"/>
              <a:t>·         </a:t>
            </a:r>
            <a:r>
              <a:rPr lang="en-US" dirty="0" err="1" smtClean="0"/>
              <a:t>Caculatoare</a:t>
            </a:r>
            <a:r>
              <a:rPr lang="en-US" dirty="0" smtClean="0"/>
              <a:t> : INDEPENDENT, CORAL, IBM (</a:t>
            </a:r>
            <a:r>
              <a:rPr lang="en-US" dirty="0" err="1" smtClean="0"/>
              <a:t>apar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versiuni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514" y="4180196"/>
            <a:ext cx="2438400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24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1355</Words>
  <Application>Microsoft Office PowerPoint</Application>
  <PresentationFormat>Широкоэкранный</PresentationFormat>
  <Paragraphs>97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 (конференц-зал)</vt:lpstr>
      <vt:lpstr>Calsificarea calculatoare</vt:lpstr>
      <vt:lpstr>Introducere</vt:lpstr>
      <vt:lpstr>Microcalculatoare</vt:lpstr>
      <vt:lpstr>Презентация PowerPoint</vt:lpstr>
      <vt:lpstr>Supercalculatoarele</vt:lpstr>
      <vt:lpstr>Презентация PowerPoint</vt:lpstr>
      <vt:lpstr>Minicalculatoare</vt:lpstr>
      <vt:lpstr>Clasificarea după generații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Calsificarea calculatoare</dc:title>
  <dc:creator>HP</dc:creator>
  <cp:lastModifiedBy>HP</cp:lastModifiedBy>
  <cp:revision>4</cp:revision>
  <dcterms:created xsi:type="dcterms:W3CDTF">2019-04-30T19:14:54Z</dcterms:created>
  <dcterms:modified xsi:type="dcterms:W3CDTF">2019-04-30T19:51:47Z</dcterms:modified>
</cp:coreProperties>
</file>