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2" r:id="rId3"/>
    <p:sldId id="260" r:id="rId4"/>
    <p:sldId id="269" r:id="rId5"/>
    <p:sldId id="294" r:id="rId6"/>
    <p:sldId id="295" r:id="rId7"/>
    <p:sldId id="296" r:id="rId8"/>
    <p:sldId id="292" r:id="rId9"/>
    <p:sldId id="291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F9069C-3E8C-4FE3-BE04-8063B6D94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2105" y="1935195"/>
            <a:ext cx="3122781" cy="2987610"/>
          </a:xfrm>
          <a:custGeom>
            <a:avLst/>
            <a:gdLst>
              <a:gd name="connsiteX0" fmla="*/ 1562477 w 3122781"/>
              <a:gd name="connsiteY0" fmla="*/ 0 h 2987610"/>
              <a:gd name="connsiteX1" fmla="*/ 2562240 w 3122781"/>
              <a:gd name="connsiteY1" fmla="*/ 568594 h 2987610"/>
              <a:gd name="connsiteX2" fmla="*/ 2957146 w 3122781"/>
              <a:gd name="connsiteY2" fmla="*/ 1229459 h 2987610"/>
              <a:gd name="connsiteX3" fmla="*/ 2969643 w 3122781"/>
              <a:gd name="connsiteY3" fmla="*/ 2399066 h 2987610"/>
              <a:gd name="connsiteX4" fmla="*/ 1954884 w 3122781"/>
              <a:gd name="connsiteY4" fmla="*/ 2987610 h 2987610"/>
              <a:gd name="connsiteX5" fmla="*/ 1167570 w 3122781"/>
              <a:gd name="connsiteY5" fmla="*/ 2987610 h 2987610"/>
              <a:gd name="connsiteX6" fmla="*/ 155310 w 3122781"/>
              <a:gd name="connsiteY6" fmla="*/ 2399066 h 2987610"/>
              <a:gd name="connsiteX7" fmla="*/ 165308 w 3122781"/>
              <a:gd name="connsiteY7" fmla="*/ 1229459 h 2987610"/>
              <a:gd name="connsiteX8" fmla="*/ 560214 w 3122781"/>
              <a:gd name="connsiteY8" fmla="*/ 568594 h 2987610"/>
              <a:gd name="connsiteX9" fmla="*/ 1562477 w 3122781"/>
              <a:gd name="connsiteY9" fmla="*/ 0 h 29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2781" h="2987610">
                <a:moveTo>
                  <a:pt x="1562477" y="0"/>
                </a:moveTo>
                <a:cubicBezTo>
                  <a:pt x="1977379" y="0"/>
                  <a:pt x="2352290" y="211976"/>
                  <a:pt x="2562240" y="568594"/>
                </a:cubicBezTo>
                <a:cubicBezTo>
                  <a:pt x="2562240" y="568594"/>
                  <a:pt x="2562240" y="568594"/>
                  <a:pt x="2957146" y="1229459"/>
                </a:cubicBezTo>
                <a:cubicBezTo>
                  <a:pt x="3174595" y="1593558"/>
                  <a:pt x="3177094" y="2029979"/>
                  <a:pt x="2969643" y="2399066"/>
                </a:cubicBezTo>
                <a:cubicBezTo>
                  <a:pt x="2759693" y="2765659"/>
                  <a:pt x="2379783" y="2987610"/>
                  <a:pt x="1954884" y="2987610"/>
                </a:cubicBezTo>
                <a:cubicBezTo>
                  <a:pt x="1954884" y="2987610"/>
                  <a:pt x="1954884" y="2987610"/>
                  <a:pt x="1167570" y="2987610"/>
                </a:cubicBezTo>
                <a:cubicBezTo>
                  <a:pt x="742671" y="2987610"/>
                  <a:pt x="365261" y="2765659"/>
                  <a:pt x="155310" y="2399066"/>
                </a:cubicBezTo>
                <a:cubicBezTo>
                  <a:pt x="-54640" y="2029979"/>
                  <a:pt x="-52140" y="1593558"/>
                  <a:pt x="165308" y="1229459"/>
                </a:cubicBezTo>
                <a:cubicBezTo>
                  <a:pt x="165308" y="1229459"/>
                  <a:pt x="165308" y="1229459"/>
                  <a:pt x="560214" y="568594"/>
                </a:cubicBezTo>
                <a:cubicBezTo>
                  <a:pt x="772664" y="211976"/>
                  <a:pt x="1147575" y="0"/>
                  <a:pt x="156247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0EEE3E8-137F-4F10-9E5E-01D1774B19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606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ADB3129-B7D2-4E25-903C-D8AF86316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539CE3-D3E6-4E8B-AD33-E590D2710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5435" y="1526444"/>
            <a:ext cx="3524848" cy="4748298"/>
          </a:xfrm>
          <a:custGeom>
            <a:avLst/>
            <a:gdLst>
              <a:gd name="connsiteX0" fmla="*/ 0 w 3524848"/>
              <a:gd name="connsiteY0" fmla="*/ 0 h 4748298"/>
              <a:gd name="connsiteX1" fmla="*/ 3524848 w 3524848"/>
              <a:gd name="connsiteY1" fmla="*/ 0 h 4748298"/>
              <a:gd name="connsiteX2" fmla="*/ 3524848 w 3524848"/>
              <a:gd name="connsiteY2" fmla="*/ 4748298 h 4748298"/>
              <a:gd name="connsiteX3" fmla="*/ 0 w 3524848"/>
              <a:gd name="connsiteY3" fmla="*/ 4748298 h 47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848" h="4748298">
                <a:moveTo>
                  <a:pt x="0" y="0"/>
                </a:moveTo>
                <a:lnTo>
                  <a:pt x="3524848" y="0"/>
                </a:lnTo>
                <a:lnTo>
                  <a:pt x="3524848" y="4748298"/>
                </a:lnTo>
                <a:lnTo>
                  <a:pt x="0" y="47482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9A8FBA3-37F8-487E-8D34-6746D6BB9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3476" y="3191332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3AAA2D-C024-42D7-9CF6-F95453339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9166" y="1525581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BFA0C11-1EE7-4D1E-80F2-5BCCFBF27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FFB179-8EA3-4513-A430-79B687F5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9284" y="1750192"/>
            <a:ext cx="3352800" cy="3015916"/>
          </a:xfrm>
          <a:custGeom>
            <a:avLst/>
            <a:gdLst>
              <a:gd name="connsiteX0" fmla="*/ 75880 w 3352800"/>
              <a:gd name="connsiteY0" fmla="*/ 0 h 3015916"/>
              <a:gd name="connsiteX1" fmla="*/ 3276920 w 3352800"/>
              <a:gd name="connsiteY1" fmla="*/ 0 h 3015916"/>
              <a:gd name="connsiteX2" fmla="*/ 3352800 w 3352800"/>
              <a:gd name="connsiteY2" fmla="*/ 75880 h 3015916"/>
              <a:gd name="connsiteX3" fmla="*/ 3352800 w 3352800"/>
              <a:gd name="connsiteY3" fmla="*/ 2940036 h 3015916"/>
              <a:gd name="connsiteX4" fmla="*/ 3276920 w 3352800"/>
              <a:gd name="connsiteY4" fmla="*/ 3015916 h 3015916"/>
              <a:gd name="connsiteX5" fmla="*/ 75880 w 3352800"/>
              <a:gd name="connsiteY5" fmla="*/ 3015916 h 3015916"/>
              <a:gd name="connsiteX6" fmla="*/ 0 w 3352800"/>
              <a:gd name="connsiteY6" fmla="*/ 2940036 h 3015916"/>
              <a:gd name="connsiteX7" fmla="*/ 0 w 3352800"/>
              <a:gd name="connsiteY7" fmla="*/ 75880 h 3015916"/>
              <a:gd name="connsiteX8" fmla="*/ 75880 w 3352800"/>
              <a:gd name="connsiteY8" fmla="*/ 0 h 30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015916">
                <a:moveTo>
                  <a:pt x="75880" y="0"/>
                </a:moveTo>
                <a:lnTo>
                  <a:pt x="3276920" y="0"/>
                </a:lnTo>
                <a:cubicBezTo>
                  <a:pt x="3318827" y="0"/>
                  <a:pt x="3352800" y="33973"/>
                  <a:pt x="3352800" y="75880"/>
                </a:cubicBezTo>
                <a:lnTo>
                  <a:pt x="3352800" y="2940036"/>
                </a:lnTo>
                <a:cubicBezTo>
                  <a:pt x="3352800" y="2981943"/>
                  <a:pt x="3318827" y="3015916"/>
                  <a:pt x="3276920" y="3015916"/>
                </a:cubicBezTo>
                <a:lnTo>
                  <a:pt x="75880" y="3015916"/>
                </a:lnTo>
                <a:cubicBezTo>
                  <a:pt x="33973" y="3015916"/>
                  <a:pt x="0" y="2981943"/>
                  <a:pt x="0" y="2940036"/>
                </a:cubicBezTo>
                <a:lnTo>
                  <a:pt x="0" y="75880"/>
                </a:lnTo>
                <a:cubicBezTo>
                  <a:pt x="0" y="33973"/>
                  <a:pt x="33973" y="0"/>
                  <a:pt x="758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D0177F4-D7EE-4A92-9E6D-CC58CBE59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799" y="1726280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3A191B-C8EE-4491-8269-A8C03F2438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4799" y="3355359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85441B2-28EF-45E8-8A9B-56CF58D66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316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04B5D2E-0C2B-4F88-ACCE-E7C903B64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3158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E2E18F0-B7B2-4CA8-A4F0-6B8B3A86E3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102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10D2AA-8774-4E01-BB55-3989E7CF2C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089" y="396606"/>
            <a:ext cx="4754454" cy="193561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1778DCE-BCEC-4122-ADCB-0EFC43058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129" y="1346444"/>
            <a:ext cx="5533704" cy="3731741"/>
          </a:xfrm>
          <a:custGeom>
            <a:avLst/>
            <a:gdLst>
              <a:gd name="connsiteX0" fmla="*/ 0 w 1051123"/>
              <a:gd name="connsiteY0" fmla="*/ 0 h 1051123"/>
              <a:gd name="connsiteX1" fmla="*/ 1051123 w 1051123"/>
              <a:gd name="connsiteY1" fmla="*/ 0 h 1051123"/>
              <a:gd name="connsiteX2" fmla="*/ 1051123 w 1051123"/>
              <a:gd name="connsiteY2" fmla="*/ 1051123 h 1051123"/>
              <a:gd name="connsiteX3" fmla="*/ 0 w 1051123"/>
              <a:gd name="connsiteY3" fmla="*/ 1051123 h 1051123"/>
              <a:gd name="connsiteX4" fmla="*/ 0 w 1051123"/>
              <a:gd name="connsiteY4" fmla="*/ 0 h 1051123"/>
              <a:gd name="connsiteX0" fmla="*/ 0 w 1123695"/>
              <a:gd name="connsiteY0" fmla="*/ 0 h 1370437"/>
              <a:gd name="connsiteX1" fmla="*/ 1123695 w 1123695"/>
              <a:gd name="connsiteY1" fmla="*/ 319314 h 1370437"/>
              <a:gd name="connsiteX2" fmla="*/ 1123695 w 1123695"/>
              <a:gd name="connsiteY2" fmla="*/ 1370437 h 1370437"/>
              <a:gd name="connsiteX3" fmla="*/ 72572 w 1123695"/>
              <a:gd name="connsiteY3" fmla="*/ 1370437 h 1370437"/>
              <a:gd name="connsiteX4" fmla="*/ 0 w 1123695"/>
              <a:gd name="connsiteY4" fmla="*/ 0 h 1370437"/>
              <a:gd name="connsiteX0" fmla="*/ 0 w 1096341"/>
              <a:gd name="connsiteY0" fmla="*/ 0 h 1327452"/>
              <a:gd name="connsiteX1" fmla="*/ 1096341 w 1096341"/>
              <a:gd name="connsiteY1" fmla="*/ 276329 h 1327452"/>
              <a:gd name="connsiteX2" fmla="*/ 1096341 w 1096341"/>
              <a:gd name="connsiteY2" fmla="*/ 1327452 h 1327452"/>
              <a:gd name="connsiteX3" fmla="*/ 45218 w 1096341"/>
              <a:gd name="connsiteY3" fmla="*/ 1327452 h 1327452"/>
              <a:gd name="connsiteX4" fmla="*/ 0 w 1096341"/>
              <a:gd name="connsiteY4" fmla="*/ 0 h 1327452"/>
              <a:gd name="connsiteX0" fmla="*/ 0 w 3183049"/>
              <a:gd name="connsiteY0" fmla="*/ 458317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58317 h 1785769"/>
              <a:gd name="connsiteX0" fmla="*/ 0 w 3183049"/>
              <a:gd name="connsiteY0" fmla="*/ 462225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62225 h 1785769"/>
              <a:gd name="connsiteX0" fmla="*/ 0 w 3179141"/>
              <a:gd name="connsiteY0" fmla="*/ 466132 h 1785769"/>
              <a:gd name="connsiteX1" fmla="*/ 3179141 w 3179141"/>
              <a:gd name="connsiteY1" fmla="*/ 0 h 1785769"/>
              <a:gd name="connsiteX2" fmla="*/ 1092433 w 3179141"/>
              <a:gd name="connsiteY2" fmla="*/ 1785769 h 1785769"/>
              <a:gd name="connsiteX3" fmla="*/ 41310 w 3179141"/>
              <a:gd name="connsiteY3" fmla="*/ 1785769 h 1785769"/>
              <a:gd name="connsiteX4" fmla="*/ 0 w 3179141"/>
              <a:gd name="connsiteY4" fmla="*/ 466132 h 1785769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1633370 w 3720078"/>
              <a:gd name="connsiteY2" fmla="*/ 1785769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3227708 w 3720078"/>
              <a:gd name="connsiteY2" fmla="*/ 2481338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078" h="2508693">
                <a:moveTo>
                  <a:pt x="540937" y="466132"/>
                </a:moveTo>
                <a:lnTo>
                  <a:pt x="3720078" y="0"/>
                </a:lnTo>
                <a:lnTo>
                  <a:pt x="3227708" y="2481338"/>
                </a:lnTo>
                <a:lnTo>
                  <a:pt x="0" y="2508693"/>
                </a:lnTo>
                <a:lnTo>
                  <a:pt x="540937" y="466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5CA51-D9AA-485C-BCCE-CEA7F2B28F2F}"/>
              </a:ext>
            </a:extLst>
          </p:cNvPr>
          <p:cNvSpPr txBox="1"/>
          <p:nvPr userDrawn="1"/>
        </p:nvSpPr>
        <p:spPr>
          <a:xfrm>
            <a:off x="1038891" y="2332222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5008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FCE916A-76AC-4872-B108-7A494EFBF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211F384-A0AA-486A-ABCF-4F8B0BA88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700" y="2120089"/>
            <a:ext cx="1752600" cy="3766096"/>
          </a:xfrm>
          <a:custGeom>
            <a:avLst/>
            <a:gdLst>
              <a:gd name="connsiteX0" fmla="*/ 504814 w 2632868"/>
              <a:gd name="connsiteY0" fmla="*/ 330 h 5657673"/>
              <a:gd name="connsiteX1" fmla="*/ 539273 w 2632868"/>
              <a:gd name="connsiteY1" fmla="*/ 833 h 5657673"/>
              <a:gd name="connsiteX2" fmla="*/ 607688 w 2632868"/>
              <a:gd name="connsiteY2" fmla="*/ 85294 h 5657673"/>
              <a:gd name="connsiteX3" fmla="*/ 680128 w 2632868"/>
              <a:gd name="connsiteY3" fmla="*/ 193886 h 5657673"/>
              <a:gd name="connsiteX4" fmla="*/ 748543 w 2632868"/>
              <a:gd name="connsiteY4" fmla="*/ 211984 h 5657673"/>
              <a:gd name="connsiteX5" fmla="*/ 911532 w 2632868"/>
              <a:gd name="connsiteY5" fmla="*/ 209973 h 5657673"/>
              <a:gd name="connsiteX6" fmla="*/ 1315987 w 2632868"/>
              <a:gd name="connsiteY6" fmla="*/ 209973 h 5657673"/>
              <a:gd name="connsiteX7" fmla="*/ 1720442 w 2632868"/>
              <a:gd name="connsiteY7" fmla="*/ 209973 h 5657673"/>
              <a:gd name="connsiteX8" fmla="*/ 1885443 w 2632868"/>
              <a:gd name="connsiteY8" fmla="*/ 211984 h 5657673"/>
              <a:gd name="connsiteX9" fmla="*/ 1951846 w 2632868"/>
              <a:gd name="connsiteY9" fmla="*/ 193886 h 5657673"/>
              <a:gd name="connsiteX10" fmla="*/ 2026298 w 2632868"/>
              <a:gd name="connsiteY10" fmla="*/ 85294 h 5657673"/>
              <a:gd name="connsiteX11" fmla="*/ 2094713 w 2632868"/>
              <a:gd name="connsiteY11" fmla="*/ 833 h 5657673"/>
              <a:gd name="connsiteX12" fmla="*/ 2171177 w 2632868"/>
              <a:gd name="connsiteY12" fmla="*/ 2844 h 5657673"/>
              <a:gd name="connsiteX13" fmla="*/ 2370386 w 2632868"/>
              <a:gd name="connsiteY13" fmla="*/ 2844 h 5657673"/>
              <a:gd name="connsiteX14" fmla="*/ 2627950 w 2632868"/>
              <a:gd name="connsiteY14" fmla="*/ 392971 h 5657673"/>
              <a:gd name="connsiteX15" fmla="*/ 2629962 w 2632868"/>
              <a:gd name="connsiteY15" fmla="*/ 5313799 h 5657673"/>
              <a:gd name="connsiteX16" fmla="*/ 2631974 w 2632868"/>
              <a:gd name="connsiteY16" fmla="*/ 5321842 h 5657673"/>
              <a:gd name="connsiteX17" fmla="*/ 2631974 w 2632868"/>
              <a:gd name="connsiteY17" fmla="*/ 5327875 h 5657673"/>
              <a:gd name="connsiteX18" fmla="*/ 2631974 w 2632868"/>
              <a:gd name="connsiteY18" fmla="*/ 5368095 h 5657673"/>
              <a:gd name="connsiteX19" fmla="*/ 2631974 w 2632868"/>
              <a:gd name="connsiteY19" fmla="*/ 5380160 h 5657673"/>
              <a:gd name="connsiteX20" fmla="*/ 2631974 w 2632868"/>
              <a:gd name="connsiteY20" fmla="*/ 5394237 h 5657673"/>
              <a:gd name="connsiteX21" fmla="*/ 2629962 w 2632868"/>
              <a:gd name="connsiteY21" fmla="*/ 5406303 h 5657673"/>
              <a:gd name="connsiteX22" fmla="*/ 2627950 w 2632868"/>
              <a:gd name="connsiteY22" fmla="*/ 5414347 h 5657673"/>
              <a:gd name="connsiteX23" fmla="*/ 2621913 w 2632868"/>
              <a:gd name="connsiteY23" fmla="*/ 5442500 h 5657673"/>
              <a:gd name="connsiteX24" fmla="*/ 2619901 w 2632868"/>
              <a:gd name="connsiteY24" fmla="*/ 5450544 h 5657673"/>
              <a:gd name="connsiteX25" fmla="*/ 2593742 w 2632868"/>
              <a:gd name="connsiteY25" fmla="*/ 5510873 h 5657673"/>
              <a:gd name="connsiteX26" fmla="*/ 2573620 w 2632868"/>
              <a:gd name="connsiteY26" fmla="*/ 5541037 h 5657673"/>
              <a:gd name="connsiteX27" fmla="*/ 2326118 w 2632868"/>
              <a:gd name="connsiteY27" fmla="*/ 5657673 h 5657673"/>
              <a:gd name="connsiteX28" fmla="*/ 1869345 w 2632868"/>
              <a:gd name="connsiteY28" fmla="*/ 5657673 h 5657673"/>
              <a:gd name="connsiteX29" fmla="*/ 764641 w 2632868"/>
              <a:gd name="connsiteY29" fmla="*/ 5657673 h 5657673"/>
              <a:gd name="connsiteX30" fmla="*/ 305856 w 2632868"/>
              <a:gd name="connsiteY30" fmla="*/ 5657673 h 5657673"/>
              <a:gd name="connsiteX31" fmla="*/ 58354 w 2632868"/>
              <a:gd name="connsiteY31" fmla="*/ 5541037 h 5657673"/>
              <a:gd name="connsiteX32" fmla="*/ 38232 w 2632868"/>
              <a:gd name="connsiteY32" fmla="*/ 5510873 h 5657673"/>
              <a:gd name="connsiteX33" fmla="*/ 14085 w 2632868"/>
              <a:gd name="connsiteY33" fmla="*/ 5450544 h 5657673"/>
              <a:gd name="connsiteX34" fmla="*/ 12073 w 2632868"/>
              <a:gd name="connsiteY34" fmla="*/ 5442500 h 5657673"/>
              <a:gd name="connsiteX35" fmla="*/ 4024 w 2632868"/>
              <a:gd name="connsiteY35" fmla="*/ 5414347 h 5657673"/>
              <a:gd name="connsiteX36" fmla="*/ 4024 w 2632868"/>
              <a:gd name="connsiteY36" fmla="*/ 5406303 h 5657673"/>
              <a:gd name="connsiteX37" fmla="*/ 2012 w 2632868"/>
              <a:gd name="connsiteY37" fmla="*/ 5394237 h 5657673"/>
              <a:gd name="connsiteX38" fmla="*/ 2012 w 2632868"/>
              <a:gd name="connsiteY38" fmla="*/ 5380160 h 5657673"/>
              <a:gd name="connsiteX39" fmla="*/ 0 w 2632868"/>
              <a:gd name="connsiteY39" fmla="*/ 5358040 h 5657673"/>
              <a:gd name="connsiteX40" fmla="*/ 2012 w 2632868"/>
              <a:gd name="connsiteY40" fmla="*/ 5327875 h 5657673"/>
              <a:gd name="connsiteX41" fmla="*/ 2012 w 2632868"/>
              <a:gd name="connsiteY41" fmla="*/ 5321842 h 5657673"/>
              <a:gd name="connsiteX42" fmla="*/ 4024 w 2632868"/>
              <a:gd name="connsiteY42" fmla="*/ 5313799 h 5657673"/>
              <a:gd name="connsiteX43" fmla="*/ 6036 w 2632868"/>
              <a:gd name="connsiteY43" fmla="*/ 392971 h 5657673"/>
              <a:gd name="connsiteX44" fmla="*/ 261587 w 2632868"/>
              <a:gd name="connsiteY44" fmla="*/ 2844 h 5657673"/>
              <a:gd name="connsiteX45" fmla="*/ 263600 w 2632868"/>
              <a:gd name="connsiteY45" fmla="*/ 2844 h 5657673"/>
              <a:gd name="connsiteX46" fmla="*/ 462809 w 2632868"/>
              <a:gd name="connsiteY46" fmla="*/ 2844 h 5657673"/>
              <a:gd name="connsiteX47" fmla="*/ 504814 w 2632868"/>
              <a:gd name="connsiteY47" fmla="*/ 330 h 56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32868" h="5657673">
                <a:moveTo>
                  <a:pt x="504814" y="330"/>
                </a:moveTo>
                <a:cubicBezTo>
                  <a:pt x="517642" y="-172"/>
                  <a:pt x="529212" y="-172"/>
                  <a:pt x="539273" y="833"/>
                </a:cubicBezTo>
                <a:cubicBezTo>
                  <a:pt x="591590" y="833"/>
                  <a:pt x="611712" y="12899"/>
                  <a:pt x="607688" y="85294"/>
                </a:cubicBezTo>
                <a:cubicBezTo>
                  <a:pt x="603664" y="141600"/>
                  <a:pt x="641896" y="175787"/>
                  <a:pt x="680128" y="193886"/>
                </a:cubicBezTo>
                <a:cubicBezTo>
                  <a:pt x="710311" y="207962"/>
                  <a:pt x="738482" y="211984"/>
                  <a:pt x="748543" y="211984"/>
                </a:cubicBezTo>
                <a:cubicBezTo>
                  <a:pt x="756592" y="209973"/>
                  <a:pt x="827019" y="209973"/>
                  <a:pt x="911532" y="209973"/>
                </a:cubicBezTo>
                <a:cubicBezTo>
                  <a:pt x="1042326" y="209973"/>
                  <a:pt x="1215376" y="209973"/>
                  <a:pt x="1315987" y="209973"/>
                </a:cubicBezTo>
                <a:cubicBezTo>
                  <a:pt x="1416598" y="209973"/>
                  <a:pt x="1591660" y="209973"/>
                  <a:pt x="1720442" y="209973"/>
                </a:cubicBezTo>
                <a:cubicBezTo>
                  <a:pt x="1806967" y="209973"/>
                  <a:pt x="1875382" y="209973"/>
                  <a:pt x="1885443" y="211984"/>
                </a:cubicBezTo>
                <a:cubicBezTo>
                  <a:pt x="1895504" y="211984"/>
                  <a:pt x="1923675" y="207962"/>
                  <a:pt x="1951846" y="193886"/>
                </a:cubicBezTo>
                <a:cubicBezTo>
                  <a:pt x="1990078" y="175787"/>
                  <a:pt x="2028310" y="141600"/>
                  <a:pt x="2026298" y="85294"/>
                </a:cubicBezTo>
                <a:cubicBezTo>
                  <a:pt x="2022274" y="12899"/>
                  <a:pt x="2042396" y="833"/>
                  <a:pt x="2094713" y="833"/>
                </a:cubicBezTo>
                <a:cubicBezTo>
                  <a:pt x="2114835" y="-1178"/>
                  <a:pt x="2140994" y="833"/>
                  <a:pt x="2171177" y="2844"/>
                </a:cubicBezTo>
                <a:cubicBezTo>
                  <a:pt x="2281849" y="2844"/>
                  <a:pt x="2370386" y="2844"/>
                  <a:pt x="2370386" y="2844"/>
                </a:cubicBezTo>
                <a:cubicBezTo>
                  <a:pt x="2388496" y="2844"/>
                  <a:pt x="2660145" y="8877"/>
                  <a:pt x="2627950" y="392971"/>
                </a:cubicBezTo>
                <a:cubicBezTo>
                  <a:pt x="2627950" y="392971"/>
                  <a:pt x="2627950" y="392971"/>
                  <a:pt x="2629962" y="5313799"/>
                </a:cubicBezTo>
                <a:cubicBezTo>
                  <a:pt x="2629962" y="5313799"/>
                  <a:pt x="2629962" y="5315809"/>
                  <a:pt x="2631974" y="5321842"/>
                </a:cubicBezTo>
                <a:cubicBezTo>
                  <a:pt x="2631974" y="5323853"/>
                  <a:pt x="2631974" y="5325864"/>
                  <a:pt x="2631974" y="5327875"/>
                </a:cubicBezTo>
                <a:cubicBezTo>
                  <a:pt x="2631974" y="5335919"/>
                  <a:pt x="2633986" y="5352007"/>
                  <a:pt x="2631974" y="5368095"/>
                </a:cubicBezTo>
                <a:cubicBezTo>
                  <a:pt x="2631974" y="5372116"/>
                  <a:pt x="2631974" y="5376138"/>
                  <a:pt x="2631974" y="5380160"/>
                </a:cubicBezTo>
                <a:cubicBezTo>
                  <a:pt x="2631974" y="5384182"/>
                  <a:pt x="2631974" y="5388204"/>
                  <a:pt x="2631974" y="5394237"/>
                </a:cubicBezTo>
                <a:cubicBezTo>
                  <a:pt x="2629962" y="5398259"/>
                  <a:pt x="2629962" y="5402281"/>
                  <a:pt x="2629962" y="5406303"/>
                </a:cubicBezTo>
                <a:cubicBezTo>
                  <a:pt x="2629962" y="5408314"/>
                  <a:pt x="2627950" y="5412336"/>
                  <a:pt x="2627950" y="5414347"/>
                </a:cubicBezTo>
                <a:cubicBezTo>
                  <a:pt x="2625938" y="5422391"/>
                  <a:pt x="2623925" y="5432445"/>
                  <a:pt x="2621913" y="5442500"/>
                </a:cubicBezTo>
                <a:cubicBezTo>
                  <a:pt x="2621913" y="5444511"/>
                  <a:pt x="2619901" y="5448533"/>
                  <a:pt x="2619901" y="5450544"/>
                </a:cubicBezTo>
                <a:cubicBezTo>
                  <a:pt x="2613864" y="5470654"/>
                  <a:pt x="2605815" y="5490763"/>
                  <a:pt x="2593742" y="5510873"/>
                </a:cubicBezTo>
                <a:cubicBezTo>
                  <a:pt x="2587705" y="5520928"/>
                  <a:pt x="2581669" y="5530983"/>
                  <a:pt x="2573620" y="5541037"/>
                </a:cubicBezTo>
                <a:cubicBezTo>
                  <a:pt x="2529351" y="5597344"/>
                  <a:pt x="2454899" y="5645607"/>
                  <a:pt x="2326118" y="5657673"/>
                </a:cubicBezTo>
                <a:cubicBezTo>
                  <a:pt x="2326118" y="5657673"/>
                  <a:pt x="2326118" y="5657673"/>
                  <a:pt x="1869345" y="5657673"/>
                </a:cubicBezTo>
                <a:cubicBezTo>
                  <a:pt x="1869345" y="5657673"/>
                  <a:pt x="1869345" y="5657673"/>
                  <a:pt x="764641" y="5657673"/>
                </a:cubicBezTo>
                <a:cubicBezTo>
                  <a:pt x="764641" y="5657673"/>
                  <a:pt x="764641" y="5657673"/>
                  <a:pt x="305856" y="5657673"/>
                </a:cubicBezTo>
                <a:cubicBezTo>
                  <a:pt x="179087" y="5645607"/>
                  <a:pt x="102623" y="5597344"/>
                  <a:pt x="58354" y="5541037"/>
                </a:cubicBezTo>
                <a:cubicBezTo>
                  <a:pt x="52317" y="5530983"/>
                  <a:pt x="44268" y="5520928"/>
                  <a:pt x="38232" y="5510873"/>
                </a:cubicBezTo>
                <a:cubicBezTo>
                  <a:pt x="28171" y="5490763"/>
                  <a:pt x="18110" y="5470654"/>
                  <a:pt x="14085" y="5450544"/>
                </a:cubicBezTo>
                <a:cubicBezTo>
                  <a:pt x="12073" y="5448533"/>
                  <a:pt x="12073" y="5444511"/>
                  <a:pt x="12073" y="5442500"/>
                </a:cubicBezTo>
                <a:cubicBezTo>
                  <a:pt x="8049" y="5432445"/>
                  <a:pt x="6036" y="5422391"/>
                  <a:pt x="4024" y="5414347"/>
                </a:cubicBezTo>
                <a:cubicBezTo>
                  <a:pt x="4024" y="5412336"/>
                  <a:pt x="4024" y="5408314"/>
                  <a:pt x="4024" y="5406303"/>
                </a:cubicBezTo>
                <a:cubicBezTo>
                  <a:pt x="4024" y="5402281"/>
                  <a:pt x="2012" y="5398259"/>
                  <a:pt x="2012" y="5394237"/>
                </a:cubicBezTo>
                <a:cubicBezTo>
                  <a:pt x="2012" y="5388204"/>
                  <a:pt x="2012" y="5384182"/>
                  <a:pt x="2012" y="5380160"/>
                </a:cubicBezTo>
                <a:cubicBezTo>
                  <a:pt x="0" y="5372116"/>
                  <a:pt x="0" y="5364073"/>
                  <a:pt x="0" y="5358040"/>
                </a:cubicBezTo>
                <a:cubicBezTo>
                  <a:pt x="0" y="5345974"/>
                  <a:pt x="0" y="5333908"/>
                  <a:pt x="2012" y="5327875"/>
                </a:cubicBezTo>
                <a:cubicBezTo>
                  <a:pt x="2012" y="5325864"/>
                  <a:pt x="2012" y="5323853"/>
                  <a:pt x="2012" y="5321842"/>
                </a:cubicBezTo>
                <a:cubicBezTo>
                  <a:pt x="2012" y="5315809"/>
                  <a:pt x="4024" y="5313799"/>
                  <a:pt x="4024" y="5313799"/>
                </a:cubicBezTo>
                <a:cubicBezTo>
                  <a:pt x="4024" y="5313799"/>
                  <a:pt x="4024" y="5313799"/>
                  <a:pt x="6036" y="392971"/>
                </a:cubicBezTo>
                <a:cubicBezTo>
                  <a:pt x="-26159" y="8877"/>
                  <a:pt x="245490" y="2844"/>
                  <a:pt x="261587" y="2844"/>
                </a:cubicBezTo>
                <a:cubicBezTo>
                  <a:pt x="263600" y="2844"/>
                  <a:pt x="263600" y="2844"/>
                  <a:pt x="263600" y="2844"/>
                </a:cubicBezTo>
                <a:cubicBezTo>
                  <a:pt x="263600" y="2844"/>
                  <a:pt x="352137" y="2844"/>
                  <a:pt x="462809" y="2844"/>
                </a:cubicBezTo>
                <a:cubicBezTo>
                  <a:pt x="477901" y="1839"/>
                  <a:pt x="491986" y="833"/>
                  <a:pt x="504814" y="3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652736-F4D7-4176-9687-C28ADB9133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38550"/>
          </a:xfrm>
          <a:custGeom>
            <a:avLst/>
            <a:gdLst>
              <a:gd name="connsiteX0" fmla="*/ 0 w 12192000"/>
              <a:gd name="connsiteY0" fmla="*/ 0 h 3638550"/>
              <a:gd name="connsiteX1" fmla="*/ 12192000 w 12192000"/>
              <a:gd name="connsiteY1" fmla="*/ 0 h 3638550"/>
              <a:gd name="connsiteX2" fmla="*/ 12192000 w 12192000"/>
              <a:gd name="connsiteY2" fmla="*/ 3638550 h 3638550"/>
              <a:gd name="connsiteX3" fmla="*/ 0 w 121920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38550">
                <a:moveTo>
                  <a:pt x="0" y="0"/>
                </a:moveTo>
                <a:lnTo>
                  <a:pt x="12192000" y="0"/>
                </a:lnTo>
                <a:lnTo>
                  <a:pt x="12192000" y="3638550"/>
                </a:lnTo>
                <a:lnTo>
                  <a:pt x="0" y="3638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E74CA1D-9751-476C-B1F2-676B8C4F4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27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1D3EDE-9737-4F7D-A0C9-62CC73811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53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430C6A-40B2-479E-8096-830D99D39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11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99AD55B-29A5-4F73-A335-AF83089286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169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E4D8F3-5B06-46B6-B51D-BC8F8969C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5387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26790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10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408537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8E1BDB-DB2A-435B-B3F0-9DF8435F1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D59125A-319A-4A47-81D0-D2B1D938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416" y="1963801"/>
            <a:ext cx="1814729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AEDE1B75-3AC0-4852-BFCA-1A4507C6F6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10485" y="1963801"/>
            <a:ext cx="3085513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5771EB8B-40C8-459A-914D-A4B03B0B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335" y="1963801"/>
            <a:ext cx="4900247" cy="180948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7364E5E-781A-4F9C-B5D0-67B7836A3C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5416" y="3837453"/>
            <a:ext cx="1814729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1F86FC9B-BE28-4565-98FC-88FC9CCC3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10483" y="3841023"/>
            <a:ext cx="4900247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16D28E51-2F05-4595-BBEF-17D779959E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1071" y="3842703"/>
            <a:ext cx="3085513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94109B-8189-4123-8849-63AA5AB9B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295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F77B536A-E199-4555-8C4C-9993C1BE4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2F5676C-B95D-47EE-BE83-FD83689AD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651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30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730193-6707-499F-B9F7-C59141AAF3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880" y="0"/>
            <a:ext cx="3471621" cy="4076054"/>
          </a:xfrm>
          <a:custGeom>
            <a:avLst/>
            <a:gdLst>
              <a:gd name="connsiteX0" fmla="*/ 66134 w 3471621"/>
              <a:gd name="connsiteY0" fmla="*/ 0 h 4076054"/>
              <a:gd name="connsiteX1" fmla="*/ 3405487 w 3471621"/>
              <a:gd name="connsiteY1" fmla="*/ 0 h 4076054"/>
              <a:gd name="connsiteX2" fmla="*/ 3471621 w 3471621"/>
              <a:gd name="connsiteY2" fmla="*/ 66134 h 4076054"/>
              <a:gd name="connsiteX3" fmla="*/ 3471621 w 3471621"/>
              <a:gd name="connsiteY3" fmla="*/ 4009920 h 4076054"/>
              <a:gd name="connsiteX4" fmla="*/ 3405487 w 3471621"/>
              <a:gd name="connsiteY4" fmla="*/ 4076054 h 4076054"/>
              <a:gd name="connsiteX5" fmla="*/ 66134 w 3471621"/>
              <a:gd name="connsiteY5" fmla="*/ 4076054 h 4076054"/>
              <a:gd name="connsiteX6" fmla="*/ 0 w 3471621"/>
              <a:gd name="connsiteY6" fmla="*/ 4009920 h 4076054"/>
              <a:gd name="connsiteX7" fmla="*/ 0 w 3471621"/>
              <a:gd name="connsiteY7" fmla="*/ 66134 h 4076054"/>
              <a:gd name="connsiteX8" fmla="*/ 66134 w 3471621"/>
              <a:gd name="connsiteY8" fmla="*/ 0 h 40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1621" h="4076054">
                <a:moveTo>
                  <a:pt x="66134" y="0"/>
                </a:moveTo>
                <a:lnTo>
                  <a:pt x="3405487" y="0"/>
                </a:lnTo>
                <a:cubicBezTo>
                  <a:pt x="3442012" y="0"/>
                  <a:pt x="3471621" y="29609"/>
                  <a:pt x="3471621" y="66134"/>
                </a:cubicBezTo>
                <a:lnTo>
                  <a:pt x="3471621" y="4009920"/>
                </a:lnTo>
                <a:cubicBezTo>
                  <a:pt x="3471621" y="4046445"/>
                  <a:pt x="3442012" y="4076054"/>
                  <a:pt x="3405487" y="4076054"/>
                </a:cubicBezTo>
                <a:lnTo>
                  <a:pt x="66134" y="4076054"/>
                </a:lnTo>
                <a:cubicBezTo>
                  <a:pt x="29609" y="4076054"/>
                  <a:pt x="0" y="4046445"/>
                  <a:pt x="0" y="4009920"/>
                </a:cubicBezTo>
                <a:lnTo>
                  <a:pt x="0" y="66134"/>
                </a:lnTo>
                <a:cubicBezTo>
                  <a:pt x="0" y="29609"/>
                  <a:pt x="29609" y="0"/>
                  <a:pt x="6613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DD0DFCB-EA9C-4C77-A3C0-B5DB8AE8AA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8565" y="1078531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6A210EE-5D5F-41DD-B165-F527742D0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0"/>
            <a:ext cx="7427495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E045BC7-1086-4137-A033-827E99861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9A79DC95-C0D6-420F-8195-1E15FE2E2E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5641" y="5005951"/>
            <a:ext cx="6869011" cy="1852047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23355D9A-27DE-42D6-82D8-9F0208175D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171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6E5987B4-1BF2-4546-B6D2-68AAF1E95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232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4BCEBEB-DE72-4803-B228-1E11878ADD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293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C806971-EDE4-445D-8263-067F02E3C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490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A8C36-9C73-40F8-962D-248A78B5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9649-039E-42B6-B316-79C7EDFD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9724-A438-42C5-8DB1-3B432CD8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E0EF-0AA6-4A1B-A6DE-199E7B5B1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51ED-EEEC-43A2-A3F6-A200165CB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0" r:id="rId3"/>
    <p:sldLayoutId id="2147483661" r:id="rId4"/>
    <p:sldLayoutId id="2147483654" r:id="rId5"/>
    <p:sldLayoutId id="2147483655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0" r:id="rId13"/>
    <p:sldLayoutId id="2147483659" r:id="rId14"/>
    <p:sldLayoutId id="2147483658" r:id="rId15"/>
    <p:sldLayoutId id="2147483657" r:id="rId16"/>
    <p:sldLayoutId id="2147483656" r:id="rId17"/>
    <p:sldLayoutId id="2147483652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27000" y="396607"/>
            <a:ext cx="11934826" cy="107956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+mj-lt"/>
                <a:cs typeface="Helvetica" panose="020B0604020202020204" pitchFamily="34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+mj-lt"/>
                <a:cs typeface="Helvetica" panose="020B0604020202020204" pitchFamily="34" charset="0"/>
              </a:rPr>
              <a:t>КОЛЛЕДЖ ИНФОРМАТИКИ И ПРОГРАММИРОВАНИЯ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7883" y="2226497"/>
            <a:ext cx="719305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99" dirty="0">
                <a:latin typeface="+mj-lt"/>
                <a:ea typeface="Times New Roman" panose="02020603050405020304" pitchFamily="18" charset="0"/>
                <a:cs typeface="Helvetica" panose="020B0604020202020204" pitchFamily="34" charset="0"/>
              </a:rPr>
              <a:t>Специальность 09.02.03 Программирование в компьютерных системах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5080" y="3485331"/>
            <a:ext cx="5278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0" dirty="0">
                <a:solidFill>
                  <a:schemeClr val="bg2"/>
                </a:solidFill>
                <a:effectLst/>
                <a:latin typeface="+mj-lt"/>
              </a:rPr>
              <a:t>Выпускная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 </a:t>
            </a:r>
            <a:r>
              <a:rPr lang="ru-RU" b="1" i="0" dirty="0">
                <a:solidFill>
                  <a:schemeClr val="bg2"/>
                </a:solidFill>
                <a:effectLst/>
                <a:latin typeface="+mj-lt"/>
              </a:rPr>
              <a:t>квалификационная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 </a:t>
            </a:r>
            <a:r>
              <a:rPr lang="ru-RU" b="1" i="0" dirty="0">
                <a:solidFill>
                  <a:schemeClr val="bg2"/>
                </a:solidFill>
                <a:effectLst/>
                <a:latin typeface="+mj-lt"/>
              </a:rPr>
              <a:t>работа</a:t>
            </a:r>
            <a:br>
              <a:rPr lang="en-US" b="1" dirty="0">
                <a:latin typeface="+mj-lt"/>
                <a:ea typeface="Gungsuh" panose="02030600000101010101" pitchFamily="18" charset="-127"/>
                <a:cs typeface="Helvetica" pitchFamily="34" charset="0"/>
              </a:rPr>
            </a:br>
            <a:r>
              <a:rPr lang="ru-RU" u="sng" dirty="0">
                <a:latin typeface="+mj-lt"/>
                <a:cs typeface="Helvetica" panose="020B0604020202020204" pitchFamily="34" charset="0"/>
              </a:rPr>
              <a:t>на тему:</a:t>
            </a:r>
          </a:p>
          <a:p>
            <a:pPr algn="ctr"/>
            <a:r>
              <a:rPr lang="ru-RU" u="sng" dirty="0">
                <a:latin typeface="+mj-lt"/>
              </a:rPr>
              <a:t>Проектирование и разработка веб-сайта компании </a:t>
            </a:r>
          </a:p>
          <a:p>
            <a:pPr algn="ctr"/>
            <a:r>
              <a:rPr lang="ru-RU" u="sng" dirty="0">
                <a:latin typeface="+mj-lt"/>
              </a:rPr>
              <a:t>по недвижимости</a:t>
            </a:r>
            <a:endParaRPr lang="ru-RU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7139" y="58674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  <a:cs typeface="Gotham Pro Light" panose="02000503030000020004" pitchFamily="2" charset="0"/>
              </a:rPr>
              <a:t>Москва </a:t>
            </a:r>
            <a:r>
              <a:rPr lang="en-US" dirty="0">
                <a:latin typeface="+mj-lt"/>
                <a:cs typeface="Gotham Pro Light" panose="02000503030000020004" pitchFamily="2" charset="0"/>
              </a:rPr>
              <a:t>20</a:t>
            </a:r>
            <a:r>
              <a:rPr lang="ru-RU" dirty="0">
                <a:latin typeface="+mj-lt"/>
                <a:cs typeface="Gotham Pro Light" panose="02000503030000020004" pitchFamily="2" charset="0"/>
              </a:rPr>
              <a:t>22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9286" y="4683963"/>
            <a:ext cx="3407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latin typeface="+mj-lt"/>
                <a:cs typeface="Helvetica" pitchFamily="34" charset="0"/>
              </a:rPr>
              <a:t>Выполнил: Морозов А.С.</a:t>
            </a:r>
          </a:p>
          <a:p>
            <a:pPr algn="r"/>
            <a:r>
              <a:rPr lang="ru-RU" dirty="0">
                <a:latin typeface="+mj-lt"/>
                <a:cs typeface="Helvetica" pitchFamily="34" charset="0"/>
              </a:rPr>
              <a:t>Группа 4ПКС-518</a:t>
            </a:r>
            <a:br>
              <a:rPr lang="ru-RU" dirty="0">
                <a:latin typeface="+mj-lt"/>
                <a:cs typeface="Helvetica" pitchFamily="34" charset="0"/>
              </a:rPr>
            </a:br>
            <a:r>
              <a:rPr lang="ru-RU" dirty="0">
                <a:latin typeface="+mj-lt"/>
                <a:cs typeface="Helvetica" pitchFamily="34" charset="0"/>
              </a:rPr>
              <a:t>Руководитель: Ковалевский М.В.</a:t>
            </a:r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EB48744-DF9B-4ACB-BE95-84DAD417D2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300FC9-FC5C-4370-8B99-43C482DCEAE0}"/>
              </a:ext>
            </a:extLst>
          </p:cNvPr>
          <p:cNvGrpSpPr/>
          <p:nvPr/>
        </p:nvGrpSpPr>
        <p:grpSpPr>
          <a:xfrm>
            <a:off x="130396" y="0"/>
            <a:ext cx="4769264" cy="2324850"/>
            <a:chOff x="130396" y="-1587"/>
            <a:chExt cx="4769264" cy="2324850"/>
          </a:xfrm>
          <a:gradFill>
            <a:gsLst>
              <a:gs pos="0">
                <a:schemeClr val="accent1">
                  <a:alpha val="70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C06722B-73AA-4F02-96DC-501C8C8C4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96" y="-1587"/>
              <a:ext cx="4769264" cy="2324850"/>
            </a:xfrm>
            <a:custGeom>
              <a:avLst/>
              <a:gdLst>
                <a:gd name="T0" fmla="*/ 297 w 1043"/>
                <a:gd name="T1" fmla="*/ 114 h 507"/>
                <a:gd name="T2" fmla="*/ 763 w 1043"/>
                <a:gd name="T3" fmla="*/ 384 h 507"/>
                <a:gd name="T4" fmla="*/ 1043 w 1043"/>
                <a:gd name="T5" fmla="*/ 0 h 507"/>
                <a:gd name="T6" fmla="*/ 0 w 1043"/>
                <a:gd name="T7" fmla="*/ 0 h 507"/>
                <a:gd name="T8" fmla="*/ 297 w 1043"/>
                <a:gd name="T9" fmla="*/ 11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07">
                  <a:moveTo>
                    <a:pt x="297" y="114"/>
                  </a:moveTo>
                  <a:cubicBezTo>
                    <a:pt x="519" y="72"/>
                    <a:pt x="416" y="507"/>
                    <a:pt x="763" y="384"/>
                  </a:cubicBezTo>
                  <a:cubicBezTo>
                    <a:pt x="971" y="311"/>
                    <a:pt x="1030" y="132"/>
                    <a:pt x="10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85"/>
                    <a:pt x="187" y="134"/>
                    <a:pt x="29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6C2425-60C5-4650-A879-8D0C8FCD9ECE}"/>
                </a:ext>
              </a:extLst>
            </p:cNvPr>
            <p:cNvSpPr/>
            <p:nvPr/>
          </p:nvSpPr>
          <p:spPr>
            <a:xfrm>
              <a:off x="3732505" y="1160838"/>
              <a:ext cx="796071" cy="796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36">
            <a:extLst>
              <a:ext uri="{FF2B5EF4-FFF2-40B4-BE49-F238E27FC236}">
                <a16:creationId xmlns:a16="http://schemas.microsoft.com/office/drawing/2014/main" id="{4650F1DD-5E0B-454B-ABDA-7D9239167EF6}"/>
              </a:ext>
            </a:extLst>
          </p:cNvPr>
          <p:cNvSpPr>
            <a:spLocks/>
          </p:cNvSpPr>
          <p:nvPr/>
        </p:nvSpPr>
        <p:spPr bwMode="auto">
          <a:xfrm flipH="1">
            <a:off x="3342266" y="3891843"/>
            <a:ext cx="8896776" cy="3249736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5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445E6-0F29-425C-A4C1-9CE5518775D2}"/>
              </a:ext>
            </a:extLst>
          </p:cNvPr>
          <p:cNvSpPr txBox="1"/>
          <p:nvPr/>
        </p:nvSpPr>
        <p:spPr>
          <a:xfrm>
            <a:off x="693848" y="2691514"/>
            <a:ext cx="1093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Спасибо</a:t>
            </a:r>
            <a:r>
              <a:rPr lang="ru-RU" sz="72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за внимание!</a:t>
            </a:r>
            <a:endParaRPr lang="en-US" sz="7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38B4E-8820-4132-A85E-5C1DE6DB76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830BC-F95C-4C0E-827B-A82DDC86BD01}"/>
              </a:ext>
            </a:extLst>
          </p:cNvPr>
          <p:cNvSpPr txBox="1"/>
          <p:nvPr/>
        </p:nvSpPr>
        <p:spPr>
          <a:xfrm>
            <a:off x="800100" y="4035157"/>
            <a:ext cx="1043939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Данная тема актуальна потому что </a:t>
            </a:r>
            <a:r>
              <a:rPr lang="ru-RU" sz="1600" dirty="0">
                <a:solidFill>
                  <a:schemeClr val="bg2"/>
                </a:solidFill>
              </a:rPr>
              <a:t>н</a:t>
            </a:r>
            <a:r>
              <a:rPr lang="ru-RU" sz="16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едвижимость в наше время является необходимым средством для жизни. Но его поиск может занимать большое количество времени. </a:t>
            </a:r>
            <a:r>
              <a:rPr lang="ru-RU" sz="1600" dirty="0">
                <a:solidFill>
                  <a:schemeClr val="bg2"/>
                </a:solidFill>
                <a:effectLst/>
                <a:ea typeface="Times New Roman" panose="02020603050405020304" pitchFamily="18" charset="0"/>
                <a:cs typeface="Times New Roman CYR" panose="02020603050405020304" pitchFamily="18" charset="0"/>
              </a:rPr>
              <a:t>Агентство недвижимости предоставляет собой профессиональное сопровождение всех операций, которые возможны на рынке недвижимости. В первую очередь это продажа и покупка жилой и коммерческой недвижимости, недвижимости в новостройках, а также аренда квартир, комнат, земельных участков. Преимуществом агентства является объёмная база вариантов недвижимости и земельных участков, выставленных на продажу или предлагаемых для сдачи в аренду. Разрабатываемый сайт позволит разместить информацию об агентстве недвижимости, различные объявления о продаже или аренде недвижимости, а также позволит пользователю зарегистрировать и выкладывать свои собственные объявления.</a:t>
            </a:r>
            <a:endParaRPr lang="ru-RU" sz="1600" dirty="0">
              <a:solidFill>
                <a:schemeClr val="bg2"/>
              </a:solidFill>
              <a:effectLst/>
              <a:ea typeface="Times New Roman" panose="02020603050405020304" pitchFamily="18" charset="0"/>
            </a:endParaRPr>
          </a:p>
          <a:p>
            <a:pPr algn="ctr"/>
            <a:endParaRPr lang="ru-RU" sz="1100" dirty="0">
              <a:cs typeface="Helvetica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297C7-FB8A-4C38-8749-41A0AF877CC4}"/>
              </a:ext>
            </a:extLst>
          </p:cNvPr>
          <p:cNvSpPr/>
          <p:nvPr/>
        </p:nvSpPr>
        <p:spPr>
          <a:xfrm>
            <a:off x="0" y="0"/>
            <a:ext cx="12192000" cy="3638550"/>
          </a:xfrm>
          <a:prstGeom prst="rect">
            <a:avLst/>
          </a:prstGeom>
          <a:solidFill>
            <a:schemeClr val="tx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82FA14-3004-49BE-A2DD-9568FB340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0100" y="396607"/>
            <a:ext cx="10439400" cy="1079568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+mj-lt"/>
                <a:cs typeface="Helvetica" panose="020B0604020202020204" pitchFamily="34" charset="0"/>
              </a:rPr>
              <a:t>Актуальность исследования</a:t>
            </a:r>
            <a:endParaRPr lang="en-US" sz="4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3806FD-48F8-40A8-87CF-1F84FEE4F950}"/>
              </a:ext>
            </a:extLst>
          </p:cNvPr>
          <p:cNvSpPr/>
          <p:nvPr/>
        </p:nvSpPr>
        <p:spPr>
          <a:xfrm>
            <a:off x="5150021" y="2002216"/>
            <a:ext cx="1891958" cy="1891958"/>
          </a:xfrm>
          <a:prstGeom prst="roundRect">
            <a:avLst>
              <a:gd name="adj" fmla="val 5891"/>
            </a:avLst>
          </a:prstGeom>
          <a:solidFill>
            <a:schemeClr val="bg1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1AD66D-0432-49C5-9D21-CD4B211F26EC}"/>
              </a:ext>
            </a:extLst>
          </p:cNvPr>
          <p:cNvGrpSpPr/>
          <p:nvPr/>
        </p:nvGrpSpPr>
        <p:grpSpPr>
          <a:xfrm>
            <a:off x="5735517" y="2693628"/>
            <a:ext cx="720965" cy="509134"/>
            <a:chOff x="9544050" y="7734301"/>
            <a:chExt cx="307975" cy="217487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5E23D5A-A158-4B5B-9F0C-40575F38DB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4050" y="7742238"/>
              <a:ext cx="212725" cy="209550"/>
            </a:xfrm>
            <a:custGeom>
              <a:avLst/>
              <a:gdLst>
                <a:gd name="T0" fmla="*/ 75 w 78"/>
                <a:gd name="T1" fmla="*/ 30 h 77"/>
                <a:gd name="T2" fmla="*/ 71 w 78"/>
                <a:gd name="T3" fmla="*/ 30 h 77"/>
                <a:gd name="T4" fmla="*/ 67 w 78"/>
                <a:gd name="T5" fmla="*/ 21 h 77"/>
                <a:gd name="T6" fmla="*/ 70 w 78"/>
                <a:gd name="T7" fmla="*/ 18 h 77"/>
                <a:gd name="T8" fmla="*/ 70 w 78"/>
                <a:gd name="T9" fmla="*/ 15 h 77"/>
                <a:gd name="T10" fmla="*/ 62 w 78"/>
                <a:gd name="T11" fmla="*/ 7 h 77"/>
                <a:gd name="T12" fmla="*/ 58 w 78"/>
                <a:gd name="T13" fmla="*/ 7 h 77"/>
                <a:gd name="T14" fmla="*/ 56 w 78"/>
                <a:gd name="T15" fmla="*/ 9 h 77"/>
                <a:gd name="T16" fmla="*/ 48 w 78"/>
                <a:gd name="T17" fmla="*/ 6 h 77"/>
                <a:gd name="T18" fmla="*/ 48 w 78"/>
                <a:gd name="T19" fmla="*/ 2 h 77"/>
                <a:gd name="T20" fmla="*/ 45 w 78"/>
                <a:gd name="T21" fmla="*/ 0 h 77"/>
                <a:gd name="T22" fmla="*/ 33 w 78"/>
                <a:gd name="T23" fmla="*/ 0 h 77"/>
                <a:gd name="T24" fmla="*/ 31 w 78"/>
                <a:gd name="T25" fmla="*/ 2 h 77"/>
                <a:gd name="T26" fmla="*/ 31 w 78"/>
                <a:gd name="T27" fmla="*/ 5 h 77"/>
                <a:gd name="T28" fmla="*/ 21 w 78"/>
                <a:gd name="T29" fmla="*/ 9 h 77"/>
                <a:gd name="T30" fmla="*/ 19 w 78"/>
                <a:gd name="T31" fmla="*/ 7 h 77"/>
                <a:gd name="T32" fmla="*/ 15 w 78"/>
                <a:gd name="T33" fmla="*/ 7 h 77"/>
                <a:gd name="T34" fmla="*/ 7 w 78"/>
                <a:gd name="T35" fmla="*/ 16 h 77"/>
                <a:gd name="T36" fmla="*/ 7 w 78"/>
                <a:gd name="T37" fmla="*/ 20 h 77"/>
                <a:gd name="T38" fmla="*/ 9 w 78"/>
                <a:gd name="T39" fmla="*/ 21 h 77"/>
                <a:gd name="T40" fmla="*/ 5 w 78"/>
                <a:gd name="T41" fmla="*/ 30 h 77"/>
                <a:gd name="T42" fmla="*/ 3 w 78"/>
                <a:gd name="T43" fmla="*/ 30 h 77"/>
                <a:gd name="T44" fmla="*/ 0 w 78"/>
                <a:gd name="T45" fmla="*/ 33 h 77"/>
                <a:gd name="T46" fmla="*/ 0 w 78"/>
                <a:gd name="T47" fmla="*/ 44 h 77"/>
                <a:gd name="T48" fmla="*/ 3 w 78"/>
                <a:gd name="T49" fmla="*/ 47 h 77"/>
                <a:gd name="T50" fmla="*/ 5 w 78"/>
                <a:gd name="T51" fmla="*/ 47 h 77"/>
                <a:gd name="T52" fmla="*/ 10 w 78"/>
                <a:gd name="T53" fmla="*/ 57 h 77"/>
                <a:gd name="T54" fmla="*/ 8 w 78"/>
                <a:gd name="T55" fmla="*/ 58 h 77"/>
                <a:gd name="T56" fmla="*/ 8 w 78"/>
                <a:gd name="T57" fmla="*/ 62 h 77"/>
                <a:gd name="T58" fmla="*/ 16 w 78"/>
                <a:gd name="T59" fmla="*/ 70 h 77"/>
                <a:gd name="T60" fmla="*/ 20 w 78"/>
                <a:gd name="T61" fmla="*/ 70 h 77"/>
                <a:gd name="T62" fmla="*/ 22 w 78"/>
                <a:gd name="T63" fmla="*/ 68 h 77"/>
                <a:gd name="T64" fmla="*/ 31 w 78"/>
                <a:gd name="T65" fmla="*/ 71 h 77"/>
                <a:gd name="T66" fmla="*/ 31 w 78"/>
                <a:gd name="T67" fmla="*/ 74 h 77"/>
                <a:gd name="T68" fmla="*/ 33 w 78"/>
                <a:gd name="T69" fmla="*/ 77 h 77"/>
                <a:gd name="T70" fmla="*/ 45 w 78"/>
                <a:gd name="T71" fmla="*/ 77 h 77"/>
                <a:gd name="T72" fmla="*/ 48 w 78"/>
                <a:gd name="T73" fmla="*/ 74 h 77"/>
                <a:gd name="T74" fmla="*/ 48 w 78"/>
                <a:gd name="T75" fmla="*/ 70 h 77"/>
                <a:gd name="T76" fmla="*/ 56 w 78"/>
                <a:gd name="T77" fmla="*/ 66 h 77"/>
                <a:gd name="T78" fmla="*/ 59 w 78"/>
                <a:gd name="T79" fmla="*/ 70 h 77"/>
                <a:gd name="T80" fmla="*/ 63 w 78"/>
                <a:gd name="T81" fmla="*/ 69 h 77"/>
                <a:gd name="T82" fmla="*/ 71 w 78"/>
                <a:gd name="T83" fmla="*/ 61 h 77"/>
                <a:gd name="T84" fmla="*/ 71 w 78"/>
                <a:gd name="T85" fmla="*/ 57 h 77"/>
                <a:gd name="T86" fmla="*/ 67 w 78"/>
                <a:gd name="T87" fmla="*/ 54 h 77"/>
                <a:gd name="T88" fmla="*/ 70 w 78"/>
                <a:gd name="T89" fmla="*/ 47 h 77"/>
                <a:gd name="T90" fmla="*/ 75 w 78"/>
                <a:gd name="T91" fmla="*/ 47 h 77"/>
                <a:gd name="T92" fmla="*/ 78 w 78"/>
                <a:gd name="T93" fmla="*/ 44 h 77"/>
                <a:gd name="T94" fmla="*/ 78 w 78"/>
                <a:gd name="T95" fmla="*/ 33 h 77"/>
                <a:gd name="T96" fmla="*/ 75 w 78"/>
                <a:gd name="T97" fmla="*/ 30 h 77"/>
                <a:gd name="T98" fmla="*/ 38 w 78"/>
                <a:gd name="T99" fmla="*/ 56 h 77"/>
                <a:gd name="T100" fmla="*/ 20 w 78"/>
                <a:gd name="T101" fmla="*/ 38 h 77"/>
                <a:gd name="T102" fmla="*/ 38 w 78"/>
                <a:gd name="T103" fmla="*/ 20 h 77"/>
                <a:gd name="T104" fmla="*/ 56 w 78"/>
                <a:gd name="T105" fmla="*/ 38 h 77"/>
                <a:gd name="T106" fmla="*/ 38 w 78"/>
                <a:gd name="T107" fmla="*/ 5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" h="77">
                  <a:moveTo>
                    <a:pt x="75" y="30"/>
                  </a:moveTo>
                  <a:cubicBezTo>
                    <a:pt x="71" y="30"/>
                    <a:pt x="71" y="30"/>
                    <a:pt x="71" y="30"/>
                  </a:cubicBezTo>
                  <a:cubicBezTo>
                    <a:pt x="70" y="27"/>
                    <a:pt x="69" y="24"/>
                    <a:pt x="67" y="21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1" y="17"/>
                    <a:pt x="71" y="16"/>
                    <a:pt x="70" y="1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1" y="6"/>
                    <a:pt x="59" y="6"/>
                    <a:pt x="58" y="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8"/>
                    <a:pt x="50" y="6"/>
                    <a:pt x="48" y="6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6" y="0"/>
                    <a:pt x="4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1" y="1"/>
                    <a:pt x="31" y="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7" y="6"/>
                    <a:pt x="24" y="7"/>
                    <a:pt x="21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6"/>
                    <a:pt x="16" y="6"/>
                    <a:pt x="15" y="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9"/>
                    <a:pt x="7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4"/>
                    <a:pt x="6" y="27"/>
                    <a:pt x="5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0" y="31"/>
                    <a:pt x="0" y="3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7"/>
                    <a:pt x="3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6" y="50"/>
                    <a:pt x="8" y="54"/>
                    <a:pt x="10" y="57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60"/>
                    <a:pt x="7" y="61"/>
                    <a:pt x="8" y="62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7" y="71"/>
                    <a:pt x="19" y="71"/>
                    <a:pt x="20" y="70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5" y="69"/>
                    <a:pt x="28" y="70"/>
                    <a:pt x="31" y="71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1" y="76"/>
                    <a:pt x="32" y="77"/>
                    <a:pt x="33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8" y="76"/>
                    <a:pt x="48" y="74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51" y="69"/>
                    <a:pt x="53" y="68"/>
                    <a:pt x="56" y="66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60" y="71"/>
                    <a:pt x="62" y="71"/>
                    <a:pt x="63" y="69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2" y="60"/>
                    <a:pt x="72" y="58"/>
                    <a:pt x="71" y="57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9" y="52"/>
                    <a:pt x="70" y="49"/>
                    <a:pt x="70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6"/>
                    <a:pt x="78" y="4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1"/>
                    <a:pt x="77" y="30"/>
                    <a:pt x="75" y="30"/>
                  </a:cubicBezTo>
                  <a:close/>
                  <a:moveTo>
                    <a:pt x="38" y="56"/>
                  </a:moveTo>
                  <a:cubicBezTo>
                    <a:pt x="28" y="56"/>
                    <a:pt x="20" y="48"/>
                    <a:pt x="20" y="38"/>
                  </a:cubicBezTo>
                  <a:cubicBezTo>
                    <a:pt x="20" y="28"/>
                    <a:pt x="28" y="20"/>
                    <a:pt x="38" y="20"/>
                  </a:cubicBezTo>
                  <a:cubicBezTo>
                    <a:pt x="48" y="20"/>
                    <a:pt x="56" y="28"/>
                    <a:pt x="56" y="38"/>
                  </a:cubicBezTo>
                  <a:cubicBezTo>
                    <a:pt x="56" y="48"/>
                    <a:pt x="48" y="56"/>
                    <a:pt x="3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B72CEF8-9A0F-444A-A726-820D8574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40900" y="7734301"/>
              <a:ext cx="111125" cy="111125"/>
            </a:xfrm>
            <a:custGeom>
              <a:avLst/>
              <a:gdLst>
                <a:gd name="T0" fmla="*/ 37 w 41"/>
                <a:gd name="T1" fmla="*/ 10 h 41"/>
                <a:gd name="T2" fmla="*/ 35 w 41"/>
                <a:gd name="T3" fmla="*/ 11 h 41"/>
                <a:gd name="T4" fmla="*/ 32 w 41"/>
                <a:gd name="T5" fmla="*/ 7 h 41"/>
                <a:gd name="T6" fmla="*/ 33 w 41"/>
                <a:gd name="T7" fmla="*/ 5 h 41"/>
                <a:gd name="T8" fmla="*/ 32 w 41"/>
                <a:gd name="T9" fmla="*/ 3 h 41"/>
                <a:gd name="T10" fmla="*/ 27 w 41"/>
                <a:gd name="T11" fmla="*/ 1 h 41"/>
                <a:gd name="T12" fmla="*/ 25 w 41"/>
                <a:gd name="T13" fmla="*/ 1 h 41"/>
                <a:gd name="T14" fmla="*/ 24 w 41"/>
                <a:gd name="T15" fmla="*/ 3 h 41"/>
                <a:gd name="T16" fmla="*/ 19 w 41"/>
                <a:gd name="T17" fmla="*/ 2 h 41"/>
                <a:gd name="T18" fmla="*/ 19 w 41"/>
                <a:gd name="T19" fmla="*/ 1 h 41"/>
                <a:gd name="T20" fmla="*/ 17 w 41"/>
                <a:gd name="T21" fmla="*/ 0 h 41"/>
                <a:gd name="T22" fmla="*/ 11 w 41"/>
                <a:gd name="T23" fmla="*/ 2 h 41"/>
                <a:gd name="T24" fmla="*/ 10 w 41"/>
                <a:gd name="T25" fmla="*/ 4 h 41"/>
                <a:gd name="T26" fmla="*/ 11 w 41"/>
                <a:gd name="T27" fmla="*/ 5 h 41"/>
                <a:gd name="T28" fmla="*/ 6 w 41"/>
                <a:gd name="T29" fmla="*/ 8 h 41"/>
                <a:gd name="T30" fmla="*/ 5 w 41"/>
                <a:gd name="T31" fmla="*/ 8 h 41"/>
                <a:gd name="T32" fmla="*/ 3 w 41"/>
                <a:gd name="T33" fmla="*/ 9 h 41"/>
                <a:gd name="T34" fmla="*/ 1 w 41"/>
                <a:gd name="T35" fmla="*/ 14 h 41"/>
                <a:gd name="T36" fmla="*/ 1 w 41"/>
                <a:gd name="T37" fmla="*/ 16 h 41"/>
                <a:gd name="T38" fmla="*/ 2 w 41"/>
                <a:gd name="T39" fmla="*/ 16 h 41"/>
                <a:gd name="T40" fmla="*/ 2 w 41"/>
                <a:gd name="T41" fmla="*/ 22 h 41"/>
                <a:gd name="T42" fmla="*/ 1 w 41"/>
                <a:gd name="T43" fmla="*/ 22 h 41"/>
                <a:gd name="T44" fmla="*/ 0 w 41"/>
                <a:gd name="T45" fmla="*/ 24 h 41"/>
                <a:gd name="T46" fmla="*/ 2 w 41"/>
                <a:gd name="T47" fmla="*/ 29 h 41"/>
                <a:gd name="T48" fmla="*/ 4 w 41"/>
                <a:gd name="T49" fmla="*/ 30 h 41"/>
                <a:gd name="T50" fmla="*/ 5 w 41"/>
                <a:gd name="T51" fmla="*/ 30 h 41"/>
                <a:gd name="T52" fmla="*/ 8 w 41"/>
                <a:gd name="T53" fmla="*/ 34 h 41"/>
                <a:gd name="T54" fmla="*/ 8 w 41"/>
                <a:gd name="T55" fmla="*/ 35 h 41"/>
                <a:gd name="T56" fmla="*/ 9 w 41"/>
                <a:gd name="T57" fmla="*/ 37 h 41"/>
                <a:gd name="T58" fmla="*/ 14 w 41"/>
                <a:gd name="T59" fmla="*/ 40 h 41"/>
                <a:gd name="T60" fmla="*/ 16 w 41"/>
                <a:gd name="T61" fmla="*/ 39 h 41"/>
                <a:gd name="T62" fmla="*/ 17 w 41"/>
                <a:gd name="T63" fmla="*/ 38 h 41"/>
                <a:gd name="T64" fmla="*/ 21 w 41"/>
                <a:gd name="T65" fmla="*/ 38 h 41"/>
                <a:gd name="T66" fmla="*/ 22 w 41"/>
                <a:gd name="T67" fmla="*/ 40 h 41"/>
                <a:gd name="T68" fmla="*/ 24 w 41"/>
                <a:gd name="T69" fmla="*/ 41 h 41"/>
                <a:gd name="T70" fmla="*/ 29 w 41"/>
                <a:gd name="T71" fmla="*/ 39 h 41"/>
                <a:gd name="T72" fmla="*/ 30 w 41"/>
                <a:gd name="T73" fmla="*/ 37 h 41"/>
                <a:gd name="T74" fmla="*/ 30 w 41"/>
                <a:gd name="T75" fmla="*/ 35 h 41"/>
                <a:gd name="T76" fmla="*/ 33 w 41"/>
                <a:gd name="T77" fmla="*/ 32 h 41"/>
                <a:gd name="T78" fmla="*/ 35 w 41"/>
                <a:gd name="T79" fmla="*/ 33 h 41"/>
                <a:gd name="T80" fmla="*/ 37 w 41"/>
                <a:gd name="T81" fmla="*/ 32 h 41"/>
                <a:gd name="T82" fmla="*/ 40 w 41"/>
                <a:gd name="T83" fmla="*/ 27 h 41"/>
                <a:gd name="T84" fmla="*/ 39 w 41"/>
                <a:gd name="T85" fmla="*/ 25 h 41"/>
                <a:gd name="T86" fmla="*/ 37 w 41"/>
                <a:gd name="T87" fmla="*/ 24 h 41"/>
                <a:gd name="T88" fmla="*/ 37 w 41"/>
                <a:gd name="T89" fmla="*/ 20 h 41"/>
                <a:gd name="T90" fmla="*/ 40 w 41"/>
                <a:gd name="T91" fmla="*/ 19 h 41"/>
                <a:gd name="T92" fmla="*/ 41 w 41"/>
                <a:gd name="T93" fmla="*/ 17 h 41"/>
                <a:gd name="T94" fmla="*/ 39 w 41"/>
                <a:gd name="T95" fmla="*/ 11 h 41"/>
                <a:gd name="T96" fmla="*/ 37 w 41"/>
                <a:gd name="T97" fmla="*/ 10 h 41"/>
                <a:gd name="T98" fmla="*/ 23 w 41"/>
                <a:gd name="T99" fmla="*/ 29 h 41"/>
                <a:gd name="T100" fmla="*/ 10 w 41"/>
                <a:gd name="T101" fmla="*/ 23 h 41"/>
                <a:gd name="T102" fmla="*/ 17 w 41"/>
                <a:gd name="T103" fmla="*/ 11 h 41"/>
                <a:gd name="T104" fmla="*/ 29 w 41"/>
                <a:gd name="T105" fmla="*/ 17 h 41"/>
                <a:gd name="T106" fmla="*/ 23 w 41"/>
                <a:gd name="T10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41">
                  <a:moveTo>
                    <a:pt x="37" y="10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4" y="10"/>
                    <a:pt x="33" y="8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4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5" y="1"/>
                    <a:pt x="25" y="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1" y="2"/>
                    <a:pt x="19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8" y="7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3" y="9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2" y="20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1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7"/>
                    <a:pt x="9" y="37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40"/>
                    <a:pt x="16" y="40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20" y="38"/>
                    <a:pt x="21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1" y="38"/>
                    <a:pt x="30" y="37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4"/>
                    <a:pt x="32" y="33"/>
                    <a:pt x="33" y="32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7" y="33"/>
                    <a:pt x="37" y="32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39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2"/>
                    <a:pt x="37" y="21"/>
                    <a:pt x="37" y="20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8" y="10"/>
                    <a:pt x="37" y="10"/>
                  </a:cubicBezTo>
                  <a:close/>
                  <a:moveTo>
                    <a:pt x="23" y="29"/>
                  </a:moveTo>
                  <a:cubicBezTo>
                    <a:pt x="17" y="31"/>
                    <a:pt x="12" y="28"/>
                    <a:pt x="10" y="23"/>
                  </a:cubicBezTo>
                  <a:cubicBezTo>
                    <a:pt x="9" y="18"/>
                    <a:pt x="12" y="13"/>
                    <a:pt x="17" y="11"/>
                  </a:cubicBezTo>
                  <a:cubicBezTo>
                    <a:pt x="22" y="10"/>
                    <a:pt x="27" y="12"/>
                    <a:pt x="29" y="17"/>
                  </a:cubicBezTo>
                  <a:cubicBezTo>
                    <a:pt x="30" y="22"/>
                    <a:pt x="28" y="28"/>
                    <a:pt x="2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18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E1F11-868D-42A6-85E6-760DE74132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7F87B-9AD5-441E-B5D0-E4A2C0273BD4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8463D684-AFE3-450F-94E8-93EACBBBCAF9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AC70D60-BEDA-4D38-A927-437958EFE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+mj-lt"/>
              </a:rPr>
              <a:t>Цели</a:t>
            </a:r>
            <a:r>
              <a:rPr lang="ru-RU" sz="4800" b="1" dirty="0"/>
              <a:t> и задачи работы</a:t>
            </a:r>
            <a:endParaRPr lang="en-US" sz="4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69B044-3764-49FD-8F17-EBBF77C293B2}"/>
              </a:ext>
            </a:extLst>
          </p:cNvPr>
          <p:cNvSpPr txBox="1"/>
          <p:nvPr/>
        </p:nvSpPr>
        <p:spPr>
          <a:xfrm>
            <a:off x="1404193" y="2549778"/>
            <a:ext cx="6677848" cy="263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Цель проекта – разработать веб-сайт компании по недвижимости по продаже и </a:t>
            </a:r>
            <a:r>
              <a:rPr lang="ru-RU" sz="1600" dirty="0">
                <a:solidFill>
                  <a:schemeClr val="bg2"/>
                </a:solidFill>
                <a:ea typeface="Times New Roman" panose="02020603050405020304" pitchFamily="18" charset="0"/>
              </a:rPr>
              <a:t>аренде </a:t>
            </a:r>
            <a:r>
              <a:rPr lang="ru-RU" sz="16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квартир, где будет происходить взаимодействие пользователей со всем ассортиментом недвижимости.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/>
                </a:solidFill>
                <a:cs typeface="Helvetica" panose="020B0604020202020204" pitchFamily="34" charset="0"/>
              </a:rPr>
              <a:t>Задачи заключается в том, чтобы </a:t>
            </a:r>
            <a:r>
              <a:rPr lang="ru-RU" sz="16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спроектировать внешний вид сайта</a:t>
            </a:r>
            <a:r>
              <a:rPr lang="ru-RU" sz="1600" dirty="0">
                <a:solidFill>
                  <a:schemeClr val="bg2"/>
                </a:solidFill>
                <a:cs typeface="Helvetica" panose="020B0604020202020204" pitchFamily="34" charset="0"/>
              </a:rPr>
              <a:t>, создать пользовательский интерфейс, </a:t>
            </a:r>
            <a:r>
              <a:rPr lang="ru-RU" sz="16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разработать сайт, подключить к сайту базы </a:t>
            </a:r>
            <a:r>
              <a:rPr lang="en-US" sz="1600" dirty="0" err="1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MySql</a:t>
            </a:r>
            <a:r>
              <a:rPr lang="ru-RU" sz="1600" dirty="0">
                <a:solidFill>
                  <a:schemeClr val="bg2"/>
                </a:solidFill>
                <a:cs typeface="Helvetica" panose="020B0604020202020204" pitchFamily="34" charset="0"/>
              </a:rPr>
              <a:t>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5ACA04-0E1B-43D7-8D1A-9B0951E7A7F1}"/>
              </a:ext>
            </a:extLst>
          </p:cNvPr>
          <p:cNvGrpSpPr/>
          <p:nvPr/>
        </p:nvGrpSpPr>
        <p:grpSpPr>
          <a:xfrm>
            <a:off x="8441411" y="2051238"/>
            <a:ext cx="2472672" cy="2384943"/>
            <a:chOff x="-1587" y="-7938"/>
            <a:chExt cx="4832351" cy="4660901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81EE1B0-11B6-4659-A72F-1B7ABF380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869" y="1977022"/>
              <a:ext cx="412231" cy="303448"/>
            </a:xfrm>
            <a:custGeom>
              <a:avLst/>
              <a:gdLst>
                <a:gd name="T0" fmla="*/ 39 w 81"/>
                <a:gd name="T1" fmla="*/ 0 h 59"/>
                <a:gd name="T2" fmla="*/ 28 w 81"/>
                <a:gd name="T3" fmla="*/ 25 h 59"/>
                <a:gd name="T4" fmla="*/ 35 w 81"/>
                <a:gd name="T5" fmla="*/ 40 h 59"/>
                <a:gd name="T6" fmla="*/ 18 w 81"/>
                <a:gd name="T7" fmla="*/ 59 h 59"/>
                <a:gd name="T8" fmla="*/ 0 w 81"/>
                <a:gd name="T9" fmla="*/ 40 h 59"/>
                <a:gd name="T10" fmla="*/ 5 w 81"/>
                <a:gd name="T11" fmla="*/ 25 h 59"/>
                <a:gd name="T12" fmla="*/ 22 w 81"/>
                <a:gd name="T13" fmla="*/ 0 h 59"/>
                <a:gd name="T14" fmla="*/ 39 w 81"/>
                <a:gd name="T15" fmla="*/ 0 h 59"/>
                <a:gd name="T16" fmla="*/ 78 w 81"/>
                <a:gd name="T17" fmla="*/ 40 h 59"/>
                <a:gd name="T18" fmla="*/ 60 w 81"/>
                <a:gd name="T19" fmla="*/ 59 h 59"/>
                <a:gd name="T20" fmla="*/ 43 w 81"/>
                <a:gd name="T21" fmla="*/ 40 h 59"/>
                <a:gd name="T22" fmla="*/ 48 w 81"/>
                <a:gd name="T23" fmla="*/ 25 h 59"/>
                <a:gd name="T24" fmla="*/ 64 w 81"/>
                <a:gd name="T25" fmla="*/ 0 h 59"/>
                <a:gd name="T26" fmla="*/ 81 w 81"/>
                <a:gd name="T27" fmla="*/ 0 h 59"/>
                <a:gd name="T28" fmla="*/ 71 w 81"/>
                <a:gd name="T29" fmla="*/ 25 h 59"/>
                <a:gd name="T30" fmla="*/ 78 w 81"/>
                <a:gd name="T31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59">
                  <a:moveTo>
                    <a:pt x="39" y="0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3" y="29"/>
                    <a:pt x="35" y="34"/>
                    <a:pt x="35" y="40"/>
                  </a:cubicBezTo>
                  <a:cubicBezTo>
                    <a:pt x="35" y="51"/>
                    <a:pt x="28" y="59"/>
                    <a:pt x="18" y="59"/>
                  </a:cubicBezTo>
                  <a:cubicBezTo>
                    <a:pt x="8" y="59"/>
                    <a:pt x="0" y="52"/>
                    <a:pt x="0" y="40"/>
                  </a:cubicBezTo>
                  <a:cubicBezTo>
                    <a:pt x="0" y="34"/>
                    <a:pt x="2" y="30"/>
                    <a:pt x="5" y="2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9" y="0"/>
                  </a:lnTo>
                  <a:close/>
                  <a:moveTo>
                    <a:pt x="78" y="40"/>
                  </a:moveTo>
                  <a:cubicBezTo>
                    <a:pt x="78" y="51"/>
                    <a:pt x="71" y="59"/>
                    <a:pt x="60" y="59"/>
                  </a:cubicBezTo>
                  <a:cubicBezTo>
                    <a:pt x="51" y="59"/>
                    <a:pt x="43" y="52"/>
                    <a:pt x="43" y="40"/>
                  </a:cubicBezTo>
                  <a:cubicBezTo>
                    <a:pt x="43" y="34"/>
                    <a:pt x="45" y="30"/>
                    <a:pt x="48" y="2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6" y="29"/>
                    <a:pt x="78" y="34"/>
                    <a:pt x="78" y="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100">
                  <a:schemeClr val="accent2"/>
                </a:gs>
                <a:gs pos="100000">
                  <a:schemeClr val="accent3"/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6CB8CF3B-CB1D-4868-BDEB-272D9942C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6" y="46038"/>
              <a:ext cx="2471738" cy="4606925"/>
            </a:xfrm>
            <a:custGeom>
              <a:avLst/>
              <a:gdLst>
                <a:gd name="T0" fmla="*/ 60 w 906"/>
                <a:gd name="T1" fmla="*/ 0 h 1691"/>
                <a:gd name="T2" fmla="*/ 0 w 906"/>
                <a:gd name="T3" fmla="*/ 0 h 1691"/>
                <a:gd name="T4" fmla="*/ 0 w 906"/>
                <a:gd name="T5" fmla="*/ 1691 h 1691"/>
                <a:gd name="T6" fmla="*/ 60 w 906"/>
                <a:gd name="T7" fmla="*/ 1691 h 1691"/>
                <a:gd name="T8" fmla="*/ 906 w 906"/>
                <a:gd name="T9" fmla="*/ 845 h 1691"/>
                <a:gd name="T10" fmla="*/ 60 w 906"/>
                <a:gd name="T11" fmla="*/ 0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6" h="1691">
                  <a:moveTo>
                    <a:pt x="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91"/>
                    <a:pt x="0" y="1691"/>
                    <a:pt x="0" y="1691"/>
                  </a:cubicBezTo>
                  <a:cubicBezTo>
                    <a:pt x="60" y="1691"/>
                    <a:pt x="60" y="1691"/>
                    <a:pt x="60" y="1691"/>
                  </a:cubicBezTo>
                  <a:cubicBezTo>
                    <a:pt x="527" y="1691"/>
                    <a:pt x="906" y="1312"/>
                    <a:pt x="906" y="845"/>
                  </a:cubicBezTo>
                  <a:cubicBezTo>
                    <a:pt x="906" y="379"/>
                    <a:pt x="527" y="0"/>
                    <a:pt x="60" y="0"/>
                  </a:cubicBezTo>
                  <a:close/>
                </a:path>
              </a:pathLst>
            </a:custGeom>
            <a:solidFill>
              <a:srgbClr val="B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9">
              <a:extLst>
                <a:ext uri="{FF2B5EF4-FFF2-40B4-BE49-F238E27FC236}">
                  <a16:creationId xmlns:a16="http://schemas.microsoft.com/office/drawing/2014/main" id="{79444152-16E8-4855-A8F3-BD113332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6" y="46038"/>
              <a:ext cx="4613275" cy="4606925"/>
            </a:xfrm>
            <a:prstGeom prst="ellipse">
              <a:avLst/>
            </a:pr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0BC72F0B-C13C-4B68-BBAD-9D32BDE0C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3" y="536575"/>
              <a:ext cx="3632200" cy="3625850"/>
            </a:xfrm>
            <a:custGeom>
              <a:avLst/>
              <a:gdLst>
                <a:gd name="T0" fmla="*/ 665 w 1331"/>
                <a:gd name="T1" fmla="*/ 0 h 1331"/>
                <a:gd name="T2" fmla="*/ 1136 w 1331"/>
                <a:gd name="T3" fmla="*/ 195 h 1331"/>
                <a:gd name="T4" fmla="*/ 1331 w 1331"/>
                <a:gd name="T5" fmla="*/ 665 h 1331"/>
                <a:gd name="T6" fmla="*/ 1136 w 1331"/>
                <a:gd name="T7" fmla="*/ 1136 h 1331"/>
                <a:gd name="T8" fmla="*/ 665 w 1331"/>
                <a:gd name="T9" fmla="*/ 1331 h 1331"/>
                <a:gd name="T10" fmla="*/ 195 w 1331"/>
                <a:gd name="T11" fmla="*/ 1136 h 1331"/>
                <a:gd name="T12" fmla="*/ 0 w 1331"/>
                <a:gd name="T13" fmla="*/ 665 h 1331"/>
                <a:gd name="T14" fmla="*/ 195 w 1331"/>
                <a:gd name="T15" fmla="*/ 195 h 1331"/>
                <a:gd name="T16" fmla="*/ 665 w 1331"/>
                <a:gd name="T1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1" h="1331">
                  <a:moveTo>
                    <a:pt x="665" y="0"/>
                  </a:moveTo>
                  <a:cubicBezTo>
                    <a:pt x="843" y="0"/>
                    <a:pt x="1010" y="69"/>
                    <a:pt x="1136" y="195"/>
                  </a:cubicBezTo>
                  <a:cubicBezTo>
                    <a:pt x="1262" y="321"/>
                    <a:pt x="1331" y="488"/>
                    <a:pt x="1331" y="665"/>
                  </a:cubicBezTo>
                  <a:cubicBezTo>
                    <a:pt x="1331" y="843"/>
                    <a:pt x="1262" y="1010"/>
                    <a:pt x="1136" y="1136"/>
                  </a:cubicBezTo>
                  <a:cubicBezTo>
                    <a:pt x="1010" y="1262"/>
                    <a:pt x="843" y="1331"/>
                    <a:pt x="665" y="1331"/>
                  </a:cubicBezTo>
                  <a:cubicBezTo>
                    <a:pt x="488" y="1331"/>
                    <a:pt x="321" y="1262"/>
                    <a:pt x="195" y="1136"/>
                  </a:cubicBezTo>
                  <a:cubicBezTo>
                    <a:pt x="69" y="1010"/>
                    <a:pt x="0" y="843"/>
                    <a:pt x="0" y="665"/>
                  </a:cubicBezTo>
                  <a:cubicBezTo>
                    <a:pt x="0" y="488"/>
                    <a:pt x="69" y="321"/>
                    <a:pt x="195" y="195"/>
                  </a:cubicBezTo>
                  <a:cubicBezTo>
                    <a:pt x="321" y="69"/>
                    <a:pt x="488" y="0"/>
                    <a:pt x="66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6706F4D2-89A7-46BD-AE61-4DA84A6A5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1" y="1016000"/>
              <a:ext cx="2673350" cy="2667000"/>
            </a:xfrm>
            <a:custGeom>
              <a:avLst/>
              <a:gdLst>
                <a:gd name="T0" fmla="*/ 509 w 980"/>
                <a:gd name="T1" fmla="*/ 5 h 979"/>
                <a:gd name="T2" fmla="*/ 846 w 980"/>
                <a:gd name="T3" fmla="*/ 160 h 979"/>
                <a:gd name="T4" fmla="*/ 975 w 980"/>
                <a:gd name="T5" fmla="*/ 508 h 979"/>
                <a:gd name="T6" fmla="*/ 820 w 980"/>
                <a:gd name="T7" fmla="*/ 846 h 979"/>
                <a:gd name="T8" fmla="*/ 472 w 980"/>
                <a:gd name="T9" fmla="*/ 974 h 979"/>
                <a:gd name="T10" fmla="*/ 134 w 980"/>
                <a:gd name="T11" fmla="*/ 819 h 979"/>
                <a:gd name="T12" fmla="*/ 5 w 980"/>
                <a:gd name="T13" fmla="*/ 471 h 979"/>
                <a:gd name="T14" fmla="*/ 161 w 980"/>
                <a:gd name="T15" fmla="*/ 133 h 979"/>
                <a:gd name="T16" fmla="*/ 509 w 980"/>
                <a:gd name="T17" fmla="*/ 5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979">
                  <a:moveTo>
                    <a:pt x="509" y="5"/>
                  </a:moveTo>
                  <a:cubicBezTo>
                    <a:pt x="639" y="9"/>
                    <a:pt x="758" y="65"/>
                    <a:pt x="846" y="160"/>
                  </a:cubicBezTo>
                  <a:cubicBezTo>
                    <a:pt x="935" y="255"/>
                    <a:pt x="980" y="379"/>
                    <a:pt x="975" y="508"/>
                  </a:cubicBezTo>
                  <a:cubicBezTo>
                    <a:pt x="970" y="638"/>
                    <a:pt x="915" y="757"/>
                    <a:pt x="820" y="846"/>
                  </a:cubicBezTo>
                  <a:cubicBezTo>
                    <a:pt x="725" y="934"/>
                    <a:pt x="601" y="979"/>
                    <a:pt x="472" y="974"/>
                  </a:cubicBezTo>
                  <a:cubicBezTo>
                    <a:pt x="342" y="969"/>
                    <a:pt x="222" y="914"/>
                    <a:pt x="134" y="819"/>
                  </a:cubicBezTo>
                  <a:cubicBezTo>
                    <a:pt x="46" y="724"/>
                    <a:pt x="0" y="600"/>
                    <a:pt x="5" y="471"/>
                  </a:cubicBezTo>
                  <a:cubicBezTo>
                    <a:pt x="10" y="341"/>
                    <a:pt x="65" y="222"/>
                    <a:pt x="161" y="133"/>
                  </a:cubicBezTo>
                  <a:cubicBezTo>
                    <a:pt x="256" y="45"/>
                    <a:pt x="379" y="0"/>
                    <a:pt x="509" y="5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7CDB1A2-D619-4A8D-90A4-2237947A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517650"/>
              <a:ext cx="1666875" cy="1663700"/>
            </a:xfrm>
            <a:custGeom>
              <a:avLst/>
              <a:gdLst>
                <a:gd name="T0" fmla="*/ 305 w 611"/>
                <a:gd name="T1" fmla="*/ 0 h 611"/>
                <a:gd name="T2" fmla="*/ 521 w 611"/>
                <a:gd name="T3" fmla="*/ 90 h 611"/>
                <a:gd name="T4" fmla="*/ 611 w 611"/>
                <a:gd name="T5" fmla="*/ 305 h 611"/>
                <a:gd name="T6" fmla="*/ 521 w 611"/>
                <a:gd name="T7" fmla="*/ 521 h 611"/>
                <a:gd name="T8" fmla="*/ 305 w 611"/>
                <a:gd name="T9" fmla="*/ 611 h 611"/>
                <a:gd name="T10" fmla="*/ 89 w 611"/>
                <a:gd name="T11" fmla="*/ 521 h 611"/>
                <a:gd name="T12" fmla="*/ 0 w 611"/>
                <a:gd name="T13" fmla="*/ 305 h 611"/>
                <a:gd name="T14" fmla="*/ 89 w 611"/>
                <a:gd name="T15" fmla="*/ 90 h 611"/>
                <a:gd name="T16" fmla="*/ 305 w 611"/>
                <a:gd name="T1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1">
                  <a:moveTo>
                    <a:pt x="305" y="0"/>
                  </a:moveTo>
                  <a:cubicBezTo>
                    <a:pt x="387" y="0"/>
                    <a:pt x="464" y="32"/>
                    <a:pt x="521" y="90"/>
                  </a:cubicBezTo>
                  <a:cubicBezTo>
                    <a:pt x="579" y="147"/>
                    <a:pt x="611" y="224"/>
                    <a:pt x="611" y="305"/>
                  </a:cubicBezTo>
                  <a:cubicBezTo>
                    <a:pt x="611" y="387"/>
                    <a:pt x="579" y="464"/>
                    <a:pt x="521" y="521"/>
                  </a:cubicBezTo>
                  <a:cubicBezTo>
                    <a:pt x="464" y="579"/>
                    <a:pt x="387" y="611"/>
                    <a:pt x="305" y="611"/>
                  </a:cubicBezTo>
                  <a:cubicBezTo>
                    <a:pt x="224" y="611"/>
                    <a:pt x="147" y="579"/>
                    <a:pt x="89" y="521"/>
                  </a:cubicBezTo>
                  <a:cubicBezTo>
                    <a:pt x="32" y="464"/>
                    <a:pt x="0" y="387"/>
                    <a:pt x="0" y="305"/>
                  </a:cubicBezTo>
                  <a:cubicBezTo>
                    <a:pt x="0" y="224"/>
                    <a:pt x="32" y="147"/>
                    <a:pt x="89" y="90"/>
                  </a:cubicBezTo>
                  <a:cubicBezTo>
                    <a:pt x="147" y="32"/>
                    <a:pt x="224" y="0"/>
                    <a:pt x="30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7DAD06D5-FC09-4B92-9E16-02A7F541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3" y="2008188"/>
              <a:ext cx="684213" cy="682625"/>
            </a:xfrm>
            <a:custGeom>
              <a:avLst/>
              <a:gdLst>
                <a:gd name="T0" fmla="*/ 125 w 251"/>
                <a:gd name="T1" fmla="*/ 0 h 251"/>
                <a:gd name="T2" fmla="*/ 214 w 251"/>
                <a:gd name="T3" fmla="*/ 37 h 251"/>
                <a:gd name="T4" fmla="*/ 251 w 251"/>
                <a:gd name="T5" fmla="*/ 125 h 251"/>
                <a:gd name="T6" fmla="*/ 214 w 251"/>
                <a:gd name="T7" fmla="*/ 214 h 251"/>
                <a:gd name="T8" fmla="*/ 125 w 251"/>
                <a:gd name="T9" fmla="*/ 251 h 251"/>
                <a:gd name="T10" fmla="*/ 37 w 251"/>
                <a:gd name="T11" fmla="*/ 214 h 251"/>
                <a:gd name="T12" fmla="*/ 0 w 251"/>
                <a:gd name="T13" fmla="*/ 125 h 251"/>
                <a:gd name="T14" fmla="*/ 37 w 251"/>
                <a:gd name="T15" fmla="*/ 37 h 251"/>
                <a:gd name="T16" fmla="*/ 125 w 251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51">
                  <a:moveTo>
                    <a:pt x="125" y="0"/>
                  </a:moveTo>
                  <a:cubicBezTo>
                    <a:pt x="159" y="0"/>
                    <a:pt x="190" y="13"/>
                    <a:pt x="214" y="37"/>
                  </a:cubicBezTo>
                  <a:cubicBezTo>
                    <a:pt x="238" y="61"/>
                    <a:pt x="251" y="92"/>
                    <a:pt x="251" y="125"/>
                  </a:cubicBezTo>
                  <a:cubicBezTo>
                    <a:pt x="251" y="159"/>
                    <a:pt x="238" y="190"/>
                    <a:pt x="214" y="214"/>
                  </a:cubicBezTo>
                  <a:cubicBezTo>
                    <a:pt x="190" y="238"/>
                    <a:pt x="159" y="251"/>
                    <a:pt x="125" y="251"/>
                  </a:cubicBezTo>
                  <a:cubicBezTo>
                    <a:pt x="91" y="251"/>
                    <a:pt x="61" y="238"/>
                    <a:pt x="37" y="214"/>
                  </a:cubicBezTo>
                  <a:cubicBezTo>
                    <a:pt x="13" y="190"/>
                    <a:pt x="0" y="159"/>
                    <a:pt x="0" y="125"/>
                  </a:cubicBezTo>
                  <a:cubicBezTo>
                    <a:pt x="0" y="92"/>
                    <a:pt x="13" y="61"/>
                    <a:pt x="37" y="37"/>
                  </a:cubicBezTo>
                  <a:cubicBezTo>
                    <a:pt x="61" y="13"/>
                    <a:pt x="91" y="0"/>
                    <a:pt x="125" y="0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07058FAD-5B1A-4AB7-A5AC-02C2E53A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" y="-7938"/>
              <a:ext cx="642938" cy="754063"/>
            </a:xfrm>
            <a:custGeom>
              <a:avLst/>
              <a:gdLst>
                <a:gd name="T0" fmla="*/ 137 w 236"/>
                <a:gd name="T1" fmla="*/ 66 h 277"/>
                <a:gd name="T2" fmla="*/ 0 w 236"/>
                <a:gd name="T3" fmla="*/ 41 h 277"/>
                <a:gd name="T4" fmla="*/ 236 w 236"/>
                <a:gd name="T5" fmla="*/ 277 h 277"/>
                <a:gd name="T6" fmla="*/ 137 w 236"/>
                <a:gd name="T7" fmla="*/ 6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77">
                  <a:moveTo>
                    <a:pt x="137" y="66"/>
                  </a:moveTo>
                  <a:cubicBezTo>
                    <a:pt x="112" y="12"/>
                    <a:pt x="42" y="0"/>
                    <a:pt x="0" y="41"/>
                  </a:cubicBezTo>
                  <a:cubicBezTo>
                    <a:pt x="236" y="277"/>
                    <a:pt x="236" y="277"/>
                    <a:pt x="236" y="277"/>
                  </a:cubicBezTo>
                  <a:lnTo>
                    <a:pt x="137" y="66"/>
                  </a:lnTo>
                  <a:close/>
                </a:path>
              </a:pathLst>
            </a:custGeom>
            <a:solidFill>
              <a:srgbClr val="FE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35DED7C6-E2D9-4127-B5FF-9C6C63061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7" y="103188"/>
              <a:ext cx="755650" cy="642938"/>
            </a:xfrm>
            <a:custGeom>
              <a:avLst/>
              <a:gdLst>
                <a:gd name="T0" fmla="*/ 65 w 277"/>
                <a:gd name="T1" fmla="*/ 137 h 236"/>
                <a:gd name="T2" fmla="*/ 41 w 277"/>
                <a:gd name="T3" fmla="*/ 0 h 236"/>
                <a:gd name="T4" fmla="*/ 277 w 277"/>
                <a:gd name="T5" fmla="*/ 236 h 236"/>
                <a:gd name="T6" fmla="*/ 65 w 277"/>
                <a:gd name="T7" fmla="*/ 13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36">
                  <a:moveTo>
                    <a:pt x="65" y="137"/>
                  </a:moveTo>
                  <a:cubicBezTo>
                    <a:pt x="12" y="113"/>
                    <a:pt x="0" y="42"/>
                    <a:pt x="41" y="0"/>
                  </a:cubicBezTo>
                  <a:cubicBezTo>
                    <a:pt x="277" y="236"/>
                    <a:pt x="277" y="236"/>
                    <a:pt x="277" y="236"/>
                  </a:cubicBezTo>
                  <a:lnTo>
                    <a:pt x="65" y="137"/>
                  </a:lnTo>
                  <a:close/>
                </a:path>
              </a:pathLst>
            </a:custGeom>
            <a:solidFill>
              <a:srgbClr val="FB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A5F1819A-E3E0-4CBE-B596-3911A0642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976" y="46038"/>
              <a:ext cx="2305050" cy="2301875"/>
            </a:xfrm>
            <a:prstGeom prst="line">
              <a:avLst/>
            </a:prstGeom>
            <a:noFill/>
            <a:ln w="96838" cap="rnd">
              <a:solidFill>
                <a:srgbClr val="793E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F4898EE5-B422-49B1-85C8-4D092157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D2A07414-214D-440E-9E9F-34B916563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67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AE0CE-212C-42B2-B680-B4DE355DE2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81" y="1679375"/>
            <a:ext cx="4290364" cy="42903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BC9C4-1D83-4FA1-8C52-CBEC22DCF8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400" y="396607"/>
            <a:ext cx="11645900" cy="1079568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>
                <a:latin typeface="+mj-lt"/>
                <a:cs typeface="Helvetica" pitchFamily="34" charset="0"/>
              </a:rPr>
              <a:t>Инструментальные</a:t>
            </a:r>
            <a:r>
              <a:rPr lang="ru-RU" dirty="0">
                <a:latin typeface="+mj-lt"/>
                <a:cs typeface="Helvetica" pitchFamily="34" charset="0"/>
              </a:rPr>
              <a:t> </a:t>
            </a:r>
            <a:r>
              <a:rPr lang="ru-RU" b="1" dirty="0">
                <a:latin typeface="+mj-lt"/>
                <a:cs typeface="Helvetica" pitchFamily="34" charset="0"/>
              </a:rPr>
              <a:t>средства разработки</a:t>
            </a:r>
            <a:endParaRPr lang="en-US" b="1" dirty="0">
              <a:latin typeface="+mj-lt"/>
            </a:endParaRPr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8EC96BF9-8024-40CC-A995-342DFA414E66}"/>
              </a:ext>
            </a:extLst>
          </p:cNvPr>
          <p:cNvSpPr>
            <a:spLocks/>
          </p:cNvSpPr>
          <p:nvPr/>
        </p:nvSpPr>
        <p:spPr bwMode="auto">
          <a:xfrm>
            <a:off x="0" y="49611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7172" y="2100199"/>
            <a:ext cx="3016139" cy="1376647"/>
          </a:xfr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7BEBFFA-1C17-4F3E-A0FC-CB2C83662121}"/>
              </a:ext>
            </a:extLst>
          </p:cNvPr>
          <p:cNvSpPr txBox="1"/>
          <p:nvPr/>
        </p:nvSpPr>
        <p:spPr>
          <a:xfrm>
            <a:off x="1114952" y="1392314"/>
            <a:ext cx="655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Для создания данного веб-сайта будут использоваться следующие инструментальные средства: </a:t>
            </a:r>
          </a:p>
        </p:txBody>
      </p:sp>
      <p:sp>
        <p:nvSpPr>
          <p:cNvPr id="57" name="Объект 2"/>
          <p:cNvSpPr txBox="1">
            <a:spLocks/>
          </p:cNvSpPr>
          <p:nvPr/>
        </p:nvSpPr>
        <p:spPr>
          <a:xfrm>
            <a:off x="1404095" y="3827936"/>
            <a:ext cx="6703489" cy="22090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b="0" i="0" dirty="0">
                <a:solidFill>
                  <a:schemeClr val="bg2"/>
                </a:solidFill>
                <a:effectLst/>
              </a:rPr>
              <a:t>Редактор исходного кода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-</a:t>
            </a:r>
            <a:r>
              <a:rPr lang="ru-RU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ru-RU" sz="1600" dirty="0" err="1">
                <a:cs typeface="Helvetica" panose="020B0604020202020204" pitchFamily="34" charset="0"/>
              </a:rPr>
              <a:t>Microsoft</a:t>
            </a:r>
            <a:r>
              <a:rPr lang="ru-RU" sz="1600" dirty="0">
                <a:cs typeface="Helvetica" panose="020B0604020202020204" pitchFamily="34" charset="0"/>
              </a:rPr>
              <a:t> </a:t>
            </a:r>
            <a:r>
              <a:rPr lang="ru-RU" sz="1600" dirty="0" err="1">
                <a:cs typeface="Helvetica" panose="020B0604020202020204" pitchFamily="34" charset="0"/>
              </a:rPr>
              <a:t>Visual</a:t>
            </a:r>
            <a:r>
              <a:rPr lang="ru-RU" sz="1600" dirty="0">
                <a:cs typeface="Helvetica" panose="020B0604020202020204" pitchFamily="34" charset="0"/>
              </a:rPr>
              <a:t> </a:t>
            </a:r>
            <a:r>
              <a:rPr lang="en-US" sz="1600" dirty="0">
                <a:cs typeface="Helvetica" panose="020B0604020202020204" pitchFamily="34" charset="0"/>
              </a:rPr>
              <a:t>Code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cs typeface="Helvetica" panose="020B0604020202020204" pitchFamily="34" charset="0"/>
              </a:rPr>
              <a:t>Инструмент для построения диаграмм - Draw.io</a:t>
            </a:r>
            <a:endParaRPr lang="en-US" sz="1600" dirty="0"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cs typeface="Helvetica" panose="020B0604020202020204" pitchFamily="34" charset="0"/>
              </a:rPr>
              <a:t>Текстовый редактор - </a:t>
            </a:r>
            <a:r>
              <a:rPr lang="ru-RU" sz="1600" dirty="0" err="1">
                <a:cs typeface="Helvetica" panose="020B0604020202020204" pitchFamily="34" charset="0"/>
              </a:rPr>
              <a:t>Microsoft</a:t>
            </a:r>
            <a:r>
              <a:rPr lang="ru-RU" sz="1600" dirty="0">
                <a:cs typeface="Helvetica" panose="020B0604020202020204" pitchFamily="34" charset="0"/>
              </a:rPr>
              <a:t> </a:t>
            </a:r>
            <a:r>
              <a:rPr lang="ru-RU" sz="1600" dirty="0" err="1">
                <a:cs typeface="Helvetica" panose="020B0604020202020204" pitchFamily="34" charset="0"/>
              </a:rPr>
              <a:t>Word</a:t>
            </a:r>
            <a:endParaRPr lang="ru-RU" sz="1600" dirty="0"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cs typeface="Helvetica" panose="020B0604020202020204" pitchFamily="34" charset="0"/>
              </a:rPr>
              <a:t>Инструмент для создания презентации- </a:t>
            </a:r>
            <a:r>
              <a:rPr lang="ru-RU" sz="1600" dirty="0" err="1">
                <a:cs typeface="Helvetica" panose="020B0604020202020204" pitchFamily="34" charset="0"/>
              </a:rPr>
              <a:t>PowerPoint</a:t>
            </a:r>
            <a:endParaRPr lang="en-US" sz="1600" dirty="0"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600" b="0" i="0" dirty="0">
                <a:effectLst/>
              </a:rPr>
              <a:t>C</a:t>
            </a:r>
            <a:r>
              <a:rPr lang="ru-RU" sz="1600" b="0" i="0" dirty="0" err="1">
                <a:effectLst/>
              </a:rPr>
              <a:t>ервис</a:t>
            </a:r>
            <a:r>
              <a:rPr lang="ru-RU" sz="1600" b="0" i="0" dirty="0">
                <a:effectLst/>
              </a:rPr>
              <a:t> для разработки интерфейсов</a:t>
            </a:r>
            <a:r>
              <a:rPr lang="en-US" sz="1600" b="0" i="0" dirty="0">
                <a:effectLst/>
              </a:rPr>
              <a:t> - Figma</a:t>
            </a:r>
            <a:endParaRPr lang="ru-RU" sz="2400" dirty="0"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DD9A7-CEEC-4A25-B2D3-E50A9C1464EA}"/>
              </a:ext>
            </a:extLst>
          </p:cNvPr>
          <p:cNvSpPr txBox="1"/>
          <p:nvPr/>
        </p:nvSpPr>
        <p:spPr>
          <a:xfrm>
            <a:off x="4509006" y="2159868"/>
            <a:ext cx="3309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cs typeface="Helvetica" panose="020B0604020202020204" pitchFamily="34" charset="0"/>
              </a:rPr>
              <a:t>Для </a:t>
            </a:r>
            <a:r>
              <a:rPr lang="en-US" sz="1600" dirty="0" err="1">
                <a:cs typeface="Helvetica" panose="020B0604020202020204" pitchFamily="34" charset="0"/>
              </a:rPr>
              <a:t>BackEnd</a:t>
            </a:r>
            <a:r>
              <a:rPr lang="en-US" sz="1600" dirty="0">
                <a:cs typeface="Helvetica" panose="020B0604020202020204" pitchFamily="34" charset="0"/>
              </a:rPr>
              <a:t> </a:t>
            </a:r>
            <a:r>
              <a:rPr lang="ru-RU" sz="1600" dirty="0">
                <a:cs typeface="Helvetica" panose="020B0604020202020204" pitchFamily="34" charset="0"/>
              </a:rPr>
              <a:t>разработки</a:t>
            </a:r>
            <a:r>
              <a:rPr lang="en-US" sz="1600" dirty="0">
                <a:cs typeface="Helvetica" panose="020B0604020202020204" pitchFamily="34" charset="0"/>
              </a:rPr>
              <a:t>:</a:t>
            </a:r>
            <a:endParaRPr lang="ru-RU" sz="1600" dirty="0">
              <a:cs typeface="Helvetica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cs typeface="Helvetica" panose="020B0604020202020204" pitchFamily="34" charset="0"/>
              </a:rPr>
              <a:t>Язык программирования-</a:t>
            </a:r>
            <a:r>
              <a:rPr lang="en-US" sz="1600" dirty="0">
                <a:cs typeface="Helvetica" panose="020B0604020202020204" pitchFamily="34" charset="0"/>
              </a:rPr>
              <a:t>PHP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cs typeface="Helvetica" panose="020B0604020202020204" pitchFamily="34" charset="0"/>
              </a:rPr>
              <a:t>Базы данных – </a:t>
            </a:r>
            <a:r>
              <a:rPr lang="en-US" sz="1600" dirty="0">
                <a:cs typeface="Helvetica" panose="020B0604020202020204" pitchFamily="34" charset="0"/>
              </a:rPr>
              <a:t>My</a:t>
            </a:r>
            <a:r>
              <a:rPr lang="ru-RU" sz="1600" dirty="0">
                <a:cs typeface="Helvetica" panose="020B0604020202020204" pitchFamily="34" charset="0"/>
              </a:rPr>
              <a:t>SQL</a:t>
            </a:r>
            <a:endParaRPr lang="en-US" sz="1600" dirty="0">
              <a:cs typeface="Helvetica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766B3-3788-4220-9EED-53BF8FA4EE16}"/>
              </a:ext>
            </a:extLst>
          </p:cNvPr>
          <p:cNvSpPr txBox="1"/>
          <p:nvPr/>
        </p:nvSpPr>
        <p:spPr>
          <a:xfrm>
            <a:off x="1556477" y="2159868"/>
            <a:ext cx="2641492" cy="1523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cs typeface="Helvetica" panose="020B0604020202020204" pitchFamily="34" charset="0"/>
              </a:rPr>
              <a:t>Для </a:t>
            </a:r>
            <a:r>
              <a:rPr lang="en-US" sz="1600" dirty="0" err="1">
                <a:cs typeface="Helvetica" panose="020B0604020202020204" pitchFamily="34" charset="0"/>
              </a:rPr>
              <a:t>FrontEnd</a:t>
            </a:r>
            <a:r>
              <a:rPr lang="en-US" sz="1600" dirty="0">
                <a:cs typeface="Helvetica" panose="020B0604020202020204" pitchFamily="34" charset="0"/>
              </a:rPr>
              <a:t> </a:t>
            </a:r>
            <a:r>
              <a:rPr lang="ru-RU" sz="1600" dirty="0">
                <a:cs typeface="Helvetica" panose="020B0604020202020204" pitchFamily="34" charset="0"/>
              </a:rPr>
              <a:t>разработки </a:t>
            </a:r>
            <a:r>
              <a:rPr lang="en-US" sz="1600" dirty="0">
                <a:cs typeface="Helvetica" panose="020B0604020202020204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cs typeface="Helvetica" panose="020B0604020202020204" pitchFamily="34" charset="0"/>
              </a:rPr>
              <a:t>HTML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cs typeface="Helvetica" panose="020B0604020202020204" pitchFamily="34" charset="0"/>
              </a:rPr>
              <a:t>SCSS(CSS)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cs typeface="Helvetica" panose="020B0604020202020204" pitchFamily="34" charset="0"/>
              </a:rPr>
              <a:t>JavaScript</a:t>
            </a:r>
            <a:r>
              <a:rPr lang="ru-RU" sz="1600" dirty="0">
                <a:cs typeface="Helvetica" panose="020B0604020202020204" pitchFamily="34" charset="0"/>
              </a:rPr>
              <a:t>(</a:t>
            </a:r>
            <a:r>
              <a:rPr lang="en-US" sz="1600" dirty="0">
                <a:cs typeface="Helvetica" panose="020B0604020202020204" pitchFamily="34" charset="0"/>
              </a:rPr>
              <a:t>jQuery)</a:t>
            </a:r>
          </a:p>
        </p:txBody>
      </p:sp>
    </p:spTree>
    <p:extLst>
      <p:ext uri="{BB962C8B-B14F-4D97-AF65-F5344CB8AC3E}">
        <p14:creationId xmlns:p14="http://schemas.microsoft.com/office/powerpoint/2010/main" val="2536560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31CCD9D-FCF7-441A-84F4-E9D45C7FB4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893" y="396607"/>
            <a:ext cx="10597390" cy="1079568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+mj-lt"/>
              </a:rPr>
              <a:t>Сравнительный анализ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09061C02-1352-43B0-AC1C-E4C616BB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6995"/>
              </p:ext>
            </p:extLst>
          </p:nvPr>
        </p:nvGraphicFramePr>
        <p:xfrm>
          <a:off x="783265" y="1476175"/>
          <a:ext cx="10855842" cy="496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14">
                  <a:extLst>
                    <a:ext uri="{9D8B030D-6E8A-4147-A177-3AD203B41FA5}">
                      <a16:colId xmlns:a16="http://schemas.microsoft.com/office/drawing/2014/main" val="3980941065"/>
                    </a:ext>
                  </a:extLst>
                </a:gridCol>
                <a:gridCol w="3618614">
                  <a:extLst>
                    <a:ext uri="{9D8B030D-6E8A-4147-A177-3AD203B41FA5}">
                      <a16:colId xmlns:a16="http://schemas.microsoft.com/office/drawing/2014/main" val="379516745"/>
                    </a:ext>
                  </a:extLst>
                </a:gridCol>
                <a:gridCol w="3618614">
                  <a:extLst>
                    <a:ext uri="{9D8B030D-6E8A-4147-A177-3AD203B41FA5}">
                      <a16:colId xmlns:a16="http://schemas.microsoft.com/office/drawing/2014/main" val="3377096005"/>
                    </a:ext>
                  </a:extLst>
                </a:gridCol>
              </a:tblGrid>
              <a:tr h="48117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89647"/>
                  </a:ext>
                </a:extLst>
              </a:tr>
              <a:tr h="17718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МоскваЭтажи</a:t>
                      </a:r>
                      <a:endParaRPr lang="ru-RU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Удобный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эргономичный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интерфейс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Большой выбор недвижимости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блок о отзывах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вылезающее уведомление, которое мешает просмотру объявлений 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93114"/>
                  </a:ext>
                </a:extLst>
              </a:tr>
              <a:tr h="127272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Rentavik</a:t>
                      </a:r>
                      <a:endParaRPr lang="ru-RU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Приятный дизайн сайта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Много неотфильтрованной информации, которая не позволяет нормально ориентироваться на сайте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547289"/>
                  </a:ext>
                </a:extLst>
              </a:tr>
              <a:tr h="1272722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Апекс-Недвижимость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Четкое разделение по категориям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Устаревший интерфейс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Невозможность зарегистрироваться и выложить свое объявление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0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3C7DEC9-0B15-4332-9F96-B96D0ED97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772" y="396607"/>
            <a:ext cx="11493795" cy="1079568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2"/>
                </a:solidFill>
                <a:effectLst/>
                <a:latin typeface="+mj-lt"/>
                <a:ea typeface="Times New Roman" panose="02020603050405020304" pitchFamily="18" charset="0"/>
              </a:rPr>
              <a:t>Функциональные требования</a:t>
            </a:r>
            <a:endParaRPr lang="ru-RU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971BA-F2C7-4120-A3A6-42A1280C6B40}"/>
              </a:ext>
            </a:extLst>
          </p:cNvPr>
          <p:cNvSpPr txBox="1"/>
          <p:nvPr/>
        </p:nvSpPr>
        <p:spPr>
          <a:xfrm>
            <a:off x="2073349" y="2105247"/>
            <a:ext cx="8272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на сайте;</a:t>
            </a:r>
            <a:endParaRPr lang="en-US" sz="1800" dirty="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Авторизация</a:t>
            </a:r>
          </a:p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Иметь страницу с общей информацией о компании;</a:t>
            </a:r>
          </a:p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Иметь страницу с коллекцией недвижимости;</a:t>
            </a:r>
          </a:p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Иметь страницу с добавлением нового объявления.</a:t>
            </a:r>
          </a:p>
          <a:p>
            <a:pPr lvl="0" indent="-432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Иметь страницу с просмотром объявления по категориям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01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8BEFD46D-C72A-4A89-A9C4-0E8F87F63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5A733F8F-BA35-4536-8A25-4D93E4DE099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CBF5A-CC77-4951-8DBF-6B422CA8E6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35394" y="396607"/>
            <a:ext cx="9420447" cy="1079568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2"/>
                </a:solidFill>
                <a:effectLst/>
                <a:latin typeface="+mj-lt"/>
                <a:ea typeface="Times New Roman" panose="02020603050405020304" pitchFamily="18" charset="0"/>
              </a:rPr>
              <a:t>Функциональная диаграмма </a:t>
            </a:r>
            <a:endParaRPr lang="ru-RU" sz="54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AABC4F-8D67-44D3-AD63-F3564494087A}"/>
              </a:ext>
            </a:extLst>
          </p:cNvPr>
          <p:cNvPicPr/>
          <p:nvPr/>
        </p:nvPicPr>
        <p:blipFill rotWithShape="1">
          <a:blip r:embed="rId2"/>
          <a:srcRect l="8949" r="4396"/>
          <a:stretch/>
        </p:blipFill>
        <p:spPr>
          <a:xfrm>
            <a:off x="1105786" y="1684237"/>
            <a:ext cx="4316819" cy="24828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CF8F27-E394-4888-A59D-72DBD934B4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0054" y="2925662"/>
            <a:ext cx="512953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3956CE-9FF3-4F5E-A079-B578E221BC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035B99-DE3A-4F23-9DCD-A09347AF37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CDD6D-CF6A-48EA-B2F3-B0EF4AE74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396607"/>
            <a:ext cx="11696700" cy="1079568"/>
          </a:xfrm>
        </p:spPr>
        <p:txBody>
          <a:bodyPr>
            <a:normAutofit/>
          </a:bodyPr>
          <a:lstStyle/>
          <a:p>
            <a:r>
              <a:rPr lang="ru-RU" b="1" dirty="0">
                <a:cs typeface="Helvetica" pitchFamily="34" charset="0"/>
              </a:rPr>
              <a:t>Интерфейс</a:t>
            </a:r>
            <a:r>
              <a:rPr lang="ru-RU" b="1" dirty="0">
                <a:latin typeface="Helvetica" pitchFamily="34" charset="0"/>
                <a:cs typeface="Helvetica" pitchFamily="34" charset="0"/>
              </a:rPr>
              <a:t> веб-сайта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4807FE-E9C9-40C5-B683-E8A80259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" y="1425866"/>
            <a:ext cx="5764286" cy="2847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D5EE0E-EB4D-40D8-AD9D-0243BC21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200" y="3742660"/>
            <a:ext cx="6165786" cy="302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533400" y="396607"/>
            <a:ext cx="11099800" cy="1079568"/>
          </a:xfrm>
        </p:spPr>
        <p:txBody>
          <a:bodyPr>
            <a:normAutofit/>
          </a:bodyPr>
          <a:lstStyle/>
          <a:p>
            <a:r>
              <a:rPr lang="ru-RU" b="1" dirty="0">
                <a:latin typeface="+mj-lt"/>
                <a:cs typeface="Helvetica" pitchFamily="34" charset="0"/>
              </a:rPr>
              <a:t>Результаты выполнения</a:t>
            </a:r>
            <a:r>
              <a:rPr lang="en-US" b="1" dirty="0">
                <a:latin typeface="+mj-lt"/>
                <a:cs typeface="Helvetica" pitchFamily="34" charset="0"/>
              </a:rPr>
              <a:t> </a:t>
            </a:r>
            <a:r>
              <a:rPr lang="ru-RU" b="1" dirty="0">
                <a:latin typeface="+mj-lt"/>
                <a:cs typeface="Helvetica" pitchFamily="34" charset="0"/>
              </a:rPr>
              <a:t>ВКР</a:t>
            </a:r>
            <a:endParaRPr lang="ru-RU" b="1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62200" y="2385536"/>
            <a:ext cx="8585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/>
            <a:r>
              <a:rPr lang="ru-RU" sz="2000" dirty="0">
                <a:cs typeface="Helvetica" pitchFamily="34" charset="0"/>
              </a:rPr>
              <a:t>Решенные задачи: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Спроектирован внешний вид сайта</a:t>
            </a:r>
            <a:r>
              <a:rPr lang="ru-RU" sz="2000" dirty="0">
                <a:solidFill>
                  <a:schemeClr val="bg2"/>
                </a:solidFill>
                <a:cs typeface="Helvetica" panose="020B0604020202020204" pitchFamily="34" charset="0"/>
              </a:rPr>
              <a:t>, создан пользовательский интерфейс, </a:t>
            </a:r>
            <a:r>
              <a:rPr lang="ru-RU" sz="20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разработан сайт и подключен к базе </a:t>
            </a:r>
            <a:r>
              <a:rPr lang="en-US" sz="2000" dirty="0" err="1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MySql</a:t>
            </a:r>
            <a:r>
              <a:rPr lang="ru-RU" sz="2000" dirty="0">
                <a:solidFill>
                  <a:schemeClr val="bg2"/>
                </a:solidFill>
                <a:cs typeface="Helvetica" panose="020B0604020202020204" pitchFamily="34" charset="0"/>
              </a:rPr>
              <a:t>.</a:t>
            </a:r>
            <a:endParaRPr lang="ru-RU" sz="2000" dirty="0">
              <a:cs typeface="Helvetica" pitchFamily="34" charset="0"/>
            </a:endParaRPr>
          </a:p>
          <a:p>
            <a:pPr marL="45720" indent="0">
              <a:buNone/>
            </a:pPr>
            <a:endParaRPr lang="ru-RU" sz="2000" dirty="0">
              <a:cs typeface="Helvetica" pitchFamily="34" charset="0"/>
            </a:endParaRPr>
          </a:p>
          <a:p>
            <a:pPr marL="45720"/>
            <a:r>
              <a:rPr lang="ru-RU" sz="2000" dirty="0">
                <a:cs typeface="Helvetica" pitchFamily="34" charset="0"/>
              </a:rPr>
              <a:t>Достоинства программы: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Приятный дизайн сайта.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bg2"/>
                </a:solidFill>
                <a:effectLst/>
              </a:rPr>
              <a:t>Доступность информации.</a:t>
            </a:r>
            <a:endParaRPr lang="ru-RU" sz="2000" dirty="0">
              <a:solidFill>
                <a:schemeClr val="bg2"/>
              </a:solidFill>
              <a:cs typeface="Helvetica" pitchFamily="34" charset="0"/>
            </a:endParaRPr>
          </a:p>
          <a:p>
            <a:pPr marL="388620" indent="-342900">
              <a:buNone/>
            </a:pPr>
            <a:endParaRPr lang="ru-RU" sz="2000" dirty="0">
              <a:cs typeface="Helvetica" pitchFamily="34" charset="0"/>
            </a:endParaRPr>
          </a:p>
          <a:p>
            <a:pPr marL="45720"/>
            <a:r>
              <a:rPr lang="ru-RU" sz="2000" dirty="0">
                <a:cs typeface="Helvetica" pitchFamily="34" charset="0"/>
              </a:rPr>
              <a:t>Пути совершенствования веб-сайта: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000" dirty="0">
                <a:cs typeface="Helvetica" pitchFamily="34" charset="0"/>
              </a:rPr>
              <a:t>Разработать страницу «Мой профиль» для просмотра, редактирования и удаления своих объявлений.</a:t>
            </a:r>
          </a:p>
        </p:txBody>
      </p:sp>
    </p:spTree>
    <p:extLst>
      <p:ext uri="{BB962C8B-B14F-4D97-AF65-F5344CB8AC3E}">
        <p14:creationId xmlns:p14="http://schemas.microsoft.com/office/powerpoint/2010/main" val="189965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CORAK">
      <a:majorFont>
        <a:latin typeface="Ubuntu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</TotalTime>
  <Words>445</Words>
  <Application>Microsoft Office PowerPoint</Application>
  <PresentationFormat>Широкоэкранный</PresentationFormat>
  <Paragraphs>64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Helvetica</vt:lpstr>
      <vt:lpstr>Open Sans</vt:lpstr>
      <vt:lpstr>Symbol</vt:lpstr>
      <vt:lpstr>Ubuntu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424</dc:creator>
  <cp:lastModifiedBy>Морозов Александр Сергеевич</cp:lastModifiedBy>
  <cp:revision>109</cp:revision>
  <dcterms:created xsi:type="dcterms:W3CDTF">2018-11-06T13:28:40Z</dcterms:created>
  <dcterms:modified xsi:type="dcterms:W3CDTF">2022-06-23T11:22:46Z</dcterms:modified>
</cp:coreProperties>
</file>