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2" r:id="rId3"/>
    <p:sldId id="260" r:id="rId4"/>
    <p:sldId id="269" r:id="rId5"/>
    <p:sldId id="294" r:id="rId6"/>
    <p:sldId id="295" r:id="rId7"/>
    <p:sldId id="296" r:id="rId8"/>
    <p:sldId id="292" r:id="rId9"/>
    <p:sldId id="29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27000" y="396607"/>
            <a:ext cx="11934826" cy="107956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+mj-lt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+mj-lt"/>
                <a:cs typeface="Helvetica" panose="020B0604020202020204" pitchFamily="34" charset="0"/>
              </a:rPr>
              <a:t>КОЛЛЕДЖ ИНФОРМАТИКИ И ПРОГРАММИРОВАНИЯ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7883" y="2226497"/>
            <a:ext cx="719305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99" dirty="0">
                <a:latin typeface="+mj-lt"/>
                <a:ea typeface="Times New Roman" panose="02020603050405020304" pitchFamily="18" charset="0"/>
                <a:cs typeface="Helvetica" panose="020B0604020202020204" pitchFamily="34" charset="0"/>
              </a:rPr>
              <a:t>Специальность 09.02.03 Программирование в компьютерных системах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8004" y="3485331"/>
            <a:ext cx="403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0" dirty="0">
                <a:solidFill>
                  <a:schemeClr val="bg2"/>
                </a:solidFill>
                <a:effectLst/>
                <a:latin typeface="+mj-lt"/>
              </a:rPr>
              <a:t>Выпускная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 </a:t>
            </a:r>
            <a:r>
              <a:rPr lang="ru-RU" b="1" i="0" dirty="0">
                <a:solidFill>
                  <a:schemeClr val="bg2"/>
                </a:solidFill>
                <a:effectLst/>
                <a:latin typeface="+mj-lt"/>
              </a:rPr>
              <a:t>квалификационная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 </a:t>
            </a:r>
            <a:r>
              <a:rPr lang="ru-RU" b="1" i="0" dirty="0">
                <a:solidFill>
                  <a:schemeClr val="bg2"/>
                </a:solidFill>
                <a:effectLst/>
                <a:latin typeface="+mj-lt"/>
              </a:rPr>
              <a:t>работа</a:t>
            </a:r>
            <a:br>
              <a:rPr lang="en-US" b="1" dirty="0">
                <a:latin typeface="+mj-lt"/>
                <a:ea typeface="Gungsuh" panose="02030600000101010101" pitchFamily="18" charset="-127"/>
                <a:cs typeface="Helvetica" pitchFamily="34" charset="0"/>
              </a:rPr>
            </a:br>
            <a:r>
              <a:rPr lang="ru-RU" u="sng" dirty="0">
                <a:latin typeface="+mj-lt"/>
                <a:cs typeface="Helvetica" panose="020B0604020202020204" pitchFamily="34" charset="0"/>
              </a:rPr>
              <a:t>на тему:</a:t>
            </a:r>
          </a:p>
          <a:p>
            <a:pPr algn="ctr"/>
            <a:r>
              <a:rPr lang="ru-RU" u="sng" dirty="0">
                <a:latin typeface="+mj-lt"/>
              </a:rPr>
              <a:t>Разработка веб-сайта компании </a:t>
            </a:r>
          </a:p>
          <a:p>
            <a:pPr algn="ctr"/>
            <a:r>
              <a:rPr lang="ru-RU" u="sng" dirty="0">
                <a:latin typeface="+mj-lt"/>
              </a:rPr>
              <a:t>по недвижимости</a:t>
            </a:r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7139" y="58674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  <a:cs typeface="Gotham Pro Light" panose="02000503030000020004" pitchFamily="2" charset="0"/>
              </a:rPr>
              <a:t>Москва </a:t>
            </a:r>
            <a:r>
              <a:rPr lang="en-US" dirty="0">
                <a:latin typeface="+mj-lt"/>
                <a:cs typeface="Gotham Pro Light" panose="02000503030000020004" pitchFamily="2" charset="0"/>
              </a:rPr>
              <a:t>20</a:t>
            </a:r>
            <a:r>
              <a:rPr lang="ru-RU" dirty="0">
                <a:latin typeface="+mj-lt"/>
                <a:cs typeface="Gotham Pro Light" panose="02000503030000020004" pitchFamily="2" charset="0"/>
              </a:rPr>
              <a:t>22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9286" y="4683963"/>
            <a:ext cx="340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+mj-lt"/>
                <a:cs typeface="Helvetica" pitchFamily="34" charset="0"/>
              </a:rPr>
              <a:t>Выполнил: Морозов А.С.</a:t>
            </a:r>
          </a:p>
          <a:p>
            <a:pPr algn="r"/>
            <a:r>
              <a:rPr lang="ru-RU" dirty="0">
                <a:latin typeface="+mj-lt"/>
                <a:cs typeface="Helvetica" pitchFamily="34" charset="0"/>
              </a:rPr>
              <a:t>Группа 4ПКС-518</a:t>
            </a:r>
            <a:br>
              <a:rPr lang="ru-RU" dirty="0">
                <a:latin typeface="+mj-lt"/>
                <a:cs typeface="Helvetica" pitchFamily="34" charset="0"/>
              </a:rPr>
            </a:br>
            <a:r>
              <a:rPr lang="ru-RU" dirty="0">
                <a:latin typeface="+mj-lt"/>
                <a:cs typeface="Helvetica" pitchFamily="34" charset="0"/>
              </a:rPr>
              <a:t>Руководитель: Ковалевский М.В.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B48744-DF9B-4ACB-BE95-84DAD417D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130396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693848" y="2691514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Спасибо</a:t>
            </a:r>
            <a:r>
              <a:rPr lang="ru-RU" sz="7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за внимание!</a:t>
            </a:r>
            <a:endParaRPr lang="en-US" sz="7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8B4E-8820-4132-A85E-5C1DE6DB76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830BC-F95C-4C0E-827B-A82DDC86BD01}"/>
              </a:ext>
            </a:extLst>
          </p:cNvPr>
          <p:cNvSpPr txBox="1"/>
          <p:nvPr/>
        </p:nvSpPr>
        <p:spPr>
          <a:xfrm>
            <a:off x="800100" y="4035157"/>
            <a:ext cx="1043939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Данная тема актуальна потому что </a:t>
            </a:r>
            <a:r>
              <a:rPr lang="ru-RU" sz="1600" dirty="0">
                <a:solidFill>
                  <a:schemeClr val="bg2"/>
                </a:solidFill>
              </a:rPr>
              <a:t>н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едвижимость в наше время является необходимым средством для жизни. Но его поиск может занимать большое количество времени.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  <a:cs typeface="Times New Roman CYR" panose="02020603050405020304" pitchFamily="18" charset="0"/>
              </a:rPr>
              <a:t>Агентство недвижимости предоставляет собой профессиональное сопровождение всех операций, которые возможны на рынке недвижимости. В первую очередь это продажа и покупка жилой и коммерческой недвижимости, недвижимости в новостройках, а также аренда квартир, комнат, земельных участков. Преимуществом агентства является объёмная база вариантов недвижимости и земельных участков, выставленных на продажу или предлагаемых для сдачи в аренду. Разрабатываемый сайт позволит разместить информацию об агентстве недвижимости, различные объявления о продаже или аренде недвижимости, а также позволит пользователю зарегистрировать и выкладывать свои собственные объявления.</a:t>
            </a:r>
            <a:endParaRPr lang="ru-RU" sz="1600" dirty="0">
              <a:solidFill>
                <a:schemeClr val="bg2"/>
              </a:solidFill>
              <a:effectLst/>
              <a:ea typeface="Times New Roman" panose="02020603050405020304" pitchFamily="18" charset="0"/>
            </a:endParaRPr>
          </a:p>
          <a:p>
            <a:pPr algn="ctr"/>
            <a:endParaRPr lang="ru-RU" sz="1100" dirty="0"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297C7-FB8A-4C38-8749-41A0AF877CC4}"/>
              </a:ext>
            </a:extLst>
          </p:cNvPr>
          <p:cNvSpPr/>
          <p:nvPr/>
        </p:nvSpPr>
        <p:spPr>
          <a:xfrm>
            <a:off x="0" y="0"/>
            <a:ext cx="12192000" cy="3638550"/>
          </a:xfrm>
          <a:prstGeom prst="rect">
            <a:avLst/>
          </a:prstGeom>
          <a:solidFill>
            <a:schemeClr val="tx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2FA14-3004-49BE-A2DD-9568FB340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0100" y="396607"/>
            <a:ext cx="10439400" cy="1079568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+mj-lt"/>
                <a:cs typeface="Helvetica" panose="020B0604020202020204" pitchFamily="34" charset="0"/>
              </a:rPr>
              <a:t>Актуальность исследования</a:t>
            </a:r>
            <a:endParaRPr lang="en-US" sz="4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3806FD-48F8-40A8-87CF-1F84FEE4F950}"/>
              </a:ext>
            </a:extLst>
          </p:cNvPr>
          <p:cNvSpPr/>
          <p:nvPr/>
        </p:nvSpPr>
        <p:spPr>
          <a:xfrm>
            <a:off x="5150021" y="2002216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1AD66D-0432-49C5-9D21-CD4B211F26EC}"/>
              </a:ext>
            </a:extLst>
          </p:cNvPr>
          <p:cNvGrpSpPr/>
          <p:nvPr/>
        </p:nvGrpSpPr>
        <p:grpSpPr>
          <a:xfrm>
            <a:off x="5735517" y="2693628"/>
            <a:ext cx="720965" cy="509134"/>
            <a:chOff x="9544050" y="7734301"/>
            <a:chExt cx="307975" cy="217487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5E23D5A-A158-4B5B-9F0C-40575F38DB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4050" y="7742238"/>
              <a:ext cx="212725" cy="209550"/>
            </a:xfrm>
            <a:custGeom>
              <a:avLst/>
              <a:gdLst>
                <a:gd name="T0" fmla="*/ 75 w 78"/>
                <a:gd name="T1" fmla="*/ 30 h 77"/>
                <a:gd name="T2" fmla="*/ 71 w 78"/>
                <a:gd name="T3" fmla="*/ 30 h 77"/>
                <a:gd name="T4" fmla="*/ 67 w 78"/>
                <a:gd name="T5" fmla="*/ 21 h 77"/>
                <a:gd name="T6" fmla="*/ 70 w 78"/>
                <a:gd name="T7" fmla="*/ 18 h 77"/>
                <a:gd name="T8" fmla="*/ 70 w 78"/>
                <a:gd name="T9" fmla="*/ 15 h 77"/>
                <a:gd name="T10" fmla="*/ 62 w 78"/>
                <a:gd name="T11" fmla="*/ 7 h 77"/>
                <a:gd name="T12" fmla="*/ 58 w 78"/>
                <a:gd name="T13" fmla="*/ 7 h 77"/>
                <a:gd name="T14" fmla="*/ 56 w 78"/>
                <a:gd name="T15" fmla="*/ 9 h 77"/>
                <a:gd name="T16" fmla="*/ 48 w 78"/>
                <a:gd name="T17" fmla="*/ 6 h 77"/>
                <a:gd name="T18" fmla="*/ 48 w 78"/>
                <a:gd name="T19" fmla="*/ 2 h 77"/>
                <a:gd name="T20" fmla="*/ 45 w 78"/>
                <a:gd name="T21" fmla="*/ 0 h 77"/>
                <a:gd name="T22" fmla="*/ 33 w 78"/>
                <a:gd name="T23" fmla="*/ 0 h 77"/>
                <a:gd name="T24" fmla="*/ 31 w 78"/>
                <a:gd name="T25" fmla="*/ 2 h 77"/>
                <a:gd name="T26" fmla="*/ 31 w 78"/>
                <a:gd name="T27" fmla="*/ 5 h 77"/>
                <a:gd name="T28" fmla="*/ 21 w 78"/>
                <a:gd name="T29" fmla="*/ 9 h 77"/>
                <a:gd name="T30" fmla="*/ 19 w 78"/>
                <a:gd name="T31" fmla="*/ 7 h 77"/>
                <a:gd name="T32" fmla="*/ 15 w 78"/>
                <a:gd name="T33" fmla="*/ 7 h 77"/>
                <a:gd name="T34" fmla="*/ 7 w 78"/>
                <a:gd name="T35" fmla="*/ 16 h 77"/>
                <a:gd name="T36" fmla="*/ 7 w 78"/>
                <a:gd name="T37" fmla="*/ 20 h 77"/>
                <a:gd name="T38" fmla="*/ 9 w 78"/>
                <a:gd name="T39" fmla="*/ 21 h 77"/>
                <a:gd name="T40" fmla="*/ 5 w 78"/>
                <a:gd name="T41" fmla="*/ 30 h 77"/>
                <a:gd name="T42" fmla="*/ 3 w 78"/>
                <a:gd name="T43" fmla="*/ 30 h 77"/>
                <a:gd name="T44" fmla="*/ 0 w 78"/>
                <a:gd name="T45" fmla="*/ 33 h 77"/>
                <a:gd name="T46" fmla="*/ 0 w 78"/>
                <a:gd name="T47" fmla="*/ 44 h 77"/>
                <a:gd name="T48" fmla="*/ 3 w 78"/>
                <a:gd name="T49" fmla="*/ 47 h 77"/>
                <a:gd name="T50" fmla="*/ 5 w 78"/>
                <a:gd name="T51" fmla="*/ 47 h 77"/>
                <a:gd name="T52" fmla="*/ 10 w 78"/>
                <a:gd name="T53" fmla="*/ 57 h 77"/>
                <a:gd name="T54" fmla="*/ 8 w 78"/>
                <a:gd name="T55" fmla="*/ 58 h 77"/>
                <a:gd name="T56" fmla="*/ 8 w 78"/>
                <a:gd name="T57" fmla="*/ 62 h 77"/>
                <a:gd name="T58" fmla="*/ 16 w 78"/>
                <a:gd name="T59" fmla="*/ 70 h 77"/>
                <a:gd name="T60" fmla="*/ 20 w 78"/>
                <a:gd name="T61" fmla="*/ 70 h 77"/>
                <a:gd name="T62" fmla="*/ 22 w 78"/>
                <a:gd name="T63" fmla="*/ 68 h 77"/>
                <a:gd name="T64" fmla="*/ 31 w 78"/>
                <a:gd name="T65" fmla="*/ 71 h 77"/>
                <a:gd name="T66" fmla="*/ 31 w 78"/>
                <a:gd name="T67" fmla="*/ 74 h 77"/>
                <a:gd name="T68" fmla="*/ 33 w 78"/>
                <a:gd name="T69" fmla="*/ 77 h 77"/>
                <a:gd name="T70" fmla="*/ 45 w 78"/>
                <a:gd name="T71" fmla="*/ 77 h 77"/>
                <a:gd name="T72" fmla="*/ 48 w 78"/>
                <a:gd name="T73" fmla="*/ 74 h 77"/>
                <a:gd name="T74" fmla="*/ 48 w 78"/>
                <a:gd name="T75" fmla="*/ 70 h 77"/>
                <a:gd name="T76" fmla="*/ 56 w 78"/>
                <a:gd name="T77" fmla="*/ 66 h 77"/>
                <a:gd name="T78" fmla="*/ 59 w 78"/>
                <a:gd name="T79" fmla="*/ 70 h 77"/>
                <a:gd name="T80" fmla="*/ 63 w 78"/>
                <a:gd name="T81" fmla="*/ 69 h 77"/>
                <a:gd name="T82" fmla="*/ 71 w 78"/>
                <a:gd name="T83" fmla="*/ 61 h 77"/>
                <a:gd name="T84" fmla="*/ 71 w 78"/>
                <a:gd name="T85" fmla="*/ 57 h 77"/>
                <a:gd name="T86" fmla="*/ 67 w 78"/>
                <a:gd name="T87" fmla="*/ 54 h 77"/>
                <a:gd name="T88" fmla="*/ 70 w 78"/>
                <a:gd name="T89" fmla="*/ 47 h 77"/>
                <a:gd name="T90" fmla="*/ 75 w 78"/>
                <a:gd name="T91" fmla="*/ 47 h 77"/>
                <a:gd name="T92" fmla="*/ 78 w 78"/>
                <a:gd name="T93" fmla="*/ 44 h 77"/>
                <a:gd name="T94" fmla="*/ 78 w 78"/>
                <a:gd name="T95" fmla="*/ 33 h 77"/>
                <a:gd name="T96" fmla="*/ 75 w 78"/>
                <a:gd name="T97" fmla="*/ 30 h 77"/>
                <a:gd name="T98" fmla="*/ 38 w 78"/>
                <a:gd name="T99" fmla="*/ 56 h 77"/>
                <a:gd name="T100" fmla="*/ 20 w 78"/>
                <a:gd name="T101" fmla="*/ 38 h 77"/>
                <a:gd name="T102" fmla="*/ 38 w 78"/>
                <a:gd name="T103" fmla="*/ 20 h 77"/>
                <a:gd name="T104" fmla="*/ 56 w 78"/>
                <a:gd name="T105" fmla="*/ 38 h 77"/>
                <a:gd name="T106" fmla="*/ 38 w 78"/>
                <a:gd name="T107" fmla="*/ 5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77">
                  <a:moveTo>
                    <a:pt x="75" y="30"/>
                  </a:moveTo>
                  <a:cubicBezTo>
                    <a:pt x="71" y="30"/>
                    <a:pt x="71" y="30"/>
                    <a:pt x="71" y="30"/>
                  </a:cubicBezTo>
                  <a:cubicBezTo>
                    <a:pt x="70" y="27"/>
                    <a:pt x="69" y="24"/>
                    <a:pt x="67" y="21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1" y="17"/>
                    <a:pt x="71" y="16"/>
                    <a:pt x="70" y="1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6"/>
                    <a:pt x="59" y="6"/>
                    <a:pt x="58" y="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8"/>
                    <a:pt x="50" y="6"/>
                    <a:pt x="48" y="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6" y="0"/>
                    <a:pt x="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1"/>
                    <a:pt x="31" y="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7" y="6"/>
                    <a:pt x="24" y="7"/>
                    <a:pt x="21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9"/>
                    <a:pt x="7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4"/>
                    <a:pt x="6" y="27"/>
                    <a:pt x="5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3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6" y="50"/>
                    <a:pt x="8" y="54"/>
                    <a:pt x="10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60"/>
                    <a:pt x="7" y="61"/>
                    <a:pt x="8" y="62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7" y="71"/>
                    <a:pt x="19" y="71"/>
                    <a:pt x="20" y="70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9"/>
                    <a:pt x="28" y="70"/>
                    <a:pt x="31" y="71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6"/>
                    <a:pt x="32" y="77"/>
                    <a:pt x="33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8" y="76"/>
                    <a:pt x="48" y="74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1" y="69"/>
                    <a:pt x="53" y="68"/>
                    <a:pt x="56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0" y="71"/>
                    <a:pt x="62" y="71"/>
                    <a:pt x="63" y="69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0"/>
                    <a:pt x="72" y="58"/>
                    <a:pt x="71" y="57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2"/>
                    <a:pt x="70" y="49"/>
                    <a:pt x="70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6"/>
                    <a:pt x="78" y="4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1"/>
                    <a:pt x="77" y="30"/>
                    <a:pt x="75" y="30"/>
                  </a:cubicBezTo>
                  <a:close/>
                  <a:moveTo>
                    <a:pt x="38" y="56"/>
                  </a:moveTo>
                  <a:cubicBezTo>
                    <a:pt x="28" y="56"/>
                    <a:pt x="20" y="48"/>
                    <a:pt x="20" y="38"/>
                  </a:cubicBezTo>
                  <a:cubicBezTo>
                    <a:pt x="20" y="28"/>
                    <a:pt x="28" y="20"/>
                    <a:pt x="38" y="20"/>
                  </a:cubicBezTo>
                  <a:cubicBezTo>
                    <a:pt x="48" y="20"/>
                    <a:pt x="56" y="28"/>
                    <a:pt x="56" y="38"/>
                  </a:cubicBezTo>
                  <a:cubicBezTo>
                    <a:pt x="56" y="48"/>
                    <a:pt x="48" y="56"/>
                    <a:pt x="3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B72CEF8-9A0F-444A-A726-820D8574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0900" y="7734301"/>
              <a:ext cx="111125" cy="111125"/>
            </a:xfrm>
            <a:custGeom>
              <a:avLst/>
              <a:gdLst>
                <a:gd name="T0" fmla="*/ 37 w 41"/>
                <a:gd name="T1" fmla="*/ 10 h 41"/>
                <a:gd name="T2" fmla="*/ 35 w 41"/>
                <a:gd name="T3" fmla="*/ 11 h 41"/>
                <a:gd name="T4" fmla="*/ 32 w 41"/>
                <a:gd name="T5" fmla="*/ 7 h 41"/>
                <a:gd name="T6" fmla="*/ 33 w 41"/>
                <a:gd name="T7" fmla="*/ 5 h 41"/>
                <a:gd name="T8" fmla="*/ 32 w 41"/>
                <a:gd name="T9" fmla="*/ 3 h 41"/>
                <a:gd name="T10" fmla="*/ 27 w 41"/>
                <a:gd name="T11" fmla="*/ 1 h 41"/>
                <a:gd name="T12" fmla="*/ 25 w 41"/>
                <a:gd name="T13" fmla="*/ 1 h 41"/>
                <a:gd name="T14" fmla="*/ 24 w 41"/>
                <a:gd name="T15" fmla="*/ 3 h 41"/>
                <a:gd name="T16" fmla="*/ 19 w 41"/>
                <a:gd name="T17" fmla="*/ 2 h 41"/>
                <a:gd name="T18" fmla="*/ 19 w 41"/>
                <a:gd name="T19" fmla="*/ 1 h 41"/>
                <a:gd name="T20" fmla="*/ 17 w 41"/>
                <a:gd name="T21" fmla="*/ 0 h 41"/>
                <a:gd name="T22" fmla="*/ 11 w 41"/>
                <a:gd name="T23" fmla="*/ 2 h 41"/>
                <a:gd name="T24" fmla="*/ 10 w 41"/>
                <a:gd name="T25" fmla="*/ 4 h 41"/>
                <a:gd name="T26" fmla="*/ 11 w 41"/>
                <a:gd name="T27" fmla="*/ 5 h 41"/>
                <a:gd name="T28" fmla="*/ 6 w 41"/>
                <a:gd name="T29" fmla="*/ 8 h 41"/>
                <a:gd name="T30" fmla="*/ 5 w 41"/>
                <a:gd name="T31" fmla="*/ 8 h 41"/>
                <a:gd name="T32" fmla="*/ 3 w 41"/>
                <a:gd name="T33" fmla="*/ 9 h 41"/>
                <a:gd name="T34" fmla="*/ 1 w 41"/>
                <a:gd name="T35" fmla="*/ 14 h 41"/>
                <a:gd name="T36" fmla="*/ 1 w 41"/>
                <a:gd name="T37" fmla="*/ 16 h 41"/>
                <a:gd name="T38" fmla="*/ 2 w 41"/>
                <a:gd name="T39" fmla="*/ 16 h 41"/>
                <a:gd name="T40" fmla="*/ 2 w 41"/>
                <a:gd name="T41" fmla="*/ 22 h 41"/>
                <a:gd name="T42" fmla="*/ 1 w 41"/>
                <a:gd name="T43" fmla="*/ 22 h 41"/>
                <a:gd name="T44" fmla="*/ 0 w 41"/>
                <a:gd name="T45" fmla="*/ 24 h 41"/>
                <a:gd name="T46" fmla="*/ 2 w 41"/>
                <a:gd name="T47" fmla="*/ 29 h 41"/>
                <a:gd name="T48" fmla="*/ 4 w 41"/>
                <a:gd name="T49" fmla="*/ 30 h 41"/>
                <a:gd name="T50" fmla="*/ 5 w 41"/>
                <a:gd name="T51" fmla="*/ 30 h 41"/>
                <a:gd name="T52" fmla="*/ 8 w 41"/>
                <a:gd name="T53" fmla="*/ 34 h 41"/>
                <a:gd name="T54" fmla="*/ 8 w 41"/>
                <a:gd name="T55" fmla="*/ 35 h 41"/>
                <a:gd name="T56" fmla="*/ 9 w 41"/>
                <a:gd name="T57" fmla="*/ 37 h 41"/>
                <a:gd name="T58" fmla="*/ 14 w 41"/>
                <a:gd name="T59" fmla="*/ 40 h 41"/>
                <a:gd name="T60" fmla="*/ 16 w 41"/>
                <a:gd name="T61" fmla="*/ 39 h 41"/>
                <a:gd name="T62" fmla="*/ 17 w 41"/>
                <a:gd name="T63" fmla="*/ 38 h 41"/>
                <a:gd name="T64" fmla="*/ 21 w 41"/>
                <a:gd name="T65" fmla="*/ 38 h 41"/>
                <a:gd name="T66" fmla="*/ 22 w 41"/>
                <a:gd name="T67" fmla="*/ 40 h 41"/>
                <a:gd name="T68" fmla="*/ 24 w 41"/>
                <a:gd name="T69" fmla="*/ 41 h 41"/>
                <a:gd name="T70" fmla="*/ 29 w 41"/>
                <a:gd name="T71" fmla="*/ 39 h 41"/>
                <a:gd name="T72" fmla="*/ 30 w 41"/>
                <a:gd name="T73" fmla="*/ 37 h 41"/>
                <a:gd name="T74" fmla="*/ 30 w 41"/>
                <a:gd name="T75" fmla="*/ 35 h 41"/>
                <a:gd name="T76" fmla="*/ 33 w 41"/>
                <a:gd name="T77" fmla="*/ 32 h 41"/>
                <a:gd name="T78" fmla="*/ 35 w 41"/>
                <a:gd name="T79" fmla="*/ 33 h 41"/>
                <a:gd name="T80" fmla="*/ 37 w 41"/>
                <a:gd name="T81" fmla="*/ 32 h 41"/>
                <a:gd name="T82" fmla="*/ 40 w 41"/>
                <a:gd name="T83" fmla="*/ 27 h 41"/>
                <a:gd name="T84" fmla="*/ 39 w 41"/>
                <a:gd name="T85" fmla="*/ 25 h 41"/>
                <a:gd name="T86" fmla="*/ 37 w 41"/>
                <a:gd name="T87" fmla="*/ 24 h 41"/>
                <a:gd name="T88" fmla="*/ 37 w 41"/>
                <a:gd name="T89" fmla="*/ 20 h 41"/>
                <a:gd name="T90" fmla="*/ 40 w 41"/>
                <a:gd name="T91" fmla="*/ 19 h 41"/>
                <a:gd name="T92" fmla="*/ 41 w 41"/>
                <a:gd name="T93" fmla="*/ 17 h 41"/>
                <a:gd name="T94" fmla="*/ 39 w 41"/>
                <a:gd name="T95" fmla="*/ 11 h 41"/>
                <a:gd name="T96" fmla="*/ 37 w 41"/>
                <a:gd name="T97" fmla="*/ 10 h 41"/>
                <a:gd name="T98" fmla="*/ 23 w 41"/>
                <a:gd name="T99" fmla="*/ 29 h 41"/>
                <a:gd name="T100" fmla="*/ 10 w 41"/>
                <a:gd name="T101" fmla="*/ 23 h 41"/>
                <a:gd name="T102" fmla="*/ 17 w 41"/>
                <a:gd name="T103" fmla="*/ 11 h 41"/>
                <a:gd name="T104" fmla="*/ 29 w 41"/>
                <a:gd name="T105" fmla="*/ 17 h 41"/>
                <a:gd name="T106" fmla="*/ 23 w 41"/>
                <a:gd name="T10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41">
                  <a:moveTo>
                    <a:pt x="37" y="10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1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8" y="7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3" y="9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20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20" y="38"/>
                    <a:pt x="21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1" y="38"/>
                    <a:pt x="30" y="3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4"/>
                    <a:pt x="32" y="33"/>
                    <a:pt x="33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7" y="33"/>
                    <a:pt x="37" y="32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39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7" y="21"/>
                    <a:pt x="37" y="2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0"/>
                    <a:pt x="37" y="10"/>
                  </a:cubicBezTo>
                  <a:close/>
                  <a:moveTo>
                    <a:pt x="23" y="29"/>
                  </a:moveTo>
                  <a:cubicBezTo>
                    <a:pt x="17" y="31"/>
                    <a:pt x="12" y="28"/>
                    <a:pt x="10" y="23"/>
                  </a:cubicBezTo>
                  <a:cubicBezTo>
                    <a:pt x="9" y="18"/>
                    <a:pt x="12" y="13"/>
                    <a:pt x="17" y="11"/>
                  </a:cubicBezTo>
                  <a:cubicBezTo>
                    <a:pt x="22" y="10"/>
                    <a:pt x="27" y="12"/>
                    <a:pt x="29" y="17"/>
                  </a:cubicBezTo>
                  <a:cubicBezTo>
                    <a:pt x="30" y="22"/>
                    <a:pt x="28" y="28"/>
                    <a:pt x="2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18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F11-868D-42A6-85E6-760DE7413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+mj-lt"/>
              </a:rPr>
              <a:t>Цели</a:t>
            </a:r>
            <a:r>
              <a:rPr lang="ru-RU" sz="4800" b="1" dirty="0"/>
              <a:t> и задачи работы</a:t>
            </a:r>
            <a:endParaRPr lang="en-US" sz="4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69B044-3764-49FD-8F17-EBBF77C293B2}"/>
              </a:ext>
            </a:extLst>
          </p:cNvPr>
          <p:cNvSpPr txBox="1"/>
          <p:nvPr/>
        </p:nvSpPr>
        <p:spPr>
          <a:xfrm>
            <a:off x="1404193" y="2549778"/>
            <a:ext cx="6677848" cy="263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Цель проекта – разработать веб-сайт компании по недвижимости по продаже квартир, где будет происходить взаимодействие пользователей со всей ассортиментом недвижимости.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/>
                </a:solidFill>
                <a:cs typeface="Helvetica" panose="020B0604020202020204" pitchFamily="34" charset="0"/>
              </a:rPr>
              <a:t>Задачи заключается в том, чтобы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спроектировать внешний вид сайта</a:t>
            </a:r>
            <a:r>
              <a:rPr lang="ru-RU" sz="1600" dirty="0">
                <a:solidFill>
                  <a:schemeClr val="bg2"/>
                </a:solidFill>
                <a:cs typeface="Helvetica" panose="020B0604020202020204" pitchFamily="34" charset="0"/>
              </a:rPr>
              <a:t>, создать пользовательский интерфейс,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разработать сайт, подключить к сайту базы </a:t>
            </a:r>
            <a:r>
              <a:rPr lang="en-US" sz="1600" dirty="0" err="1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MySql</a:t>
            </a:r>
            <a:r>
              <a:rPr lang="ru-RU" sz="1600" dirty="0">
                <a:solidFill>
                  <a:schemeClr val="bg2"/>
                </a:solidFill>
                <a:cs typeface="Helvetica" panose="020B0604020202020204" pitchFamily="34" charset="0"/>
              </a:rPr>
              <a:t>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5ACA04-0E1B-43D7-8D1A-9B0951E7A7F1}"/>
              </a:ext>
            </a:extLst>
          </p:cNvPr>
          <p:cNvGrpSpPr/>
          <p:nvPr/>
        </p:nvGrpSpPr>
        <p:grpSpPr>
          <a:xfrm>
            <a:off x="8441411" y="2051238"/>
            <a:ext cx="2472672" cy="2384943"/>
            <a:chOff x="-1587" y="-7938"/>
            <a:chExt cx="4832351" cy="4660901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81EE1B0-11B6-4659-A72F-1B7ABF380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869" y="1977022"/>
              <a:ext cx="412231" cy="303448"/>
            </a:xfrm>
            <a:custGeom>
              <a:avLst/>
              <a:gdLst>
                <a:gd name="T0" fmla="*/ 39 w 81"/>
                <a:gd name="T1" fmla="*/ 0 h 59"/>
                <a:gd name="T2" fmla="*/ 28 w 81"/>
                <a:gd name="T3" fmla="*/ 25 h 59"/>
                <a:gd name="T4" fmla="*/ 35 w 81"/>
                <a:gd name="T5" fmla="*/ 40 h 59"/>
                <a:gd name="T6" fmla="*/ 18 w 81"/>
                <a:gd name="T7" fmla="*/ 59 h 59"/>
                <a:gd name="T8" fmla="*/ 0 w 81"/>
                <a:gd name="T9" fmla="*/ 40 h 59"/>
                <a:gd name="T10" fmla="*/ 5 w 81"/>
                <a:gd name="T11" fmla="*/ 25 h 59"/>
                <a:gd name="T12" fmla="*/ 22 w 81"/>
                <a:gd name="T13" fmla="*/ 0 h 59"/>
                <a:gd name="T14" fmla="*/ 39 w 81"/>
                <a:gd name="T15" fmla="*/ 0 h 59"/>
                <a:gd name="T16" fmla="*/ 78 w 81"/>
                <a:gd name="T17" fmla="*/ 40 h 59"/>
                <a:gd name="T18" fmla="*/ 60 w 81"/>
                <a:gd name="T19" fmla="*/ 59 h 59"/>
                <a:gd name="T20" fmla="*/ 43 w 81"/>
                <a:gd name="T21" fmla="*/ 40 h 59"/>
                <a:gd name="T22" fmla="*/ 48 w 81"/>
                <a:gd name="T23" fmla="*/ 25 h 59"/>
                <a:gd name="T24" fmla="*/ 64 w 81"/>
                <a:gd name="T25" fmla="*/ 0 h 59"/>
                <a:gd name="T26" fmla="*/ 81 w 81"/>
                <a:gd name="T27" fmla="*/ 0 h 59"/>
                <a:gd name="T28" fmla="*/ 71 w 81"/>
                <a:gd name="T29" fmla="*/ 25 h 59"/>
                <a:gd name="T30" fmla="*/ 78 w 81"/>
                <a:gd name="T31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100">
                  <a:schemeClr val="accent2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CB8CF3B-CB1D-4868-BDEB-272D9942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6" y="46038"/>
              <a:ext cx="2471738" cy="4606925"/>
            </a:xfrm>
            <a:custGeom>
              <a:avLst/>
              <a:gdLst>
                <a:gd name="T0" fmla="*/ 60 w 906"/>
                <a:gd name="T1" fmla="*/ 0 h 1691"/>
                <a:gd name="T2" fmla="*/ 0 w 906"/>
                <a:gd name="T3" fmla="*/ 0 h 1691"/>
                <a:gd name="T4" fmla="*/ 0 w 906"/>
                <a:gd name="T5" fmla="*/ 1691 h 1691"/>
                <a:gd name="T6" fmla="*/ 60 w 906"/>
                <a:gd name="T7" fmla="*/ 1691 h 1691"/>
                <a:gd name="T8" fmla="*/ 906 w 906"/>
                <a:gd name="T9" fmla="*/ 845 h 1691"/>
                <a:gd name="T10" fmla="*/ 60 w 906"/>
                <a:gd name="T11" fmla="*/ 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79444152-16E8-4855-A8F3-BD1133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6" y="46038"/>
              <a:ext cx="4613275" cy="4606925"/>
            </a:xfrm>
            <a:prstGeom prst="ellipse">
              <a:avLst/>
            </a:pr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0BC72F0B-C13C-4B68-BBAD-9D32BDE0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536575"/>
              <a:ext cx="3632200" cy="3625850"/>
            </a:xfrm>
            <a:custGeom>
              <a:avLst/>
              <a:gdLst>
                <a:gd name="T0" fmla="*/ 665 w 1331"/>
                <a:gd name="T1" fmla="*/ 0 h 1331"/>
                <a:gd name="T2" fmla="*/ 1136 w 1331"/>
                <a:gd name="T3" fmla="*/ 195 h 1331"/>
                <a:gd name="T4" fmla="*/ 1331 w 1331"/>
                <a:gd name="T5" fmla="*/ 665 h 1331"/>
                <a:gd name="T6" fmla="*/ 1136 w 1331"/>
                <a:gd name="T7" fmla="*/ 1136 h 1331"/>
                <a:gd name="T8" fmla="*/ 665 w 1331"/>
                <a:gd name="T9" fmla="*/ 1331 h 1331"/>
                <a:gd name="T10" fmla="*/ 195 w 1331"/>
                <a:gd name="T11" fmla="*/ 1136 h 1331"/>
                <a:gd name="T12" fmla="*/ 0 w 1331"/>
                <a:gd name="T13" fmla="*/ 665 h 1331"/>
                <a:gd name="T14" fmla="*/ 195 w 1331"/>
                <a:gd name="T15" fmla="*/ 195 h 1331"/>
                <a:gd name="T16" fmla="*/ 665 w 1331"/>
                <a:gd name="T1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06F4D2-89A7-46BD-AE61-4DA84A6A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1" y="1016000"/>
              <a:ext cx="2673350" cy="2667000"/>
            </a:xfrm>
            <a:custGeom>
              <a:avLst/>
              <a:gdLst>
                <a:gd name="T0" fmla="*/ 509 w 980"/>
                <a:gd name="T1" fmla="*/ 5 h 979"/>
                <a:gd name="T2" fmla="*/ 846 w 980"/>
                <a:gd name="T3" fmla="*/ 160 h 979"/>
                <a:gd name="T4" fmla="*/ 975 w 980"/>
                <a:gd name="T5" fmla="*/ 508 h 979"/>
                <a:gd name="T6" fmla="*/ 820 w 980"/>
                <a:gd name="T7" fmla="*/ 846 h 979"/>
                <a:gd name="T8" fmla="*/ 472 w 980"/>
                <a:gd name="T9" fmla="*/ 974 h 979"/>
                <a:gd name="T10" fmla="*/ 134 w 980"/>
                <a:gd name="T11" fmla="*/ 819 h 979"/>
                <a:gd name="T12" fmla="*/ 5 w 980"/>
                <a:gd name="T13" fmla="*/ 471 h 979"/>
                <a:gd name="T14" fmla="*/ 161 w 980"/>
                <a:gd name="T15" fmla="*/ 133 h 979"/>
                <a:gd name="T16" fmla="*/ 509 w 980"/>
                <a:gd name="T17" fmla="*/ 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7CDB1A2-D619-4A8D-90A4-2237947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517650"/>
              <a:ext cx="1666875" cy="1663700"/>
            </a:xfrm>
            <a:custGeom>
              <a:avLst/>
              <a:gdLst>
                <a:gd name="T0" fmla="*/ 305 w 611"/>
                <a:gd name="T1" fmla="*/ 0 h 611"/>
                <a:gd name="T2" fmla="*/ 521 w 611"/>
                <a:gd name="T3" fmla="*/ 90 h 611"/>
                <a:gd name="T4" fmla="*/ 611 w 611"/>
                <a:gd name="T5" fmla="*/ 305 h 611"/>
                <a:gd name="T6" fmla="*/ 521 w 611"/>
                <a:gd name="T7" fmla="*/ 521 h 611"/>
                <a:gd name="T8" fmla="*/ 305 w 611"/>
                <a:gd name="T9" fmla="*/ 611 h 611"/>
                <a:gd name="T10" fmla="*/ 89 w 611"/>
                <a:gd name="T11" fmla="*/ 521 h 611"/>
                <a:gd name="T12" fmla="*/ 0 w 611"/>
                <a:gd name="T13" fmla="*/ 305 h 611"/>
                <a:gd name="T14" fmla="*/ 89 w 611"/>
                <a:gd name="T15" fmla="*/ 90 h 611"/>
                <a:gd name="T16" fmla="*/ 305 w 611"/>
                <a:gd name="T1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7DAD06D5-FC09-4B92-9E16-02A7F541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2008188"/>
              <a:ext cx="684213" cy="682625"/>
            </a:xfrm>
            <a:custGeom>
              <a:avLst/>
              <a:gdLst>
                <a:gd name="T0" fmla="*/ 125 w 251"/>
                <a:gd name="T1" fmla="*/ 0 h 251"/>
                <a:gd name="T2" fmla="*/ 214 w 251"/>
                <a:gd name="T3" fmla="*/ 37 h 251"/>
                <a:gd name="T4" fmla="*/ 251 w 251"/>
                <a:gd name="T5" fmla="*/ 125 h 251"/>
                <a:gd name="T6" fmla="*/ 214 w 251"/>
                <a:gd name="T7" fmla="*/ 214 h 251"/>
                <a:gd name="T8" fmla="*/ 125 w 251"/>
                <a:gd name="T9" fmla="*/ 251 h 251"/>
                <a:gd name="T10" fmla="*/ 37 w 251"/>
                <a:gd name="T11" fmla="*/ 214 h 251"/>
                <a:gd name="T12" fmla="*/ 0 w 251"/>
                <a:gd name="T13" fmla="*/ 125 h 251"/>
                <a:gd name="T14" fmla="*/ 37 w 251"/>
                <a:gd name="T15" fmla="*/ 37 h 251"/>
                <a:gd name="T16" fmla="*/ 125 w 251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7058FAD-5B1A-4AB7-A5AC-02C2E53A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" y="-7938"/>
              <a:ext cx="642938" cy="754063"/>
            </a:xfrm>
            <a:custGeom>
              <a:avLst/>
              <a:gdLst>
                <a:gd name="T0" fmla="*/ 137 w 236"/>
                <a:gd name="T1" fmla="*/ 66 h 277"/>
                <a:gd name="T2" fmla="*/ 0 w 236"/>
                <a:gd name="T3" fmla="*/ 41 h 277"/>
                <a:gd name="T4" fmla="*/ 236 w 236"/>
                <a:gd name="T5" fmla="*/ 277 h 277"/>
                <a:gd name="T6" fmla="*/ 137 w 236"/>
                <a:gd name="T7" fmla="*/ 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35DED7C6-E2D9-4127-B5FF-9C6C63061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" y="103188"/>
              <a:ext cx="755650" cy="642938"/>
            </a:xfrm>
            <a:custGeom>
              <a:avLst/>
              <a:gdLst>
                <a:gd name="T0" fmla="*/ 65 w 277"/>
                <a:gd name="T1" fmla="*/ 137 h 236"/>
                <a:gd name="T2" fmla="*/ 41 w 277"/>
                <a:gd name="T3" fmla="*/ 0 h 236"/>
                <a:gd name="T4" fmla="*/ 277 w 277"/>
                <a:gd name="T5" fmla="*/ 236 h 236"/>
                <a:gd name="T6" fmla="*/ 65 w 277"/>
                <a:gd name="T7" fmla="*/ 13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A5F1819A-E3E0-4CBE-B596-3911A0642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6" y="46038"/>
              <a:ext cx="2305050" cy="2301875"/>
            </a:xfrm>
            <a:prstGeom prst="line">
              <a:avLst/>
            </a:prstGeom>
            <a:noFill/>
            <a:ln w="96838" cap="rnd">
              <a:solidFill>
                <a:srgbClr val="793E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F4898EE5-B422-49B1-85C8-4D09215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D2A07414-214D-440E-9E9F-34B916563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AE0CE-212C-42B2-B680-B4DE355DE2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81" y="1679375"/>
            <a:ext cx="4290364" cy="42903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BC9C4-1D83-4FA1-8C52-CBEC22DCF8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400" y="396607"/>
            <a:ext cx="11645900" cy="107956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latin typeface="+mj-lt"/>
                <a:cs typeface="Helvetica" pitchFamily="34" charset="0"/>
              </a:rPr>
              <a:t>Инструментальные</a:t>
            </a:r>
            <a:r>
              <a:rPr lang="ru-RU" dirty="0">
                <a:latin typeface="+mj-lt"/>
                <a:cs typeface="Helvetica" pitchFamily="34" charset="0"/>
              </a:rPr>
              <a:t> </a:t>
            </a:r>
            <a:r>
              <a:rPr lang="ru-RU" b="1" dirty="0">
                <a:latin typeface="+mj-lt"/>
                <a:cs typeface="Helvetica" pitchFamily="34" charset="0"/>
              </a:rPr>
              <a:t>средства разработки</a:t>
            </a:r>
            <a:endParaRPr lang="en-US" b="1" dirty="0">
              <a:latin typeface="+mj-lt"/>
            </a:endParaRP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8EC96BF9-8024-40CC-A995-342DFA414E66}"/>
              </a:ext>
            </a:extLst>
          </p:cNvPr>
          <p:cNvSpPr>
            <a:spLocks/>
          </p:cNvSpPr>
          <p:nvPr/>
        </p:nvSpPr>
        <p:spPr bwMode="auto">
          <a:xfrm>
            <a:off x="0" y="49611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7172" y="2100199"/>
            <a:ext cx="3016139" cy="1376647"/>
          </a:xfr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7BEBFFA-1C17-4F3E-A0FC-CB2C83662121}"/>
              </a:ext>
            </a:extLst>
          </p:cNvPr>
          <p:cNvSpPr txBox="1"/>
          <p:nvPr/>
        </p:nvSpPr>
        <p:spPr>
          <a:xfrm>
            <a:off x="1114952" y="1392314"/>
            <a:ext cx="655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Для создания данного веб-сайта будут использоваться следующие инструментальные средства: </a:t>
            </a:r>
          </a:p>
        </p:txBody>
      </p:sp>
      <p:sp>
        <p:nvSpPr>
          <p:cNvPr id="57" name="Объект 2"/>
          <p:cNvSpPr txBox="1">
            <a:spLocks/>
          </p:cNvSpPr>
          <p:nvPr/>
        </p:nvSpPr>
        <p:spPr>
          <a:xfrm>
            <a:off x="1404095" y="3827936"/>
            <a:ext cx="6703489" cy="22090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b="0" i="0" dirty="0">
                <a:solidFill>
                  <a:schemeClr val="bg2"/>
                </a:solidFill>
                <a:effectLst/>
              </a:rPr>
              <a:t>Редактор исходного кода </a:t>
            </a:r>
            <a:r>
              <a:rPr lang="ru-RU" sz="1600" dirty="0" err="1">
                <a:cs typeface="Helvetica" panose="020B0604020202020204" pitchFamily="34" charset="0"/>
              </a:rPr>
              <a:t>Microsoft</a:t>
            </a:r>
            <a:r>
              <a:rPr lang="ru-RU" sz="1600" dirty="0">
                <a:cs typeface="Helvetica" panose="020B0604020202020204" pitchFamily="34" charset="0"/>
              </a:rPr>
              <a:t> </a:t>
            </a:r>
            <a:r>
              <a:rPr lang="ru-RU" sz="1600" dirty="0" err="1">
                <a:cs typeface="Helvetica" panose="020B0604020202020204" pitchFamily="34" charset="0"/>
              </a:rPr>
              <a:t>Visual</a:t>
            </a:r>
            <a:r>
              <a:rPr lang="ru-RU" sz="1600" dirty="0">
                <a:cs typeface="Helvetica" panose="020B0604020202020204" pitchFamily="34" charset="0"/>
              </a:rPr>
              <a:t> </a:t>
            </a:r>
            <a:r>
              <a:rPr lang="en-US" sz="1600" dirty="0">
                <a:cs typeface="Helvetica" panose="020B0604020202020204" pitchFamily="34" charset="0"/>
              </a:rPr>
              <a:t>Code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cs typeface="Helvetica" panose="020B0604020202020204" pitchFamily="34" charset="0"/>
              </a:rPr>
              <a:t>Инструмент для построения диаграмм - Draw.io</a:t>
            </a:r>
            <a:endParaRPr lang="en-US" sz="1600" dirty="0"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cs typeface="Helvetica" panose="020B0604020202020204" pitchFamily="34" charset="0"/>
              </a:rPr>
              <a:t>Текстовый редактор - </a:t>
            </a:r>
            <a:r>
              <a:rPr lang="ru-RU" sz="1600" dirty="0" err="1">
                <a:cs typeface="Helvetica" panose="020B0604020202020204" pitchFamily="34" charset="0"/>
              </a:rPr>
              <a:t>Microsoft</a:t>
            </a:r>
            <a:r>
              <a:rPr lang="ru-RU" sz="1600" dirty="0">
                <a:cs typeface="Helvetica" panose="020B0604020202020204" pitchFamily="34" charset="0"/>
              </a:rPr>
              <a:t> </a:t>
            </a:r>
            <a:r>
              <a:rPr lang="ru-RU" sz="1600" dirty="0" err="1">
                <a:cs typeface="Helvetica" panose="020B0604020202020204" pitchFamily="34" charset="0"/>
              </a:rPr>
              <a:t>Word</a:t>
            </a:r>
            <a:endParaRPr lang="ru-RU" sz="1600" dirty="0"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cs typeface="Helvetica" panose="020B0604020202020204" pitchFamily="34" charset="0"/>
              </a:rPr>
              <a:t>Инструмент для создания презентации- </a:t>
            </a:r>
            <a:r>
              <a:rPr lang="ru-RU" sz="1600" dirty="0" err="1">
                <a:cs typeface="Helvetica" panose="020B0604020202020204" pitchFamily="34" charset="0"/>
              </a:rPr>
              <a:t>PowerPoint</a:t>
            </a:r>
            <a:endParaRPr lang="en-US" sz="1600" dirty="0"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600" b="0" i="0" dirty="0">
                <a:effectLst/>
              </a:rPr>
              <a:t>C</a:t>
            </a:r>
            <a:r>
              <a:rPr lang="ru-RU" sz="1600" b="0" i="0" dirty="0" err="1">
                <a:effectLst/>
              </a:rPr>
              <a:t>ервис</a:t>
            </a:r>
            <a:r>
              <a:rPr lang="ru-RU" sz="1600" b="0" i="0" dirty="0">
                <a:effectLst/>
              </a:rPr>
              <a:t> для разработки интерфейсов</a:t>
            </a:r>
            <a:r>
              <a:rPr lang="en-US" sz="1600" b="0" i="0" dirty="0">
                <a:effectLst/>
              </a:rPr>
              <a:t> - Figma</a:t>
            </a:r>
            <a:endParaRPr lang="ru-RU" sz="2400" dirty="0"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DD9A7-CEEC-4A25-B2D3-E50A9C1464EA}"/>
              </a:ext>
            </a:extLst>
          </p:cNvPr>
          <p:cNvSpPr txBox="1"/>
          <p:nvPr/>
        </p:nvSpPr>
        <p:spPr>
          <a:xfrm>
            <a:off x="4509006" y="2159868"/>
            <a:ext cx="3309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cs typeface="Helvetica" panose="020B0604020202020204" pitchFamily="34" charset="0"/>
              </a:rPr>
              <a:t>Для </a:t>
            </a:r>
            <a:r>
              <a:rPr lang="en-US" sz="1600" dirty="0" err="1">
                <a:cs typeface="Helvetica" panose="020B0604020202020204" pitchFamily="34" charset="0"/>
              </a:rPr>
              <a:t>BackEnd</a:t>
            </a:r>
            <a:r>
              <a:rPr lang="en-US" sz="1600" dirty="0">
                <a:cs typeface="Helvetica" panose="020B0604020202020204" pitchFamily="34" charset="0"/>
              </a:rPr>
              <a:t> </a:t>
            </a:r>
            <a:r>
              <a:rPr lang="ru-RU" sz="1600" dirty="0">
                <a:cs typeface="Helvetica" panose="020B0604020202020204" pitchFamily="34" charset="0"/>
              </a:rPr>
              <a:t>разработки</a:t>
            </a:r>
            <a:r>
              <a:rPr lang="en-US" sz="1600" dirty="0">
                <a:cs typeface="Helvetica" panose="020B0604020202020204" pitchFamily="34" charset="0"/>
              </a:rPr>
              <a:t>:</a:t>
            </a:r>
            <a:endParaRPr lang="ru-RU" sz="1600" dirty="0">
              <a:cs typeface="Helvetica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cs typeface="Helvetica" panose="020B0604020202020204" pitchFamily="34" charset="0"/>
              </a:rPr>
              <a:t>Язык программирования-</a:t>
            </a:r>
            <a:r>
              <a:rPr lang="en-US" sz="1600" dirty="0">
                <a:cs typeface="Helvetica" panose="020B0604020202020204" pitchFamily="34" charset="0"/>
              </a:rPr>
              <a:t>PHP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cs typeface="Helvetica" panose="020B0604020202020204" pitchFamily="34" charset="0"/>
              </a:rPr>
              <a:t>Базы данных – </a:t>
            </a:r>
            <a:r>
              <a:rPr lang="en-US" sz="1600" dirty="0">
                <a:cs typeface="Helvetica" panose="020B0604020202020204" pitchFamily="34" charset="0"/>
              </a:rPr>
              <a:t>My</a:t>
            </a:r>
            <a:r>
              <a:rPr lang="ru-RU" sz="1600" dirty="0">
                <a:cs typeface="Helvetica" panose="020B0604020202020204" pitchFamily="34" charset="0"/>
              </a:rPr>
              <a:t>SQL</a:t>
            </a:r>
            <a:endParaRPr lang="en-US" sz="1600" dirty="0">
              <a:cs typeface="Helvetica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766B3-3788-4220-9EED-53BF8FA4EE16}"/>
              </a:ext>
            </a:extLst>
          </p:cNvPr>
          <p:cNvSpPr txBox="1"/>
          <p:nvPr/>
        </p:nvSpPr>
        <p:spPr>
          <a:xfrm>
            <a:off x="1556477" y="2159868"/>
            <a:ext cx="2641492" cy="1523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cs typeface="Helvetica" panose="020B0604020202020204" pitchFamily="34" charset="0"/>
              </a:rPr>
              <a:t>Для </a:t>
            </a:r>
            <a:r>
              <a:rPr lang="en-US" sz="1600" dirty="0" err="1">
                <a:cs typeface="Helvetica" panose="020B0604020202020204" pitchFamily="34" charset="0"/>
              </a:rPr>
              <a:t>FrontEnd</a:t>
            </a:r>
            <a:r>
              <a:rPr lang="en-US" sz="1600" dirty="0">
                <a:cs typeface="Helvetica" panose="020B0604020202020204" pitchFamily="34" charset="0"/>
              </a:rPr>
              <a:t> </a:t>
            </a:r>
            <a:r>
              <a:rPr lang="ru-RU" sz="1600" dirty="0">
                <a:cs typeface="Helvetica" panose="020B0604020202020204" pitchFamily="34" charset="0"/>
              </a:rPr>
              <a:t>разработки </a:t>
            </a:r>
            <a:r>
              <a:rPr lang="en-US" sz="1600" dirty="0">
                <a:cs typeface="Helvetica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Helvetica" panose="020B0604020202020204" pitchFamily="34" charset="0"/>
              </a:rPr>
              <a:t>HTML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Helvetica" panose="020B0604020202020204" pitchFamily="34" charset="0"/>
              </a:rPr>
              <a:t>SCSS(CSS)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Helvetica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3656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31CCD9D-FCF7-441A-84F4-E9D45C7FB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893" y="396607"/>
            <a:ext cx="10597390" cy="1079568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+mj-lt"/>
              </a:rPr>
              <a:t>Сравнительный анализ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09061C02-1352-43B0-AC1C-E4C616BB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6995"/>
              </p:ext>
            </p:extLst>
          </p:nvPr>
        </p:nvGraphicFramePr>
        <p:xfrm>
          <a:off x="783265" y="1476175"/>
          <a:ext cx="10855842" cy="496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14">
                  <a:extLst>
                    <a:ext uri="{9D8B030D-6E8A-4147-A177-3AD203B41FA5}">
                      <a16:colId xmlns:a16="http://schemas.microsoft.com/office/drawing/2014/main" val="3980941065"/>
                    </a:ext>
                  </a:extLst>
                </a:gridCol>
                <a:gridCol w="3618614">
                  <a:extLst>
                    <a:ext uri="{9D8B030D-6E8A-4147-A177-3AD203B41FA5}">
                      <a16:colId xmlns:a16="http://schemas.microsoft.com/office/drawing/2014/main" val="379516745"/>
                    </a:ext>
                  </a:extLst>
                </a:gridCol>
                <a:gridCol w="3618614">
                  <a:extLst>
                    <a:ext uri="{9D8B030D-6E8A-4147-A177-3AD203B41FA5}">
                      <a16:colId xmlns:a16="http://schemas.microsoft.com/office/drawing/2014/main" val="3377096005"/>
                    </a:ext>
                  </a:extLst>
                </a:gridCol>
              </a:tblGrid>
              <a:tr h="48117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9647"/>
                  </a:ext>
                </a:extLst>
              </a:tr>
              <a:tr h="17718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МоскваЭтажи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эргономичный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 выбор недвижимости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блок о отзывах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вылезающее уведомление, которое мешает просмотру объявлений 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93114"/>
                  </a:ext>
                </a:extLst>
              </a:tr>
              <a:tr h="127272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Rentavik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Приятный дизайн сайта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Много неотфильтрованной информации, которая не позволяет нормально ориентироваться на сайте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547289"/>
                  </a:ext>
                </a:extLst>
              </a:tr>
              <a:tr h="1272722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Апекс-Недвижимость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Четкое разделение по категориям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Устаревший интерфейс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Невозможность зарегистрироваться и выложить свое объявление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0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3C7DEC9-0B15-4332-9F96-B96D0ED97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772" y="396607"/>
            <a:ext cx="11493795" cy="1079568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2"/>
                </a:solidFill>
                <a:effectLst/>
                <a:latin typeface="+mj-lt"/>
                <a:ea typeface="Times New Roman" panose="02020603050405020304" pitchFamily="18" charset="0"/>
              </a:rPr>
              <a:t>Функциональные требования</a:t>
            </a:r>
            <a:endParaRPr lang="ru-RU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971BA-F2C7-4120-A3A6-42A1280C6B40}"/>
              </a:ext>
            </a:extLst>
          </p:cNvPr>
          <p:cNvSpPr txBox="1"/>
          <p:nvPr/>
        </p:nvSpPr>
        <p:spPr>
          <a:xfrm>
            <a:off x="2073349" y="2105247"/>
            <a:ext cx="8272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на сайте;</a:t>
            </a:r>
            <a:endParaRPr lang="en-US" sz="18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Авторизация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общей информацией о компании;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коллекцией недвижимости;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добавлением нового объявления.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просмотром объявления по категориям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0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BEFD46D-C72A-4A89-A9C4-0E8F87F63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5A733F8F-BA35-4536-8A25-4D93E4DE099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CBF5A-CC77-4951-8DBF-6B422CA8E6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35394" y="396607"/>
            <a:ext cx="9420447" cy="1079568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2"/>
                </a:solidFill>
                <a:effectLst/>
                <a:latin typeface="+mj-lt"/>
                <a:ea typeface="Times New Roman" panose="02020603050405020304" pitchFamily="18" charset="0"/>
              </a:rPr>
              <a:t>Функциональная диаграмма </a:t>
            </a:r>
            <a:endParaRPr lang="ru-RU" sz="5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AABC4F-8D67-44D3-AD63-F3564494087A}"/>
              </a:ext>
            </a:extLst>
          </p:cNvPr>
          <p:cNvPicPr/>
          <p:nvPr/>
        </p:nvPicPr>
        <p:blipFill rotWithShape="1">
          <a:blip r:embed="rId2"/>
          <a:srcRect l="8949" r="4396"/>
          <a:stretch/>
        </p:blipFill>
        <p:spPr>
          <a:xfrm>
            <a:off x="1105786" y="1684237"/>
            <a:ext cx="4316819" cy="2482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CF8F27-E394-4888-A59D-72DBD934B4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0054" y="2925662"/>
            <a:ext cx="512953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3956CE-9FF3-4F5E-A079-B578E221BC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035B99-DE3A-4F23-9DCD-A09347AF37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CDD6D-CF6A-48EA-B2F3-B0EF4AE74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396607"/>
            <a:ext cx="11696700" cy="1079568"/>
          </a:xfrm>
        </p:spPr>
        <p:txBody>
          <a:bodyPr>
            <a:normAutofit/>
          </a:bodyPr>
          <a:lstStyle/>
          <a:p>
            <a:r>
              <a:rPr lang="ru-RU" b="1" dirty="0">
                <a:cs typeface="Helvetica" pitchFamily="34" charset="0"/>
              </a:rPr>
              <a:t>Интерфейс</a:t>
            </a:r>
            <a:r>
              <a:rPr lang="ru-RU" b="1" dirty="0">
                <a:latin typeface="Helvetica" pitchFamily="34" charset="0"/>
                <a:cs typeface="Helvetica" pitchFamily="34" charset="0"/>
              </a:rPr>
              <a:t> веб-сайта</a:t>
            </a:r>
            <a:endParaRPr lang="ru-RU" b="1" dirty="0"/>
          </a:p>
        </p:txBody>
      </p:sp>
      <p:pic>
        <p:nvPicPr>
          <p:cNvPr id="7" name="Рисунок 6" descr="Изображение выглядит как текст, внутрен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9065DED-E252-481F-8FA6-ADDD1C741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1673700"/>
            <a:ext cx="5077046" cy="28345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58546-A2D4-4207-9DBA-FB4317DD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2867"/>
            <a:ext cx="5799330" cy="28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533400" y="396607"/>
            <a:ext cx="11099800" cy="1079568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  <a:cs typeface="Helvetica" pitchFamily="34" charset="0"/>
              </a:rPr>
              <a:t>Результаты выполнения</a:t>
            </a:r>
            <a:r>
              <a:rPr lang="en-US" b="1" dirty="0">
                <a:latin typeface="+mj-lt"/>
                <a:cs typeface="Helvetica" pitchFamily="34" charset="0"/>
              </a:rPr>
              <a:t> </a:t>
            </a:r>
            <a:r>
              <a:rPr lang="ru-RU" b="1" dirty="0">
                <a:latin typeface="+mj-lt"/>
                <a:cs typeface="Helvetica" pitchFamily="34" charset="0"/>
              </a:rPr>
              <a:t>ВКР</a:t>
            </a:r>
            <a:endParaRPr lang="ru-RU" b="1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62200" y="2385536"/>
            <a:ext cx="8585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/>
            <a:r>
              <a:rPr lang="ru-RU" sz="2000" dirty="0">
                <a:cs typeface="Helvetica" pitchFamily="34" charset="0"/>
              </a:rPr>
              <a:t>Решенные задачи: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Спроектирован внешний вид сайта</a:t>
            </a:r>
            <a:r>
              <a:rPr lang="ru-RU" sz="2000" dirty="0">
                <a:solidFill>
                  <a:schemeClr val="bg2"/>
                </a:solidFill>
                <a:cs typeface="Helvetica" panose="020B0604020202020204" pitchFamily="34" charset="0"/>
              </a:rPr>
              <a:t>, создан пользовательский интерфейс, </a:t>
            </a:r>
            <a:r>
              <a:rPr lang="ru-RU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разработан сайт и подключен к базе </a:t>
            </a:r>
            <a:r>
              <a:rPr lang="en-US" sz="2000" dirty="0" err="1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MySql</a:t>
            </a:r>
            <a:r>
              <a:rPr lang="ru-RU" sz="2000" dirty="0">
                <a:solidFill>
                  <a:schemeClr val="bg2"/>
                </a:solidFill>
                <a:cs typeface="Helvetica" panose="020B0604020202020204" pitchFamily="34" charset="0"/>
              </a:rPr>
              <a:t>.</a:t>
            </a:r>
            <a:endParaRPr lang="ru-RU" sz="2000" dirty="0">
              <a:cs typeface="Helvetica" pitchFamily="34" charset="0"/>
            </a:endParaRPr>
          </a:p>
          <a:p>
            <a:pPr marL="45720" indent="0">
              <a:buNone/>
            </a:pPr>
            <a:endParaRPr lang="ru-RU" sz="2000" dirty="0">
              <a:cs typeface="Helvetica" pitchFamily="34" charset="0"/>
            </a:endParaRPr>
          </a:p>
          <a:p>
            <a:pPr marL="45720"/>
            <a:r>
              <a:rPr lang="ru-RU" sz="2000" dirty="0">
                <a:cs typeface="Helvetica" pitchFamily="34" charset="0"/>
              </a:rPr>
              <a:t>Достоинства программы: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Приятный дизайн сайта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bg2"/>
                </a:solidFill>
                <a:effectLst/>
              </a:rPr>
              <a:t>Доступность информации.</a:t>
            </a:r>
            <a:endParaRPr lang="ru-RU" sz="2000" dirty="0">
              <a:solidFill>
                <a:schemeClr val="bg2"/>
              </a:solidFill>
              <a:cs typeface="Helvetica" pitchFamily="34" charset="0"/>
            </a:endParaRPr>
          </a:p>
          <a:p>
            <a:pPr marL="388620" indent="-342900">
              <a:buNone/>
            </a:pPr>
            <a:endParaRPr lang="ru-RU" sz="2000" dirty="0">
              <a:cs typeface="Helvetica" pitchFamily="34" charset="0"/>
            </a:endParaRPr>
          </a:p>
          <a:p>
            <a:pPr marL="45720"/>
            <a:r>
              <a:rPr lang="ru-RU" sz="2000" dirty="0">
                <a:cs typeface="Helvetica" pitchFamily="34" charset="0"/>
              </a:rPr>
              <a:t>Пути совершенствования веб-сайта: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Helvetica" pitchFamily="34" charset="0"/>
              </a:rPr>
              <a:t>Разработать фильтр и сортировку для объявлений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Helvetica" pitchFamily="34" charset="0"/>
              </a:rPr>
              <a:t>Сделать поиск по недвижимости на главной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189965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</TotalTime>
  <Words>434</Words>
  <Application>Microsoft Office PowerPoint</Application>
  <PresentationFormat>Широкоэкранный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Helvetica</vt:lpstr>
      <vt:lpstr>Open Sans</vt:lpstr>
      <vt:lpstr>Symbol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424</dc:creator>
  <cp:lastModifiedBy>Морозов Александр Сергеевич</cp:lastModifiedBy>
  <cp:revision>107</cp:revision>
  <dcterms:created xsi:type="dcterms:W3CDTF">2018-11-06T13:28:40Z</dcterms:created>
  <dcterms:modified xsi:type="dcterms:W3CDTF">2022-05-19T12:17:58Z</dcterms:modified>
</cp:coreProperties>
</file>