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848763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97CBA1-D756-0257-8FD2-46E453768C25}" name="Jonathan Li" initials="JL" userId="S::Jonathan.Li@monash.edu::46d99184-4617-462c-9de2-4289be3e56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F1E"/>
    <a:srgbClr val="93649C"/>
    <a:srgbClr val="545C66"/>
    <a:srgbClr val="1668A3"/>
    <a:srgbClr val="A9C8A6"/>
    <a:srgbClr val="CC632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748" y="-5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657" y="5387342"/>
            <a:ext cx="18571449" cy="11460480"/>
          </a:xfrm>
        </p:spPr>
        <p:txBody>
          <a:bodyPr anchor="b"/>
          <a:lstStyle>
            <a:lvl1pPr algn="ctr">
              <a:defRPr sz="14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096" y="17289782"/>
            <a:ext cx="16386572" cy="7947658"/>
          </a:xfrm>
        </p:spPr>
        <p:txBody>
          <a:bodyPr/>
          <a:lstStyle>
            <a:lvl1pPr marL="0" indent="0" algn="ctr">
              <a:buNone/>
              <a:defRPr sz="5735"/>
            </a:lvl1pPr>
            <a:lvl2pPr marL="1092434" indent="0" algn="ctr">
              <a:buNone/>
              <a:defRPr sz="4779"/>
            </a:lvl2pPr>
            <a:lvl3pPr marL="2184867" indent="0" algn="ctr">
              <a:buNone/>
              <a:defRPr sz="4301"/>
            </a:lvl3pPr>
            <a:lvl4pPr marL="3277301" indent="0" algn="ctr">
              <a:buNone/>
              <a:defRPr sz="3823"/>
            </a:lvl4pPr>
            <a:lvl5pPr marL="4369735" indent="0" algn="ctr">
              <a:buNone/>
              <a:defRPr sz="3823"/>
            </a:lvl5pPr>
            <a:lvl6pPr marL="5462168" indent="0" algn="ctr">
              <a:buNone/>
              <a:defRPr sz="3823"/>
            </a:lvl6pPr>
            <a:lvl7pPr marL="6554602" indent="0" algn="ctr">
              <a:buNone/>
              <a:defRPr sz="3823"/>
            </a:lvl7pPr>
            <a:lvl8pPr marL="7647036" indent="0" algn="ctr">
              <a:buNone/>
              <a:defRPr sz="3823"/>
            </a:lvl8pPr>
            <a:lvl9pPr marL="8739469" indent="0" algn="ctr">
              <a:buNone/>
              <a:defRPr sz="38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3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09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522" y="1752600"/>
            <a:ext cx="47111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2104" y="1752600"/>
            <a:ext cx="13860309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8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50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724" y="8206749"/>
            <a:ext cx="18844558" cy="13693138"/>
          </a:xfrm>
        </p:spPr>
        <p:txBody>
          <a:bodyPr anchor="b"/>
          <a:lstStyle>
            <a:lvl1pPr>
              <a:defRPr sz="14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724" y="22029429"/>
            <a:ext cx="18844558" cy="7200898"/>
          </a:xfrm>
        </p:spPr>
        <p:txBody>
          <a:bodyPr/>
          <a:lstStyle>
            <a:lvl1pPr marL="0" indent="0">
              <a:buNone/>
              <a:defRPr sz="5735">
                <a:solidFill>
                  <a:schemeClr val="tx1"/>
                </a:solidFill>
              </a:defRPr>
            </a:lvl1pPr>
            <a:lvl2pPr marL="1092434" indent="0">
              <a:buNone/>
              <a:defRPr sz="4779">
                <a:solidFill>
                  <a:schemeClr val="tx1">
                    <a:tint val="75000"/>
                  </a:schemeClr>
                </a:solidFill>
              </a:defRPr>
            </a:lvl2pPr>
            <a:lvl3pPr marL="2184867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3pPr>
            <a:lvl4pPr marL="3277301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4pPr>
            <a:lvl5pPr marL="4369735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5pPr>
            <a:lvl6pPr marL="5462168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6pPr>
            <a:lvl7pPr marL="6554602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7pPr>
            <a:lvl8pPr marL="7647036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8pPr>
            <a:lvl9pPr marL="8739469" indent="0">
              <a:buNone/>
              <a:defRPr sz="38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103" y="8763000"/>
            <a:ext cx="9285724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0936" y="8763000"/>
            <a:ext cx="9285724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48" y="1752607"/>
            <a:ext cx="18844558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951" y="8069582"/>
            <a:ext cx="9243049" cy="3954778"/>
          </a:xfrm>
        </p:spPr>
        <p:txBody>
          <a:bodyPr anchor="b"/>
          <a:lstStyle>
            <a:lvl1pPr marL="0" indent="0">
              <a:buNone/>
              <a:defRPr sz="5735" b="1"/>
            </a:lvl1pPr>
            <a:lvl2pPr marL="1092434" indent="0">
              <a:buNone/>
              <a:defRPr sz="4779" b="1"/>
            </a:lvl2pPr>
            <a:lvl3pPr marL="2184867" indent="0">
              <a:buNone/>
              <a:defRPr sz="4301" b="1"/>
            </a:lvl3pPr>
            <a:lvl4pPr marL="3277301" indent="0">
              <a:buNone/>
              <a:defRPr sz="3823" b="1"/>
            </a:lvl4pPr>
            <a:lvl5pPr marL="4369735" indent="0">
              <a:buNone/>
              <a:defRPr sz="3823" b="1"/>
            </a:lvl5pPr>
            <a:lvl6pPr marL="5462168" indent="0">
              <a:buNone/>
              <a:defRPr sz="3823" b="1"/>
            </a:lvl6pPr>
            <a:lvl7pPr marL="6554602" indent="0">
              <a:buNone/>
              <a:defRPr sz="3823" b="1"/>
            </a:lvl7pPr>
            <a:lvl8pPr marL="7647036" indent="0">
              <a:buNone/>
              <a:defRPr sz="3823" b="1"/>
            </a:lvl8pPr>
            <a:lvl9pPr marL="8739469" indent="0">
              <a:buNone/>
              <a:defRPr sz="38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951" y="12024360"/>
            <a:ext cx="9243049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0937" y="8069582"/>
            <a:ext cx="9288570" cy="3954778"/>
          </a:xfrm>
        </p:spPr>
        <p:txBody>
          <a:bodyPr anchor="b"/>
          <a:lstStyle>
            <a:lvl1pPr marL="0" indent="0">
              <a:buNone/>
              <a:defRPr sz="5735" b="1"/>
            </a:lvl1pPr>
            <a:lvl2pPr marL="1092434" indent="0">
              <a:buNone/>
              <a:defRPr sz="4779" b="1"/>
            </a:lvl2pPr>
            <a:lvl3pPr marL="2184867" indent="0">
              <a:buNone/>
              <a:defRPr sz="4301" b="1"/>
            </a:lvl3pPr>
            <a:lvl4pPr marL="3277301" indent="0">
              <a:buNone/>
              <a:defRPr sz="3823" b="1"/>
            </a:lvl4pPr>
            <a:lvl5pPr marL="4369735" indent="0">
              <a:buNone/>
              <a:defRPr sz="3823" b="1"/>
            </a:lvl5pPr>
            <a:lvl6pPr marL="5462168" indent="0">
              <a:buNone/>
              <a:defRPr sz="3823" b="1"/>
            </a:lvl6pPr>
            <a:lvl7pPr marL="6554602" indent="0">
              <a:buNone/>
              <a:defRPr sz="3823" b="1"/>
            </a:lvl7pPr>
            <a:lvl8pPr marL="7647036" indent="0">
              <a:buNone/>
              <a:defRPr sz="3823" b="1"/>
            </a:lvl8pPr>
            <a:lvl9pPr marL="8739469" indent="0">
              <a:buNone/>
              <a:defRPr sz="38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0937" y="12024360"/>
            <a:ext cx="928857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4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1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48" y="2194560"/>
            <a:ext cx="7046795" cy="7680960"/>
          </a:xfrm>
        </p:spPr>
        <p:txBody>
          <a:bodyPr anchor="b"/>
          <a:lstStyle>
            <a:lvl1pPr>
              <a:defRPr sz="7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570" y="4739647"/>
            <a:ext cx="11060936" cy="23393400"/>
          </a:xfrm>
        </p:spPr>
        <p:txBody>
          <a:bodyPr/>
          <a:lstStyle>
            <a:lvl1pPr>
              <a:defRPr sz="7646"/>
            </a:lvl1pPr>
            <a:lvl2pPr>
              <a:defRPr sz="6690"/>
            </a:lvl2pPr>
            <a:lvl3pPr>
              <a:defRPr sz="5735"/>
            </a:lvl3pPr>
            <a:lvl4pPr>
              <a:defRPr sz="4779"/>
            </a:lvl4pPr>
            <a:lvl5pPr>
              <a:defRPr sz="4779"/>
            </a:lvl5pPr>
            <a:lvl6pPr>
              <a:defRPr sz="4779"/>
            </a:lvl6pPr>
            <a:lvl7pPr>
              <a:defRPr sz="4779"/>
            </a:lvl7pPr>
            <a:lvl8pPr>
              <a:defRPr sz="4779"/>
            </a:lvl8pPr>
            <a:lvl9pPr>
              <a:defRPr sz="477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4948" y="9875520"/>
            <a:ext cx="7046795" cy="18295622"/>
          </a:xfrm>
        </p:spPr>
        <p:txBody>
          <a:bodyPr/>
          <a:lstStyle>
            <a:lvl1pPr marL="0" indent="0">
              <a:buNone/>
              <a:defRPr sz="3823"/>
            </a:lvl1pPr>
            <a:lvl2pPr marL="1092434" indent="0">
              <a:buNone/>
              <a:defRPr sz="3345"/>
            </a:lvl2pPr>
            <a:lvl3pPr marL="2184867" indent="0">
              <a:buNone/>
              <a:defRPr sz="2867"/>
            </a:lvl3pPr>
            <a:lvl4pPr marL="3277301" indent="0">
              <a:buNone/>
              <a:defRPr sz="2389"/>
            </a:lvl4pPr>
            <a:lvl5pPr marL="4369735" indent="0">
              <a:buNone/>
              <a:defRPr sz="2389"/>
            </a:lvl5pPr>
            <a:lvl6pPr marL="5462168" indent="0">
              <a:buNone/>
              <a:defRPr sz="2389"/>
            </a:lvl6pPr>
            <a:lvl7pPr marL="6554602" indent="0">
              <a:buNone/>
              <a:defRPr sz="2389"/>
            </a:lvl7pPr>
            <a:lvl8pPr marL="7647036" indent="0">
              <a:buNone/>
              <a:defRPr sz="2389"/>
            </a:lvl8pPr>
            <a:lvl9pPr marL="8739469" indent="0">
              <a:buNone/>
              <a:defRPr sz="23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1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48" y="2194560"/>
            <a:ext cx="7046795" cy="7680960"/>
          </a:xfrm>
        </p:spPr>
        <p:txBody>
          <a:bodyPr anchor="b"/>
          <a:lstStyle>
            <a:lvl1pPr>
              <a:defRPr sz="7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88570" y="4739647"/>
            <a:ext cx="11060936" cy="23393400"/>
          </a:xfrm>
        </p:spPr>
        <p:txBody>
          <a:bodyPr anchor="t"/>
          <a:lstStyle>
            <a:lvl1pPr marL="0" indent="0">
              <a:buNone/>
              <a:defRPr sz="7646"/>
            </a:lvl1pPr>
            <a:lvl2pPr marL="1092434" indent="0">
              <a:buNone/>
              <a:defRPr sz="6690"/>
            </a:lvl2pPr>
            <a:lvl3pPr marL="2184867" indent="0">
              <a:buNone/>
              <a:defRPr sz="5735"/>
            </a:lvl3pPr>
            <a:lvl4pPr marL="3277301" indent="0">
              <a:buNone/>
              <a:defRPr sz="4779"/>
            </a:lvl4pPr>
            <a:lvl5pPr marL="4369735" indent="0">
              <a:buNone/>
              <a:defRPr sz="4779"/>
            </a:lvl5pPr>
            <a:lvl6pPr marL="5462168" indent="0">
              <a:buNone/>
              <a:defRPr sz="4779"/>
            </a:lvl6pPr>
            <a:lvl7pPr marL="6554602" indent="0">
              <a:buNone/>
              <a:defRPr sz="4779"/>
            </a:lvl7pPr>
            <a:lvl8pPr marL="7647036" indent="0">
              <a:buNone/>
              <a:defRPr sz="4779"/>
            </a:lvl8pPr>
            <a:lvl9pPr marL="8739469" indent="0">
              <a:buNone/>
              <a:defRPr sz="47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4948" y="9875520"/>
            <a:ext cx="7046795" cy="18295622"/>
          </a:xfrm>
        </p:spPr>
        <p:txBody>
          <a:bodyPr/>
          <a:lstStyle>
            <a:lvl1pPr marL="0" indent="0">
              <a:buNone/>
              <a:defRPr sz="3823"/>
            </a:lvl1pPr>
            <a:lvl2pPr marL="1092434" indent="0">
              <a:buNone/>
              <a:defRPr sz="3345"/>
            </a:lvl2pPr>
            <a:lvl3pPr marL="2184867" indent="0">
              <a:buNone/>
              <a:defRPr sz="2867"/>
            </a:lvl3pPr>
            <a:lvl4pPr marL="3277301" indent="0">
              <a:buNone/>
              <a:defRPr sz="2389"/>
            </a:lvl4pPr>
            <a:lvl5pPr marL="4369735" indent="0">
              <a:buNone/>
              <a:defRPr sz="2389"/>
            </a:lvl5pPr>
            <a:lvl6pPr marL="5462168" indent="0">
              <a:buNone/>
              <a:defRPr sz="2389"/>
            </a:lvl6pPr>
            <a:lvl7pPr marL="6554602" indent="0">
              <a:buNone/>
              <a:defRPr sz="2389"/>
            </a:lvl7pPr>
            <a:lvl8pPr marL="7647036" indent="0">
              <a:buNone/>
              <a:defRPr sz="2389"/>
            </a:lvl8pPr>
            <a:lvl9pPr marL="8739469" indent="0">
              <a:buNone/>
              <a:defRPr sz="23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1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103" y="1752607"/>
            <a:ext cx="18844558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103" y="8763000"/>
            <a:ext cx="18844558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102" y="30510487"/>
            <a:ext cx="491597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0DF8-228D-4FDC-880A-9682C1EABFE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7403" y="30510487"/>
            <a:ext cx="737395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0689" y="30510487"/>
            <a:ext cx="491597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D6FB-74E3-44EA-8594-162ECBA9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0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84867" rtl="0" eaLnBrk="1" latinLnBrk="0" hangingPunct="1">
        <a:lnSpc>
          <a:spcPct val="90000"/>
        </a:lnSpc>
        <a:spcBef>
          <a:spcPct val="0"/>
        </a:spcBef>
        <a:buNone/>
        <a:defRPr sz="10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6217" indent="-546217" algn="l" defTabSz="2184867" rtl="0" eaLnBrk="1" latinLnBrk="0" hangingPunct="1">
        <a:lnSpc>
          <a:spcPct val="90000"/>
        </a:lnSpc>
        <a:spcBef>
          <a:spcPts val="2389"/>
        </a:spcBef>
        <a:buFont typeface="Arial" panose="020B0604020202020204" pitchFamily="34" charset="0"/>
        <a:buChar char="•"/>
        <a:defRPr sz="6690" kern="1200">
          <a:solidFill>
            <a:schemeClr val="tx1"/>
          </a:solidFill>
          <a:latin typeface="+mn-lt"/>
          <a:ea typeface="+mn-ea"/>
          <a:cs typeface="+mn-cs"/>
        </a:defRPr>
      </a:lvl1pPr>
      <a:lvl2pPr marL="1638651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2pPr>
      <a:lvl3pPr marL="2731084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779" kern="1200">
          <a:solidFill>
            <a:schemeClr val="tx1"/>
          </a:solidFill>
          <a:latin typeface="+mn-lt"/>
          <a:ea typeface="+mn-ea"/>
          <a:cs typeface="+mn-cs"/>
        </a:defRPr>
      </a:lvl3pPr>
      <a:lvl4pPr marL="3823518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4pPr>
      <a:lvl5pPr marL="4915952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5pPr>
      <a:lvl6pPr marL="6008385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6pPr>
      <a:lvl7pPr marL="7100819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7pPr>
      <a:lvl8pPr marL="8193253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8pPr>
      <a:lvl9pPr marL="9285686" indent="-546217" algn="l" defTabSz="2184867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4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1pPr>
      <a:lvl2pPr marL="1092434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2pPr>
      <a:lvl3pPr marL="2184867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3pPr>
      <a:lvl4pPr marL="3277301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4pPr>
      <a:lvl5pPr marL="4369735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5pPr>
      <a:lvl6pPr marL="5462168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7pPr>
      <a:lvl8pPr marL="7647036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8pPr>
      <a:lvl9pPr marL="8739469" algn="l" defTabSz="2184867" rtl="0" eaLnBrk="1" latinLnBrk="0" hangingPunct="1">
        <a:defRPr sz="43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6">
            <a:extLst>
              <a:ext uri="{FF2B5EF4-FFF2-40B4-BE49-F238E27FC236}">
                <a16:creationId xmlns:a16="http://schemas.microsoft.com/office/drawing/2014/main" id="{EE3E541E-9A58-449A-8119-73F8D50B400F}"/>
              </a:ext>
            </a:extLst>
          </p:cNvPr>
          <p:cNvSpPr txBox="1">
            <a:spLocks/>
          </p:cNvSpPr>
          <p:nvPr/>
        </p:nvSpPr>
        <p:spPr bwMode="auto">
          <a:xfrm>
            <a:off x="11045288" y="6026304"/>
            <a:ext cx="10728000" cy="38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marL="823233" indent="-823233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1pPr>
            <a:lvl2pPr marL="1783675" indent="-686030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2pPr>
            <a:lvl3pPr marL="2744114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3pPr>
            <a:lvl4pPr marL="3841758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4pPr>
            <a:lvl5pPr marL="4939405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5pPr>
            <a:lvl6pPr marL="603705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4695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3234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9988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0" cap="all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RESULTS</a:t>
            </a:r>
            <a:endParaRPr lang="en-US" sz="3600" b="1" kern="0" cap="all" dirty="0">
              <a:solidFill>
                <a:srgbClr val="393938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defTabSz="914400">
              <a:defRPr/>
            </a:pPr>
            <a:r>
              <a:rPr lang="en-AU" sz="2400" kern="0" dirty="0">
                <a:solidFill>
                  <a:srgbClr val="393938"/>
                </a:solidFill>
              </a:rPr>
              <a:t>The model roughly captures the true value landscape (from the expert). However, there are regions where the incorrect ordering of the value landscape results in the wrong greedy action. </a:t>
            </a:r>
          </a:p>
          <a:p>
            <a:pPr defTabSz="914400">
              <a:defRPr/>
            </a:pPr>
            <a:r>
              <a:rPr lang="en-AU" sz="2400" kern="0" dirty="0">
                <a:solidFill>
                  <a:srgbClr val="393938"/>
                </a:solidFill>
              </a:rPr>
              <a:t>The attenuation mechanism results in a natural contraction of the value signal towards the goal, while preserving the shape of the problem. </a:t>
            </a:r>
          </a:p>
          <a:p>
            <a:pPr defTabSz="914400">
              <a:defRPr/>
            </a:pPr>
            <a:r>
              <a:rPr lang="en-AU" sz="2400" kern="0" dirty="0">
                <a:solidFill>
                  <a:srgbClr val="393938"/>
                </a:solidFill>
              </a:rPr>
              <a:t>The attenuated value map allows the agent to reach perfect performance </a:t>
            </a:r>
            <a:r>
              <a:rPr lang="en-AU" sz="2400" b="1" kern="0" dirty="0">
                <a:solidFill>
                  <a:srgbClr val="393938"/>
                </a:solidFill>
              </a:rPr>
              <a:t>4000 epochs </a:t>
            </a:r>
            <a:r>
              <a:rPr lang="en-AU" sz="2400" kern="0" dirty="0">
                <a:solidFill>
                  <a:srgbClr val="393938"/>
                </a:solidFill>
              </a:rPr>
              <a:t>before the sparse, unfiltered landscape.</a:t>
            </a:r>
          </a:p>
          <a:p>
            <a:pPr defTabSz="914400">
              <a:defRPr/>
            </a:pPr>
            <a:endParaRPr lang="en-AU" sz="2400" kern="0" dirty="0">
              <a:solidFill>
                <a:srgbClr val="393938"/>
              </a:solidFill>
            </a:endParaRP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6D61C5E4-D884-4C03-BEAB-4F898D022DF9}"/>
              </a:ext>
            </a:extLst>
          </p:cNvPr>
          <p:cNvSpPr txBox="1">
            <a:spLocks/>
          </p:cNvSpPr>
          <p:nvPr/>
        </p:nvSpPr>
        <p:spPr bwMode="auto">
          <a:xfrm>
            <a:off x="197842" y="6026303"/>
            <a:ext cx="10666910" cy="686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marL="823233" indent="-823233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1pPr>
            <a:lvl2pPr marL="1783675" indent="-686030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2pPr>
            <a:lvl3pPr marL="2744114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3pPr>
            <a:lvl4pPr marL="3841758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4pPr>
            <a:lvl5pPr marL="4939405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5pPr>
            <a:lvl6pPr marL="603705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4695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3234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9988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0" cap="all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</a:t>
            </a:r>
          </a:p>
          <a:p>
            <a:pPr marL="0" lvl="0" indent="0" defTabSz="914400"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Reinforcement Learning (RL) can train robotics agents to complete physical tasks, by iteratively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optimising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 a policy that takes in the immediate state and produces an optimal immediate action. Preference-based Reinforcement Learning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PbRL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) allows the training process to be guided by human preference labels on state trajectories [</a:t>
            </a:r>
            <a:r>
              <a:rPr lang="en-US" sz="2400" kern="0" dirty="0">
                <a:solidFill>
                  <a:srgbClr val="393938"/>
                </a:solidFill>
              </a:rPr>
              <a:t>1]. Probabilistic Temporal Ranking (PTR) is an instance of </a:t>
            </a:r>
            <a:r>
              <a:rPr lang="en-US" sz="2400" kern="0" dirty="0" err="1">
                <a:solidFill>
                  <a:srgbClr val="393938"/>
                </a:solidFill>
              </a:rPr>
              <a:t>PbRL</a:t>
            </a:r>
            <a:r>
              <a:rPr lang="en-US" sz="2400" kern="0" dirty="0">
                <a:solidFill>
                  <a:srgbClr val="393938"/>
                </a:solidFill>
              </a:rPr>
              <a:t> that compares single states, and automatically generates the preference labels assuming the later states in a demonstration are likely to have higher values than earlier states [2]. This approach is simple and scalable but has a problem: when the value predictions bleed out of state space barriers, the agent will learn to approach that counter-productive signal, costing training time and potentially never learning to reach the goal.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 In this project, I show that attenuating the value landscape of PTR can reduce the counter-productive signal and allow the agent to learn to approach the goal along the correct trajectory. 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85365899-922C-4648-A5F2-F64CA78D19DE}"/>
              </a:ext>
            </a:extLst>
          </p:cNvPr>
          <p:cNvSpPr txBox="1">
            <a:spLocks/>
          </p:cNvSpPr>
          <p:nvPr/>
        </p:nvSpPr>
        <p:spPr bwMode="auto">
          <a:xfrm>
            <a:off x="543611" y="3575871"/>
            <a:ext cx="7996885" cy="189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marL="0" indent="0" algn="just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36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1pPr>
            <a:lvl2pPr marL="1783675" indent="-686030" algn="just" rtl="0" eaLnBrk="0" fontAlgn="base" hangingPunct="0">
              <a:spcBef>
                <a:spcPts val="1231"/>
              </a:spcBef>
              <a:spcAft>
                <a:spcPct val="0"/>
              </a:spcAft>
              <a:buChar char="–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2pPr>
            <a:lvl3pPr marL="2744114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•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3pPr>
            <a:lvl4pPr marL="3841758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–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4pPr>
            <a:lvl5pPr marL="4939405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»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5pPr>
            <a:lvl6pPr marL="603705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4695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3234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9988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3649C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Alexander Li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05BEA977-7BE3-4035-AA6D-73AE00BAACEF}"/>
              </a:ext>
            </a:extLst>
          </p:cNvPr>
          <p:cNvSpPr txBox="1">
            <a:spLocks/>
          </p:cNvSpPr>
          <p:nvPr/>
        </p:nvSpPr>
        <p:spPr bwMode="auto">
          <a:xfrm>
            <a:off x="543611" y="398950"/>
            <a:ext cx="16135045" cy="241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600" b="1" i="0" cap="all" baseline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1097645" algn="ctr" rtl="0" fontAlgn="base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195290" algn="ctr" rtl="0" fontAlgn="base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292938" algn="ctr" rtl="0" fontAlgn="base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4390582" algn="ctr" rtl="0" fontAlgn="base">
              <a:spcBef>
                <a:spcPct val="0"/>
              </a:spcBef>
              <a:spcAft>
                <a:spcPct val="0"/>
              </a:spcAft>
              <a:defRPr sz="10569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0" cap="all" spc="0" normalizeH="0" baseline="0" noProof="0" dirty="0">
                <a:ln>
                  <a:noFill/>
                </a:ln>
                <a:solidFill>
                  <a:srgbClr val="93649C"/>
                </a:solidFill>
                <a:effectLst/>
                <a:uLnTx/>
                <a:uFillTx/>
                <a:latin typeface="Helvetica Neue Condensed" panose="02000503000000020004" pitchFamily="2" charset="0"/>
              </a:rPr>
              <a:t>Taming the Value landscape of preference learning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129D8A37-866C-45AE-8713-F4D3A8933CEF}"/>
              </a:ext>
            </a:extLst>
          </p:cNvPr>
          <p:cNvSpPr txBox="1">
            <a:spLocks/>
          </p:cNvSpPr>
          <p:nvPr/>
        </p:nvSpPr>
        <p:spPr bwMode="auto">
          <a:xfrm>
            <a:off x="11910484" y="3575871"/>
            <a:ext cx="7040911" cy="189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marL="0" indent="0" algn="just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36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1pPr>
            <a:lvl2pPr marL="1783675" indent="-686030" algn="just" rtl="0" eaLnBrk="0" fontAlgn="base" hangingPunct="0">
              <a:spcBef>
                <a:spcPts val="1231"/>
              </a:spcBef>
              <a:spcAft>
                <a:spcPct val="0"/>
              </a:spcAft>
              <a:buChar char="–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2pPr>
            <a:lvl3pPr marL="2744114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•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3pPr>
            <a:lvl4pPr marL="3841758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–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4pPr>
            <a:lvl5pPr marL="4939405" indent="-548824" algn="just" rtl="0" eaLnBrk="0" fontAlgn="base" hangingPunct="0">
              <a:spcBef>
                <a:spcPts val="1231"/>
              </a:spcBef>
              <a:spcAft>
                <a:spcPct val="0"/>
              </a:spcAft>
              <a:buChar char="»"/>
              <a:defRPr sz="2873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5pPr>
            <a:lvl6pPr marL="603705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4695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3234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9988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3649C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Supervised by: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93649C"/>
                </a:solidFill>
              </a:rPr>
              <a:t>Professor Michael G Burke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3649C"/>
              </a:solidFill>
              <a:effectLst/>
              <a:uLnTx/>
              <a:uFillTx/>
              <a:latin typeface="Helvetica Neue Light" panose="020004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7E159-734F-F849-D83A-093D3A981DB8}"/>
              </a:ext>
            </a:extLst>
          </p:cNvPr>
          <p:cNvSpPr txBox="1"/>
          <p:nvPr/>
        </p:nvSpPr>
        <p:spPr>
          <a:xfrm>
            <a:off x="8965406" y="31918927"/>
            <a:ext cx="492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Condensed" panose="02000503000000020004"/>
              </a:rPr>
              <a:t>2024SS-3394</a:t>
            </a:r>
            <a:endParaRPr lang="en-AU" sz="3200" dirty="0">
              <a:latin typeface="Helvetica Neue Condensed" panose="02000503000000020004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A9E798-DB41-B687-F78A-0CAE67091585}"/>
              </a:ext>
            </a:extLst>
          </p:cNvPr>
          <p:cNvGrpSpPr/>
          <p:nvPr/>
        </p:nvGrpSpPr>
        <p:grpSpPr>
          <a:xfrm>
            <a:off x="203838" y="12895256"/>
            <a:ext cx="10841450" cy="17873699"/>
            <a:chOff x="173200" y="9694198"/>
            <a:chExt cx="10841450" cy="17873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Placeholder 45">
                  <a:extLst>
                    <a:ext uri="{FF2B5EF4-FFF2-40B4-BE49-F238E27FC236}">
                      <a16:creationId xmlns:a16="http://schemas.microsoft.com/office/drawing/2014/main" id="{F17B33C9-8183-5B31-7DFA-BB740F0CCA0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6382" y="9694198"/>
                  <a:ext cx="5839322" cy="2960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213944" tIns="106973" rIns="213944" bIns="106973" numCol="1" anchor="t" anchorCtr="0" compatLnSpc="1">
                  <a:prstTxWarp prst="textNoShape">
                    <a:avLst/>
                  </a:prstTxWarp>
                </a:bodyPr>
                <a:lstStyle>
                  <a:lvl1pPr marL="823233" indent="-823233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1pPr>
                  <a:lvl2pPr marL="1783675" indent="-686030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2pPr>
                  <a:lvl3pPr marL="2744114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3pPr>
                  <a:lvl4pPr marL="3841758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4pPr>
                  <a:lvl5pPr marL="4939405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»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5pPr>
                  <a:lvl6pPr marL="603705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134695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23234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329988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3600" b="1" i="0" u="none" strike="noStrike" kern="0" cap="all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Condensed" panose="02000503000000020004" pitchFamily="2" charset="0"/>
                      <a:ea typeface="Helvetica Neue Condensed" panose="02000503000000020004" pitchFamily="2" charset="0"/>
                      <a:cs typeface="Helvetica Neue Condensed" panose="02000503000000020004" pitchFamily="2" charset="0"/>
                    </a:rPr>
                    <a:t>METHOD</a:t>
                  </a:r>
                </a:p>
                <a:p>
                  <a:pPr marL="823233" marR="0" lvl="0" indent="-823233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  <a:defRPr/>
                  </a:pPr>
                  <a:r>
                    <a:rPr lang="en-AU" sz="2400" kern="0" dirty="0">
                      <a:solidFill>
                        <a:srgbClr val="393938"/>
                      </a:solidFill>
                    </a:rPr>
                    <a:t>Construct a</a:t>
                  </a:r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 maze environment </a:t>
                  </a:r>
                  <a:r>
                    <a:rPr lang="en-AU" sz="2400" kern="0" dirty="0">
                      <a:solidFill>
                        <a:srgbClr val="393938"/>
                      </a:solidFill>
                    </a:rPr>
                    <a:t>to emulate a state space with complex topology, along with limited observation </a:t>
                  </a:r>
                  <a14:m>
                    <m:oMath xmlns:m="http://schemas.openxmlformats.org/officeDocument/2006/math"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 – the immediate coordinates.</a:t>
                  </a:r>
                </a:p>
              </p:txBody>
            </p:sp>
          </mc:Choice>
          <mc:Fallback>
            <p:sp>
              <p:nvSpPr>
                <p:cNvPr id="9" name="Text Placeholder 45">
                  <a:extLst>
                    <a:ext uri="{FF2B5EF4-FFF2-40B4-BE49-F238E27FC236}">
                      <a16:creationId xmlns:a16="http://schemas.microsoft.com/office/drawing/2014/main" id="{F17B33C9-8183-5B31-7DFA-BB740F0CC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382" y="9694198"/>
                  <a:ext cx="5839322" cy="2960224"/>
                </a:xfrm>
                <a:prstGeom prst="rect">
                  <a:avLst/>
                </a:prstGeom>
                <a:blipFill>
                  <a:blip r:embed="rId3"/>
                  <a:stretch>
                    <a:fillRect l="-1044" t="-10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723CA31-0B1E-BE05-2AF5-09AF9F21A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6851" y="9872825"/>
              <a:ext cx="2207289" cy="218871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Placeholder 45">
                  <a:extLst>
                    <a:ext uri="{FF2B5EF4-FFF2-40B4-BE49-F238E27FC236}">
                      <a16:creationId xmlns:a16="http://schemas.microsoft.com/office/drawing/2014/main" id="{2BF9EF3F-B456-72C8-76E0-E815C1073AC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00" y="12911549"/>
                  <a:ext cx="10630275" cy="20690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213944" tIns="106973" rIns="213944" bIns="106973" numCol="1" anchor="t" anchorCtr="0" compatLnSpc="1">
                  <a:prstTxWarp prst="textNoShape">
                    <a:avLst/>
                  </a:prstTxWarp>
                </a:bodyPr>
                <a:lstStyle>
                  <a:lvl1pPr marL="823233" indent="-823233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1pPr>
                  <a:lvl2pPr marL="1783675" indent="-686030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2pPr>
                  <a:lvl3pPr marL="2744114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3pPr>
                  <a:lvl4pPr marL="3841758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4pPr>
                  <a:lvl5pPr marL="4939405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»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5pPr>
                  <a:lvl6pPr marL="603705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134695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23234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329988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823233" marR="0" lvl="0" indent="-823233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 startAt="2"/>
                    <a:tabLst/>
                    <a:defRPr/>
                  </a:pPr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Generate and record expert demonstrations of maze traversal. Create PTR dataset out of randomly sampled state pairs with preference labels. </a:t>
                  </a:r>
                </a:p>
                <a:p>
                  <a:pPr lvl="0" defTabSz="914400">
                    <a:buFont typeface="+mj-lt"/>
                    <a:buAutoNum type="arabicPeriod" startAt="2"/>
                    <a:defRPr/>
                  </a:pPr>
                  <a:r>
                    <a:rPr lang="en-AU" sz="2400" kern="0" dirty="0">
                      <a:solidFill>
                        <a:srgbClr val="393938"/>
                      </a:solidFill>
                    </a:rPr>
                    <a:t>Train a model with augmented input Fourier features using PTR. The model predicts a scalar </a:t>
                  </a:r>
                  <a14:m>
                    <m:oMath xmlns:m="http://schemas.openxmlformats.org/officeDocument/2006/math"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AU" sz="2400" kern="0" dirty="0">
                      <a:solidFill>
                        <a:srgbClr val="393938"/>
                      </a:solidFill>
                    </a:rPr>
                    <a:t>representing the remaining progress to the goal and </a:t>
                  </a:r>
                  <a14:m>
                    <m:oMath xmlns:m="http://schemas.openxmlformats.org/officeDocument/2006/math">
                      <m:r>
                        <a:rPr lang="en-AU" sz="2400" b="1" i="1" kern="0">
                          <a:solidFill>
                            <a:srgbClr val="393938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AU" sz="2400" b="1" i="1" kern="0">
                          <a:solidFill>
                            <a:srgbClr val="39393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1" i="1" kern="0">
                          <a:solidFill>
                            <a:srgbClr val="393938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kern="0">
                          <a:solidFill>
                            <a:srgbClr val="393938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AU" sz="2400" kern="0" dirty="0">
                      <a:solidFill>
                        <a:srgbClr val="393938"/>
                      </a:solidFill>
                    </a:rPr>
                    <a:t>representing the value of the state:</a:t>
                  </a:r>
                </a:p>
              </p:txBody>
            </p:sp>
          </mc:Choice>
          <mc:Fallback>
            <p:sp>
              <p:nvSpPr>
                <p:cNvPr id="35" name="Text Placeholder 45">
                  <a:extLst>
                    <a:ext uri="{FF2B5EF4-FFF2-40B4-BE49-F238E27FC236}">
                      <a16:creationId xmlns:a16="http://schemas.microsoft.com/office/drawing/2014/main" id="{2BF9EF3F-B456-72C8-76E0-E815C1073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200" y="12911549"/>
                  <a:ext cx="10630275" cy="2069047"/>
                </a:xfrm>
                <a:prstGeom prst="rect">
                  <a:avLst/>
                </a:prstGeom>
                <a:blipFill>
                  <a:blip r:embed="rId5"/>
                  <a:stretch>
                    <a:fillRect b="-970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 Placeholder 45">
                  <a:extLst>
                    <a:ext uri="{FF2B5EF4-FFF2-40B4-BE49-F238E27FC236}">
                      <a16:creationId xmlns:a16="http://schemas.microsoft.com/office/drawing/2014/main" id="{4410A497-6D21-B4AA-D41F-E629A8622E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18552" y="25110448"/>
                  <a:ext cx="10696098" cy="24574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213944" tIns="106973" rIns="213944" bIns="106973" numCol="1" anchor="t" anchorCtr="0" compatLnSpc="1">
                  <a:prstTxWarp prst="textNoShape">
                    <a:avLst/>
                  </a:prstTxWarp>
                </a:bodyPr>
                <a:lstStyle>
                  <a:lvl1pPr marL="823233" indent="-823233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1pPr>
                  <a:lvl2pPr marL="1783675" indent="-686030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2pPr>
                  <a:lvl3pPr marL="2744114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•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3pPr>
                  <a:lvl4pPr marL="3841758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–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4pPr>
                  <a:lvl5pPr marL="4939405" indent="-548824" algn="just" rtl="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har char="»"/>
                    <a:defRPr sz="2800" b="0" i="0">
                      <a:solidFill>
                        <a:schemeClr val="tx1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Arial Narrow" panose="020B0604020202020204" pitchFamily="34" charset="0"/>
                    </a:defRPr>
                  </a:lvl5pPr>
                  <a:lvl6pPr marL="603705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134695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232340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9329988" indent="-548824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4823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823233" marR="0" lvl="0" indent="-823233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 startAt="4"/>
                    <a:tabLst/>
                    <a:defRPr/>
                  </a:pPr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Attenuate the value landscape using</a:t>
                  </a:r>
                  <a:r>
                    <a:rPr kumimoji="0" lang="en-AU" sz="2400" b="0" i="0" u="none" strike="noStrike" kern="0" cap="none" spc="0" normalizeH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 a Gaussian function with </a:t>
                  </a:r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contraction factor </a:t>
                  </a:r>
                  <a14:m>
                    <m:oMath xmlns:m="http://schemas.openxmlformats.org/officeDocument/2006/math">
                      <m:r>
                        <a:rPr kumimoji="0" lang="en-AU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0" lang="en-AU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9393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AU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93938"/>
                      </a:solidFill>
                      <a:effectLst/>
                      <a:uLnTx/>
                      <a:uFillTx/>
                      <a:latin typeface="Helvetica Neue Light" panose="02000403000000020004" pitchFamily="2" charset="0"/>
                    </a:rPr>
                    <a:t>:</a:t>
                  </a: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)←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AU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kumimoji="0" lang="en-AU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AU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AU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n-AU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AU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9393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kumimoji="0" lang="en-AU" sz="3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9393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         </m:t>
                        </m:r>
                        <m:d>
                          <m:dPr>
                            <m:ctrlPr>
                              <a:rPr kumimoji="0" lang="en-AU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AU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9393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AU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93938"/>
                    </a:solidFill>
                    <a:effectLst/>
                    <a:uLnTx/>
                    <a:uFillTx/>
                  </a:endParaRPr>
                </a:p>
                <a:p>
                  <a:pPr marL="823233" marR="0" lvl="0" indent="-823233" algn="just" defTabSz="914400" rtl="0" eaLnBrk="0" fontAlgn="base" latinLnBrk="0" hangingPunct="0">
                    <a:lnSpc>
                      <a:spcPct val="100000"/>
                    </a:lnSpc>
                    <a:spcBef>
                      <a:spcPts val="120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 startAt="5"/>
                    <a:tabLst/>
                    <a:defRPr/>
                  </a:pPr>
                  <a:r>
                    <a:rPr lang="en-AU" sz="2400" kern="0" dirty="0">
                      <a:solidFill>
                        <a:srgbClr val="393938"/>
                      </a:solidFill>
                    </a:rPr>
                    <a:t>Compare the performance of agents trained using various contraction factors of value attenuation.</a:t>
                  </a:r>
                </a:p>
              </p:txBody>
            </p:sp>
          </mc:Choice>
          <mc:Fallback>
            <p:sp>
              <p:nvSpPr>
                <p:cNvPr id="36" name="Text Placeholder 45">
                  <a:extLst>
                    <a:ext uri="{FF2B5EF4-FFF2-40B4-BE49-F238E27FC236}">
                      <a16:creationId xmlns:a16="http://schemas.microsoft.com/office/drawing/2014/main" id="{4410A497-6D21-B4AA-D41F-E629A862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552" y="25110448"/>
                  <a:ext cx="10696098" cy="2457449"/>
                </a:xfrm>
                <a:prstGeom prst="rect">
                  <a:avLst/>
                </a:prstGeom>
                <a:blipFill>
                  <a:blip r:embed="rId6"/>
                  <a:stretch>
                    <a:fillRect b="-24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 Placeholder 80">
              <a:extLst>
                <a:ext uri="{FF2B5EF4-FFF2-40B4-BE49-F238E27FC236}">
                  <a16:creationId xmlns:a16="http://schemas.microsoft.com/office/drawing/2014/main" id="{3682EDEC-3050-8C1B-3CB5-5ED8567E9D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80101" y="12061538"/>
              <a:ext cx="4714220" cy="1095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1. </a:t>
              </a:r>
              <a:r>
                <a:rPr lang="en-US" kern="0" dirty="0">
                  <a:solidFill>
                    <a:srgbClr val="393938"/>
                  </a:solidFill>
                </a:rPr>
                <a:t>An example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 maze. The goal is marked with a red pixel.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AD1B1E80-445E-408C-93F0-EDDB55E43B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99253" y="18777977"/>
              <a:ext cx="9872902" cy="943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</a:t>
              </a:r>
              <a:r>
                <a:rPr lang="en-US" kern="0" dirty="0">
                  <a:solidFill>
                    <a:srgbClr val="393938"/>
                  </a:solidFill>
                </a:rPr>
                <a:t>2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. The model during inference.</a:t>
              </a:r>
              <a:r>
                <a:rPr lang="en-US" kern="0" dirty="0">
                  <a:solidFill>
                    <a:srgbClr val="393938"/>
                  </a:solidFill>
                </a:rPr>
                <a:t> The less remaining progress, the higher the inferred value of that state.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endParaRPr>
            </a:p>
          </p:txBody>
        </p:sp>
        <p:sp>
          <p:nvSpPr>
            <p:cNvPr id="15" name="Text Placeholder 81">
              <a:extLst>
                <a:ext uri="{FF2B5EF4-FFF2-40B4-BE49-F238E27FC236}">
                  <a16:creationId xmlns:a16="http://schemas.microsoft.com/office/drawing/2014/main" id="{5BE17245-06C2-4A09-A055-81D0BD9BBA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0828" y="23784895"/>
              <a:ext cx="10122915" cy="1096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3. </a:t>
              </a:r>
              <a:r>
                <a:rPr lang="en-US" kern="0" dirty="0">
                  <a:solidFill>
                    <a:srgbClr val="393938"/>
                  </a:solidFill>
                </a:rPr>
                <a:t>Forward pass of t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he PTR preference learning training step. A pair of states are passed into the same model whose outputs are compared.</a:t>
              </a:r>
            </a:p>
          </p:txBody>
        </p:sp>
      </p:grp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9700E96C-3224-B922-8685-09E5581C02A9}"/>
              </a:ext>
            </a:extLst>
          </p:cNvPr>
          <p:cNvSpPr txBox="1">
            <a:spLocks/>
          </p:cNvSpPr>
          <p:nvPr/>
        </p:nvSpPr>
        <p:spPr bwMode="auto">
          <a:xfrm>
            <a:off x="11108068" y="26332965"/>
            <a:ext cx="10728000" cy="48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marL="823233" indent="-823233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1pPr>
            <a:lvl2pPr marL="1783675" indent="-686030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2pPr>
            <a:lvl3pPr marL="2744114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3pPr>
            <a:lvl4pPr marL="3841758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4pPr>
            <a:lvl5pPr marL="4939405" indent="-548824" algn="just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8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 Narrow" panose="020B0604020202020204" pitchFamily="34" charset="0"/>
              </a:defRPr>
            </a:lvl5pPr>
            <a:lvl6pPr marL="603705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4695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32340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9988" indent="-548824" algn="l" rtl="0" fontAlgn="base">
              <a:spcBef>
                <a:spcPct val="20000"/>
              </a:spcBef>
              <a:spcAft>
                <a:spcPct val="0"/>
              </a:spcAft>
              <a:buChar char="»"/>
              <a:defRPr sz="48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CONCLUSIONS</a:t>
            </a:r>
          </a:p>
          <a:p>
            <a:pPr marL="823233" marR="0" lvl="0" indent="-82323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The PTR output provides a natural attenuation mechanism that preserves the value landscape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topolog</a:t>
            </a:r>
            <a:r>
              <a:rPr lang="en-US" sz="2400" kern="0" dirty="0">
                <a:solidFill>
                  <a:srgbClr val="393938"/>
                </a:solidFill>
              </a:rPr>
              <a:t>y while amplifying the effect of reaching the goal on reinforcement.</a:t>
            </a:r>
          </a:p>
          <a:p>
            <a:pPr marL="823233" marR="0" lvl="0" indent="-82323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The attenuated value landscapes make agents learn faster.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References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[1] Wirth, C., et al. "A survey of preference-based reinforcement learning methods," in Journal of Machine Learning Research, vol. 18, no. 136, pp. 1–46, 2017.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rPr>
              <a:t>[2] Burke, M, et al, "Learning rewards for robotic ultrasound scanning using probabilistic temporal ranking," 2023.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393938"/>
              </a:solidFill>
              <a:effectLst/>
              <a:uLnTx/>
              <a:uFillTx/>
              <a:latin typeface="Helvetica Neue Light" panose="02000403000000020004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393938"/>
              </a:solidFill>
              <a:effectLst/>
              <a:uLnTx/>
              <a:uFillTx/>
              <a:latin typeface="Helvetica Neue Light" panose="02000403000000020004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BE75E9-2E45-A29C-BFDC-C9D0FB35E73F}"/>
              </a:ext>
            </a:extLst>
          </p:cNvPr>
          <p:cNvGrpSpPr/>
          <p:nvPr/>
        </p:nvGrpSpPr>
        <p:grpSpPr>
          <a:xfrm>
            <a:off x="11742205" y="17224732"/>
            <a:ext cx="9872902" cy="3170795"/>
            <a:chOff x="11729526" y="15813321"/>
            <a:chExt cx="9872902" cy="3170795"/>
          </a:xfrm>
        </p:grpSpPr>
        <p:pic>
          <p:nvPicPr>
            <p:cNvPr id="1034" name="Picture 10" descr="No description available.">
              <a:extLst>
                <a:ext uri="{FF2B5EF4-FFF2-40B4-BE49-F238E27FC236}">
                  <a16:creationId xmlns:a16="http://schemas.microsoft.com/office/drawing/2014/main" id="{6FC3E9BE-0051-DDAF-9042-514617CA3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469" y="15813321"/>
              <a:ext cx="9341016" cy="232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 Placeholder 80">
              <a:extLst>
                <a:ext uri="{FF2B5EF4-FFF2-40B4-BE49-F238E27FC236}">
                  <a16:creationId xmlns:a16="http://schemas.microsoft.com/office/drawing/2014/main" id="{FFD835FD-2B59-8D32-D165-0E600DFFE79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29526" y="18040773"/>
              <a:ext cx="9872902" cy="943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5. Result of progressive attenuation of the </a:t>
              </a:r>
              <a:r>
                <a:rPr kumimoji="0" 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valu</a:t>
              </a:r>
              <a:r>
                <a:rPr lang="en-US" kern="0" dirty="0">
                  <a:solidFill>
                    <a:srgbClr val="393938"/>
                  </a:solidFill>
                </a:rPr>
                <a:t>e landscape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, from left to </a:t>
              </a:r>
              <a:r>
                <a:rPr lang="en-US" kern="0" dirty="0">
                  <a:solidFill>
                    <a:srgbClr val="393938"/>
                  </a:solidFill>
                </a:rPr>
                <a:t>right. Topology of the problem is preserved. 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393938"/>
                </a:solidFill>
                <a:effectLst/>
                <a:uLnTx/>
                <a:uFillTx/>
                <a:latin typeface="Helvetica Neue Light" panose="02000403000000020004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FFD954-AA6C-8A0F-02EE-2C4728871A5E}"/>
              </a:ext>
            </a:extLst>
          </p:cNvPr>
          <p:cNvGrpSpPr/>
          <p:nvPr/>
        </p:nvGrpSpPr>
        <p:grpSpPr>
          <a:xfrm>
            <a:off x="11535617" y="20286166"/>
            <a:ext cx="9872902" cy="6134897"/>
            <a:chOff x="11535618" y="18928118"/>
            <a:chExt cx="9872902" cy="6134897"/>
          </a:xfrm>
        </p:grpSpPr>
        <p:pic>
          <p:nvPicPr>
            <p:cNvPr id="1028" name="Picture 4" descr="No description available.">
              <a:extLst>
                <a:ext uri="{FF2B5EF4-FFF2-40B4-BE49-F238E27FC236}">
                  <a16:creationId xmlns:a16="http://schemas.microsoft.com/office/drawing/2014/main" id="{F1897A96-1804-F550-8413-AFAD0C864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8162" y="18928118"/>
              <a:ext cx="7147813" cy="536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 Placeholder 80">
              <a:extLst>
                <a:ext uri="{FF2B5EF4-FFF2-40B4-BE49-F238E27FC236}">
                  <a16:creationId xmlns:a16="http://schemas.microsoft.com/office/drawing/2014/main" id="{8DDFC267-6024-D155-6CC8-9DF037F1A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35618" y="24119672"/>
              <a:ext cx="9872902" cy="943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6. Each value map has 10 agents trained on them, and their performance plotted with 2-sigma uncertainty.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8DAC53-99EC-BF08-EB04-2FBAA41F713D}"/>
              </a:ext>
            </a:extLst>
          </p:cNvPr>
          <p:cNvGrpSpPr/>
          <p:nvPr/>
        </p:nvGrpSpPr>
        <p:grpSpPr>
          <a:xfrm>
            <a:off x="11773243" y="9944085"/>
            <a:ext cx="9872902" cy="6324616"/>
            <a:chOff x="11535618" y="8994147"/>
            <a:chExt cx="9872902" cy="6324616"/>
          </a:xfrm>
        </p:grpSpPr>
        <p:pic>
          <p:nvPicPr>
            <p:cNvPr id="1036" name="Picture 12" descr="No description available.">
              <a:extLst>
                <a:ext uri="{FF2B5EF4-FFF2-40B4-BE49-F238E27FC236}">
                  <a16:creationId xmlns:a16="http://schemas.microsoft.com/office/drawing/2014/main" id="{8DCF7139-E777-CB19-FAEC-77AB6C2F3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6648" y="8994147"/>
              <a:ext cx="5324475" cy="5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Placeholder 80">
              <a:extLst>
                <a:ext uri="{FF2B5EF4-FFF2-40B4-BE49-F238E27FC236}">
                  <a16:creationId xmlns:a16="http://schemas.microsoft.com/office/drawing/2014/main" id="{FC07D7F8-9F81-C597-2EAE-6075ACDDEF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35618" y="14375420"/>
              <a:ext cx="9872902" cy="943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13944" tIns="106973" rIns="213944" bIns="106973" numCol="1" anchor="t" anchorCtr="0" compatLnSpc="1">
              <a:prstTxWarp prst="textNoShape">
                <a:avLst/>
              </a:prstTxWarp>
            </a:bodyPr>
            <a:lstStyle>
              <a:lvl1pPr marL="0" indent="0" algn="just" rtl="0" eaLnBrk="0" fontAlgn="base" hangingPunct="0">
                <a:spcBef>
                  <a:spcPts val="1200"/>
                </a:spcBef>
                <a:spcAft>
                  <a:spcPct val="0"/>
                </a:spcAft>
                <a:buNone/>
                <a:defRPr sz="2400" b="0" i="1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1pPr>
              <a:lvl2pPr marL="1783675" indent="-686030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2pPr>
              <a:lvl3pPr marL="2744114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•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3pPr>
              <a:lvl4pPr marL="3841758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–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4pPr>
              <a:lvl5pPr marL="4939405" indent="-548824" algn="just" rtl="0" eaLnBrk="0" fontAlgn="base" hangingPunct="0">
                <a:spcBef>
                  <a:spcPts val="1231"/>
                </a:spcBef>
                <a:spcAft>
                  <a:spcPct val="0"/>
                </a:spcAft>
                <a:buChar char="»"/>
                <a:defRPr sz="2873" b="0" i="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Arial Narrow" panose="020B0604020202020204" pitchFamily="34" charset="0"/>
                </a:defRPr>
              </a:lvl5pPr>
              <a:lvl6pPr marL="603705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34695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32340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329988" indent="-548824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4823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393938"/>
                  </a:solidFill>
                  <a:effectLst/>
                  <a:uLnTx/>
                  <a:uFillTx/>
                  <a:latin typeface="Helvetica Neue Light" panose="02000403000000020004" pitchFamily="2" charset="0"/>
                </a:rPr>
                <a:t>Figure 4. The true value map (from the expert) compared against the value map predicted by the model, and their associated greedy actions (dark purple = up, dark blue = down, dark green = left, light green = right, yellow = stay still)</a:t>
              </a:r>
            </a:p>
          </p:txBody>
        </p:sp>
      </p:grp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7EA49AD-D3F9-5AC5-6F51-D7D605AAB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9375" y="23121357"/>
            <a:ext cx="7736149" cy="384970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FC828BCE-7D2B-69B8-B69C-7ADE566F29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521" y="18795844"/>
            <a:ext cx="9715999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</TotalTime>
  <Words>657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 Neue Condensed</vt:lpstr>
      <vt:lpstr>Helvetica Neue Light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Neilson</dc:creator>
  <cp:lastModifiedBy>Alexander Li</cp:lastModifiedBy>
  <cp:revision>25</cp:revision>
  <dcterms:created xsi:type="dcterms:W3CDTF">2023-03-27T00:31:03Z</dcterms:created>
  <dcterms:modified xsi:type="dcterms:W3CDTF">2024-02-11T12:03:45Z</dcterms:modified>
</cp:coreProperties>
</file>