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57" r:id="rId6"/>
    <p:sldId id="290" r:id="rId7"/>
    <p:sldId id="286" r:id="rId8"/>
    <p:sldId id="288" r:id="rId9"/>
    <p:sldId id="297" r:id="rId10"/>
    <p:sldId id="292" r:id="rId11"/>
    <p:sldId id="298" r:id="rId12"/>
    <p:sldId id="289" r:id="rId13"/>
    <p:sldId id="29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3AAD2A-E3A6-7740-4798-8C87CE52C03B}" v="363" dt="2024-04-21T03:24:55.807"/>
    <p1510:client id="{684DCA0B-53CF-A864-B903-AC4F7CC1F846}" v="87" dt="2024-04-21T06:56:56.291"/>
    <p1510:client id="{A06DDBBA-F856-95CC-9BA5-97D9A75BC8D5}" v="968" dt="2024-04-21T01:07:19.454"/>
  </p1510:revLst>
</p1510:revInfo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5646" autoAdjust="0"/>
  </p:normalViewPr>
  <p:slideViewPr>
    <p:cSldViewPr snapToGrid="0">
      <p:cViewPr>
        <p:scale>
          <a:sx n="100" d="100"/>
          <a:sy n="100" d="100"/>
        </p:scale>
        <p:origin x="-1238" y="-115"/>
      </p:cViewPr>
      <p:guideLst/>
    </p:cSldViewPr>
  </p:slideViewPr>
  <p:outlineViewPr>
    <p:cViewPr>
      <p:scale>
        <a:sx n="33" d="100"/>
        <a:sy n="33" d="100"/>
      </p:scale>
      <p:origin x="0" y="-576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58" d="100"/>
          <a:sy n="58" d="100"/>
        </p:scale>
        <p:origin x="2371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FB8B65A-D69F-C26C-B67E-036EF77BF1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2B9064-AE57-427F-E5AF-71DE7D52FE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190EA-5EEC-4300-B6AE-D9734C6C648E}" type="datetimeFigureOut">
              <a:rPr lang="en-US" smtClean="0"/>
              <a:t>4/20/2024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86157A-CEB9-B0FC-3A49-BE950AEAD6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819CA0-A57D-42D7-A625-56C22D0FA7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F3A6F-DEFA-45E0-9496-BEE7C2C6F3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0022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4/20/2024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3858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086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247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0868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9489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7438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1592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8571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8453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793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3537B6D-42A5-F449-2691-321A167F7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3419"/>
            <a:ext cx="12192000" cy="6861419"/>
            <a:chOff x="0" y="-3419"/>
            <a:chExt cx="12192000" cy="686141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02465C8-266D-104C-9C49-323DF4A8277E}"/>
                </a:ext>
              </a:extLst>
            </p:cNvPr>
            <p:cNvSpPr/>
            <p:nvPr userDrawn="1"/>
          </p:nvSpPr>
          <p:spPr>
            <a:xfrm>
              <a:off x="583746" y="4960030"/>
              <a:ext cx="1551214" cy="1551214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37979A1C-BF60-B345-A664-2E4F7A3461EB}"/>
                </a:ext>
              </a:extLst>
            </p:cNvPr>
            <p:cNvSpPr/>
            <p:nvPr userDrawn="1"/>
          </p:nvSpPr>
          <p:spPr>
            <a:xfrm>
              <a:off x="1" y="4571999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58080B3E-915C-2D4C-8608-596E1BFD6387}"/>
                </a:ext>
              </a:extLst>
            </p:cNvPr>
            <p:cNvSpPr/>
            <p:nvPr userDrawn="1"/>
          </p:nvSpPr>
          <p:spPr>
            <a:xfrm>
              <a:off x="1" y="5739492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-3419"/>
              <a:ext cx="3927573" cy="3165022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9E240E8A-950E-7946-826C-415CB5DACA43}"/>
                </a:ext>
              </a:extLst>
            </p:cNvPr>
            <p:cNvSpPr/>
            <p:nvPr userDrawn="1"/>
          </p:nvSpPr>
          <p:spPr>
            <a:xfrm>
              <a:off x="11024507" y="4580708"/>
              <a:ext cx="1167493" cy="2277292"/>
            </a:xfrm>
            <a:custGeom>
              <a:avLst/>
              <a:gdLst>
                <a:gd name="connsiteX0" fmla="*/ 1167473 w 1167493"/>
                <a:gd name="connsiteY0" fmla="*/ 0 h 2272167"/>
                <a:gd name="connsiteX1" fmla="*/ 1167493 w 1167493"/>
                <a:gd name="connsiteY1" fmla="*/ 0 h 2272167"/>
                <a:gd name="connsiteX2" fmla="*/ 1167493 w 1167493"/>
                <a:gd name="connsiteY2" fmla="*/ 492960 h 2272167"/>
                <a:gd name="connsiteX3" fmla="*/ 1167493 w 1167493"/>
                <a:gd name="connsiteY3" fmla="*/ 720385 h 2272167"/>
                <a:gd name="connsiteX4" fmla="*/ 1167493 w 1167493"/>
                <a:gd name="connsiteY4" fmla="*/ 2272167 h 2272167"/>
                <a:gd name="connsiteX5" fmla="*/ 0 w 1167493"/>
                <a:gd name="connsiteY5" fmla="*/ 2272167 h 2272167"/>
                <a:gd name="connsiteX6" fmla="*/ 0 w 1167493"/>
                <a:gd name="connsiteY6" fmla="*/ 1898074 h 2272167"/>
                <a:gd name="connsiteX7" fmla="*/ 0 w 1167493"/>
                <a:gd name="connsiteY7" fmla="*/ 1271597 h 2272167"/>
                <a:gd name="connsiteX8" fmla="*/ 0 w 1167493"/>
                <a:gd name="connsiteY8" fmla="*/ 1177688 h 2272167"/>
                <a:gd name="connsiteX9" fmla="*/ 1048124 w 1167493"/>
                <a:gd name="connsiteY9" fmla="*/ 6080 h 2272167"/>
                <a:gd name="connsiteX10" fmla="*/ 1167473 w 1167493"/>
                <a:gd name="connsiteY10" fmla="*/ 0 h 2272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7493" h="2272167">
                  <a:moveTo>
                    <a:pt x="1167473" y="0"/>
                  </a:moveTo>
                  <a:lnTo>
                    <a:pt x="1167493" y="0"/>
                  </a:lnTo>
                  <a:lnTo>
                    <a:pt x="1167493" y="492960"/>
                  </a:lnTo>
                  <a:lnTo>
                    <a:pt x="1167493" y="720385"/>
                  </a:lnTo>
                  <a:lnTo>
                    <a:pt x="1167493" y="2272167"/>
                  </a:lnTo>
                  <a:lnTo>
                    <a:pt x="0" y="2272167"/>
                  </a:lnTo>
                  <a:lnTo>
                    <a:pt x="0" y="1898074"/>
                  </a:lnTo>
                  <a:lnTo>
                    <a:pt x="0" y="1271597"/>
                  </a:lnTo>
                  <a:lnTo>
                    <a:pt x="0" y="1177688"/>
                  </a:lnTo>
                  <a:cubicBezTo>
                    <a:pt x="0" y="567919"/>
                    <a:pt x="459408" y="66389"/>
                    <a:pt x="1048124" y="6080"/>
                  </a:cubicBezTo>
                  <a:lnTo>
                    <a:pt x="116747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3" y="232913"/>
            <a:ext cx="7096933" cy="383013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mart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7200"/>
            <a:ext cx="9692640" cy="1371600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45E425B-455F-127B-1647-045FD094F15D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1167493" y="2087561"/>
            <a:ext cx="2693306" cy="389054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2000">
                <a:latin typeface="+mn-lt"/>
              </a:defRPr>
            </a:lvl2pPr>
            <a:lvl3pPr marL="914400" indent="0">
              <a:buNone/>
              <a:defRPr sz="2000">
                <a:latin typeface="+mn-lt"/>
              </a:defRPr>
            </a:lvl3pPr>
            <a:lvl4pPr marL="1371600" indent="0">
              <a:buNone/>
              <a:defRPr sz="2000">
                <a:latin typeface="+mn-lt"/>
              </a:defRPr>
            </a:lvl4pPr>
            <a:lvl5pPr marL="1828800" indent="0">
              <a:buNone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216400" y="2087563"/>
            <a:ext cx="6730274" cy="389054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098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and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79F46B00-4AE8-52A2-6926-FC2F5DD1F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2364" y="0"/>
            <a:ext cx="12194364" cy="6858000"/>
            <a:chOff x="-2364" y="0"/>
            <a:chExt cx="12194364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rot="5400000">
              <a:off x="8580896" y="0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>
              <a:off x="-2364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2587417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9489" y="457199"/>
            <a:ext cx="5943599" cy="1920240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BBDFA0C-B372-969D-6C8A-F664A4BF8D41}"/>
              </a:ext>
            </a:extLst>
          </p:cNvPr>
          <p:cNvSpPr>
            <a:spLocks noGrp="1" noChangeAspect="1"/>
          </p:cNvSpPr>
          <p:nvPr>
            <p:ph idx="17" hasCustomPrompt="1"/>
          </p:nvPr>
        </p:nvSpPr>
        <p:spPr>
          <a:xfrm>
            <a:off x="823108" y="640080"/>
            <a:ext cx="4297680" cy="4297680"/>
          </a:xfrm>
          <a:prstGeom prst="ellipse">
            <a:avLst/>
          </a:prstGeom>
          <a:solidFill>
            <a:schemeClr val="accent2"/>
          </a:solidFill>
        </p:spPr>
        <p:txBody>
          <a:bodyPr anchor="ctr" anchorCtr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347663" indent="0" algn="ctr">
              <a:buFont typeface="Arial" panose="020B0604020202020204" pitchFamily="34" charset="0"/>
              <a:buNone/>
              <a:defRPr sz="2000">
                <a:latin typeface="+mn-lt"/>
              </a:defRPr>
            </a:lvl2pPr>
            <a:lvl3pPr marL="685800" indent="0" algn="ctr">
              <a:buFont typeface="Arial" panose="020B0604020202020204" pitchFamily="34" charset="0"/>
              <a:buNone/>
              <a:defRPr sz="2000">
                <a:latin typeface="+mn-lt"/>
              </a:defRPr>
            </a:lvl3pPr>
            <a:lvl4pPr marL="914400" indent="0" algn="ctr">
              <a:buFont typeface="Arial" panose="020B0604020202020204" pitchFamily="34" charset="0"/>
              <a:buNone/>
              <a:defRPr sz="2000">
                <a:latin typeface="+mn-lt"/>
              </a:defRPr>
            </a:lvl4pPr>
            <a:lvl5pPr marL="1143000" indent="0" algn="ctr">
              <a:buFont typeface="Arial" panose="020B0604020202020204" pitchFamily="34" charset="0"/>
              <a:buNone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8D2CC-EE75-85FA-1577-88C0BEC7B10C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5549490" y="2706369"/>
            <a:ext cx="5943600" cy="3383279"/>
          </a:xfrm>
        </p:spPr>
        <p:txBody>
          <a:bodyPr>
            <a:normAutofit/>
          </a:bodyPr>
          <a:lstStyle>
            <a:lvl1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46304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256561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4832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8AD52EA-B01E-8D38-D87A-BF7EB5B58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192001" cy="6864796"/>
            <a:chOff x="0" y="-1"/>
            <a:chExt cx="12192001" cy="686479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AC79249-FDC0-364D-A734-AE1DE1605D28}"/>
                </a:ext>
              </a:extLst>
            </p:cNvPr>
            <p:cNvSpPr/>
            <p:nvPr userDrawn="1"/>
          </p:nvSpPr>
          <p:spPr>
            <a:xfrm>
              <a:off x="8264426" y="0"/>
              <a:ext cx="3927574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3685939"/>
              <a:ext cx="3927573" cy="3178856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39563C76-BC00-DE47-88F5-C24D3CE3325A}"/>
                </a:ext>
              </a:extLst>
            </p:cNvPr>
            <p:cNvSpPr/>
            <p:nvPr userDrawn="1"/>
          </p:nvSpPr>
          <p:spPr>
            <a:xfrm>
              <a:off x="10228214" y="-1"/>
              <a:ext cx="1963787" cy="3178856"/>
            </a:xfrm>
            <a:custGeom>
              <a:avLst/>
              <a:gdLst>
                <a:gd name="connsiteX0" fmla="*/ 0 w 1963787"/>
                <a:gd name="connsiteY0" fmla="*/ 0 h 3178856"/>
                <a:gd name="connsiteX1" fmla="*/ 1963787 w 1963787"/>
                <a:gd name="connsiteY1" fmla="*/ 0 h 3178856"/>
                <a:gd name="connsiteX2" fmla="*/ 1963787 w 1963787"/>
                <a:gd name="connsiteY2" fmla="*/ 1967129 h 3178856"/>
                <a:gd name="connsiteX3" fmla="*/ 1963787 w 1963787"/>
                <a:gd name="connsiteY3" fmla="*/ 2349671 h 3178856"/>
                <a:gd name="connsiteX4" fmla="*/ 1963787 w 1963787"/>
                <a:gd name="connsiteY4" fmla="*/ 3178856 h 3178856"/>
                <a:gd name="connsiteX5" fmla="*/ 1963753 w 1963787"/>
                <a:gd name="connsiteY5" fmla="*/ 3178856 h 3178856"/>
                <a:gd name="connsiteX6" fmla="*/ 1763002 w 1963787"/>
                <a:gd name="connsiteY6" fmla="*/ 3168629 h 3178856"/>
                <a:gd name="connsiteX7" fmla="*/ 0 w 1963787"/>
                <a:gd name="connsiteY7" fmla="*/ 1197921 h 3178856"/>
                <a:gd name="connsiteX8" fmla="*/ 0 w 1963787"/>
                <a:gd name="connsiteY8" fmla="*/ 1039961 h 3178856"/>
                <a:gd name="connsiteX9" fmla="*/ 0 w 1963787"/>
                <a:gd name="connsiteY9" fmla="*/ 0 h 3178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63787" h="3178856">
                  <a:moveTo>
                    <a:pt x="0" y="0"/>
                  </a:moveTo>
                  <a:lnTo>
                    <a:pt x="1963787" y="0"/>
                  </a:lnTo>
                  <a:lnTo>
                    <a:pt x="1963787" y="1967129"/>
                  </a:lnTo>
                  <a:lnTo>
                    <a:pt x="1963787" y="2349671"/>
                  </a:lnTo>
                  <a:lnTo>
                    <a:pt x="1963787" y="3178856"/>
                  </a:lnTo>
                  <a:lnTo>
                    <a:pt x="1963753" y="3178856"/>
                  </a:lnTo>
                  <a:lnTo>
                    <a:pt x="1763002" y="3168629"/>
                  </a:lnTo>
                  <a:cubicBezTo>
                    <a:pt x="772749" y="3067186"/>
                    <a:pt x="0" y="2223585"/>
                    <a:pt x="0" y="1197921"/>
                  </a:cubicBezTo>
                  <a:lnTo>
                    <a:pt x="0" y="1039961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252549"/>
            <a:ext cx="6220278" cy="3262811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685939"/>
            <a:ext cx="6220277" cy="2919512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58864" y="102021"/>
            <a:ext cx="9779183" cy="174441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58865" y="2017467"/>
            <a:ext cx="9779182" cy="3366815"/>
          </a:xfrm>
        </p:spPr>
        <p:txBody>
          <a:bodyPr>
            <a:norm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71600"/>
            <a:ext cx="5486400" cy="4114800"/>
          </a:xfrm>
        </p:spPr>
        <p:txBody>
          <a:bodyPr anchor="ctr" anchorCtr="0">
            <a:noAutofit/>
          </a:bodyPr>
          <a:lstStyle>
            <a:lvl1pPr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3124234B-E1C4-2616-9993-A23142AA69B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83438" y="1168400"/>
            <a:ext cx="4500562" cy="4521200"/>
          </a:xfrm>
          <a:prstGeom prst="ellipse">
            <a:avLst/>
          </a:prstGeom>
          <a:solidFill>
            <a:schemeClr val="accent2"/>
          </a:solidFill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266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0" y="457200"/>
            <a:ext cx="5120640" cy="3200400"/>
          </a:xfrm>
        </p:spPr>
        <p:txBody>
          <a:bodyPr anchor="b" anchorCtr="0">
            <a:noAutofit/>
          </a:bodyPr>
          <a:lstStyle>
            <a:lvl1pPr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63DBBF-E63D-81E5-E7CE-32F6F2C2F93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943598" y="3657600"/>
            <a:ext cx="5120640" cy="1828800"/>
          </a:xfrm>
        </p:spPr>
        <p:txBody>
          <a:bodyPr anchor="t" anchorCtr="0"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64033732-ADA1-C540-7276-3FF5CDEF2C5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04238" y="1157224"/>
            <a:ext cx="4500562" cy="4521200"/>
          </a:xfrm>
          <a:prstGeom prst="ellipse">
            <a:avLst/>
          </a:prstGeom>
          <a:solidFill>
            <a:schemeClr val="accent2"/>
          </a:solidFill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856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EDB282-8288-C81F-52B5-048A3E80C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208822" cy="6858003"/>
            <a:chOff x="0" y="-1"/>
            <a:chExt cx="12208822" cy="685800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62587F-7496-384A-AF40-18FC8CF0709D}"/>
                </a:ext>
              </a:extLst>
            </p:cNvPr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4DB028B-A475-224B-B675-A15A56CAD0BF}"/>
                </a:ext>
              </a:extLst>
            </p:cNvPr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1C34955-105B-4D4D-B51D-754C5D38A85D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734DEB1-EC02-2E42-9292-4ADD115060A5}"/>
                </a:ext>
              </a:extLst>
            </p:cNvPr>
            <p:cNvSpPr/>
            <p:nvPr userDrawn="1"/>
          </p:nvSpPr>
          <p:spPr>
            <a:xfrm rot="5400000" flipH="1" flipV="1">
              <a:off x="10344100" y="438098"/>
              <a:ext cx="2285999" cy="1409801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085"/>
            <a:ext cx="9779183" cy="160083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EED44-783E-8705-4119-D7E9F7D4F2B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1166087" y="2652713"/>
            <a:ext cx="9780587" cy="3436936"/>
          </a:xfrm>
        </p:spPr>
        <p:txBody>
          <a:bodyPr>
            <a:normAutofit/>
          </a:bodyPr>
          <a:lstStyle>
            <a:lvl1pPr marL="3429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109728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3716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176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5FBCE6F-2AA9-31FE-8148-33B480735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067EACEC-C2DD-EA42-8504-176673AD1F20}"/>
                </a:ext>
              </a:extLst>
            </p:cNvPr>
            <p:cNvSpPr/>
            <p:nvPr userDrawn="1"/>
          </p:nvSpPr>
          <p:spPr>
            <a:xfrm>
              <a:off x="0" y="0"/>
              <a:ext cx="8025490" cy="6858000"/>
            </a:xfrm>
            <a:custGeom>
              <a:avLst/>
              <a:gdLst>
                <a:gd name="connsiteX0" fmla="*/ 0 w 8025490"/>
                <a:gd name="connsiteY0" fmla="*/ 0 h 6858000"/>
                <a:gd name="connsiteX1" fmla="*/ 4596490 w 8025490"/>
                <a:gd name="connsiteY1" fmla="*/ 0 h 6858000"/>
                <a:gd name="connsiteX2" fmla="*/ 8025490 w 8025490"/>
                <a:gd name="connsiteY2" fmla="*/ 3429000 h 6858000"/>
                <a:gd name="connsiteX3" fmla="*/ 4596490 w 8025490"/>
                <a:gd name="connsiteY3" fmla="*/ 6858000 h 6858000"/>
                <a:gd name="connsiteX4" fmla="*/ 0 w 8025490"/>
                <a:gd name="connsiteY4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25490" h="6858000">
                  <a:moveTo>
                    <a:pt x="0" y="0"/>
                  </a:moveTo>
                  <a:lnTo>
                    <a:pt x="4596490" y="0"/>
                  </a:lnTo>
                  <a:cubicBezTo>
                    <a:pt x="6490274" y="0"/>
                    <a:pt x="8025490" y="1535216"/>
                    <a:pt x="8025490" y="3429000"/>
                  </a:cubicBezTo>
                  <a:cubicBezTo>
                    <a:pt x="8025490" y="5322784"/>
                    <a:pt x="6490274" y="6858000"/>
                    <a:pt x="4596490" y="6858000"/>
                  </a:cubicBezTo>
                  <a:lnTo>
                    <a:pt x="0" y="68580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9843C7E-5704-7A46-8974-F3BFA42E7310}"/>
                </a:ext>
              </a:extLst>
            </p:cNvPr>
            <p:cNvGrpSpPr/>
            <p:nvPr userDrawn="1"/>
          </p:nvGrpSpPr>
          <p:grpSpPr>
            <a:xfrm rot="16200000">
              <a:off x="8286528" y="2207195"/>
              <a:ext cx="3032351" cy="2443610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0B179973-08D2-EF40-B516-35E75E906394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6C811FF3-E48A-194D-8022-65F8C3A17449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177553"/>
            <a:ext cx="6245912" cy="3269447"/>
          </a:xfrm>
        </p:spPr>
        <p:txBody>
          <a:bodyPr bIns="0"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4" y="3492896"/>
            <a:ext cx="6245912" cy="91285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14DB56B5-5DD7-95E3-52B2-EDC4B3F13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601200" cy="1653371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843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A0E8D4A-B13C-C7EE-5E27-278124A12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1999" cy="6857999"/>
            <a:chOff x="1" y="1"/>
            <a:chExt cx="12191999" cy="6857999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rot="5400000" flipH="1">
              <a:off x="1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69008"/>
            <a:ext cx="9779183" cy="1706563"/>
          </a:xfrm>
        </p:spPr>
        <p:txBody>
          <a:bodyPr anchor="b">
            <a:noAutofit/>
          </a:bodyPr>
          <a:lstStyle>
            <a:lvl1pPr>
              <a:defRPr sz="4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26B296A-EB6A-9BE9-E813-B15C46524F4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530352" indent="-530352">
              <a:spcBef>
                <a:spcPts val="1000"/>
              </a:spcBef>
              <a:buFont typeface="+mj-lt"/>
              <a:buAutoNum type="arabicPeriod"/>
              <a:defRPr sz="2000">
                <a:solidFill>
                  <a:schemeClr val="bg1"/>
                </a:solidFill>
                <a:latin typeface="+mn-lt"/>
              </a:defRPr>
            </a:lvl1pPr>
            <a:lvl2pPr marL="1097280" indent="-530352">
              <a:spcBef>
                <a:spcPts val="1000"/>
              </a:spcBef>
              <a:buFont typeface="+mj-lt"/>
              <a:buAutoNum type="alphaLcPeriod"/>
              <a:defRPr sz="2000">
                <a:solidFill>
                  <a:schemeClr val="bg1"/>
                </a:solidFill>
                <a:latin typeface="+mn-lt"/>
              </a:defRPr>
            </a:lvl2pPr>
            <a:lvl3pPr marL="1645920" indent="-530352">
              <a:spcBef>
                <a:spcPts val="1000"/>
              </a:spcBef>
              <a:buFont typeface="+mj-lt"/>
              <a:buAutoNum type="arabicParenR"/>
              <a:defRPr sz="2000">
                <a:solidFill>
                  <a:schemeClr val="bg1"/>
                </a:solidFill>
                <a:latin typeface="+mn-lt"/>
              </a:defRPr>
            </a:lvl3pPr>
            <a:lvl4pPr marL="1920240" indent="-530352">
              <a:spcBef>
                <a:spcPts val="1000"/>
              </a:spcBef>
              <a:buFont typeface="+mj-lt"/>
              <a:buAutoNum type="alphaLcParenR"/>
              <a:defRPr sz="2000">
                <a:solidFill>
                  <a:schemeClr val="bg1"/>
                </a:solidFill>
                <a:latin typeface="+mn-lt"/>
              </a:defRPr>
            </a:lvl4pPr>
            <a:lvl5pPr marL="2560320" indent="-514350">
              <a:spcBef>
                <a:spcPts val="1000"/>
              </a:spcBef>
              <a:buFont typeface="+mj-lt"/>
              <a:buAutoNum type="romanLcPeriod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435B7D5-E7F8-1267-8942-3C97BE836B98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426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and Image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EDB282-8288-C81F-52B5-048A3E80C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208822" cy="6858002"/>
            <a:chOff x="0" y="0"/>
            <a:chExt cx="12208822" cy="685800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62587F-7496-384A-AF40-18FC8CF0709D}"/>
                </a:ext>
              </a:extLst>
            </p:cNvPr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4DB028B-A475-224B-B675-A15A56CAD0BF}"/>
                </a:ext>
              </a:extLst>
            </p:cNvPr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1C34955-105B-4D4D-B51D-754C5D38A85D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7200"/>
            <a:ext cx="10643508" cy="1371600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07A1CF7-9B3B-E43E-830E-DAB65B608249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1166088" y="2652713"/>
            <a:ext cx="5394959" cy="3436936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Picture Placeholder 14">
            <a:extLst>
              <a:ext uri="{FF2B5EF4-FFF2-40B4-BE49-F238E27FC236}">
                <a16:creationId xmlns:a16="http://schemas.microsoft.com/office/drawing/2014/main" id="{D976D8D6-3BDC-1908-3425-FEE3EEF51A2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17920" y="1447800"/>
            <a:ext cx="4214010" cy="4214010"/>
          </a:xfrm>
          <a:prstGeom prst="ellipse">
            <a:avLst/>
          </a:prstGeom>
          <a:solidFill>
            <a:schemeClr val="accent2"/>
          </a:solidFill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030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74" r:id="rId4"/>
    <p:sldLayoutId id="2147483671" r:id="rId5"/>
    <p:sldLayoutId id="2147483659" r:id="rId6"/>
    <p:sldLayoutId id="2147483668" r:id="rId7"/>
    <p:sldLayoutId id="2147483669" r:id="rId8"/>
    <p:sldLayoutId id="2147483675" r:id="rId9"/>
    <p:sldLayoutId id="2147483677" r:id="rId10"/>
    <p:sldLayoutId id="2147483676" r:id="rId11"/>
    <p:sldLayoutId id="2147483661" r:id="rId12"/>
    <p:sldLayoutId id="2147483666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bi.nlm.nih.gov/pmc/articles/PMC7573467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en.wikipedia.org/wiki/Healthcare_in_Romania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232913"/>
            <a:ext cx="7096933" cy="3830130"/>
          </a:xfrm>
        </p:spPr>
        <p:txBody>
          <a:bodyPr/>
          <a:lstStyle/>
          <a:p>
            <a:r>
              <a:rPr lang="en-US" sz="8000" b="0" dirty="0" err="1">
                <a:solidFill>
                  <a:schemeClr val="accent1">
                    <a:lumMod val="60000"/>
                    <a:lumOff val="40000"/>
                  </a:schemeClr>
                </a:solidFill>
                <a:ea typeface="+mj-lt"/>
                <a:cs typeface="+mj-lt"/>
              </a:rPr>
              <a:t>HackStreet</a:t>
            </a:r>
            <a:r>
              <a:rPr lang="en-US" sz="8000" b="0" dirty="0">
                <a:solidFill>
                  <a:schemeClr val="accent1">
                    <a:lumMod val="60000"/>
                    <a:lumOff val="40000"/>
                  </a:schemeClr>
                </a:solidFill>
                <a:ea typeface="+mj-lt"/>
                <a:cs typeface="+mj-lt"/>
              </a:rPr>
              <a:t> Boys</a:t>
            </a:r>
            <a:br>
              <a:rPr lang="en-US" sz="8000" dirty="0"/>
            </a:br>
            <a:br>
              <a:rPr lang="en-US" sz="8000" dirty="0"/>
            </a:br>
            <a:r>
              <a:rPr lang="en-US" sz="4000" b="0" dirty="0" err="1">
                <a:ea typeface="+mj-lt"/>
                <a:cs typeface="+mj-lt"/>
              </a:rPr>
              <a:t>Techincal</a:t>
            </a:r>
            <a:r>
              <a:rPr lang="en-US" sz="4000" b="0" dirty="0">
                <a:ea typeface="+mj-lt"/>
                <a:cs typeface="+mj-lt"/>
              </a:rPr>
              <a:t> demo Presentation</a:t>
            </a:r>
            <a:endParaRPr lang="en-US" sz="8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5187D5-6E8F-C22A-F867-0979DDA06006}"/>
              </a:ext>
            </a:extLst>
          </p:cNvPr>
          <p:cNvSpPr txBox="1"/>
          <p:nvPr/>
        </p:nvSpPr>
        <p:spPr>
          <a:xfrm>
            <a:off x="5976257" y="5203372"/>
            <a:ext cx="2743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ZIANI ABDELDAJLIL</a:t>
            </a:r>
          </a:p>
          <a:p>
            <a:r>
              <a:rPr lang="en-US" dirty="0"/>
              <a:t>Jaden Horst</a:t>
            </a:r>
          </a:p>
          <a:p>
            <a:r>
              <a:rPr lang="en-US" err="1"/>
              <a:t>Stirb</a:t>
            </a:r>
            <a:r>
              <a:rPr lang="en-US"/>
              <a:t> Calin-Alexandru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1C753FD-96EC-101A-B8A4-5F69A189BE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252549"/>
            <a:ext cx="6220278" cy="3262811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7BB04B7-47A4-741B-59E0-F0E6F2126E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85939"/>
            <a:ext cx="10878541" cy="2919512"/>
          </a:xfrm>
        </p:spPr>
        <p:txBody>
          <a:bodyPr>
            <a:normAutofit/>
          </a:bodyPr>
          <a:lstStyle/>
          <a:p>
            <a:r>
              <a:rPr lang="en-US" dirty="0" err="1"/>
              <a:t>Referances</a:t>
            </a:r>
            <a:r>
              <a:rPr lang="en-US" dirty="0"/>
              <a:t> : </a:t>
            </a:r>
            <a:r>
              <a:rPr lang="en-US" sz="1800" dirty="0">
                <a:ea typeface="+mn-lt"/>
                <a:cs typeface="+mn-lt"/>
                <a:hlinkClick r:id="rId3"/>
              </a:rPr>
              <a:t>https://www.ncbi.nlm.nih.gov/pmc/articles/PMC7573467/</a:t>
            </a:r>
            <a:endParaRPr lang="en-US" sz="1800" dirty="0">
              <a:ea typeface="+mn-lt"/>
              <a:cs typeface="+mn-lt"/>
            </a:endParaRPr>
          </a:p>
          <a:p>
            <a:r>
              <a:rPr lang="en-US" sz="1400" dirty="0">
                <a:ea typeface="+mn-lt"/>
                <a:cs typeface="+mn-lt"/>
                <a:hlinkClick r:id="rId4"/>
              </a:rPr>
              <a:t>https://en.wikipedia.org/wiki/Healthcare_in_Romania</a:t>
            </a:r>
            <a:endParaRPr lang="en-US">
              <a:ea typeface="+mn-lt"/>
              <a:cs typeface="+mn-lt"/>
            </a:endParaRPr>
          </a:p>
          <a:p>
            <a:r>
              <a:rPr lang="en-US" sz="1400" dirty="0">
                <a:ea typeface="+mn-lt"/>
                <a:cs typeface="+mn-lt"/>
              </a:rPr>
              <a:t>https://customcompounding.com.au/medicines-become-unavailable/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673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red heart with lines drawn on it&#10;&#10;Description automatically generated">
            <a:extLst>
              <a:ext uri="{FF2B5EF4-FFF2-40B4-BE49-F238E27FC236}">
                <a16:creationId xmlns:a16="http://schemas.microsoft.com/office/drawing/2014/main" id="{0BF9223C-F22C-9676-4089-FC0CFFF7D4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362" r="24139" b="2"/>
          <a:stretch/>
        </p:blipFill>
        <p:spPr>
          <a:xfrm>
            <a:off x="823108" y="640080"/>
            <a:ext cx="4297680" cy="4297680"/>
          </a:xfrm>
          <a:prstGeom prst="ellipse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5549490" y="2706369"/>
            <a:ext cx="5943600" cy="338327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3210" indent="-283210"/>
            <a:r>
              <a:rPr lang="en-US" dirty="0">
                <a:ea typeface="+mn-lt"/>
                <a:cs typeface="+mn-lt"/>
              </a:rPr>
              <a:t>How many times have you been looking for a product but it wasn't available ? </a:t>
            </a:r>
            <a:endParaRPr lang="en-US"/>
          </a:p>
          <a:p>
            <a:pPr marL="283210" indent="-283210"/>
            <a:r>
              <a:rPr lang="en-US" dirty="0"/>
              <a:t>Question</a:t>
            </a:r>
          </a:p>
          <a:p>
            <a:pPr marL="283210" indent="-283210"/>
            <a:endParaRPr lang="en-US" dirty="0"/>
          </a:p>
          <a:p>
            <a:pPr marL="283210" indent="-28321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DF9E134-98AA-3ECE-E40A-180C85ACD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6526"/>
            <a:ext cx="9601200" cy="1653371"/>
          </a:xfrm>
        </p:spPr>
        <p:txBody>
          <a:bodyPr/>
          <a:lstStyle/>
          <a:p>
            <a:r>
              <a:rPr lang="en-US" b="0" dirty="0">
                <a:ea typeface="+mj-lt"/>
                <a:cs typeface="+mj-lt"/>
              </a:rPr>
              <a:t>The problem we face </a:t>
            </a:r>
            <a:endParaRPr lang="en-US" dirty="0"/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55C0B-19FB-954B-532A-0A68CAC4E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23984"/>
            <a:ext cx="4663440" cy="333283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800" dirty="0">
                <a:ea typeface="+mn-lt"/>
                <a:cs typeface="+mn-lt"/>
              </a:rPr>
              <a:t>Study conducted in 2019 among adults in Brazil.</a:t>
            </a:r>
            <a:endParaRPr lang="en-US" sz="1800" dirty="0"/>
          </a:p>
          <a:p>
            <a:pPr>
              <a:buFont typeface="Arial"/>
              <a:buChar char="•"/>
            </a:pPr>
            <a:endParaRPr lang="en-US" sz="1800" dirty="0"/>
          </a:p>
          <a:p>
            <a:pPr>
              <a:buFont typeface="Arial"/>
              <a:buChar char="•"/>
            </a:pPr>
            <a:r>
              <a:rPr lang="en-US" sz="1800" dirty="0">
                <a:ea typeface="+mn-lt"/>
                <a:cs typeface="+mn-lt"/>
              </a:rPr>
              <a:t>Access Challenges: 14.4% reported being unable to obtain needed treatments.</a:t>
            </a:r>
            <a:endParaRPr lang="en-US" sz="1800" dirty="0"/>
          </a:p>
          <a:p>
            <a:endParaRPr lang="en-US" sz="1800" dirty="0"/>
          </a:p>
          <a:p>
            <a:pPr>
              <a:buFont typeface="Arial"/>
              <a:buChar char="•"/>
            </a:pPr>
            <a:endParaRPr lang="en-US" sz="18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A34351-9D9C-8C32-5CC0-3F19A1CAC037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023984"/>
            <a:ext cx="4663440" cy="3332832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/>
          </a:p>
          <a:p>
            <a:r>
              <a:rPr lang="en-US" dirty="0">
                <a:ea typeface="+mn-lt"/>
                <a:cs typeface="+mn-lt"/>
              </a:rPr>
              <a:t>Individuals with chronic diseases faced greater difficulty accessing treatments.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Improve medication access for vulnerable populations.</a:t>
            </a:r>
          </a:p>
        </p:txBody>
      </p:sp>
    </p:spTree>
    <p:extLst>
      <p:ext uri="{BB962C8B-B14F-4D97-AF65-F5344CB8AC3E}">
        <p14:creationId xmlns:p14="http://schemas.microsoft.com/office/powerpoint/2010/main" val="1265939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48DD4-4828-CE87-0C5C-42BE175E8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9509" y="1819564"/>
            <a:ext cx="5120640" cy="3200400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br>
              <a:rPr lang="en-US" sz="2000" b="0" dirty="0"/>
            </a:br>
            <a:endParaRPr lang="en-US" sz="2000" b="0"/>
          </a:p>
          <a:p>
            <a:r>
              <a:rPr lang="en-US" sz="2000" b="0" dirty="0"/>
              <a:t>.Main project ideas</a:t>
            </a:r>
            <a:br>
              <a:rPr lang="en-US" sz="2000" b="0" dirty="0"/>
            </a:br>
            <a:br>
              <a:rPr lang="en-US" sz="2000" b="0" dirty="0"/>
            </a:br>
            <a:endParaRPr lang="en-US" sz="2000" dirty="0"/>
          </a:p>
          <a:p>
            <a:r>
              <a:rPr lang="en-US" sz="2000" b="0" dirty="0"/>
              <a:t>.Design and architecture approach</a:t>
            </a:r>
            <a:endParaRPr lang="en-US" sz="2000" dirty="0"/>
          </a:p>
          <a:p>
            <a:endParaRPr lang="en-US" sz="2000" b="0" dirty="0"/>
          </a:p>
          <a:p>
            <a:endParaRPr lang="en-US" sz="2000" b="0" dirty="0">
              <a:latin typeface="Segoe UI"/>
              <a:cs typeface="Segoe UI"/>
            </a:endParaRPr>
          </a:p>
          <a:p>
            <a:r>
              <a:rPr lang="en-US" sz="2000" b="0" dirty="0">
                <a:latin typeface="Segoe UI"/>
                <a:cs typeface="Segoe UI"/>
              </a:rPr>
              <a:t>.Used technologies</a:t>
            </a:r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439175BA-86F5-6D3C-C081-F72DD9FB1F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12507" y="805873"/>
            <a:ext cx="5120640" cy="18288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>
                <a:latin typeface="Segoe UI"/>
                <a:cs typeface="Segoe UI"/>
              </a:rPr>
              <a:t>Pharmacy provider and</a:t>
            </a:r>
            <a:endParaRPr lang="en-US" dirty="0">
              <a:latin typeface="Segoe UI"/>
              <a:cs typeface="Segoe UI"/>
            </a:endParaRP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dirty="0">
                <a:latin typeface="Segoe UI"/>
                <a:cs typeface="Segoe UI"/>
              </a:rPr>
              <a:t>delivery management system</a:t>
            </a:r>
            <a:endParaRPr lang="en-US" dirty="0"/>
          </a:p>
        </p:txBody>
      </p:sp>
      <p:pic>
        <p:nvPicPr>
          <p:cNvPr id="5" name="Picture Placeholder 4" descr="A phone with a bag and icons on it&#10;&#10;Description automatically generated">
            <a:extLst>
              <a:ext uri="{FF2B5EF4-FFF2-40B4-BE49-F238E27FC236}">
                <a16:creationId xmlns:a16="http://schemas.microsoft.com/office/drawing/2014/main" id="{204648EB-3375-F0ED-4F2A-FE314077C15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 l="16735" r="16796" b="-2"/>
          <a:stretch/>
        </p:blipFill>
        <p:spPr>
          <a:xfrm>
            <a:off x="904238" y="1157224"/>
            <a:ext cx="4500562" cy="4521200"/>
          </a:xfrm>
          <a:noFill/>
        </p:spPr>
      </p:pic>
    </p:spTree>
    <p:extLst>
      <p:ext uri="{BB962C8B-B14F-4D97-AF65-F5344CB8AC3E}">
        <p14:creationId xmlns:p14="http://schemas.microsoft.com/office/powerpoint/2010/main" val="3662677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EE190-899A-46D2-989D-C4BC6A46F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457200"/>
            <a:ext cx="9692640" cy="1371600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b="0"/>
              <a:t>Main project ideas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BC9DE8-A5CC-4BE1-0DE5-CB15D01A7919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167493" y="2087561"/>
            <a:ext cx="2693306" cy="389054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900" dirty="0"/>
              <a:t>A modernized webapp used for providing</a:t>
            </a:r>
          </a:p>
          <a:p>
            <a:r>
              <a:rPr lang="en-US" sz="1900" dirty="0"/>
              <a:t>licensed pharmacies with drugs.</a:t>
            </a:r>
          </a:p>
          <a:p>
            <a:r>
              <a:rPr lang="en-US" sz="1900" dirty="0"/>
              <a:t>Simulating a  delivery system.</a:t>
            </a:r>
          </a:p>
          <a:p>
            <a:r>
              <a:rPr lang="en-US" sz="1900" dirty="0"/>
              <a:t>A feedback system for users to provide </a:t>
            </a:r>
          </a:p>
          <a:p>
            <a:r>
              <a:rPr lang="en-US" sz="1900" dirty="0"/>
              <a:t>reviews for placed orders</a:t>
            </a:r>
          </a:p>
          <a:p>
            <a:r>
              <a:rPr lang="en-US" sz="1900" dirty="0"/>
              <a:t>Data analysis for review gathered data</a:t>
            </a:r>
          </a:p>
        </p:txBody>
      </p:sp>
      <p:pic>
        <p:nvPicPr>
          <p:cNvPr id="29" name="Content Placeholder 28" descr="A diagram of a stock market&#10;&#10;Description automatically generated">
            <a:extLst>
              <a:ext uri="{FF2B5EF4-FFF2-40B4-BE49-F238E27FC236}">
                <a16:creationId xmlns:a16="http://schemas.microsoft.com/office/drawing/2014/main" id="{A21B0804-184D-05F8-17ED-0D630BDFA0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33537" y="2318334"/>
            <a:ext cx="6096000" cy="3429000"/>
          </a:xfrm>
        </p:spPr>
      </p:pic>
    </p:spTree>
    <p:extLst>
      <p:ext uri="{BB962C8B-B14F-4D97-AF65-F5344CB8AC3E}">
        <p14:creationId xmlns:p14="http://schemas.microsoft.com/office/powerpoint/2010/main" val="779750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Content Placeholder 28">
            <a:extLst>
              <a:ext uri="{FF2B5EF4-FFF2-40B4-BE49-F238E27FC236}">
                <a16:creationId xmlns:a16="http://schemas.microsoft.com/office/drawing/2014/main" id="{C2907D70-3098-52D0-EB06-D41F64B96576}"/>
              </a:ext>
            </a:extLst>
          </p:cNvPr>
          <p:cNvPicPr>
            <a:picLocks noGrp="1" noChangeAspect="1"/>
          </p:cNvPicPr>
          <p:nvPr>
            <p:ph idx="17"/>
          </p:nvPr>
        </p:nvPicPr>
        <p:blipFill>
          <a:blip r:embed="rId3"/>
          <a:stretch>
            <a:fillRect/>
          </a:stretch>
        </p:blipFill>
        <p:spPr>
          <a:xfrm>
            <a:off x="-1006" y="694"/>
            <a:ext cx="4283363" cy="4283363"/>
          </a:xfrm>
        </p:spPr>
      </p:pic>
      <p:pic>
        <p:nvPicPr>
          <p:cNvPr id="26" name="Content Placeholder 25">
            <a:extLst>
              <a:ext uri="{FF2B5EF4-FFF2-40B4-BE49-F238E27FC236}">
                <a16:creationId xmlns:a16="http://schemas.microsoft.com/office/drawing/2014/main" id="{C7537835-64A4-2BB9-BC47-CF3089789044}"/>
              </a:ext>
            </a:extLst>
          </p:cNvPr>
          <p:cNvPicPr>
            <a:picLocks noGrp="1" noChangeAspect="1"/>
          </p:cNvPicPr>
          <p:nvPr>
            <p:ph idx="15"/>
          </p:nvPr>
        </p:nvPicPr>
        <p:blipFill rotWithShape="1">
          <a:blip r:embed="rId4"/>
          <a:stretch/>
        </p:blipFill>
        <p:spPr>
          <a:xfrm>
            <a:off x="3529037" y="1709672"/>
            <a:ext cx="7952508" cy="3771853"/>
          </a:xfrm>
          <a:noFill/>
        </p:spPr>
      </p:pic>
    </p:spTree>
    <p:extLst>
      <p:ext uri="{BB962C8B-B14F-4D97-AF65-F5344CB8AC3E}">
        <p14:creationId xmlns:p14="http://schemas.microsoft.com/office/powerpoint/2010/main" val="4117153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EF58C-138C-55F4-DA77-4C3F06C81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457200"/>
            <a:ext cx="10643508" cy="1371600"/>
          </a:xfrm>
        </p:spPr>
        <p:txBody>
          <a:bodyPr/>
          <a:lstStyle/>
          <a:p>
            <a:r>
              <a:rPr lang="en-US" sz="4400" b="0" dirty="0">
                <a:ea typeface="+mj-lt"/>
                <a:cs typeface="+mj-lt"/>
              </a:rPr>
              <a:t>Project's Profits Analysis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DDE7C-335B-FD23-E1E6-CDCB99B7878C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1166813" y="2652713"/>
            <a:ext cx="5394325" cy="343693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dirty="0">
                <a:ea typeface="+mn-lt"/>
                <a:cs typeface="+mn-lt"/>
              </a:rPr>
              <a:t>Sales </a:t>
            </a:r>
            <a:endParaRPr lang="en-US" dirty="0">
              <a:ea typeface="+mn-lt"/>
              <a:cs typeface="+mn-lt"/>
            </a:endParaRPr>
          </a:p>
          <a:p>
            <a:r>
              <a:rPr lang="en-US" sz="3200" dirty="0">
                <a:ea typeface="+mn-lt"/>
                <a:cs typeface="+mn-lt"/>
              </a:rPr>
              <a:t>Analysis</a:t>
            </a:r>
            <a:endParaRPr lang="en-US" sz="2400" dirty="0">
              <a:ea typeface="+mn-lt"/>
              <a:cs typeface="+mn-lt"/>
            </a:endParaRPr>
          </a:p>
          <a:p>
            <a:r>
              <a:rPr lang="en-US" sz="2400" dirty="0">
                <a:ea typeface="+mn-lt"/>
                <a:cs typeface="+mn-lt"/>
              </a:rPr>
              <a:t>the most demanded medicines</a:t>
            </a:r>
          </a:p>
          <a:p>
            <a:r>
              <a:rPr lang="en-US" sz="3200" dirty="0"/>
              <a:t>Invest</a:t>
            </a:r>
          </a:p>
          <a:p>
            <a:r>
              <a:rPr lang="en-US" sz="2400" dirty="0">
                <a:ea typeface="+mn-lt"/>
                <a:cs typeface="+mn-lt"/>
              </a:rPr>
              <a:t> Ads and </a:t>
            </a:r>
            <a:r>
              <a:rPr lang="en-US" sz="2400" dirty="0" err="1">
                <a:ea typeface="+mn-lt"/>
                <a:cs typeface="+mn-lt"/>
              </a:rPr>
              <a:t>sponsers</a:t>
            </a:r>
            <a:r>
              <a:rPr lang="en-US" sz="2400" dirty="0">
                <a:ea typeface="+mn-lt"/>
                <a:cs typeface="+mn-lt"/>
              </a:rPr>
              <a:t> </a:t>
            </a:r>
            <a:endParaRPr lang="en-US" dirty="0">
              <a:ea typeface="+mn-lt"/>
              <a:cs typeface="+mn-lt"/>
            </a:endParaRPr>
          </a:p>
          <a:p>
            <a:endParaRPr lang="en-US" sz="3600" dirty="0">
              <a:ea typeface="+mn-lt"/>
              <a:cs typeface="+mn-lt"/>
            </a:endParaRPr>
          </a:p>
        </p:txBody>
      </p:sp>
      <p:pic>
        <p:nvPicPr>
          <p:cNvPr id="6" name="Picture Placeholder 5" descr="A money bag and coins&#10;&#10;Description automatically generated">
            <a:extLst>
              <a:ext uri="{FF2B5EF4-FFF2-40B4-BE49-F238E27FC236}">
                <a16:creationId xmlns:a16="http://schemas.microsoft.com/office/drawing/2014/main" id="{8B31615D-0649-0507-2684-C5E75181F8ED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t="3704" b="3704"/>
          <a:stretch/>
        </p:blipFill>
        <p:spPr/>
      </p:pic>
    </p:spTree>
    <p:extLst>
      <p:ext uri="{BB962C8B-B14F-4D97-AF65-F5344CB8AC3E}">
        <p14:creationId xmlns:p14="http://schemas.microsoft.com/office/powerpoint/2010/main" val="362649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0786E-306F-FA21-4F87-81A032C68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0606" y="288925"/>
            <a:ext cx="9779183" cy="851581"/>
          </a:xfrm>
        </p:spPr>
        <p:txBody>
          <a:bodyPr/>
          <a:lstStyle/>
          <a:p>
            <a:r>
              <a:rPr lang="en-US" dirty="0"/>
              <a:t>Advantages of the country</a:t>
            </a:r>
          </a:p>
        </p:txBody>
      </p:sp>
      <p:graphicFrame>
        <p:nvGraphicFramePr>
          <p:cNvPr id="4" name="Table Placeholder 3">
            <a:extLst>
              <a:ext uri="{FF2B5EF4-FFF2-40B4-BE49-F238E27FC236}">
                <a16:creationId xmlns:a16="http://schemas.microsoft.com/office/drawing/2014/main" id="{E45D850A-4F58-6F54-953E-5ADC96B2EE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5822269"/>
              </p:ext>
            </p:extLst>
          </p:nvPr>
        </p:nvGraphicFramePr>
        <p:xfrm>
          <a:off x="2406135" y="1558904"/>
          <a:ext cx="7373767" cy="51511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569469">
                  <a:extLst>
                    <a:ext uri="{9D8B030D-6E8A-4147-A177-3AD203B41FA5}">
                      <a16:colId xmlns:a16="http://schemas.microsoft.com/office/drawing/2014/main" val="3953468724"/>
                    </a:ext>
                  </a:extLst>
                </a:gridCol>
                <a:gridCol w="3804298">
                  <a:extLst>
                    <a:ext uri="{9D8B030D-6E8A-4147-A177-3AD203B41FA5}">
                      <a16:colId xmlns:a16="http://schemas.microsoft.com/office/drawing/2014/main" val="4277526474"/>
                    </a:ext>
                  </a:extLst>
                </a:gridCol>
              </a:tblGrid>
              <a:tr h="64770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3600" dirty="0"/>
                        <a:t>country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800" b="1" i="0" u="none" strike="noStrike" noProof="0" dirty="0" err="1">
                        <a:solidFill>
                          <a:srgbClr val="FFFFFF"/>
                        </a:solidFill>
                        <a:latin typeface="Tenorite"/>
                      </a:endParaRPr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1" i="0" u="none" strike="noStrike" noProof="0" dirty="0">
                          <a:solidFill>
                            <a:srgbClr val="FFFFFF"/>
                          </a:solidFill>
                          <a:latin typeface="Tenorite"/>
                        </a:rPr>
                        <a:t>Number of Pharmacies</a:t>
                      </a:r>
                    </a:p>
                    <a:p>
                      <a:pPr lvl="0" algn="ctr">
                        <a:buNone/>
                      </a:pPr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7107962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800" b="0" i="0" u="none" strike="noStrike" noProof="0" dirty="0">
                          <a:solidFill>
                            <a:schemeClr val="tx1"/>
                          </a:solidFill>
                          <a:latin typeface="Tenorite"/>
                        </a:rPr>
                        <a:t>ROMANIA </a:t>
                      </a:r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4000" b="0" i="0" u="none" strike="noStrike" noProof="0" dirty="0">
                          <a:solidFill>
                            <a:schemeClr val="tx1"/>
                          </a:solidFill>
                          <a:latin typeface="Tenorite"/>
                        </a:rPr>
                        <a:t> 8,135 </a:t>
                      </a:r>
                      <a:endParaRPr lang="en-US" sz="40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1386868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BULGARIA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3200" b="0" i="0" u="none" strike="noStrike" noProof="0" dirty="0">
                          <a:solidFill>
                            <a:schemeClr val="tx1"/>
                          </a:solidFill>
                        </a:rPr>
                        <a:t>4,197 </a:t>
                      </a:r>
                      <a:endParaRPr lang="en-US" sz="32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626418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FRANCE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0" i="0" u="none" strike="noStrike" noProof="0" dirty="0">
                          <a:solidFill>
                            <a:schemeClr val="tx1"/>
                          </a:solidFill>
                        </a:rPr>
                        <a:t>3900 </a:t>
                      </a:r>
                      <a:endParaRPr lang="en-US" sz="2800" b="0" i="0" u="none" strike="noStrike" noProof="0">
                        <a:solidFill>
                          <a:srgbClr val="000000"/>
                        </a:solidFill>
                      </a:endParaRPr>
                    </a:p>
                    <a:p>
                      <a:pPr lvl="0" algn="ctr">
                        <a:buNone/>
                      </a:pPr>
                      <a:endParaRPr lang="en-US" sz="1500" b="0" i="0" u="none" strike="noStrike" noProof="0" dirty="0">
                        <a:solidFill>
                          <a:schemeClr val="tx1"/>
                        </a:solidFill>
                        <a:latin typeface="Tenorite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2482967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 </a:t>
                      </a:r>
                      <a:r>
                        <a:rPr lang="en-US" sz="1800" b="0" i="0" u="none" strike="noStrike" noProof="0" dirty="0">
                          <a:latin typeface="Tenorite"/>
                        </a:rPr>
                        <a:t>SWITZERLAND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 b="0" i="0" u="none" strike="noStrike" noProof="0" dirty="0">
                          <a:solidFill>
                            <a:schemeClr val="tx1"/>
                          </a:solidFill>
                        </a:rPr>
                        <a:t>2,852 </a:t>
                      </a:r>
                      <a:endParaRPr lang="en-US" sz="2600" b="0" i="0" u="none" strike="noStrike" noProof="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4618685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BELGIUM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noProof="0" dirty="0">
                          <a:solidFill>
                            <a:schemeClr val="tx1"/>
                          </a:solidFill>
                        </a:rPr>
                        <a:t>2,227 </a:t>
                      </a:r>
                      <a:endParaRPr lang="en-US" sz="2000"/>
                    </a:p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62519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8163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FF5EE67-DE83-C00F-F31C-58A2B4623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45085"/>
            <a:ext cx="9779183" cy="1600835"/>
          </a:xfrm>
        </p:spPr>
        <p:txBody>
          <a:bodyPr/>
          <a:lstStyle/>
          <a:p>
            <a:r>
              <a:rPr lang="en-US" b="0" dirty="0">
                <a:ea typeface="+mj-lt"/>
                <a:cs typeface="+mj-lt"/>
              </a:rPr>
              <a:t>Technologies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7743C-9A64-6DD7-26EC-7870E2484D2F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00756" y="2837770"/>
            <a:ext cx="4686073" cy="3436937"/>
          </a:xfrm>
        </p:spPr>
        <p:txBody>
          <a:bodyPr vert="horz" lIns="91440" tIns="45720" rIns="91440" bIns="45720" rtlCol="0" anchor="t">
            <a:noAutofit/>
          </a:bodyPr>
          <a:lstStyle/>
          <a:p>
            <a:pPr indent="-283210"/>
            <a:r>
              <a:rPr lang="en-US" sz="3200" dirty="0">
                <a:ea typeface="+mn-lt"/>
                <a:cs typeface="+mn-lt"/>
              </a:rPr>
              <a:t>Database</a:t>
            </a:r>
            <a:endParaRPr lang="en-US" sz="3200" dirty="0"/>
          </a:p>
          <a:p>
            <a:pPr indent="-283210"/>
            <a:r>
              <a:rPr lang="en-US" sz="3200" dirty="0">
                <a:ea typeface="+mn-lt"/>
                <a:cs typeface="+mn-lt"/>
              </a:rPr>
              <a:t>Relational database</a:t>
            </a:r>
            <a:endParaRPr lang="en-US" sz="3200" dirty="0"/>
          </a:p>
          <a:p>
            <a:pPr indent="-283210"/>
            <a:r>
              <a:rPr lang="en-US" sz="3200" dirty="0">
                <a:ea typeface="+mn-lt"/>
                <a:cs typeface="+mn-lt"/>
              </a:rPr>
              <a:t>MySQL</a:t>
            </a:r>
            <a:endParaRPr lang="en-US" sz="3200" dirty="0"/>
          </a:p>
          <a:p>
            <a:pPr indent="-283210"/>
            <a:r>
              <a:rPr lang="en-US" sz="3200" dirty="0">
                <a:ea typeface="+mn-lt"/>
                <a:cs typeface="+mn-lt"/>
              </a:rPr>
              <a:t>Back-end</a:t>
            </a:r>
            <a:endParaRPr lang="en-US" sz="3200" dirty="0"/>
          </a:p>
          <a:p>
            <a:pPr indent="-283210"/>
            <a:r>
              <a:rPr lang="en-US" sz="3200" dirty="0">
                <a:ea typeface="+mn-lt"/>
                <a:cs typeface="+mn-lt"/>
              </a:rPr>
              <a:t>Object Oriented Programming</a:t>
            </a:r>
            <a:endParaRPr lang="en-US" sz="3200" dirty="0"/>
          </a:p>
          <a:p>
            <a:pPr marL="59690" indent="0">
              <a:buNone/>
            </a:pPr>
            <a:endParaRPr lang="en-US" sz="3200" dirty="0"/>
          </a:p>
          <a:p>
            <a:pPr indent="-283210"/>
            <a:endParaRPr lang="en-US" sz="3200" dirty="0"/>
          </a:p>
          <a:p>
            <a:pPr indent="-283210"/>
            <a:endParaRPr lang="en-US" sz="3200" dirty="0"/>
          </a:p>
          <a:p>
            <a:pPr indent="-283210"/>
            <a:endParaRPr lang="en-US" sz="32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203F2D0-BFB2-1A18-C237-46D8A32F3081}"/>
              </a:ext>
            </a:extLst>
          </p:cNvPr>
          <p:cNvSpPr txBox="1">
            <a:spLocks/>
          </p:cNvSpPr>
          <p:nvPr/>
        </p:nvSpPr>
        <p:spPr>
          <a:xfrm>
            <a:off x="6261327" y="2282599"/>
            <a:ext cx="4686073" cy="343693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283464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66928" indent="-283464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850392" indent="-283464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097280" indent="-283464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371600" indent="-283464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9690" indent="0">
              <a:buNone/>
            </a:pPr>
            <a:endParaRPr lang="en-US" sz="3200" dirty="0">
              <a:solidFill>
                <a:srgbClr val="FFFFFF"/>
              </a:solidFill>
              <a:latin typeface="Arial"/>
              <a:ea typeface="+mn-lt"/>
              <a:cs typeface="Arial"/>
            </a:endParaRPr>
          </a:p>
          <a:p>
            <a:pPr indent="-283210"/>
            <a:r>
              <a:rPr lang="en-US" sz="3200" dirty="0">
                <a:latin typeface="Arial"/>
                <a:ea typeface="+mn-lt"/>
                <a:cs typeface="Arial"/>
              </a:rPr>
              <a:t>Java</a:t>
            </a:r>
            <a:endParaRPr lang="en-US" sz="3200">
              <a:solidFill>
                <a:srgbClr val="000000"/>
              </a:solidFill>
              <a:latin typeface="Arial"/>
              <a:ea typeface="+mn-lt"/>
              <a:cs typeface="Arial"/>
            </a:endParaRPr>
          </a:p>
          <a:p>
            <a:pPr indent="-283210"/>
            <a:r>
              <a:rPr lang="en-US" sz="3200" dirty="0">
                <a:latin typeface="Arial"/>
                <a:ea typeface="+mn-lt"/>
                <a:cs typeface="Arial"/>
              </a:rPr>
              <a:t>Spring-Boot</a:t>
            </a:r>
            <a:endParaRPr lang="en-US" sz="3200">
              <a:solidFill>
                <a:srgbClr val="000000"/>
              </a:solidFill>
              <a:latin typeface="Arial"/>
              <a:ea typeface="+mn-lt"/>
              <a:cs typeface="Arial"/>
            </a:endParaRPr>
          </a:p>
          <a:p>
            <a:pPr indent="-283210"/>
            <a:r>
              <a:rPr lang="en-US" sz="3200" dirty="0">
                <a:latin typeface="Arial"/>
                <a:ea typeface="+mn-lt"/>
                <a:cs typeface="Arial"/>
              </a:rPr>
              <a:t>Frond-end &amp; Back-end</a:t>
            </a:r>
            <a:endParaRPr lang="en-US" sz="3200" dirty="0">
              <a:solidFill>
                <a:srgbClr val="FFFFFF"/>
              </a:solidFill>
              <a:latin typeface="Arial"/>
              <a:ea typeface="+mn-lt"/>
              <a:cs typeface="Arial"/>
            </a:endParaRPr>
          </a:p>
          <a:p>
            <a:pPr indent="-283210"/>
            <a:r>
              <a:rPr lang="en-US" sz="3200" dirty="0">
                <a:latin typeface="Arial"/>
                <a:ea typeface="+mn-lt"/>
                <a:cs typeface="Arial"/>
              </a:rPr>
              <a:t>JavaScript</a:t>
            </a:r>
            <a:endParaRPr lang="en-US" sz="3200">
              <a:solidFill>
                <a:srgbClr val="000000"/>
              </a:solidFill>
              <a:latin typeface="Arial"/>
              <a:cs typeface="Arial"/>
            </a:endParaRPr>
          </a:p>
          <a:p>
            <a:pPr indent="-283210"/>
            <a:r>
              <a:rPr lang="en-US" sz="3200" dirty="0">
                <a:latin typeface="Arial"/>
                <a:ea typeface="+mn-lt"/>
                <a:cs typeface="Arial"/>
              </a:rPr>
              <a:t>CSS</a:t>
            </a:r>
            <a:endParaRPr lang="en-US" sz="3200">
              <a:solidFill>
                <a:srgbClr val="000000"/>
              </a:solidFill>
              <a:latin typeface="Arial"/>
              <a:cs typeface="Arial"/>
            </a:endParaRPr>
          </a:p>
          <a:p>
            <a:pPr indent="-283210"/>
            <a:r>
              <a:rPr lang="en-US" sz="3200" dirty="0">
                <a:latin typeface="Arial"/>
                <a:ea typeface="+mn-lt"/>
                <a:cs typeface="Arial"/>
              </a:rPr>
              <a:t>React</a:t>
            </a:r>
            <a:endParaRPr lang="en-US" sz="3200">
              <a:solidFill>
                <a:srgbClr val="000000"/>
              </a:solidFill>
              <a:latin typeface="Arial"/>
              <a:cs typeface="Arial"/>
            </a:endParaRPr>
          </a:p>
          <a:p>
            <a:pPr indent="-283210"/>
            <a:endParaRPr lang="en-US" sz="3200" dirty="0"/>
          </a:p>
          <a:p>
            <a:pPr indent="-283210"/>
            <a:endParaRPr lang="en-US" sz="3200" dirty="0"/>
          </a:p>
          <a:p>
            <a:pPr indent="-283210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2933879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45331398_Win32_SL_V13" id="{C59E605D-C281-4A06-BDA0-E97A35AC3AA8}" vid="{25D1D206-DA25-4050-926A-BD6D3A1B506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CE52C7A-8834-4F18-859F-7167A187E138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731D3D4E-040D-4F59-9215-B1F04B81B9F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A7188B1-CB43-4216-A332-EE7733BC221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423</Words>
  <Application>Microsoft Office PowerPoint</Application>
  <PresentationFormat>Widescreen</PresentationFormat>
  <Paragraphs>123</Paragraphs>
  <Slides>10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Custom</vt:lpstr>
      <vt:lpstr>HackStreet Boys  Techincal demo Presentation</vt:lpstr>
      <vt:lpstr>PowerPoint Presentation</vt:lpstr>
      <vt:lpstr>The problem we face  </vt:lpstr>
      <vt:lpstr>  .Main project ideas   .Design and architecture approach   .Used technologies</vt:lpstr>
      <vt:lpstr>Main project ideas</vt:lpstr>
      <vt:lpstr>PowerPoint Presentation</vt:lpstr>
      <vt:lpstr>Project's Profits Analysis</vt:lpstr>
      <vt:lpstr>Advantages of the country</vt:lpstr>
      <vt:lpstr>Technologies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presentation</dc:title>
  <dc:creator/>
  <cp:lastModifiedBy/>
  <cp:revision>465</cp:revision>
  <dcterms:created xsi:type="dcterms:W3CDTF">2024-04-20T23:09:46Z</dcterms:created>
  <dcterms:modified xsi:type="dcterms:W3CDTF">2024-04-21T06:57:10Z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