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0" r:id="rId7"/>
    <p:sldId id="286" r:id="rId8"/>
    <p:sldId id="288" r:id="rId9"/>
    <p:sldId id="297" r:id="rId10"/>
    <p:sldId id="292" r:id="rId11"/>
    <p:sldId id="298" r:id="rId12"/>
    <p:sldId id="28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DDBBA-F856-95CC-9BA5-97D9A75BC8D5}" v="968" dt="2024-04-21T01:07:19.4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57346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Healthcare_in_Roman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8000" b="0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HackStreet</a:t>
            </a:r>
            <a:r>
              <a:rPr lang="en-US" sz="8000" b="0" dirty="0">
                <a:solidFill>
                  <a:schemeClr val="accent1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Boys</a:t>
            </a:r>
            <a:br>
              <a:rPr lang="en-US" sz="8000" dirty="0"/>
            </a:br>
            <a:br>
              <a:rPr lang="en-US" sz="8000" dirty="0"/>
            </a:br>
            <a:r>
              <a:rPr lang="en-US" sz="4000" b="0" dirty="0" err="1">
                <a:ea typeface="+mj-lt"/>
                <a:cs typeface="+mj-lt"/>
              </a:rPr>
              <a:t>Techincal</a:t>
            </a:r>
            <a:r>
              <a:rPr lang="en-US" sz="4000" b="0" dirty="0">
                <a:ea typeface="+mj-lt"/>
                <a:cs typeface="+mj-lt"/>
              </a:rPr>
              <a:t> demo Presentation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10878541" cy="2919512"/>
          </a:xfrm>
        </p:spPr>
        <p:txBody>
          <a:bodyPr>
            <a:normAutofit/>
          </a:bodyPr>
          <a:lstStyle/>
          <a:p>
            <a:r>
              <a:rPr lang="en-US" dirty="0" err="1"/>
              <a:t>Referances</a:t>
            </a:r>
            <a:r>
              <a:rPr lang="en-US" dirty="0"/>
              <a:t> : </a:t>
            </a:r>
            <a:r>
              <a:rPr lang="en-US" sz="1800" dirty="0">
                <a:ea typeface="+mn-lt"/>
                <a:cs typeface="+mn-lt"/>
                <a:hlinkClick r:id="rId3"/>
              </a:rPr>
              <a:t>https://www.ncbi.nlm.nih.gov/pmc/articles/PMC7573467/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  <a:hlinkClick r:id="rId4"/>
              </a:rPr>
              <a:t>https://en.wikipedia.org/wiki/Healthcare_in_Romania</a:t>
            </a:r>
            <a:endParaRPr lang="en-US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https://customcompounding.com.au/medicines-become-unavailable/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8" name="Picture 7" descr="A red heart with lines drawn on it&#10;&#10;Description automatically generated">
            <a:extLst>
              <a:ext uri="{FF2B5EF4-FFF2-40B4-BE49-F238E27FC236}">
                <a16:creationId xmlns:a16="http://schemas.microsoft.com/office/drawing/2014/main" id="{0BF9223C-F22C-9676-4089-FC0CFFF7D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2" r="24139" b="2"/>
          <a:stretch/>
        </p:blipFill>
        <p:spPr>
          <a:xfrm>
            <a:off x="823108" y="640080"/>
            <a:ext cx="4297680" cy="4297680"/>
          </a:xfrm>
          <a:prstGeom prst="ellipse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How many times have you been looking for a product but it </a:t>
            </a:r>
            <a:r>
              <a:rPr lang="en-US" dirty="0" err="1">
                <a:ea typeface="+mn-lt"/>
                <a:cs typeface="+mn-lt"/>
              </a:rPr>
              <a:t>was'nt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availible</a:t>
            </a:r>
            <a:r>
              <a:rPr lang="en-US" dirty="0">
                <a:ea typeface="+mn-lt"/>
                <a:cs typeface="+mn-lt"/>
              </a:rPr>
              <a:t> ?</a:t>
            </a:r>
            <a:endParaRPr lang="en-US" dirty="0"/>
          </a:p>
          <a:p>
            <a:pPr marL="283210" indent="-283210"/>
            <a:r>
              <a:rPr lang="en-US" dirty="0"/>
              <a:t>Electrocardiogram ECG</a:t>
            </a:r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The problem we face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Study conducted in 2019 among adults in Manaus.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Medication Consumption: Over 53.2% participants had used medication in the past two weeks.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Access Challenges: 14.4% reported being unable to obtain needed treatments.</a:t>
            </a:r>
            <a:endParaRPr lang="en-US" sz="1800" dirty="0"/>
          </a:p>
          <a:p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Main Barrier: Lack of financial resources was the primary reason for not accessing treatments.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Access Disparities: Individuals with poorer health status and chronic diseases faced greater difficulty accessing treatments.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Implications: Highlighted disparities in medication access, particularly affecting vulnerable groups.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Emphasized the need for targeted interventions to improve medication access for vulnerable populations.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509" y="1819564"/>
            <a:ext cx="5120640" cy="3200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br>
              <a:rPr lang="en-US" sz="2000" b="0" dirty="0"/>
            </a:br>
            <a:endParaRPr lang="en-US" sz="2000" b="0"/>
          </a:p>
          <a:p>
            <a:r>
              <a:rPr lang="en-US" sz="2000" b="0" dirty="0"/>
              <a:t>.Main project ideas</a:t>
            </a:r>
            <a:br>
              <a:rPr lang="en-US" sz="2000" b="0" dirty="0"/>
            </a:br>
            <a:endParaRPr lang="en-US" sz="2000" dirty="0"/>
          </a:p>
          <a:p>
            <a:r>
              <a:rPr lang="en-US" sz="2000" b="0" dirty="0"/>
              <a:t>.Used technologies</a:t>
            </a:r>
            <a:br>
              <a:rPr lang="en-US" sz="2000" b="0" dirty="0"/>
            </a:br>
            <a:endParaRPr lang="en-US" sz="2000" dirty="0"/>
          </a:p>
          <a:p>
            <a:r>
              <a:rPr lang="en-US" sz="2000" b="0" dirty="0"/>
              <a:t>.Design and architecture approach</a:t>
            </a:r>
            <a:endParaRPr lang="en-US" sz="2000" dirty="0"/>
          </a:p>
          <a:p>
            <a:endParaRPr lang="en-US" sz="2000" b="0" dirty="0"/>
          </a:p>
          <a:p>
            <a:r>
              <a:rPr lang="en-US" sz="2000" b="0" dirty="0"/>
              <a:t>.Conclusions </a:t>
            </a:r>
            <a:endParaRPr lang="en-US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9175BA-86F5-6D3C-C081-F72DD9FB1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2507" y="805873"/>
            <a:ext cx="5120640" cy="182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>
                <a:latin typeface="Segoe UI"/>
                <a:cs typeface="Segoe UI"/>
              </a:rPr>
              <a:t>Pharmacy provider and</a:t>
            </a:r>
            <a:endParaRPr lang="en-US" dirty="0">
              <a:latin typeface="Segoe UI"/>
              <a:cs typeface="Segoe UI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latin typeface="Segoe UI"/>
                <a:cs typeface="Segoe UI"/>
              </a:rPr>
              <a:t>delivery management system</a:t>
            </a:r>
            <a:endParaRPr lang="en-US" dirty="0"/>
          </a:p>
        </p:txBody>
      </p:sp>
      <p:pic>
        <p:nvPicPr>
          <p:cNvPr id="5" name="Picture Placeholder 4" descr="A phone with a bag and icons on it&#10;&#10;Description automatically generated">
            <a:extLst>
              <a:ext uri="{FF2B5EF4-FFF2-40B4-BE49-F238E27FC236}">
                <a16:creationId xmlns:a16="http://schemas.microsoft.com/office/drawing/2014/main" id="{204648EB-3375-F0ED-4F2A-FE314077C1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735" r="16796" b="-2"/>
          <a:stretch/>
        </p:blipFill>
        <p:spPr>
          <a:xfrm>
            <a:off x="904238" y="1157224"/>
            <a:ext cx="4500562" cy="4521200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0"/>
              <a:t>Main project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A modernized webapp used for providing</a:t>
            </a:r>
          </a:p>
          <a:p>
            <a:r>
              <a:rPr lang="en-US" sz="1900" dirty="0"/>
              <a:t>licensed pharmacies with drugs.</a:t>
            </a:r>
          </a:p>
          <a:p>
            <a:r>
              <a:rPr lang="en-US" sz="1900" dirty="0"/>
              <a:t>Simulating a  delivery system.</a:t>
            </a:r>
          </a:p>
          <a:p>
            <a:r>
              <a:rPr lang="en-US" sz="1900" dirty="0"/>
              <a:t>A feedback system for users to provide </a:t>
            </a:r>
          </a:p>
          <a:p>
            <a:r>
              <a:rPr lang="en-US" sz="1900" dirty="0"/>
              <a:t>reviews for placed orders</a:t>
            </a:r>
          </a:p>
          <a:p>
            <a:r>
              <a:rPr lang="en-US" sz="1900" dirty="0"/>
              <a:t>Data analysis for review gathered data</a:t>
            </a:r>
          </a:p>
        </p:txBody>
      </p:sp>
      <p:pic>
        <p:nvPicPr>
          <p:cNvPr id="29" name="Content Placeholder 28" descr="A diagram of a stock market&#10;&#10;Description automatically generated">
            <a:extLst>
              <a:ext uri="{FF2B5EF4-FFF2-40B4-BE49-F238E27FC236}">
                <a16:creationId xmlns:a16="http://schemas.microsoft.com/office/drawing/2014/main" id="{A21B0804-184D-05F8-17ED-0D630BDFA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3537" y="2318334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C2907D70-3098-52D0-EB06-D41F64B96576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-1006" y="694"/>
            <a:ext cx="4283363" cy="4283363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C7537835-64A4-2BB9-BC47-CF308978904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4"/>
          <a:stretch/>
        </p:blipFill>
        <p:spPr>
          <a:xfrm>
            <a:off x="3529037" y="1709672"/>
            <a:ext cx="7952508" cy="3771853"/>
          </a:xfrm>
          <a:noFill/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Projected Profits Analysis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Subscription &amp; sales 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6 months of free subscription</a:t>
            </a:r>
            <a:endParaRPr lang="en-US" sz="2400" dirty="0"/>
          </a:p>
          <a:p>
            <a:r>
              <a:rPr lang="en-US" sz="3200" dirty="0">
                <a:ea typeface="+mn-lt"/>
                <a:cs typeface="+mn-lt"/>
              </a:rPr>
              <a:t>Analyse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r>
              <a:rPr lang="en-US" sz="2400" dirty="0">
                <a:ea typeface="+mn-lt"/>
                <a:cs typeface="+mn-lt"/>
              </a:rPr>
              <a:t>the most demanded medicines, and the technics </a:t>
            </a:r>
            <a:endParaRPr lang="en-US"/>
          </a:p>
          <a:p>
            <a:r>
              <a:rPr lang="en-US" sz="3200" dirty="0">
                <a:ea typeface="+mn-lt"/>
                <a:cs typeface="+mn-lt"/>
              </a:rPr>
              <a:t>Invest  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in adds and hiring influences  to get more users as possible </a:t>
            </a:r>
            <a:endParaRPr lang="en-US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pic>
        <p:nvPicPr>
          <p:cNvPr id="6" name="Picture Placeholder 5" descr="A money bag and coins&#10;&#10;Description automatically generated">
            <a:extLst>
              <a:ext uri="{FF2B5EF4-FFF2-40B4-BE49-F238E27FC236}">
                <a16:creationId xmlns:a16="http://schemas.microsoft.com/office/drawing/2014/main" id="{8B31615D-0649-0507-2684-C5E75181F8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704" b="3704"/>
          <a:stretch/>
        </p:blipFill>
        <p:spPr/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03185"/>
              </p:ext>
            </p:extLst>
          </p:nvPr>
        </p:nvGraphicFramePr>
        <p:xfrm>
          <a:off x="2471449" y="1841933"/>
          <a:ext cx="7373768" cy="4564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946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380429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 dirty="0" err="1">
                        <a:solidFill>
                          <a:srgbClr val="FFFFFF"/>
                        </a:solidFill>
                        <a:latin typeface="Tenorite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enorite"/>
                        </a:rPr>
                        <a:t>Number of Pharmacies</a:t>
                      </a:r>
                    </a:p>
                    <a:p>
                      <a:pPr lvl="0" algn="ctr">
                        <a:buNone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ROMANIA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 8,135 </a:t>
                      </a:r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BULGARIA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</a:rPr>
                        <a:t>4,197 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</a:rPr>
                        <a:t>3900 </a:t>
                      </a:r>
                      <a:endParaRPr lang="en-US" sz="2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1500" b="0" i="0" u="none" strike="noStrike" noProof="0" dirty="0">
                        <a:solidFill>
                          <a:schemeClr val="tx1"/>
                        </a:solidFill>
                        <a:latin typeface="Tenorit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BELGIUM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chemeClr val="tx1"/>
                          </a:solidFill>
                        </a:rPr>
                        <a:t>2,227 </a:t>
                      </a:r>
                      <a:endParaRPr lang="en-US" sz="240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1800" b="0" i="0" u="none" strike="noStrike" noProof="0" dirty="0">
                          <a:latin typeface="Tenorite"/>
                        </a:rPr>
                        <a:t>SWITZERLAND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tx1"/>
                          </a:solidFill>
                        </a:rPr>
                        <a:t>2,852 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800" b="1" i="0" u="sng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83210"/>
            <a:r>
              <a:rPr lang="en-US" dirty="0">
                <a:ea typeface="+mn-lt"/>
                <a:cs typeface="+mn-lt"/>
              </a:rPr>
              <a:t>Database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Relational database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MySQL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Back-end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Object Oriented Programming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Java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Spring-Boot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Frond-end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JavaScript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CSS</a:t>
            </a:r>
            <a:endParaRPr lang="en-US" dirty="0"/>
          </a:p>
          <a:p>
            <a:pPr indent="-283210"/>
            <a:r>
              <a:rPr lang="en-US" dirty="0">
                <a:ea typeface="+mn-lt"/>
                <a:cs typeface="+mn-lt"/>
              </a:rPr>
              <a:t>React</a:t>
            </a:r>
            <a:endParaRPr lang="en-US" dirty="0"/>
          </a:p>
          <a:p>
            <a:pPr indent="-283210"/>
            <a:endParaRPr lang="en-US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HackStreet Boys  Techincal demo Presentation</vt:lpstr>
      <vt:lpstr>PowerPoint Presentation</vt:lpstr>
      <vt:lpstr>The problem we face  </vt:lpstr>
      <vt:lpstr>  .Main project ideas  .Used technologies  .Design and architecture approach  .Conclusions </vt:lpstr>
      <vt:lpstr>Main project ideas</vt:lpstr>
      <vt:lpstr>PowerPoint Presentation</vt:lpstr>
      <vt:lpstr>Projected Profits Analysis</vt:lpstr>
      <vt:lpstr>Speaking engagement metrics</vt:lpstr>
      <vt:lpstr>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337</cp:revision>
  <dcterms:created xsi:type="dcterms:W3CDTF">2024-04-20T23:09:46Z</dcterms:created>
  <dcterms:modified xsi:type="dcterms:W3CDTF">2024-04-21T01:08:41Z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