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7" r:id="rId7"/>
    <p:sldId id="261" r:id="rId8"/>
    <p:sldId id="268" r:id="rId9"/>
    <p:sldId id="262" r:id="rId10"/>
    <p:sldId id="263" r:id="rId11"/>
    <p:sldId id="264" r:id="rId12"/>
    <p:sldId id="265" r:id="rId13"/>
    <p:sldId id="25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08733bbcbd2a08e" providerId="LiveId" clId="{7705ED65-7024-418C-A01C-C7602912639F}"/>
    <pc:docChg chg="addSld modSld">
      <pc:chgData name="" userId="808733bbcbd2a08e" providerId="LiveId" clId="{7705ED65-7024-418C-A01C-C7602912639F}" dt="2024-09-12T21:36:15.348" v="889" actId="20577"/>
      <pc:docMkLst>
        <pc:docMk/>
      </pc:docMkLst>
      <pc:sldChg chg="modSp add">
        <pc:chgData name="" userId="808733bbcbd2a08e" providerId="LiveId" clId="{7705ED65-7024-418C-A01C-C7602912639F}" dt="2024-09-12T21:36:15.348" v="889" actId="20577"/>
        <pc:sldMkLst>
          <pc:docMk/>
          <pc:sldMk cId="1406008485" sldId="269"/>
        </pc:sldMkLst>
        <pc:spChg chg="mod">
          <ac:chgData name="" userId="808733bbcbd2a08e" providerId="LiveId" clId="{7705ED65-7024-418C-A01C-C7602912639F}" dt="2024-09-12T21:32:17.319" v="263" actId="20577"/>
          <ac:spMkLst>
            <pc:docMk/>
            <pc:sldMk cId="1406008485" sldId="269"/>
            <ac:spMk id="2" creationId="{32A2ED7E-7F3C-47B8-94FE-4AA3D2CCFC88}"/>
          </ac:spMkLst>
        </pc:spChg>
        <pc:spChg chg="mod">
          <ac:chgData name="" userId="808733bbcbd2a08e" providerId="LiveId" clId="{7705ED65-7024-418C-A01C-C7602912639F}" dt="2024-09-12T21:36:15.348" v="889" actId="20577"/>
          <ac:spMkLst>
            <pc:docMk/>
            <pc:sldMk cId="1406008485" sldId="269"/>
            <ac:spMk id="3" creationId="{08C0BE02-21FE-4390-862E-0CDE10A0C8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B2D2-AB5B-4A68-90BF-2B98E4581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202C7BD-9F2B-496B-9BAA-15EAFABD5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54ECE1-AD9C-4BF3-9FFD-9F75DF117E17}"/>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8A0ABF19-35CD-4B13-94B8-8A7E3C2A85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A0FE98-6B7C-4BBA-B5F6-B68B0C849C26}"/>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212168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E5A0-7852-4884-BF0D-2CA7B7DF81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B69718-D6D4-4EC1-BD8F-05BE78C240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1DF8B5-68DE-470D-89D7-D4ACCB9928E1}"/>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F87503FD-F0EB-44CD-8B60-A3704D5C5D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2817DF-F46A-4219-9FFE-6ABF513BE443}"/>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199414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6DBBA-BF8B-4D92-A48E-302FE5EB2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B7039B-2481-4F02-92BB-0B5B4DD36B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A96951-6713-44DD-A3EE-224CF1801EC7}"/>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2B7D686C-E285-4929-9723-EB6372ECC7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E249B-C635-4046-96C0-D5840ADC20FD}"/>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172274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A5CD-FD85-4FCA-8BEE-6F95B3401F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B51C8B-1BEF-46CF-BED7-35D1B8EE5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2A257-DACF-4689-B833-FC3819F899DB}"/>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E26EF972-3309-439E-A06F-17B593FD82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CD0E6-1618-41D2-A885-AA4C435CBB4A}"/>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321993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6091-4FAE-4A48-B547-E0A7FDFB3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A13714-F022-45CA-AE54-F6721AC1B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9FDD31-0681-44D8-BF16-EE55998C2424}"/>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7D883528-C12C-43AD-9A5F-F6320AD8F0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A9D2B6-8294-48C8-A0B3-F32774ABC8CA}"/>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417260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0D0-1614-4A65-97FE-F3C59A4535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2E09C9-9F54-4F1F-B4BC-AF9188FC81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3A7D3CB-EE9F-44CD-B7A1-9283366CBA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1FAE22-E9B1-4BEA-A875-EE9D6FF6E2CD}"/>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6" name="Footer Placeholder 5">
            <a:extLst>
              <a:ext uri="{FF2B5EF4-FFF2-40B4-BE49-F238E27FC236}">
                <a16:creationId xmlns:a16="http://schemas.microsoft.com/office/drawing/2014/main" id="{C3CBD48C-3F63-4DA1-B689-42C9E33365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9825BF-3F46-4828-8842-6F4726461DFF}"/>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245120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9D4-A735-45DA-B2E8-19A65C08CE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E48813-F553-4678-90BC-51222DD09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D3744C-7D23-4796-9B30-A99AAD49FE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C67E11-2776-4652-AE82-D3143C420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D856DD-04BA-4235-81CE-D78FCEAE5E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2B52D4-D729-4681-BA66-3EFA54FFAE4E}"/>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8" name="Footer Placeholder 7">
            <a:extLst>
              <a:ext uri="{FF2B5EF4-FFF2-40B4-BE49-F238E27FC236}">
                <a16:creationId xmlns:a16="http://schemas.microsoft.com/office/drawing/2014/main" id="{824F8250-F594-4D32-97EB-123F574881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38698CA-B38C-4017-9A22-EFD25BBD50DF}"/>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299608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786D-2856-462E-857B-45FD554951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E127BA-49BC-4393-BC63-C4B4ACCA114B}"/>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4" name="Footer Placeholder 3">
            <a:extLst>
              <a:ext uri="{FF2B5EF4-FFF2-40B4-BE49-F238E27FC236}">
                <a16:creationId xmlns:a16="http://schemas.microsoft.com/office/drawing/2014/main" id="{4EDD5974-F299-4691-BB4C-7CEA850FC8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4691B2-A243-4C29-9673-D93059F9CFBD}"/>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283387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CA925-AA02-4B72-AAA6-2FFD2848CD99}"/>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3" name="Footer Placeholder 2">
            <a:extLst>
              <a:ext uri="{FF2B5EF4-FFF2-40B4-BE49-F238E27FC236}">
                <a16:creationId xmlns:a16="http://schemas.microsoft.com/office/drawing/2014/main" id="{278E4626-6D17-4C64-95D0-0CF1853D15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887A9E6-8FF6-4116-BF5E-426E1F482FC9}"/>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319993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D8A6-DD97-4DB1-909E-C65FD8244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335D434-997B-4055-8A2E-735CC590F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999DFF-B8BE-4359-BA2B-7831631BC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5DCB91-A71C-4E6F-B8E9-990A7B3E2AAE}"/>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6" name="Footer Placeholder 5">
            <a:extLst>
              <a:ext uri="{FF2B5EF4-FFF2-40B4-BE49-F238E27FC236}">
                <a16:creationId xmlns:a16="http://schemas.microsoft.com/office/drawing/2014/main" id="{A083AEA2-9F0B-4381-AB6E-DC05D98744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7F8716-F0DC-4A4C-8A73-765B4C19996A}"/>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143100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CB17-A2AA-42F3-B9E0-518840BC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AB2DA7-C079-4CE7-A713-7D2D673AB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15E62B-8D77-45E7-8F35-837137681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C3AA79-35B2-4218-8C50-61AF7C16C049}"/>
              </a:ext>
            </a:extLst>
          </p:cNvPr>
          <p:cNvSpPr>
            <a:spLocks noGrp="1"/>
          </p:cNvSpPr>
          <p:nvPr>
            <p:ph type="dt" sz="half" idx="10"/>
          </p:nvPr>
        </p:nvSpPr>
        <p:spPr/>
        <p:txBody>
          <a:bodyPr/>
          <a:lstStyle/>
          <a:p>
            <a:fld id="{BA0CA258-046D-4C6F-8303-3835653EF974}" type="datetimeFigureOut">
              <a:rPr lang="en-GB" smtClean="0"/>
              <a:t>12/09/2024</a:t>
            </a:fld>
            <a:endParaRPr lang="en-GB"/>
          </a:p>
        </p:txBody>
      </p:sp>
      <p:sp>
        <p:nvSpPr>
          <p:cNvPr id="6" name="Footer Placeholder 5">
            <a:extLst>
              <a:ext uri="{FF2B5EF4-FFF2-40B4-BE49-F238E27FC236}">
                <a16:creationId xmlns:a16="http://schemas.microsoft.com/office/drawing/2014/main" id="{20B13238-AAF2-444A-ACEF-E9A4A1C72F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5C86C4-755A-46F5-8514-8CD7C6ACE434}"/>
              </a:ext>
            </a:extLst>
          </p:cNvPr>
          <p:cNvSpPr>
            <a:spLocks noGrp="1"/>
          </p:cNvSpPr>
          <p:nvPr>
            <p:ph type="sldNum" sz="quarter" idx="12"/>
          </p:nvPr>
        </p:nvSpPr>
        <p:spPr/>
        <p:txBody>
          <a:bodyPr/>
          <a:lstStyle/>
          <a:p>
            <a:fld id="{5355C38C-2366-4B03-85FB-4CF6D7DDE50A}" type="slidenum">
              <a:rPr lang="en-GB" smtClean="0"/>
              <a:t>‹#›</a:t>
            </a:fld>
            <a:endParaRPr lang="en-GB"/>
          </a:p>
        </p:txBody>
      </p:sp>
    </p:spTree>
    <p:extLst>
      <p:ext uri="{BB962C8B-B14F-4D97-AF65-F5344CB8AC3E}">
        <p14:creationId xmlns:p14="http://schemas.microsoft.com/office/powerpoint/2010/main" val="142509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A8EBD-8F47-4FDC-B2C6-4B97C3FEE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C76EE-6C0E-461E-888E-FE5C6B00A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801F42-C06E-419C-A568-3091D4728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CA258-046D-4C6F-8303-3835653EF974}" type="datetimeFigureOut">
              <a:rPr lang="en-GB" smtClean="0"/>
              <a:t>12/09/2024</a:t>
            </a:fld>
            <a:endParaRPr lang="en-GB"/>
          </a:p>
        </p:txBody>
      </p:sp>
      <p:sp>
        <p:nvSpPr>
          <p:cNvPr id="5" name="Footer Placeholder 4">
            <a:extLst>
              <a:ext uri="{FF2B5EF4-FFF2-40B4-BE49-F238E27FC236}">
                <a16:creationId xmlns:a16="http://schemas.microsoft.com/office/drawing/2014/main" id="{751885BB-9CA8-4A56-ACDE-214064564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5E2AB3-0108-4F7D-9486-7CD2183F7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5C38C-2366-4B03-85FB-4CF6D7DDE50A}" type="slidenum">
              <a:rPr lang="en-GB" smtClean="0"/>
              <a:t>‹#›</a:t>
            </a:fld>
            <a:endParaRPr lang="en-GB"/>
          </a:p>
        </p:txBody>
      </p:sp>
    </p:spTree>
    <p:extLst>
      <p:ext uri="{BB962C8B-B14F-4D97-AF65-F5344CB8AC3E}">
        <p14:creationId xmlns:p14="http://schemas.microsoft.com/office/powerpoint/2010/main" val="36931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C11B-2AE8-43A3-84F3-83687A88A450}"/>
              </a:ext>
            </a:extLst>
          </p:cNvPr>
          <p:cNvSpPr>
            <a:spLocks noGrp="1"/>
          </p:cNvSpPr>
          <p:nvPr>
            <p:ph type="ctrTitle"/>
          </p:nvPr>
        </p:nvSpPr>
        <p:spPr/>
        <p:txBody>
          <a:bodyPr/>
          <a:lstStyle/>
          <a:p>
            <a:r>
              <a:rPr lang="en-GB" dirty="0"/>
              <a:t>Complex Vector Fluid Flow Analyser GUI</a:t>
            </a:r>
          </a:p>
        </p:txBody>
      </p:sp>
      <p:sp>
        <p:nvSpPr>
          <p:cNvPr id="3" name="Subtitle 2">
            <a:extLst>
              <a:ext uri="{FF2B5EF4-FFF2-40B4-BE49-F238E27FC236}">
                <a16:creationId xmlns:a16="http://schemas.microsoft.com/office/drawing/2014/main" id="{866433CC-77C3-41AF-81E3-E414B23F0AD8}"/>
              </a:ext>
            </a:extLst>
          </p:cNvPr>
          <p:cNvSpPr>
            <a:spLocks noGrp="1"/>
          </p:cNvSpPr>
          <p:nvPr>
            <p:ph type="subTitle" idx="1"/>
          </p:nvPr>
        </p:nvSpPr>
        <p:spPr/>
        <p:txBody>
          <a:bodyPr/>
          <a:lstStyle/>
          <a:p>
            <a:r>
              <a:rPr lang="en-GB" dirty="0"/>
              <a:t>MANUAL</a:t>
            </a:r>
          </a:p>
          <a:p>
            <a:r>
              <a:rPr lang="en-GB" dirty="0"/>
              <a:t>Alejandro Ito Aramendia</a:t>
            </a:r>
          </a:p>
        </p:txBody>
      </p:sp>
    </p:spTree>
    <p:extLst>
      <p:ext uri="{BB962C8B-B14F-4D97-AF65-F5344CB8AC3E}">
        <p14:creationId xmlns:p14="http://schemas.microsoft.com/office/powerpoint/2010/main" val="256586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19345527-D42E-4294-9C30-B7ABD07A4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756" y="1675625"/>
            <a:ext cx="5231384" cy="4351338"/>
          </a:xfrm>
        </p:spPr>
      </p:pic>
      <p:sp>
        <p:nvSpPr>
          <p:cNvPr id="2" name="Title 1">
            <a:extLst>
              <a:ext uri="{FF2B5EF4-FFF2-40B4-BE49-F238E27FC236}">
                <a16:creationId xmlns:a16="http://schemas.microsoft.com/office/drawing/2014/main" id="{F39A3E48-24F6-4D93-94C5-5FE44BE63739}"/>
              </a:ext>
            </a:extLst>
          </p:cNvPr>
          <p:cNvSpPr>
            <a:spLocks noGrp="1"/>
          </p:cNvSpPr>
          <p:nvPr>
            <p:ph type="title"/>
          </p:nvPr>
        </p:nvSpPr>
        <p:spPr/>
        <p:txBody>
          <a:bodyPr/>
          <a:lstStyle/>
          <a:p>
            <a:r>
              <a:rPr lang="en-GB" dirty="0"/>
              <a:t>Rendering Parameters for Video Creation</a:t>
            </a:r>
          </a:p>
        </p:txBody>
      </p:sp>
      <p:sp>
        <p:nvSpPr>
          <p:cNvPr id="6" name="TextBox 5">
            <a:extLst>
              <a:ext uri="{FF2B5EF4-FFF2-40B4-BE49-F238E27FC236}">
                <a16:creationId xmlns:a16="http://schemas.microsoft.com/office/drawing/2014/main" id="{F4D522D8-B97A-46E7-ADE0-3B346AB3BD55}"/>
              </a:ext>
            </a:extLst>
          </p:cNvPr>
          <p:cNvSpPr txBox="1"/>
          <p:nvPr/>
        </p:nvSpPr>
        <p:spPr>
          <a:xfrm>
            <a:off x="6221506" y="1933201"/>
            <a:ext cx="5132294" cy="2585323"/>
          </a:xfrm>
          <a:prstGeom prst="rect">
            <a:avLst/>
          </a:prstGeom>
          <a:noFill/>
        </p:spPr>
        <p:txBody>
          <a:bodyPr wrap="square" rtlCol="0">
            <a:spAutoFit/>
          </a:bodyPr>
          <a:lstStyle/>
          <a:p>
            <a:r>
              <a:rPr lang="en-GB" b="1" dirty="0"/>
              <a:t>Objective</a:t>
            </a:r>
          </a:p>
          <a:p>
            <a:r>
              <a:rPr lang="en-GB" dirty="0"/>
              <a:t>To set the video parameters for creating and saving the video data.</a:t>
            </a:r>
          </a:p>
          <a:p>
            <a:endParaRPr lang="en-GB" dirty="0"/>
          </a:p>
          <a:p>
            <a:r>
              <a:rPr lang="en-GB" b="1" dirty="0"/>
              <a:t>Steps</a:t>
            </a:r>
          </a:p>
          <a:p>
            <a:pPr marL="342900" indent="-342900">
              <a:buAutoNum type="arabicPeriod"/>
            </a:pPr>
            <a:r>
              <a:rPr lang="en-GB" dirty="0"/>
              <a:t>Set all parameters required for rendering.</a:t>
            </a:r>
          </a:p>
          <a:p>
            <a:pPr marL="342900" indent="-342900">
              <a:buAutoNum type="arabicPeriod"/>
            </a:pPr>
            <a:r>
              <a:rPr lang="en-GB" dirty="0"/>
              <a:t>Select frame range.</a:t>
            </a:r>
          </a:p>
          <a:p>
            <a:pPr marL="342900" indent="-342900">
              <a:buAutoNum type="arabicPeriod"/>
            </a:pPr>
            <a:r>
              <a:rPr lang="en-GB" dirty="0"/>
              <a:t>Start Rendering.</a:t>
            </a:r>
          </a:p>
          <a:p>
            <a:pPr marL="342900" indent="-342900">
              <a:buAutoNum type="arabicPeriod"/>
            </a:pPr>
            <a:r>
              <a:rPr lang="en-GB" dirty="0"/>
              <a:t>Save video and data if needed.</a:t>
            </a:r>
          </a:p>
        </p:txBody>
      </p:sp>
      <p:sp>
        <p:nvSpPr>
          <p:cNvPr id="7" name="TextBox 6">
            <a:extLst>
              <a:ext uri="{FF2B5EF4-FFF2-40B4-BE49-F238E27FC236}">
                <a16:creationId xmlns:a16="http://schemas.microsoft.com/office/drawing/2014/main" id="{A2C207E0-6074-4A01-A5E2-B0AA3D1A2ED4}"/>
              </a:ext>
            </a:extLst>
          </p:cNvPr>
          <p:cNvSpPr txBox="1"/>
          <p:nvPr/>
        </p:nvSpPr>
        <p:spPr>
          <a:xfrm>
            <a:off x="241596" y="1533091"/>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B1DE15A8-08FF-4D4E-8ECD-D40E5A5E6C9A}"/>
              </a:ext>
            </a:extLst>
          </p:cNvPr>
          <p:cNvSpPr txBox="1"/>
          <p:nvPr/>
        </p:nvSpPr>
        <p:spPr>
          <a:xfrm>
            <a:off x="3055341" y="4118414"/>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8AF5CFDF-FC62-4AD5-831C-F916B5E0D399}"/>
              </a:ext>
            </a:extLst>
          </p:cNvPr>
          <p:cNvSpPr txBox="1"/>
          <p:nvPr/>
        </p:nvSpPr>
        <p:spPr>
          <a:xfrm>
            <a:off x="1573485" y="5428914"/>
            <a:ext cx="383438" cy="400110"/>
          </a:xfrm>
          <a:prstGeom prst="rect">
            <a:avLst/>
          </a:prstGeom>
          <a:noFill/>
        </p:spPr>
        <p:txBody>
          <a:bodyPr wrap="square" rtlCol="0">
            <a:spAutoFit/>
          </a:bodyPr>
          <a:lstStyle/>
          <a:p>
            <a:r>
              <a:rPr lang="en-GB" sz="2000" b="1" dirty="0">
                <a:solidFill>
                  <a:srgbClr val="FF0000"/>
                </a:solidFill>
              </a:rPr>
              <a:t>3.</a:t>
            </a:r>
          </a:p>
        </p:txBody>
      </p:sp>
      <p:sp>
        <p:nvSpPr>
          <p:cNvPr id="10" name="TextBox 9">
            <a:extLst>
              <a:ext uri="{FF2B5EF4-FFF2-40B4-BE49-F238E27FC236}">
                <a16:creationId xmlns:a16="http://schemas.microsoft.com/office/drawing/2014/main" id="{BB863240-012B-4041-99C3-8F07D5CC8D8A}"/>
              </a:ext>
            </a:extLst>
          </p:cNvPr>
          <p:cNvSpPr txBox="1"/>
          <p:nvPr/>
        </p:nvSpPr>
        <p:spPr>
          <a:xfrm>
            <a:off x="6287719" y="5268416"/>
            <a:ext cx="383438" cy="400110"/>
          </a:xfrm>
          <a:prstGeom prst="rect">
            <a:avLst/>
          </a:prstGeom>
          <a:noFill/>
        </p:spPr>
        <p:txBody>
          <a:bodyPr wrap="square" rtlCol="0">
            <a:spAutoFit/>
          </a:bodyPr>
          <a:lstStyle/>
          <a:p>
            <a:r>
              <a:rPr lang="en-GB" sz="2000" b="1" dirty="0">
                <a:solidFill>
                  <a:srgbClr val="FF0000"/>
                </a:solidFill>
              </a:rPr>
              <a:t>4.</a:t>
            </a:r>
          </a:p>
        </p:txBody>
      </p:sp>
      <p:cxnSp>
        <p:nvCxnSpPr>
          <p:cNvPr id="11" name="Straight Arrow Connector 10">
            <a:extLst>
              <a:ext uri="{FF2B5EF4-FFF2-40B4-BE49-F238E27FC236}">
                <a16:creationId xmlns:a16="http://schemas.microsoft.com/office/drawing/2014/main" id="{16D6DED6-975B-4DBB-9294-99F95B4427DE}"/>
              </a:ext>
            </a:extLst>
          </p:cNvPr>
          <p:cNvCxnSpPr>
            <a:cxnSpLocks/>
            <a:stCxn id="7" idx="3"/>
          </p:cNvCxnSpPr>
          <p:nvPr/>
        </p:nvCxnSpPr>
        <p:spPr>
          <a:xfrm>
            <a:off x="625034" y="1733146"/>
            <a:ext cx="3400119" cy="690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FF4118-9227-4C48-9A7C-94836793A8A2}"/>
              </a:ext>
            </a:extLst>
          </p:cNvPr>
          <p:cNvCxnSpPr>
            <a:cxnSpLocks/>
            <a:stCxn id="8" idx="2"/>
          </p:cNvCxnSpPr>
          <p:nvPr/>
        </p:nvCxnSpPr>
        <p:spPr>
          <a:xfrm>
            <a:off x="3247060" y="4518524"/>
            <a:ext cx="264021" cy="4525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F7FD712-34FA-4B9F-881F-046D1EF7D2C1}"/>
              </a:ext>
            </a:extLst>
          </p:cNvPr>
          <p:cNvCxnSpPr>
            <a:cxnSpLocks/>
            <a:stCxn id="9" idx="3"/>
          </p:cNvCxnSpPr>
          <p:nvPr/>
        </p:nvCxnSpPr>
        <p:spPr>
          <a:xfrm flipV="1">
            <a:off x="1956923" y="5428914"/>
            <a:ext cx="1554158" cy="2000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DDD30B-14E6-4776-B46A-17D600F8994B}"/>
              </a:ext>
            </a:extLst>
          </p:cNvPr>
          <p:cNvCxnSpPr>
            <a:cxnSpLocks/>
            <a:stCxn id="10" idx="1"/>
          </p:cNvCxnSpPr>
          <p:nvPr/>
        </p:nvCxnSpPr>
        <p:spPr>
          <a:xfrm flipH="1">
            <a:off x="4455459" y="5468471"/>
            <a:ext cx="1832260" cy="2660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083DF7-B713-4471-AD7C-454DD0F0D4F6}"/>
              </a:ext>
            </a:extLst>
          </p:cNvPr>
          <p:cNvCxnSpPr>
            <a:cxnSpLocks/>
            <a:stCxn id="7" idx="3"/>
          </p:cNvCxnSpPr>
          <p:nvPr/>
        </p:nvCxnSpPr>
        <p:spPr>
          <a:xfrm>
            <a:off x="625034" y="1733146"/>
            <a:ext cx="764496" cy="7103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A69A57-102F-437A-A74E-C5379EC1D46B}"/>
              </a:ext>
            </a:extLst>
          </p:cNvPr>
          <p:cNvCxnSpPr>
            <a:cxnSpLocks/>
            <a:stCxn id="7" idx="3"/>
          </p:cNvCxnSpPr>
          <p:nvPr/>
        </p:nvCxnSpPr>
        <p:spPr>
          <a:xfrm>
            <a:off x="625034" y="1733146"/>
            <a:ext cx="764496" cy="18075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882D2F-EECD-496F-BCD4-6289530712B5}"/>
              </a:ext>
            </a:extLst>
          </p:cNvPr>
          <p:cNvCxnSpPr>
            <a:cxnSpLocks/>
            <a:stCxn id="7" idx="3"/>
          </p:cNvCxnSpPr>
          <p:nvPr/>
        </p:nvCxnSpPr>
        <p:spPr>
          <a:xfrm>
            <a:off x="625034" y="1733146"/>
            <a:ext cx="764496" cy="2883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C2333C-6618-4778-94BA-DD8C20C516F6}"/>
              </a:ext>
            </a:extLst>
          </p:cNvPr>
          <p:cNvCxnSpPr>
            <a:cxnSpLocks/>
            <a:stCxn id="8" idx="2"/>
          </p:cNvCxnSpPr>
          <p:nvPr/>
        </p:nvCxnSpPr>
        <p:spPr>
          <a:xfrm>
            <a:off x="3247060" y="4518524"/>
            <a:ext cx="957389" cy="4660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64ACBDB-C5BD-4ADF-AD13-AB047A1E8E5B}"/>
              </a:ext>
            </a:extLst>
          </p:cNvPr>
          <p:cNvCxnSpPr>
            <a:cxnSpLocks/>
            <a:stCxn id="8" idx="2"/>
          </p:cNvCxnSpPr>
          <p:nvPr/>
        </p:nvCxnSpPr>
        <p:spPr>
          <a:xfrm>
            <a:off x="3247060" y="4518524"/>
            <a:ext cx="2006258" cy="4660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6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4A6262E5-B053-4E1B-8014-3619519CFF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7934"/>
            <a:ext cx="5231384" cy="4351338"/>
          </a:xfrm>
        </p:spPr>
      </p:pic>
      <p:sp>
        <p:nvSpPr>
          <p:cNvPr id="2" name="Title 1">
            <a:extLst>
              <a:ext uri="{FF2B5EF4-FFF2-40B4-BE49-F238E27FC236}">
                <a16:creationId xmlns:a16="http://schemas.microsoft.com/office/drawing/2014/main" id="{91026534-C596-4EC6-9ACA-4C0851A9ABEB}"/>
              </a:ext>
            </a:extLst>
          </p:cNvPr>
          <p:cNvSpPr>
            <a:spLocks noGrp="1"/>
          </p:cNvSpPr>
          <p:nvPr>
            <p:ph type="title"/>
          </p:nvPr>
        </p:nvSpPr>
        <p:spPr/>
        <p:txBody>
          <a:bodyPr/>
          <a:lstStyle/>
          <a:p>
            <a:r>
              <a:rPr lang="en-GB" dirty="0"/>
              <a:t>Final Video Display</a:t>
            </a:r>
          </a:p>
        </p:txBody>
      </p:sp>
      <p:sp>
        <p:nvSpPr>
          <p:cNvPr id="6" name="TextBox 5">
            <a:extLst>
              <a:ext uri="{FF2B5EF4-FFF2-40B4-BE49-F238E27FC236}">
                <a16:creationId xmlns:a16="http://schemas.microsoft.com/office/drawing/2014/main" id="{F7087A6E-A614-46E0-A13D-B84CE51B5EE9}"/>
              </a:ext>
            </a:extLst>
          </p:cNvPr>
          <p:cNvSpPr txBox="1"/>
          <p:nvPr/>
        </p:nvSpPr>
        <p:spPr>
          <a:xfrm>
            <a:off x="6221506" y="1933201"/>
            <a:ext cx="5132294" cy="2031325"/>
          </a:xfrm>
          <a:prstGeom prst="rect">
            <a:avLst/>
          </a:prstGeom>
          <a:noFill/>
        </p:spPr>
        <p:txBody>
          <a:bodyPr wrap="square" rtlCol="0">
            <a:spAutoFit/>
          </a:bodyPr>
          <a:lstStyle/>
          <a:p>
            <a:r>
              <a:rPr lang="en-GB" b="1" dirty="0"/>
              <a:t>Objective</a:t>
            </a:r>
          </a:p>
          <a:p>
            <a:r>
              <a:rPr lang="en-GB" dirty="0"/>
              <a:t>To view the final video of the fluid flow.</a:t>
            </a:r>
          </a:p>
          <a:p>
            <a:endParaRPr lang="en-GB" dirty="0"/>
          </a:p>
          <a:p>
            <a:r>
              <a:rPr lang="en-GB" b="1" dirty="0"/>
              <a:t>Steps</a:t>
            </a:r>
          </a:p>
          <a:p>
            <a:pPr marL="342900" indent="-342900">
              <a:buAutoNum type="arabicPeriod"/>
            </a:pPr>
            <a:r>
              <a:rPr lang="en-GB" dirty="0"/>
              <a:t>Set the FPS of the video.</a:t>
            </a:r>
          </a:p>
          <a:p>
            <a:pPr marL="342900" indent="-342900">
              <a:buAutoNum type="arabicPeriod"/>
            </a:pPr>
            <a:r>
              <a:rPr lang="en-GB" dirty="0"/>
              <a:t>Playback to start video from the beginning.</a:t>
            </a:r>
          </a:p>
          <a:p>
            <a:pPr marL="342900" indent="-342900">
              <a:buAutoNum type="arabicPeriod"/>
            </a:pPr>
            <a:r>
              <a:rPr lang="en-GB" dirty="0"/>
              <a:t>View video manually using the Frames slider.</a:t>
            </a:r>
          </a:p>
        </p:txBody>
      </p:sp>
      <p:sp>
        <p:nvSpPr>
          <p:cNvPr id="7" name="TextBox 6">
            <a:extLst>
              <a:ext uri="{FF2B5EF4-FFF2-40B4-BE49-F238E27FC236}">
                <a16:creationId xmlns:a16="http://schemas.microsoft.com/office/drawing/2014/main" id="{6E2B7BE6-7043-4780-BF8A-0B9EB63411EC}"/>
              </a:ext>
            </a:extLst>
          </p:cNvPr>
          <p:cNvSpPr txBox="1"/>
          <p:nvPr/>
        </p:nvSpPr>
        <p:spPr>
          <a:xfrm>
            <a:off x="201118" y="2115564"/>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F48EE216-DACE-4DEA-A28F-02BC499EEF4E}"/>
              </a:ext>
            </a:extLst>
          </p:cNvPr>
          <p:cNvSpPr txBox="1"/>
          <p:nvPr/>
        </p:nvSpPr>
        <p:spPr>
          <a:xfrm>
            <a:off x="276251" y="4492653"/>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391D16D3-C192-4145-ABBB-398FAF678547}"/>
              </a:ext>
            </a:extLst>
          </p:cNvPr>
          <p:cNvSpPr txBox="1"/>
          <p:nvPr/>
        </p:nvSpPr>
        <p:spPr>
          <a:xfrm>
            <a:off x="2704214" y="5420968"/>
            <a:ext cx="383438" cy="400110"/>
          </a:xfrm>
          <a:prstGeom prst="rect">
            <a:avLst/>
          </a:prstGeom>
          <a:noFill/>
        </p:spPr>
        <p:txBody>
          <a:bodyPr wrap="square" rtlCol="0">
            <a:spAutoFit/>
          </a:bodyPr>
          <a:lstStyle/>
          <a:p>
            <a:r>
              <a:rPr lang="en-GB" sz="2000" b="1" dirty="0">
                <a:solidFill>
                  <a:srgbClr val="FF0000"/>
                </a:solidFill>
              </a:rPr>
              <a:t>3.</a:t>
            </a:r>
          </a:p>
        </p:txBody>
      </p:sp>
      <p:cxnSp>
        <p:nvCxnSpPr>
          <p:cNvPr id="10" name="Straight Arrow Connector 9">
            <a:extLst>
              <a:ext uri="{FF2B5EF4-FFF2-40B4-BE49-F238E27FC236}">
                <a16:creationId xmlns:a16="http://schemas.microsoft.com/office/drawing/2014/main" id="{C66F024F-B9DB-430B-8111-9801CA2CBCB8}"/>
              </a:ext>
            </a:extLst>
          </p:cNvPr>
          <p:cNvCxnSpPr>
            <a:cxnSpLocks/>
            <a:stCxn id="7" idx="2"/>
          </p:cNvCxnSpPr>
          <p:nvPr/>
        </p:nvCxnSpPr>
        <p:spPr>
          <a:xfrm>
            <a:off x="392837" y="2515674"/>
            <a:ext cx="1032551" cy="344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691A0A-87F5-430F-99CA-5C30EC84E3A1}"/>
              </a:ext>
            </a:extLst>
          </p:cNvPr>
          <p:cNvCxnSpPr>
            <a:cxnSpLocks/>
            <a:stCxn id="9" idx="3"/>
          </p:cNvCxnSpPr>
          <p:nvPr/>
        </p:nvCxnSpPr>
        <p:spPr>
          <a:xfrm flipV="1">
            <a:off x="3087652" y="5145741"/>
            <a:ext cx="928536" cy="475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93E703-987D-444B-B383-CFD34F0A08DA}"/>
              </a:ext>
            </a:extLst>
          </p:cNvPr>
          <p:cNvCxnSpPr>
            <a:cxnSpLocks/>
            <a:stCxn id="8" idx="3"/>
          </p:cNvCxnSpPr>
          <p:nvPr/>
        </p:nvCxnSpPr>
        <p:spPr>
          <a:xfrm flipV="1">
            <a:off x="659689" y="4265023"/>
            <a:ext cx="649158" cy="4276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37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3">
            <a:extLst>
              <a:ext uri="{FF2B5EF4-FFF2-40B4-BE49-F238E27FC236}">
                <a16:creationId xmlns:a16="http://schemas.microsoft.com/office/drawing/2014/main" id="{20F4ADD0-C168-4A30-8601-6AC2036860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113"/>
          <a:stretch/>
        </p:blipFill>
        <p:spPr>
          <a:xfrm>
            <a:off x="721656" y="1433068"/>
            <a:ext cx="5231384" cy="2170744"/>
          </a:xfrm>
        </p:spPr>
      </p:pic>
      <p:sp>
        <p:nvSpPr>
          <p:cNvPr id="2" name="Title 1">
            <a:extLst>
              <a:ext uri="{FF2B5EF4-FFF2-40B4-BE49-F238E27FC236}">
                <a16:creationId xmlns:a16="http://schemas.microsoft.com/office/drawing/2014/main" id="{423B97FD-9B8A-479B-B243-1AAA28202F77}"/>
              </a:ext>
            </a:extLst>
          </p:cNvPr>
          <p:cNvSpPr>
            <a:spLocks noGrp="1"/>
          </p:cNvSpPr>
          <p:nvPr>
            <p:ph type="title"/>
          </p:nvPr>
        </p:nvSpPr>
        <p:spPr/>
        <p:txBody>
          <a:bodyPr/>
          <a:lstStyle/>
          <a:p>
            <a:r>
              <a:rPr lang="en-GB" dirty="0"/>
              <a:t>Saving and Loading Parameters and Data</a:t>
            </a:r>
          </a:p>
        </p:txBody>
      </p:sp>
      <p:sp>
        <p:nvSpPr>
          <p:cNvPr id="5" name="Rectangle 4">
            <a:extLst>
              <a:ext uri="{FF2B5EF4-FFF2-40B4-BE49-F238E27FC236}">
                <a16:creationId xmlns:a16="http://schemas.microsoft.com/office/drawing/2014/main" id="{A41E9E64-8923-4942-A373-1D34D451A46B}"/>
              </a:ext>
            </a:extLst>
          </p:cNvPr>
          <p:cNvSpPr/>
          <p:nvPr/>
        </p:nvSpPr>
        <p:spPr>
          <a:xfrm>
            <a:off x="721656" y="1678548"/>
            <a:ext cx="1734673" cy="2003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526A189-62BC-42B0-8F2B-D10AC065FCFB}"/>
              </a:ext>
            </a:extLst>
          </p:cNvPr>
          <p:cNvSpPr txBox="1"/>
          <p:nvPr/>
        </p:nvSpPr>
        <p:spPr>
          <a:xfrm>
            <a:off x="6221506" y="1429427"/>
            <a:ext cx="5132294" cy="5078313"/>
          </a:xfrm>
          <a:prstGeom prst="rect">
            <a:avLst/>
          </a:prstGeom>
          <a:noFill/>
        </p:spPr>
        <p:txBody>
          <a:bodyPr wrap="square" rtlCol="0">
            <a:spAutoFit/>
          </a:bodyPr>
          <a:lstStyle/>
          <a:p>
            <a:r>
              <a:rPr lang="en-GB" b="1" dirty="0"/>
              <a:t>Objective</a:t>
            </a:r>
          </a:p>
          <a:p>
            <a:r>
              <a:rPr lang="en-GB" dirty="0"/>
              <a:t>To allow the user to close the program and open it up again so that they can resume from where they left off.</a:t>
            </a:r>
          </a:p>
          <a:p>
            <a:r>
              <a:rPr lang="en-GB" b="1" dirty="0"/>
              <a:t>Save Parameters</a:t>
            </a:r>
          </a:p>
          <a:p>
            <a:r>
              <a:rPr lang="en-GB" dirty="0"/>
              <a:t>To save all entered parameters from each tab in a file.</a:t>
            </a:r>
          </a:p>
          <a:p>
            <a:r>
              <a:rPr lang="en-GB" b="1" dirty="0"/>
              <a:t>Load Parameters</a:t>
            </a:r>
          </a:p>
          <a:p>
            <a:r>
              <a:rPr lang="en-GB" dirty="0"/>
              <a:t>To change all the input values to what was saved in the parameter file.</a:t>
            </a:r>
          </a:p>
          <a:p>
            <a:r>
              <a:rPr lang="en-GB" b="1" dirty="0"/>
              <a:t>Save Data</a:t>
            </a:r>
          </a:p>
          <a:p>
            <a:r>
              <a:rPr lang="en-GB" dirty="0"/>
              <a:t>To save all the image data from each tab to a file. Choose without doppler option if you have already created vector2 and want to save space. </a:t>
            </a:r>
            <a:r>
              <a:rPr lang="en-GB" b="1" dirty="0"/>
              <a:t>If vector2 is not yet created, you must save with doppler.</a:t>
            </a:r>
          </a:p>
          <a:p>
            <a:r>
              <a:rPr lang="en-GB" b="1" dirty="0"/>
              <a:t>Load Data</a:t>
            </a:r>
          </a:p>
          <a:p>
            <a:r>
              <a:rPr lang="en-GB" dirty="0"/>
              <a:t>Display all previously saved image data on to each tab.</a:t>
            </a:r>
          </a:p>
        </p:txBody>
      </p:sp>
      <p:pic>
        <p:nvPicPr>
          <p:cNvPr id="14" name="Picture 13">
            <a:extLst>
              <a:ext uri="{FF2B5EF4-FFF2-40B4-BE49-F238E27FC236}">
                <a16:creationId xmlns:a16="http://schemas.microsoft.com/office/drawing/2014/main" id="{BB8DDB9A-21DE-413C-B340-ABA1D7B1E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56" y="3849292"/>
            <a:ext cx="5248839" cy="859795"/>
          </a:xfrm>
          <a:prstGeom prst="rect">
            <a:avLst/>
          </a:prstGeom>
        </p:spPr>
      </p:pic>
      <p:sp>
        <p:nvSpPr>
          <p:cNvPr id="15" name="TextBox 14">
            <a:extLst>
              <a:ext uri="{FF2B5EF4-FFF2-40B4-BE49-F238E27FC236}">
                <a16:creationId xmlns:a16="http://schemas.microsoft.com/office/drawing/2014/main" id="{1332F769-1592-4928-8D5C-34EDA7E13C3F}"/>
              </a:ext>
            </a:extLst>
          </p:cNvPr>
          <p:cNvSpPr txBox="1"/>
          <p:nvPr/>
        </p:nvSpPr>
        <p:spPr>
          <a:xfrm>
            <a:off x="645459" y="5029200"/>
            <a:ext cx="5231384" cy="1200329"/>
          </a:xfrm>
          <a:prstGeom prst="rect">
            <a:avLst/>
          </a:prstGeom>
          <a:noFill/>
        </p:spPr>
        <p:txBody>
          <a:bodyPr wrap="square" rtlCol="0">
            <a:spAutoFit/>
          </a:bodyPr>
          <a:lstStyle/>
          <a:p>
            <a:r>
              <a:rPr lang="en-GB" b="1" dirty="0"/>
              <a:t>IMPORTANT NOTE: </a:t>
            </a:r>
            <a:r>
              <a:rPr lang="en-GB" dirty="0"/>
              <a:t>When clicking ‘Save’, you must not let the mouse hover over ‘load parameters’ when directing to a saving option. This will trigger load parameters if not.</a:t>
            </a:r>
          </a:p>
        </p:txBody>
      </p:sp>
      <p:cxnSp>
        <p:nvCxnSpPr>
          <p:cNvPr id="17" name="Straight Connector 16">
            <a:extLst>
              <a:ext uri="{FF2B5EF4-FFF2-40B4-BE49-F238E27FC236}">
                <a16:creationId xmlns:a16="http://schemas.microsoft.com/office/drawing/2014/main" id="{91D2C154-E81F-4851-A641-2C9E10C03CC7}"/>
              </a:ext>
            </a:extLst>
          </p:cNvPr>
          <p:cNvCxnSpPr>
            <a:cxnSpLocks/>
          </p:cNvCxnSpPr>
          <p:nvPr/>
        </p:nvCxnSpPr>
        <p:spPr>
          <a:xfrm>
            <a:off x="721656" y="3849292"/>
            <a:ext cx="0" cy="8597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8B6615-3B11-4BED-8112-33C045AAE1CA}"/>
              </a:ext>
            </a:extLst>
          </p:cNvPr>
          <p:cNvCxnSpPr>
            <a:cxnSpLocks/>
          </p:cNvCxnSpPr>
          <p:nvPr/>
        </p:nvCxnSpPr>
        <p:spPr>
          <a:xfrm flipH="1">
            <a:off x="721657" y="3849292"/>
            <a:ext cx="3003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EB7D6A-9A85-4E0E-84D8-4BE823EFBEDB}"/>
              </a:ext>
            </a:extLst>
          </p:cNvPr>
          <p:cNvCxnSpPr/>
          <p:nvPr/>
        </p:nvCxnSpPr>
        <p:spPr>
          <a:xfrm>
            <a:off x="1017491" y="3840327"/>
            <a:ext cx="0" cy="1882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7ECE2F-5405-4E39-957F-A8C33FEC2D4D}"/>
              </a:ext>
            </a:extLst>
          </p:cNvPr>
          <p:cNvCxnSpPr>
            <a:cxnSpLocks/>
          </p:cNvCxnSpPr>
          <p:nvPr/>
        </p:nvCxnSpPr>
        <p:spPr>
          <a:xfrm flipH="1">
            <a:off x="1017492" y="4037551"/>
            <a:ext cx="12954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0AFDE0-C2A6-4816-A464-5F685C889CC3}"/>
              </a:ext>
            </a:extLst>
          </p:cNvPr>
          <p:cNvCxnSpPr>
            <a:cxnSpLocks/>
          </p:cNvCxnSpPr>
          <p:nvPr/>
        </p:nvCxnSpPr>
        <p:spPr>
          <a:xfrm flipH="1">
            <a:off x="721657" y="4709087"/>
            <a:ext cx="15912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2626DE1-F1CA-4B7D-9B76-E5FCF8508175}"/>
              </a:ext>
            </a:extLst>
          </p:cNvPr>
          <p:cNvCxnSpPr>
            <a:cxnSpLocks/>
          </p:cNvCxnSpPr>
          <p:nvPr/>
        </p:nvCxnSpPr>
        <p:spPr>
          <a:xfrm flipV="1">
            <a:off x="2306169" y="4037551"/>
            <a:ext cx="1" cy="6715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14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DB411-5BBF-4C1A-A945-CC38673E5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92" y="1690688"/>
            <a:ext cx="4640034" cy="3859467"/>
          </a:xfrm>
          <a:prstGeom prst="rect">
            <a:avLst/>
          </a:prstGeom>
        </p:spPr>
      </p:pic>
      <p:sp>
        <p:nvSpPr>
          <p:cNvPr id="2" name="Title 1">
            <a:extLst>
              <a:ext uri="{FF2B5EF4-FFF2-40B4-BE49-F238E27FC236}">
                <a16:creationId xmlns:a16="http://schemas.microsoft.com/office/drawing/2014/main" id="{E14C150E-065F-45B9-84E7-4AFF477D330E}"/>
              </a:ext>
            </a:extLst>
          </p:cNvPr>
          <p:cNvSpPr>
            <a:spLocks noGrp="1"/>
          </p:cNvSpPr>
          <p:nvPr>
            <p:ph type="title"/>
          </p:nvPr>
        </p:nvSpPr>
        <p:spPr/>
        <p:txBody>
          <a:bodyPr/>
          <a:lstStyle/>
          <a:p>
            <a:r>
              <a:rPr lang="en-GB" dirty="0"/>
              <a:t>Automation</a:t>
            </a:r>
          </a:p>
        </p:txBody>
      </p:sp>
      <p:grpSp>
        <p:nvGrpSpPr>
          <p:cNvPr id="12" name="Group 11">
            <a:extLst>
              <a:ext uri="{FF2B5EF4-FFF2-40B4-BE49-F238E27FC236}">
                <a16:creationId xmlns:a16="http://schemas.microsoft.com/office/drawing/2014/main" id="{D375F05B-511A-48AC-A7F7-281614DC52DD}"/>
              </a:ext>
            </a:extLst>
          </p:cNvPr>
          <p:cNvGrpSpPr/>
          <p:nvPr/>
        </p:nvGrpSpPr>
        <p:grpSpPr>
          <a:xfrm>
            <a:off x="414723" y="3151090"/>
            <a:ext cx="5457441" cy="2577357"/>
            <a:chOff x="389963" y="2967201"/>
            <a:chExt cx="4459298" cy="2205095"/>
          </a:xfrm>
        </p:grpSpPr>
        <p:sp>
          <p:nvSpPr>
            <p:cNvPr id="8" name="Oval 7">
              <a:extLst>
                <a:ext uri="{FF2B5EF4-FFF2-40B4-BE49-F238E27FC236}">
                  <a16:creationId xmlns:a16="http://schemas.microsoft.com/office/drawing/2014/main" id="{9D84C13F-C17A-42E3-B2E1-A606DC0FAB14}"/>
                </a:ext>
              </a:extLst>
            </p:cNvPr>
            <p:cNvSpPr/>
            <p:nvPr/>
          </p:nvSpPr>
          <p:spPr>
            <a:xfrm>
              <a:off x="389963" y="2967201"/>
              <a:ext cx="4415118" cy="53232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90394564-D2E6-4B5C-BEFB-86BEFACA4AFC}"/>
                </a:ext>
              </a:extLst>
            </p:cNvPr>
            <p:cNvCxnSpPr>
              <a:cxnSpLocks/>
            </p:cNvCxnSpPr>
            <p:nvPr/>
          </p:nvCxnSpPr>
          <p:spPr>
            <a:xfrm flipH="1" flipV="1">
              <a:off x="2597522" y="3542765"/>
              <a:ext cx="2251739" cy="16295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8E33BD4-217F-4929-AB2F-88DB822E5FBD}"/>
              </a:ext>
            </a:extLst>
          </p:cNvPr>
          <p:cNvSpPr txBox="1"/>
          <p:nvPr/>
        </p:nvSpPr>
        <p:spPr>
          <a:xfrm>
            <a:off x="6221506" y="1933201"/>
            <a:ext cx="5132294" cy="3416320"/>
          </a:xfrm>
          <a:prstGeom prst="rect">
            <a:avLst/>
          </a:prstGeom>
          <a:noFill/>
        </p:spPr>
        <p:txBody>
          <a:bodyPr wrap="square" rtlCol="0">
            <a:spAutoFit/>
          </a:bodyPr>
          <a:lstStyle/>
          <a:p>
            <a:r>
              <a:rPr lang="en-GB" b="1" dirty="0"/>
              <a:t>Objective</a:t>
            </a:r>
          </a:p>
          <a:p>
            <a:r>
              <a:rPr lang="en-GB" dirty="0"/>
              <a:t>To automate the generation of datasets.</a:t>
            </a:r>
          </a:p>
          <a:p>
            <a:endParaRPr lang="en-GB" dirty="0"/>
          </a:p>
          <a:p>
            <a:r>
              <a:rPr lang="en-GB" b="1" dirty="0"/>
              <a:t>Steps</a:t>
            </a:r>
          </a:p>
          <a:p>
            <a:pPr marL="342900" indent="-342900">
              <a:buAutoNum type="arabicPeriod"/>
            </a:pPr>
            <a:r>
              <a:rPr lang="en-GB" dirty="0"/>
              <a:t>Load parameter files of the datasets wanted to be automated.</a:t>
            </a:r>
          </a:p>
          <a:p>
            <a:pPr marL="342900" indent="-342900">
              <a:buAutoNum type="arabicPeriod"/>
            </a:pPr>
            <a:r>
              <a:rPr lang="en-GB" dirty="0"/>
              <a:t>Enter the desired frame range for B-mode imaging and video rendering.</a:t>
            </a:r>
          </a:p>
          <a:p>
            <a:pPr marL="342900" indent="-342900">
              <a:buAutoNum type="arabicPeriod"/>
            </a:pPr>
            <a:r>
              <a:rPr lang="en-GB" dirty="0"/>
              <a:t>If during parameter selection before saving parameter files, all images were processed and only rendering remained, check the rendering box.</a:t>
            </a:r>
          </a:p>
        </p:txBody>
      </p:sp>
      <p:pic>
        <p:nvPicPr>
          <p:cNvPr id="7" name="Picture 6">
            <a:extLst>
              <a:ext uri="{FF2B5EF4-FFF2-40B4-BE49-F238E27FC236}">
                <a16:creationId xmlns:a16="http://schemas.microsoft.com/office/drawing/2014/main" id="{3161D11B-08F7-49F9-9A15-8C79D2863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56" y="5792668"/>
            <a:ext cx="9909717" cy="700207"/>
          </a:xfrm>
          <a:prstGeom prst="rect">
            <a:avLst/>
          </a:prstGeom>
        </p:spPr>
      </p:pic>
    </p:spTree>
    <p:extLst>
      <p:ext uri="{BB962C8B-B14F-4D97-AF65-F5344CB8AC3E}">
        <p14:creationId xmlns:p14="http://schemas.microsoft.com/office/powerpoint/2010/main" val="262842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EE0D-1E69-46D8-A1E1-6DB17E35B7EA}"/>
              </a:ext>
            </a:extLst>
          </p:cNvPr>
          <p:cNvSpPr>
            <a:spLocks noGrp="1"/>
          </p:cNvSpPr>
          <p:nvPr>
            <p:ph type="title"/>
          </p:nvPr>
        </p:nvSpPr>
        <p:spPr/>
        <p:txBody>
          <a:bodyPr/>
          <a:lstStyle/>
          <a:p>
            <a:r>
              <a:rPr lang="en-GB" dirty="0"/>
              <a:t>FAQs</a:t>
            </a:r>
          </a:p>
        </p:txBody>
      </p:sp>
      <p:sp>
        <p:nvSpPr>
          <p:cNvPr id="3" name="Content Placeholder 2">
            <a:extLst>
              <a:ext uri="{FF2B5EF4-FFF2-40B4-BE49-F238E27FC236}">
                <a16:creationId xmlns:a16="http://schemas.microsoft.com/office/drawing/2014/main" id="{657971A3-C0BF-47D7-83B8-5D7E3FF77A80}"/>
              </a:ext>
            </a:extLst>
          </p:cNvPr>
          <p:cNvSpPr>
            <a:spLocks noGrp="1"/>
          </p:cNvSpPr>
          <p:nvPr>
            <p:ph idx="1"/>
          </p:nvPr>
        </p:nvSpPr>
        <p:spPr/>
        <p:txBody>
          <a:bodyPr/>
          <a:lstStyle/>
          <a:p>
            <a:pPr marL="0" indent="0">
              <a:buNone/>
            </a:pPr>
            <a:r>
              <a:rPr lang="en-GB" dirty="0"/>
              <a:t>Q) What is the difference between the ‘Save Data’ in the rendering tab and the ‘Save Data’ at the top on the menu bar?</a:t>
            </a:r>
          </a:p>
          <a:p>
            <a:pPr marL="0" indent="0">
              <a:buNone/>
            </a:pPr>
            <a:r>
              <a:rPr lang="en-GB" sz="1800" dirty="0"/>
              <a:t>A) The ‘Save Data’ in the rendering tab, is used to save only the minimum required imaging data to reproduce the rendered video along with a few necessary parameters. For example, the ‘Doppler’ image is not required for rendering. Instead ‘Vector’, which is an extension of ‘Doppler’ is used. On the other hand, the ‘Save Data’ in the menu bar saves ALL image data.</a:t>
            </a:r>
          </a:p>
        </p:txBody>
      </p:sp>
    </p:spTree>
    <p:extLst>
      <p:ext uri="{BB962C8B-B14F-4D97-AF65-F5344CB8AC3E}">
        <p14:creationId xmlns:p14="http://schemas.microsoft.com/office/powerpoint/2010/main" val="114967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ED7E-7F3C-47B8-94FE-4AA3D2CCFC88}"/>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08C0BE02-21FE-4390-862E-0CDE10A0C8B0}"/>
              </a:ext>
            </a:extLst>
          </p:cNvPr>
          <p:cNvSpPr>
            <a:spLocks noGrp="1"/>
          </p:cNvSpPr>
          <p:nvPr>
            <p:ph idx="1"/>
          </p:nvPr>
        </p:nvSpPr>
        <p:spPr/>
        <p:txBody>
          <a:bodyPr/>
          <a:lstStyle/>
          <a:p>
            <a:r>
              <a:rPr lang="en-GB" dirty="0"/>
              <a:t>The objective of this GUI is to make the automation and model creation of complex vector fluid flow easier to do and visualise.</a:t>
            </a:r>
          </a:p>
          <a:p>
            <a:r>
              <a:rPr lang="en-GB" dirty="0"/>
              <a:t>Multiple tabs have been created in order to aid the step-by-step process of creating a video model of urethra flow.</a:t>
            </a:r>
          </a:p>
          <a:p>
            <a:r>
              <a:rPr lang="en-GB" dirty="0"/>
              <a:t>This GUI permits the ability to change model parameters with ease and clarity, substituting the need to edit long lines of MATLAB code.</a:t>
            </a:r>
          </a:p>
          <a:p>
            <a:r>
              <a:rPr lang="en-GB" dirty="0"/>
              <a:t>For confidentiality purposes the code for this project may not be shared as it is still being used by a </a:t>
            </a:r>
            <a:r>
              <a:rPr lang="en-GB"/>
              <a:t>research team.</a:t>
            </a:r>
            <a:endParaRPr lang="en-GB" dirty="0"/>
          </a:p>
        </p:txBody>
      </p:sp>
    </p:spTree>
    <p:extLst>
      <p:ext uri="{BB962C8B-B14F-4D97-AF65-F5344CB8AC3E}">
        <p14:creationId xmlns:p14="http://schemas.microsoft.com/office/powerpoint/2010/main" val="14060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CDE1B0B4-FD9D-44F6-8B3B-86040EF96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531" y="1900395"/>
            <a:ext cx="5231384" cy="4351338"/>
          </a:xfrm>
        </p:spPr>
      </p:pic>
      <p:sp>
        <p:nvSpPr>
          <p:cNvPr id="2" name="Title 1">
            <a:extLst>
              <a:ext uri="{FF2B5EF4-FFF2-40B4-BE49-F238E27FC236}">
                <a16:creationId xmlns:a16="http://schemas.microsoft.com/office/drawing/2014/main" id="{D337CC0E-CAB4-429A-9AA8-6DBB31460590}"/>
              </a:ext>
            </a:extLst>
          </p:cNvPr>
          <p:cNvSpPr>
            <a:spLocks noGrp="1"/>
          </p:cNvSpPr>
          <p:nvPr>
            <p:ph type="title"/>
          </p:nvPr>
        </p:nvSpPr>
        <p:spPr/>
        <p:txBody>
          <a:bodyPr/>
          <a:lstStyle/>
          <a:p>
            <a:r>
              <a:rPr lang="en-GB" dirty="0"/>
              <a:t>Dataset Selection and Background Creation</a:t>
            </a:r>
          </a:p>
        </p:txBody>
      </p:sp>
      <p:sp>
        <p:nvSpPr>
          <p:cNvPr id="6" name="TextBox 5">
            <a:extLst>
              <a:ext uri="{FF2B5EF4-FFF2-40B4-BE49-F238E27FC236}">
                <a16:creationId xmlns:a16="http://schemas.microsoft.com/office/drawing/2014/main" id="{F0842857-80BF-4A24-8E06-9B3ACF59854F}"/>
              </a:ext>
            </a:extLst>
          </p:cNvPr>
          <p:cNvSpPr txBox="1"/>
          <p:nvPr/>
        </p:nvSpPr>
        <p:spPr>
          <a:xfrm>
            <a:off x="6221506" y="1933201"/>
            <a:ext cx="5132294" cy="3970318"/>
          </a:xfrm>
          <a:prstGeom prst="rect">
            <a:avLst/>
          </a:prstGeom>
          <a:noFill/>
        </p:spPr>
        <p:txBody>
          <a:bodyPr wrap="square" rtlCol="0">
            <a:spAutoFit/>
          </a:bodyPr>
          <a:lstStyle/>
          <a:p>
            <a:r>
              <a:rPr lang="en-GB" b="1" dirty="0"/>
              <a:t>Objective</a:t>
            </a:r>
          </a:p>
          <a:p>
            <a:r>
              <a:rPr lang="en-GB" dirty="0"/>
              <a:t>To choose a dataset to model and display its background (B-Mode image).</a:t>
            </a:r>
          </a:p>
          <a:p>
            <a:endParaRPr lang="en-GB" dirty="0"/>
          </a:p>
          <a:p>
            <a:r>
              <a:rPr lang="en-GB" b="1" dirty="0"/>
              <a:t>Steps</a:t>
            </a:r>
          </a:p>
          <a:p>
            <a:pPr marL="342900" indent="-342900">
              <a:buAutoNum type="arabicPeriod"/>
            </a:pPr>
            <a:r>
              <a:rPr lang="en-GB" dirty="0"/>
              <a:t>Load the directory that holds the dataset folders and then choose a desired dataset to be processed.</a:t>
            </a:r>
          </a:p>
          <a:p>
            <a:pPr marL="342900" indent="-342900">
              <a:buAutoNum type="arabicPeriod"/>
            </a:pPr>
            <a:r>
              <a:rPr lang="en-GB" dirty="0"/>
              <a:t>Enter frame values to be processed (max frames to input maximum available frames).</a:t>
            </a:r>
          </a:p>
          <a:p>
            <a:pPr marL="342900" indent="-342900">
              <a:buAutoNum type="arabicPeriod"/>
            </a:pPr>
            <a:r>
              <a:rPr lang="en-GB" dirty="0"/>
              <a:t>Defined the image section that will be shown.</a:t>
            </a:r>
          </a:p>
          <a:p>
            <a:pPr marL="342900" indent="-342900">
              <a:buAutoNum type="arabicPeriod"/>
            </a:pPr>
            <a:r>
              <a:rPr lang="en-GB" dirty="0"/>
              <a:t>Create Background.</a:t>
            </a:r>
          </a:p>
          <a:p>
            <a:pPr marL="342900" indent="-342900">
              <a:buAutoNum type="arabicPeriod"/>
            </a:pPr>
            <a:r>
              <a:rPr lang="en-GB" dirty="0"/>
              <a:t>Select colour map if required.</a:t>
            </a:r>
          </a:p>
          <a:p>
            <a:pPr marL="342900" indent="-342900">
              <a:buAutoNum type="arabicPeriod"/>
            </a:pPr>
            <a:r>
              <a:rPr lang="en-GB" dirty="0"/>
              <a:t>View the background using the Frames slider.</a:t>
            </a:r>
          </a:p>
        </p:txBody>
      </p:sp>
      <p:sp>
        <p:nvSpPr>
          <p:cNvPr id="7" name="TextBox 6">
            <a:extLst>
              <a:ext uri="{FF2B5EF4-FFF2-40B4-BE49-F238E27FC236}">
                <a16:creationId xmlns:a16="http://schemas.microsoft.com/office/drawing/2014/main" id="{DDC50BF1-EC0E-4377-978A-E09800CF0092}"/>
              </a:ext>
            </a:extLst>
          </p:cNvPr>
          <p:cNvSpPr txBox="1"/>
          <p:nvPr/>
        </p:nvSpPr>
        <p:spPr>
          <a:xfrm>
            <a:off x="247177" y="1788930"/>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8B5CA475-8AD9-47E5-9F71-825589F3C8F6}"/>
              </a:ext>
            </a:extLst>
          </p:cNvPr>
          <p:cNvSpPr txBox="1"/>
          <p:nvPr/>
        </p:nvSpPr>
        <p:spPr>
          <a:xfrm>
            <a:off x="274979" y="2633844"/>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F1C01B78-34DF-467A-B347-ABA42BDC3344}"/>
              </a:ext>
            </a:extLst>
          </p:cNvPr>
          <p:cNvSpPr txBox="1"/>
          <p:nvPr/>
        </p:nvSpPr>
        <p:spPr>
          <a:xfrm>
            <a:off x="3458550" y="4861256"/>
            <a:ext cx="383438" cy="400110"/>
          </a:xfrm>
          <a:prstGeom prst="rect">
            <a:avLst/>
          </a:prstGeom>
          <a:noFill/>
        </p:spPr>
        <p:txBody>
          <a:bodyPr wrap="square" rtlCol="0">
            <a:spAutoFit/>
          </a:bodyPr>
          <a:lstStyle/>
          <a:p>
            <a:r>
              <a:rPr lang="en-GB" sz="2000" b="1" dirty="0">
                <a:solidFill>
                  <a:srgbClr val="FF0000"/>
                </a:solidFill>
              </a:rPr>
              <a:t>3.</a:t>
            </a:r>
          </a:p>
        </p:txBody>
      </p:sp>
      <p:sp>
        <p:nvSpPr>
          <p:cNvPr id="10" name="TextBox 9">
            <a:extLst>
              <a:ext uri="{FF2B5EF4-FFF2-40B4-BE49-F238E27FC236}">
                <a16:creationId xmlns:a16="http://schemas.microsoft.com/office/drawing/2014/main" id="{33E2E19D-9391-457A-B018-42F435266C42}"/>
              </a:ext>
            </a:extLst>
          </p:cNvPr>
          <p:cNvSpPr txBox="1"/>
          <p:nvPr/>
        </p:nvSpPr>
        <p:spPr>
          <a:xfrm>
            <a:off x="3207354" y="5138906"/>
            <a:ext cx="383438" cy="400110"/>
          </a:xfrm>
          <a:prstGeom prst="rect">
            <a:avLst/>
          </a:prstGeom>
          <a:noFill/>
        </p:spPr>
        <p:txBody>
          <a:bodyPr wrap="square" rtlCol="0">
            <a:spAutoFit/>
          </a:bodyPr>
          <a:lstStyle/>
          <a:p>
            <a:r>
              <a:rPr lang="en-GB" sz="2000" b="1" dirty="0">
                <a:solidFill>
                  <a:srgbClr val="FF0000"/>
                </a:solidFill>
              </a:rPr>
              <a:t>4.</a:t>
            </a:r>
          </a:p>
        </p:txBody>
      </p:sp>
      <p:sp>
        <p:nvSpPr>
          <p:cNvPr id="11" name="TextBox 10">
            <a:extLst>
              <a:ext uri="{FF2B5EF4-FFF2-40B4-BE49-F238E27FC236}">
                <a16:creationId xmlns:a16="http://schemas.microsoft.com/office/drawing/2014/main" id="{7927538F-0AA6-42E1-9DF0-235BC279EB8D}"/>
              </a:ext>
            </a:extLst>
          </p:cNvPr>
          <p:cNvSpPr txBox="1"/>
          <p:nvPr/>
        </p:nvSpPr>
        <p:spPr>
          <a:xfrm>
            <a:off x="3373813" y="6261385"/>
            <a:ext cx="383438" cy="400110"/>
          </a:xfrm>
          <a:prstGeom prst="rect">
            <a:avLst/>
          </a:prstGeom>
          <a:noFill/>
        </p:spPr>
        <p:txBody>
          <a:bodyPr wrap="none" rtlCol="0">
            <a:spAutoFit/>
          </a:bodyPr>
          <a:lstStyle/>
          <a:p>
            <a:r>
              <a:rPr lang="en-GB" sz="2000" b="1" dirty="0">
                <a:solidFill>
                  <a:srgbClr val="FF0000"/>
                </a:solidFill>
              </a:rPr>
              <a:t>5.</a:t>
            </a:r>
          </a:p>
        </p:txBody>
      </p:sp>
      <p:cxnSp>
        <p:nvCxnSpPr>
          <p:cNvPr id="13" name="Straight Arrow Connector 12">
            <a:extLst>
              <a:ext uri="{FF2B5EF4-FFF2-40B4-BE49-F238E27FC236}">
                <a16:creationId xmlns:a16="http://schemas.microsoft.com/office/drawing/2014/main" id="{4D8A9301-9E91-4DB9-B614-2A1B81F2F4EF}"/>
              </a:ext>
            </a:extLst>
          </p:cNvPr>
          <p:cNvCxnSpPr>
            <a:cxnSpLocks/>
            <a:stCxn id="7" idx="2"/>
          </p:cNvCxnSpPr>
          <p:nvPr/>
        </p:nvCxnSpPr>
        <p:spPr>
          <a:xfrm>
            <a:off x="438896" y="2189040"/>
            <a:ext cx="1174751" cy="8449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C30005-A482-48A1-B7F9-2F97AB515417}"/>
              </a:ext>
            </a:extLst>
          </p:cNvPr>
          <p:cNvCxnSpPr>
            <a:cxnSpLocks/>
            <a:stCxn id="8" idx="2"/>
          </p:cNvCxnSpPr>
          <p:nvPr/>
        </p:nvCxnSpPr>
        <p:spPr>
          <a:xfrm>
            <a:off x="466698" y="3033954"/>
            <a:ext cx="468000" cy="468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9FDD35-8908-42D2-ACD7-5D5F00978810}"/>
              </a:ext>
            </a:extLst>
          </p:cNvPr>
          <p:cNvCxnSpPr>
            <a:cxnSpLocks/>
            <a:stCxn id="7" idx="2"/>
          </p:cNvCxnSpPr>
          <p:nvPr/>
        </p:nvCxnSpPr>
        <p:spPr>
          <a:xfrm>
            <a:off x="438896" y="2189040"/>
            <a:ext cx="1058210" cy="9139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E7AA027-EF52-4D03-9DFD-62D8A85832D2}"/>
              </a:ext>
            </a:extLst>
          </p:cNvPr>
          <p:cNvCxnSpPr>
            <a:cxnSpLocks/>
            <a:stCxn id="8" idx="2"/>
          </p:cNvCxnSpPr>
          <p:nvPr/>
        </p:nvCxnSpPr>
        <p:spPr>
          <a:xfrm>
            <a:off x="466698" y="3033954"/>
            <a:ext cx="468000" cy="6675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76CFF-5D63-42BE-B861-3AECF7084142}"/>
              </a:ext>
            </a:extLst>
          </p:cNvPr>
          <p:cNvCxnSpPr>
            <a:cxnSpLocks/>
            <a:stCxn id="8" idx="2"/>
          </p:cNvCxnSpPr>
          <p:nvPr/>
        </p:nvCxnSpPr>
        <p:spPr>
          <a:xfrm>
            <a:off x="466698" y="3033954"/>
            <a:ext cx="1502584" cy="6675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2DD293F-ED54-4967-A714-8A6B96F69D75}"/>
              </a:ext>
            </a:extLst>
          </p:cNvPr>
          <p:cNvCxnSpPr>
            <a:cxnSpLocks/>
            <a:stCxn id="9" idx="1"/>
          </p:cNvCxnSpPr>
          <p:nvPr/>
        </p:nvCxnSpPr>
        <p:spPr>
          <a:xfrm flipH="1" flipV="1">
            <a:off x="2999766" y="4340655"/>
            <a:ext cx="458784" cy="7206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1624266-015F-4482-AAF4-5873D12D267B}"/>
              </a:ext>
            </a:extLst>
          </p:cNvPr>
          <p:cNvCxnSpPr>
            <a:cxnSpLocks/>
            <a:stCxn id="10" idx="1"/>
          </p:cNvCxnSpPr>
          <p:nvPr/>
        </p:nvCxnSpPr>
        <p:spPr>
          <a:xfrm flipH="1" flipV="1">
            <a:off x="2574874" y="4627575"/>
            <a:ext cx="632480" cy="7113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4C5C00E-0881-47AC-A88B-C8431354CAAF}"/>
              </a:ext>
            </a:extLst>
          </p:cNvPr>
          <p:cNvCxnSpPr>
            <a:cxnSpLocks/>
            <a:stCxn id="11" idx="1"/>
          </p:cNvCxnSpPr>
          <p:nvPr/>
        </p:nvCxnSpPr>
        <p:spPr>
          <a:xfrm flipH="1" flipV="1">
            <a:off x="2299407" y="5885534"/>
            <a:ext cx="1074406" cy="5759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C79A605-975F-4175-834E-C68BD2ADB2D7}"/>
              </a:ext>
            </a:extLst>
          </p:cNvPr>
          <p:cNvSpPr txBox="1"/>
          <p:nvPr/>
        </p:nvSpPr>
        <p:spPr>
          <a:xfrm>
            <a:off x="5394234" y="5568496"/>
            <a:ext cx="383438" cy="400110"/>
          </a:xfrm>
          <a:prstGeom prst="rect">
            <a:avLst/>
          </a:prstGeom>
          <a:noFill/>
        </p:spPr>
        <p:txBody>
          <a:bodyPr wrap="square" rtlCol="0">
            <a:spAutoFit/>
          </a:bodyPr>
          <a:lstStyle/>
          <a:p>
            <a:r>
              <a:rPr lang="en-GB" sz="2000" b="1" dirty="0">
                <a:solidFill>
                  <a:srgbClr val="FF0000"/>
                </a:solidFill>
              </a:rPr>
              <a:t>6.</a:t>
            </a:r>
          </a:p>
        </p:txBody>
      </p:sp>
      <p:cxnSp>
        <p:nvCxnSpPr>
          <p:cNvPr id="50" name="Straight Arrow Connector 49">
            <a:extLst>
              <a:ext uri="{FF2B5EF4-FFF2-40B4-BE49-F238E27FC236}">
                <a16:creationId xmlns:a16="http://schemas.microsoft.com/office/drawing/2014/main" id="{12D5533B-C813-4008-B557-73EE981AC1C1}"/>
              </a:ext>
            </a:extLst>
          </p:cNvPr>
          <p:cNvCxnSpPr>
            <a:cxnSpLocks/>
            <a:stCxn id="49" idx="1"/>
          </p:cNvCxnSpPr>
          <p:nvPr/>
        </p:nvCxnSpPr>
        <p:spPr>
          <a:xfrm flipH="1" flipV="1">
            <a:off x="4796118" y="4861257"/>
            <a:ext cx="598116" cy="9072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7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CB1DE0E-7688-4F35-B153-974B04C73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3201"/>
            <a:ext cx="5231384" cy="4351338"/>
          </a:xfrm>
        </p:spPr>
      </p:pic>
      <p:sp>
        <p:nvSpPr>
          <p:cNvPr id="2" name="Title 1">
            <a:extLst>
              <a:ext uri="{FF2B5EF4-FFF2-40B4-BE49-F238E27FC236}">
                <a16:creationId xmlns:a16="http://schemas.microsoft.com/office/drawing/2014/main" id="{69BD422A-83BD-4AFC-81C4-0E9830DB1377}"/>
              </a:ext>
            </a:extLst>
          </p:cNvPr>
          <p:cNvSpPr>
            <a:spLocks noGrp="1"/>
          </p:cNvSpPr>
          <p:nvPr>
            <p:ph type="title"/>
          </p:nvPr>
        </p:nvSpPr>
        <p:spPr/>
        <p:txBody>
          <a:bodyPr/>
          <a:lstStyle/>
          <a:p>
            <a:r>
              <a:rPr lang="en-GB" dirty="0"/>
              <a:t>Doppler Image Creation</a:t>
            </a:r>
          </a:p>
        </p:txBody>
      </p:sp>
      <p:sp>
        <p:nvSpPr>
          <p:cNvPr id="4" name="TextBox 3">
            <a:extLst>
              <a:ext uri="{FF2B5EF4-FFF2-40B4-BE49-F238E27FC236}">
                <a16:creationId xmlns:a16="http://schemas.microsoft.com/office/drawing/2014/main" id="{BCBD7756-EEC5-4374-AD88-72E4363E373D}"/>
              </a:ext>
            </a:extLst>
          </p:cNvPr>
          <p:cNvSpPr txBox="1"/>
          <p:nvPr/>
        </p:nvSpPr>
        <p:spPr>
          <a:xfrm>
            <a:off x="6221506" y="1933201"/>
            <a:ext cx="5132294" cy="3693319"/>
          </a:xfrm>
          <a:prstGeom prst="rect">
            <a:avLst/>
          </a:prstGeom>
          <a:noFill/>
        </p:spPr>
        <p:txBody>
          <a:bodyPr wrap="square" rtlCol="0">
            <a:spAutoFit/>
          </a:bodyPr>
          <a:lstStyle/>
          <a:p>
            <a:r>
              <a:rPr lang="en-GB" b="1" dirty="0"/>
              <a:t>Objective</a:t>
            </a:r>
          </a:p>
          <a:p>
            <a:r>
              <a:rPr lang="en-GB" dirty="0"/>
              <a:t>To display the image created from doppler imaging (speed).</a:t>
            </a:r>
          </a:p>
          <a:p>
            <a:endParaRPr lang="en-GB" dirty="0"/>
          </a:p>
          <a:p>
            <a:r>
              <a:rPr lang="en-GB" b="1" dirty="0"/>
              <a:t>Steps</a:t>
            </a:r>
          </a:p>
          <a:p>
            <a:pPr marL="342900" indent="-342900">
              <a:buAutoNum type="arabicPeriod"/>
            </a:pPr>
            <a:r>
              <a:rPr lang="en-GB" dirty="0"/>
              <a:t>Enter the transducer receiver angles.</a:t>
            </a:r>
          </a:p>
          <a:p>
            <a:pPr marL="342900" indent="-342900">
              <a:buAutoNum type="arabicPeriod"/>
            </a:pPr>
            <a:r>
              <a:rPr lang="en-GB" dirty="0"/>
              <a:t>Enter a high-pass filter to denoise the data.</a:t>
            </a:r>
          </a:p>
          <a:p>
            <a:pPr marL="342900" indent="-342900">
              <a:buAutoNum type="arabicPeriod"/>
            </a:pPr>
            <a:r>
              <a:rPr lang="en-GB" dirty="0"/>
              <a:t>Create Doppler.</a:t>
            </a:r>
          </a:p>
          <a:p>
            <a:pPr marL="342900" indent="-342900">
              <a:buAutoNum type="arabicPeriod"/>
            </a:pPr>
            <a:r>
              <a:rPr lang="en-GB" dirty="0"/>
              <a:t>Select transmitter and receiver angle combination to display.</a:t>
            </a:r>
          </a:p>
          <a:p>
            <a:pPr marL="342900" indent="-342900">
              <a:buAutoNum type="arabicPeriod"/>
            </a:pPr>
            <a:r>
              <a:rPr lang="en-GB" dirty="0"/>
              <a:t>Select colour map if required.</a:t>
            </a:r>
          </a:p>
          <a:p>
            <a:pPr marL="342900" indent="-342900">
              <a:buAutoNum type="arabicPeriod"/>
            </a:pPr>
            <a:r>
              <a:rPr lang="en-GB" dirty="0"/>
              <a:t>View doppler image using the Frames slider.</a:t>
            </a:r>
          </a:p>
          <a:p>
            <a:pPr marL="342900" indent="-342900">
              <a:buAutoNum type="arabicPeriod"/>
            </a:pPr>
            <a:endParaRPr lang="en-GB" dirty="0"/>
          </a:p>
        </p:txBody>
      </p:sp>
      <p:sp>
        <p:nvSpPr>
          <p:cNvPr id="6" name="TextBox 5">
            <a:extLst>
              <a:ext uri="{FF2B5EF4-FFF2-40B4-BE49-F238E27FC236}">
                <a16:creationId xmlns:a16="http://schemas.microsoft.com/office/drawing/2014/main" id="{25FABA7B-F913-47C5-9568-5EC8FCCD082B}"/>
              </a:ext>
            </a:extLst>
          </p:cNvPr>
          <p:cNvSpPr txBox="1"/>
          <p:nvPr/>
        </p:nvSpPr>
        <p:spPr>
          <a:xfrm>
            <a:off x="3571027" y="1933201"/>
            <a:ext cx="383438" cy="400110"/>
          </a:xfrm>
          <a:prstGeom prst="rect">
            <a:avLst/>
          </a:prstGeom>
          <a:noFill/>
        </p:spPr>
        <p:txBody>
          <a:bodyPr wrap="none" rtlCol="0">
            <a:spAutoFit/>
          </a:bodyPr>
          <a:lstStyle/>
          <a:p>
            <a:r>
              <a:rPr lang="en-GB" sz="2000" b="1" dirty="0">
                <a:solidFill>
                  <a:srgbClr val="FF0000"/>
                </a:solidFill>
              </a:rPr>
              <a:t>1.</a:t>
            </a:r>
          </a:p>
        </p:txBody>
      </p:sp>
      <p:sp>
        <p:nvSpPr>
          <p:cNvPr id="7" name="TextBox 6">
            <a:extLst>
              <a:ext uri="{FF2B5EF4-FFF2-40B4-BE49-F238E27FC236}">
                <a16:creationId xmlns:a16="http://schemas.microsoft.com/office/drawing/2014/main" id="{26211A29-0665-4F75-8097-D24B8D1DBE8A}"/>
              </a:ext>
            </a:extLst>
          </p:cNvPr>
          <p:cNvSpPr txBox="1"/>
          <p:nvPr/>
        </p:nvSpPr>
        <p:spPr>
          <a:xfrm>
            <a:off x="233711" y="2669681"/>
            <a:ext cx="383438" cy="400110"/>
          </a:xfrm>
          <a:prstGeom prst="rect">
            <a:avLst/>
          </a:prstGeom>
          <a:noFill/>
        </p:spPr>
        <p:txBody>
          <a:bodyPr wrap="none" rtlCol="0">
            <a:spAutoFit/>
          </a:bodyPr>
          <a:lstStyle/>
          <a:p>
            <a:r>
              <a:rPr lang="en-GB" sz="2000" b="1" dirty="0">
                <a:solidFill>
                  <a:srgbClr val="FF0000"/>
                </a:solidFill>
              </a:rPr>
              <a:t>2.</a:t>
            </a:r>
          </a:p>
        </p:txBody>
      </p:sp>
      <p:sp>
        <p:nvSpPr>
          <p:cNvPr id="8" name="TextBox 7">
            <a:extLst>
              <a:ext uri="{FF2B5EF4-FFF2-40B4-BE49-F238E27FC236}">
                <a16:creationId xmlns:a16="http://schemas.microsoft.com/office/drawing/2014/main" id="{719FD360-DC25-442E-990C-12322CB7C0BB}"/>
              </a:ext>
            </a:extLst>
          </p:cNvPr>
          <p:cNvSpPr txBox="1"/>
          <p:nvPr/>
        </p:nvSpPr>
        <p:spPr>
          <a:xfrm>
            <a:off x="114221" y="3636132"/>
            <a:ext cx="383438" cy="400110"/>
          </a:xfrm>
          <a:prstGeom prst="rect">
            <a:avLst/>
          </a:prstGeom>
          <a:noFill/>
        </p:spPr>
        <p:txBody>
          <a:bodyPr wrap="square" rtlCol="0">
            <a:spAutoFit/>
          </a:bodyPr>
          <a:lstStyle/>
          <a:p>
            <a:r>
              <a:rPr lang="en-GB" sz="2000" b="1" dirty="0">
                <a:solidFill>
                  <a:srgbClr val="FF0000"/>
                </a:solidFill>
              </a:rPr>
              <a:t>3.</a:t>
            </a:r>
          </a:p>
        </p:txBody>
      </p:sp>
      <p:sp>
        <p:nvSpPr>
          <p:cNvPr id="9" name="TextBox 8">
            <a:extLst>
              <a:ext uri="{FF2B5EF4-FFF2-40B4-BE49-F238E27FC236}">
                <a16:creationId xmlns:a16="http://schemas.microsoft.com/office/drawing/2014/main" id="{6A1385FF-52A3-4596-AC49-A627F68DCAA5}"/>
              </a:ext>
            </a:extLst>
          </p:cNvPr>
          <p:cNvSpPr txBox="1"/>
          <p:nvPr/>
        </p:nvSpPr>
        <p:spPr>
          <a:xfrm>
            <a:off x="79502" y="4417206"/>
            <a:ext cx="383438" cy="400110"/>
          </a:xfrm>
          <a:prstGeom prst="rect">
            <a:avLst/>
          </a:prstGeom>
          <a:noFill/>
        </p:spPr>
        <p:txBody>
          <a:bodyPr wrap="square" rtlCol="0">
            <a:spAutoFit/>
          </a:bodyPr>
          <a:lstStyle/>
          <a:p>
            <a:r>
              <a:rPr lang="en-GB" sz="2000" b="1" dirty="0">
                <a:solidFill>
                  <a:srgbClr val="FF0000"/>
                </a:solidFill>
              </a:rPr>
              <a:t>4.</a:t>
            </a:r>
          </a:p>
        </p:txBody>
      </p:sp>
      <p:sp>
        <p:nvSpPr>
          <p:cNvPr id="10" name="TextBox 9">
            <a:extLst>
              <a:ext uri="{FF2B5EF4-FFF2-40B4-BE49-F238E27FC236}">
                <a16:creationId xmlns:a16="http://schemas.microsoft.com/office/drawing/2014/main" id="{6E0AA14F-4D31-4747-8DAB-3B11F2E6D61A}"/>
              </a:ext>
            </a:extLst>
          </p:cNvPr>
          <p:cNvSpPr txBox="1"/>
          <p:nvPr/>
        </p:nvSpPr>
        <p:spPr>
          <a:xfrm>
            <a:off x="3250149" y="5564965"/>
            <a:ext cx="383438" cy="400110"/>
          </a:xfrm>
          <a:prstGeom prst="rect">
            <a:avLst/>
          </a:prstGeom>
          <a:noFill/>
        </p:spPr>
        <p:txBody>
          <a:bodyPr wrap="none" rtlCol="0">
            <a:spAutoFit/>
          </a:bodyPr>
          <a:lstStyle/>
          <a:p>
            <a:r>
              <a:rPr lang="en-GB" sz="2000" b="1" dirty="0">
                <a:solidFill>
                  <a:srgbClr val="FF0000"/>
                </a:solidFill>
              </a:rPr>
              <a:t>5.</a:t>
            </a:r>
          </a:p>
        </p:txBody>
      </p:sp>
      <p:cxnSp>
        <p:nvCxnSpPr>
          <p:cNvPr id="11" name="Straight Arrow Connector 10">
            <a:extLst>
              <a:ext uri="{FF2B5EF4-FFF2-40B4-BE49-F238E27FC236}">
                <a16:creationId xmlns:a16="http://schemas.microsoft.com/office/drawing/2014/main" id="{691916E1-E4F9-4F14-8D7A-8A560C0FC827}"/>
              </a:ext>
            </a:extLst>
          </p:cNvPr>
          <p:cNvCxnSpPr>
            <a:cxnSpLocks/>
          </p:cNvCxnSpPr>
          <p:nvPr/>
        </p:nvCxnSpPr>
        <p:spPr>
          <a:xfrm flipH="1">
            <a:off x="2465294" y="2333311"/>
            <a:ext cx="1297453" cy="9925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BA24474-2B7C-4633-A216-7381C69254CB}"/>
              </a:ext>
            </a:extLst>
          </p:cNvPr>
          <p:cNvSpPr txBox="1"/>
          <p:nvPr/>
        </p:nvSpPr>
        <p:spPr>
          <a:xfrm>
            <a:off x="5278660" y="5456674"/>
            <a:ext cx="383438" cy="400110"/>
          </a:xfrm>
          <a:prstGeom prst="rect">
            <a:avLst/>
          </a:prstGeom>
          <a:noFill/>
        </p:spPr>
        <p:txBody>
          <a:bodyPr wrap="none" rtlCol="0">
            <a:spAutoFit/>
          </a:bodyPr>
          <a:lstStyle/>
          <a:p>
            <a:r>
              <a:rPr lang="en-GB" sz="2000" b="1" dirty="0">
                <a:solidFill>
                  <a:srgbClr val="FF0000"/>
                </a:solidFill>
              </a:rPr>
              <a:t>6.</a:t>
            </a:r>
          </a:p>
        </p:txBody>
      </p:sp>
      <p:cxnSp>
        <p:nvCxnSpPr>
          <p:cNvPr id="27" name="Straight Arrow Connector 26">
            <a:extLst>
              <a:ext uri="{FF2B5EF4-FFF2-40B4-BE49-F238E27FC236}">
                <a16:creationId xmlns:a16="http://schemas.microsoft.com/office/drawing/2014/main" id="{E5310333-DBD9-459A-AA77-5ADB8C9F2DBE}"/>
              </a:ext>
            </a:extLst>
          </p:cNvPr>
          <p:cNvCxnSpPr>
            <a:cxnSpLocks/>
            <a:stCxn id="7" idx="2"/>
          </p:cNvCxnSpPr>
          <p:nvPr/>
        </p:nvCxnSpPr>
        <p:spPr>
          <a:xfrm>
            <a:off x="425430" y="3069791"/>
            <a:ext cx="650335" cy="8597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65ECCC-A425-4781-9BDA-4DDCC840F083}"/>
              </a:ext>
            </a:extLst>
          </p:cNvPr>
          <p:cNvCxnSpPr>
            <a:cxnSpLocks/>
            <a:stCxn id="8" idx="2"/>
          </p:cNvCxnSpPr>
          <p:nvPr/>
        </p:nvCxnSpPr>
        <p:spPr>
          <a:xfrm>
            <a:off x="305940" y="4036242"/>
            <a:ext cx="1235989" cy="380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43C736-E178-4956-BD1C-24DA80F7F380}"/>
              </a:ext>
            </a:extLst>
          </p:cNvPr>
          <p:cNvCxnSpPr>
            <a:cxnSpLocks/>
            <a:stCxn id="9" idx="2"/>
          </p:cNvCxnSpPr>
          <p:nvPr/>
        </p:nvCxnSpPr>
        <p:spPr>
          <a:xfrm>
            <a:off x="271221" y="4817316"/>
            <a:ext cx="804544" cy="176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765EE0-3711-43EA-98BE-E041E59F7B5F}"/>
              </a:ext>
            </a:extLst>
          </p:cNvPr>
          <p:cNvCxnSpPr>
            <a:cxnSpLocks/>
          </p:cNvCxnSpPr>
          <p:nvPr/>
        </p:nvCxnSpPr>
        <p:spPr>
          <a:xfrm flipH="1" flipV="1">
            <a:off x="2079812" y="5656729"/>
            <a:ext cx="1170337" cy="1082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F19DE4-A5FB-41F5-86DE-0184F52DD7DB}"/>
              </a:ext>
            </a:extLst>
          </p:cNvPr>
          <p:cNvCxnSpPr>
            <a:cxnSpLocks/>
            <a:stCxn id="12" idx="1"/>
          </p:cNvCxnSpPr>
          <p:nvPr/>
        </p:nvCxnSpPr>
        <p:spPr>
          <a:xfrm flipH="1" flipV="1">
            <a:off x="4420486" y="4922684"/>
            <a:ext cx="858174" cy="7340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57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FD965ECE-E871-4218-90D0-8378F2E4E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853" y="1695170"/>
            <a:ext cx="5231384" cy="4351338"/>
          </a:xfrm>
        </p:spPr>
      </p:pic>
      <p:sp>
        <p:nvSpPr>
          <p:cNvPr id="2" name="Title 1">
            <a:extLst>
              <a:ext uri="{FF2B5EF4-FFF2-40B4-BE49-F238E27FC236}">
                <a16:creationId xmlns:a16="http://schemas.microsoft.com/office/drawing/2014/main" id="{3D6C9305-141C-4BCD-B99A-2D437AC09395}"/>
              </a:ext>
            </a:extLst>
          </p:cNvPr>
          <p:cNvSpPr>
            <a:spLocks noGrp="1"/>
          </p:cNvSpPr>
          <p:nvPr>
            <p:ph type="title"/>
          </p:nvPr>
        </p:nvSpPr>
        <p:spPr/>
        <p:txBody>
          <a:bodyPr/>
          <a:lstStyle/>
          <a:p>
            <a:r>
              <a:rPr lang="en-GB" dirty="0"/>
              <a:t>Flowmap Creation</a:t>
            </a:r>
          </a:p>
        </p:txBody>
      </p:sp>
      <p:sp>
        <p:nvSpPr>
          <p:cNvPr id="6" name="TextBox 5">
            <a:extLst>
              <a:ext uri="{FF2B5EF4-FFF2-40B4-BE49-F238E27FC236}">
                <a16:creationId xmlns:a16="http://schemas.microsoft.com/office/drawing/2014/main" id="{FCB04DE9-E21A-4538-8504-0FF0295EC220}"/>
              </a:ext>
            </a:extLst>
          </p:cNvPr>
          <p:cNvSpPr txBox="1"/>
          <p:nvPr/>
        </p:nvSpPr>
        <p:spPr>
          <a:xfrm>
            <a:off x="6221506" y="1933201"/>
            <a:ext cx="5132294" cy="2031325"/>
          </a:xfrm>
          <a:prstGeom prst="rect">
            <a:avLst/>
          </a:prstGeom>
          <a:noFill/>
        </p:spPr>
        <p:txBody>
          <a:bodyPr wrap="square" rtlCol="0">
            <a:spAutoFit/>
          </a:bodyPr>
          <a:lstStyle/>
          <a:p>
            <a:r>
              <a:rPr lang="en-GB" b="1" dirty="0"/>
              <a:t>Objective</a:t>
            </a:r>
          </a:p>
          <a:p>
            <a:r>
              <a:rPr lang="en-GB" dirty="0"/>
              <a:t>To create a binary image of the flow region.</a:t>
            </a:r>
          </a:p>
          <a:p>
            <a:endParaRPr lang="en-GB" dirty="0"/>
          </a:p>
          <a:p>
            <a:r>
              <a:rPr lang="en-GB" b="1" dirty="0"/>
              <a:t>Steps</a:t>
            </a:r>
          </a:p>
          <a:p>
            <a:pPr marL="342900" indent="-342900">
              <a:buAutoNum type="arabicPeriod"/>
            </a:pPr>
            <a:r>
              <a:rPr lang="en-GB" dirty="0"/>
              <a:t>Enter threshold value for binary image.</a:t>
            </a:r>
          </a:p>
          <a:p>
            <a:pPr marL="342900" indent="-342900">
              <a:buAutoNum type="arabicPeriod"/>
            </a:pPr>
            <a:r>
              <a:rPr lang="en-GB" dirty="0"/>
              <a:t>Create Flowmap.</a:t>
            </a:r>
          </a:p>
          <a:p>
            <a:pPr marL="342900" indent="-342900">
              <a:buAutoNum type="arabicPeriod"/>
            </a:pPr>
            <a:r>
              <a:rPr lang="en-GB" dirty="0"/>
              <a:t>View the flowmap using the Frames slider.</a:t>
            </a:r>
          </a:p>
        </p:txBody>
      </p:sp>
      <p:sp>
        <p:nvSpPr>
          <p:cNvPr id="7" name="TextBox 6">
            <a:extLst>
              <a:ext uri="{FF2B5EF4-FFF2-40B4-BE49-F238E27FC236}">
                <a16:creationId xmlns:a16="http://schemas.microsoft.com/office/drawing/2014/main" id="{9FC9F037-BF62-48F9-9325-2365119665FC}"/>
              </a:ext>
            </a:extLst>
          </p:cNvPr>
          <p:cNvSpPr txBox="1"/>
          <p:nvPr/>
        </p:nvSpPr>
        <p:spPr>
          <a:xfrm>
            <a:off x="276251" y="2031813"/>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9447E145-AC68-4D64-85CD-111D01FE7918}"/>
              </a:ext>
            </a:extLst>
          </p:cNvPr>
          <p:cNvSpPr txBox="1"/>
          <p:nvPr/>
        </p:nvSpPr>
        <p:spPr>
          <a:xfrm>
            <a:off x="864616" y="4612248"/>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7BC122F3-C03F-48A3-B42A-9EEA6376FB16}"/>
              </a:ext>
            </a:extLst>
          </p:cNvPr>
          <p:cNvSpPr txBox="1"/>
          <p:nvPr/>
        </p:nvSpPr>
        <p:spPr>
          <a:xfrm>
            <a:off x="3437545" y="5167312"/>
            <a:ext cx="383438" cy="400110"/>
          </a:xfrm>
          <a:prstGeom prst="rect">
            <a:avLst/>
          </a:prstGeom>
          <a:noFill/>
        </p:spPr>
        <p:txBody>
          <a:bodyPr wrap="square" rtlCol="0">
            <a:spAutoFit/>
          </a:bodyPr>
          <a:lstStyle/>
          <a:p>
            <a:r>
              <a:rPr lang="en-GB" sz="2000" b="1" dirty="0">
                <a:solidFill>
                  <a:srgbClr val="FF0000"/>
                </a:solidFill>
              </a:rPr>
              <a:t>3.</a:t>
            </a:r>
          </a:p>
        </p:txBody>
      </p:sp>
      <p:cxnSp>
        <p:nvCxnSpPr>
          <p:cNvPr id="10" name="Straight Arrow Connector 9">
            <a:extLst>
              <a:ext uri="{FF2B5EF4-FFF2-40B4-BE49-F238E27FC236}">
                <a16:creationId xmlns:a16="http://schemas.microsoft.com/office/drawing/2014/main" id="{CCD5EB8D-6678-4CA8-8F60-7F40B0948E39}"/>
              </a:ext>
            </a:extLst>
          </p:cNvPr>
          <p:cNvCxnSpPr>
            <a:cxnSpLocks/>
            <a:stCxn id="7" idx="2"/>
          </p:cNvCxnSpPr>
          <p:nvPr/>
        </p:nvCxnSpPr>
        <p:spPr>
          <a:xfrm>
            <a:off x="467970" y="2431923"/>
            <a:ext cx="975348" cy="6698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37B68E-D1C8-4279-AA01-3C920860866B}"/>
              </a:ext>
            </a:extLst>
          </p:cNvPr>
          <p:cNvCxnSpPr>
            <a:cxnSpLocks/>
            <a:stCxn id="9" idx="3"/>
          </p:cNvCxnSpPr>
          <p:nvPr/>
        </p:nvCxnSpPr>
        <p:spPr>
          <a:xfrm flipV="1">
            <a:off x="3820983" y="4692708"/>
            <a:ext cx="517935" cy="6746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5797A6-5ABF-41DC-9FD3-A8758BE30150}"/>
              </a:ext>
            </a:extLst>
          </p:cNvPr>
          <p:cNvCxnSpPr>
            <a:cxnSpLocks/>
          </p:cNvCxnSpPr>
          <p:nvPr/>
        </p:nvCxnSpPr>
        <p:spPr>
          <a:xfrm flipV="1">
            <a:off x="1066800" y="4034119"/>
            <a:ext cx="493059" cy="578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6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422A-83BD-4AFC-81C4-0E9830DB1377}"/>
              </a:ext>
            </a:extLst>
          </p:cNvPr>
          <p:cNvSpPr>
            <a:spLocks noGrp="1"/>
          </p:cNvSpPr>
          <p:nvPr>
            <p:ph type="title"/>
          </p:nvPr>
        </p:nvSpPr>
        <p:spPr/>
        <p:txBody>
          <a:bodyPr/>
          <a:lstStyle/>
          <a:p>
            <a:r>
              <a:rPr lang="en-GB" dirty="0"/>
              <a:t>Doppler Image with Flowmap Overlay</a:t>
            </a:r>
          </a:p>
        </p:txBody>
      </p:sp>
      <p:sp>
        <p:nvSpPr>
          <p:cNvPr id="4" name="TextBox 3">
            <a:extLst>
              <a:ext uri="{FF2B5EF4-FFF2-40B4-BE49-F238E27FC236}">
                <a16:creationId xmlns:a16="http://schemas.microsoft.com/office/drawing/2014/main" id="{BCBD7756-EEC5-4374-AD88-72E4363E373D}"/>
              </a:ext>
            </a:extLst>
          </p:cNvPr>
          <p:cNvSpPr txBox="1"/>
          <p:nvPr/>
        </p:nvSpPr>
        <p:spPr>
          <a:xfrm>
            <a:off x="6221506" y="1933201"/>
            <a:ext cx="5132294" cy="1754326"/>
          </a:xfrm>
          <a:prstGeom prst="rect">
            <a:avLst/>
          </a:prstGeom>
          <a:noFill/>
        </p:spPr>
        <p:txBody>
          <a:bodyPr wrap="square" rtlCol="0">
            <a:spAutoFit/>
          </a:bodyPr>
          <a:lstStyle/>
          <a:p>
            <a:r>
              <a:rPr lang="en-GB" b="1" dirty="0"/>
              <a:t>Objective</a:t>
            </a:r>
          </a:p>
          <a:p>
            <a:r>
              <a:rPr lang="en-GB" dirty="0"/>
              <a:t>To view a focused view of the doppler image.</a:t>
            </a:r>
          </a:p>
          <a:p>
            <a:endParaRPr lang="en-GB" dirty="0"/>
          </a:p>
          <a:p>
            <a:r>
              <a:rPr lang="en-GB" b="1" dirty="0"/>
              <a:t>Steps</a:t>
            </a:r>
          </a:p>
          <a:p>
            <a:pPr marL="342900" indent="-342900">
              <a:buAutoNum type="arabicPeriod"/>
            </a:pPr>
            <a:r>
              <a:rPr lang="en-GB" dirty="0"/>
              <a:t>Check the Flowmap Overlay box.</a:t>
            </a:r>
          </a:p>
          <a:p>
            <a:pPr marL="342900" indent="-342900">
              <a:buAutoNum type="arabicPeriod"/>
            </a:pPr>
            <a:endParaRPr lang="en-GB" dirty="0"/>
          </a:p>
        </p:txBody>
      </p:sp>
      <p:pic>
        <p:nvPicPr>
          <p:cNvPr id="14" name="Content Placeholder 13">
            <a:extLst>
              <a:ext uri="{FF2B5EF4-FFF2-40B4-BE49-F238E27FC236}">
                <a16:creationId xmlns:a16="http://schemas.microsoft.com/office/drawing/2014/main" id="{6BFD67F3-60FA-4BFB-9F08-5DDCF690F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111" y="1550983"/>
            <a:ext cx="5231384" cy="4351338"/>
          </a:xfrm>
        </p:spPr>
      </p:pic>
      <p:sp>
        <p:nvSpPr>
          <p:cNvPr id="6" name="TextBox 5">
            <a:extLst>
              <a:ext uri="{FF2B5EF4-FFF2-40B4-BE49-F238E27FC236}">
                <a16:creationId xmlns:a16="http://schemas.microsoft.com/office/drawing/2014/main" id="{25FABA7B-F913-47C5-9568-5EC8FCCD082B}"/>
              </a:ext>
            </a:extLst>
          </p:cNvPr>
          <p:cNvSpPr txBox="1"/>
          <p:nvPr/>
        </p:nvSpPr>
        <p:spPr>
          <a:xfrm>
            <a:off x="3354803" y="4686066"/>
            <a:ext cx="383438" cy="400110"/>
          </a:xfrm>
          <a:prstGeom prst="rect">
            <a:avLst/>
          </a:prstGeom>
          <a:noFill/>
        </p:spPr>
        <p:txBody>
          <a:bodyPr wrap="none" rtlCol="0">
            <a:spAutoFit/>
          </a:bodyPr>
          <a:lstStyle/>
          <a:p>
            <a:r>
              <a:rPr lang="en-GB" sz="2000" b="1" dirty="0">
                <a:solidFill>
                  <a:srgbClr val="FF0000"/>
                </a:solidFill>
              </a:rPr>
              <a:t>1.</a:t>
            </a:r>
          </a:p>
        </p:txBody>
      </p:sp>
      <p:cxnSp>
        <p:nvCxnSpPr>
          <p:cNvPr id="42" name="Straight Arrow Connector 41">
            <a:extLst>
              <a:ext uri="{FF2B5EF4-FFF2-40B4-BE49-F238E27FC236}">
                <a16:creationId xmlns:a16="http://schemas.microsoft.com/office/drawing/2014/main" id="{C9765EE0-3711-43EA-98BE-E041E59F7B5F}"/>
              </a:ext>
            </a:extLst>
          </p:cNvPr>
          <p:cNvCxnSpPr>
            <a:cxnSpLocks/>
            <a:stCxn id="6" idx="1"/>
          </p:cNvCxnSpPr>
          <p:nvPr/>
        </p:nvCxnSpPr>
        <p:spPr>
          <a:xfrm flipH="1">
            <a:off x="1996687" y="4886121"/>
            <a:ext cx="1358116" cy="5496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7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CE57F85-DEB2-44EF-B804-6B9994A47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16" y="1873986"/>
            <a:ext cx="5231384" cy="4351338"/>
          </a:xfrm>
        </p:spPr>
      </p:pic>
      <p:sp>
        <p:nvSpPr>
          <p:cNvPr id="2" name="Title 1">
            <a:extLst>
              <a:ext uri="{FF2B5EF4-FFF2-40B4-BE49-F238E27FC236}">
                <a16:creationId xmlns:a16="http://schemas.microsoft.com/office/drawing/2014/main" id="{E8A3B479-22B5-4074-8DBD-DCC1AA5FC851}"/>
              </a:ext>
            </a:extLst>
          </p:cNvPr>
          <p:cNvSpPr>
            <a:spLocks noGrp="1"/>
          </p:cNvSpPr>
          <p:nvPr>
            <p:ph type="title"/>
          </p:nvPr>
        </p:nvSpPr>
        <p:spPr/>
        <p:txBody>
          <a:bodyPr/>
          <a:lstStyle/>
          <a:p>
            <a:r>
              <a:rPr lang="en-GB" dirty="0"/>
              <a:t>Vector Image Creation</a:t>
            </a:r>
          </a:p>
        </p:txBody>
      </p:sp>
      <p:sp>
        <p:nvSpPr>
          <p:cNvPr id="6" name="TextBox 5">
            <a:extLst>
              <a:ext uri="{FF2B5EF4-FFF2-40B4-BE49-F238E27FC236}">
                <a16:creationId xmlns:a16="http://schemas.microsoft.com/office/drawing/2014/main" id="{09BAD3A6-0AD9-4B3E-A948-96C5B9D53CD1}"/>
              </a:ext>
            </a:extLst>
          </p:cNvPr>
          <p:cNvSpPr txBox="1"/>
          <p:nvPr/>
        </p:nvSpPr>
        <p:spPr>
          <a:xfrm>
            <a:off x="6221506" y="1933201"/>
            <a:ext cx="5132294" cy="2308324"/>
          </a:xfrm>
          <a:prstGeom prst="rect">
            <a:avLst/>
          </a:prstGeom>
          <a:noFill/>
        </p:spPr>
        <p:txBody>
          <a:bodyPr wrap="square" rtlCol="0">
            <a:spAutoFit/>
          </a:bodyPr>
          <a:lstStyle/>
          <a:p>
            <a:r>
              <a:rPr lang="en-GB" b="1" dirty="0"/>
              <a:t>Objective</a:t>
            </a:r>
          </a:p>
          <a:p>
            <a:r>
              <a:rPr lang="en-GB" dirty="0"/>
              <a:t>To display the vector flow (velocity) of the fluid.</a:t>
            </a:r>
          </a:p>
          <a:p>
            <a:endParaRPr lang="en-GB" dirty="0"/>
          </a:p>
          <a:p>
            <a:r>
              <a:rPr lang="en-GB" b="1" dirty="0"/>
              <a:t>Steps</a:t>
            </a:r>
          </a:p>
          <a:p>
            <a:pPr marL="342900" indent="-342900">
              <a:buAutoNum type="arabicPeriod"/>
            </a:pPr>
            <a:r>
              <a:rPr lang="en-GB" dirty="0"/>
              <a:t>Create Vector2.</a:t>
            </a:r>
          </a:p>
          <a:p>
            <a:pPr marL="342900" indent="-342900">
              <a:buAutoNum type="arabicPeriod"/>
            </a:pPr>
            <a:r>
              <a:rPr lang="en-GB" dirty="0"/>
              <a:t>Select axis to display.</a:t>
            </a:r>
          </a:p>
          <a:p>
            <a:pPr marL="342900" indent="-342900">
              <a:buAutoNum type="arabicPeriod"/>
            </a:pPr>
            <a:r>
              <a:rPr lang="en-GB" dirty="0"/>
              <a:t>Select colour map if required.</a:t>
            </a:r>
          </a:p>
          <a:p>
            <a:pPr marL="342900" indent="-342900">
              <a:buAutoNum type="arabicPeriod"/>
            </a:pPr>
            <a:r>
              <a:rPr lang="en-GB" dirty="0"/>
              <a:t>View the vector image using the Frames slider.</a:t>
            </a:r>
          </a:p>
        </p:txBody>
      </p:sp>
      <p:sp>
        <p:nvSpPr>
          <p:cNvPr id="7" name="TextBox 6">
            <a:extLst>
              <a:ext uri="{FF2B5EF4-FFF2-40B4-BE49-F238E27FC236}">
                <a16:creationId xmlns:a16="http://schemas.microsoft.com/office/drawing/2014/main" id="{43C846B7-BC02-4130-9459-E57CA1C1A1D0}"/>
              </a:ext>
            </a:extLst>
          </p:cNvPr>
          <p:cNvSpPr txBox="1"/>
          <p:nvPr/>
        </p:nvSpPr>
        <p:spPr>
          <a:xfrm>
            <a:off x="360281" y="2248016"/>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AF402D5B-66E9-447E-A8E7-A5515D28D3D0}"/>
              </a:ext>
            </a:extLst>
          </p:cNvPr>
          <p:cNvSpPr txBox="1"/>
          <p:nvPr/>
        </p:nvSpPr>
        <p:spPr>
          <a:xfrm>
            <a:off x="239384" y="3228945"/>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089CD619-6ECE-40BE-8FA4-445B9FEE3E20}"/>
              </a:ext>
            </a:extLst>
          </p:cNvPr>
          <p:cNvSpPr txBox="1"/>
          <p:nvPr/>
        </p:nvSpPr>
        <p:spPr>
          <a:xfrm>
            <a:off x="178080" y="5823661"/>
            <a:ext cx="383438" cy="400110"/>
          </a:xfrm>
          <a:prstGeom prst="rect">
            <a:avLst/>
          </a:prstGeom>
          <a:noFill/>
        </p:spPr>
        <p:txBody>
          <a:bodyPr wrap="square" rtlCol="0">
            <a:spAutoFit/>
          </a:bodyPr>
          <a:lstStyle/>
          <a:p>
            <a:r>
              <a:rPr lang="en-GB" sz="2000" b="1" dirty="0">
                <a:solidFill>
                  <a:srgbClr val="FF0000"/>
                </a:solidFill>
              </a:rPr>
              <a:t>3.</a:t>
            </a:r>
          </a:p>
        </p:txBody>
      </p:sp>
      <p:sp>
        <p:nvSpPr>
          <p:cNvPr id="10" name="TextBox 9">
            <a:extLst>
              <a:ext uri="{FF2B5EF4-FFF2-40B4-BE49-F238E27FC236}">
                <a16:creationId xmlns:a16="http://schemas.microsoft.com/office/drawing/2014/main" id="{15E6BC09-DF16-4A0D-983B-3E8B5BDE1C79}"/>
              </a:ext>
            </a:extLst>
          </p:cNvPr>
          <p:cNvSpPr txBox="1"/>
          <p:nvPr/>
        </p:nvSpPr>
        <p:spPr>
          <a:xfrm>
            <a:off x="5158312" y="5385396"/>
            <a:ext cx="383438" cy="400110"/>
          </a:xfrm>
          <a:prstGeom prst="rect">
            <a:avLst/>
          </a:prstGeom>
          <a:noFill/>
        </p:spPr>
        <p:txBody>
          <a:bodyPr wrap="square" rtlCol="0">
            <a:spAutoFit/>
          </a:bodyPr>
          <a:lstStyle/>
          <a:p>
            <a:r>
              <a:rPr lang="en-GB" sz="2000" b="1" dirty="0">
                <a:solidFill>
                  <a:srgbClr val="FF0000"/>
                </a:solidFill>
              </a:rPr>
              <a:t>4.</a:t>
            </a:r>
          </a:p>
        </p:txBody>
      </p:sp>
      <p:cxnSp>
        <p:nvCxnSpPr>
          <p:cNvPr id="15" name="Straight Arrow Connector 14">
            <a:extLst>
              <a:ext uri="{FF2B5EF4-FFF2-40B4-BE49-F238E27FC236}">
                <a16:creationId xmlns:a16="http://schemas.microsoft.com/office/drawing/2014/main" id="{CA703553-385B-4014-871F-D596C1CCE7CC}"/>
              </a:ext>
            </a:extLst>
          </p:cNvPr>
          <p:cNvCxnSpPr>
            <a:cxnSpLocks/>
            <a:stCxn id="7" idx="2"/>
          </p:cNvCxnSpPr>
          <p:nvPr/>
        </p:nvCxnSpPr>
        <p:spPr>
          <a:xfrm>
            <a:off x="552000" y="2648126"/>
            <a:ext cx="1106471" cy="6454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34A6F9-0AE4-450D-A37C-C9796C1B9B11}"/>
              </a:ext>
            </a:extLst>
          </p:cNvPr>
          <p:cNvCxnSpPr>
            <a:cxnSpLocks/>
            <a:stCxn id="8" idx="2"/>
          </p:cNvCxnSpPr>
          <p:nvPr/>
        </p:nvCxnSpPr>
        <p:spPr>
          <a:xfrm>
            <a:off x="431103" y="3629055"/>
            <a:ext cx="913603" cy="9877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06AC40-ED64-4FA5-8E79-EC4D5F0052AC}"/>
              </a:ext>
            </a:extLst>
          </p:cNvPr>
          <p:cNvCxnSpPr>
            <a:cxnSpLocks/>
            <a:stCxn id="9" idx="0"/>
          </p:cNvCxnSpPr>
          <p:nvPr/>
        </p:nvCxnSpPr>
        <p:spPr>
          <a:xfrm flipV="1">
            <a:off x="369799" y="5222161"/>
            <a:ext cx="903537" cy="6015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C0944F-14A2-4178-A0ED-7C9BACBA9FD9}"/>
              </a:ext>
            </a:extLst>
          </p:cNvPr>
          <p:cNvCxnSpPr>
            <a:cxnSpLocks/>
            <a:stCxn id="10" idx="1"/>
          </p:cNvCxnSpPr>
          <p:nvPr/>
        </p:nvCxnSpPr>
        <p:spPr>
          <a:xfrm flipH="1" flipV="1">
            <a:off x="4446494" y="4858871"/>
            <a:ext cx="711818" cy="7265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66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327AC3A-D983-413F-A55E-BA23C8FE8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07" y="1798264"/>
            <a:ext cx="5231384" cy="4351338"/>
          </a:xfrm>
        </p:spPr>
      </p:pic>
      <p:sp>
        <p:nvSpPr>
          <p:cNvPr id="2" name="Title 1">
            <a:extLst>
              <a:ext uri="{FF2B5EF4-FFF2-40B4-BE49-F238E27FC236}">
                <a16:creationId xmlns:a16="http://schemas.microsoft.com/office/drawing/2014/main" id="{69BD422A-83BD-4AFC-81C4-0E9830DB1377}"/>
              </a:ext>
            </a:extLst>
          </p:cNvPr>
          <p:cNvSpPr>
            <a:spLocks noGrp="1"/>
          </p:cNvSpPr>
          <p:nvPr>
            <p:ph type="title"/>
          </p:nvPr>
        </p:nvSpPr>
        <p:spPr/>
        <p:txBody>
          <a:bodyPr/>
          <a:lstStyle/>
          <a:p>
            <a:r>
              <a:rPr lang="en-GB" dirty="0"/>
              <a:t>Vector Image with Flowmap Overlay</a:t>
            </a:r>
          </a:p>
        </p:txBody>
      </p:sp>
      <p:sp>
        <p:nvSpPr>
          <p:cNvPr id="4" name="TextBox 3">
            <a:extLst>
              <a:ext uri="{FF2B5EF4-FFF2-40B4-BE49-F238E27FC236}">
                <a16:creationId xmlns:a16="http://schemas.microsoft.com/office/drawing/2014/main" id="{BCBD7756-EEC5-4374-AD88-72E4363E373D}"/>
              </a:ext>
            </a:extLst>
          </p:cNvPr>
          <p:cNvSpPr txBox="1"/>
          <p:nvPr/>
        </p:nvSpPr>
        <p:spPr>
          <a:xfrm>
            <a:off x="6221506" y="1933201"/>
            <a:ext cx="5132294" cy="1754326"/>
          </a:xfrm>
          <a:prstGeom prst="rect">
            <a:avLst/>
          </a:prstGeom>
          <a:noFill/>
        </p:spPr>
        <p:txBody>
          <a:bodyPr wrap="square" rtlCol="0">
            <a:spAutoFit/>
          </a:bodyPr>
          <a:lstStyle/>
          <a:p>
            <a:r>
              <a:rPr lang="en-GB" b="1" dirty="0"/>
              <a:t>Objective</a:t>
            </a:r>
          </a:p>
          <a:p>
            <a:r>
              <a:rPr lang="en-GB" dirty="0"/>
              <a:t>To view a focused view of the vector image.</a:t>
            </a:r>
          </a:p>
          <a:p>
            <a:endParaRPr lang="en-GB" dirty="0"/>
          </a:p>
          <a:p>
            <a:r>
              <a:rPr lang="en-GB" b="1" dirty="0"/>
              <a:t>Steps</a:t>
            </a:r>
          </a:p>
          <a:p>
            <a:pPr marL="342900" indent="-342900">
              <a:buAutoNum type="arabicPeriod"/>
            </a:pPr>
            <a:r>
              <a:rPr lang="en-GB" dirty="0"/>
              <a:t>Check the Flowmap Overlay box.</a:t>
            </a:r>
          </a:p>
          <a:p>
            <a:pPr marL="342900" indent="-342900">
              <a:buAutoNum type="arabicPeriod"/>
            </a:pPr>
            <a:endParaRPr lang="en-GB" dirty="0"/>
          </a:p>
        </p:txBody>
      </p:sp>
      <p:sp>
        <p:nvSpPr>
          <p:cNvPr id="6" name="TextBox 5">
            <a:extLst>
              <a:ext uri="{FF2B5EF4-FFF2-40B4-BE49-F238E27FC236}">
                <a16:creationId xmlns:a16="http://schemas.microsoft.com/office/drawing/2014/main" id="{25FABA7B-F913-47C5-9568-5EC8FCCD082B}"/>
              </a:ext>
            </a:extLst>
          </p:cNvPr>
          <p:cNvSpPr txBox="1"/>
          <p:nvPr/>
        </p:nvSpPr>
        <p:spPr>
          <a:xfrm>
            <a:off x="3354803" y="4686066"/>
            <a:ext cx="383438" cy="400110"/>
          </a:xfrm>
          <a:prstGeom prst="rect">
            <a:avLst/>
          </a:prstGeom>
          <a:noFill/>
        </p:spPr>
        <p:txBody>
          <a:bodyPr wrap="none" rtlCol="0">
            <a:spAutoFit/>
          </a:bodyPr>
          <a:lstStyle/>
          <a:p>
            <a:r>
              <a:rPr lang="en-GB" sz="2000" b="1" dirty="0">
                <a:solidFill>
                  <a:srgbClr val="FF0000"/>
                </a:solidFill>
              </a:rPr>
              <a:t>1.</a:t>
            </a:r>
          </a:p>
        </p:txBody>
      </p:sp>
      <p:cxnSp>
        <p:nvCxnSpPr>
          <p:cNvPr id="42" name="Straight Arrow Connector 41">
            <a:extLst>
              <a:ext uri="{FF2B5EF4-FFF2-40B4-BE49-F238E27FC236}">
                <a16:creationId xmlns:a16="http://schemas.microsoft.com/office/drawing/2014/main" id="{C9765EE0-3711-43EA-98BE-E041E59F7B5F}"/>
              </a:ext>
            </a:extLst>
          </p:cNvPr>
          <p:cNvCxnSpPr>
            <a:cxnSpLocks/>
            <a:stCxn id="6" idx="1"/>
          </p:cNvCxnSpPr>
          <p:nvPr/>
        </p:nvCxnSpPr>
        <p:spPr>
          <a:xfrm flipH="1">
            <a:off x="1996687" y="4886121"/>
            <a:ext cx="1358116" cy="5496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00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006B752C-F37C-4371-AED9-C4A1143FC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231384" cy="4351338"/>
          </a:xfrm>
        </p:spPr>
      </p:pic>
      <p:sp>
        <p:nvSpPr>
          <p:cNvPr id="2" name="Title 1">
            <a:extLst>
              <a:ext uri="{FF2B5EF4-FFF2-40B4-BE49-F238E27FC236}">
                <a16:creationId xmlns:a16="http://schemas.microsoft.com/office/drawing/2014/main" id="{54B7C009-60EE-4204-A073-57E3105FD4ED}"/>
              </a:ext>
            </a:extLst>
          </p:cNvPr>
          <p:cNvSpPr>
            <a:spLocks noGrp="1"/>
          </p:cNvSpPr>
          <p:nvPr>
            <p:ph type="title"/>
          </p:nvPr>
        </p:nvSpPr>
        <p:spPr/>
        <p:txBody>
          <a:bodyPr/>
          <a:lstStyle/>
          <a:p>
            <a:r>
              <a:rPr lang="en-GB" dirty="0"/>
              <a:t>Speckle Image Creation</a:t>
            </a:r>
          </a:p>
        </p:txBody>
      </p:sp>
      <p:sp>
        <p:nvSpPr>
          <p:cNvPr id="6" name="TextBox 5">
            <a:extLst>
              <a:ext uri="{FF2B5EF4-FFF2-40B4-BE49-F238E27FC236}">
                <a16:creationId xmlns:a16="http://schemas.microsoft.com/office/drawing/2014/main" id="{9BE1E240-168D-45F7-9BD8-869F33863086}"/>
              </a:ext>
            </a:extLst>
          </p:cNvPr>
          <p:cNvSpPr txBox="1"/>
          <p:nvPr/>
        </p:nvSpPr>
        <p:spPr>
          <a:xfrm>
            <a:off x="6221506" y="1933201"/>
            <a:ext cx="5132294" cy="2031325"/>
          </a:xfrm>
          <a:prstGeom prst="rect">
            <a:avLst/>
          </a:prstGeom>
          <a:noFill/>
        </p:spPr>
        <p:txBody>
          <a:bodyPr wrap="square" rtlCol="0">
            <a:spAutoFit/>
          </a:bodyPr>
          <a:lstStyle/>
          <a:p>
            <a:r>
              <a:rPr lang="en-GB" b="1" dirty="0"/>
              <a:t>Objective</a:t>
            </a:r>
          </a:p>
          <a:p>
            <a:r>
              <a:rPr lang="en-GB" dirty="0"/>
              <a:t>To display the speckle imaging.</a:t>
            </a:r>
          </a:p>
          <a:p>
            <a:endParaRPr lang="en-GB" dirty="0"/>
          </a:p>
          <a:p>
            <a:r>
              <a:rPr lang="en-GB" b="1" dirty="0"/>
              <a:t>Steps</a:t>
            </a:r>
          </a:p>
          <a:p>
            <a:pPr marL="342900" indent="-342900">
              <a:buAutoNum type="arabicPeriod"/>
            </a:pPr>
            <a:r>
              <a:rPr lang="en-GB" dirty="0"/>
              <a:t>Create Speckle.</a:t>
            </a:r>
          </a:p>
          <a:p>
            <a:pPr marL="342900" indent="-342900">
              <a:buAutoNum type="arabicPeriod"/>
            </a:pPr>
            <a:r>
              <a:rPr lang="en-GB" dirty="0"/>
              <a:t>Select colour map if required.</a:t>
            </a:r>
          </a:p>
          <a:p>
            <a:pPr marL="342900" indent="-342900">
              <a:buAutoNum type="arabicPeriod"/>
            </a:pPr>
            <a:r>
              <a:rPr lang="en-GB" dirty="0"/>
              <a:t>View the speckle image using the Frames slider.</a:t>
            </a:r>
          </a:p>
        </p:txBody>
      </p:sp>
      <p:sp>
        <p:nvSpPr>
          <p:cNvPr id="7" name="TextBox 6">
            <a:extLst>
              <a:ext uri="{FF2B5EF4-FFF2-40B4-BE49-F238E27FC236}">
                <a16:creationId xmlns:a16="http://schemas.microsoft.com/office/drawing/2014/main" id="{2E67CE42-D310-4393-89D5-B6D418F3F5C7}"/>
              </a:ext>
            </a:extLst>
          </p:cNvPr>
          <p:cNvSpPr txBox="1"/>
          <p:nvPr/>
        </p:nvSpPr>
        <p:spPr>
          <a:xfrm>
            <a:off x="276251" y="2031813"/>
            <a:ext cx="383438" cy="400110"/>
          </a:xfrm>
          <a:prstGeom prst="rect">
            <a:avLst/>
          </a:prstGeom>
          <a:noFill/>
        </p:spPr>
        <p:txBody>
          <a:bodyPr wrap="none" rtlCol="0">
            <a:spAutoFit/>
          </a:bodyPr>
          <a:lstStyle/>
          <a:p>
            <a:r>
              <a:rPr lang="en-GB" sz="2000" b="1" dirty="0">
                <a:solidFill>
                  <a:srgbClr val="FF0000"/>
                </a:solidFill>
              </a:rPr>
              <a:t>1.</a:t>
            </a:r>
          </a:p>
        </p:txBody>
      </p:sp>
      <p:sp>
        <p:nvSpPr>
          <p:cNvPr id="8" name="TextBox 7">
            <a:extLst>
              <a:ext uri="{FF2B5EF4-FFF2-40B4-BE49-F238E27FC236}">
                <a16:creationId xmlns:a16="http://schemas.microsoft.com/office/drawing/2014/main" id="{2FE888BA-A7A4-4B89-B1BC-FC3799F591EC}"/>
              </a:ext>
            </a:extLst>
          </p:cNvPr>
          <p:cNvSpPr txBox="1"/>
          <p:nvPr/>
        </p:nvSpPr>
        <p:spPr>
          <a:xfrm>
            <a:off x="276251" y="4492653"/>
            <a:ext cx="383438" cy="400110"/>
          </a:xfrm>
          <a:prstGeom prst="rect">
            <a:avLst/>
          </a:prstGeom>
          <a:noFill/>
        </p:spPr>
        <p:txBody>
          <a:bodyPr wrap="none" rtlCol="0">
            <a:spAutoFit/>
          </a:bodyPr>
          <a:lstStyle/>
          <a:p>
            <a:r>
              <a:rPr lang="en-GB" sz="2000" b="1" dirty="0">
                <a:solidFill>
                  <a:srgbClr val="FF0000"/>
                </a:solidFill>
              </a:rPr>
              <a:t>2.</a:t>
            </a:r>
          </a:p>
        </p:txBody>
      </p:sp>
      <p:sp>
        <p:nvSpPr>
          <p:cNvPr id="9" name="TextBox 8">
            <a:extLst>
              <a:ext uri="{FF2B5EF4-FFF2-40B4-BE49-F238E27FC236}">
                <a16:creationId xmlns:a16="http://schemas.microsoft.com/office/drawing/2014/main" id="{D47DC123-6E2C-4609-8053-FB7439B676B3}"/>
              </a:ext>
            </a:extLst>
          </p:cNvPr>
          <p:cNvSpPr txBox="1"/>
          <p:nvPr/>
        </p:nvSpPr>
        <p:spPr>
          <a:xfrm>
            <a:off x="3437545" y="5167312"/>
            <a:ext cx="383438" cy="400110"/>
          </a:xfrm>
          <a:prstGeom prst="rect">
            <a:avLst/>
          </a:prstGeom>
          <a:noFill/>
        </p:spPr>
        <p:txBody>
          <a:bodyPr wrap="square" rtlCol="0">
            <a:spAutoFit/>
          </a:bodyPr>
          <a:lstStyle/>
          <a:p>
            <a:r>
              <a:rPr lang="en-GB" sz="2000" b="1" dirty="0">
                <a:solidFill>
                  <a:srgbClr val="FF0000"/>
                </a:solidFill>
              </a:rPr>
              <a:t>3.</a:t>
            </a:r>
          </a:p>
        </p:txBody>
      </p:sp>
      <p:cxnSp>
        <p:nvCxnSpPr>
          <p:cNvPr id="10" name="Straight Arrow Connector 9">
            <a:extLst>
              <a:ext uri="{FF2B5EF4-FFF2-40B4-BE49-F238E27FC236}">
                <a16:creationId xmlns:a16="http://schemas.microsoft.com/office/drawing/2014/main" id="{5CA4AE0F-B581-4D87-9BBD-8D995A49815F}"/>
              </a:ext>
            </a:extLst>
          </p:cNvPr>
          <p:cNvCxnSpPr>
            <a:cxnSpLocks/>
            <a:stCxn id="7" idx="2"/>
          </p:cNvCxnSpPr>
          <p:nvPr/>
        </p:nvCxnSpPr>
        <p:spPr>
          <a:xfrm>
            <a:off x="467970" y="2431923"/>
            <a:ext cx="1082924" cy="5169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C2F206-B820-41E9-8AA0-F9ADA6A7D243}"/>
              </a:ext>
            </a:extLst>
          </p:cNvPr>
          <p:cNvCxnSpPr>
            <a:cxnSpLocks/>
            <a:stCxn id="9" idx="3"/>
          </p:cNvCxnSpPr>
          <p:nvPr/>
        </p:nvCxnSpPr>
        <p:spPr>
          <a:xfrm flipV="1">
            <a:off x="3820983" y="4692708"/>
            <a:ext cx="517935" cy="6746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D37B82-5441-4245-AF63-3AEF8668F81C}"/>
              </a:ext>
            </a:extLst>
          </p:cNvPr>
          <p:cNvCxnSpPr>
            <a:cxnSpLocks/>
            <a:stCxn id="8" idx="3"/>
          </p:cNvCxnSpPr>
          <p:nvPr/>
        </p:nvCxnSpPr>
        <p:spPr>
          <a:xfrm flipV="1">
            <a:off x="659689" y="4175114"/>
            <a:ext cx="962923" cy="5175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64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8201</TotalTime>
  <Words>852</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Complex Vector Fluid Flow Analyser GUI</vt:lpstr>
      <vt:lpstr>Outline</vt:lpstr>
      <vt:lpstr>Dataset Selection and Background Creation</vt:lpstr>
      <vt:lpstr>Doppler Image Creation</vt:lpstr>
      <vt:lpstr>Flowmap Creation</vt:lpstr>
      <vt:lpstr>Doppler Image with Flowmap Overlay</vt:lpstr>
      <vt:lpstr>Vector Image Creation</vt:lpstr>
      <vt:lpstr>Vector Image with Flowmap Overlay</vt:lpstr>
      <vt:lpstr>Speckle Image Creation</vt:lpstr>
      <vt:lpstr>Rendering Parameters for Video Creation</vt:lpstr>
      <vt:lpstr>Final Video Display</vt:lpstr>
      <vt:lpstr>Saving and Loading Parameters and Data</vt:lpstr>
      <vt:lpstr>Automation</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Ito A</dc:creator>
  <cp:lastModifiedBy>Alex Ito A</cp:lastModifiedBy>
  <cp:revision>2</cp:revision>
  <dcterms:created xsi:type="dcterms:W3CDTF">2024-03-05T12:52:19Z</dcterms:created>
  <dcterms:modified xsi:type="dcterms:W3CDTF">2024-09-12T21:36:16Z</dcterms:modified>
</cp:coreProperties>
</file>