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4" r:id="rId11"/>
    <p:sldId id="275" r:id="rId12"/>
    <p:sldId id="281" r:id="rId13"/>
    <p:sldId id="282" r:id="rId14"/>
    <p:sldId id="283" r:id="rId15"/>
    <p:sldId id="266" r:id="rId16"/>
    <p:sldId id="265" r:id="rId17"/>
    <p:sldId id="285" r:id="rId18"/>
    <p:sldId id="284" r:id="rId19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9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E8481-67CB-418D-B281-8020219CE4FB}">
  <a:tblStyle styleId="{78FE8481-67CB-418D-B281-8020219C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4" autoAdjust="0"/>
  </p:normalViewPr>
  <p:slideViewPr>
    <p:cSldViewPr snapToGrid="0">
      <p:cViewPr varScale="1">
        <p:scale>
          <a:sx n="126" d="100"/>
          <a:sy n="126" d="100"/>
        </p:scale>
        <p:origin x="119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1-8 Лёша.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60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88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3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840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lang="ru-RU"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C# ASP.NET Core разработчик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4247-564C-4F17-9A74-09894839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767838"/>
            <a:ext cx="7946967" cy="4058375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10905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microservice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398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69A5EA-D863-A58E-4469-2690207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7" y="4882"/>
            <a:ext cx="8520600" cy="10959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Сервис «Авторизации и аутентификации пользователя»</a:t>
            </a:r>
            <a:br>
              <a:rPr lang="ru-RU" sz="3000" b="0" dirty="0">
                <a:effectLst/>
              </a:rPr>
            </a:br>
            <a:br>
              <a:rPr lang="ru-RU" sz="3000" dirty="0"/>
            </a:br>
            <a:endParaRPr lang="ru-RU" sz="3000" dirty="0"/>
          </a:p>
        </p:txBody>
      </p:sp>
      <p:pic>
        <p:nvPicPr>
          <p:cNvPr id="8" name="Google Shape;119;p28">
            <a:extLst>
              <a:ext uri="{FF2B5EF4-FFF2-40B4-BE49-F238E27FC236}">
                <a16:creationId xmlns:a16="http://schemas.microsoft.com/office/drawing/2014/main" id="{3B686DAA-63D4-0203-D43F-18BC3AE47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33" y="1517308"/>
            <a:ext cx="6335850" cy="3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p28">
            <a:extLst>
              <a:ext uri="{FF2B5EF4-FFF2-40B4-BE49-F238E27FC236}">
                <a16:creationId xmlns:a16="http://schemas.microsoft.com/office/drawing/2014/main" id="{94987B33-D83F-A977-E704-EF9EF26A6A5A}"/>
              </a:ext>
            </a:extLst>
          </p:cNvPr>
          <p:cNvSpPr txBox="1"/>
          <p:nvPr/>
        </p:nvSpPr>
        <p:spPr>
          <a:xfrm>
            <a:off x="220850" y="963865"/>
            <a:ext cx="887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PackageReferences: Microsoft.EntityFrameworkCore, Npgsql.EntityFrameworkCore.PostgreSQL, Microsoft.AspNetCore.Authentication.JwtBearer, BCrypt.Net-Next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354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3369435-EFA5-51BE-C755-957C410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8" y="35623"/>
            <a:ext cx="8520600" cy="1095900"/>
          </a:xfrm>
        </p:spPr>
        <p:txBody>
          <a:bodyPr/>
          <a:lstStyle/>
          <a:p>
            <a:r>
              <a:rPr lang="ru" sz="3000" dirty="0"/>
              <a:t>Реализация логирования</a:t>
            </a:r>
            <a:endParaRPr lang="ru-RU" sz="3000" dirty="0"/>
          </a:p>
        </p:txBody>
      </p:sp>
      <p:sp>
        <p:nvSpPr>
          <p:cNvPr id="9" name="Google Shape;126;p29">
            <a:extLst>
              <a:ext uri="{FF2B5EF4-FFF2-40B4-BE49-F238E27FC236}">
                <a16:creationId xmlns:a16="http://schemas.microsoft.com/office/drawing/2014/main" id="{837AC60E-4DF0-F2D2-74D3-A3CADEEBEFE2}"/>
              </a:ext>
            </a:extLst>
          </p:cNvPr>
          <p:cNvSpPr txBox="1"/>
          <p:nvPr/>
        </p:nvSpPr>
        <p:spPr>
          <a:xfrm>
            <a:off x="449348" y="2055756"/>
            <a:ext cx="8520600" cy="159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0C0D0E"/>
                </a:solidFill>
                <a:highlight>
                  <a:srgbClr val="FFFFFF"/>
                </a:highlight>
              </a:rPr>
              <a:t>PackageReferences: Microsoft.Extensions.Logging + NLog, NLog.Web.AspNetCore</a:t>
            </a:r>
            <a:endParaRPr sz="1700" dirty="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.NET Core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Microsoft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 представляет абстракцию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ILogger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 из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Microsoft.Extensions.Logging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 Мы использовали эту абстракцию логирования в своем проекте и интегрировали ее с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NLog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</a:t>
            </a:r>
            <a:endParaRPr sz="1150" dirty="0">
              <a:solidFill>
                <a:srgbClr val="0C0D0E"/>
              </a:solidFill>
              <a:highlight>
                <a:srgbClr val="FFFFFF"/>
              </a:highlight>
            </a:endParaRPr>
          </a:p>
        </p:txBody>
      </p:sp>
      <p:pic>
        <p:nvPicPr>
          <p:cNvPr id="10" name="Google Shape;127;p29">
            <a:extLst>
              <a:ext uri="{FF2B5EF4-FFF2-40B4-BE49-F238E27FC236}">
                <a16:creationId xmlns:a16="http://schemas.microsoft.com/office/drawing/2014/main" id="{61D4AC3A-94A2-0BE8-0CCF-C2199B41F4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8" y="1284948"/>
            <a:ext cx="3895101" cy="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p29">
            <a:extLst>
              <a:ext uri="{FF2B5EF4-FFF2-40B4-BE49-F238E27FC236}">
                <a16:creationId xmlns:a16="http://schemas.microsoft.com/office/drawing/2014/main" id="{278E35B6-20AA-E13E-3BCD-D24F05FEDB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348" y="1042873"/>
            <a:ext cx="4419600" cy="99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9;p29">
            <a:extLst>
              <a:ext uri="{FF2B5EF4-FFF2-40B4-BE49-F238E27FC236}">
                <a16:creationId xmlns:a16="http://schemas.microsoft.com/office/drawing/2014/main" id="{A06CA9CC-FDE8-1DAB-C252-25E491FC711E}"/>
              </a:ext>
            </a:extLst>
          </p:cNvPr>
          <p:cNvSpPr txBox="1"/>
          <p:nvPr/>
        </p:nvSpPr>
        <p:spPr>
          <a:xfrm>
            <a:off x="2047668" y="3673396"/>
            <a:ext cx="5503752" cy="1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Установка </a:t>
            </a:r>
            <a:r>
              <a:rPr lang="ru-RU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и его зависимости.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Создание и конфигурация логгера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конфигурация в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Nlog.config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Интеграция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и </a:t>
            </a:r>
            <a:r>
              <a:rPr lang="ru" sz="1150" dirty="0">
                <a:solidFill>
                  <a:srgbClr val="0C0D0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Microsoft.Extensions.Logging в сво</a:t>
            </a:r>
            <a:r>
              <a:rPr lang="ru-RU" sz="1150" dirty="0">
                <a:solidFill>
                  <a:srgbClr val="0C0D0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е приложение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86BB9-7B19-469B-9624-86415279F146}"/>
              </a:ext>
            </a:extLst>
          </p:cNvPr>
          <p:cNvSpPr txBox="1"/>
          <p:nvPr/>
        </p:nvSpPr>
        <p:spPr>
          <a:xfrm>
            <a:off x="2476500" y="3646148"/>
            <a:ext cx="196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Интеграция в проект:</a:t>
            </a:r>
          </a:p>
        </p:txBody>
      </p:sp>
    </p:spTree>
    <p:extLst>
      <p:ext uri="{BB962C8B-B14F-4D97-AF65-F5344CB8AC3E}">
        <p14:creationId xmlns:p14="http://schemas.microsoft.com/office/powerpoint/2010/main" val="178374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Gateway Ocelot / Swagger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35" name="Picture 11" descr="GitHub - Burgyn/MMLib.SwaggerForOcelot: This repo contains swagger  extension for ocelot.">
            <a:extLst>
              <a:ext uri="{FF2B5EF4-FFF2-40B4-BE49-F238E27FC236}">
                <a16:creationId xmlns:a16="http://schemas.microsoft.com/office/drawing/2014/main" id="{A45F8A7A-F1CB-7E83-6BEF-74C13015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17" y="-912"/>
            <a:ext cx="2298197" cy="10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9;p30">
            <a:extLst>
              <a:ext uri="{FF2B5EF4-FFF2-40B4-BE49-F238E27FC236}">
                <a16:creationId xmlns:a16="http://schemas.microsoft.com/office/drawing/2014/main" id="{17C3DF81-53F1-AA17-4E26-34D71C87A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77" y="1611039"/>
            <a:ext cx="3782036" cy="3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30">
            <a:extLst>
              <a:ext uri="{FF2B5EF4-FFF2-40B4-BE49-F238E27FC236}">
                <a16:creationId xmlns:a16="http://schemas.microsoft.com/office/drawing/2014/main" id="{F944B66F-702D-E36C-9074-7AF185AACA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358" y="1238307"/>
            <a:ext cx="4139725" cy="24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30">
            <a:extLst>
              <a:ext uri="{FF2B5EF4-FFF2-40B4-BE49-F238E27FC236}">
                <a16:creationId xmlns:a16="http://schemas.microsoft.com/office/drawing/2014/main" id="{79DBE5BD-2B77-303B-7E41-D015AA8012C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6213" y="3727558"/>
            <a:ext cx="49815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uGet Gallery | Ocelot 23.3.3">
            <a:extLst>
              <a:ext uri="{FF2B5EF4-FFF2-40B4-BE49-F238E27FC236}">
                <a16:creationId xmlns:a16="http://schemas.microsoft.com/office/drawing/2014/main" id="{FEF98B39-FD1F-4F43-BA05-670905D4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9" y="70748"/>
            <a:ext cx="926590" cy="10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1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92930" y="113122"/>
            <a:ext cx="8520600" cy="644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Фронт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Picture 2" descr="A BEGINNER'S GUIDE TO REACT JS - 2023 EDITION, Russia">
            <a:extLst>
              <a:ext uri="{FF2B5EF4-FFF2-40B4-BE49-F238E27FC236}">
                <a16:creationId xmlns:a16="http://schemas.microsoft.com/office/drawing/2014/main" id="{F983C42B-07B2-49D8-AD3B-093A02A7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16" y="4095971"/>
            <a:ext cx="981051" cy="6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9DBAF-80EA-4CBF-952B-F62564CB0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63"/>
          <a:stretch/>
        </p:blipFill>
        <p:spPr>
          <a:xfrm>
            <a:off x="401490" y="1041008"/>
            <a:ext cx="4452450" cy="1989710"/>
          </a:xfrm>
          <a:prstGeom prst="rect">
            <a:avLst/>
          </a:prstGeom>
        </p:spPr>
      </p:pic>
      <p:pic>
        <p:nvPicPr>
          <p:cNvPr id="1028" name="Picture 4" descr="Why the redux toolkit is better than Context API :">
            <a:extLst>
              <a:ext uri="{FF2B5EF4-FFF2-40B4-BE49-F238E27FC236}">
                <a16:creationId xmlns:a16="http://schemas.microsoft.com/office/drawing/2014/main" id="{B1FD5B14-2A1E-4297-902A-230BE12E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16" y="4001648"/>
            <a:ext cx="176784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986350-0899-4DF1-963D-39880ABA1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0" y="4001648"/>
            <a:ext cx="4452450" cy="5495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BDD344-6AA4-45DE-B66E-511D4D1FE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243" y="1041008"/>
            <a:ext cx="3405974" cy="21758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5AC075-DB4C-4B0F-B55B-11BC43C49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90" y="3150854"/>
            <a:ext cx="4452450" cy="7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/>
              <a:t>Live</a:t>
            </a:r>
            <a:endParaRPr sz="4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79106853"/>
              </p:ext>
            </p:extLst>
          </p:nvPr>
        </p:nvGraphicFramePr>
        <p:xfrm>
          <a:off x="355570" y="991169"/>
          <a:ext cx="8344192" cy="2310917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71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Разработана и внедрена </a:t>
                      </a:r>
                      <a:r>
                        <a:rPr lang="ru-RU" sz="1200" b="1" dirty="0" err="1"/>
                        <a:t>микросервисная</a:t>
                      </a:r>
                      <a:r>
                        <a:rPr lang="ru-RU" sz="1200" b="1" dirty="0"/>
                        <a:t> архитектура</a:t>
                      </a:r>
                      <a:r>
                        <a:rPr lang="ru-RU" sz="1200" dirty="0"/>
                        <a:t>, обеспечившая гибкость и масштабируемость системы.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Освоены и успешно применены современные технологии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RabbitMQ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Ocelot</a:t>
                      </a:r>
                      <a:r>
                        <a:rPr lang="ru-RU" sz="1200" dirty="0"/>
                        <a:t>), что улучшило взаимодействие между компонентами и управление проектом.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Достигнуто улучшение качества разработки</a:t>
                      </a:r>
                      <a:r>
                        <a:rPr lang="ru-RU" sz="1200" dirty="0"/>
                        <a:t> через внедрение CI/CD, автоматических тестов и контейнеризации с помощью </a:t>
                      </a:r>
                      <a:r>
                        <a:rPr lang="ru-RU" sz="1200" dirty="0" err="1"/>
                        <a:t>Docker</a:t>
                      </a:r>
                      <a:r>
                        <a:rPr lang="ru-RU" sz="1200" dirty="0"/>
                        <a:t>, что ускорило развертывание и повысило стабильность приложения.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Получили в результате обучения на этом курсе проект, позволяющий на реально существующих практических кейсах изучать и внедрять новые технологии и подходы в командной разработке.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3194"/>
                  </a:ext>
                </a:extLst>
              </a:tr>
            </a:tbl>
          </a:graphicData>
        </a:graphic>
      </p:graphicFrame>
      <p:sp>
        <p:nvSpPr>
          <p:cNvPr id="10" name="Google Shape;135;p24">
            <a:extLst>
              <a:ext uri="{FF2B5EF4-FFF2-40B4-BE49-F238E27FC236}">
                <a16:creationId xmlns:a16="http://schemas.microsoft.com/office/drawing/2014/main" id="{6242A03D-F02C-4C2F-B6D0-27227624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1" name="Google Shape;135;p24">
            <a:extLst>
              <a:ext uri="{FF2B5EF4-FFF2-40B4-BE49-F238E27FC236}">
                <a16:creationId xmlns:a16="http://schemas.microsoft.com/office/drawing/2014/main" id="{391EEEAC-DF8A-488D-8A71-F74B3E76B497}"/>
              </a:ext>
            </a:extLst>
          </p:cNvPr>
          <p:cNvSpPr txBox="1">
            <a:spLocks/>
          </p:cNvSpPr>
          <p:nvPr/>
        </p:nvSpPr>
        <p:spPr>
          <a:xfrm>
            <a:off x="355570" y="324571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000" dirty="0"/>
              <a:t>Итог</a:t>
            </a:r>
          </a:p>
          <a:p>
            <a:endParaRPr lang="ru-RU" sz="3000" dirty="0"/>
          </a:p>
          <a:p>
            <a:endParaRPr lang="ru-RU" sz="3000" dirty="0"/>
          </a:p>
        </p:txBody>
      </p:sp>
      <p:graphicFrame>
        <p:nvGraphicFramePr>
          <p:cNvPr id="14" name="Google Shape;142;p25">
            <a:extLst>
              <a:ext uri="{FF2B5EF4-FFF2-40B4-BE49-F238E27FC236}">
                <a16:creationId xmlns:a16="http://schemas.microsoft.com/office/drawing/2014/main" id="{EC185DE0-B87D-4548-8FF3-89FF7BC67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83643"/>
              </p:ext>
            </p:extLst>
          </p:nvPr>
        </p:nvGraphicFramePr>
        <p:xfrm>
          <a:off x="355570" y="3962532"/>
          <a:ext cx="8432860" cy="685790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84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В результате командной работы в рамках курса мы создали проект, который позволяет на реальных кейсах изучать и внедрять актуальные технологии и подходы.</a:t>
                      </a:r>
                      <a:r>
                        <a:rPr lang="ru-RU" sz="1200" dirty="0"/>
                        <a:t> Это стало важным шагом в нашем профессиональном росте и опыте командной разработки.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2;p25">
            <a:extLst>
              <a:ext uri="{FF2B5EF4-FFF2-40B4-BE49-F238E27FC236}">
                <a16:creationId xmlns:a16="http://schemas.microsoft.com/office/drawing/2014/main" id="{F03349D2-FBAE-4EA5-B459-251CEC7A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4099"/>
              </p:ext>
            </p:extLst>
          </p:nvPr>
        </p:nvGraphicFramePr>
        <p:xfrm>
          <a:off x="653935" y="1346345"/>
          <a:ext cx="7537421" cy="2196109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64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Оптимизация </a:t>
                      </a:r>
                      <a:r>
                        <a:rPr lang="ru-RU" sz="1400" b="1" dirty="0" err="1"/>
                        <a:t>микросервисов</a:t>
                      </a:r>
                      <a:r>
                        <a:rPr lang="ru-RU" sz="1400" dirty="0"/>
                        <a:t> для улучшения производительности.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Масштабирование и нагрузочное тестирование</a:t>
                      </a:r>
                      <a:r>
                        <a:rPr lang="ru-RU" sz="1400" dirty="0"/>
                        <a:t> для подготовки системы к росту.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Интеграция новых технологий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Kubernetes</a:t>
                      </a:r>
                      <a:r>
                        <a:rPr lang="ru-RU" sz="1400" dirty="0"/>
                        <a:t>, CI/CD) для ускорения и улучшения процессов.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/>
                        <a:t>Расширение функциональности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0" dirty="0"/>
                        <a:t>и</a:t>
                      </a:r>
                      <a:r>
                        <a:rPr lang="ru-RU" sz="1400" dirty="0"/>
                        <a:t> улучшения пользовательского интерфейса.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6061"/>
                  </a:ext>
                </a:extLst>
              </a:tr>
            </a:tbl>
          </a:graphicData>
        </a:graphic>
      </p:graphicFrame>
      <p:sp>
        <p:nvSpPr>
          <p:cNvPr id="7" name="Google Shape;141;p25">
            <a:extLst>
              <a:ext uri="{FF2B5EF4-FFF2-40B4-BE49-F238E27FC236}">
                <a16:creationId xmlns:a16="http://schemas.microsoft.com/office/drawing/2014/main" id="{EA8709BB-98A9-46A0-A191-E893772C0F37}"/>
              </a:ext>
            </a:extLst>
          </p:cNvPr>
          <p:cNvSpPr txBox="1">
            <a:spLocks/>
          </p:cNvSpPr>
          <p:nvPr/>
        </p:nvSpPr>
        <p:spPr>
          <a:xfrm>
            <a:off x="4572000" y="683501"/>
            <a:ext cx="3374967" cy="4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3000" dirty="0"/>
          </a:p>
        </p:txBody>
      </p:sp>
      <p:sp>
        <p:nvSpPr>
          <p:cNvPr id="8" name="Google Shape;135;p24">
            <a:extLst>
              <a:ext uri="{FF2B5EF4-FFF2-40B4-BE49-F238E27FC236}">
                <a16:creationId xmlns:a16="http://schemas.microsoft.com/office/drawing/2014/main" id="{A4327D78-12E5-42A8-BC7C-B49CCFCA0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Планы по развитию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0033" y="720795"/>
            <a:ext cx="7706100" cy="1604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12E1-DA4C-4C44-BC52-26DA02EE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4" y="1222064"/>
            <a:ext cx="4008128" cy="4315977"/>
          </a:xfrm>
          <a:prstGeom prst="rect">
            <a:avLst/>
          </a:prstGeom>
        </p:spPr>
      </p:pic>
      <p:sp>
        <p:nvSpPr>
          <p:cNvPr id="7" name="Google Shape;148;p26">
            <a:extLst>
              <a:ext uri="{FF2B5EF4-FFF2-40B4-BE49-F238E27FC236}">
                <a16:creationId xmlns:a16="http://schemas.microsoft.com/office/drawing/2014/main" id="{3A003A5B-35DD-4BF4-9026-14F688344FCA}"/>
              </a:ext>
            </a:extLst>
          </p:cNvPr>
          <p:cNvSpPr txBox="1">
            <a:spLocks/>
          </p:cNvSpPr>
          <p:nvPr/>
        </p:nvSpPr>
        <p:spPr>
          <a:xfrm>
            <a:off x="5937014" y="2504572"/>
            <a:ext cx="7706100" cy="16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Papyrus" panose="03070502060502030205" pitchFamily="66" charset="0"/>
              </a:rPr>
              <a:t>PDD.NET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-RU" sz="3000" dirty="0"/>
            </a:br>
            <a:r>
              <a:rPr lang="en-US" sz="3000" dirty="0"/>
              <a:t>PDD.NET: A Traffic Rules Training Platform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663800" y="2716325"/>
            <a:ext cx="3270291" cy="1647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4"/>
                </a:solidFill>
              </a:rPr>
              <a:t>Команда </a:t>
            </a:r>
            <a:r>
              <a:rPr lang="en-US" dirty="0">
                <a:solidFill>
                  <a:schemeClr val="accent4"/>
                </a:solidFill>
              </a:rPr>
              <a:t>Orange: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Воробьев Дмитрий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Худяш</a:t>
            </a:r>
            <a:r>
              <a:rPr lang="ru-RU" dirty="0">
                <a:solidFill>
                  <a:srgbClr val="02418B"/>
                </a:solidFill>
              </a:rPr>
              <a:t>о</a:t>
            </a:r>
            <a:r>
              <a:rPr lang="ru" dirty="0">
                <a:solidFill>
                  <a:srgbClr val="02418B"/>
                </a:solidFill>
              </a:rPr>
              <a:t>в 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Кириллов Роман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Упоров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>
                    <a:lumMod val="75000"/>
                  </a:schemeClr>
                </a:solidFill>
              </a:rPr>
              <a:t>Осипенков Сергей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31676124"/>
              </p:ext>
            </p:extLst>
          </p:nvPr>
        </p:nvGraphicFramePr>
        <p:xfrm>
          <a:off x="445612" y="1108706"/>
          <a:ext cx="8423083" cy="2378084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Изучение и практическое применение основных концепций разработки на ASP.NET.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Разработка приложения с использованием </a:t>
                      </a:r>
                      <a:r>
                        <a:rPr lang="ru-RU" dirty="0" err="1"/>
                        <a:t>микросервисной</a:t>
                      </a:r>
                      <a:r>
                        <a:rPr lang="ru-RU" dirty="0"/>
                        <a:t> архитектуры для повышения масштабируемости и управляемости.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Внедрение современных технологий и инструментов разработки, таких как </a:t>
                      </a:r>
                      <a:r>
                        <a:rPr lang="ru-RU" dirty="0" err="1"/>
                        <a:t>Docker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React, </a:t>
                      </a:r>
                      <a:r>
                        <a:rPr lang="en-US" dirty="0" err="1"/>
                        <a:t>MediatR</a:t>
                      </a:r>
                      <a:r>
                        <a:rPr lang="en-US" dirty="0"/>
                        <a:t>, EF </a:t>
                      </a:r>
                      <a:r>
                        <a:rPr lang="ru-RU" dirty="0"/>
                        <a:t>и брокер сообщений.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Параллельное освоение принципов проектирования и реализации безопасных, тестируемых и поддерживаемых веб-приложений.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87733813"/>
              </p:ext>
            </p:extLst>
          </p:nvPr>
        </p:nvGraphicFramePr>
        <p:xfrm>
          <a:off x="952500" y="1544194"/>
          <a:ext cx="7239000" cy="2383688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Разработка </a:t>
                      </a:r>
                      <a:r>
                        <a:rPr lang="ru-RU" sz="1200" b="1" dirty="0"/>
                        <a:t>монолитного</a:t>
                      </a:r>
                      <a:r>
                        <a:rPr lang="ru-RU" sz="1200" dirty="0"/>
                        <a:t> приложения с последующим переходом на </a:t>
                      </a:r>
                      <a:r>
                        <a:rPr lang="ru-RU" sz="1200" b="1" dirty="0" err="1"/>
                        <a:t>микросервисную</a:t>
                      </a:r>
                      <a:r>
                        <a:rPr lang="ru-RU" sz="1200" dirty="0"/>
                        <a:t> архитектуру для повышения гибкости и масштабируемости.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Использование лучших практик разработки, включая </a:t>
                      </a:r>
                      <a:r>
                        <a:rPr lang="ru-RU" sz="1200" b="0" dirty="0" err="1"/>
                        <a:t>Dependency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Injection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1" dirty="0"/>
                        <a:t>(DI)</a:t>
                      </a:r>
                      <a:r>
                        <a:rPr lang="ru-RU" sz="1200" dirty="0"/>
                        <a:t>, обработку промежуточного слоя (</a:t>
                      </a:r>
                      <a:r>
                        <a:rPr lang="ru-RU" sz="1200" b="1" dirty="0" err="1"/>
                        <a:t>Middleware</a:t>
                      </a:r>
                      <a:r>
                        <a:rPr lang="ru-RU" sz="1200" dirty="0"/>
                        <a:t>) и валидацию данных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 err="1"/>
                        <a:t>FluentValidation</a:t>
                      </a:r>
                      <a:r>
                        <a:rPr lang="en-US" sz="1200" dirty="0"/>
                        <a:t>)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Создание системы аутентификации и авторизации на базе </a:t>
                      </a:r>
                      <a:r>
                        <a:rPr lang="en-US" sz="1200" b="1" dirty="0"/>
                        <a:t>JWT</a:t>
                      </a:r>
                      <a:r>
                        <a:rPr lang="ru-RU" sz="1200" b="1" dirty="0"/>
                        <a:t>-токенов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Реализация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брокер сообщений </a:t>
                      </a: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и использование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базы данных для отдельных сервисов. 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Настройка </a:t>
                      </a:r>
                      <a:r>
                        <a:rPr lang="ru-RU" sz="1200" b="1" dirty="0" err="1"/>
                        <a:t>Ocelot</a:t>
                      </a:r>
                      <a:r>
                        <a:rPr lang="ru-RU" sz="1200" dirty="0"/>
                        <a:t> для маршрутизации запросов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b="1" dirty="0"/>
                        <a:t>API Gateway.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7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32717901"/>
              </p:ext>
            </p:extLst>
          </p:nvPr>
        </p:nvGraphicFramePr>
        <p:xfrm>
          <a:off x="825038" y="952678"/>
          <a:ext cx="7239000" cy="4069752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ASP.NET Core 8.0 </a:t>
                      </a:r>
                      <a:r>
                        <a:rPr lang="ru-RU" sz="1200" dirty="0"/>
                        <a:t> – фреймворк для разработки веб-приложений 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Entity</a:t>
                      </a:r>
                      <a:r>
                        <a:rPr lang="ru-RU" sz="1200" b="1" dirty="0"/>
                        <a:t> Framework Core</a:t>
                      </a:r>
                      <a:r>
                        <a:rPr lang="ru-RU" sz="1200" dirty="0"/>
                        <a:t> – для работы с реляционными базами данных (</a:t>
                      </a:r>
                      <a:r>
                        <a:rPr lang="ru-RU" sz="1200" dirty="0" err="1"/>
                        <a:t>SQLite</a:t>
                      </a:r>
                      <a:r>
                        <a:rPr lang="ru-RU" sz="1200" dirty="0"/>
                        <a:t> на начальном этапе, затем </a:t>
                      </a:r>
                      <a:r>
                        <a:rPr lang="ru-RU" sz="1200" dirty="0" err="1"/>
                        <a:t>PostgreSQL</a:t>
                      </a:r>
                      <a:r>
                        <a:rPr lang="ru-RU" sz="1200" dirty="0"/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и </a:t>
                      </a: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</a:t>
                      </a:r>
                      <a:r>
                        <a:rPr lang="ru-RU" sz="1200" b="1" dirty="0" err="1"/>
                        <a:t>Compose</a:t>
                      </a:r>
                      <a:r>
                        <a:rPr lang="ru-RU" sz="1200" dirty="0"/>
                        <a:t> – для контейнеризации приложений и управления зависимостями.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MongoDB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база данных для хранения данных в одном из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87107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– брокер сообщений для организации асинхронного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353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React.js</a:t>
                      </a:r>
                      <a:r>
                        <a:rPr lang="ru-RU" sz="1200" dirty="0"/>
                        <a:t> – для создания </a:t>
                      </a:r>
                      <a:r>
                        <a:rPr lang="ru-RU" sz="1200" dirty="0" err="1"/>
                        <a:t>фронтенда</a:t>
                      </a:r>
                      <a:r>
                        <a:rPr lang="ru-RU" sz="1200" dirty="0"/>
                        <a:t> и взаимодействия с API через Gateway.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Используемые пакеты:</a:t>
                      </a:r>
                      <a:r>
                        <a:rPr lang="en-US" sz="1200" dirty="0"/>
                        <a:t>redux, redux toolkit, bootstrap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7551"/>
                  </a:ext>
                </a:extLst>
              </a:tr>
              <a:tr h="479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 err="1"/>
                        <a:t>Swagger</a:t>
                      </a:r>
                      <a:r>
                        <a:rPr lang="ru-RU" sz="1200" dirty="0"/>
                        <a:t> – для документирования и тестирования API, упрощая процесс взаимодействия с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89434"/>
                  </a:ext>
                </a:extLst>
              </a:tr>
              <a:tr h="686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MediatR</a:t>
                      </a:r>
                      <a:r>
                        <a:rPr lang="en-US" sz="1200" dirty="0"/>
                        <a:t> – </a:t>
                      </a:r>
                      <a:r>
                        <a:rPr lang="ru-RU" sz="1200" dirty="0"/>
                        <a:t>для управления запросами и реализации паттерна </a:t>
                      </a:r>
                      <a:r>
                        <a:rPr lang="en-US" sz="1200" dirty="0"/>
                        <a:t>CQRS (Command and Query Responsibility Segregation) </a:t>
                      </a:r>
                      <a:r>
                        <a:rPr lang="ru-RU" sz="1200" dirty="0"/>
                        <a:t>внутри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1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832396-1AEA-4948-AC19-815F1C5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3" y="1295612"/>
            <a:ext cx="6543847" cy="33915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C62A0-353A-4716-BA5B-24B44FB2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" y="1103001"/>
            <a:ext cx="2145709" cy="3776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monolith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8283E-0DD1-4F3A-9489-5267A5B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719944"/>
            <a:ext cx="8275045" cy="3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858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685</Words>
  <Application>Microsoft Office PowerPoint</Application>
  <PresentationFormat>Экран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Roboto</vt:lpstr>
      <vt:lpstr>Papyrus</vt:lpstr>
      <vt:lpstr>Courier New</vt:lpstr>
      <vt:lpstr>Светлая тема</vt:lpstr>
      <vt:lpstr>C# ASP.NET Core разработчик</vt:lpstr>
      <vt:lpstr>Меня хорошо видно &amp; слышно?</vt:lpstr>
      <vt:lpstr>Защита проекта Тема:  PDD.NET: A Traffic Rules Training Platform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Архитектура  </vt:lpstr>
      <vt:lpstr>ER-diagram monolith  </vt:lpstr>
      <vt:lpstr>ER-diagram microservice  </vt:lpstr>
      <vt:lpstr>Сервис «Авторизации и аутентификации пользователя»  </vt:lpstr>
      <vt:lpstr>Реализация логирования</vt:lpstr>
      <vt:lpstr>Gateway Ocelot / Swagger  </vt:lpstr>
      <vt:lpstr>Фронт  </vt:lpstr>
      <vt:lpstr>Live</vt:lpstr>
      <vt:lpstr>Выводы  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ASUS</dc:creator>
  <cp:lastModifiedBy>Alex</cp:lastModifiedBy>
  <cp:revision>34</cp:revision>
  <dcterms:modified xsi:type="dcterms:W3CDTF">2024-08-29T18:50:57Z</dcterms:modified>
</cp:coreProperties>
</file>