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 id="264" r:id="rId10"/>
    <p:sldId id="270" r:id="rId11"/>
    <p:sldId id="268" r:id="rId12"/>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8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199DFE7F-5034-4392-9E68-133749F85819}" type="datetimeFigureOut">
              <a:rPr lang="es-GT" smtClean="0"/>
              <a:t>29/05/2019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D008995-71A2-41B6-A4FC-F2D2EF262267}" type="slidenum">
              <a:rPr lang="es-GT" smtClean="0"/>
              <a:t>‹Nº›</a:t>
            </a:fld>
            <a:endParaRPr lang="es-GT"/>
          </a:p>
        </p:txBody>
      </p:sp>
    </p:spTree>
    <p:extLst>
      <p:ext uri="{BB962C8B-B14F-4D97-AF65-F5344CB8AC3E}">
        <p14:creationId xmlns:p14="http://schemas.microsoft.com/office/powerpoint/2010/main" val="2951334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99DFE7F-5034-4392-9E68-133749F85819}" type="datetimeFigureOut">
              <a:rPr lang="es-GT" smtClean="0"/>
              <a:t>29/05/2019</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2D008995-71A2-41B6-A4FC-F2D2EF262267}" type="slidenum">
              <a:rPr lang="es-GT" smtClean="0"/>
              <a:t>‹Nº›</a:t>
            </a:fld>
            <a:endParaRPr lang="es-GT"/>
          </a:p>
        </p:txBody>
      </p:sp>
    </p:spTree>
    <p:extLst>
      <p:ext uri="{BB962C8B-B14F-4D97-AF65-F5344CB8AC3E}">
        <p14:creationId xmlns:p14="http://schemas.microsoft.com/office/powerpoint/2010/main" val="3705590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99DFE7F-5034-4392-9E68-133749F85819}" type="datetimeFigureOut">
              <a:rPr lang="es-GT" smtClean="0"/>
              <a:t>29/05/2019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D008995-71A2-41B6-A4FC-F2D2EF262267}" type="slidenum">
              <a:rPr lang="es-GT" smtClean="0"/>
              <a:t>‹Nº›</a:t>
            </a:fld>
            <a:endParaRPr lang="es-GT"/>
          </a:p>
        </p:txBody>
      </p:sp>
    </p:spTree>
    <p:extLst>
      <p:ext uri="{BB962C8B-B14F-4D97-AF65-F5344CB8AC3E}">
        <p14:creationId xmlns:p14="http://schemas.microsoft.com/office/powerpoint/2010/main" val="2753508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99DFE7F-5034-4392-9E68-133749F85819}" type="datetimeFigureOut">
              <a:rPr lang="es-GT" smtClean="0"/>
              <a:t>29/05/2019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D008995-71A2-41B6-A4FC-F2D2EF262267}" type="slidenum">
              <a:rPr lang="es-GT" smtClean="0"/>
              <a:t>‹Nº›</a:t>
            </a:fld>
            <a:endParaRPr lang="es-GT"/>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34380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99DFE7F-5034-4392-9E68-133749F85819}" type="datetimeFigureOut">
              <a:rPr lang="es-GT" smtClean="0"/>
              <a:t>29/05/2019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D008995-71A2-41B6-A4FC-F2D2EF262267}" type="slidenum">
              <a:rPr lang="es-GT" smtClean="0"/>
              <a:t>‹Nº›</a:t>
            </a:fld>
            <a:endParaRPr lang="es-GT"/>
          </a:p>
        </p:txBody>
      </p:sp>
    </p:spTree>
    <p:extLst>
      <p:ext uri="{BB962C8B-B14F-4D97-AF65-F5344CB8AC3E}">
        <p14:creationId xmlns:p14="http://schemas.microsoft.com/office/powerpoint/2010/main" val="3061551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9DFE7F-5034-4392-9E68-133749F85819}" type="datetimeFigureOut">
              <a:rPr lang="es-GT" smtClean="0"/>
              <a:t>29/05/2019</a:t>
            </a:fld>
            <a:endParaRPr lang="es-GT"/>
          </a:p>
        </p:txBody>
      </p:sp>
      <p:sp>
        <p:nvSpPr>
          <p:cNvPr id="4"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D008995-71A2-41B6-A4FC-F2D2EF262267}" type="slidenum">
              <a:rPr lang="es-GT" smtClean="0"/>
              <a:t>‹Nº›</a:t>
            </a:fld>
            <a:endParaRPr lang="es-GT"/>
          </a:p>
        </p:txBody>
      </p:sp>
    </p:spTree>
    <p:extLst>
      <p:ext uri="{BB962C8B-B14F-4D97-AF65-F5344CB8AC3E}">
        <p14:creationId xmlns:p14="http://schemas.microsoft.com/office/powerpoint/2010/main" val="14677235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9DFE7F-5034-4392-9E68-133749F85819}" type="datetimeFigureOut">
              <a:rPr lang="es-GT" smtClean="0"/>
              <a:t>29/05/2019</a:t>
            </a:fld>
            <a:endParaRPr lang="es-GT"/>
          </a:p>
        </p:txBody>
      </p:sp>
      <p:sp>
        <p:nvSpPr>
          <p:cNvPr id="4"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D008995-71A2-41B6-A4FC-F2D2EF262267}" type="slidenum">
              <a:rPr lang="es-GT" smtClean="0"/>
              <a:t>‹Nº›</a:t>
            </a:fld>
            <a:endParaRPr lang="es-GT"/>
          </a:p>
        </p:txBody>
      </p:sp>
    </p:spTree>
    <p:extLst>
      <p:ext uri="{BB962C8B-B14F-4D97-AF65-F5344CB8AC3E}">
        <p14:creationId xmlns:p14="http://schemas.microsoft.com/office/powerpoint/2010/main" val="25818880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99DFE7F-5034-4392-9E68-133749F85819}" type="datetimeFigureOut">
              <a:rPr lang="es-GT" smtClean="0"/>
              <a:t>29/05/2019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D008995-71A2-41B6-A4FC-F2D2EF262267}" type="slidenum">
              <a:rPr lang="es-GT" smtClean="0"/>
              <a:t>‹Nº›</a:t>
            </a:fld>
            <a:endParaRPr lang="es-GT"/>
          </a:p>
        </p:txBody>
      </p:sp>
    </p:spTree>
    <p:extLst>
      <p:ext uri="{BB962C8B-B14F-4D97-AF65-F5344CB8AC3E}">
        <p14:creationId xmlns:p14="http://schemas.microsoft.com/office/powerpoint/2010/main" val="3608095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99DFE7F-5034-4392-9E68-133749F85819}" type="datetimeFigureOut">
              <a:rPr lang="es-GT" smtClean="0"/>
              <a:t>29/05/2019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D008995-71A2-41B6-A4FC-F2D2EF262267}" type="slidenum">
              <a:rPr lang="es-GT" smtClean="0"/>
              <a:t>‹Nº›</a:t>
            </a:fld>
            <a:endParaRPr lang="es-GT"/>
          </a:p>
        </p:txBody>
      </p:sp>
    </p:spTree>
    <p:extLst>
      <p:ext uri="{BB962C8B-B14F-4D97-AF65-F5344CB8AC3E}">
        <p14:creationId xmlns:p14="http://schemas.microsoft.com/office/powerpoint/2010/main" val="3265130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199DFE7F-5034-4392-9E68-133749F85819}" type="datetimeFigureOut">
              <a:rPr lang="es-GT" smtClean="0"/>
              <a:t>29/05/2019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D008995-71A2-41B6-A4FC-F2D2EF262267}" type="slidenum">
              <a:rPr lang="es-GT" smtClean="0"/>
              <a:t>‹Nº›</a:t>
            </a:fld>
            <a:endParaRPr lang="es-GT"/>
          </a:p>
        </p:txBody>
      </p:sp>
    </p:spTree>
    <p:extLst>
      <p:ext uri="{BB962C8B-B14F-4D97-AF65-F5344CB8AC3E}">
        <p14:creationId xmlns:p14="http://schemas.microsoft.com/office/powerpoint/2010/main" val="1828059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99DFE7F-5034-4392-9E68-133749F85819}" type="datetimeFigureOut">
              <a:rPr lang="es-GT" smtClean="0"/>
              <a:t>29/05/2019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D008995-71A2-41B6-A4FC-F2D2EF262267}" type="slidenum">
              <a:rPr lang="es-GT" smtClean="0"/>
              <a:t>‹Nº›</a:t>
            </a:fld>
            <a:endParaRPr lang="es-GT"/>
          </a:p>
        </p:txBody>
      </p:sp>
    </p:spTree>
    <p:extLst>
      <p:ext uri="{BB962C8B-B14F-4D97-AF65-F5344CB8AC3E}">
        <p14:creationId xmlns:p14="http://schemas.microsoft.com/office/powerpoint/2010/main" val="1082487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99DFE7F-5034-4392-9E68-133749F85819}" type="datetimeFigureOut">
              <a:rPr lang="es-GT" smtClean="0"/>
              <a:t>29/05/2019</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2D008995-71A2-41B6-A4FC-F2D2EF262267}" type="slidenum">
              <a:rPr lang="es-GT" smtClean="0"/>
              <a:t>‹Nº›</a:t>
            </a:fld>
            <a:endParaRPr lang="es-GT"/>
          </a:p>
        </p:txBody>
      </p:sp>
    </p:spTree>
    <p:extLst>
      <p:ext uri="{BB962C8B-B14F-4D97-AF65-F5344CB8AC3E}">
        <p14:creationId xmlns:p14="http://schemas.microsoft.com/office/powerpoint/2010/main" val="3588545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199DFE7F-5034-4392-9E68-133749F85819}" type="datetimeFigureOut">
              <a:rPr lang="es-GT" smtClean="0"/>
              <a:t>29/05/2019</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2D008995-71A2-41B6-A4FC-F2D2EF262267}" type="slidenum">
              <a:rPr lang="es-GT" smtClean="0"/>
              <a:t>‹Nº›</a:t>
            </a:fld>
            <a:endParaRPr lang="es-GT"/>
          </a:p>
        </p:txBody>
      </p:sp>
    </p:spTree>
    <p:extLst>
      <p:ext uri="{BB962C8B-B14F-4D97-AF65-F5344CB8AC3E}">
        <p14:creationId xmlns:p14="http://schemas.microsoft.com/office/powerpoint/2010/main" val="38025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199DFE7F-5034-4392-9E68-133749F85819}" type="datetimeFigureOut">
              <a:rPr lang="es-GT" smtClean="0"/>
              <a:t>29/05/2019</a:t>
            </a:fld>
            <a:endParaRPr lang="es-GT"/>
          </a:p>
        </p:txBody>
      </p:sp>
      <p:sp>
        <p:nvSpPr>
          <p:cNvPr id="5" name="Footer Placeholder 3"/>
          <p:cNvSpPr>
            <a:spLocks noGrp="1"/>
          </p:cNvSpPr>
          <p:nvPr>
            <p:ph type="ftr" sz="quarter" idx="11"/>
          </p:nvPr>
        </p:nvSpPr>
        <p:spPr/>
        <p:txBody>
          <a:bodyPr/>
          <a:lstStyle/>
          <a:p>
            <a:endParaRPr lang="es-GT"/>
          </a:p>
        </p:txBody>
      </p:sp>
      <p:sp>
        <p:nvSpPr>
          <p:cNvPr id="6" name="Slide Number Placeholder 4"/>
          <p:cNvSpPr>
            <a:spLocks noGrp="1"/>
          </p:cNvSpPr>
          <p:nvPr>
            <p:ph type="sldNum" sz="quarter" idx="12"/>
          </p:nvPr>
        </p:nvSpPr>
        <p:spPr/>
        <p:txBody>
          <a:bodyPr/>
          <a:lstStyle/>
          <a:p>
            <a:fld id="{2D008995-71A2-41B6-A4FC-F2D2EF262267}" type="slidenum">
              <a:rPr lang="es-GT" smtClean="0"/>
              <a:t>‹Nº›</a:t>
            </a:fld>
            <a:endParaRPr lang="es-GT"/>
          </a:p>
        </p:txBody>
      </p:sp>
    </p:spTree>
    <p:extLst>
      <p:ext uri="{BB962C8B-B14F-4D97-AF65-F5344CB8AC3E}">
        <p14:creationId xmlns:p14="http://schemas.microsoft.com/office/powerpoint/2010/main" val="2261882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99DFE7F-5034-4392-9E68-133749F85819}" type="datetimeFigureOut">
              <a:rPr lang="es-GT" smtClean="0"/>
              <a:t>29/05/2019</a:t>
            </a:fld>
            <a:endParaRPr lang="es-GT"/>
          </a:p>
        </p:txBody>
      </p:sp>
      <p:sp>
        <p:nvSpPr>
          <p:cNvPr id="5" name="Footer Placeholder 2"/>
          <p:cNvSpPr>
            <a:spLocks noGrp="1"/>
          </p:cNvSpPr>
          <p:nvPr>
            <p:ph type="ftr" sz="quarter" idx="11"/>
          </p:nvPr>
        </p:nvSpPr>
        <p:spPr/>
        <p:txBody>
          <a:bodyPr/>
          <a:lstStyle/>
          <a:p>
            <a:endParaRPr lang="es-GT"/>
          </a:p>
        </p:txBody>
      </p:sp>
      <p:sp>
        <p:nvSpPr>
          <p:cNvPr id="6" name="Slide Number Placeholder 3"/>
          <p:cNvSpPr>
            <a:spLocks noGrp="1"/>
          </p:cNvSpPr>
          <p:nvPr>
            <p:ph type="sldNum" sz="quarter" idx="12"/>
          </p:nvPr>
        </p:nvSpPr>
        <p:spPr/>
        <p:txBody>
          <a:bodyPr/>
          <a:lstStyle/>
          <a:p>
            <a:fld id="{2D008995-71A2-41B6-A4FC-F2D2EF262267}" type="slidenum">
              <a:rPr lang="es-GT" smtClean="0"/>
              <a:t>‹Nº›</a:t>
            </a:fld>
            <a:endParaRPr lang="es-GT"/>
          </a:p>
        </p:txBody>
      </p:sp>
    </p:spTree>
    <p:extLst>
      <p:ext uri="{BB962C8B-B14F-4D97-AF65-F5344CB8AC3E}">
        <p14:creationId xmlns:p14="http://schemas.microsoft.com/office/powerpoint/2010/main" val="1170086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7" name="Date Placeholder 4"/>
          <p:cNvSpPr>
            <a:spLocks noGrp="1"/>
          </p:cNvSpPr>
          <p:nvPr>
            <p:ph type="dt" sz="half" idx="10"/>
          </p:nvPr>
        </p:nvSpPr>
        <p:spPr/>
        <p:txBody>
          <a:bodyPr/>
          <a:lstStyle/>
          <a:p>
            <a:fld id="{199DFE7F-5034-4392-9E68-133749F85819}" type="datetimeFigureOut">
              <a:rPr lang="es-GT" smtClean="0"/>
              <a:t>29/05/2019</a:t>
            </a:fld>
            <a:endParaRPr lang="es-GT"/>
          </a:p>
        </p:txBody>
      </p:sp>
      <p:sp>
        <p:nvSpPr>
          <p:cNvPr id="5" name="Footer Placeholder 5"/>
          <p:cNvSpPr>
            <a:spLocks noGrp="1"/>
          </p:cNvSpPr>
          <p:nvPr>
            <p:ph type="ftr" sz="quarter" idx="11"/>
          </p:nvPr>
        </p:nvSpPr>
        <p:spPr/>
        <p:txBody>
          <a:bodyPr/>
          <a:lstStyle/>
          <a:p>
            <a:endParaRPr lang="es-GT"/>
          </a:p>
        </p:txBody>
      </p:sp>
      <p:sp>
        <p:nvSpPr>
          <p:cNvPr id="6" name="Slide Number Placeholder 6"/>
          <p:cNvSpPr>
            <a:spLocks noGrp="1"/>
          </p:cNvSpPr>
          <p:nvPr>
            <p:ph type="sldNum" sz="quarter" idx="12"/>
          </p:nvPr>
        </p:nvSpPr>
        <p:spPr/>
        <p:txBody>
          <a:bodyPr/>
          <a:lstStyle/>
          <a:p>
            <a:fld id="{2D008995-71A2-41B6-A4FC-F2D2EF262267}" type="slidenum">
              <a:rPr lang="es-GT" smtClean="0"/>
              <a:t>‹Nº›</a:t>
            </a:fld>
            <a:endParaRPr lang="es-GT"/>
          </a:p>
        </p:txBody>
      </p:sp>
    </p:spTree>
    <p:extLst>
      <p:ext uri="{BB962C8B-B14F-4D97-AF65-F5344CB8AC3E}">
        <p14:creationId xmlns:p14="http://schemas.microsoft.com/office/powerpoint/2010/main" val="3971719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99DFE7F-5034-4392-9E68-133749F85819}" type="datetimeFigureOut">
              <a:rPr lang="es-GT" smtClean="0"/>
              <a:t>29/05/2019</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2D008995-71A2-41B6-A4FC-F2D2EF262267}" type="slidenum">
              <a:rPr lang="es-GT" smtClean="0"/>
              <a:t>‹Nº›</a:t>
            </a:fld>
            <a:endParaRPr lang="es-GT"/>
          </a:p>
        </p:txBody>
      </p:sp>
    </p:spTree>
    <p:extLst>
      <p:ext uri="{BB962C8B-B14F-4D97-AF65-F5344CB8AC3E}">
        <p14:creationId xmlns:p14="http://schemas.microsoft.com/office/powerpoint/2010/main" val="1160539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99DFE7F-5034-4392-9E68-133749F85819}" type="datetimeFigureOut">
              <a:rPr lang="es-GT" smtClean="0"/>
              <a:t>29/05/2019</a:t>
            </a:fld>
            <a:endParaRPr lang="es-GT"/>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GT"/>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D008995-71A2-41B6-A4FC-F2D2EF262267}" type="slidenum">
              <a:rPr lang="es-GT" smtClean="0"/>
              <a:t>‹Nº›</a:t>
            </a:fld>
            <a:endParaRPr lang="es-GT"/>
          </a:p>
        </p:txBody>
      </p:sp>
    </p:spTree>
    <p:extLst>
      <p:ext uri="{BB962C8B-B14F-4D97-AF65-F5344CB8AC3E}">
        <p14:creationId xmlns:p14="http://schemas.microsoft.com/office/powerpoint/2010/main" val="1264940321"/>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s.wikipedia.org/wiki/Ciencia" TargetMode="External"/><Relationship Id="rId7" Type="http://schemas.openxmlformats.org/officeDocument/2006/relationships/image" Target="../media/image6.jpeg"/><Relationship Id="rId2" Type="http://schemas.openxmlformats.org/officeDocument/2006/relationships/hyperlink" Target="https://es.wikipedia.org/wiki/Inform%C3%A1tica#cite_note-1" TargetMode="External"/><Relationship Id="rId1" Type="http://schemas.openxmlformats.org/officeDocument/2006/relationships/slideLayout" Target="../slideLayouts/slideLayout4.xml"/><Relationship Id="rId6" Type="http://schemas.openxmlformats.org/officeDocument/2006/relationships/hyperlink" Target="https://es.wikipedia.org/wiki/Electr%C3%B3nica_digital" TargetMode="External"/><Relationship Id="rId5" Type="http://schemas.openxmlformats.org/officeDocument/2006/relationships/hyperlink" Target="https://es.wikipedia.org/wiki/Dato" TargetMode="External"/><Relationship Id="rId4" Type="http://schemas.openxmlformats.org/officeDocument/2006/relationships/hyperlink" Target="https://es.wikipedia.org/wiki/Informaci%C3%B3n"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hyperlink" Target="https://es.wikipedia.org/wiki/Lenguaje_de_alto_nivel" TargetMode="External"/><Relationship Id="rId3" Type="http://schemas.openxmlformats.org/officeDocument/2006/relationships/hyperlink" Target="https://es.wikipedia.org/wiki/Lenguaje_de_programaci%C3%B3n" TargetMode="External"/><Relationship Id="rId7" Type="http://schemas.openxmlformats.org/officeDocument/2006/relationships/hyperlink" Target="https://es.wikipedia.org/wiki/Lenguaje_ensamblador" TargetMode="External"/><Relationship Id="rId2" Type="http://schemas.openxmlformats.org/officeDocument/2006/relationships/hyperlink" Target="https://es.wikipedia.org/wiki/Programa_inform%C3%A1tico" TargetMode="External"/><Relationship Id="rId1" Type="http://schemas.openxmlformats.org/officeDocument/2006/relationships/slideLayout" Target="../slideLayouts/slideLayout2.xml"/><Relationship Id="rId6" Type="http://schemas.openxmlformats.org/officeDocument/2006/relationships/hyperlink" Target="https://es.wikipedia.org/wiki/Idioma_ingl%C3%A9s" TargetMode="External"/><Relationship Id="rId5" Type="http://schemas.openxmlformats.org/officeDocument/2006/relationships/hyperlink" Target="https://es.wikipedia.org/wiki/Sistema_binario" TargetMode="External"/><Relationship Id="rId4" Type="http://schemas.openxmlformats.org/officeDocument/2006/relationships/hyperlink" Target="https://es.wikipedia.org/wiki/C%C3%B3digo_m%C3%A1quin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s.wikipedia.org/wiki/Software" TargetMode="External"/><Relationship Id="rId2" Type="http://schemas.openxmlformats.org/officeDocument/2006/relationships/hyperlink" Target="https://es.wikipedia.org/wiki/Hardware" TargetMode="External"/><Relationship Id="rId1" Type="http://schemas.openxmlformats.org/officeDocument/2006/relationships/slideLayout" Target="../slideLayouts/slideLayout4.xml"/><Relationship Id="rId6" Type="http://schemas.openxmlformats.org/officeDocument/2006/relationships/image" Target="../media/image11.jpeg"/><Relationship Id="rId5" Type="http://schemas.openxmlformats.org/officeDocument/2006/relationships/hyperlink" Target="https://es.wikipedia.org/wiki/Perif%C3%A9ricos" TargetMode="External"/><Relationship Id="rId4" Type="http://schemas.openxmlformats.org/officeDocument/2006/relationships/hyperlink" Target="https://es.wikipedia.org/wiki/Computador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GT" dirty="0" smtClean="0"/>
              <a:t>Informática, programación y soporte técnico </a:t>
            </a:r>
            <a:endParaRPr lang="es-GT" dirty="0"/>
          </a:p>
        </p:txBody>
      </p:sp>
    </p:spTree>
    <p:extLst>
      <p:ext uri="{BB962C8B-B14F-4D97-AF65-F5344CB8AC3E}">
        <p14:creationId xmlns:p14="http://schemas.microsoft.com/office/powerpoint/2010/main" val="2179734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t>Tipos de soporte técnico </a:t>
            </a:r>
            <a:endParaRPr lang="es-GT" dirty="0"/>
          </a:p>
        </p:txBody>
      </p:sp>
      <p:sp>
        <p:nvSpPr>
          <p:cNvPr id="4" name="Marcador de contenido 3"/>
          <p:cNvSpPr>
            <a:spLocks noGrp="1"/>
          </p:cNvSpPr>
          <p:nvPr>
            <p:ph sz="half" idx="1"/>
          </p:nvPr>
        </p:nvSpPr>
        <p:spPr>
          <a:xfrm>
            <a:off x="1103312" y="1358901"/>
            <a:ext cx="4396339" cy="4897438"/>
          </a:xfrm>
        </p:spPr>
        <p:txBody>
          <a:bodyPr>
            <a:normAutofit fontScale="62500" lnSpcReduction="20000"/>
          </a:bodyPr>
          <a:lstStyle/>
          <a:p>
            <a:r>
              <a:rPr lang="es-GT" sz="2100" dirty="0"/>
              <a:t>El soporte técnico a distancia consiste en una asistencia para ayudar al usuario a resolver cualquier tipo de problema con su computadora a través de largas distancias por medio de muchos tipos de contado; la más común es la línea telefónica, la mayoría de las compañías que venden hardware o software, ofrecen servicio técnico por teléfono u otras formas online como e-mails o sitios web.</a:t>
            </a:r>
            <a:br>
              <a:rPr lang="es-GT" sz="2100" dirty="0"/>
            </a:br>
            <a:r>
              <a:rPr lang="es-GT" sz="2100" dirty="0"/>
              <a:t/>
            </a:r>
            <a:br>
              <a:rPr lang="es-GT" sz="2100" dirty="0"/>
            </a:br>
            <a:r>
              <a:rPr lang="es-GT" sz="2100" dirty="0"/>
              <a:t>Las compañías e instituciones también tienen generalmente soporte técnico interno para empleados, estudiantes y otros asociados.</a:t>
            </a:r>
            <a:br>
              <a:rPr lang="es-GT" sz="2100" dirty="0"/>
            </a:br>
            <a:r>
              <a:rPr lang="es-GT" sz="2100" dirty="0"/>
              <a:t/>
            </a:r>
            <a:br>
              <a:rPr lang="es-GT" sz="2100" dirty="0"/>
            </a:br>
            <a:r>
              <a:rPr lang="es-GT" sz="2100" dirty="0"/>
              <a:t>También existen gran cantidad de foros de soporte técnico en internet, que son totalmente gratuitos y se basan en la simple voluntad y experiencia de los expertos que quieren ayudar  a los principiantes.</a:t>
            </a:r>
            <a:br>
              <a:rPr lang="es-GT" sz="2100" dirty="0"/>
            </a:br>
            <a:r>
              <a:rPr lang="es-GT" sz="2100" dirty="0"/>
              <a:t/>
            </a:r>
            <a:br>
              <a:rPr lang="es-GT" sz="2100" dirty="0"/>
            </a:br>
            <a:r>
              <a:rPr lang="es-GT" sz="2100" dirty="0"/>
              <a:t>El servicio Técnico a distancia consiste en realizar una serie de actividades, en este caso a una computadora, para poder reparar fallas y dejar el objeto en óptimas condiciones, estas actividades solo las puede realizar un técnico especializado en esta área ya que con dicho conocimiento se lograra un excelente resultado al momento de entregar el objeto reparado</a:t>
            </a:r>
            <a:r>
              <a:rPr lang="es-GT" sz="2100" dirty="0" smtClean="0"/>
              <a:t>.</a:t>
            </a:r>
            <a:endParaRPr lang="es-GT" dirty="0"/>
          </a:p>
        </p:txBody>
      </p:sp>
      <p:pic>
        <p:nvPicPr>
          <p:cNvPr id="6148" name="Picture 4" descr="Resultado de imagen para tipos de soporte tecnico"/>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616574" y="1485900"/>
            <a:ext cx="4746625"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8570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0 L 0 0.25 E" pathEditMode="relative" ptsTypes="">
                                      <p:cBhvr>
                                        <p:cTn id="6" dur="2000" fill="hold"/>
                                        <p:tgtEl>
                                          <p:spTgt spid="6148"/>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26" presetClass="exit" presetSubtype="0" fill="hold" nodeType="clickEffect">
                                  <p:stCondLst>
                                    <p:cond delay="0"/>
                                  </p:stCondLst>
                                  <p:childTnLst>
                                    <p:animEffect transition="out" filter="wipe(down)">
                                      <p:cBhvr>
                                        <p:cTn id="10" dur="180" accel="50000">
                                          <p:stCondLst>
                                            <p:cond delay="1820"/>
                                          </p:stCondLst>
                                        </p:cTn>
                                        <p:tgtEl>
                                          <p:spTgt spid="4">
                                            <p:txEl>
                                              <p:pRg st="0" end="0"/>
                                            </p:txEl>
                                          </p:spTgt>
                                        </p:tgtEl>
                                      </p:cBhvr>
                                    </p:animEffect>
                                    <p:anim calcmode="lin" valueType="num">
                                      <p:cBhvr>
                                        <p:cTn id="11" dur="1822" tmFilter="0,0; 0.14,0.31; 0.43,0.73; 0.71,0.91; 1.0,1.0">
                                          <p:stCondLst>
                                            <p:cond delay="0"/>
                                          </p:stCondLst>
                                        </p:cTn>
                                        <p:tgtEl>
                                          <p:spTgt spid="4">
                                            <p:txEl>
                                              <p:pRg st="0" end="0"/>
                                            </p:txEl>
                                          </p:spTgt>
                                        </p:tgtEl>
                                        <p:attrNameLst>
                                          <p:attrName>ppt_x</p:attrName>
                                        </p:attrNameLst>
                                      </p:cBhvr>
                                      <p:tavLst>
                                        <p:tav tm="0">
                                          <p:val>
                                            <p:strVal val="ppt_x"/>
                                          </p:val>
                                        </p:tav>
                                        <p:tav tm="100000">
                                          <p:val>
                                            <p:strVal val="#ppt_x+0.25"/>
                                          </p:val>
                                        </p:tav>
                                      </p:tavLst>
                                    </p:anim>
                                    <p:anim calcmode="lin" valueType="num">
                                      <p:cBhvr>
                                        <p:cTn id="12" dur="178">
                                          <p:stCondLst>
                                            <p:cond delay="1822"/>
                                          </p:stCondLst>
                                        </p:cTn>
                                        <p:tgtEl>
                                          <p:spTgt spid="4">
                                            <p:txEl>
                                              <p:pRg st="0" end="0"/>
                                            </p:txEl>
                                          </p:spTgt>
                                        </p:tgtEl>
                                        <p:attrNameLst>
                                          <p:attrName>ppt_x</p:attrName>
                                        </p:attrNameLst>
                                      </p:cBhvr>
                                      <p:tavLst>
                                        <p:tav tm="0">
                                          <p:val>
                                            <p:strVal val="ppt_x"/>
                                          </p:val>
                                        </p:tav>
                                        <p:tav tm="100000">
                                          <p:val>
                                            <p:strVal val="ppt_x"/>
                                          </p:val>
                                        </p:tav>
                                      </p:tavLst>
                                    </p:anim>
                                    <p:anim calcmode="lin" valueType="num">
                                      <p:cBhvr>
                                        <p:cTn id="13" dur="664" tmFilter="0.0,0.0;0.25,0.07;0.50,0.2;0.75,0.467;1.0,1.0">
                                          <p:stCondLst>
                                            <p:cond delay="0"/>
                                          </p:stCondLst>
                                        </p:cTn>
                                        <p:tgtEl>
                                          <p:spTgt spid="4">
                                            <p:txEl>
                                              <p:pRg st="0" end="0"/>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4" dur="664" tmFilter="0, 0; 0.125,0.2665; 0.25,0.4; 0.375,0.465; 0.5,0.5;  0.625,0.535; 0.75,0.6; 0.875,0.7335; 1,1">
                                          <p:stCondLst>
                                            <p:cond delay="664"/>
                                          </p:stCondLst>
                                        </p:cTn>
                                        <p:tgtEl>
                                          <p:spTgt spid="4">
                                            <p:txEl>
                                              <p:pRg st="0" end="0"/>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5" dur="332" tmFilter="0, 0; 0.125,0.2665; 0.25,0.4; 0.375,0.465; 0.5,0.5;  0.625,0.535; 0.75,0.6; 0.875,0.7335; 1,1">
                                          <p:stCondLst>
                                            <p:cond delay="1324"/>
                                          </p:stCondLst>
                                        </p:cTn>
                                        <p:tgtEl>
                                          <p:spTgt spid="4">
                                            <p:txEl>
                                              <p:pRg st="0" end="0"/>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6" dur="164" tmFilter="0, 0; 0.125,0.2665; 0.25,0.4; 0.375,0.465; 0.5,0.5;  0.625,0.535; 0.75,0.6; 0.875,0.7335; 1,1">
                                          <p:stCondLst>
                                            <p:cond delay="1656"/>
                                          </p:stCondLst>
                                        </p:cTn>
                                        <p:tgtEl>
                                          <p:spTgt spid="4">
                                            <p:txEl>
                                              <p:pRg st="0" end="0"/>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7" dur="180" accel="50000">
                                          <p:stCondLst>
                                            <p:cond delay="1820"/>
                                          </p:stCondLst>
                                        </p:cTn>
                                        <p:tgtEl>
                                          <p:spTgt spid="4">
                                            <p:txEl>
                                              <p:pRg st="0" end="0"/>
                                            </p:txEl>
                                          </p:spTgt>
                                        </p:tgtEl>
                                        <p:attrNameLst>
                                          <p:attrName>ppt_y</p:attrName>
                                        </p:attrNameLst>
                                      </p:cBhvr>
                                      <p:tavLst>
                                        <p:tav tm="0">
                                          <p:val>
                                            <p:strVal val="ppt_y"/>
                                          </p:val>
                                        </p:tav>
                                        <p:tav tm="100000">
                                          <p:val>
                                            <p:strVal val="ppt_y+ppt_h"/>
                                          </p:val>
                                        </p:tav>
                                      </p:tavLst>
                                    </p:anim>
                                    <p:animScale>
                                      <p:cBhvr>
                                        <p:cTn id="18" dur="26">
                                          <p:stCondLst>
                                            <p:cond delay="620"/>
                                          </p:stCondLst>
                                        </p:cTn>
                                        <p:tgtEl>
                                          <p:spTgt spid="4">
                                            <p:txEl>
                                              <p:pRg st="0" end="0"/>
                                            </p:txEl>
                                          </p:spTgt>
                                        </p:tgtEl>
                                      </p:cBhvr>
                                      <p:to x="100000" y="60000"/>
                                    </p:animScale>
                                    <p:animScale>
                                      <p:cBhvr>
                                        <p:cTn id="19" dur="166" decel="50000">
                                          <p:stCondLst>
                                            <p:cond delay="646"/>
                                          </p:stCondLst>
                                        </p:cTn>
                                        <p:tgtEl>
                                          <p:spTgt spid="4">
                                            <p:txEl>
                                              <p:pRg st="0" end="0"/>
                                            </p:txEl>
                                          </p:spTgt>
                                        </p:tgtEl>
                                      </p:cBhvr>
                                      <p:to x="100000" y="100000"/>
                                    </p:animScale>
                                    <p:animScale>
                                      <p:cBhvr>
                                        <p:cTn id="20" dur="26">
                                          <p:stCondLst>
                                            <p:cond delay="1312"/>
                                          </p:stCondLst>
                                        </p:cTn>
                                        <p:tgtEl>
                                          <p:spTgt spid="4">
                                            <p:txEl>
                                              <p:pRg st="0" end="0"/>
                                            </p:txEl>
                                          </p:spTgt>
                                        </p:tgtEl>
                                      </p:cBhvr>
                                      <p:to x="100000" y="80000"/>
                                    </p:animScale>
                                    <p:animScale>
                                      <p:cBhvr>
                                        <p:cTn id="21" dur="166" decel="50000">
                                          <p:stCondLst>
                                            <p:cond delay="1338"/>
                                          </p:stCondLst>
                                        </p:cTn>
                                        <p:tgtEl>
                                          <p:spTgt spid="4">
                                            <p:txEl>
                                              <p:pRg st="0" end="0"/>
                                            </p:txEl>
                                          </p:spTgt>
                                        </p:tgtEl>
                                      </p:cBhvr>
                                      <p:to x="100000" y="100000"/>
                                    </p:animScale>
                                    <p:animScale>
                                      <p:cBhvr>
                                        <p:cTn id="22" dur="26">
                                          <p:stCondLst>
                                            <p:cond delay="1642"/>
                                          </p:stCondLst>
                                        </p:cTn>
                                        <p:tgtEl>
                                          <p:spTgt spid="4">
                                            <p:txEl>
                                              <p:pRg st="0" end="0"/>
                                            </p:txEl>
                                          </p:spTgt>
                                        </p:tgtEl>
                                      </p:cBhvr>
                                      <p:to x="100000" y="90000"/>
                                    </p:animScale>
                                    <p:animScale>
                                      <p:cBhvr>
                                        <p:cTn id="23" dur="166" decel="50000">
                                          <p:stCondLst>
                                            <p:cond delay="1668"/>
                                          </p:stCondLst>
                                        </p:cTn>
                                        <p:tgtEl>
                                          <p:spTgt spid="4">
                                            <p:txEl>
                                              <p:pRg st="0" end="0"/>
                                            </p:txEl>
                                          </p:spTgt>
                                        </p:tgtEl>
                                      </p:cBhvr>
                                      <p:to x="100000" y="100000"/>
                                    </p:animScale>
                                    <p:animScale>
                                      <p:cBhvr>
                                        <p:cTn id="24" dur="26">
                                          <p:stCondLst>
                                            <p:cond delay="1808"/>
                                          </p:stCondLst>
                                        </p:cTn>
                                        <p:tgtEl>
                                          <p:spTgt spid="4">
                                            <p:txEl>
                                              <p:pRg st="0" end="0"/>
                                            </p:txEl>
                                          </p:spTgt>
                                        </p:tgtEl>
                                      </p:cBhvr>
                                      <p:to x="100000" y="95000"/>
                                    </p:animScale>
                                    <p:animScale>
                                      <p:cBhvr>
                                        <p:cTn id="25" dur="166" decel="50000">
                                          <p:stCondLst>
                                            <p:cond delay="1834"/>
                                          </p:stCondLst>
                                        </p:cTn>
                                        <p:tgtEl>
                                          <p:spTgt spid="4">
                                            <p:txEl>
                                              <p:pRg st="0" end="0"/>
                                            </p:txEl>
                                          </p:spTgt>
                                        </p:tgtEl>
                                      </p:cBhvr>
                                      <p:to x="100000" y="100000"/>
                                    </p:animScale>
                                    <p:set>
                                      <p:cBhvr>
                                        <p:cTn id="26" dur="1" fill="hold">
                                          <p:stCondLst>
                                            <p:cond delay="1999"/>
                                          </p:stCondLst>
                                        </p:cTn>
                                        <p:tgtEl>
                                          <p:spTgt spid="4">
                                            <p:txEl>
                                              <p:pRg st="0" end="0"/>
                                            </p:txEl>
                                          </p:spTgt>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down)">
                                      <p:cBhvr>
                                        <p:cTn id="3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03312" y="596900"/>
            <a:ext cx="8946541" cy="5651499"/>
          </a:xfrm>
        </p:spPr>
        <p:txBody>
          <a:bodyPr>
            <a:normAutofit fontScale="62500" lnSpcReduction="20000"/>
          </a:bodyPr>
          <a:lstStyle/>
          <a:p>
            <a:r>
              <a:rPr lang="es-GT" b="1" dirty="0"/>
              <a:t>Soporte Técnico Presencial:</a:t>
            </a:r>
            <a:r>
              <a:rPr lang="es-GT" dirty="0"/>
              <a:t/>
            </a:r>
            <a:br>
              <a:rPr lang="es-GT" dirty="0"/>
            </a:br>
            <a:r>
              <a:rPr lang="es-GT" dirty="0"/>
              <a:t/>
            </a:r>
            <a:br>
              <a:rPr lang="es-GT" dirty="0"/>
            </a:br>
            <a:r>
              <a:rPr lang="es-GT" dirty="0"/>
              <a:t>Las funciones de asistencia presencial los dividimos en las siguientes áreas:</a:t>
            </a:r>
            <a:br>
              <a:rPr lang="es-GT" dirty="0"/>
            </a:br>
            <a:r>
              <a:rPr lang="es-GT" dirty="0"/>
              <a:t/>
            </a:r>
            <a:br>
              <a:rPr lang="es-GT" dirty="0"/>
            </a:br>
            <a:r>
              <a:rPr lang="es-GT" dirty="0"/>
              <a:t>Intervención programada: Se fija un desplazamiento a las instalaciones del cliente con una descripción previa delas tareas que se  van a  realizar y el tiempo que se va a dedicar en ellas.</a:t>
            </a:r>
            <a:br>
              <a:rPr lang="es-GT" dirty="0"/>
            </a:br>
            <a:r>
              <a:rPr lang="es-GT" dirty="0"/>
              <a:t/>
            </a:r>
            <a:br>
              <a:rPr lang="es-GT" dirty="0"/>
            </a:br>
            <a:r>
              <a:rPr lang="es-GT" b="1" dirty="0"/>
              <a:t>Mantenimiento:</a:t>
            </a:r>
            <a:r>
              <a:rPr lang="es-GT" dirty="0"/>
              <a:t/>
            </a:r>
            <a:br>
              <a:rPr lang="es-GT" dirty="0"/>
            </a:br>
            <a:r>
              <a:rPr lang="es-GT" dirty="0"/>
              <a:t/>
            </a:r>
            <a:br>
              <a:rPr lang="es-GT" dirty="0"/>
            </a:br>
            <a:r>
              <a:rPr lang="es-GT" dirty="0"/>
              <a:t>Tras fijar un calendario periódico en fechas y horarios y con una descripción previa de las tareas que se van a realizar, se programan intervenciones en el tiempo de asistencia presencial, garantiza al cliente  la disponibilidad de operadores en los horarios establecidos en el contrato del mismo. Cuando usted adquiere la solución de una póliza de mantenimiento obtiene el paquete de servicio y soporte que maximizan la vida de sus equipos, asegurando el funcionamiento óptimo y rendimiento.</a:t>
            </a:r>
            <a:br>
              <a:rPr lang="es-GT" dirty="0"/>
            </a:br>
            <a:r>
              <a:rPr lang="es-GT" dirty="0"/>
              <a:t/>
            </a:r>
            <a:br>
              <a:rPr lang="es-GT" dirty="0"/>
            </a:br>
            <a:r>
              <a:rPr lang="es-GT" dirty="0"/>
              <a:t>El soporte técnico se puede dar por distintos tipos de medios, incluyendo el correo electrónico, chat, software de aplicación, fax etc. Aunque es más común el teléfono. En los años hay una tendencia a la presentación de soporte técnico de manera remota donde una técnica se conecta al ordenador mediante una aplicación de conexión remota.</a:t>
            </a:r>
            <a:br>
              <a:rPr lang="es-GT" dirty="0"/>
            </a:br>
            <a:r>
              <a:rPr lang="es-GT" dirty="0"/>
              <a:t/>
            </a:r>
            <a:br>
              <a:rPr lang="es-GT" dirty="0"/>
            </a:br>
            <a:r>
              <a:rPr lang="es-GT" b="1" dirty="0"/>
              <a:t> </a:t>
            </a:r>
            <a:r>
              <a:rPr lang="es-GT" dirty="0"/>
              <a:t/>
            </a:r>
            <a:br>
              <a:rPr lang="es-GT" dirty="0"/>
            </a:br>
            <a:r>
              <a:rPr lang="es-GT" b="1" dirty="0"/>
              <a:t>Cobertura del Soporte:</a:t>
            </a:r>
            <a:r>
              <a:rPr lang="es-GT" dirty="0"/>
              <a:t/>
            </a:r>
            <a:br>
              <a:rPr lang="es-GT" dirty="0"/>
            </a:br>
            <a:r>
              <a:rPr lang="es-GT" dirty="0"/>
              <a:t/>
            </a:r>
            <a:br>
              <a:rPr lang="es-GT" dirty="0"/>
            </a:br>
            <a:r>
              <a:rPr lang="es-GT" dirty="0"/>
              <a:t>El soporte técnico puede variar dependiendo del rango de posibilidades. Por ejemplo los problemas del software básico pueden ser conceptos resueltos por el teléfono. Mientras que los problemas de hardware son por lo general tratados en persona.</a:t>
            </a:r>
            <a:br>
              <a:rPr lang="es-GT" dirty="0"/>
            </a:br>
            <a:r>
              <a:rPr lang="es-GT" dirty="0"/>
              <a:t/>
            </a:r>
            <a:br>
              <a:rPr lang="es-GT" dirty="0"/>
            </a:br>
            <a:r>
              <a:rPr lang="es-GT" b="1" dirty="0"/>
              <a:t>Coto del Soporte Técnico:</a:t>
            </a:r>
            <a:r>
              <a:rPr lang="es-GT" dirty="0"/>
              <a:t/>
            </a:r>
            <a:br>
              <a:rPr lang="es-GT" dirty="0"/>
            </a:br>
            <a:r>
              <a:rPr lang="es-GT" dirty="0"/>
              <a:t/>
            </a:r>
            <a:br>
              <a:rPr lang="es-GT" dirty="0"/>
            </a:br>
            <a:r>
              <a:rPr lang="es-GT" dirty="0"/>
              <a:t>El costo del soporte puede variar en algunas compañías telefónicas ofrecen soporte gratuito limitado. Cuando se compra hardware o software; otros cobran por el servicio de soporte telefónico. Algunas son gratuitas mediante foros, salas de chat y correos electrónicos.</a:t>
            </a:r>
          </a:p>
        </p:txBody>
      </p:sp>
    </p:spTree>
    <p:extLst>
      <p:ext uri="{BB962C8B-B14F-4D97-AF65-F5344CB8AC3E}">
        <p14:creationId xmlns:p14="http://schemas.microsoft.com/office/powerpoint/2010/main" val="3452066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0 0 L 0.067 0.04 C 0.081 0.049 0.102 0.054 0.124 0.054 C 0.149 0.054 0.169 0.049 0.183 0.04 L 0.25 0 E" pathEditMode="relative" ptsTypes="">
                                      <p:cBhvr>
                                        <p:cTn id="6" dur="2000" fill="hold"/>
                                        <p:tgtEl>
                                          <p:spTgt spid="3">
                                            <p:txEl>
                                              <p:pRg st="0" end="0"/>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t>Informática </a:t>
            </a:r>
            <a:endParaRPr lang="es-GT" dirty="0"/>
          </a:p>
        </p:txBody>
      </p:sp>
      <p:sp>
        <p:nvSpPr>
          <p:cNvPr id="4" name="Marcador de contenido 3"/>
          <p:cNvSpPr>
            <a:spLocks noGrp="1"/>
          </p:cNvSpPr>
          <p:nvPr>
            <p:ph sz="half" idx="1"/>
          </p:nvPr>
        </p:nvSpPr>
        <p:spPr>
          <a:xfrm>
            <a:off x="1103312" y="1447801"/>
            <a:ext cx="4396339" cy="4808538"/>
          </a:xfrm>
        </p:spPr>
        <p:txBody>
          <a:bodyPr>
            <a:normAutofit fontScale="92500" lnSpcReduction="20000"/>
          </a:bodyPr>
          <a:lstStyle/>
          <a:p>
            <a:r>
              <a:rPr lang="es-GT" dirty="0"/>
              <a:t>La informática, también llamada computación,</a:t>
            </a:r>
            <a:r>
              <a:rPr lang="es-GT" baseline="30000" dirty="0">
                <a:hlinkClick r:id="rId2"/>
              </a:rPr>
              <a:t>1</a:t>
            </a:r>
            <a:r>
              <a:rPr lang="es-GT" dirty="0"/>
              <a:t>​ es una </a:t>
            </a:r>
            <a:r>
              <a:rPr lang="es-GT" dirty="0">
                <a:hlinkClick r:id="rId3" tooltip="Ciencia"/>
              </a:rPr>
              <a:t>ciencia</a:t>
            </a:r>
            <a:r>
              <a:rPr lang="es-GT" dirty="0"/>
              <a:t> que administra métodos, técnicas y procesos con el fin de almacenar, procesar y transmitir </a:t>
            </a:r>
            <a:r>
              <a:rPr lang="es-GT" dirty="0">
                <a:hlinkClick r:id="rId4" tooltip="Información"/>
              </a:rPr>
              <a:t>información</a:t>
            </a:r>
            <a:r>
              <a:rPr lang="es-GT" dirty="0"/>
              <a:t> y </a:t>
            </a:r>
            <a:r>
              <a:rPr lang="es-GT" dirty="0">
                <a:hlinkClick r:id="rId5" tooltip="Dato"/>
              </a:rPr>
              <a:t>datos</a:t>
            </a:r>
            <a:r>
              <a:rPr lang="es-GT" dirty="0"/>
              <a:t> en formato </a:t>
            </a:r>
            <a:r>
              <a:rPr lang="es-GT" dirty="0">
                <a:hlinkClick r:id="rId6" tooltip="Electrónica digital"/>
              </a:rPr>
              <a:t>digital</a:t>
            </a:r>
            <a:r>
              <a:rPr lang="es-GT" dirty="0"/>
              <a:t>.</a:t>
            </a:r>
          </a:p>
          <a:p>
            <a:r>
              <a:rPr lang="es-GT" dirty="0"/>
              <a:t>De esta forma, la informática se refiere al procesamiento automático de información mediante dispositivos electrónicos y sistemas computacionales. Los sistemas informáticos deben contar con la capacidad de cumplir tres tareas básicas: entrada (captación de la información), procesamiento y salida (transmisión de los resultados). El conjunto de estas tres tareas se conoce como algoritmo.</a:t>
            </a:r>
          </a:p>
          <a:p>
            <a:endParaRPr lang="es-GT" dirty="0"/>
          </a:p>
        </p:txBody>
      </p:sp>
      <p:pic>
        <p:nvPicPr>
          <p:cNvPr id="1028" name="Picture 4" descr="Resultado de imagen para INFORMATICA"/>
          <p:cNvPicPr>
            <a:picLocks noGrp="1" noChangeAspect="1" noChangeArrowheads="1"/>
          </p:cNvPicPr>
          <p:nvPr>
            <p:ph sz="half" idx="2"/>
          </p:nvPr>
        </p:nvPicPr>
        <p:blipFill>
          <a:blip r:embed="rId7">
            <a:extLst>
              <a:ext uri="{28A0092B-C50C-407E-A947-70E740481C1C}">
                <a14:useLocalDpi xmlns:a14="http://schemas.microsoft.com/office/drawing/2010/main" val="0"/>
              </a:ext>
            </a:extLst>
          </a:blip>
          <a:srcRect/>
          <a:stretch>
            <a:fillRect/>
          </a:stretch>
        </p:blipFill>
        <p:spPr bwMode="auto">
          <a:xfrm>
            <a:off x="5654675" y="1447801"/>
            <a:ext cx="4395788" cy="4330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4463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wipe(down)">
                                      <p:cBhvr>
                                        <p:cTn id="14" dur="500"/>
                                        <p:tgtEl>
                                          <p:spTgt spid="4">
                                            <p:txEl>
                                              <p:pRg st="0" end="0"/>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down)">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028"/>
                                        </p:tgtEl>
                                        <p:attrNameLst>
                                          <p:attrName>style.visibility</p:attrName>
                                        </p:attrNameLst>
                                      </p:cBhvr>
                                      <p:to>
                                        <p:strVal val="visible"/>
                                      </p:to>
                                    </p:set>
                                    <p:anim calcmode="lin" valueType="num">
                                      <p:cBhvr additive="base">
                                        <p:cTn id="22" dur="500" fill="hold"/>
                                        <p:tgtEl>
                                          <p:spTgt spid="1028"/>
                                        </p:tgtEl>
                                        <p:attrNameLst>
                                          <p:attrName>ppt_x</p:attrName>
                                        </p:attrNameLst>
                                      </p:cBhvr>
                                      <p:tavLst>
                                        <p:tav tm="0">
                                          <p:val>
                                            <p:strVal val="#ppt_x"/>
                                          </p:val>
                                        </p:tav>
                                        <p:tav tm="100000">
                                          <p:val>
                                            <p:strVal val="#ppt_x"/>
                                          </p:val>
                                        </p:tav>
                                      </p:tavLst>
                                    </p:anim>
                                    <p:anim calcmode="lin" valueType="num">
                                      <p:cBhvr additive="base">
                                        <p:cTn id="23"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pPr algn="ctr"/>
            <a:r>
              <a:rPr lang="es-GT" dirty="0" smtClean="0"/>
              <a:t>Ejemplos de informática de entrada </a:t>
            </a:r>
            <a:endParaRPr lang="es-GT" dirty="0"/>
          </a:p>
        </p:txBody>
      </p:sp>
      <p:sp>
        <p:nvSpPr>
          <p:cNvPr id="9" name="Marcador de contenido 8"/>
          <p:cNvSpPr>
            <a:spLocks noGrp="1"/>
          </p:cNvSpPr>
          <p:nvPr>
            <p:ph sz="half" idx="1"/>
          </p:nvPr>
        </p:nvSpPr>
        <p:spPr/>
        <p:txBody>
          <a:bodyPr>
            <a:normAutofit lnSpcReduction="10000"/>
          </a:bodyPr>
          <a:lstStyle/>
          <a:p>
            <a:r>
              <a:rPr lang="es-GT" dirty="0"/>
              <a:t>Los </a:t>
            </a:r>
            <a:r>
              <a:rPr lang="es-GT" b="1" dirty="0"/>
              <a:t>dispositivos de entrada</a:t>
            </a:r>
            <a:r>
              <a:rPr lang="es-GT" dirty="0"/>
              <a:t> son mecanismos o artefactos que se conectan a una computadora para transmitirle datos que ésta interpreta. Los usuarios o el mismo dispositivo son los que introducen información a la computadora; es por eso que se les denomina “de entrada”. La información entra a la computadora y es procesada e interpretada. Los dispositivos de entrada complementan las funciones de una computadora y facilitan determinadas actividades para los usuarios.</a:t>
            </a:r>
          </a:p>
        </p:txBody>
      </p:sp>
      <p:pic>
        <p:nvPicPr>
          <p:cNvPr id="2050" name="Picture 2" descr="Resultado de imagen para Ejemplo de Dispositivos de entrada"/>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654675" y="2060575"/>
            <a:ext cx="4395788" cy="39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8971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5"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2000"/>
                                        <p:tgtEl>
                                          <p:spTgt spid="9">
                                            <p:txEl>
                                              <p:pRg st="0" end="0"/>
                                            </p:txEl>
                                          </p:spTgt>
                                        </p:tgtEl>
                                      </p:cBhvr>
                                    </p:animEffect>
                                    <p:anim calcmode="lin" valueType="num">
                                      <p:cBhvr>
                                        <p:cTn id="16" dur="2000" fill="hold"/>
                                        <p:tgtEl>
                                          <p:spTgt spid="9">
                                            <p:txEl>
                                              <p:pRg st="0" end="0"/>
                                            </p:txEl>
                                          </p:spTgt>
                                        </p:tgtEl>
                                        <p:attrNameLst>
                                          <p:attrName>ppt_w</p:attrName>
                                        </p:attrNameLst>
                                      </p:cBhvr>
                                      <p:tavLst>
                                        <p:tav tm="0" fmla="#ppt_w*sin(2.5*pi*$)">
                                          <p:val>
                                            <p:fltVal val="0"/>
                                          </p:val>
                                        </p:tav>
                                        <p:tav tm="100000">
                                          <p:val>
                                            <p:fltVal val="1"/>
                                          </p:val>
                                        </p:tav>
                                      </p:tavLst>
                                    </p:anim>
                                    <p:anim calcmode="lin" valueType="num">
                                      <p:cBhvr>
                                        <p:cTn id="17" dur="2000" fill="hold"/>
                                        <p:tgtEl>
                                          <p:spTgt spid="9">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nodeType="clickEffect">
                                  <p:stCondLst>
                                    <p:cond delay="0"/>
                                  </p:stCondLst>
                                  <p:childTnLst>
                                    <p:set>
                                      <p:cBhvr>
                                        <p:cTn id="21" dur="1" fill="hold">
                                          <p:stCondLst>
                                            <p:cond delay="0"/>
                                          </p:stCondLst>
                                        </p:cTn>
                                        <p:tgtEl>
                                          <p:spTgt spid="2050"/>
                                        </p:tgtEl>
                                        <p:attrNameLst>
                                          <p:attrName>style.visibility</p:attrName>
                                        </p:attrNameLst>
                                      </p:cBhvr>
                                      <p:to>
                                        <p:strVal val="visible"/>
                                      </p:to>
                                    </p:set>
                                    <p:animEffect transition="in" filter="wipe(down)">
                                      <p:cBhvr>
                                        <p:cTn id="22" dur="580">
                                          <p:stCondLst>
                                            <p:cond delay="0"/>
                                          </p:stCondLst>
                                        </p:cTn>
                                        <p:tgtEl>
                                          <p:spTgt spid="2050"/>
                                        </p:tgtEl>
                                      </p:cBhvr>
                                    </p:animEffect>
                                    <p:anim calcmode="lin" valueType="num">
                                      <p:cBhvr>
                                        <p:cTn id="23"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28" dur="26">
                                          <p:stCondLst>
                                            <p:cond delay="650"/>
                                          </p:stCondLst>
                                        </p:cTn>
                                        <p:tgtEl>
                                          <p:spTgt spid="2050"/>
                                        </p:tgtEl>
                                      </p:cBhvr>
                                      <p:to x="100000" y="60000"/>
                                    </p:animScale>
                                    <p:animScale>
                                      <p:cBhvr>
                                        <p:cTn id="29" dur="166" decel="50000">
                                          <p:stCondLst>
                                            <p:cond delay="676"/>
                                          </p:stCondLst>
                                        </p:cTn>
                                        <p:tgtEl>
                                          <p:spTgt spid="2050"/>
                                        </p:tgtEl>
                                      </p:cBhvr>
                                      <p:to x="100000" y="100000"/>
                                    </p:animScale>
                                    <p:animScale>
                                      <p:cBhvr>
                                        <p:cTn id="30" dur="26">
                                          <p:stCondLst>
                                            <p:cond delay="1312"/>
                                          </p:stCondLst>
                                        </p:cTn>
                                        <p:tgtEl>
                                          <p:spTgt spid="2050"/>
                                        </p:tgtEl>
                                      </p:cBhvr>
                                      <p:to x="100000" y="80000"/>
                                    </p:animScale>
                                    <p:animScale>
                                      <p:cBhvr>
                                        <p:cTn id="31" dur="166" decel="50000">
                                          <p:stCondLst>
                                            <p:cond delay="1338"/>
                                          </p:stCondLst>
                                        </p:cTn>
                                        <p:tgtEl>
                                          <p:spTgt spid="2050"/>
                                        </p:tgtEl>
                                      </p:cBhvr>
                                      <p:to x="100000" y="100000"/>
                                    </p:animScale>
                                    <p:animScale>
                                      <p:cBhvr>
                                        <p:cTn id="32" dur="26">
                                          <p:stCondLst>
                                            <p:cond delay="1642"/>
                                          </p:stCondLst>
                                        </p:cTn>
                                        <p:tgtEl>
                                          <p:spTgt spid="2050"/>
                                        </p:tgtEl>
                                      </p:cBhvr>
                                      <p:to x="100000" y="90000"/>
                                    </p:animScale>
                                    <p:animScale>
                                      <p:cBhvr>
                                        <p:cTn id="33" dur="166" decel="50000">
                                          <p:stCondLst>
                                            <p:cond delay="1668"/>
                                          </p:stCondLst>
                                        </p:cTn>
                                        <p:tgtEl>
                                          <p:spTgt spid="2050"/>
                                        </p:tgtEl>
                                      </p:cBhvr>
                                      <p:to x="100000" y="100000"/>
                                    </p:animScale>
                                    <p:animScale>
                                      <p:cBhvr>
                                        <p:cTn id="34" dur="26">
                                          <p:stCondLst>
                                            <p:cond delay="1808"/>
                                          </p:stCondLst>
                                        </p:cTn>
                                        <p:tgtEl>
                                          <p:spTgt spid="2050"/>
                                        </p:tgtEl>
                                      </p:cBhvr>
                                      <p:to x="100000" y="95000"/>
                                    </p:animScale>
                                    <p:animScale>
                                      <p:cBhvr>
                                        <p:cTn id="35" dur="166" decel="50000">
                                          <p:stCondLst>
                                            <p:cond delay="1834"/>
                                          </p:stCondLst>
                                        </p:cTn>
                                        <p:tgtEl>
                                          <p:spTgt spid="205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Ejemplos de informática de salida </a:t>
            </a:r>
            <a:endParaRPr lang="es-GT" dirty="0"/>
          </a:p>
        </p:txBody>
      </p:sp>
      <p:sp>
        <p:nvSpPr>
          <p:cNvPr id="4" name="Marcador de contenido 3"/>
          <p:cNvSpPr>
            <a:spLocks noGrp="1"/>
          </p:cNvSpPr>
          <p:nvPr>
            <p:ph sz="half" idx="1"/>
          </p:nvPr>
        </p:nvSpPr>
        <p:spPr>
          <a:xfrm>
            <a:off x="952133" y="1311276"/>
            <a:ext cx="4396339" cy="4914900"/>
          </a:xfrm>
        </p:spPr>
        <p:txBody>
          <a:bodyPr>
            <a:normAutofit fontScale="85000" lnSpcReduction="10000"/>
          </a:bodyPr>
          <a:lstStyle/>
          <a:p>
            <a:r>
              <a:rPr lang="es-GT" b="1" dirty="0"/>
              <a:t>Parlantes</a:t>
            </a:r>
          </a:p>
          <a:p>
            <a:r>
              <a:rPr lang="es-GT" dirty="0"/>
              <a:t>Dispositivo por el que el ordenador deja salir sonidos. Existen tanto de mesa como para el oído, conocidos habitualmente como auriculares. La funcionalidad es la misma y desde la computadora puede regularse el volumen.</a:t>
            </a:r>
          </a:p>
          <a:p>
            <a:r>
              <a:rPr lang="es-GT" b="1" dirty="0"/>
              <a:t>Impresora</a:t>
            </a:r>
          </a:p>
          <a:p>
            <a:r>
              <a:rPr lang="es-GT" dirty="0"/>
              <a:t>Periférico utilizado para presentar información en papel. Es el complemento ideal de todos los procedimientos de texto o de gráficos con los que la PC cuenta, pues la impresora es la que lleva todo ese trabajo a la dimensión de los objetos físicos, más allá de la computadora.</a:t>
            </a:r>
          </a:p>
          <a:p>
            <a:r>
              <a:rPr lang="es-GT" b="1" dirty="0"/>
              <a:t>Plotter</a:t>
            </a:r>
          </a:p>
          <a:p>
            <a:r>
              <a:rPr lang="es-GT" dirty="0"/>
              <a:t>Trazador de gráficos, funcional para herramientas de dibujo técnico o arquitectura</a:t>
            </a:r>
            <a:r>
              <a:rPr lang="es-GT" dirty="0" smtClean="0"/>
              <a:t>.</a:t>
            </a:r>
            <a:endParaRPr lang="es-GT" dirty="0"/>
          </a:p>
        </p:txBody>
      </p:sp>
      <p:pic>
        <p:nvPicPr>
          <p:cNvPr id="3074" name="Picture 2" descr="Resultado de imagen para Ejemplo de Dispositivos de entrada"/>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654675" y="2060575"/>
            <a:ext cx="4395788" cy="4195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3400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nodeType="clickEffect">
                                  <p:stCondLst>
                                    <p:cond delay="0"/>
                                  </p:stCondLst>
                                  <p:childTnLst>
                                    <p:animEffect transition="out" filter="fade">
                                      <p:cBhvr>
                                        <p:cTn id="10" dur="500" tmFilter="0, 0; .2, .5; .8, .5; 1, 0"/>
                                        <p:tgtEl>
                                          <p:spTgt spid="4">
                                            <p:txEl>
                                              <p:pRg st="0" end="0"/>
                                            </p:txEl>
                                          </p:spTgt>
                                        </p:tgtEl>
                                      </p:cBhvr>
                                    </p:animEffect>
                                    <p:animScale>
                                      <p:cBhvr>
                                        <p:cTn id="11" dur="250" autoRev="1" fill="hold"/>
                                        <p:tgtEl>
                                          <p:spTgt spid="4">
                                            <p:txEl>
                                              <p:pRg st="0" end="0"/>
                                            </p:txEl>
                                          </p:spTgt>
                                        </p:tgtEl>
                                      </p:cBhvr>
                                      <p:by x="105000" y="105000"/>
                                    </p:animScale>
                                  </p:childTnLst>
                                </p:cTn>
                              </p:par>
                              <p:par>
                                <p:cTn id="12" presetID="26" presetClass="emph" presetSubtype="0" fill="hold" nodeType="withEffect">
                                  <p:stCondLst>
                                    <p:cond delay="0"/>
                                  </p:stCondLst>
                                  <p:childTnLst>
                                    <p:animEffect transition="out" filter="fade">
                                      <p:cBhvr>
                                        <p:cTn id="13" dur="500" tmFilter="0, 0; .2, .5; .8, .5; 1, 0"/>
                                        <p:tgtEl>
                                          <p:spTgt spid="4">
                                            <p:txEl>
                                              <p:pRg st="1" end="1"/>
                                            </p:txEl>
                                          </p:spTgt>
                                        </p:tgtEl>
                                      </p:cBhvr>
                                    </p:animEffect>
                                    <p:animScale>
                                      <p:cBhvr>
                                        <p:cTn id="14" dur="250" autoRev="1" fill="hold"/>
                                        <p:tgtEl>
                                          <p:spTgt spid="4">
                                            <p:txEl>
                                              <p:pRg st="1" end="1"/>
                                            </p:txEl>
                                          </p:spTgt>
                                        </p:tgtEl>
                                      </p:cBhvr>
                                      <p:by x="105000" y="105000"/>
                                    </p:animScale>
                                  </p:childTnLst>
                                </p:cTn>
                              </p:par>
                              <p:par>
                                <p:cTn id="15" presetID="26" presetClass="emph" presetSubtype="0" fill="hold" nodeType="withEffect">
                                  <p:stCondLst>
                                    <p:cond delay="0"/>
                                  </p:stCondLst>
                                  <p:childTnLst>
                                    <p:animEffect transition="out" filter="fade">
                                      <p:cBhvr>
                                        <p:cTn id="16" dur="500" tmFilter="0, 0; .2, .5; .8, .5; 1, 0"/>
                                        <p:tgtEl>
                                          <p:spTgt spid="4">
                                            <p:txEl>
                                              <p:pRg st="2" end="2"/>
                                            </p:txEl>
                                          </p:spTgt>
                                        </p:tgtEl>
                                      </p:cBhvr>
                                    </p:animEffect>
                                    <p:animScale>
                                      <p:cBhvr>
                                        <p:cTn id="17" dur="250" autoRev="1" fill="hold"/>
                                        <p:tgtEl>
                                          <p:spTgt spid="4">
                                            <p:txEl>
                                              <p:pRg st="2" end="2"/>
                                            </p:txEl>
                                          </p:spTgt>
                                        </p:tgtEl>
                                      </p:cBhvr>
                                      <p:by x="105000" y="105000"/>
                                    </p:animScale>
                                  </p:childTnLst>
                                </p:cTn>
                              </p:par>
                              <p:par>
                                <p:cTn id="18" presetID="26" presetClass="emph" presetSubtype="0" fill="hold" nodeType="withEffect">
                                  <p:stCondLst>
                                    <p:cond delay="0"/>
                                  </p:stCondLst>
                                  <p:childTnLst>
                                    <p:animEffect transition="out" filter="fade">
                                      <p:cBhvr>
                                        <p:cTn id="19" dur="500" tmFilter="0, 0; .2, .5; .8, .5; 1, 0"/>
                                        <p:tgtEl>
                                          <p:spTgt spid="4">
                                            <p:txEl>
                                              <p:pRg st="3" end="3"/>
                                            </p:txEl>
                                          </p:spTgt>
                                        </p:tgtEl>
                                      </p:cBhvr>
                                    </p:animEffect>
                                    <p:animScale>
                                      <p:cBhvr>
                                        <p:cTn id="20" dur="250" autoRev="1" fill="hold"/>
                                        <p:tgtEl>
                                          <p:spTgt spid="4">
                                            <p:txEl>
                                              <p:pRg st="3" end="3"/>
                                            </p:txEl>
                                          </p:spTgt>
                                        </p:tgtEl>
                                      </p:cBhvr>
                                      <p:by x="105000" y="105000"/>
                                    </p:animScale>
                                  </p:childTnLst>
                                </p:cTn>
                              </p:par>
                              <p:par>
                                <p:cTn id="21" presetID="26" presetClass="emph" presetSubtype="0" fill="hold" nodeType="withEffect">
                                  <p:stCondLst>
                                    <p:cond delay="0"/>
                                  </p:stCondLst>
                                  <p:childTnLst>
                                    <p:animEffect transition="out" filter="fade">
                                      <p:cBhvr>
                                        <p:cTn id="22" dur="500" tmFilter="0, 0; .2, .5; .8, .5; 1, 0"/>
                                        <p:tgtEl>
                                          <p:spTgt spid="4">
                                            <p:txEl>
                                              <p:pRg st="4" end="4"/>
                                            </p:txEl>
                                          </p:spTgt>
                                        </p:tgtEl>
                                      </p:cBhvr>
                                    </p:animEffect>
                                    <p:animScale>
                                      <p:cBhvr>
                                        <p:cTn id="23" dur="250" autoRev="1" fill="hold"/>
                                        <p:tgtEl>
                                          <p:spTgt spid="4">
                                            <p:txEl>
                                              <p:pRg st="4" end="4"/>
                                            </p:txEl>
                                          </p:spTgt>
                                        </p:tgtEl>
                                      </p:cBhvr>
                                      <p:by x="105000" y="105000"/>
                                    </p:animScale>
                                  </p:childTnLst>
                                </p:cTn>
                              </p:par>
                              <p:par>
                                <p:cTn id="24" presetID="26" presetClass="emph" presetSubtype="0" fill="hold" nodeType="withEffect">
                                  <p:stCondLst>
                                    <p:cond delay="0"/>
                                  </p:stCondLst>
                                  <p:childTnLst>
                                    <p:animEffect transition="out" filter="fade">
                                      <p:cBhvr>
                                        <p:cTn id="25" dur="500" tmFilter="0, 0; .2, .5; .8, .5; 1, 0"/>
                                        <p:tgtEl>
                                          <p:spTgt spid="4">
                                            <p:txEl>
                                              <p:pRg st="5" end="5"/>
                                            </p:txEl>
                                          </p:spTgt>
                                        </p:tgtEl>
                                      </p:cBhvr>
                                    </p:animEffect>
                                    <p:animScale>
                                      <p:cBhvr>
                                        <p:cTn id="26" dur="250" autoRev="1" fill="hold"/>
                                        <p:tgtEl>
                                          <p:spTgt spid="4">
                                            <p:txEl>
                                              <p:pRg st="5" end="5"/>
                                            </p:txEl>
                                          </p:spTgt>
                                        </p:tgtEl>
                                      </p:cBhvr>
                                      <p:by x="105000" y="105000"/>
                                    </p:animScale>
                                  </p:childTnLst>
                                </p:cTn>
                              </p:par>
                            </p:childTnLst>
                          </p:cTn>
                        </p:par>
                      </p:childTnLst>
                    </p:cTn>
                  </p:par>
                  <p:par>
                    <p:cTn id="27" fill="hold">
                      <p:stCondLst>
                        <p:cond delay="indefinite"/>
                      </p:stCondLst>
                      <p:childTnLst>
                        <p:par>
                          <p:cTn id="28" fill="hold">
                            <p:stCondLst>
                              <p:cond delay="0"/>
                            </p:stCondLst>
                            <p:childTnLst>
                              <p:par>
                                <p:cTn id="29" presetID="32" presetClass="emph" presetSubtype="0" fill="hold" nodeType="clickEffect">
                                  <p:stCondLst>
                                    <p:cond delay="0"/>
                                  </p:stCondLst>
                                  <p:childTnLst>
                                    <p:animRot by="120000">
                                      <p:cBhvr>
                                        <p:cTn id="30" dur="100" fill="hold">
                                          <p:stCondLst>
                                            <p:cond delay="0"/>
                                          </p:stCondLst>
                                        </p:cTn>
                                        <p:tgtEl>
                                          <p:spTgt spid="3074"/>
                                        </p:tgtEl>
                                        <p:attrNameLst>
                                          <p:attrName>r</p:attrName>
                                        </p:attrNameLst>
                                      </p:cBhvr>
                                    </p:animRot>
                                    <p:animRot by="-240000">
                                      <p:cBhvr>
                                        <p:cTn id="31" dur="200" fill="hold">
                                          <p:stCondLst>
                                            <p:cond delay="200"/>
                                          </p:stCondLst>
                                        </p:cTn>
                                        <p:tgtEl>
                                          <p:spTgt spid="3074"/>
                                        </p:tgtEl>
                                        <p:attrNameLst>
                                          <p:attrName>r</p:attrName>
                                        </p:attrNameLst>
                                      </p:cBhvr>
                                    </p:animRot>
                                    <p:animRot by="240000">
                                      <p:cBhvr>
                                        <p:cTn id="32" dur="200" fill="hold">
                                          <p:stCondLst>
                                            <p:cond delay="400"/>
                                          </p:stCondLst>
                                        </p:cTn>
                                        <p:tgtEl>
                                          <p:spTgt spid="3074"/>
                                        </p:tgtEl>
                                        <p:attrNameLst>
                                          <p:attrName>r</p:attrName>
                                        </p:attrNameLst>
                                      </p:cBhvr>
                                    </p:animRot>
                                    <p:animRot by="-240000">
                                      <p:cBhvr>
                                        <p:cTn id="33" dur="200" fill="hold">
                                          <p:stCondLst>
                                            <p:cond delay="600"/>
                                          </p:stCondLst>
                                        </p:cTn>
                                        <p:tgtEl>
                                          <p:spTgt spid="3074"/>
                                        </p:tgtEl>
                                        <p:attrNameLst>
                                          <p:attrName>r</p:attrName>
                                        </p:attrNameLst>
                                      </p:cBhvr>
                                    </p:animRot>
                                    <p:animRot by="120000">
                                      <p:cBhvr>
                                        <p:cTn id="34" dur="200" fill="hold">
                                          <p:stCondLst>
                                            <p:cond delay="800"/>
                                          </p:stCondLst>
                                        </p:cTn>
                                        <p:tgtEl>
                                          <p:spTgt spid="307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t>Programación </a:t>
            </a:r>
            <a:endParaRPr lang="es-GT" dirty="0"/>
          </a:p>
        </p:txBody>
      </p:sp>
      <p:sp>
        <p:nvSpPr>
          <p:cNvPr id="3" name="Marcador de contenido 2"/>
          <p:cNvSpPr>
            <a:spLocks noGrp="1"/>
          </p:cNvSpPr>
          <p:nvPr>
            <p:ph sz="half" idx="1"/>
          </p:nvPr>
        </p:nvSpPr>
        <p:spPr/>
        <p:txBody>
          <a:bodyPr>
            <a:normAutofit lnSpcReduction="10000"/>
          </a:bodyPr>
          <a:lstStyle/>
          <a:p>
            <a:r>
              <a:rPr lang="es-GT" dirty="0"/>
              <a:t>La </a:t>
            </a:r>
            <a:r>
              <a:rPr lang="es-GT" b="1" dirty="0"/>
              <a:t>programación</a:t>
            </a:r>
            <a:r>
              <a:rPr lang="es-GT" dirty="0"/>
              <a:t> es un proceso que se utiliza para idear y ordenar las acciones que se realizarán en el marco de un proyecto; al anuncio de las partes que componen un acto o espectáculo; a la preparación de máquinas para que cumplan con una cierta tarea en un momento determinado; a la elaboración de programas para la resolución de problemas mediante ordenadores, y a la preparación de los datos necesarios para obtener una solución de un problema</a:t>
            </a:r>
            <a:r>
              <a:rPr lang="es-GT" dirty="0" smtClean="0"/>
              <a:t>.</a:t>
            </a:r>
            <a:endParaRPr lang="es-GT" dirty="0"/>
          </a:p>
        </p:txBody>
      </p:sp>
      <p:pic>
        <p:nvPicPr>
          <p:cNvPr id="4098" name="Picture 2" descr="Resultado de imagen para programacion"/>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6011068" y="1929903"/>
            <a:ext cx="3304139" cy="235065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esultado de imagen para programac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3138" y="4357217"/>
            <a:ext cx="3474001" cy="1899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891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3">
                                            <p:txEl>
                                              <p:pRg st="0" end="0"/>
                                            </p:txEl>
                                          </p:spTgt>
                                        </p:tgtEl>
                                        <p:attrNameLst>
                                          <p:attrName>style.opacity</p:attrName>
                                        </p:attrNameLst>
                                      </p:cBhvr>
                                      <p:to>
                                        <p:strVal val="0.5"/>
                                      </p:to>
                                    </p:set>
                                    <p:animEffect filter="image" prLst="opacity: 0.5">
                                      <p:cBhvr rctx="IE">
                                        <p:cTn id="7" dur="indefinite"/>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4098"/>
                                        </p:tgtEl>
                                      </p:cBhvr>
                                    </p:animEffect>
                                    <p:set>
                                      <p:cBhvr>
                                        <p:cTn id="17" dur="1" fill="hold">
                                          <p:stCondLst>
                                            <p:cond delay="499"/>
                                          </p:stCondLst>
                                        </p:cTn>
                                        <p:tgtEl>
                                          <p:spTgt spid="409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4" presetClass="exit" presetSubtype="10" fill="hold" nodeType="clickEffect">
                                  <p:stCondLst>
                                    <p:cond delay="0"/>
                                  </p:stCondLst>
                                  <p:childTnLst>
                                    <p:animEffect transition="out" filter="randombar(horizontal)">
                                      <p:cBhvr>
                                        <p:cTn id="21" dur="500"/>
                                        <p:tgtEl>
                                          <p:spTgt spid="4100"/>
                                        </p:tgtEl>
                                      </p:cBhvr>
                                    </p:animEffect>
                                    <p:set>
                                      <p:cBhvr>
                                        <p:cTn id="22" dur="1" fill="hold">
                                          <p:stCondLst>
                                            <p:cond delay="499"/>
                                          </p:stCondLst>
                                        </p:cTn>
                                        <p:tgtEl>
                                          <p:spTgt spid="410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t>Historia de programación </a:t>
            </a:r>
            <a:endParaRPr lang="es-GT" dirty="0"/>
          </a:p>
        </p:txBody>
      </p:sp>
      <p:sp>
        <p:nvSpPr>
          <p:cNvPr id="3" name="Marcador de contenido 2"/>
          <p:cNvSpPr>
            <a:spLocks noGrp="1"/>
          </p:cNvSpPr>
          <p:nvPr>
            <p:ph idx="1"/>
          </p:nvPr>
        </p:nvSpPr>
        <p:spPr>
          <a:xfrm>
            <a:off x="1103312" y="1270000"/>
            <a:ext cx="8946541" cy="4978399"/>
          </a:xfrm>
        </p:spPr>
        <p:txBody>
          <a:bodyPr>
            <a:noAutofit/>
          </a:bodyPr>
          <a:lstStyle/>
          <a:p>
            <a:r>
              <a:rPr lang="es-GT" sz="1700" dirty="0"/>
              <a:t>Para crear un </a:t>
            </a:r>
            <a:r>
              <a:rPr lang="es-GT" sz="1700" dirty="0">
                <a:hlinkClick r:id="rId2" tooltip="Programa informático"/>
              </a:rPr>
              <a:t>programa</a:t>
            </a:r>
            <a:r>
              <a:rPr lang="es-GT" sz="1700" dirty="0"/>
              <a:t>, y que la computadora lo interprete y ejecute las instrucciones escritas en él, debe escribirse en un </a:t>
            </a:r>
            <a:r>
              <a:rPr lang="es-GT" sz="1700" dirty="0">
                <a:hlinkClick r:id="rId3" tooltip="Lenguaje de programación"/>
              </a:rPr>
              <a:t>lenguaje de programación</a:t>
            </a:r>
            <a:r>
              <a:rPr lang="es-GT" sz="1700" dirty="0"/>
              <a:t>. En sus comienzos las computadoras interpretaban solo instrucciones en un lenguaje específico, del más bajo nivel, conocido como </a:t>
            </a:r>
            <a:r>
              <a:rPr lang="es-GT" sz="1700" dirty="0">
                <a:hlinkClick r:id="rId4" tooltip="Código máquina"/>
              </a:rPr>
              <a:t>código máquina</a:t>
            </a:r>
            <a:r>
              <a:rPr lang="es-GT" sz="1700" dirty="0"/>
              <a:t>, siendo éste excesivamente complicado para programar. De hecho solo consiste en cadenas de números 1 y 0 (</a:t>
            </a:r>
            <a:r>
              <a:rPr lang="es-GT" sz="1700" dirty="0">
                <a:hlinkClick r:id="rId5"/>
              </a:rPr>
              <a:t>sistema binario</a:t>
            </a:r>
            <a:r>
              <a:rPr lang="es-GT" sz="1700" dirty="0"/>
              <a:t>). Para facilitar el trabajo de programación, los primeros científicos, que trabajaban en el área, decidieron reemplazar las instrucciones, secuencias de unos y ceros, por palabras o abreviaturas provenientes del </a:t>
            </a:r>
            <a:r>
              <a:rPr lang="es-GT" sz="1700" dirty="0">
                <a:hlinkClick r:id="rId6" tooltip="Idioma inglés"/>
              </a:rPr>
              <a:t>inglés</a:t>
            </a:r>
            <a:r>
              <a:rPr lang="es-GT" sz="1700" dirty="0"/>
              <a:t>; las codificaron y crearon así un lenguaje de mayor nivel, que se conoce como </a:t>
            </a:r>
            <a:r>
              <a:rPr lang="es-GT" sz="1700" dirty="0" err="1"/>
              <a:t>Assembly</a:t>
            </a:r>
            <a:r>
              <a:rPr lang="es-GT" sz="1700" dirty="0"/>
              <a:t> o </a:t>
            </a:r>
            <a:r>
              <a:rPr lang="es-GT" sz="1700" dirty="0">
                <a:hlinkClick r:id="rId7" tooltip="Lenguaje ensamblador"/>
              </a:rPr>
              <a:t>lenguaje ensamblador</a:t>
            </a:r>
            <a:r>
              <a:rPr lang="es-GT" sz="1700" dirty="0"/>
              <a:t>. Por ejemplo, para sumar se podría usar la letra A de la palabra inglesa </a:t>
            </a:r>
            <a:r>
              <a:rPr lang="es-GT" sz="1700" i="1" dirty="0" err="1"/>
              <a:t>add</a:t>
            </a:r>
            <a:r>
              <a:rPr lang="es-GT" sz="1700" dirty="0"/>
              <a:t> (sumar). En realidad escribir en lenguaje ensamblador es básicamente lo mismo que hacerlo en lenguaje máquina, pero las letras y palabras son bastante más fáciles de recordar y entender que secuencias de números binarios. A medida que la complejidad de las tareas que realizaban las computadoras aumentaba, se hizo necesario disponer de un método sencillo para programar. Entonces, se crearon los </a:t>
            </a:r>
            <a:r>
              <a:rPr lang="es-GT" sz="1700" dirty="0">
                <a:hlinkClick r:id="rId8" tooltip="Lenguaje de alto nivel"/>
              </a:rPr>
              <a:t>lenguajes de alto nivel</a:t>
            </a:r>
            <a:r>
              <a:rPr lang="es-GT" sz="1700" dirty="0"/>
              <a:t>. Mientras que una tarea tan trivial como multiplicar dos números puede necesitar un conjunto de instrucciones en lenguaje ensamblador, en un lenguaje de alto nivel bastará con solo una. </a:t>
            </a:r>
          </a:p>
        </p:txBody>
      </p:sp>
    </p:spTree>
    <p:extLst>
      <p:ext uri="{BB962C8B-B14F-4D97-AF65-F5344CB8AC3E}">
        <p14:creationId xmlns:p14="http://schemas.microsoft.com/office/powerpoint/2010/main" val="3151014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2"/>
                                        </p:tgtEl>
                                        <p:attrNameLst>
                                          <p:attrName>style.color</p:attrName>
                                        </p:attrNameLst>
                                      </p:cBhvr>
                                      <p:to>
                                        <p:clrVal>
                                          <a:schemeClr val="accent2"/>
                                        </p:clrVal>
                                      </p:to>
                                    </p:set>
                                    <p:set>
                                      <p:cBhvr>
                                        <p:cTn id="7" dur="500" fill="hold"/>
                                        <p:tgtEl>
                                          <p:spTgt spid="2"/>
                                        </p:tgtEl>
                                        <p:attrNameLst>
                                          <p:attrName>fillcolor</p:attrName>
                                        </p:attrNameLst>
                                      </p:cBhvr>
                                      <p:to>
                                        <p:clrVal>
                                          <a:schemeClr val="accent2"/>
                                        </p:clrVal>
                                      </p:to>
                                    </p:set>
                                    <p:set>
                                      <p:cBhvr>
                                        <p:cTn id="8" dur="500" fill="hold"/>
                                        <p:tgtEl>
                                          <p:spTgt spid="2"/>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6" presetClass="exit" presetSubtype="32" fill="hold" nodeType="clickEffect">
                                  <p:stCondLst>
                                    <p:cond delay="0"/>
                                  </p:stCondLst>
                                  <p:childTnLst>
                                    <p:animEffect transition="out" filter="circle(out)">
                                      <p:cBhvr>
                                        <p:cTn id="12" dur="2000"/>
                                        <p:tgtEl>
                                          <p:spTgt spid="3">
                                            <p:txEl>
                                              <p:pRg st="0" end="0"/>
                                            </p:txEl>
                                          </p:spTgt>
                                        </p:tgtEl>
                                      </p:cBhvr>
                                    </p:animEffect>
                                    <p:set>
                                      <p:cBhvr>
                                        <p:cTn id="13" dur="1" fill="hold">
                                          <p:stCondLst>
                                            <p:cond delay="19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t>Tipos de leguajes de </a:t>
            </a:r>
            <a:r>
              <a:rPr lang="es-GT" dirty="0" smtClean="0"/>
              <a:t>programación </a:t>
            </a:r>
            <a:endParaRPr lang="es-GT" dirty="0"/>
          </a:p>
        </p:txBody>
      </p:sp>
      <p:sp>
        <p:nvSpPr>
          <p:cNvPr id="3" name="Marcador de contenido 2"/>
          <p:cNvSpPr>
            <a:spLocks noGrp="1"/>
          </p:cNvSpPr>
          <p:nvPr>
            <p:ph idx="1"/>
          </p:nvPr>
        </p:nvSpPr>
        <p:spPr/>
        <p:txBody>
          <a:bodyPr>
            <a:normAutofit fontScale="85000" lnSpcReduction="20000"/>
          </a:bodyPr>
          <a:lstStyle/>
          <a:p>
            <a:pPr fontAlgn="base"/>
            <a:r>
              <a:rPr lang="es-GT" dirty="0"/>
              <a:t>Existen tres tipos de lenguajes claramente diferenciados; el lenguaje máquina y los lenguajes de bajo nivel y los de alto nivel.</a:t>
            </a:r>
          </a:p>
          <a:p>
            <a:pPr fontAlgn="base"/>
            <a:r>
              <a:rPr lang="es-GT" b="1" dirty="0"/>
              <a:t>1º El Lenguaje Máquina: </a:t>
            </a:r>
            <a:r>
              <a:rPr lang="es-GT" dirty="0"/>
              <a:t>es el lenguaje de programación que entiende directamente la máquina (computadora). Este lenguaje de programación utiliza el alfabeto binario, es decir, el 0 y el 1.</a:t>
            </a:r>
          </a:p>
          <a:p>
            <a:pPr fontAlgn="base"/>
            <a:r>
              <a:rPr lang="es-GT" b="1" dirty="0"/>
              <a:t>2º Lenguajes de programación de bajo nivel:</a:t>
            </a:r>
            <a:r>
              <a:rPr lang="es-GT" dirty="0"/>
              <a:t> Son mucho más fáciles de utilizar que el lenguaje máquina, pero dependen mucho de la máquina o computadora como sucedía con el lenguaje máquina.</a:t>
            </a:r>
          </a:p>
          <a:p>
            <a:pPr fontAlgn="base"/>
            <a:r>
              <a:rPr lang="es-GT" b="1" dirty="0"/>
              <a:t>3º Lenguajes de programación de alto nivel. </a:t>
            </a:r>
            <a:r>
              <a:rPr lang="es-GT" dirty="0"/>
              <a:t>Los lenguajes de programación de alto nivel son más fáciles de aprender porque se usan palabras o comandos del lenguaje natural, generalmente del inglés. Este es el caso del BASIC, el lenguaje de programación más conocido</a:t>
            </a:r>
            <a:r>
              <a:rPr lang="es-GT" dirty="0" smtClean="0"/>
              <a:t>.</a:t>
            </a:r>
            <a:endParaRPr lang="es-GT" dirty="0"/>
          </a:p>
          <a:p>
            <a:pPr fontAlgn="base"/>
            <a:r>
              <a:rPr lang="es-GT" dirty="0"/>
              <a:t>Tipos de lenguajes de programación de alto nivel según el punto de vista de trabajar los programas y la filosofía de sus creación:</a:t>
            </a:r>
          </a:p>
          <a:p>
            <a:pPr fontAlgn="base"/>
            <a:r>
              <a:rPr lang="es-GT" b="1" dirty="0"/>
              <a:t>Lenguaje  imperativo:</a:t>
            </a:r>
            <a:r>
              <a:rPr lang="es-GT" dirty="0"/>
              <a:t> entre ellos tenemos el Cobol, Pascal, C y Ada.</a:t>
            </a:r>
          </a:p>
          <a:p>
            <a:endParaRPr lang="es-GT" dirty="0"/>
          </a:p>
        </p:txBody>
      </p:sp>
    </p:spTree>
    <p:extLst>
      <p:ext uri="{BB962C8B-B14F-4D97-AF65-F5344CB8AC3E}">
        <p14:creationId xmlns:p14="http://schemas.microsoft.com/office/powerpoint/2010/main" val="3627034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2"/>
                                        </p:tgtEl>
                                        <p:attrNameLst>
                                          <p:attrName>ppt_w</p:attrName>
                                        </p:attrNameLst>
                                      </p:cBhvr>
                                      <p:tavLst>
                                        <p:tav tm="0">
                                          <p:val>
                                            <p:strVal val="ppt_w"/>
                                          </p:val>
                                        </p:tav>
                                        <p:tav tm="100000">
                                          <p:val>
                                            <p:fltVal val="0"/>
                                          </p:val>
                                        </p:tav>
                                      </p:tavLst>
                                    </p:anim>
                                    <p:anim calcmode="lin" valueType="num">
                                      <p:cBhvr>
                                        <p:cTn id="7" dur="500"/>
                                        <p:tgtEl>
                                          <p:spTgt spid="2"/>
                                        </p:tgtEl>
                                        <p:attrNameLst>
                                          <p:attrName>ppt_h</p:attrName>
                                        </p:attrNameLst>
                                      </p:cBhvr>
                                      <p:tavLst>
                                        <p:tav tm="0">
                                          <p:val>
                                            <p:strVal val="ppt_h"/>
                                          </p:val>
                                        </p:tav>
                                        <p:tav tm="100000">
                                          <p:val>
                                            <p:fltVal val="0"/>
                                          </p:val>
                                        </p:tav>
                                      </p:tavLst>
                                    </p:anim>
                                    <p:animEffect transition="out" filter="fade">
                                      <p:cBhvr>
                                        <p:cTn id="8" dur="500"/>
                                        <p:tgtEl>
                                          <p:spTgt spid="2"/>
                                        </p:tgtEl>
                                      </p:cBhvr>
                                    </p:animEffect>
                                    <p:set>
                                      <p:cBhvr>
                                        <p:cTn id="9" dur="1" fill="hold">
                                          <p:stCondLst>
                                            <p:cond delay="499"/>
                                          </p:stCondLst>
                                        </p:cTn>
                                        <p:tgtEl>
                                          <p:spTgt spid="2"/>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31" presetClass="exit" presetSubtype="0" fill="hold" nodeType="clickEffect">
                                  <p:stCondLst>
                                    <p:cond delay="0"/>
                                  </p:stCondLst>
                                  <p:childTnLst>
                                    <p:anim calcmode="lin" valueType="num">
                                      <p:cBhvr>
                                        <p:cTn id="13" dur="1000"/>
                                        <p:tgtEl>
                                          <p:spTgt spid="3">
                                            <p:txEl>
                                              <p:pRg st="0" end="0"/>
                                            </p:txEl>
                                          </p:spTgt>
                                        </p:tgtEl>
                                        <p:attrNameLst>
                                          <p:attrName>ppt_w</p:attrName>
                                        </p:attrNameLst>
                                      </p:cBhvr>
                                      <p:tavLst>
                                        <p:tav tm="0">
                                          <p:val>
                                            <p:strVal val="ppt_w"/>
                                          </p:val>
                                        </p:tav>
                                        <p:tav tm="100000">
                                          <p:val>
                                            <p:fltVal val="0"/>
                                          </p:val>
                                        </p:tav>
                                      </p:tavLst>
                                    </p:anim>
                                    <p:anim calcmode="lin" valueType="num">
                                      <p:cBhvr>
                                        <p:cTn id="14" dur="1000"/>
                                        <p:tgtEl>
                                          <p:spTgt spid="3">
                                            <p:txEl>
                                              <p:pRg st="0" end="0"/>
                                            </p:txEl>
                                          </p:spTgt>
                                        </p:tgtEl>
                                        <p:attrNameLst>
                                          <p:attrName>ppt_h</p:attrName>
                                        </p:attrNameLst>
                                      </p:cBhvr>
                                      <p:tavLst>
                                        <p:tav tm="0">
                                          <p:val>
                                            <p:strVal val="ppt_h"/>
                                          </p:val>
                                        </p:tav>
                                        <p:tav tm="100000">
                                          <p:val>
                                            <p:fltVal val="0"/>
                                          </p:val>
                                        </p:tav>
                                      </p:tavLst>
                                    </p:anim>
                                    <p:anim calcmode="lin" valueType="num">
                                      <p:cBhvr>
                                        <p:cTn id="15" dur="1000"/>
                                        <p:tgtEl>
                                          <p:spTgt spid="3">
                                            <p:txEl>
                                              <p:pRg st="0" end="0"/>
                                            </p:txEl>
                                          </p:spTgt>
                                        </p:tgtEl>
                                        <p:attrNameLst>
                                          <p:attrName>style.rotation</p:attrName>
                                        </p:attrNameLst>
                                      </p:cBhvr>
                                      <p:tavLst>
                                        <p:tav tm="0">
                                          <p:val>
                                            <p:fltVal val="0"/>
                                          </p:val>
                                        </p:tav>
                                        <p:tav tm="100000">
                                          <p:val>
                                            <p:fltVal val="90"/>
                                          </p:val>
                                        </p:tav>
                                      </p:tavLst>
                                    </p:anim>
                                    <p:animEffect transition="out" filter="fade">
                                      <p:cBhvr>
                                        <p:cTn id="16" dur="1000"/>
                                        <p:tgtEl>
                                          <p:spTgt spid="3">
                                            <p:txEl>
                                              <p:pRg st="0" end="0"/>
                                            </p:txEl>
                                          </p:spTgt>
                                        </p:tgtEl>
                                      </p:cBhvr>
                                    </p:animEffect>
                                    <p:set>
                                      <p:cBhvr>
                                        <p:cTn id="17" dur="1" fill="hold">
                                          <p:stCondLst>
                                            <p:cond delay="999"/>
                                          </p:stCondLst>
                                        </p:cTn>
                                        <p:tgtEl>
                                          <p:spTgt spid="3">
                                            <p:txEl>
                                              <p:pRg st="0" end="0"/>
                                            </p:txEl>
                                          </p:spTgt>
                                        </p:tgtEl>
                                        <p:attrNameLst>
                                          <p:attrName>style.visibility</p:attrName>
                                        </p:attrNameLst>
                                      </p:cBhvr>
                                      <p:to>
                                        <p:strVal val="hidden"/>
                                      </p:to>
                                    </p:set>
                                  </p:childTnLst>
                                </p:cTn>
                              </p:par>
                              <p:par>
                                <p:cTn id="18" presetID="31" presetClass="exit" presetSubtype="0" fill="hold" nodeType="withEffect">
                                  <p:stCondLst>
                                    <p:cond delay="0"/>
                                  </p:stCondLst>
                                  <p:childTnLst>
                                    <p:anim calcmode="lin" valueType="num">
                                      <p:cBhvr>
                                        <p:cTn id="19" dur="1000"/>
                                        <p:tgtEl>
                                          <p:spTgt spid="3">
                                            <p:txEl>
                                              <p:pRg st="1" end="1"/>
                                            </p:txEl>
                                          </p:spTgt>
                                        </p:tgtEl>
                                        <p:attrNameLst>
                                          <p:attrName>ppt_w</p:attrName>
                                        </p:attrNameLst>
                                      </p:cBhvr>
                                      <p:tavLst>
                                        <p:tav tm="0">
                                          <p:val>
                                            <p:strVal val="ppt_w"/>
                                          </p:val>
                                        </p:tav>
                                        <p:tav tm="100000">
                                          <p:val>
                                            <p:fltVal val="0"/>
                                          </p:val>
                                        </p:tav>
                                      </p:tavLst>
                                    </p:anim>
                                    <p:anim calcmode="lin" valueType="num">
                                      <p:cBhvr>
                                        <p:cTn id="20" dur="1000"/>
                                        <p:tgtEl>
                                          <p:spTgt spid="3">
                                            <p:txEl>
                                              <p:pRg st="1" end="1"/>
                                            </p:txEl>
                                          </p:spTgt>
                                        </p:tgtEl>
                                        <p:attrNameLst>
                                          <p:attrName>ppt_h</p:attrName>
                                        </p:attrNameLst>
                                      </p:cBhvr>
                                      <p:tavLst>
                                        <p:tav tm="0">
                                          <p:val>
                                            <p:strVal val="ppt_h"/>
                                          </p:val>
                                        </p:tav>
                                        <p:tav tm="100000">
                                          <p:val>
                                            <p:fltVal val="0"/>
                                          </p:val>
                                        </p:tav>
                                      </p:tavLst>
                                    </p:anim>
                                    <p:anim calcmode="lin" valueType="num">
                                      <p:cBhvr>
                                        <p:cTn id="21" dur="1000"/>
                                        <p:tgtEl>
                                          <p:spTgt spid="3">
                                            <p:txEl>
                                              <p:pRg st="1" end="1"/>
                                            </p:txEl>
                                          </p:spTgt>
                                        </p:tgtEl>
                                        <p:attrNameLst>
                                          <p:attrName>style.rotation</p:attrName>
                                        </p:attrNameLst>
                                      </p:cBhvr>
                                      <p:tavLst>
                                        <p:tav tm="0">
                                          <p:val>
                                            <p:fltVal val="0"/>
                                          </p:val>
                                        </p:tav>
                                        <p:tav tm="100000">
                                          <p:val>
                                            <p:fltVal val="90"/>
                                          </p:val>
                                        </p:tav>
                                      </p:tavLst>
                                    </p:anim>
                                    <p:animEffect transition="out" filter="fade">
                                      <p:cBhvr>
                                        <p:cTn id="22" dur="1000"/>
                                        <p:tgtEl>
                                          <p:spTgt spid="3">
                                            <p:txEl>
                                              <p:pRg st="1" end="1"/>
                                            </p:txEl>
                                          </p:spTgt>
                                        </p:tgtEl>
                                      </p:cBhvr>
                                    </p:animEffect>
                                    <p:set>
                                      <p:cBhvr>
                                        <p:cTn id="23" dur="1" fill="hold">
                                          <p:stCondLst>
                                            <p:cond delay="999"/>
                                          </p:stCondLst>
                                        </p:cTn>
                                        <p:tgtEl>
                                          <p:spTgt spid="3">
                                            <p:txEl>
                                              <p:pRg st="1" end="1"/>
                                            </p:txEl>
                                          </p:spTgt>
                                        </p:tgtEl>
                                        <p:attrNameLst>
                                          <p:attrName>style.visibility</p:attrName>
                                        </p:attrNameLst>
                                      </p:cBhvr>
                                      <p:to>
                                        <p:strVal val="hidden"/>
                                      </p:to>
                                    </p:set>
                                  </p:childTnLst>
                                </p:cTn>
                              </p:par>
                              <p:par>
                                <p:cTn id="24" presetID="31" presetClass="exit" presetSubtype="0" fill="hold" nodeType="withEffect">
                                  <p:stCondLst>
                                    <p:cond delay="0"/>
                                  </p:stCondLst>
                                  <p:childTnLst>
                                    <p:anim calcmode="lin" valueType="num">
                                      <p:cBhvr>
                                        <p:cTn id="25" dur="1000"/>
                                        <p:tgtEl>
                                          <p:spTgt spid="3">
                                            <p:txEl>
                                              <p:pRg st="2" end="2"/>
                                            </p:txEl>
                                          </p:spTgt>
                                        </p:tgtEl>
                                        <p:attrNameLst>
                                          <p:attrName>ppt_w</p:attrName>
                                        </p:attrNameLst>
                                      </p:cBhvr>
                                      <p:tavLst>
                                        <p:tav tm="0">
                                          <p:val>
                                            <p:strVal val="ppt_w"/>
                                          </p:val>
                                        </p:tav>
                                        <p:tav tm="100000">
                                          <p:val>
                                            <p:fltVal val="0"/>
                                          </p:val>
                                        </p:tav>
                                      </p:tavLst>
                                    </p:anim>
                                    <p:anim calcmode="lin" valueType="num">
                                      <p:cBhvr>
                                        <p:cTn id="26" dur="1000"/>
                                        <p:tgtEl>
                                          <p:spTgt spid="3">
                                            <p:txEl>
                                              <p:pRg st="2" end="2"/>
                                            </p:txEl>
                                          </p:spTgt>
                                        </p:tgtEl>
                                        <p:attrNameLst>
                                          <p:attrName>ppt_h</p:attrName>
                                        </p:attrNameLst>
                                      </p:cBhvr>
                                      <p:tavLst>
                                        <p:tav tm="0">
                                          <p:val>
                                            <p:strVal val="ppt_h"/>
                                          </p:val>
                                        </p:tav>
                                        <p:tav tm="100000">
                                          <p:val>
                                            <p:fltVal val="0"/>
                                          </p:val>
                                        </p:tav>
                                      </p:tavLst>
                                    </p:anim>
                                    <p:anim calcmode="lin" valueType="num">
                                      <p:cBhvr>
                                        <p:cTn id="27" dur="1000"/>
                                        <p:tgtEl>
                                          <p:spTgt spid="3">
                                            <p:txEl>
                                              <p:pRg st="2" end="2"/>
                                            </p:txEl>
                                          </p:spTgt>
                                        </p:tgtEl>
                                        <p:attrNameLst>
                                          <p:attrName>style.rotation</p:attrName>
                                        </p:attrNameLst>
                                      </p:cBhvr>
                                      <p:tavLst>
                                        <p:tav tm="0">
                                          <p:val>
                                            <p:fltVal val="0"/>
                                          </p:val>
                                        </p:tav>
                                        <p:tav tm="100000">
                                          <p:val>
                                            <p:fltVal val="90"/>
                                          </p:val>
                                        </p:tav>
                                      </p:tavLst>
                                    </p:anim>
                                    <p:animEffect transition="out" filter="fade">
                                      <p:cBhvr>
                                        <p:cTn id="28" dur="1000"/>
                                        <p:tgtEl>
                                          <p:spTgt spid="3">
                                            <p:txEl>
                                              <p:pRg st="2" end="2"/>
                                            </p:txEl>
                                          </p:spTgt>
                                        </p:tgtEl>
                                      </p:cBhvr>
                                    </p:animEffect>
                                    <p:set>
                                      <p:cBhvr>
                                        <p:cTn id="29" dur="1" fill="hold">
                                          <p:stCondLst>
                                            <p:cond delay="999"/>
                                          </p:stCondLst>
                                        </p:cTn>
                                        <p:tgtEl>
                                          <p:spTgt spid="3">
                                            <p:txEl>
                                              <p:pRg st="2" end="2"/>
                                            </p:txEl>
                                          </p:spTgt>
                                        </p:tgtEl>
                                        <p:attrNameLst>
                                          <p:attrName>style.visibility</p:attrName>
                                        </p:attrNameLst>
                                      </p:cBhvr>
                                      <p:to>
                                        <p:strVal val="hidden"/>
                                      </p:to>
                                    </p:set>
                                  </p:childTnLst>
                                </p:cTn>
                              </p:par>
                              <p:par>
                                <p:cTn id="30" presetID="31" presetClass="exit" presetSubtype="0" fill="hold" nodeType="withEffect">
                                  <p:stCondLst>
                                    <p:cond delay="0"/>
                                  </p:stCondLst>
                                  <p:childTnLst>
                                    <p:anim calcmode="lin" valueType="num">
                                      <p:cBhvr>
                                        <p:cTn id="31" dur="1000"/>
                                        <p:tgtEl>
                                          <p:spTgt spid="3">
                                            <p:txEl>
                                              <p:pRg st="3" end="3"/>
                                            </p:txEl>
                                          </p:spTgt>
                                        </p:tgtEl>
                                        <p:attrNameLst>
                                          <p:attrName>ppt_w</p:attrName>
                                        </p:attrNameLst>
                                      </p:cBhvr>
                                      <p:tavLst>
                                        <p:tav tm="0">
                                          <p:val>
                                            <p:strVal val="ppt_w"/>
                                          </p:val>
                                        </p:tav>
                                        <p:tav tm="100000">
                                          <p:val>
                                            <p:fltVal val="0"/>
                                          </p:val>
                                        </p:tav>
                                      </p:tavLst>
                                    </p:anim>
                                    <p:anim calcmode="lin" valueType="num">
                                      <p:cBhvr>
                                        <p:cTn id="32" dur="1000"/>
                                        <p:tgtEl>
                                          <p:spTgt spid="3">
                                            <p:txEl>
                                              <p:pRg st="3" end="3"/>
                                            </p:txEl>
                                          </p:spTgt>
                                        </p:tgtEl>
                                        <p:attrNameLst>
                                          <p:attrName>ppt_h</p:attrName>
                                        </p:attrNameLst>
                                      </p:cBhvr>
                                      <p:tavLst>
                                        <p:tav tm="0">
                                          <p:val>
                                            <p:strVal val="ppt_h"/>
                                          </p:val>
                                        </p:tav>
                                        <p:tav tm="100000">
                                          <p:val>
                                            <p:fltVal val="0"/>
                                          </p:val>
                                        </p:tav>
                                      </p:tavLst>
                                    </p:anim>
                                    <p:anim calcmode="lin" valueType="num">
                                      <p:cBhvr>
                                        <p:cTn id="33" dur="1000"/>
                                        <p:tgtEl>
                                          <p:spTgt spid="3">
                                            <p:txEl>
                                              <p:pRg st="3" end="3"/>
                                            </p:txEl>
                                          </p:spTgt>
                                        </p:tgtEl>
                                        <p:attrNameLst>
                                          <p:attrName>style.rotation</p:attrName>
                                        </p:attrNameLst>
                                      </p:cBhvr>
                                      <p:tavLst>
                                        <p:tav tm="0">
                                          <p:val>
                                            <p:fltVal val="0"/>
                                          </p:val>
                                        </p:tav>
                                        <p:tav tm="100000">
                                          <p:val>
                                            <p:fltVal val="90"/>
                                          </p:val>
                                        </p:tav>
                                      </p:tavLst>
                                    </p:anim>
                                    <p:animEffect transition="out" filter="fade">
                                      <p:cBhvr>
                                        <p:cTn id="34" dur="1000"/>
                                        <p:tgtEl>
                                          <p:spTgt spid="3">
                                            <p:txEl>
                                              <p:pRg st="3" end="3"/>
                                            </p:txEl>
                                          </p:spTgt>
                                        </p:tgtEl>
                                      </p:cBhvr>
                                    </p:animEffect>
                                    <p:set>
                                      <p:cBhvr>
                                        <p:cTn id="35" dur="1" fill="hold">
                                          <p:stCondLst>
                                            <p:cond delay="999"/>
                                          </p:stCondLst>
                                        </p:cTn>
                                        <p:tgtEl>
                                          <p:spTgt spid="3">
                                            <p:txEl>
                                              <p:pRg st="3" end="3"/>
                                            </p:txEl>
                                          </p:spTgt>
                                        </p:tgtEl>
                                        <p:attrNameLst>
                                          <p:attrName>style.visibility</p:attrName>
                                        </p:attrNameLst>
                                      </p:cBhvr>
                                      <p:to>
                                        <p:strVal val="hidden"/>
                                      </p:to>
                                    </p:set>
                                  </p:childTnLst>
                                </p:cTn>
                              </p:par>
                              <p:par>
                                <p:cTn id="36" presetID="31" presetClass="exit" presetSubtype="0" fill="hold" nodeType="withEffect">
                                  <p:stCondLst>
                                    <p:cond delay="0"/>
                                  </p:stCondLst>
                                  <p:childTnLst>
                                    <p:anim calcmode="lin" valueType="num">
                                      <p:cBhvr>
                                        <p:cTn id="37" dur="1000"/>
                                        <p:tgtEl>
                                          <p:spTgt spid="3">
                                            <p:txEl>
                                              <p:pRg st="4" end="4"/>
                                            </p:txEl>
                                          </p:spTgt>
                                        </p:tgtEl>
                                        <p:attrNameLst>
                                          <p:attrName>ppt_w</p:attrName>
                                        </p:attrNameLst>
                                      </p:cBhvr>
                                      <p:tavLst>
                                        <p:tav tm="0">
                                          <p:val>
                                            <p:strVal val="ppt_w"/>
                                          </p:val>
                                        </p:tav>
                                        <p:tav tm="100000">
                                          <p:val>
                                            <p:fltVal val="0"/>
                                          </p:val>
                                        </p:tav>
                                      </p:tavLst>
                                    </p:anim>
                                    <p:anim calcmode="lin" valueType="num">
                                      <p:cBhvr>
                                        <p:cTn id="38" dur="1000"/>
                                        <p:tgtEl>
                                          <p:spTgt spid="3">
                                            <p:txEl>
                                              <p:pRg st="4" end="4"/>
                                            </p:txEl>
                                          </p:spTgt>
                                        </p:tgtEl>
                                        <p:attrNameLst>
                                          <p:attrName>ppt_h</p:attrName>
                                        </p:attrNameLst>
                                      </p:cBhvr>
                                      <p:tavLst>
                                        <p:tav tm="0">
                                          <p:val>
                                            <p:strVal val="ppt_h"/>
                                          </p:val>
                                        </p:tav>
                                        <p:tav tm="100000">
                                          <p:val>
                                            <p:fltVal val="0"/>
                                          </p:val>
                                        </p:tav>
                                      </p:tavLst>
                                    </p:anim>
                                    <p:anim calcmode="lin" valueType="num">
                                      <p:cBhvr>
                                        <p:cTn id="39" dur="1000"/>
                                        <p:tgtEl>
                                          <p:spTgt spid="3">
                                            <p:txEl>
                                              <p:pRg st="4" end="4"/>
                                            </p:txEl>
                                          </p:spTgt>
                                        </p:tgtEl>
                                        <p:attrNameLst>
                                          <p:attrName>style.rotation</p:attrName>
                                        </p:attrNameLst>
                                      </p:cBhvr>
                                      <p:tavLst>
                                        <p:tav tm="0">
                                          <p:val>
                                            <p:fltVal val="0"/>
                                          </p:val>
                                        </p:tav>
                                        <p:tav tm="100000">
                                          <p:val>
                                            <p:fltVal val="90"/>
                                          </p:val>
                                        </p:tav>
                                      </p:tavLst>
                                    </p:anim>
                                    <p:animEffect transition="out" filter="fade">
                                      <p:cBhvr>
                                        <p:cTn id="40" dur="1000"/>
                                        <p:tgtEl>
                                          <p:spTgt spid="3">
                                            <p:txEl>
                                              <p:pRg st="4" end="4"/>
                                            </p:txEl>
                                          </p:spTgt>
                                        </p:tgtEl>
                                      </p:cBhvr>
                                    </p:animEffect>
                                    <p:set>
                                      <p:cBhvr>
                                        <p:cTn id="41" dur="1" fill="hold">
                                          <p:stCondLst>
                                            <p:cond delay="999"/>
                                          </p:stCondLst>
                                        </p:cTn>
                                        <p:tgtEl>
                                          <p:spTgt spid="3">
                                            <p:txEl>
                                              <p:pRg st="4" end="4"/>
                                            </p:txEl>
                                          </p:spTgt>
                                        </p:tgtEl>
                                        <p:attrNameLst>
                                          <p:attrName>style.visibility</p:attrName>
                                        </p:attrNameLst>
                                      </p:cBhvr>
                                      <p:to>
                                        <p:strVal val="hidden"/>
                                      </p:to>
                                    </p:set>
                                  </p:childTnLst>
                                </p:cTn>
                              </p:par>
                              <p:par>
                                <p:cTn id="42" presetID="31" presetClass="exit" presetSubtype="0" fill="hold" nodeType="withEffect">
                                  <p:stCondLst>
                                    <p:cond delay="0"/>
                                  </p:stCondLst>
                                  <p:childTnLst>
                                    <p:anim calcmode="lin" valueType="num">
                                      <p:cBhvr>
                                        <p:cTn id="43" dur="1000"/>
                                        <p:tgtEl>
                                          <p:spTgt spid="3">
                                            <p:txEl>
                                              <p:pRg st="5" end="5"/>
                                            </p:txEl>
                                          </p:spTgt>
                                        </p:tgtEl>
                                        <p:attrNameLst>
                                          <p:attrName>ppt_w</p:attrName>
                                        </p:attrNameLst>
                                      </p:cBhvr>
                                      <p:tavLst>
                                        <p:tav tm="0">
                                          <p:val>
                                            <p:strVal val="ppt_w"/>
                                          </p:val>
                                        </p:tav>
                                        <p:tav tm="100000">
                                          <p:val>
                                            <p:fltVal val="0"/>
                                          </p:val>
                                        </p:tav>
                                      </p:tavLst>
                                    </p:anim>
                                    <p:anim calcmode="lin" valueType="num">
                                      <p:cBhvr>
                                        <p:cTn id="44" dur="1000"/>
                                        <p:tgtEl>
                                          <p:spTgt spid="3">
                                            <p:txEl>
                                              <p:pRg st="5" end="5"/>
                                            </p:txEl>
                                          </p:spTgt>
                                        </p:tgtEl>
                                        <p:attrNameLst>
                                          <p:attrName>ppt_h</p:attrName>
                                        </p:attrNameLst>
                                      </p:cBhvr>
                                      <p:tavLst>
                                        <p:tav tm="0">
                                          <p:val>
                                            <p:strVal val="ppt_h"/>
                                          </p:val>
                                        </p:tav>
                                        <p:tav tm="100000">
                                          <p:val>
                                            <p:fltVal val="0"/>
                                          </p:val>
                                        </p:tav>
                                      </p:tavLst>
                                    </p:anim>
                                    <p:anim calcmode="lin" valueType="num">
                                      <p:cBhvr>
                                        <p:cTn id="45" dur="1000"/>
                                        <p:tgtEl>
                                          <p:spTgt spid="3">
                                            <p:txEl>
                                              <p:pRg st="5" end="5"/>
                                            </p:txEl>
                                          </p:spTgt>
                                        </p:tgtEl>
                                        <p:attrNameLst>
                                          <p:attrName>style.rotation</p:attrName>
                                        </p:attrNameLst>
                                      </p:cBhvr>
                                      <p:tavLst>
                                        <p:tav tm="0">
                                          <p:val>
                                            <p:fltVal val="0"/>
                                          </p:val>
                                        </p:tav>
                                        <p:tav tm="100000">
                                          <p:val>
                                            <p:fltVal val="90"/>
                                          </p:val>
                                        </p:tav>
                                      </p:tavLst>
                                    </p:anim>
                                    <p:animEffect transition="out" filter="fade">
                                      <p:cBhvr>
                                        <p:cTn id="46" dur="1000"/>
                                        <p:tgtEl>
                                          <p:spTgt spid="3">
                                            <p:txEl>
                                              <p:pRg st="5" end="5"/>
                                            </p:txEl>
                                          </p:spTgt>
                                        </p:tgtEl>
                                      </p:cBhvr>
                                    </p:animEffect>
                                    <p:set>
                                      <p:cBhvr>
                                        <p:cTn id="47" dur="1" fill="hold">
                                          <p:stCondLst>
                                            <p:cond delay="999"/>
                                          </p:stCondLst>
                                        </p:cTn>
                                        <p:tgtEl>
                                          <p:spTgt spid="3">
                                            <p:txEl>
                                              <p:pRg st="5" end="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03312" y="406400"/>
            <a:ext cx="8946541" cy="5841999"/>
          </a:xfrm>
        </p:spPr>
        <p:txBody>
          <a:bodyPr>
            <a:normAutofit fontScale="85000" lnSpcReduction="20000"/>
          </a:bodyPr>
          <a:lstStyle/>
          <a:p>
            <a:pPr fontAlgn="base"/>
            <a:r>
              <a:rPr lang="es-GT" b="1" dirty="0"/>
              <a:t>Lenguaje declarativo: </a:t>
            </a:r>
            <a:r>
              <a:rPr lang="es-GT" dirty="0"/>
              <a:t>el </a:t>
            </a:r>
            <a:r>
              <a:rPr lang="es-GT" dirty="0" err="1"/>
              <a:t>Lisp</a:t>
            </a:r>
            <a:r>
              <a:rPr lang="es-GT" dirty="0"/>
              <a:t> y el </a:t>
            </a:r>
            <a:r>
              <a:rPr lang="es-GT" dirty="0" err="1"/>
              <a:t>Prolog</a:t>
            </a:r>
            <a:r>
              <a:rPr lang="es-GT" dirty="0"/>
              <a:t>.</a:t>
            </a:r>
          </a:p>
          <a:p>
            <a:pPr fontAlgn="base"/>
            <a:r>
              <a:rPr lang="es-GT" b="1" dirty="0"/>
              <a:t>Lenguaje de programación orientado a objetos:</a:t>
            </a:r>
            <a:r>
              <a:rPr lang="es-GT" dirty="0"/>
              <a:t> el </a:t>
            </a:r>
            <a:r>
              <a:rPr lang="es-GT" dirty="0" err="1"/>
              <a:t>Smalltalk</a:t>
            </a:r>
            <a:r>
              <a:rPr lang="es-GT" dirty="0"/>
              <a:t> y el C++.</a:t>
            </a:r>
          </a:p>
          <a:p>
            <a:pPr fontAlgn="base"/>
            <a:r>
              <a:rPr lang="es-GT" b="1" dirty="0"/>
              <a:t>Lenguaje orientado al problema:</a:t>
            </a:r>
            <a:r>
              <a:rPr lang="es-GT" dirty="0"/>
              <a:t> son aquellos lenguajes específicos para gestión.</a:t>
            </a:r>
          </a:p>
          <a:p>
            <a:pPr fontAlgn="base"/>
            <a:r>
              <a:rPr lang="es-GT" b="1" dirty="0"/>
              <a:t>Lenguaje de programación natural: </a:t>
            </a:r>
            <a:r>
              <a:rPr lang="es-GT" dirty="0"/>
              <a:t>son los nuevos lenguajes que pretender aproximar el diseño y la construcción de programas al lenguaje de las personas</a:t>
            </a:r>
            <a:r>
              <a:rPr lang="es-GT" dirty="0" smtClean="0"/>
              <a:t>.</a:t>
            </a:r>
          </a:p>
          <a:p>
            <a:pPr fontAlgn="base"/>
            <a:r>
              <a:rPr lang="es-GT" dirty="0" smtClean="0"/>
              <a:t>Otra </a:t>
            </a:r>
            <a:r>
              <a:rPr lang="es-GT" dirty="0"/>
              <a:t>clasificación de los lenguajes de programación de alto nivel, es teniendo en cuenta el desarrollo de las computadoras según sus diferentes generaciones:</a:t>
            </a:r>
          </a:p>
          <a:p>
            <a:pPr fontAlgn="base"/>
            <a:r>
              <a:rPr lang="es-GT" b="1" dirty="0"/>
              <a:t>Lenguaje de programación de primera generación: </a:t>
            </a:r>
            <a:r>
              <a:rPr lang="es-GT" dirty="0"/>
              <a:t>el lenguaje máquina y el ensamblador.</a:t>
            </a:r>
          </a:p>
          <a:p>
            <a:pPr fontAlgn="base"/>
            <a:r>
              <a:rPr lang="es-GT" b="1" dirty="0"/>
              <a:t>Lenguaje de segunda generación:</a:t>
            </a:r>
            <a:r>
              <a:rPr lang="es-GT" dirty="0"/>
              <a:t> los primeros lenguajes de programación de alto nivel imperativo (FORTRAN, COBOL).</a:t>
            </a:r>
          </a:p>
          <a:p>
            <a:pPr fontAlgn="base"/>
            <a:r>
              <a:rPr lang="es-GT" b="1" dirty="0"/>
              <a:t>Lenguaje de tercera generación: </a:t>
            </a:r>
            <a:r>
              <a:rPr lang="es-GT" dirty="0"/>
              <a:t>son lenguajes de programación de alto nivel imperativo pero mucho más utilizados y vigentes en la actualidad (ALGOL 8, PL/I, PASCAL, MODULA).</a:t>
            </a:r>
          </a:p>
          <a:p>
            <a:pPr fontAlgn="base"/>
            <a:r>
              <a:rPr lang="es-GT" b="1" dirty="0"/>
              <a:t>Lenguaje de cuarta generación: </a:t>
            </a:r>
            <a:r>
              <a:rPr lang="es-GT" dirty="0"/>
              <a:t>usados en aplicaciones de gestión y manejo de bases de dados (NATURAL, SQL).</a:t>
            </a:r>
          </a:p>
          <a:p>
            <a:pPr fontAlgn="base"/>
            <a:r>
              <a:rPr lang="es-GT" b="1" dirty="0"/>
              <a:t>Lenguaje de quinta generación:</a:t>
            </a:r>
            <a:r>
              <a:rPr lang="es-GT" dirty="0"/>
              <a:t> creados para la inteligencia artificial y para el procesamiento de lenguajes naturales (LISP, PROLOG).</a:t>
            </a:r>
          </a:p>
          <a:p>
            <a:endParaRPr lang="es-GT" dirty="0"/>
          </a:p>
        </p:txBody>
      </p:sp>
    </p:spTree>
    <p:extLst>
      <p:ext uri="{BB962C8B-B14F-4D97-AF65-F5344CB8AC3E}">
        <p14:creationId xmlns:p14="http://schemas.microsoft.com/office/powerpoint/2010/main" val="421964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nodeType="clickEffect">
                                  <p:stCondLst>
                                    <p:cond delay="0"/>
                                  </p:stCondLst>
                                  <p:childTnLst>
                                    <p:animEffect transition="out" filter="wheel(1)">
                                      <p:cBhvr>
                                        <p:cTn id="6" dur="2000"/>
                                        <p:tgtEl>
                                          <p:spTgt spid="3">
                                            <p:txEl>
                                              <p:pRg st="0" end="0"/>
                                            </p:txEl>
                                          </p:spTgt>
                                        </p:tgtEl>
                                      </p:cBhvr>
                                    </p:animEffect>
                                    <p:set>
                                      <p:cBhvr>
                                        <p:cTn id="7" dur="1" fill="hold">
                                          <p:stCondLst>
                                            <p:cond delay="1999"/>
                                          </p:stCondLst>
                                        </p:cTn>
                                        <p:tgtEl>
                                          <p:spTgt spid="3">
                                            <p:txEl>
                                              <p:pRg st="0" end="0"/>
                                            </p:txEl>
                                          </p:spTgt>
                                        </p:tgtEl>
                                        <p:attrNameLst>
                                          <p:attrName>style.visibility</p:attrName>
                                        </p:attrNameLst>
                                      </p:cBhvr>
                                      <p:to>
                                        <p:strVal val="hidden"/>
                                      </p:to>
                                    </p:set>
                                  </p:childTnLst>
                                </p:cTn>
                              </p:par>
                              <p:par>
                                <p:cTn id="8" presetID="21" presetClass="exit" presetSubtype="1" fill="hold" nodeType="withEffect">
                                  <p:stCondLst>
                                    <p:cond delay="0"/>
                                  </p:stCondLst>
                                  <p:childTnLst>
                                    <p:animEffect transition="out" filter="wheel(1)">
                                      <p:cBhvr>
                                        <p:cTn id="9" dur="2000"/>
                                        <p:tgtEl>
                                          <p:spTgt spid="3">
                                            <p:txEl>
                                              <p:pRg st="1" end="1"/>
                                            </p:txEl>
                                          </p:spTgt>
                                        </p:tgtEl>
                                      </p:cBhvr>
                                    </p:animEffect>
                                    <p:set>
                                      <p:cBhvr>
                                        <p:cTn id="10" dur="1" fill="hold">
                                          <p:stCondLst>
                                            <p:cond delay="1999"/>
                                          </p:stCondLst>
                                        </p:cTn>
                                        <p:tgtEl>
                                          <p:spTgt spid="3">
                                            <p:txEl>
                                              <p:pRg st="1" end="1"/>
                                            </p:txEl>
                                          </p:spTgt>
                                        </p:tgtEl>
                                        <p:attrNameLst>
                                          <p:attrName>style.visibility</p:attrName>
                                        </p:attrNameLst>
                                      </p:cBhvr>
                                      <p:to>
                                        <p:strVal val="hidden"/>
                                      </p:to>
                                    </p:set>
                                  </p:childTnLst>
                                </p:cTn>
                              </p:par>
                              <p:par>
                                <p:cTn id="11" presetID="21" presetClass="exit" presetSubtype="1" fill="hold" nodeType="withEffect">
                                  <p:stCondLst>
                                    <p:cond delay="0"/>
                                  </p:stCondLst>
                                  <p:childTnLst>
                                    <p:animEffect transition="out" filter="wheel(1)">
                                      <p:cBhvr>
                                        <p:cTn id="12" dur="2000"/>
                                        <p:tgtEl>
                                          <p:spTgt spid="3">
                                            <p:txEl>
                                              <p:pRg st="2" end="2"/>
                                            </p:txEl>
                                          </p:spTgt>
                                        </p:tgtEl>
                                      </p:cBhvr>
                                    </p:animEffect>
                                    <p:set>
                                      <p:cBhvr>
                                        <p:cTn id="13" dur="1" fill="hold">
                                          <p:stCondLst>
                                            <p:cond delay="1999"/>
                                          </p:stCondLst>
                                        </p:cTn>
                                        <p:tgtEl>
                                          <p:spTgt spid="3">
                                            <p:txEl>
                                              <p:pRg st="2" end="2"/>
                                            </p:txEl>
                                          </p:spTgt>
                                        </p:tgtEl>
                                        <p:attrNameLst>
                                          <p:attrName>style.visibility</p:attrName>
                                        </p:attrNameLst>
                                      </p:cBhvr>
                                      <p:to>
                                        <p:strVal val="hidden"/>
                                      </p:to>
                                    </p:set>
                                  </p:childTnLst>
                                </p:cTn>
                              </p:par>
                              <p:par>
                                <p:cTn id="14" presetID="21" presetClass="exit" presetSubtype="1" fill="hold" nodeType="withEffect">
                                  <p:stCondLst>
                                    <p:cond delay="0"/>
                                  </p:stCondLst>
                                  <p:childTnLst>
                                    <p:animEffect transition="out" filter="wheel(1)">
                                      <p:cBhvr>
                                        <p:cTn id="15" dur="2000"/>
                                        <p:tgtEl>
                                          <p:spTgt spid="3">
                                            <p:txEl>
                                              <p:pRg st="3" end="3"/>
                                            </p:txEl>
                                          </p:spTgt>
                                        </p:tgtEl>
                                      </p:cBhvr>
                                    </p:animEffect>
                                    <p:set>
                                      <p:cBhvr>
                                        <p:cTn id="16" dur="1" fill="hold">
                                          <p:stCondLst>
                                            <p:cond delay="1999"/>
                                          </p:stCondLst>
                                        </p:cTn>
                                        <p:tgtEl>
                                          <p:spTgt spid="3">
                                            <p:txEl>
                                              <p:pRg st="3" end="3"/>
                                            </p:txEl>
                                          </p:spTgt>
                                        </p:tgtEl>
                                        <p:attrNameLst>
                                          <p:attrName>style.visibility</p:attrName>
                                        </p:attrNameLst>
                                      </p:cBhvr>
                                      <p:to>
                                        <p:strVal val="hidden"/>
                                      </p:to>
                                    </p:set>
                                  </p:childTnLst>
                                </p:cTn>
                              </p:par>
                              <p:par>
                                <p:cTn id="17" presetID="21" presetClass="exit" presetSubtype="1" fill="hold" nodeType="withEffect">
                                  <p:stCondLst>
                                    <p:cond delay="0"/>
                                  </p:stCondLst>
                                  <p:childTnLst>
                                    <p:animEffect transition="out" filter="wheel(1)">
                                      <p:cBhvr>
                                        <p:cTn id="18" dur="2000"/>
                                        <p:tgtEl>
                                          <p:spTgt spid="3">
                                            <p:txEl>
                                              <p:pRg st="4" end="4"/>
                                            </p:txEl>
                                          </p:spTgt>
                                        </p:tgtEl>
                                      </p:cBhvr>
                                    </p:animEffect>
                                    <p:set>
                                      <p:cBhvr>
                                        <p:cTn id="19" dur="1" fill="hold">
                                          <p:stCondLst>
                                            <p:cond delay="1999"/>
                                          </p:stCondLst>
                                        </p:cTn>
                                        <p:tgtEl>
                                          <p:spTgt spid="3">
                                            <p:txEl>
                                              <p:pRg st="4" end="4"/>
                                            </p:txEl>
                                          </p:spTgt>
                                        </p:tgtEl>
                                        <p:attrNameLst>
                                          <p:attrName>style.visibility</p:attrName>
                                        </p:attrNameLst>
                                      </p:cBhvr>
                                      <p:to>
                                        <p:strVal val="hidden"/>
                                      </p:to>
                                    </p:set>
                                  </p:childTnLst>
                                </p:cTn>
                              </p:par>
                              <p:par>
                                <p:cTn id="20" presetID="21" presetClass="exit" presetSubtype="1" fill="hold" nodeType="withEffect">
                                  <p:stCondLst>
                                    <p:cond delay="0"/>
                                  </p:stCondLst>
                                  <p:childTnLst>
                                    <p:animEffect transition="out" filter="wheel(1)">
                                      <p:cBhvr>
                                        <p:cTn id="21" dur="2000"/>
                                        <p:tgtEl>
                                          <p:spTgt spid="3">
                                            <p:txEl>
                                              <p:pRg st="5" end="5"/>
                                            </p:txEl>
                                          </p:spTgt>
                                        </p:tgtEl>
                                      </p:cBhvr>
                                    </p:animEffect>
                                    <p:set>
                                      <p:cBhvr>
                                        <p:cTn id="22" dur="1" fill="hold">
                                          <p:stCondLst>
                                            <p:cond delay="1999"/>
                                          </p:stCondLst>
                                        </p:cTn>
                                        <p:tgtEl>
                                          <p:spTgt spid="3">
                                            <p:txEl>
                                              <p:pRg st="5" end="5"/>
                                            </p:txEl>
                                          </p:spTgt>
                                        </p:tgtEl>
                                        <p:attrNameLst>
                                          <p:attrName>style.visibility</p:attrName>
                                        </p:attrNameLst>
                                      </p:cBhvr>
                                      <p:to>
                                        <p:strVal val="hidden"/>
                                      </p:to>
                                    </p:set>
                                  </p:childTnLst>
                                </p:cTn>
                              </p:par>
                              <p:par>
                                <p:cTn id="23" presetID="21" presetClass="exit" presetSubtype="1" fill="hold" nodeType="withEffect">
                                  <p:stCondLst>
                                    <p:cond delay="0"/>
                                  </p:stCondLst>
                                  <p:childTnLst>
                                    <p:animEffect transition="out" filter="wheel(1)">
                                      <p:cBhvr>
                                        <p:cTn id="24" dur="2000"/>
                                        <p:tgtEl>
                                          <p:spTgt spid="3">
                                            <p:txEl>
                                              <p:pRg st="6" end="6"/>
                                            </p:txEl>
                                          </p:spTgt>
                                        </p:tgtEl>
                                      </p:cBhvr>
                                    </p:animEffect>
                                    <p:set>
                                      <p:cBhvr>
                                        <p:cTn id="25" dur="1" fill="hold">
                                          <p:stCondLst>
                                            <p:cond delay="1999"/>
                                          </p:stCondLst>
                                        </p:cTn>
                                        <p:tgtEl>
                                          <p:spTgt spid="3">
                                            <p:txEl>
                                              <p:pRg st="6" end="6"/>
                                            </p:txEl>
                                          </p:spTgt>
                                        </p:tgtEl>
                                        <p:attrNameLst>
                                          <p:attrName>style.visibility</p:attrName>
                                        </p:attrNameLst>
                                      </p:cBhvr>
                                      <p:to>
                                        <p:strVal val="hidden"/>
                                      </p:to>
                                    </p:set>
                                  </p:childTnLst>
                                </p:cTn>
                              </p:par>
                              <p:par>
                                <p:cTn id="26" presetID="21" presetClass="exit" presetSubtype="1" fill="hold" nodeType="withEffect">
                                  <p:stCondLst>
                                    <p:cond delay="0"/>
                                  </p:stCondLst>
                                  <p:childTnLst>
                                    <p:animEffect transition="out" filter="wheel(1)">
                                      <p:cBhvr>
                                        <p:cTn id="27" dur="2000"/>
                                        <p:tgtEl>
                                          <p:spTgt spid="3">
                                            <p:txEl>
                                              <p:pRg st="7" end="7"/>
                                            </p:txEl>
                                          </p:spTgt>
                                        </p:tgtEl>
                                      </p:cBhvr>
                                    </p:animEffect>
                                    <p:set>
                                      <p:cBhvr>
                                        <p:cTn id="28" dur="1" fill="hold">
                                          <p:stCondLst>
                                            <p:cond delay="1999"/>
                                          </p:stCondLst>
                                        </p:cTn>
                                        <p:tgtEl>
                                          <p:spTgt spid="3">
                                            <p:txEl>
                                              <p:pRg st="7" end="7"/>
                                            </p:txEl>
                                          </p:spTgt>
                                        </p:tgtEl>
                                        <p:attrNameLst>
                                          <p:attrName>style.visibility</p:attrName>
                                        </p:attrNameLst>
                                      </p:cBhvr>
                                      <p:to>
                                        <p:strVal val="hidden"/>
                                      </p:to>
                                    </p:set>
                                  </p:childTnLst>
                                </p:cTn>
                              </p:par>
                              <p:par>
                                <p:cTn id="29" presetID="21" presetClass="exit" presetSubtype="1" fill="hold" nodeType="withEffect">
                                  <p:stCondLst>
                                    <p:cond delay="0"/>
                                  </p:stCondLst>
                                  <p:childTnLst>
                                    <p:animEffect transition="out" filter="wheel(1)">
                                      <p:cBhvr>
                                        <p:cTn id="30" dur="2000"/>
                                        <p:tgtEl>
                                          <p:spTgt spid="3">
                                            <p:txEl>
                                              <p:pRg st="8" end="8"/>
                                            </p:txEl>
                                          </p:spTgt>
                                        </p:tgtEl>
                                      </p:cBhvr>
                                    </p:animEffect>
                                    <p:set>
                                      <p:cBhvr>
                                        <p:cTn id="31" dur="1" fill="hold">
                                          <p:stCondLst>
                                            <p:cond delay="1999"/>
                                          </p:stCondLst>
                                        </p:cTn>
                                        <p:tgtEl>
                                          <p:spTgt spid="3">
                                            <p:txEl>
                                              <p:pRg st="8" end="8"/>
                                            </p:txEl>
                                          </p:spTgt>
                                        </p:tgtEl>
                                        <p:attrNameLst>
                                          <p:attrName>style.visibility</p:attrName>
                                        </p:attrNameLst>
                                      </p:cBhvr>
                                      <p:to>
                                        <p:strVal val="hidden"/>
                                      </p:to>
                                    </p:set>
                                  </p:childTnLst>
                                </p:cTn>
                              </p:par>
                              <p:par>
                                <p:cTn id="32" presetID="21" presetClass="exit" presetSubtype="1" fill="hold" nodeType="withEffect">
                                  <p:stCondLst>
                                    <p:cond delay="0"/>
                                  </p:stCondLst>
                                  <p:childTnLst>
                                    <p:animEffect transition="out" filter="wheel(1)">
                                      <p:cBhvr>
                                        <p:cTn id="33" dur="2000"/>
                                        <p:tgtEl>
                                          <p:spTgt spid="3">
                                            <p:txEl>
                                              <p:pRg st="9" end="9"/>
                                            </p:txEl>
                                          </p:spTgt>
                                        </p:tgtEl>
                                      </p:cBhvr>
                                    </p:animEffect>
                                    <p:set>
                                      <p:cBhvr>
                                        <p:cTn id="34" dur="1" fill="hold">
                                          <p:stCondLst>
                                            <p:cond delay="1999"/>
                                          </p:stCondLst>
                                        </p:cTn>
                                        <p:tgtEl>
                                          <p:spTgt spid="3">
                                            <p:txEl>
                                              <p:pRg st="9" end="9"/>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t>Soporte técnico </a:t>
            </a:r>
            <a:endParaRPr lang="es-GT" dirty="0"/>
          </a:p>
        </p:txBody>
      </p:sp>
      <p:sp>
        <p:nvSpPr>
          <p:cNvPr id="3" name="Marcador de contenido 2"/>
          <p:cNvSpPr>
            <a:spLocks noGrp="1"/>
          </p:cNvSpPr>
          <p:nvPr>
            <p:ph sz="half" idx="1"/>
          </p:nvPr>
        </p:nvSpPr>
        <p:spPr/>
        <p:txBody>
          <a:bodyPr/>
          <a:lstStyle/>
          <a:p>
            <a:r>
              <a:rPr lang="es-GT" dirty="0"/>
              <a:t>La </a:t>
            </a:r>
            <a:r>
              <a:rPr lang="es-GT" b="1" dirty="0"/>
              <a:t>asistencia técnica</a:t>
            </a:r>
            <a:r>
              <a:rPr lang="es-GT" dirty="0"/>
              <a:t> o </a:t>
            </a:r>
            <a:r>
              <a:rPr lang="es-GT" b="1" dirty="0"/>
              <a:t>soporte técnico</a:t>
            </a:r>
            <a:r>
              <a:rPr lang="es-GT" dirty="0"/>
              <a:t> es un rango de servicios por medio del cual se proporciona asistencia a los usuarios al tener algún problema al utilizar un producto o servicio, ya sea este el </a:t>
            </a:r>
            <a:r>
              <a:rPr lang="es-GT" i="1" dirty="0">
                <a:hlinkClick r:id="rId2" tooltip="Hardware"/>
              </a:rPr>
              <a:t>hardware</a:t>
            </a:r>
            <a:r>
              <a:rPr lang="es-GT" dirty="0"/>
              <a:t> o </a:t>
            </a:r>
            <a:r>
              <a:rPr lang="es-GT" i="1" dirty="0">
                <a:hlinkClick r:id="rId3" tooltip="Software"/>
              </a:rPr>
              <a:t>software</a:t>
            </a:r>
            <a:r>
              <a:rPr lang="es-GT" dirty="0"/>
              <a:t> de una </a:t>
            </a:r>
            <a:r>
              <a:rPr lang="es-GT" dirty="0">
                <a:hlinkClick r:id="rId4" tooltip="Computadora"/>
              </a:rPr>
              <a:t>computadora</a:t>
            </a:r>
            <a:r>
              <a:rPr lang="es-GT" dirty="0"/>
              <a:t> de un servidor de Internet, </a:t>
            </a:r>
            <a:r>
              <a:rPr lang="es-GT" dirty="0">
                <a:hlinkClick r:id="rId5" tooltip="Periféricos"/>
              </a:rPr>
              <a:t>periféricos</a:t>
            </a:r>
            <a:r>
              <a:rPr lang="es-GT" dirty="0"/>
              <a:t>, artículos electrónicos, maquinaria, o cualquier otro sistema informático.</a:t>
            </a:r>
          </a:p>
        </p:txBody>
      </p:sp>
      <p:pic>
        <p:nvPicPr>
          <p:cNvPr id="5128" name="Picture 8" descr="Resultado de imagen para soporte tecnico"/>
          <p:cNvPicPr>
            <a:picLocks noGrp="1" noChangeAspect="1" noChangeArrowheads="1"/>
          </p:cNvPicPr>
          <p:nvPr>
            <p:ph sz="half" idx="2"/>
          </p:nvPr>
        </p:nvPicPr>
        <p:blipFill>
          <a:blip r:embed="rId6">
            <a:extLst>
              <a:ext uri="{28A0092B-C50C-407E-A947-70E740481C1C}">
                <a14:useLocalDpi xmlns:a14="http://schemas.microsoft.com/office/drawing/2010/main" val="0"/>
              </a:ext>
            </a:extLst>
          </a:blip>
          <a:srcRect/>
          <a:stretch>
            <a:fillRect/>
          </a:stretch>
        </p:blipFill>
        <p:spPr bwMode="auto">
          <a:xfrm>
            <a:off x="5654675" y="2222500"/>
            <a:ext cx="4395788" cy="3169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35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path" presetSubtype="0" accel="50000" decel="50000" fill="hold" grpId="0" nodeType="clickEffect">
                                  <p:stCondLst>
                                    <p:cond delay="0"/>
                                  </p:stCondLst>
                                  <p:childTnLst>
                                    <p:animMotion origin="layout" path="M 0 0 C 0 0.033 0.027 0.06 0.06 0.06 C 0.099 0.06 0.113 0.03 0.119 0.012 L 0.125 -0.012 C 0.131 -0.03 0.146 -0.06 0.19 -0.06 C 0.218 -0.06 0.25 -0.033 0.25 0 C 0.25 0.033 0.218 0.06 0.19 0.06 C 0.146 0.06 0.131 0.03 0.125 0.012 L 0.119 -0.012 C 0.113 -0.03 0.099 -0.06 0.06 -0.06 C 0.027 -0.06 0 -0.033 0 0 Z" pathEditMode="relative" ptsTypes="">
                                      <p:cBhvr>
                                        <p:cTn id="6" dur="2000" fill="hold"/>
                                        <p:tgtEl>
                                          <p:spTgt spid="2"/>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nodeType="clickEffect">
                                  <p:stCondLst>
                                    <p:cond delay="0"/>
                                  </p:stCondLst>
                                  <p:childTnLst>
                                    <p:anim calcmode="lin" valueType="num">
                                      <p:cBhvr additive="base">
                                        <p:cTn id="10"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1" dur="500"/>
                                        <p:tgtEl>
                                          <p:spTgt spid="3">
                                            <p:txEl>
                                              <p:pRg st="0" end="0"/>
                                            </p:txEl>
                                          </p:spTgt>
                                        </p:tgtEl>
                                        <p:attrNameLst>
                                          <p:attrName>ppt_y</p:attrName>
                                        </p:attrNameLst>
                                      </p:cBhvr>
                                      <p:tavLst>
                                        <p:tav tm="0">
                                          <p:val>
                                            <p:strVal val="ppt_y"/>
                                          </p:val>
                                        </p:tav>
                                        <p:tav tm="100000">
                                          <p:val>
                                            <p:strVal val="1+ppt_h/2"/>
                                          </p:val>
                                        </p:tav>
                                      </p:tavLst>
                                    </p:anim>
                                    <p:set>
                                      <p:cBhvr>
                                        <p:cTn id="12"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path" presetSubtype="0" accel="50000" decel="50000" fill="hold" nodeType="clickEffect">
                                  <p:stCondLst>
                                    <p:cond delay="0"/>
                                  </p:stCondLst>
                                  <p:childTnLst>
                                    <p:animMotion origin="layout" path="M 0 0 C 0.069 0 0.125 0.056 0.125 0.125 C 0.125 0.194 0.069 0.25 0 0.25 C -0.069 0.25 -0.125 0.194 -0.125 0.125 C -0.125 0.056 -0.069 0 0 0 Z" pathEditMode="relative" ptsTypes="">
                                      <p:cBhvr>
                                        <p:cTn id="16" dur="2000" fill="hold"/>
                                        <p:tgtEl>
                                          <p:spTgt spid="512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93</TotalTime>
  <Words>249</Words>
  <Application>Microsoft Office PowerPoint</Application>
  <PresentationFormat>Panorámica</PresentationFormat>
  <Paragraphs>39</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Century Gothic</vt:lpstr>
      <vt:lpstr>Wingdings 3</vt:lpstr>
      <vt:lpstr>Ion</vt:lpstr>
      <vt:lpstr>Informática, programación y soporte técnico </vt:lpstr>
      <vt:lpstr>Informática </vt:lpstr>
      <vt:lpstr>Ejemplos de informática de entrada </vt:lpstr>
      <vt:lpstr>Ejemplos de informática de salida </vt:lpstr>
      <vt:lpstr>Programación </vt:lpstr>
      <vt:lpstr>Historia de programación </vt:lpstr>
      <vt:lpstr>Tipos de leguajes de programación </vt:lpstr>
      <vt:lpstr>Presentación de PowerPoint</vt:lpstr>
      <vt:lpstr>Soporte técnico </vt:lpstr>
      <vt:lpstr>Tipos de soporte técnico </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Informática, programación y soporte técnico</dc:title>
  <dc:creator>Liceo Compu-Market</dc:creator>
  <cp:lastModifiedBy>Liceo Compu-Market</cp:lastModifiedBy>
  <cp:revision>5</cp:revision>
  <dcterms:created xsi:type="dcterms:W3CDTF">2019-05-29T13:14:44Z</dcterms:created>
  <dcterms:modified xsi:type="dcterms:W3CDTF">2019-05-29T14:51:36Z</dcterms:modified>
</cp:coreProperties>
</file>