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496" r:id="rId2"/>
    <p:sldId id="497" r:id="rId3"/>
    <p:sldId id="498" r:id="rId4"/>
    <p:sldId id="499" r:id="rId5"/>
    <p:sldId id="500" r:id="rId6"/>
    <p:sldId id="501" r:id="rId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2CB"/>
    <a:srgbClr val="B2B2B2"/>
    <a:srgbClr val="CCCCFE"/>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02" autoAdjust="0"/>
    <p:restoredTop sz="83083" autoAdjust="0"/>
  </p:normalViewPr>
  <p:slideViewPr>
    <p:cSldViewPr>
      <p:cViewPr varScale="1">
        <p:scale>
          <a:sx n="71" d="100"/>
          <a:sy n="71" d="100"/>
        </p:scale>
        <p:origin x="53"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3078427" cy="511731"/>
          </a:xfrm>
          <a:prstGeom prst="rect">
            <a:avLst/>
          </a:prstGeom>
        </p:spPr>
        <p:txBody>
          <a:bodyPr vert="horz" lIns="99038" tIns="49519" rIns="99038" bIns="49519" rtlCol="0"/>
          <a:lstStyle>
            <a:lvl1pPr algn="l">
              <a:defRPr sz="1300"/>
            </a:lvl1pPr>
          </a:lstStyle>
          <a:p>
            <a:endParaRPr lang="zh-CN" altLang="en-US"/>
          </a:p>
        </p:txBody>
      </p:sp>
      <p:sp>
        <p:nvSpPr>
          <p:cNvPr id="3" name="日期占位符 2"/>
          <p:cNvSpPr>
            <a:spLocks noGrp="1"/>
          </p:cNvSpPr>
          <p:nvPr>
            <p:ph type="dt" idx="1"/>
          </p:nvPr>
        </p:nvSpPr>
        <p:spPr>
          <a:xfrm>
            <a:off x="4023993" y="2"/>
            <a:ext cx="3078427" cy="511731"/>
          </a:xfrm>
          <a:prstGeom prst="rect">
            <a:avLst/>
          </a:prstGeom>
        </p:spPr>
        <p:txBody>
          <a:bodyPr vert="horz" lIns="99038" tIns="49519" rIns="99038" bIns="49519" rtlCol="0"/>
          <a:lstStyle>
            <a:lvl1pPr algn="r">
              <a:defRPr sz="1300"/>
            </a:lvl1pPr>
          </a:lstStyle>
          <a:p>
            <a:fld id="{CE730DDE-2EC8-4E27-90F5-B9825C8B20DE}" type="datetimeFigureOut">
              <a:rPr lang="zh-CN" altLang="en-US" smtClean="0"/>
              <a:pPr/>
              <a:t>2020/6/27</a:t>
            </a:fld>
            <a:endParaRPr lang="zh-CN" altLang="en-US" dirty="0"/>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38" tIns="49519" rIns="99038" bIns="49519" rtlCol="0" anchor="ctr"/>
          <a:lstStyle/>
          <a:p>
            <a:endParaRPr lang="zh-CN" altLang="en-US"/>
          </a:p>
        </p:txBody>
      </p:sp>
      <p:sp>
        <p:nvSpPr>
          <p:cNvPr id="5" name="备注占位符 4"/>
          <p:cNvSpPr>
            <a:spLocks noGrp="1"/>
          </p:cNvSpPr>
          <p:nvPr>
            <p:ph type="body" sz="quarter" idx="3"/>
          </p:nvPr>
        </p:nvSpPr>
        <p:spPr>
          <a:xfrm>
            <a:off x="710407" y="4861441"/>
            <a:ext cx="5683250" cy="4605576"/>
          </a:xfrm>
          <a:prstGeom prst="rect">
            <a:avLst/>
          </a:prstGeom>
        </p:spPr>
        <p:txBody>
          <a:bodyPr vert="horz" lIns="99038" tIns="49519" rIns="99038" bIns="495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721107"/>
            <a:ext cx="3078427" cy="511731"/>
          </a:xfrm>
          <a:prstGeom prst="rect">
            <a:avLst/>
          </a:prstGeom>
        </p:spPr>
        <p:txBody>
          <a:bodyPr vert="horz" lIns="99038" tIns="49519" rIns="99038" bIns="49519"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3" y="9721107"/>
            <a:ext cx="3078427" cy="511731"/>
          </a:xfrm>
          <a:prstGeom prst="rect">
            <a:avLst/>
          </a:prstGeom>
        </p:spPr>
        <p:txBody>
          <a:bodyPr vert="horz" lIns="99038" tIns="49519" rIns="99038" bIns="49519" rtlCol="0" anchor="b"/>
          <a:lstStyle>
            <a:lvl1pPr algn="r">
              <a:defRPr sz="1300"/>
            </a:lvl1pPr>
          </a:lstStyle>
          <a:p>
            <a:fld id="{463ABF50-854C-43B9-A8A8-B48ABBC518A5}" type="slidenum">
              <a:rPr lang="zh-CN" altLang="en-US" smtClean="0"/>
              <a:pPr/>
              <a:t>‹#›</a:t>
            </a:fld>
            <a:endParaRPr lang="zh-CN" altLang="en-US" dirty="0"/>
          </a:p>
        </p:txBody>
      </p:sp>
    </p:spTree>
    <p:extLst>
      <p:ext uri="{BB962C8B-B14F-4D97-AF65-F5344CB8AC3E}">
        <p14:creationId xmlns:p14="http://schemas.microsoft.com/office/powerpoint/2010/main" val="2238012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nblogs.com/shenkebky/p/8461841.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iaoxuefeng.com/wiki/896043488029600/89701357351219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algn="l"/>
            <a:r>
              <a:rPr lang="zh-CN" altLang="en-US" b="1" i="0" u="none" strike="noStrike" dirty="0">
                <a:solidFill>
                  <a:srgbClr val="1A8BC8"/>
                </a:solidFill>
                <a:effectLst/>
                <a:latin typeface="Verdana" panose="020B0604030504040204" pitchFamily="34" charset="0"/>
                <a:hlinkClick r:id="rId3"/>
              </a:rPr>
              <a:t>公钥，私钥和数字签名这样最好理解 </a:t>
            </a:r>
            <a:r>
              <a:rPr lang="en-US" altLang="zh-CN" b="1" i="0" u="none" strike="noStrike" dirty="0">
                <a:solidFill>
                  <a:srgbClr val="1A8BC8"/>
                </a:solidFill>
                <a:effectLst/>
                <a:latin typeface="Verdana" panose="020B0604030504040204" pitchFamily="34" charset="0"/>
                <a:hlinkClick r:id="rId3"/>
              </a:rPr>
              <a:t>(</a:t>
            </a:r>
            <a:r>
              <a:rPr lang="zh-CN" altLang="en-US" b="1" i="0" u="none" strike="noStrike" dirty="0">
                <a:solidFill>
                  <a:srgbClr val="1A8BC8"/>
                </a:solidFill>
                <a:effectLst/>
                <a:latin typeface="Verdana" panose="020B0604030504040204" pitchFamily="34" charset="0"/>
                <a:hlinkClick r:id="rId3"/>
              </a:rPr>
              <a:t>转载</a:t>
            </a:r>
            <a:r>
              <a:rPr lang="en-US" altLang="zh-CN" b="1" i="0" u="none" strike="noStrike" dirty="0">
                <a:solidFill>
                  <a:srgbClr val="1A8BC8"/>
                </a:solidFill>
                <a:effectLst/>
                <a:latin typeface="Verdana" panose="020B0604030504040204" pitchFamily="34" charset="0"/>
                <a:hlinkClick r:id="rId3"/>
              </a:rPr>
              <a:t>)</a:t>
            </a:r>
            <a:endParaRPr lang="zh-CN" altLang="en-US" b="1" i="0" dirty="0">
              <a:solidFill>
                <a:srgbClr val="4B4B4B"/>
              </a:solidFill>
              <a:effectLst/>
              <a:latin typeface="Verdana" panose="020B0604030504040204" pitchFamily="34" charset="0"/>
            </a:endParaRPr>
          </a:p>
          <a:p>
            <a:pPr algn="l"/>
            <a:r>
              <a:rPr lang="zh-CN" altLang="en-US" b="0" i="0" dirty="0">
                <a:solidFill>
                  <a:srgbClr val="4B4B4B"/>
                </a:solidFill>
                <a:effectLst/>
                <a:latin typeface="Verdana" panose="020B0604030504040204" pitchFamily="34" charset="0"/>
              </a:rPr>
              <a:t>原文地址</a:t>
            </a:r>
          </a:p>
          <a:p>
            <a:pPr algn="l"/>
            <a:r>
              <a:rPr lang="en-US" altLang="zh-CN" b="0" i="0" dirty="0">
                <a:solidFill>
                  <a:srgbClr val="4B4B4B"/>
                </a:solidFill>
                <a:effectLst/>
                <a:latin typeface="Verdana" panose="020B0604030504040204" pitchFamily="34" charset="0"/>
              </a:rPr>
              <a:t>http://blog.csdn.net/tabactivity/article/details/49685319</a:t>
            </a:r>
          </a:p>
          <a:p>
            <a:pPr algn="l"/>
            <a:r>
              <a:rPr lang="zh-CN" altLang="en-US" b="0" i="0" dirty="0">
                <a:solidFill>
                  <a:srgbClr val="4B4B4B"/>
                </a:solidFill>
                <a:effectLst/>
                <a:latin typeface="Verdana" panose="020B0604030504040204" pitchFamily="34" charset="0"/>
              </a:rPr>
              <a:t>原文内容</a:t>
            </a:r>
          </a:p>
          <a:p>
            <a:pPr algn="l"/>
            <a:r>
              <a:rPr lang="zh-CN" altLang="en-US" b="0" i="0" dirty="0">
                <a:solidFill>
                  <a:srgbClr val="4B4B4B"/>
                </a:solidFill>
                <a:effectLst/>
                <a:latin typeface="Verdana" panose="020B0604030504040204" pitchFamily="34" charset="0"/>
              </a:rPr>
              <a:t>一、</a:t>
            </a:r>
            <a:r>
              <a:rPr lang="zh-CN" altLang="en-US" b="1" i="0" dirty="0">
                <a:solidFill>
                  <a:srgbClr val="4B4B4B"/>
                </a:solidFill>
                <a:effectLst/>
                <a:latin typeface="Verdana" panose="020B0604030504040204" pitchFamily="34" charset="0"/>
              </a:rPr>
              <a:t>公钥</a:t>
            </a:r>
            <a:r>
              <a:rPr lang="zh-CN" altLang="en-US" b="0" i="0" dirty="0">
                <a:solidFill>
                  <a:srgbClr val="4B4B4B"/>
                </a:solidFill>
                <a:effectLst/>
                <a:latin typeface="Verdana" panose="020B0604030504040204" pitchFamily="34" charset="0"/>
              </a:rPr>
              <a:t>加密  假设一下，我找了两个数字，一个是</a:t>
            </a:r>
            <a:r>
              <a:rPr lang="en-US" altLang="zh-CN" b="0" i="0" dirty="0">
                <a:solidFill>
                  <a:srgbClr val="4B4B4B"/>
                </a:solidFill>
                <a:effectLst/>
                <a:latin typeface="Verdana" panose="020B0604030504040204" pitchFamily="34" charset="0"/>
              </a:rPr>
              <a:t>1</a:t>
            </a:r>
            <a:r>
              <a:rPr lang="zh-CN" altLang="en-US" b="0" i="0" dirty="0">
                <a:solidFill>
                  <a:srgbClr val="4B4B4B"/>
                </a:solidFill>
                <a:effectLst/>
                <a:latin typeface="Verdana" panose="020B0604030504040204" pitchFamily="34" charset="0"/>
              </a:rPr>
              <a:t>，一个是</a:t>
            </a:r>
            <a:r>
              <a:rPr lang="en-US" altLang="zh-CN" b="0" i="0" dirty="0">
                <a:solidFill>
                  <a:srgbClr val="4B4B4B"/>
                </a:solidFill>
                <a:effectLst/>
                <a:latin typeface="Verdana" panose="020B0604030504040204" pitchFamily="34" charset="0"/>
              </a:rPr>
              <a:t>2</a:t>
            </a:r>
            <a:r>
              <a:rPr lang="zh-CN" altLang="en-US" b="0" i="0" dirty="0">
                <a:solidFill>
                  <a:srgbClr val="4B4B4B"/>
                </a:solidFill>
                <a:effectLst/>
                <a:latin typeface="Verdana" panose="020B0604030504040204" pitchFamily="34" charset="0"/>
              </a:rPr>
              <a:t>。我喜欢</a:t>
            </a:r>
            <a:r>
              <a:rPr lang="en-US" altLang="zh-CN" b="0" i="0" dirty="0">
                <a:solidFill>
                  <a:srgbClr val="4B4B4B"/>
                </a:solidFill>
                <a:effectLst/>
                <a:latin typeface="Verdana" panose="020B0604030504040204" pitchFamily="34" charset="0"/>
              </a:rPr>
              <a:t>2</a:t>
            </a:r>
            <a:r>
              <a:rPr lang="zh-CN" altLang="en-US" b="0" i="0" dirty="0">
                <a:solidFill>
                  <a:srgbClr val="4B4B4B"/>
                </a:solidFill>
                <a:effectLst/>
                <a:latin typeface="Verdana" panose="020B0604030504040204" pitchFamily="34" charset="0"/>
              </a:rPr>
              <a:t>这个数字，就保留起来，不告诉你们</a:t>
            </a:r>
            <a:r>
              <a:rPr lang="en-US" altLang="zh-CN" b="0" i="0" dirty="0">
                <a:solidFill>
                  <a:srgbClr val="4B4B4B"/>
                </a:solidFill>
                <a:effectLst/>
                <a:latin typeface="Verdana" panose="020B0604030504040204" pitchFamily="34" charset="0"/>
              </a:rPr>
              <a:t>(</a:t>
            </a:r>
            <a:r>
              <a:rPr lang="zh-CN" altLang="en-US" b="0" i="0" dirty="0">
                <a:solidFill>
                  <a:srgbClr val="4B4B4B"/>
                </a:solidFill>
                <a:effectLst/>
                <a:latin typeface="Verdana" panose="020B0604030504040204" pitchFamily="34" charset="0"/>
              </a:rPr>
              <a:t>私钥），然后我告诉大家，</a:t>
            </a:r>
            <a:r>
              <a:rPr lang="en-US" altLang="zh-CN" b="0" i="0" dirty="0">
                <a:solidFill>
                  <a:srgbClr val="4B4B4B"/>
                </a:solidFill>
                <a:effectLst/>
                <a:latin typeface="Verdana" panose="020B0604030504040204" pitchFamily="34" charset="0"/>
              </a:rPr>
              <a:t>1</a:t>
            </a:r>
            <a:r>
              <a:rPr lang="zh-CN" altLang="en-US" b="0" i="0" dirty="0">
                <a:solidFill>
                  <a:srgbClr val="4B4B4B"/>
                </a:solidFill>
                <a:effectLst/>
                <a:latin typeface="Verdana" panose="020B0604030504040204" pitchFamily="34" charset="0"/>
              </a:rPr>
              <a:t>是我的公钥。</a:t>
            </a:r>
          </a:p>
          <a:p>
            <a:pPr algn="l"/>
            <a:r>
              <a:rPr lang="zh-CN" altLang="en-US" b="0" i="0" dirty="0">
                <a:solidFill>
                  <a:srgbClr val="4B4B4B"/>
                </a:solidFill>
                <a:effectLst/>
                <a:latin typeface="Arial" panose="020B0604020202020204" pitchFamily="34" charset="0"/>
              </a:rPr>
              <a:t>我有一个文件，不能让别人看，我就用</a:t>
            </a:r>
            <a:r>
              <a:rPr lang="en-US" altLang="zh-CN" b="0" i="0" dirty="0">
                <a:solidFill>
                  <a:srgbClr val="4B4B4B"/>
                </a:solidFill>
                <a:effectLst/>
                <a:latin typeface="Arial" panose="020B0604020202020204" pitchFamily="34" charset="0"/>
              </a:rPr>
              <a:t>1</a:t>
            </a:r>
            <a:r>
              <a:rPr lang="zh-CN" altLang="en-US" b="0" i="0" dirty="0">
                <a:solidFill>
                  <a:srgbClr val="4B4B4B"/>
                </a:solidFill>
                <a:effectLst/>
                <a:latin typeface="Arial" panose="020B0604020202020204" pitchFamily="34" charset="0"/>
              </a:rPr>
              <a:t>加密了。别人找到了这个文件，但是他不知道</a:t>
            </a:r>
            <a:r>
              <a:rPr lang="en-US" altLang="zh-CN" b="0" i="0" dirty="0">
                <a:solidFill>
                  <a:srgbClr val="4B4B4B"/>
                </a:solidFill>
                <a:effectLst/>
                <a:latin typeface="Arial" panose="020B0604020202020204" pitchFamily="34" charset="0"/>
              </a:rPr>
              <a:t>2</a:t>
            </a:r>
            <a:r>
              <a:rPr lang="zh-CN" altLang="en-US" b="0" i="0" dirty="0">
                <a:solidFill>
                  <a:srgbClr val="4B4B4B"/>
                </a:solidFill>
                <a:effectLst/>
                <a:latin typeface="Arial" panose="020B0604020202020204" pitchFamily="34" charset="0"/>
              </a:rPr>
              <a:t>就是解密的私钥啊，所以他解不开，只有我可以用 数字</a:t>
            </a:r>
            <a:r>
              <a:rPr lang="en-US" altLang="zh-CN" b="0" i="0" dirty="0">
                <a:solidFill>
                  <a:srgbClr val="4B4B4B"/>
                </a:solidFill>
                <a:effectLst/>
                <a:latin typeface="Arial" panose="020B0604020202020204" pitchFamily="34" charset="0"/>
              </a:rPr>
              <a:t>2</a:t>
            </a:r>
            <a:r>
              <a:rPr lang="zh-CN" altLang="en-US" b="0" i="0" dirty="0">
                <a:solidFill>
                  <a:srgbClr val="4B4B4B"/>
                </a:solidFill>
                <a:effectLst/>
                <a:latin typeface="Arial" panose="020B0604020202020204" pitchFamily="34" charset="0"/>
              </a:rPr>
              <a:t>，就是我的私钥，来解密。这样我就可以保护数据了。</a:t>
            </a:r>
          </a:p>
          <a:p>
            <a:pPr algn="l"/>
            <a:r>
              <a:rPr lang="zh-CN" altLang="en-US" b="0" i="0" dirty="0">
                <a:solidFill>
                  <a:srgbClr val="4B4B4B"/>
                </a:solidFill>
                <a:effectLst/>
                <a:latin typeface="Arial" panose="020B0604020202020204" pitchFamily="34" charset="0"/>
              </a:rPr>
              <a:t>我的好朋友</a:t>
            </a:r>
            <a:r>
              <a:rPr lang="en-US" altLang="zh-CN" b="0" i="0" dirty="0">
                <a:solidFill>
                  <a:srgbClr val="4B4B4B"/>
                </a:solidFill>
                <a:effectLst/>
                <a:latin typeface="Arial" panose="020B0604020202020204" pitchFamily="34" charset="0"/>
              </a:rPr>
              <a:t>x</a:t>
            </a:r>
            <a:r>
              <a:rPr lang="zh-CN" altLang="en-US" b="0" i="0" dirty="0">
                <a:solidFill>
                  <a:srgbClr val="4B4B4B"/>
                </a:solidFill>
                <a:effectLst/>
                <a:latin typeface="Arial" panose="020B0604020202020204" pitchFamily="34" charset="0"/>
              </a:rPr>
              <a:t>用我的公钥</a:t>
            </a:r>
            <a:r>
              <a:rPr lang="en-US" altLang="zh-CN" b="0" i="0" dirty="0">
                <a:solidFill>
                  <a:srgbClr val="4B4B4B"/>
                </a:solidFill>
                <a:effectLst/>
                <a:latin typeface="Arial" panose="020B0604020202020204" pitchFamily="34" charset="0"/>
              </a:rPr>
              <a:t>1</a:t>
            </a:r>
            <a:r>
              <a:rPr lang="zh-CN" altLang="en-US" b="0" i="0" dirty="0">
                <a:solidFill>
                  <a:srgbClr val="4B4B4B"/>
                </a:solidFill>
                <a:effectLst/>
                <a:latin typeface="Arial" panose="020B0604020202020204" pitchFamily="34" charset="0"/>
              </a:rPr>
              <a:t>加密了字符</a:t>
            </a:r>
            <a:r>
              <a:rPr lang="en-US" altLang="zh-CN" b="0" i="0" dirty="0">
                <a:solidFill>
                  <a:srgbClr val="4B4B4B"/>
                </a:solidFill>
                <a:effectLst/>
                <a:latin typeface="Arial" panose="020B0604020202020204" pitchFamily="34" charset="0"/>
              </a:rPr>
              <a:t>a</a:t>
            </a:r>
            <a:r>
              <a:rPr lang="zh-CN" altLang="en-US" b="0" i="0" dirty="0">
                <a:solidFill>
                  <a:srgbClr val="4B4B4B"/>
                </a:solidFill>
                <a:effectLst/>
                <a:latin typeface="Arial" panose="020B0604020202020204" pitchFamily="34" charset="0"/>
              </a:rPr>
              <a:t>，加密后成了</a:t>
            </a:r>
            <a:r>
              <a:rPr lang="en-US" altLang="zh-CN" b="0" i="0" dirty="0">
                <a:solidFill>
                  <a:srgbClr val="4B4B4B"/>
                </a:solidFill>
                <a:effectLst/>
                <a:latin typeface="Arial" panose="020B0604020202020204" pitchFamily="34" charset="0"/>
              </a:rPr>
              <a:t>b</a:t>
            </a:r>
            <a:r>
              <a:rPr lang="zh-CN" altLang="en-US" b="0" i="0" dirty="0">
                <a:solidFill>
                  <a:srgbClr val="4B4B4B"/>
                </a:solidFill>
                <a:effectLst/>
                <a:latin typeface="Arial" panose="020B0604020202020204" pitchFamily="34" charset="0"/>
              </a:rPr>
              <a:t>，放在网上。别人偷到了这个文件，但是别人解不开，因为别人不知道</a:t>
            </a:r>
            <a:r>
              <a:rPr lang="en-US" altLang="zh-CN" b="0" i="0" dirty="0">
                <a:solidFill>
                  <a:srgbClr val="4B4B4B"/>
                </a:solidFill>
                <a:effectLst/>
                <a:latin typeface="Arial" panose="020B0604020202020204" pitchFamily="34" charset="0"/>
              </a:rPr>
              <a:t>2</a:t>
            </a:r>
            <a:r>
              <a:rPr lang="zh-CN" altLang="en-US" b="0" i="0" dirty="0">
                <a:solidFill>
                  <a:srgbClr val="4B4B4B"/>
                </a:solidFill>
                <a:effectLst/>
                <a:latin typeface="Arial" panose="020B0604020202020204" pitchFamily="34" charset="0"/>
              </a:rPr>
              <a:t>就是我的私钥， 只有我才能解密，解密后就得到</a:t>
            </a:r>
            <a:r>
              <a:rPr lang="en-US" altLang="zh-CN" b="0" i="0" dirty="0">
                <a:solidFill>
                  <a:srgbClr val="4B4B4B"/>
                </a:solidFill>
                <a:effectLst/>
                <a:latin typeface="Arial" panose="020B0604020202020204" pitchFamily="34" charset="0"/>
              </a:rPr>
              <a:t>a</a:t>
            </a:r>
            <a:r>
              <a:rPr lang="zh-CN" altLang="en-US" b="0" i="0" dirty="0">
                <a:solidFill>
                  <a:srgbClr val="4B4B4B"/>
                </a:solidFill>
                <a:effectLst/>
                <a:latin typeface="Arial" panose="020B0604020202020204" pitchFamily="34" charset="0"/>
              </a:rPr>
              <a:t>。这样，我们就可以传送加密的数据了。</a:t>
            </a:r>
          </a:p>
          <a:p>
            <a:pPr algn="l"/>
            <a:r>
              <a:rPr lang="zh-CN" altLang="en-US" b="0" i="0" dirty="0">
                <a:solidFill>
                  <a:srgbClr val="4B4B4B"/>
                </a:solidFill>
                <a:effectLst/>
                <a:latin typeface="Arial" panose="020B0604020202020204" pitchFamily="34" charset="0"/>
              </a:rPr>
              <a:t> </a:t>
            </a:r>
          </a:p>
          <a:p>
            <a:pPr algn="l"/>
            <a:r>
              <a:rPr lang="zh-CN" altLang="en-US" b="0" i="0" dirty="0">
                <a:solidFill>
                  <a:srgbClr val="4B4B4B"/>
                </a:solidFill>
                <a:effectLst/>
                <a:latin typeface="Arial" panose="020B0604020202020204" pitchFamily="34" charset="0"/>
              </a:rPr>
              <a:t>二、</a:t>
            </a:r>
            <a:r>
              <a:rPr lang="zh-CN" altLang="en-US" b="1" i="0" dirty="0">
                <a:solidFill>
                  <a:srgbClr val="4B4B4B"/>
                </a:solidFill>
                <a:effectLst/>
                <a:latin typeface="Arial" panose="020B0604020202020204" pitchFamily="34" charset="0"/>
              </a:rPr>
              <a:t>私钥</a:t>
            </a:r>
            <a:r>
              <a:rPr lang="zh-CN" altLang="en-US" b="0" i="0" dirty="0">
                <a:solidFill>
                  <a:srgbClr val="4B4B4B"/>
                </a:solidFill>
                <a:effectLst/>
                <a:latin typeface="Arial" panose="020B0604020202020204" pitchFamily="34" charset="0"/>
              </a:rPr>
              <a:t>签名 如果我用私钥加密一段数据（当然只有我可以用私钥加密，因为只有我知道</a:t>
            </a:r>
            <a:r>
              <a:rPr lang="en-US" altLang="zh-CN" b="0" i="0" dirty="0">
                <a:solidFill>
                  <a:srgbClr val="4B4B4B"/>
                </a:solidFill>
                <a:effectLst/>
                <a:latin typeface="Arial" panose="020B0604020202020204" pitchFamily="34" charset="0"/>
              </a:rPr>
              <a:t>2</a:t>
            </a:r>
            <a:r>
              <a:rPr lang="zh-CN" altLang="en-US" b="0" i="0" dirty="0">
                <a:solidFill>
                  <a:srgbClr val="4B4B4B"/>
                </a:solidFill>
                <a:effectLst/>
                <a:latin typeface="Arial" panose="020B0604020202020204" pitchFamily="34" charset="0"/>
              </a:rPr>
              <a:t>是我的私钥），结果所有的人都看到我的内容了，因为他们都知 道我的公钥是</a:t>
            </a:r>
            <a:r>
              <a:rPr lang="en-US" altLang="zh-CN" b="0" i="0" dirty="0">
                <a:solidFill>
                  <a:srgbClr val="4B4B4B"/>
                </a:solidFill>
                <a:effectLst/>
                <a:latin typeface="Arial" panose="020B0604020202020204" pitchFamily="34" charset="0"/>
              </a:rPr>
              <a:t>1</a:t>
            </a:r>
            <a:r>
              <a:rPr lang="zh-CN" altLang="en-US" b="0" i="0" dirty="0">
                <a:solidFill>
                  <a:srgbClr val="4B4B4B"/>
                </a:solidFill>
                <a:effectLst/>
                <a:latin typeface="Arial" panose="020B0604020202020204" pitchFamily="34" charset="0"/>
              </a:rPr>
              <a:t>，那么这种加密有什么用处呢？</a:t>
            </a:r>
          </a:p>
          <a:p>
            <a:pPr algn="l"/>
            <a:r>
              <a:rPr lang="zh-CN" altLang="en-US" b="0" i="0" dirty="0">
                <a:solidFill>
                  <a:srgbClr val="4B4B4B"/>
                </a:solidFill>
                <a:effectLst/>
                <a:latin typeface="Arial" panose="020B0604020202020204" pitchFamily="34" charset="0"/>
              </a:rPr>
              <a:t>但是我的好朋友</a:t>
            </a:r>
            <a:r>
              <a:rPr lang="en-US" altLang="zh-CN" b="0" i="0" dirty="0">
                <a:solidFill>
                  <a:srgbClr val="4B4B4B"/>
                </a:solidFill>
                <a:effectLst/>
                <a:latin typeface="Arial" panose="020B0604020202020204" pitchFamily="34" charset="0"/>
              </a:rPr>
              <a:t>x</a:t>
            </a:r>
            <a:r>
              <a:rPr lang="zh-CN" altLang="en-US" b="0" i="0" dirty="0">
                <a:solidFill>
                  <a:srgbClr val="4B4B4B"/>
                </a:solidFill>
                <a:effectLst/>
                <a:latin typeface="Arial" panose="020B0604020202020204" pitchFamily="34" charset="0"/>
              </a:rPr>
              <a:t>说有人冒充我给他发信。怎么办呢？我把我要发的信，内容是</a:t>
            </a:r>
            <a:r>
              <a:rPr lang="en-US" altLang="zh-CN" b="0" i="0" dirty="0">
                <a:solidFill>
                  <a:srgbClr val="4B4B4B"/>
                </a:solidFill>
                <a:effectLst/>
                <a:latin typeface="Arial" panose="020B0604020202020204" pitchFamily="34" charset="0"/>
              </a:rPr>
              <a:t>c</a:t>
            </a:r>
            <a:r>
              <a:rPr lang="zh-CN" altLang="en-US" b="0" i="0" dirty="0">
                <a:solidFill>
                  <a:srgbClr val="4B4B4B"/>
                </a:solidFill>
                <a:effectLst/>
                <a:latin typeface="Arial" panose="020B0604020202020204" pitchFamily="34" charset="0"/>
              </a:rPr>
              <a:t>，用我的私钥</a:t>
            </a:r>
            <a:r>
              <a:rPr lang="en-US" altLang="zh-CN" b="0" i="0" dirty="0">
                <a:solidFill>
                  <a:srgbClr val="4B4B4B"/>
                </a:solidFill>
                <a:effectLst/>
                <a:latin typeface="Arial" panose="020B0604020202020204" pitchFamily="34" charset="0"/>
              </a:rPr>
              <a:t>2</a:t>
            </a:r>
            <a:r>
              <a:rPr lang="zh-CN" altLang="en-US" b="0" i="0" dirty="0">
                <a:solidFill>
                  <a:srgbClr val="4B4B4B"/>
                </a:solidFill>
                <a:effectLst/>
                <a:latin typeface="Arial" panose="020B0604020202020204" pitchFamily="34" charset="0"/>
              </a:rPr>
              <a:t>，加密，加密后的内容是</a:t>
            </a:r>
            <a:r>
              <a:rPr lang="en-US" altLang="zh-CN" b="0" i="0" dirty="0">
                <a:solidFill>
                  <a:srgbClr val="4B4B4B"/>
                </a:solidFill>
                <a:effectLst/>
                <a:latin typeface="Arial" panose="020B0604020202020204" pitchFamily="34" charset="0"/>
              </a:rPr>
              <a:t>d</a:t>
            </a:r>
            <a:r>
              <a:rPr lang="zh-CN" altLang="en-US" b="0" i="0" dirty="0">
                <a:solidFill>
                  <a:srgbClr val="4B4B4B"/>
                </a:solidFill>
                <a:effectLst/>
                <a:latin typeface="Arial" panose="020B0604020202020204" pitchFamily="34" charset="0"/>
              </a:rPr>
              <a:t>，发给</a:t>
            </a:r>
            <a:r>
              <a:rPr lang="en-US" altLang="zh-CN" b="0" i="0" dirty="0">
                <a:solidFill>
                  <a:srgbClr val="4B4B4B"/>
                </a:solidFill>
                <a:effectLst/>
                <a:latin typeface="Arial" panose="020B0604020202020204" pitchFamily="34" charset="0"/>
              </a:rPr>
              <a:t>x</a:t>
            </a:r>
            <a:r>
              <a:rPr lang="zh-CN" altLang="en-US" b="0" i="0" dirty="0">
                <a:solidFill>
                  <a:srgbClr val="4B4B4B"/>
                </a:solidFill>
                <a:effectLst/>
                <a:latin typeface="Arial" panose="020B0604020202020204" pitchFamily="34" charset="0"/>
              </a:rPr>
              <a:t>，再告诉他 解密看是不是</a:t>
            </a:r>
            <a:r>
              <a:rPr lang="en-US" altLang="zh-CN" b="0" i="0" dirty="0">
                <a:solidFill>
                  <a:srgbClr val="4B4B4B"/>
                </a:solidFill>
                <a:effectLst/>
                <a:latin typeface="Arial" panose="020B0604020202020204" pitchFamily="34" charset="0"/>
              </a:rPr>
              <a:t>c</a:t>
            </a:r>
            <a:r>
              <a:rPr lang="zh-CN" altLang="en-US" b="0" i="0" dirty="0">
                <a:solidFill>
                  <a:srgbClr val="4B4B4B"/>
                </a:solidFill>
                <a:effectLst/>
                <a:latin typeface="Arial" panose="020B0604020202020204" pitchFamily="34" charset="0"/>
              </a:rPr>
              <a:t>。他用我的公钥</a:t>
            </a:r>
            <a:r>
              <a:rPr lang="en-US" altLang="zh-CN" b="0" i="0" dirty="0">
                <a:solidFill>
                  <a:srgbClr val="4B4B4B"/>
                </a:solidFill>
                <a:effectLst/>
                <a:latin typeface="Arial" panose="020B0604020202020204" pitchFamily="34" charset="0"/>
              </a:rPr>
              <a:t>1</a:t>
            </a:r>
            <a:r>
              <a:rPr lang="zh-CN" altLang="en-US" b="0" i="0" dirty="0">
                <a:solidFill>
                  <a:srgbClr val="4B4B4B"/>
                </a:solidFill>
                <a:effectLst/>
                <a:latin typeface="Arial" panose="020B0604020202020204" pitchFamily="34" charset="0"/>
              </a:rPr>
              <a:t>解密，发现果然是</a:t>
            </a:r>
            <a:r>
              <a:rPr lang="en-US" altLang="zh-CN" b="0" i="0" dirty="0">
                <a:solidFill>
                  <a:srgbClr val="4B4B4B"/>
                </a:solidFill>
                <a:effectLst/>
                <a:latin typeface="Arial" panose="020B0604020202020204" pitchFamily="34" charset="0"/>
              </a:rPr>
              <a:t>c</a:t>
            </a:r>
            <a:r>
              <a:rPr lang="zh-CN" altLang="en-US" b="0" i="0" dirty="0">
                <a:solidFill>
                  <a:srgbClr val="4B4B4B"/>
                </a:solidFill>
                <a:effectLst/>
                <a:latin typeface="Arial" panose="020B0604020202020204" pitchFamily="34" charset="0"/>
              </a:rPr>
              <a:t>。 这个时候，他会想到，能够用我的公钥解密的数据，必然是用我的私钥加的密。只有我知道我得私钥，因此他就可以确认确实是我发的东西。 这样我们就能确认发送方身份了。这个过程叫做数字签名。当然具体的过程要稍微复杂一些。用私钥来加密数据，用途就是</a:t>
            </a:r>
            <a:r>
              <a:rPr lang="zh-CN" altLang="en-US" b="1" i="0" dirty="0">
                <a:solidFill>
                  <a:srgbClr val="4B4B4B"/>
                </a:solidFill>
                <a:effectLst/>
                <a:latin typeface="Arial" panose="020B0604020202020204" pitchFamily="34" charset="0"/>
              </a:rPr>
              <a:t>数字签名</a:t>
            </a:r>
            <a:r>
              <a:rPr lang="zh-CN" altLang="en-US" b="0" i="0" dirty="0">
                <a:solidFill>
                  <a:srgbClr val="4B4B4B"/>
                </a:solidFill>
                <a:effectLst/>
                <a:latin typeface="Arial" panose="020B0604020202020204" pitchFamily="34" charset="0"/>
              </a:rPr>
              <a:t>。</a:t>
            </a:r>
          </a:p>
          <a:p>
            <a:pPr algn="l"/>
            <a:r>
              <a:rPr lang="zh-CN" altLang="en-US" b="0" i="0" dirty="0">
                <a:solidFill>
                  <a:srgbClr val="4B4B4B"/>
                </a:solidFill>
                <a:effectLst/>
                <a:latin typeface="Arial" panose="020B0604020202020204" pitchFamily="34" charset="0"/>
              </a:rPr>
              <a:t> </a:t>
            </a:r>
          </a:p>
          <a:p>
            <a:pPr algn="l"/>
            <a:r>
              <a:rPr lang="zh-CN" altLang="en-US" b="0" i="0" dirty="0">
                <a:solidFill>
                  <a:srgbClr val="FF0000"/>
                </a:solidFill>
                <a:effectLst/>
                <a:latin typeface="Arial" panose="020B0604020202020204" pitchFamily="34" charset="0"/>
              </a:rPr>
              <a:t>总结：公钥和私钥是成对的，它们互相解密。</a:t>
            </a:r>
            <a:endParaRPr lang="zh-CN" altLang="en-US" b="0" i="0" dirty="0">
              <a:solidFill>
                <a:srgbClr val="4B4B4B"/>
              </a:solidFill>
              <a:effectLst/>
              <a:latin typeface="Arial" panose="020B0604020202020204" pitchFamily="34" charset="0"/>
            </a:endParaRPr>
          </a:p>
          <a:p>
            <a:pPr algn="l"/>
            <a:r>
              <a:rPr lang="zh-CN" altLang="en-US" b="0" i="0" dirty="0">
                <a:solidFill>
                  <a:srgbClr val="FF0000"/>
                </a:solidFill>
                <a:effectLst/>
                <a:latin typeface="Arial" panose="020B0604020202020204" pitchFamily="34" charset="0"/>
              </a:rPr>
              <a:t>公钥加密，私钥解密。</a:t>
            </a:r>
            <a:endParaRPr lang="zh-CN" altLang="en-US" b="0" i="0" dirty="0">
              <a:solidFill>
                <a:srgbClr val="4B4B4B"/>
              </a:solidFill>
              <a:effectLst/>
              <a:latin typeface="Arial" panose="020B0604020202020204" pitchFamily="34" charset="0"/>
            </a:endParaRPr>
          </a:p>
          <a:p>
            <a:pPr algn="l"/>
            <a:r>
              <a:rPr lang="zh-CN" altLang="en-US" b="0" i="0" dirty="0">
                <a:solidFill>
                  <a:srgbClr val="FF0000"/>
                </a:solidFill>
                <a:effectLst/>
                <a:latin typeface="Arial" panose="020B0604020202020204" pitchFamily="34" charset="0"/>
              </a:rPr>
              <a:t>私钥数字签名，公钥验证。</a:t>
            </a:r>
            <a:endParaRPr lang="zh-CN" altLang="en-US" b="0" i="0" dirty="0">
              <a:solidFill>
                <a:srgbClr val="4B4B4B"/>
              </a:solidFill>
              <a:effectLst/>
              <a:latin typeface="Arial" panose="020B0604020202020204" pitchFamily="34" charset="0"/>
            </a:endParaRPr>
          </a:p>
          <a:p>
            <a:pPr algn="l"/>
            <a:r>
              <a:rPr lang="zh-CN" altLang="en-US" b="0" i="0" dirty="0">
                <a:solidFill>
                  <a:srgbClr val="FF0000"/>
                </a:solidFill>
                <a:effectLst/>
                <a:latin typeface="Arial" panose="020B0604020202020204" pitchFamily="34" charset="0"/>
              </a:rPr>
              <a:t> </a:t>
            </a:r>
            <a:endParaRPr lang="zh-CN" altLang="en-US" b="0" i="0" dirty="0">
              <a:solidFill>
                <a:srgbClr val="4B4B4B"/>
              </a:solidFill>
              <a:effectLst/>
              <a:latin typeface="Arial" panose="020B0604020202020204" pitchFamily="34" charset="0"/>
            </a:endParaRPr>
          </a:p>
          <a:p>
            <a:pPr algn="l"/>
            <a:r>
              <a:rPr lang="zh-CN" altLang="en-US" b="0" i="0" dirty="0">
                <a:solidFill>
                  <a:srgbClr val="4B4B4B"/>
                </a:solidFill>
                <a:effectLst/>
                <a:latin typeface="Arial" panose="020B0604020202020204" pitchFamily="34" charset="0"/>
              </a:rPr>
              <a:t>举例</a:t>
            </a:r>
          </a:p>
          <a:p>
            <a:pPr algn="l"/>
            <a:r>
              <a:rPr lang="zh-CN" altLang="en-US" b="0" i="0" dirty="0">
                <a:solidFill>
                  <a:srgbClr val="4B4B4B"/>
                </a:solidFill>
                <a:effectLst/>
                <a:latin typeface="Arial" panose="020B0604020202020204" pitchFamily="34" charset="0"/>
              </a:rPr>
              <a:t>比如有两个用户</a:t>
            </a:r>
            <a:r>
              <a:rPr lang="en-US" altLang="zh-CN" b="0" i="0" dirty="0">
                <a:solidFill>
                  <a:srgbClr val="4B4B4B"/>
                </a:solidFill>
                <a:effectLst/>
                <a:latin typeface="Arial" panose="020B0604020202020204" pitchFamily="34" charset="0"/>
              </a:rPr>
              <a:t>Alice</a:t>
            </a:r>
            <a:r>
              <a:rPr lang="zh-CN" altLang="en-US" b="0" i="0" dirty="0">
                <a:solidFill>
                  <a:srgbClr val="4B4B4B"/>
                </a:solidFill>
                <a:effectLst/>
                <a:latin typeface="Arial" panose="020B0604020202020204" pitchFamily="34" charset="0"/>
              </a:rPr>
              <a:t>和</a:t>
            </a:r>
            <a:r>
              <a:rPr lang="en-US" altLang="zh-CN" b="0" i="0" dirty="0">
                <a:solidFill>
                  <a:srgbClr val="4B4B4B"/>
                </a:solidFill>
                <a:effectLst/>
                <a:latin typeface="Arial" panose="020B0604020202020204" pitchFamily="34" charset="0"/>
              </a:rPr>
              <a:t>Bob</a:t>
            </a:r>
            <a:r>
              <a:rPr lang="zh-CN" altLang="en-US" b="0" i="0" dirty="0">
                <a:solidFill>
                  <a:srgbClr val="4B4B4B"/>
                </a:solidFill>
                <a:effectLst/>
                <a:latin typeface="Arial" panose="020B0604020202020204" pitchFamily="34" charset="0"/>
              </a:rPr>
              <a:t>，</a:t>
            </a:r>
            <a:r>
              <a:rPr lang="en-US" altLang="zh-CN" b="0" i="0" dirty="0">
                <a:solidFill>
                  <a:srgbClr val="4B4B4B"/>
                </a:solidFill>
                <a:effectLst/>
                <a:latin typeface="Arial" panose="020B0604020202020204" pitchFamily="34" charset="0"/>
              </a:rPr>
              <a:t>Alice</a:t>
            </a:r>
            <a:r>
              <a:rPr lang="zh-CN" altLang="en-US" b="0" i="0" dirty="0">
                <a:solidFill>
                  <a:srgbClr val="4B4B4B"/>
                </a:solidFill>
                <a:effectLst/>
                <a:latin typeface="Arial" panose="020B0604020202020204" pitchFamily="34" charset="0"/>
              </a:rPr>
              <a:t>想把一段明文通过双钥加密的技术发送给</a:t>
            </a:r>
            <a:r>
              <a:rPr lang="en-US" altLang="zh-CN" b="0" i="0" dirty="0">
                <a:solidFill>
                  <a:srgbClr val="4B4B4B"/>
                </a:solidFill>
                <a:effectLst/>
                <a:latin typeface="Arial" panose="020B0604020202020204" pitchFamily="34" charset="0"/>
              </a:rPr>
              <a:t>Bob</a:t>
            </a:r>
            <a:r>
              <a:rPr lang="zh-CN" altLang="en-US" b="0" i="0" dirty="0">
                <a:solidFill>
                  <a:srgbClr val="4B4B4B"/>
                </a:solidFill>
                <a:effectLst/>
                <a:latin typeface="Arial" panose="020B0604020202020204" pitchFamily="34" charset="0"/>
              </a:rPr>
              <a:t>，</a:t>
            </a:r>
            <a:r>
              <a:rPr lang="en-US" altLang="zh-CN" b="0" i="0" dirty="0">
                <a:solidFill>
                  <a:srgbClr val="4B4B4B"/>
                </a:solidFill>
                <a:effectLst/>
                <a:latin typeface="Arial" panose="020B0604020202020204" pitchFamily="34" charset="0"/>
              </a:rPr>
              <a:t>Bob</a:t>
            </a:r>
            <a:r>
              <a:rPr lang="zh-CN" altLang="en-US" b="0" i="0" dirty="0">
                <a:solidFill>
                  <a:srgbClr val="4B4B4B"/>
                </a:solidFill>
                <a:effectLst/>
                <a:latin typeface="Arial" panose="020B0604020202020204" pitchFamily="34" charset="0"/>
              </a:rPr>
              <a:t>有一对公钥和私钥，那么加密解密的过程如下：</a:t>
            </a:r>
          </a:p>
          <a:p>
            <a:pPr algn="l">
              <a:buFont typeface="+mj-lt"/>
              <a:buAutoNum type="arabicPeriod"/>
            </a:pPr>
            <a:r>
              <a:rPr lang="en-US" altLang="zh-CN" b="0" i="0" dirty="0">
                <a:solidFill>
                  <a:srgbClr val="4B4B4B"/>
                </a:solidFill>
                <a:effectLst/>
                <a:latin typeface="Arial" panose="020B0604020202020204" pitchFamily="34" charset="0"/>
              </a:rPr>
              <a:t>Bob</a:t>
            </a:r>
            <a:r>
              <a:rPr lang="zh-CN" altLang="en-US" b="0" i="0" dirty="0">
                <a:solidFill>
                  <a:srgbClr val="4B4B4B"/>
                </a:solidFill>
                <a:effectLst/>
                <a:latin typeface="Arial" panose="020B0604020202020204" pitchFamily="34" charset="0"/>
              </a:rPr>
              <a:t>将他的公开密钥传送给</a:t>
            </a:r>
            <a:r>
              <a:rPr lang="en-US" altLang="zh-CN" b="0" i="0" dirty="0">
                <a:solidFill>
                  <a:srgbClr val="4B4B4B"/>
                </a:solidFill>
                <a:effectLst/>
                <a:latin typeface="Arial" panose="020B0604020202020204" pitchFamily="34" charset="0"/>
              </a:rPr>
              <a:t>Alice</a:t>
            </a:r>
            <a:r>
              <a:rPr lang="zh-CN" altLang="en-US" b="0" i="0" dirty="0">
                <a:solidFill>
                  <a:srgbClr val="4B4B4B"/>
                </a:solidFill>
                <a:effectLst/>
                <a:latin typeface="Arial" panose="020B0604020202020204" pitchFamily="34" charset="0"/>
              </a:rPr>
              <a:t>。</a:t>
            </a:r>
          </a:p>
          <a:p>
            <a:pPr algn="l">
              <a:buFont typeface="+mj-lt"/>
              <a:buAutoNum type="arabicPeriod"/>
            </a:pPr>
            <a:r>
              <a:rPr lang="en-US" altLang="zh-CN" b="0" i="0" dirty="0">
                <a:solidFill>
                  <a:srgbClr val="4B4B4B"/>
                </a:solidFill>
                <a:effectLst/>
                <a:latin typeface="Arial" panose="020B0604020202020204" pitchFamily="34" charset="0"/>
              </a:rPr>
              <a:t>Alice</a:t>
            </a:r>
            <a:r>
              <a:rPr lang="zh-CN" altLang="en-US" b="0" i="0" dirty="0">
                <a:solidFill>
                  <a:srgbClr val="4B4B4B"/>
                </a:solidFill>
                <a:effectLst/>
                <a:latin typeface="Arial" panose="020B0604020202020204" pitchFamily="34" charset="0"/>
              </a:rPr>
              <a:t>用</a:t>
            </a:r>
            <a:r>
              <a:rPr lang="en-US" altLang="zh-CN" b="0" i="0" dirty="0">
                <a:solidFill>
                  <a:srgbClr val="4B4B4B"/>
                </a:solidFill>
                <a:effectLst/>
                <a:latin typeface="Arial" panose="020B0604020202020204" pitchFamily="34" charset="0"/>
              </a:rPr>
              <a:t>Bob</a:t>
            </a:r>
            <a:r>
              <a:rPr lang="zh-CN" altLang="en-US" b="0" i="0" dirty="0">
                <a:solidFill>
                  <a:srgbClr val="4B4B4B"/>
                </a:solidFill>
                <a:effectLst/>
                <a:latin typeface="Arial" panose="020B0604020202020204" pitchFamily="34" charset="0"/>
              </a:rPr>
              <a:t>的公开密钥加密她的消息，然后传送给</a:t>
            </a:r>
            <a:r>
              <a:rPr lang="en-US" altLang="zh-CN" b="0" i="0" dirty="0">
                <a:solidFill>
                  <a:srgbClr val="4B4B4B"/>
                </a:solidFill>
                <a:effectLst/>
                <a:latin typeface="Arial" panose="020B0604020202020204" pitchFamily="34" charset="0"/>
              </a:rPr>
              <a:t>Bob</a:t>
            </a:r>
            <a:r>
              <a:rPr lang="zh-CN" altLang="en-US" b="0" i="0" dirty="0">
                <a:solidFill>
                  <a:srgbClr val="4B4B4B"/>
                </a:solidFill>
                <a:effectLst/>
                <a:latin typeface="Arial" panose="020B0604020202020204" pitchFamily="34" charset="0"/>
              </a:rPr>
              <a:t>。</a:t>
            </a:r>
          </a:p>
          <a:p>
            <a:pPr algn="l">
              <a:buFont typeface="+mj-lt"/>
              <a:buAutoNum type="arabicPeriod"/>
            </a:pPr>
            <a:r>
              <a:rPr lang="en-US" altLang="zh-CN" b="0" i="0" dirty="0">
                <a:solidFill>
                  <a:srgbClr val="4B4B4B"/>
                </a:solidFill>
                <a:effectLst/>
                <a:latin typeface="Arial" panose="020B0604020202020204" pitchFamily="34" charset="0"/>
              </a:rPr>
              <a:t>Bob</a:t>
            </a:r>
            <a:r>
              <a:rPr lang="zh-CN" altLang="en-US" b="0" i="0" dirty="0">
                <a:solidFill>
                  <a:srgbClr val="4B4B4B"/>
                </a:solidFill>
                <a:effectLst/>
                <a:latin typeface="Arial" panose="020B0604020202020204" pitchFamily="34" charset="0"/>
              </a:rPr>
              <a:t>用他的私人密钥解密</a:t>
            </a:r>
            <a:r>
              <a:rPr lang="en-US" altLang="zh-CN" b="0" i="0" dirty="0">
                <a:solidFill>
                  <a:srgbClr val="4B4B4B"/>
                </a:solidFill>
                <a:effectLst/>
                <a:latin typeface="Arial" panose="020B0604020202020204" pitchFamily="34" charset="0"/>
              </a:rPr>
              <a:t>Alice</a:t>
            </a:r>
            <a:r>
              <a:rPr lang="zh-CN" altLang="en-US" b="0" i="0" dirty="0">
                <a:solidFill>
                  <a:srgbClr val="4B4B4B"/>
                </a:solidFill>
                <a:effectLst/>
                <a:latin typeface="Arial" panose="020B0604020202020204" pitchFamily="34" charset="0"/>
              </a:rPr>
              <a:t>的消息。</a:t>
            </a:r>
          </a:p>
          <a:p>
            <a:pPr algn="l"/>
            <a:r>
              <a:rPr lang="zh-CN" altLang="en-US" b="0" i="0" dirty="0">
                <a:solidFill>
                  <a:srgbClr val="4B4B4B"/>
                </a:solidFill>
                <a:effectLst/>
                <a:latin typeface="Arial" panose="020B0604020202020204" pitchFamily="34" charset="0"/>
              </a:rPr>
              <a:t>　　上面的过程可以用下图表示，</a:t>
            </a:r>
            <a:r>
              <a:rPr lang="en-US" altLang="zh-CN" b="0" i="0" dirty="0">
                <a:solidFill>
                  <a:srgbClr val="4B4B4B"/>
                </a:solidFill>
                <a:effectLst/>
                <a:latin typeface="Arial" panose="020B0604020202020204" pitchFamily="34" charset="0"/>
              </a:rPr>
              <a:t>Alice</a:t>
            </a:r>
            <a:r>
              <a:rPr lang="zh-CN" altLang="en-US" b="0" i="0" dirty="0">
                <a:solidFill>
                  <a:srgbClr val="4B4B4B"/>
                </a:solidFill>
                <a:effectLst/>
                <a:latin typeface="Arial" panose="020B0604020202020204" pitchFamily="34" charset="0"/>
              </a:rPr>
              <a:t>使用</a:t>
            </a:r>
            <a:r>
              <a:rPr lang="en-US" altLang="zh-CN" b="0" i="0" dirty="0">
                <a:solidFill>
                  <a:srgbClr val="4B4B4B"/>
                </a:solidFill>
                <a:effectLst/>
                <a:latin typeface="Arial" panose="020B0604020202020204" pitchFamily="34" charset="0"/>
              </a:rPr>
              <a:t>Bob</a:t>
            </a:r>
            <a:r>
              <a:rPr lang="zh-CN" altLang="en-US" b="0" i="0" dirty="0">
                <a:solidFill>
                  <a:srgbClr val="4B4B4B"/>
                </a:solidFill>
                <a:effectLst/>
                <a:latin typeface="Arial" panose="020B0604020202020204" pitchFamily="34" charset="0"/>
              </a:rPr>
              <a:t>的公钥进行加密，</a:t>
            </a:r>
            <a:r>
              <a:rPr lang="en-US" altLang="zh-CN" b="0" i="0" dirty="0">
                <a:solidFill>
                  <a:srgbClr val="4B4B4B"/>
                </a:solidFill>
                <a:effectLst/>
                <a:latin typeface="Arial" panose="020B0604020202020204" pitchFamily="34" charset="0"/>
              </a:rPr>
              <a:t>Bob</a:t>
            </a:r>
            <a:r>
              <a:rPr lang="zh-CN" altLang="en-US" b="0" i="0" dirty="0">
                <a:solidFill>
                  <a:srgbClr val="4B4B4B"/>
                </a:solidFill>
                <a:effectLst/>
                <a:latin typeface="Arial" panose="020B0604020202020204" pitchFamily="34" charset="0"/>
              </a:rPr>
              <a:t>用自己的私钥进行解密。</a:t>
            </a:r>
          </a:p>
          <a:p>
            <a:pPr algn="l"/>
            <a:r>
              <a:rPr lang="zh-CN" altLang="en-US" b="0" i="0" dirty="0">
                <a:solidFill>
                  <a:srgbClr val="4B4B4B"/>
                </a:solidFill>
                <a:effectLst/>
                <a:latin typeface="Arial" panose="020B0604020202020204" pitchFamily="34" charset="0"/>
              </a:rPr>
              <a:t>例子和图出自</a:t>
            </a:r>
            <a:r>
              <a:rPr lang="en-US" altLang="zh-CN" b="0" i="0" dirty="0">
                <a:solidFill>
                  <a:srgbClr val="4B4B4B"/>
                </a:solidFill>
                <a:effectLst/>
                <a:latin typeface="Arial" panose="020B0604020202020204" pitchFamily="34" charset="0"/>
              </a:rPr>
              <a:t>《</a:t>
            </a:r>
            <a:r>
              <a:rPr lang="zh-CN" altLang="en-US" b="0" i="0" dirty="0">
                <a:solidFill>
                  <a:srgbClr val="4B4B4B"/>
                </a:solidFill>
                <a:effectLst/>
                <a:latin typeface="Arial" panose="020B0604020202020204" pitchFamily="34" charset="0"/>
              </a:rPr>
              <a:t>网络安全基础 应用与标准第二版</a:t>
            </a:r>
            <a:r>
              <a:rPr lang="en-US" altLang="zh-CN" b="0" i="0" dirty="0">
                <a:solidFill>
                  <a:srgbClr val="4B4B4B"/>
                </a:solidFill>
                <a:effectLst/>
                <a:latin typeface="Arial" panose="020B0604020202020204" pitchFamily="34" charset="0"/>
              </a:rPr>
              <a:t>》</a:t>
            </a:r>
          </a:p>
          <a:p>
            <a:pPr algn="l"/>
            <a:r>
              <a:rPr lang="en-US" altLang="zh-CN" b="0" i="0" dirty="0">
                <a:solidFill>
                  <a:srgbClr val="4B4B4B"/>
                </a:solidFill>
                <a:effectLst/>
                <a:latin typeface="Arial" panose="020B0604020202020204" pitchFamily="34" charset="0"/>
              </a:rPr>
              <a:t> </a:t>
            </a:r>
          </a:p>
          <a:p>
            <a:pPr algn="l"/>
            <a:r>
              <a:rPr lang="en-US" altLang="zh-CN" b="1" i="0" dirty="0">
                <a:solidFill>
                  <a:srgbClr val="4B4B4B"/>
                </a:solidFill>
                <a:effectLst/>
                <a:latin typeface="Arial" panose="020B0604020202020204" pitchFamily="34" charset="0"/>
              </a:rPr>
              <a:t>RSA</a:t>
            </a:r>
            <a:r>
              <a:rPr lang="zh-CN" altLang="en-US" b="1" i="0" dirty="0">
                <a:solidFill>
                  <a:srgbClr val="4B4B4B"/>
                </a:solidFill>
                <a:effectLst/>
                <a:latin typeface="Arial" panose="020B0604020202020204" pitchFamily="34" charset="0"/>
              </a:rPr>
              <a:t>算法</a:t>
            </a:r>
            <a:endParaRPr lang="zh-CN" altLang="en-US" b="0" i="0" dirty="0">
              <a:solidFill>
                <a:srgbClr val="4B4B4B"/>
              </a:solidFill>
              <a:effectLst/>
              <a:latin typeface="Arial" panose="020B0604020202020204" pitchFamily="34" charset="0"/>
            </a:endParaRPr>
          </a:p>
          <a:p>
            <a:pPr algn="l"/>
            <a:r>
              <a:rPr lang="en-US" altLang="zh-CN" b="0" i="0" dirty="0">
                <a:solidFill>
                  <a:srgbClr val="4B4B4B"/>
                </a:solidFill>
                <a:effectLst/>
                <a:latin typeface="Arial" panose="020B0604020202020204" pitchFamily="34" charset="0"/>
              </a:rPr>
              <a:t>RSA</a:t>
            </a:r>
            <a:r>
              <a:rPr lang="zh-CN" altLang="en-US" b="0" i="0" dirty="0">
                <a:solidFill>
                  <a:srgbClr val="4B4B4B"/>
                </a:solidFill>
                <a:effectLst/>
                <a:latin typeface="Arial" panose="020B0604020202020204" pitchFamily="34" charset="0"/>
              </a:rPr>
              <a:t>公钥加密算法是</a:t>
            </a:r>
            <a:r>
              <a:rPr lang="en-US" altLang="zh-CN" b="0" i="0" dirty="0">
                <a:solidFill>
                  <a:srgbClr val="4B4B4B"/>
                </a:solidFill>
                <a:effectLst/>
                <a:latin typeface="Arial" panose="020B0604020202020204" pitchFamily="34" charset="0"/>
              </a:rPr>
              <a:t>1977</a:t>
            </a:r>
            <a:r>
              <a:rPr lang="zh-CN" altLang="en-US" b="0" i="0" dirty="0">
                <a:solidFill>
                  <a:srgbClr val="4B4B4B"/>
                </a:solidFill>
                <a:effectLst/>
                <a:latin typeface="Arial" panose="020B0604020202020204" pitchFamily="34" charset="0"/>
              </a:rPr>
              <a:t>年由</a:t>
            </a:r>
            <a:r>
              <a:rPr lang="en-US" altLang="zh-CN" b="0" i="0" dirty="0">
                <a:solidFill>
                  <a:srgbClr val="4B4B4B"/>
                </a:solidFill>
                <a:effectLst/>
                <a:latin typeface="Arial" panose="020B0604020202020204" pitchFamily="34" charset="0"/>
              </a:rPr>
              <a:t>Ron </a:t>
            </a:r>
            <a:r>
              <a:rPr lang="en-US" altLang="zh-CN" b="0" i="0" dirty="0" err="1">
                <a:solidFill>
                  <a:srgbClr val="4B4B4B"/>
                </a:solidFill>
                <a:effectLst/>
                <a:latin typeface="Arial" panose="020B0604020202020204" pitchFamily="34" charset="0"/>
              </a:rPr>
              <a:t>Rivest</a:t>
            </a:r>
            <a:r>
              <a:rPr lang="zh-CN" altLang="en-US" b="0" i="0" dirty="0">
                <a:solidFill>
                  <a:srgbClr val="4B4B4B"/>
                </a:solidFill>
                <a:effectLst/>
                <a:latin typeface="Arial" panose="020B0604020202020204" pitchFamily="34" charset="0"/>
              </a:rPr>
              <a:t>、</a:t>
            </a:r>
            <a:r>
              <a:rPr lang="en-US" altLang="zh-CN" b="0" i="0" dirty="0">
                <a:solidFill>
                  <a:srgbClr val="4B4B4B"/>
                </a:solidFill>
                <a:effectLst/>
                <a:latin typeface="Arial" panose="020B0604020202020204" pitchFamily="34" charset="0"/>
              </a:rPr>
              <a:t>Adi </a:t>
            </a:r>
            <a:r>
              <a:rPr lang="en-US" altLang="zh-CN" b="0" i="0" dirty="0" err="1">
                <a:solidFill>
                  <a:srgbClr val="4B4B4B"/>
                </a:solidFill>
                <a:effectLst/>
                <a:latin typeface="Arial" panose="020B0604020202020204" pitchFamily="34" charset="0"/>
              </a:rPr>
              <a:t>Shamirh</a:t>
            </a:r>
            <a:r>
              <a:rPr lang="zh-CN" altLang="en-US" b="0" i="0" dirty="0">
                <a:solidFill>
                  <a:srgbClr val="4B4B4B"/>
                </a:solidFill>
                <a:effectLst/>
                <a:latin typeface="Arial" panose="020B0604020202020204" pitchFamily="34" charset="0"/>
              </a:rPr>
              <a:t>和</a:t>
            </a:r>
            <a:r>
              <a:rPr lang="en-US" altLang="zh-CN" b="0" i="0" dirty="0" err="1">
                <a:solidFill>
                  <a:srgbClr val="4B4B4B"/>
                </a:solidFill>
                <a:effectLst/>
                <a:latin typeface="Arial" panose="020B0604020202020204" pitchFamily="34" charset="0"/>
              </a:rPr>
              <a:t>LenAdleman</a:t>
            </a:r>
            <a:r>
              <a:rPr lang="zh-CN" altLang="en-US" b="0" i="0" dirty="0">
                <a:solidFill>
                  <a:srgbClr val="4B4B4B"/>
                </a:solidFill>
                <a:effectLst/>
                <a:latin typeface="Arial" panose="020B0604020202020204" pitchFamily="34" charset="0"/>
              </a:rPr>
              <a:t>在（美国麻省理工学院）开发的。</a:t>
            </a:r>
            <a:r>
              <a:rPr lang="en-US" altLang="zh-CN" b="0" i="0" dirty="0">
                <a:solidFill>
                  <a:srgbClr val="4B4B4B"/>
                </a:solidFill>
                <a:effectLst/>
                <a:latin typeface="Arial" panose="020B0604020202020204" pitchFamily="34" charset="0"/>
              </a:rPr>
              <a:t>RSA</a:t>
            </a:r>
            <a:r>
              <a:rPr lang="zh-CN" altLang="en-US" b="0" i="0" dirty="0">
                <a:solidFill>
                  <a:srgbClr val="4B4B4B"/>
                </a:solidFill>
                <a:effectLst/>
                <a:latin typeface="Arial" panose="020B0604020202020204" pitchFamily="34" charset="0"/>
              </a:rPr>
              <a:t>取名来自开发他们三者的名字。</a:t>
            </a:r>
            <a:r>
              <a:rPr lang="en-US" altLang="zh-CN" b="0" i="0" dirty="0">
                <a:solidFill>
                  <a:srgbClr val="4B4B4B"/>
                </a:solidFill>
                <a:effectLst/>
                <a:latin typeface="Arial" panose="020B0604020202020204" pitchFamily="34" charset="0"/>
              </a:rPr>
              <a:t>RSA</a:t>
            </a:r>
            <a:r>
              <a:rPr lang="zh-CN" altLang="en-US" b="0" i="0" dirty="0">
                <a:solidFill>
                  <a:srgbClr val="4B4B4B"/>
                </a:solidFill>
                <a:effectLst/>
                <a:latin typeface="Arial" panose="020B0604020202020204" pitchFamily="34" charset="0"/>
              </a:rPr>
              <a:t>是目前最有影响力的公钥加密算法，它能够抵抗到目前为止已知的所有密码攻击，已被</a:t>
            </a:r>
            <a:r>
              <a:rPr lang="en-US" altLang="zh-CN" b="0" i="0" dirty="0">
                <a:solidFill>
                  <a:srgbClr val="4B4B4B"/>
                </a:solidFill>
                <a:effectLst/>
                <a:latin typeface="Arial" panose="020B0604020202020204" pitchFamily="34" charset="0"/>
              </a:rPr>
              <a:t>ISO</a:t>
            </a:r>
            <a:r>
              <a:rPr lang="zh-CN" altLang="en-US" b="0" i="0" dirty="0">
                <a:solidFill>
                  <a:srgbClr val="4B4B4B"/>
                </a:solidFill>
                <a:effectLst/>
                <a:latin typeface="Arial" panose="020B0604020202020204" pitchFamily="34" charset="0"/>
              </a:rPr>
              <a:t>推荐为公钥数据加密标准。</a:t>
            </a:r>
            <a:r>
              <a:rPr lang="en-US" altLang="zh-CN" b="0" i="0" dirty="0">
                <a:solidFill>
                  <a:srgbClr val="4B4B4B"/>
                </a:solidFill>
                <a:effectLst/>
                <a:latin typeface="Arial" panose="020B0604020202020204" pitchFamily="34" charset="0"/>
              </a:rPr>
              <a:t>RSA</a:t>
            </a:r>
            <a:r>
              <a:rPr lang="zh-CN" altLang="en-US" b="0" i="0" dirty="0">
                <a:solidFill>
                  <a:srgbClr val="4B4B4B"/>
                </a:solidFill>
                <a:effectLst/>
                <a:latin typeface="Arial" panose="020B0604020202020204" pitchFamily="34" charset="0"/>
              </a:rPr>
              <a:t>算法基于一个十分简单的数论事实：将两个大素数相乘十分容易，但那时想要对其乘积进行因式分解却极其困难，因此可以将乘积公开作为加密密钥。</a:t>
            </a:r>
          </a:p>
        </p:txBody>
      </p:sp>
      <p:sp>
        <p:nvSpPr>
          <p:cNvPr id="4" name="灯片编号占位符 3"/>
          <p:cNvSpPr>
            <a:spLocks noGrp="1"/>
          </p:cNvSpPr>
          <p:nvPr>
            <p:ph type="sldNum" sz="quarter" idx="5"/>
          </p:nvPr>
        </p:nvSpPr>
        <p:spPr/>
        <p:txBody>
          <a:bodyPr/>
          <a:lstStyle/>
          <a:p>
            <a:fld id="{463ABF50-854C-43B9-A8A8-B48ABBC518A5}" type="slidenum">
              <a:rPr lang="zh-CN" altLang="en-US" smtClean="0"/>
              <a:pPr/>
              <a:t>3</a:t>
            </a:fld>
            <a:endParaRPr lang="zh-CN" altLang="en-US" dirty="0"/>
          </a:p>
        </p:txBody>
      </p:sp>
    </p:spTree>
    <p:extLst>
      <p:ext uri="{BB962C8B-B14F-4D97-AF65-F5344CB8AC3E}">
        <p14:creationId xmlns:p14="http://schemas.microsoft.com/office/powerpoint/2010/main" val="248211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撤销场景：</a:t>
            </a:r>
            <a:endParaRPr lang="en-US" altLang="zh-CN" dirty="0"/>
          </a:p>
          <a:p>
            <a:pPr marL="342900" indent="-342900">
              <a:buAutoNum type="arabicPeriod"/>
            </a:pPr>
            <a:r>
              <a:rPr lang="zh-CN" altLang="en-US" dirty="0"/>
              <a:t>还没有</a:t>
            </a:r>
            <a:r>
              <a:rPr lang="en-US" altLang="zh-CN" dirty="0"/>
              <a:t>add</a:t>
            </a:r>
            <a:r>
              <a:rPr lang="zh-CN" altLang="en-US" dirty="0"/>
              <a:t>，想放弃工作区的修改</a:t>
            </a:r>
            <a:endParaRPr lang="en-US" altLang="zh-CN" dirty="0"/>
          </a:p>
          <a:p>
            <a:r>
              <a:rPr lang="en-US" altLang="zh-CN" dirty="0"/>
              <a:t>git checkout – file</a:t>
            </a:r>
          </a:p>
          <a:p>
            <a:endParaRPr lang="en-US" altLang="zh-CN" dirty="0"/>
          </a:p>
          <a:p>
            <a:r>
              <a:rPr lang="en-US" altLang="zh-CN" dirty="0"/>
              <a:t>2. </a:t>
            </a:r>
            <a:r>
              <a:rPr lang="zh-CN" altLang="en-US" dirty="0"/>
              <a:t>添加到了暂存区，想撤销暂存区的修改</a:t>
            </a:r>
            <a:endParaRPr lang="en-US" altLang="zh-CN" dirty="0"/>
          </a:p>
          <a:p>
            <a:r>
              <a:rPr lang="en-US" altLang="zh-CN" dirty="0"/>
              <a:t>git reset HEAD file</a:t>
            </a:r>
          </a:p>
          <a:p>
            <a:endParaRPr lang="zh-CN" altLang="en-US" dirty="0"/>
          </a:p>
        </p:txBody>
      </p:sp>
      <p:sp>
        <p:nvSpPr>
          <p:cNvPr id="4" name="灯片编号占位符 3"/>
          <p:cNvSpPr>
            <a:spLocks noGrp="1"/>
          </p:cNvSpPr>
          <p:nvPr>
            <p:ph type="sldNum" sz="quarter" idx="5"/>
          </p:nvPr>
        </p:nvSpPr>
        <p:spPr/>
        <p:txBody>
          <a:bodyPr/>
          <a:lstStyle/>
          <a:p>
            <a:fld id="{463ABF50-854C-43B9-A8A8-B48ABBC518A5}" type="slidenum">
              <a:rPr lang="zh-CN" altLang="en-US" smtClean="0"/>
              <a:pPr/>
              <a:t>5</a:t>
            </a:fld>
            <a:endParaRPr lang="zh-CN" altLang="en-US" dirty="0"/>
          </a:p>
        </p:txBody>
      </p:sp>
    </p:spTree>
    <p:extLst>
      <p:ext uri="{BB962C8B-B14F-4D97-AF65-F5344CB8AC3E}">
        <p14:creationId xmlns:p14="http://schemas.microsoft.com/office/powerpoint/2010/main" val="196901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666666"/>
                </a:solidFill>
                <a:effectLst/>
                <a:latin typeface="Helvetica Neue"/>
              </a:rPr>
              <a:t>场景</a:t>
            </a:r>
            <a:r>
              <a:rPr lang="en-US" altLang="zh-CN" b="0" i="0" dirty="0">
                <a:solidFill>
                  <a:srgbClr val="666666"/>
                </a:solidFill>
                <a:effectLst/>
                <a:latin typeface="Helvetica Neue"/>
              </a:rPr>
              <a:t>1</a:t>
            </a:r>
            <a:r>
              <a:rPr lang="zh-CN" altLang="en-US" b="0" i="0" dirty="0">
                <a:solidFill>
                  <a:srgbClr val="666666"/>
                </a:solidFill>
                <a:effectLst/>
                <a:latin typeface="Helvetica Neue"/>
              </a:rPr>
              <a:t>：当你改乱了工作区某个文件的内容，想直接丢弃工作区的修改时，用命令</a:t>
            </a:r>
            <a:r>
              <a:rPr lang="en-US" altLang="zh-CN" b="0" i="0" dirty="0">
                <a:solidFill>
                  <a:srgbClr val="666666"/>
                </a:solidFill>
                <a:effectLst/>
                <a:latin typeface="Helvetica Neue"/>
              </a:rPr>
              <a:t>git checkout -- file</a:t>
            </a:r>
            <a:r>
              <a:rPr lang="zh-CN" altLang="en-US" b="0" i="0" dirty="0">
                <a:solidFill>
                  <a:srgbClr val="666666"/>
                </a:solidFill>
                <a:effectLst/>
                <a:latin typeface="Helvetica Neue"/>
              </a:rPr>
              <a:t>。</a:t>
            </a:r>
          </a:p>
          <a:p>
            <a:pPr algn="l"/>
            <a:r>
              <a:rPr lang="zh-CN" altLang="en-US" b="0" i="0" dirty="0">
                <a:solidFill>
                  <a:srgbClr val="666666"/>
                </a:solidFill>
                <a:effectLst/>
                <a:latin typeface="Helvetica Neue"/>
              </a:rPr>
              <a:t>场景</a:t>
            </a:r>
            <a:r>
              <a:rPr lang="en-US" altLang="zh-CN" b="0" i="0" dirty="0">
                <a:solidFill>
                  <a:srgbClr val="666666"/>
                </a:solidFill>
                <a:effectLst/>
                <a:latin typeface="Helvetica Neue"/>
              </a:rPr>
              <a:t>2</a:t>
            </a:r>
            <a:r>
              <a:rPr lang="zh-CN" altLang="en-US" b="0" i="0" dirty="0">
                <a:solidFill>
                  <a:srgbClr val="666666"/>
                </a:solidFill>
                <a:effectLst/>
                <a:latin typeface="Helvetica Neue"/>
              </a:rPr>
              <a:t>：当你不但改乱了工作区某个文件的内容，还添加到了暂存区时，想丢弃修改，分两步，第一步用命令</a:t>
            </a:r>
            <a:r>
              <a:rPr lang="en-US" altLang="zh-CN" b="0" i="0" dirty="0">
                <a:solidFill>
                  <a:srgbClr val="666666"/>
                </a:solidFill>
                <a:effectLst/>
                <a:latin typeface="Helvetica Neue"/>
              </a:rPr>
              <a:t>git reset HEAD &lt;file&gt;</a:t>
            </a:r>
            <a:r>
              <a:rPr lang="zh-CN" altLang="en-US" b="0" i="0" dirty="0">
                <a:solidFill>
                  <a:srgbClr val="666666"/>
                </a:solidFill>
                <a:effectLst/>
                <a:latin typeface="Helvetica Neue"/>
              </a:rPr>
              <a:t>，就回到了场景</a:t>
            </a:r>
            <a:r>
              <a:rPr lang="en-US" altLang="zh-CN" b="0" i="0" dirty="0">
                <a:solidFill>
                  <a:srgbClr val="666666"/>
                </a:solidFill>
                <a:effectLst/>
                <a:latin typeface="Helvetica Neue"/>
              </a:rPr>
              <a:t>1</a:t>
            </a:r>
            <a:r>
              <a:rPr lang="zh-CN" altLang="en-US" b="0" i="0" dirty="0">
                <a:solidFill>
                  <a:srgbClr val="666666"/>
                </a:solidFill>
                <a:effectLst/>
                <a:latin typeface="Helvetica Neue"/>
              </a:rPr>
              <a:t>，第二步按场景</a:t>
            </a:r>
            <a:r>
              <a:rPr lang="en-US" altLang="zh-CN" b="0" i="0" dirty="0">
                <a:solidFill>
                  <a:srgbClr val="666666"/>
                </a:solidFill>
                <a:effectLst/>
                <a:latin typeface="Helvetica Neue"/>
              </a:rPr>
              <a:t>1</a:t>
            </a:r>
            <a:r>
              <a:rPr lang="zh-CN" altLang="en-US" b="0" i="0" dirty="0">
                <a:solidFill>
                  <a:srgbClr val="666666"/>
                </a:solidFill>
                <a:effectLst/>
                <a:latin typeface="Helvetica Neue"/>
              </a:rPr>
              <a:t>操作。</a:t>
            </a:r>
          </a:p>
          <a:p>
            <a:pPr algn="l"/>
            <a:r>
              <a:rPr lang="zh-CN" altLang="en-US" b="0" i="0" dirty="0">
                <a:solidFill>
                  <a:srgbClr val="666666"/>
                </a:solidFill>
                <a:effectLst/>
                <a:latin typeface="Helvetica Neue"/>
              </a:rPr>
              <a:t>场景</a:t>
            </a:r>
            <a:r>
              <a:rPr lang="en-US" altLang="zh-CN" b="0" i="0" dirty="0">
                <a:solidFill>
                  <a:srgbClr val="666666"/>
                </a:solidFill>
                <a:effectLst/>
                <a:latin typeface="Helvetica Neue"/>
              </a:rPr>
              <a:t>3</a:t>
            </a:r>
            <a:r>
              <a:rPr lang="zh-CN" altLang="en-US" b="0" i="0" dirty="0">
                <a:solidFill>
                  <a:srgbClr val="666666"/>
                </a:solidFill>
                <a:effectLst/>
                <a:latin typeface="Helvetica Neue"/>
              </a:rPr>
              <a:t>：已经提交了不合适的修改到版本库时，想要撤销本次提交，参考</a:t>
            </a:r>
            <a:r>
              <a:rPr lang="zh-CN" altLang="en-US" b="0" i="0" u="none" strike="noStrike" dirty="0">
                <a:solidFill>
                  <a:srgbClr val="0593D3"/>
                </a:solidFill>
                <a:effectLst/>
                <a:latin typeface="Helvetica Neue"/>
                <a:hlinkClick r:id="rId3"/>
              </a:rPr>
              <a:t>版本回退</a:t>
            </a:r>
            <a:r>
              <a:rPr lang="zh-CN" altLang="en-US" b="0" i="0" dirty="0">
                <a:solidFill>
                  <a:srgbClr val="666666"/>
                </a:solidFill>
                <a:effectLst/>
                <a:latin typeface="Helvetica Neue"/>
              </a:rPr>
              <a:t>一节，不过前提是没有推送到远程库。</a:t>
            </a:r>
          </a:p>
          <a:p>
            <a:endParaRPr lang="zh-CN" altLang="en-US" dirty="0"/>
          </a:p>
        </p:txBody>
      </p:sp>
      <p:sp>
        <p:nvSpPr>
          <p:cNvPr id="4" name="灯片编号占位符 3"/>
          <p:cNvSpPr>
            <a:spLocks noGrp="1"/>
          </p:cNvSpPr>
          <p:nvPr>
            <p:ph type="sldNum" sz="quarter" idx="5"/>
          </p:nvPr>
        </p:nvSpPr>
        <p:spPr/>
        <p:txBody>
          <a:bodyPr/>
          <a:lstStyle/>
          <a:p>
            <a:fld id="{463ABF50-854C-43B9-A8A8-B48ABBC518A5}" type="slidenum">
              <a:rPr lang="zh-CN" altLang="en-US" smtClean="0"/>
              <a:pPr/>
              <a:t>6</a:t>
            </a:fld>
            <a:endParaRPr lang="zh-CN" altLang="en-US" dirty="0"/>
          </a:p>
        </p:txBody>
      </p:sp>
    </p:spTree>
    <p:extLst>
      <p:ext uri="{BB962C8B-B14F-4D97-AF65-F5344CB8AC3E}">
        <p14:creationId xmlns:p14="http://schemas.microsoft.com/office/powerpoint/2010/main" val="2278975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normAutofit/>
          </a:bodyPr>
          <a:lstStyle>
            <a:lvl1pPr>
              <a:defRPr sz="4000"/>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sz="1200"/>
            </a:lvl1pPr>
          </a:lstStyle>
          <a:p>
            <a:endParaRPr lang="zh-CN" altLang="en-US" dirty="0"/>
          </a:p>
        </p:txBody>
      </p:sp>
      <p:sp>
        <p:nvSpPr>
          <p:cNvPr id="5" name="页脚占位符 4"/>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78680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8423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142985"/>
            <a:ext cx="5384800" cy="4983179"/>
          </a:xfrm>
        </p:spPr>
        <p:txBody>
          <a:bodyPr>
            <a:normAutofit/>
          </a:bodyPr>
          <a:lstStyle>
            <a:lvl1pPr>
              <a:defRPr sz="1400">
                <a:latin typeface="Courier New" panose="02070309020205020404" pitchFamily="49" charset="0"/>
                <a:cs typeface="Courier New" panose="02070309020205020404" pitchFamily="49" charset="0"/>
              </a:defRPr>
            </a:lvl1pPr>
            <a:lvl2pPr marL="800100" indent="-342900">
              <a:buFont typeface="Wingdings" panose="05000000000000000000" pitchFamily="2" charset="2"/>
              <a:buChar char="n"/>
              <a:defRPr sz="1400">
                <a:latin typeface="Courier New" panose="02070309020205020404" pitchFamily="49" charset="0"/>
                <a:cs typeface="Courier New" panose="02070309020205020404" pitchFamily="49" charset="0"/>
              </a:defRPr>
            </a:lvl2pPr>
            <a:lvl3pPr>
              <a:defRPr sz="1400">
                <a:latin typeface="Courier New" panose="02070309020205020404" pitchFamily="49" charset="0"/>
                <a:cs typeface="Courier New" panose="02070309020205020404" pitchFamily="49"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2"/>
          <p:cNvSpPr>
            <a:spLocks noGrp="1"/>
          </p:cNvSpPr>
          <p:nvPr>
            <p:ph sz="half" idx="13"/>
          </p:nvPr>
        </p:nvSpPr>
        <p:spPr>
          <a:xfrm>
            <a:off x="6197600" y="1142985"/>
            <a:ext cx="5384800" cy="4983179"/>
          </a:xfrm>
        </p:spPr>
        <p:txBody>
          <a:bodyPr>
            <a:normAutofit/>
          </a:bodyPr>
          <a:lstStyle>
            <a:lvl1pPr>
              <a:defRPr sz="1400">
                <a:latin typeface="Courier New" panose="02070309020205020404" pitchFamily="49" charset="0"/>
                <a:cs typeface="Courier New" panose="02070309020205020404" pitchFamily="49" charset="0"/>
              </a:defRPr>
            </a:lvl1pPr>
            <a:lvl2pPr marL="800100" indent="-342900">
              <a:buFont typeface="Wingdings" panose="05000000000000000000" pitchFamily="2" charset="2"/>
              <a:buChar char="n"/>
              <a:defRPr sz="1400">
                <a:latin typeface="Courier New" panose="02070309020205020404" pitchFamily="49" charset="0"/>
                <a:cs typeface="Courier New" panose="02070309020205020404" pitchFamily="49" charset="0"/>
              </a:defRPr>
            </a:lvl2pPr>
            <a:lvl3pPr>
              <a:defRPr sz="1400">
                <a:latin typeface="Courier New" panose="02070309020205020404" pitchFamily="49" charset="0"/>
                <a:cs typeface="Courier New" panose="02070309020205020404" pitchFamily="49"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a:solidFill>
            <a:schemeClr val="bg1"/>
          </a:solidFill>
          <a:ln>
            <a:solidFill>
              <a:schemeClr val="bg1"/>
            </a:solidFill>
          </a:ln>
        </p:spPr>
        <p:txBody>
          <a:bodyPr vert="horz" lIns="91440" tIns="45720" rIns="91440" bIns="45720" rtlCol="0">
            <a:normAutofit/>
          </a:bodyPr>
          <a:lstStyle>
            <a:lvl1pPr>
              <a:defRPr lang="zh-CN" altLang="en-US" dirty="0"/>
            </a:lvl1pPr>
          </a:lstStyle>
          <a:p>
            <a:pPr lvl="0"/>
            <a:r>
              <a:rPr lang="zh-CN" altLang="en-US" dirty="0"/>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endParaRPr lang="zh-CN" altLang="en-US" dirty="0"/>
          </a:p>
        </p:txBody>
      </p:sp>
      <p:sp>
        <p:nvSpPr>
          <p:cNvPr id="5" name="页脚占位符 4"/>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6" name="灯片编号占位符 5"/>
          <p:cNvSpPr>
            <a:spLocks noGrp="1"/>
          </p:cNvSpPr>
          <p:nvPr>
            <p:ph type="sldNum" sz="quarter" idx="12"/>
          </p:nvPr>
        </p:nvSpPr>
        <p:spPr/>
        <p:txBody>
          <a:bodyPr/>
          <a:lstStyle>
            <a:lvl1pPr>
              <a:defRPr sz="1200" b="1"/>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097188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28792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142985"/>
            <a:ext cx="5384800" cy="4983179"/>
          </a:xfrm>
          <a:solidFill>
            <a:schemeClr val="bg1"/>
          </a:solidFill>
          <a:ln>
            <a:solidFill>
              <a:schemeClr val="bg1"/>
            </a:solidFill>
          </a:ln>
        </p:spPr>
        <p:txBody>
          <a:bodyPr vert="horz" lIns="91440" tIns="45720" rIns="91440" bIns="45720" rtlCol="0">
            <a:normAutofit/>
          </a:bodyPr>
          <a:lstStyle>
            <a:lvl1pPr>
              <a:defRPr lang="zh-CN" altLang="en-US" dirty="0"/>
            </a:lvl1pPr>
          </a:lstStyle>
          <a:p>
            <a:pPr lvl="0"/>
            <a:r>
              <a:rPr lang="zh-CN" altLang="en-US" dirty="0"/>
              <a:t>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2"/>
          <p:cNvSpPr>
            <a:spLocks noGrp="1"/>
          </p:cNvSpPr>
          <p:nvPr>
            <p:ph sz="half" idx="13"/>
          </p:nvPr>
        </p:nvSpPr>
        <p:spPr>
          <a:xfrm>
            <a:off x="6197600" y="1142985"/>
            <a:ext cx="5384800" cy="4983179"/>
          </a:xfrm>
          <a:solidFill>
            <a:schemeClr val="bg1"/>
          </a:solidFill>
          <a:ln>
            <a:solidFill>
              <a:schemeClr val="bg1"/>
            </a:solidFill>
          </a:ln>
        </p:spPr>
        <p:txBody>
          <a:bodyPr vert="horz" lIns="91440" tIns="45720" rIns="91440" bIns="45720" rtlCol="0">
            <a:normAutofit/>
          </a:bodyPr>
          <a:lstStyle>
            <a:lvl1pPr>
              <a:defRPr lang="zh-CN" altLang="en-US" dirty="0"/>
            </a:lvl1pPr>
          </a:lstStyle>
          <a:p>
            <a:pPr lvl="0"/>
            <a:r>
              <a:rPr lang="zh-CN" altLang="en-US" dirty="0"/>
              <a:t>编辑母版文本样式</a:t>
            </a:r>
          </a:p>
        </p:txBody>
      </p:sp>
    </p:spTree>
    <p:extLst>
      <p:ext uri="{BB962C8B-B14F-4D97-AF65-F5344CB8AC3E}">
        <p14:creationId xmlns:p14="http://schemas.microsoft.com/office/powerpoint/2010/main" val="199044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1396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96228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solidFill>
            <a:schemeClr val="bg1"/>
          </a:solidFill>
          <a:ln>
            <a:solidFill>
              <a:schemeClr val="bg1"/>
            </a:solidFill>
          </a:ln>
        </p:spPr>
        <p:txBody>
          <a:bodyPr vert="horz" lIns="91440" tIns="45720" rIns="91440" bIns="45720" rtlCol="0">
            <a:normAutofit/>
          </a:bodyPr>
          <a:lstStyle>
            <a:lvl1pPr>
              <a:defRPr lang="zh-CN" altLang="en-US"/>
            </a:lvl1pPr>
            <a:lvl2pPr>
              <a:defRPr lang="zh-CN" altLang="en-US"/>
            </a:lvl2pPr>
            <a:lvl3pPr>
              <a:defRPr lang="zh-CN" altLang="en-US"/>
            </a:lvl3pPr>
            <a:lvl4pPr>
              <a:defRPr lang="zh-CN" altLang="en-US"/>
            </a:lvl4pPr>
            <a:lvl5pPr>
              <a:defRPr lang="zh-CN" altLang="en-US"/>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3050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423322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2666976" y="6357959"/>
            <a:ext cx="5359424" cy="365125"/>
          </a:xfrm>
          <a:prstGeom prst="rect">
            <a:avLst/>
          </a:prstGeom>
        </p:spPr>
        <p:txBody>
          <a:bodyPr/>
          <a:lstStyle/>
          <a:p>
            <a:r>
              <a:rPr lang="en-US" altLang="zh-CN" dirty="0"/>
              <a:t>ric_reborn@hotmail.com</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7198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870215" y="134916"/>
            <a:ext cx="9105925" cy="557780"/>
          </a:xfrm>
          <a:prstGeom prst="rect">
            <a:avLst/>
          </a:prstGeom>
          <a:ln>
            <a:solidFill>
              <a:schemeClr val="bg1">
                <a:lumMod val="65000"/>
              </a:schemeClr>
            </a:solidFill>
          </a:ln>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63352" y="908720"/>
            <a:ext cx="11593288" cy="5377800"/>
          </a:xfrm>
          <a:prstGeom prst="rect">
            <a:avLst/>
          </a:prstGeom>
          <a:solidFill>
            <a:schemeClr val="bg1"/>
          </a:solidFill>
          <a:ln>
            <a:solidFill>
              <a:schemeClr val="bg1"/>
            </a:solidFill>
          </a:ln>
        </p:spPr>
        <p:txBody>
          <a:bodyPr vert="horz" lIns="91440" tIns="45720" rIns="91440" bIns="45720" rtlCol="0">
            <a:normAutofit/>
          </a:bodyPr>
          <a:lstStyle/>
          <a:p>
            <a:pPr lvl="0"/>
            <a:endParaRPr lang="en-US" altLang="zh-CN" dirty="0"/>
          </a:p>
        </p:txBody>
      </p:sp>
      <p:sp>
        <p:nvSpPr>
          <p:cNvPr id="6" name="灯片编号占位符 5"/>
          <p:cNvSpPr>
            <a:spLocks noGrp="1"/>
          </p:cNvSpPr>
          <p:nvPr>
            <p:ph type="sldNum" sz="quarter" idx="4"/>
          </p:nvPr>
        </p:nvSpPr>
        <p:spPr>
          <a:xfrm>
            <a:off x="8737600" y="6357959"/>
            <a:ext cx="28448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0C913308-F349-4B6D-A68A-DD1791B4A57B}" type="slidenum">
              <a:rPr lang="zh-CN" altLang="en-US" smtClean="0"/>
              <a:pPr/>
              <a:t>‹#›</a:t>
            </a:fld>
            <a:endParaRPr lang="zh-CN" altLang="en-US" dirty="0"/>
          </a:p>
        </p:txBody>
      </p:sp>
      <p:grpSp>
        <p:nvGrpSpPr>
          <p:cNvPr id="10" name="组合 9"/>
          <p:cNvGrpSpPr/>
          <p:nvPr userDrawn="1"/>
        </p:nvGrpSpPr>
        <p:grpSpPr>
          <a:xfrm>
            <a:off x="263352" y="306649"/>
            <a:ext cx="1366760" cy="214314"/>
            <a:chOff x="285720" y="571480"/>
            <a:chExt cx="1230084" cy="285752"/>
          </a:xfrm>
          <a:solidFill>
            <a:schemeClr val="tx1">
              <a:lumMod val="50000"/>
              <a:lumOff val="50000"/>
            </a:schemeClr>
          </a:solidFill>
        </p:grpSpPr>
        <p:sp>
          <p:nvSpPr>
            <p:cNvPr id="7" name="平行四边形 6"/>
            <p:cNvSpPr/>
            <p:nvPr userDrawn="1"/>
          </p:nvSpPr>
          <p:spPr>
            <a:xfrm>
              <a:off x="285720" y="571480"/>
              <a:ext cx="372826" cy="285752"/>
            </a:xfrm>
            <a:prstGeom prst="parallelogram">
              <a:avLst>
                <a:gd name="adj" fmla="val 45180"/>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8" name="平行四边形 7"/>
            <p:cNvSpPr/>
            <p:nvPr userDrawn="1"/>
          </p:nvSpPr>
          <p:spPr>
            <a:xfrm>
              <a:off x="714349" y="571480"/>
              <a:ext cx="372826" cy="285752"/>
            </a:xfrm>
            <a:prstGeom prst="parallelogram">
              <a:avLst>
                <a:gd name="adj" fmla="val 45180"/>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平行四边形 8"/>
            <p:cNvSpPr/>
            <p:nvPr userDrawn="1"/>
          </p:nvSpPr>
          <p:spPr>
            <a:xfrm>
              <a:off x="1142977" y="571480"/>
              <a:ext cx="372827" cy="285752"/>
            </a:xfrm>
            <a:prstGeom prst="parallelogram">
              <a:avLst>
                <a:gd name="adj" fmla="val 45180"/>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ric_reborn@hotmail.com</a:t>
            </a:r>
            <a:endParaRPr lang="zh-CN" altLang="en-US" dirty="0"/>
          </a:p>
        </p:txBody>
      </p:sp>
    </p:spTree>
    <p:extLst>
      <p:ext uri="{BB962C8B-B14F-4D97-AF65-F5344CB8AC3E}">
        <p14:creationId xmlns:p14="http://schemas.microsoft.com/office/powerpoint/2010/main" val="2584662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52" r:id="rId11"/>
  </p:sldLayoutIdLst>
  <p:hf hdr="0" dt="0"/>
  <p:txStyles>
    <p:titleStyle>
      <a:lvl1pPr algn="l" defTabSz="914400" rtl="0" eaLnBrk="1" latinLnBrk="0" hangingPunct="1">
        <a:spcBef>
          <a:spcPct val="0"/>
        </a:spcBef>
        <a:buNone/>
        <a:defRPr sz="2800" b="1" kern="1200">
          <a:solidFill>
            <a:schemeClr val="tx1"/>
          </a:solidFill>
          <a:latin typeface="Book Antiqua" panose="02040602050305030304" pitchFamily="18" charset="0"/>
          <a:ea typeface="+mj-ea"/>
          <a:cs typeface="Courier New" pitchFamily="49" charset="0"/>
        </a:defRPr>
      </a:lvl1pPr>
    </p:titleStyle>
    <p:bodyStyle>
      <a:lvl1pPr marL="0" indent="0" algn="l" defTabSz="914400" rtl="0" eaLnBrk="1" latinLnBrk="0" hangingPunct="1">
        <a:spcBef>
          <a:spcPct val="20000"/>
        </a:spcBef>
        <a:buFontTx/>
        <a:buNone/>
        <a:defRPr sz="1600" b="0" kern="1200">
          <a:solidFill>
            <a:schemeClr val="tx1"/>
          </a:solidFill>
          <a:latin typeface="Consolas" panose="020B0609020204030204" pitchFamily="49" charset="0"/>
          <a:ea typeface="+mn-ea"/>
          <a:cs typeface="Times New Roman" panose="02020603050405020304" pitchFamily="18" charset="0"/>
        </a:defRPr>
      </a:lvl1pPr>
      <a:lvl2pPr marL="742950" indent="-285750" algn="l" defTabSz="914400" rtl="0" eaLnBrk="1" latinLnBrk="0" hangingPunct="1">
        <a:spcBef>
          <a:spcPct val="20000"/>
        </a:spcBef>
        <a:buFont typeface="Wingdings" panose="05000000000000000000" pitchFamily="2" charset="2"/>
        <a:buChar char="n"/>
        <a:defRPr sz="1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aoxuefeng.com/wiki/896043488029600/89701357351219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A10C73A-F58C-42EA-B2C7-DACC626133D1}"/>
              </a:ext>
            </a:extLst>
          </p:cNvPr>
          <p:cNvSpPr>
            <a:spLocks noGrp="1"/>
          </p:cNvSpPr>
          <p:nvPr>
            <p:ph type="title"/>
          </p:nvPr>
        </p:nvSpPr>
        <p:spPr/>
        <p:txBody>
          <a:bodyPr/>
          <a:lstStyle/>
          <a:p>
            <a:r>
              <a:rPr lang="en-US" altLang="zh-CN" dirty="0"/>
              <a:t>git</a:t>
            </a:r>
            <a:endParaRPr lang="zh-CN" altLang="en-US" dirty="0"/>
          </a:p>
        </p:txBody>
      </p:sp>
      <p:sp>
        <p:nvSpPr>
          <p:cNvPr id="7" name="文本占位符 6">
            <a:extLst>
              <a:ext uri="{FF2B5EF4-FFF2-40B4-BE49-F238E27FC236}">
                <a16:creationId xmlns:a16="http://schemas.microsoft.com/office/drawing/2014/main" id="{22F44704-ACF2-4DAD-9212-107A294F9350}"/>
              </a:ext>
            </a:extLst>
          </p:cNvPr>
          <p:cNvSpPr>
            <a:spLocks noGrp="1"/>
          </p:cNvSpPr>
          <p:nvPr>
            <p:ph type="body" idx="1"/>
          </p:nvPr>
        </p:nvSpPr>
        <p:spPr/>
        <p:txBody>
          <a:bodyPr/>
          <a:lstStyle/>
          <a:p>
            <a:endParaRPr lang="zh-CN" altLang="en-US" dirty="0"/>
          </a:p>
        </p:txBody>
      </p:sp>
      <p:sp>
        <p:nvSpPr>
          <p:cNvPr id="4" name="页脚占位符 3">
            <a:extLst>
              <a:ext uri="{FF2B5EF4-FFF2-40B4-BE49-F238E27FC236}">
                <a16:creationId xmlns:a16="http://schemas.microsoft.com/office/drawing/2014/main" id="{802F0D93-F39C-498E-98CD-020EA353AF53}"/>
              </a:ext>
            </a:extLst>
          </p:cNvPr>
          <p:cNvSpPr>
            <a:spLocks noGrp="1"/>
          </p:cNvSpPr>
          <p:nvPr>
            <p:ph type="ftr" sz="quarter" idx="11"/>
          </p:nvPr>
        </p:nvSpPr>
        <p:spPr/>
        <p:txBody>
          <a:bodyPr/>
          <a:lstStyle/>
          <a:p>
            <a:r>
              <a:rPr lang="en-US" altLang="zh-CN" dirty="0"/>
              <a:t>ric_reborn@hotmail.com</a:t>
            </a:r>
            <a:endParaRPr lang="zh-CN" altLang="en-US" dirty="0"/>
          </a:p>
        </p:txBody>
      </p:sp>
      <p:sp>
        <p:nvSpPr>
          <p:cNvPr id="5" name="灯片编号占位符 4">
            <a:extLst>
              <a:ext uri="{FF2B5EF4-FFF2-40B4-BE49-F238E27FC236}">
                <a16:creationId xmlns:a16="http://schemas.microsoft.com/office/drawing/2014/main" id="{0EEE62F0-BED4-4B26-ACFC-CB3F7E6E1642}"/>
              </a:ext>
            </a:extLst>
          </p:cNvPr>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163077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EB90F9F-C7D7-4ECE-8824-8FA5E91CA768}"/>
              </a:ext>
            </a:extLst>
          </p:cNvPr>
          <p:cNvSpPr>
            <a:spLocks noGrp="1"/>
          </p:cNvSpPr>
          <p:nvPr>
            <p:ph type="title"/>
          </p:nvPr>
        </p:nvSpPr>
        <p:spPr/>
        <p:txBody>
          <a:bodyPr>
            <a:normAutofit/>
          </a:bodyPr>
          <a:lstStyle/>
          <a:p>
            <a:r>
              <a:rPr lang="en-US" altLang="zh-CN" b="1" dirty="0">
                <a:effectLst/>
              </a:rPr>
              <a:t>Git </a:t>
            </a:r>
            <a:r>
              <a:rPr lang="zh-CN" altLang="en-US" b="1" dirty="0">
                <a:effectLst/>
              </a:rPr>
              <a:t>工作流程</a:t>
            </a:r>
            <a:endParaRPr lang="zh-CN" altLang="en-US" dirty="0"/>
          </a:p>
        </p:txBody>
      </p:sp>
      <p:sp>
        <p:nvSpPr>
          <p:cNvPr id="7" name="内容占位符 6">
            <a:extLst>
              <a:ext uri="{FF2B5EF4-FFF2-40B4-BE49-F238E27FC236}">
                <a16:creationId xmlns:a16="http://schemas.microsoft.com/office/drawing/2014/main" id="{6A9EFF47-41F5-413B-883D-1F0D916A8564}"/>
              </a:ext>
            </a:extLst>
          </p:cNvPr>
          <p:cNvSpPr>
            <a:spLocks noGrp="1"/>
          </p:cNvSpPr>
          <p:nvPr>
            <p:ph idx="1"/>
          </p:nvPr>
        </p:nvSpPr>
        <p:spPr/>
        <p:txBody>
          <a:bodyPr/>
          <a:lstStyle/>
          <a:p>
            <a:pPr algn="l"/>
            <a:r>
              <a:rPr lang="zh-CN" altLang="en-US" dirty="0">
                <a:solidFill>
                  <a:srgbClr val="333333"/>
                </a:solidFill>
                <a:effectLst/>
              </a:rPr>
              <a:t>一般工作流程如下：</a:t>
            </a:r>
            <a:endParaRPr lang="zh-CN" altLang="en-US" dirty="0">
              <a:effectLst/>
            </a:endParaRPr>
          </a:p>
          <a:p>
            <a:pPr algn="l">
              <a:buFont typeface="Arial" panose="020B0604020202020204" pitchFamily="34" charset="0"/>
              <a:buChar char="•"/>
            </a:pPr>
            <a:r>
              <a:rPr lang="zh-CN" altLang="en-US" b="0" i="0" u="none" strike="noStrike" dirty="0">
                <a:solidFill>
                  <a:srgbClr val="333333"/>
                </a:solidFill>
                <a:effectLst/>
                <a:latin typeface="Microsoft YaHei" panose="020B0503020204020204" pitchFamily="34" charset="-122"/>
                <a:ea typeface="Microsoft YaHei" panose="020B0503020204020204" pitchFamily="34" charset="-122"/>
              </a:rPr>
              <a:t>克隆 </a:t>
            </a:r>
            <a:r>
              <a:rPr lang="en-US" altLang="zh-CN" b="0" i="0" u="none" strike="noStrike" dirty="0">
                <a:solidFill>
                  <a:srgbClr val="333333"/>
                </a:solidFill>
                <a:effectLst/>
                <a:latin typeface="Microsoft YaHei" panose="020B0503020204020204" pitchFamily="34" charset="-122"/>
                <a:ea typeface="Microsoft YaHei" panose="020B0503020204020204" pitchFamily="34" charset="-122"/>
              </a:rPr>
              <a:t>Git </a:t>
            </a:r>
            <a:r>
              <a:rPr lang="zh-CN" altLang="en-US" b="0" i="0" u="none" strike="noStrike" dirty="0">
                <a:solidFill>
                  <a:srgbClr val="333333"/>
                </a:solidFill>
                <a:effectLst/>
                <a:latin typeface="Microsoft YaHei" panose="020B0503020204020204" pitchFamily="34" charset="-122"/>
                <a:ea typeface="Microsoft YaHei" panose="020B0503020204020204" pitchFamily="34" charset="-122"/>
              </a:rPr>
              <a:t>资源作为工作目录。</a:t>
            </a:r>
          </a:p>
          <a:p>
            <a:pPr algn="l">
              <a:buFont typeface="Arial" panose="020B0604020202020204" pitchFamily="34" charset="0"/>
              <a:buChar char="•"/>
            </a:pPr>
            <a:r>
              <a:rPr lang="zh-CN" altLang="en-US" b="0" i="0" u="none" strike="noStrike" dirty="0">
                <a:solidFill>
                  <a:srgbClr val="333333"/>
                </a:solidFill>
                <a:effectLst/>
                <a:latin typeface="Microsoft YaHei" panose="020B0503020204020204" pitchFamily="34" charset="-122"/>
                <a:ea typeface="Microsoft YaHei" panose="020B0503020204020204" pitchFamily="34" charset="-122"/>
              </a:rPr>
              <a:t>在克隆的资源上添加或修改文件。</a:t>
            </a:r>
          </a:p>
          <a:p>
            <a:pPr algn="l">
              <a:buFont typeface="Arial" panose="020B0604020202020204" pitchFamily="34" charset="0"/>
              <a:buChar char="•"/>
            </a:pPr>
            <a:r>
              <a:rPr lang="zh-CN" altLang="en-US" b="0" i="0" u="none" strike="noStrike" dirty="0">
                <a:solidFill>
                  <a:srgbClr val="333333"/>
                </a:solidFill>
                <a:effectLst/>
                <a:latin typeface="Microsoft YaHei" panose="020B0503020204020204" pitchFamily="34" charset="-122"/>
                <a:ea typeface="Microsoft YaHei" panose="020B0503020204020204" pitchFamily="34" charset="-122"/>
              </a:rPr>
              <a:t>如果其他人修改了，你可以更新资源。</a:t>
            </a:r>
          </a:p>
          <a:p>
            <a:pPr algn="l">
              <a:buFont typeface="Arial" panose="020B0604020202020204" pitchFamily="34" charset="0"/>
              <a:buChar char="•"/>
            </a:pPr>
            <a:r>
              <a:rPr lang="zh-CN" altLang="en-US" b="0" i="0" u="none" strike="noStrike" dirty="0">
                <a:solidFill>
                  <a:srgbClr val="333333"/>
                </a:solidFill>
                <a:effectLst/>
                <a:latin typeface="Microsoft YaHei" panose="020B0503020204020204" pitchFamily="34" charset="-122"/>
                <a:ea typeface="Microsoft YaHei" panose="020B0503020204020204" pitchFamily="34" charset="-122"/>
              </a:rPr>
              <a:t>在提交前查看修改。</a:t>
            </a:r>
          </a:p>
          <a:p>
            <a:pPr algn="l">
              <a:buFont typeface="Arial" panose="020B0604020202020204" pitchFamily="34" charset="0"/>
              <a:buChar char="•"/>
            </a:pPr>
            <a:r>
              <a:rPr lang="zh-CN" altLang="en-US" b="0" i="0" u="none" strike="noStrike" dirty="0">
                <a:solidFill>
                  <a:srgbClr val="333333"/>
                </a:solidFill>
                <a:effectLst/>
                <a:latin typeface="Microsoft YaHei" panose="020B0503020204020204" pitchFamily="34" charset="-122"/>
                <a:ea typeface="Microsoft YaHei" panose="020B0503020204020204" pitchFamily="34" charset="-122"/>
              </a:rPr>
              <a:t>提交修改。</a:t>
            </a:r>
          </a:p>
          <a:p>
            <a:pPr algn="l">
              <a:buFont typeface="Arial" panose="020B0604020202020204" pitchFamily="34" charset="0"/>
              <a:buChar char="•"/>
            </a:pPr>
            <a:r>
              <a:rPr lang="zh-CN" altLang="en-US" b="0" i="0" u="none" strike="noStrike" dirty="0">
                <a:solidFill>
                  <a:srgbClr val="333333"/>
                </a:solidFill>
                <a:effectLst/>
                <a:latin typeface="Microsoft YaHei" panose="020B0503020204020204" pitchFamily="34" charset="-122"/>
                <a:ea typeface="Microsoft YaHei" panose="020B0503020204020204" pitchFamily="34" charset="-122"/>
              </a:rPr>
              <a:t>在修改完成后，如果发现错误，可以撤回提交并再次修改并提交。</a:t>
            </a:r>
          </a:p>
          <a:p>
            <a:pPr algn="l"/>
            <a:endParaRPr lang="en-US" altLang="zh-CN" dirty="0">
              <a:solidFill>
                <a:srgbClr val="333333"/>
              </a:solidFill>
              <a:effectLst/>
            </a:endParaRPr>
          </a:p>
          <a:p>
            <a:pPr algn="l"/>
            <a:r>
              <a:rPr lang="zh-CN" altLang="en-US" dirty="0">
                <a:solidFill>
                  <a:srgbClr val="333333"/>
                </a:solidFill>
                <a:effectLst/>
              </a:rPr>
              <a:t>下图展示了 </a:t>
            </a:r>
            <a:r>
              <a:rPr lang="en-US" altLang="zh-CN" dirty="0">
                <a:solidFill>
                  <a:srgbClr val="333333"/>
                </a:solidFill>
                <a:effectLst/>
              </a:rPr>
              <a:t>Git </a:t>
            </a:r>
            <a:r>
              <a:rPr lang="zh-CN" altLang="en-US" dirty="0">
                <a:solidFill>
                  <a:srgbClr val="333333"/>
                </a:solidFill>
                <a:effectLst/>
              </a:rPr>
              <a:t>的工作流程：</a:t>
            </a:r>
            <a:endParaRPr lang="zh-CN" altLang="en-US" dirty="0">
              <a:effectLst/>
            </a:endParaRPr>
          </a:p>
          <a:p>
            <a:endParaRPr lang="zh-CN" altLang="en-US" dirty="0"/>
          </a:p>
        </p:txBody>
      </p:sp>
      <p:sp>
        <p:nvSpPr>
          <p:cNvPr id="4" name="页脚占位符 3">
            <a:extLst>
              <a:ext uri="{FF2B5EF4-FFF2-40B4-BE49-F238E27FC236}">
                <a16:creationId xmlns:a16="http://schemas.microsoft.com/office/drawing/2014/main" id="{04ABC4C0-2245-4399-8339-C0C0C32A90B2}"/>
              </a:ext>
            </a:extLst>
          </p:cNvPr>
          <p:cNvSpPr>
            <a:spLocks noGrp="1"/>
          </p:cNvSpPr>
          <p:nvPr>
            <p:ph type="ftr" sz="quarter" idx="11"/>
          </p:nvPr>
        </p:nvSpPr>
        <p:spPr/>
        <p:txBody>
          <a:bodyPr/>
          <a:lstStyle/>
          <a:p>
            <a:r>
              <a:rPr lang="en-US" altLang="zh-CN"/>
              <a:t>ric_reborn@hotmail.com</a:t>
            </a:r>
            <a:endParaRPr lang="zh-CN" altLang="en-US" dirty="0"/>
          </a:p>
        </p:txBody>
      </p:sp>
      <p:sp>
        <p:nvSpPr>
          <p:cNvPr id="5" name="灯片编号占位符 4">
            <a:extLst>
              <a:ext uri="{FF2B5EF4-FFF2-40B4-BE49-F238E27FC236}">
                <a16:creationId xmlns:a16="http://schemas.microsoft.com/office/drawing/2014/main" id="{A431D099-559A-451A-BF0C-5120925EBF4C}"/>
              </a:ext>
            </a:extLst>
          </p:cNvPr>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pic>
        <p:nvPicPr>
          <p:cNvPr id="8" name="图片 7">
            <a:extLst>
              <a:ext uri="{FF2B5EF4-FFF2-40B4-BE49-F238E27FC236}">
                <a16:creationId xmlns:a16="http://schemas.microsoft.com/office/drawing/2014/main" id="{50926239-07CA-434F-A44A-601FAE089FCB}"/>
              </a:ext>
            </a:extLst>
          </p:cNvPr>
          <p:cNvPicPr>
            <a:picLocks noChangeAspect="1"/>
          </p:cNvPicPr>
          <p:nvPr/>
        </p:nvPicPr>
        <p:blipFill>
          <a:blip r:embed="rId2"/>
          <a:stretch>
            <a:fillRect/>
          </a:stretch>
        </p:blipFill>
        <p:spPr>
          <a:xfrm>
            <a:off x="6600056" y="120409"/>
            <a:ext cx="4879223" cy="6133671"/>
          </a:xfrm>
          <a:prstGeom prst="rect">
            <a:avLst/>
          </a:prstGeom>
        </p:spPr>
      </p:pic>
    </p:spTree>
    <p:extLst>
      <p:ext uri="{BB962C8B-B14F-4D97-AF65-F5344CB8AC3E}">
        <p14:creationId xmlns:p14="http://schemas.microsoft.com/office/powerpoint/2010/main" val="281607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C0855-EEF8-449F-A110-123A4ACC91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C02B4BF-7ACA-4783-87E0-A56EBAC832E2}"/>
              </a:ext>
            </a:extLst>
          </p:cNvPr>
          <p:cNvSpPr>
            <a:spLocks noGrp="1"/>
          </p:cNvSpPr>
          <p:nvPr>
            <p:ph idx="1"/>
          </p:nvPr>
        </p:nvSpPr>
        <p:spPr/>
        <p:txBody>
          <a:bodyPr/>
          <a:lstStyle/>
          <a:p>
            <a:pPr marL="342900" indent="-342900">
              <a:buAutoNum type="arabicPeriod"/>
            </a:pPr>
            <a:r>
              <a:rPr lang="zh-CN" altLang="en-US" dirty="0"/>
              <a:t>创建远程仓库</a:t>
            </a:r>
            <a:endParaRPr lang="en-US" altLang="zh-CN" dirty="0"/>
          </a:p>
          <a:p>
            <a:pPr marL="342900" indent="-342900">
              <a:buAutoNum type="arabicPeriod"/>
            </a:pPr>
            <a:r>
              <a:rPr lang="zh-CN" altLang="en-US" dirty="0"/>
              <a:t>设置合作者 </a:t>
            </a:r>
            <a:r>
              <a:rPr lang="en-US" altLang="zh-CN" dirty="0"/>
              <a:t>Repository Settings -&gt; Manage access -&gt; Invite a collaborator</a:t>
            </a:r>
          </a:p>
          <a:p>
            <a:pPr marL="342900" indent="-342900">
              <a:buAutoNum type="arabicPeriod"/>
            </a:pPr>
            <a:r>
              <a:rPr lang="zh-CN" altLang="en-US" dirty="0"/>
              <a:t>设置</a:t>
            </a:r>
            <a:r>
              <a:rPr lang="en-US" altLang="zh-CN" dirty="0" err="1"/>
              <a:t>ssh</a:t>
            </a:r>
            <a:r>
              <a:rPr lang="zh-CN" altLang="en-US" dirty="0"/>
              <a:t>，</a:t>
            </a:r>
            <a:r>
              <a:rPr lang="en-US" altLang="zh-CN" dirty="0"/>
              <a:t>setting-&gt; SSH and GPG keys.</a:t>
            </a:r>
          </a:p>
          <a:p>
            <a:pPr lvl="1" indent="0">
              <a:buNone/>
            </a:pPr>
            <a:r>
              <a:rPr lang="en-US" altLang="zh-CN" dirty="0"/>
              <a:t>1. git config </a:t>
            </a:r>
            <a:r>
              <a:rPr lang="en-US" altLang="zh-CN" dirty="0">
                <a:solidFill>
                  <a:srgbClr val="67CDCC"/>
                </a:solidFill>
                <a:effectLst/>
              </a:rPr>
              <a:t>--</a:t>
            </a:r>
            <a:r>
              <a:rPr lang="en-US" altLang="zh-CN" dirty="0">
                <a:solidFill>
                  <a:srgbClr val="CC99CD"/>
                </a:solidFill>
                <a:effectLst/>
              </a:rPr>
              <a:t>global</a:t>
            </a:r>
            <a:r>
              <a:rPr lang="en-US" altLang="zh-CN" dirty="0"/>
              <a:t> user</a:t>
            </a:r>
            <a:r>
              <a:rPr lang="en-US" altLang="zh-CN" dirty="0">
                <a:solidFill>
                  <a:srgbClr val="CCCCCC"/>
                </a:solidFill>
                <a:effectLst/>
              </a:rPr>
              <a:t>.</a:t>
            </a:r>
            <a:r>
              <a:rPr lang="en-US" altLang="zh-CN" dirty="0"/>
              <a:t>name “</a:t>
            </a:r>
            <a:r>
              <a:rPr lang="zh-CN" altLang="en-US" dirty="0"/>
              <a:t>用户名” </a:t>
            </a:r>
            <a:endParaRPr lang="en-US" altLang="zh-CN" dirty="0"/>
          </a:p>
          <a:p>
            <a:pPr lvl="1" indent="0">
              <a:buNone/>
            </a:pPr>
            <a:r>
              <a:rPr lang="en-US" altLang="zh-CN" dirty="0"/>
              <a:t>    git config </a:t>
            </a:r>
            <a:r>
              <a:rPr lang="en-US" altLang="zh-CN" dirty="0">
                <a:solidFill>
                  <a:srgbClr val="67CDCC"/>
                </a:solidFill>
                <a:effectLst/>
              </a:rPr>
              <a:t>--</a:t>
            </a:r>
            <a:r>
              <a:rPr lang="en-US" altLang="zh-CN" dirty="0">
                <a:solidFill>
                  <a:srgbClr val="CC99CD"/>
                </a:solidFill>
                <a:effectLst/>
              </a:rPr>
              <a:t>global</a:t>
            </a:r>
            <a:r>
              <a:rPr lang="en-US" altLang="zh-CN" dirty="0"/>
              <a:t> </a:t>
            </a:r>
            <a:r>
              <a:rPr lang="en-US" altLang="zh-CN" dirty="0" err="1"/>
              <a:t>user</a:t>
            </a:r>
            <a:r>
              <a:rPr lang="en-US" altLang="zh-CN" dirty="0" err="1">
                <a:solidFill>
                  <a:srgbClr val="CCCCCC"/>
                </a:solidFill>
                <a:effectLst/>
              </a:rPr>
              <a:t>.</a:t>
            </a:r>
            <a:r>
              <a:rPr lang="en-US" altLang="zh-CN" dirty="0" err="1"/>
              <a:t>email</a:t>
            </a:r>
            <a:r>
              <a:rPr lang="en-US" altLang="zh-CN" dirty="0"/>
              <a:t> “</a:t>
            </a:r>
            <a:r>
              <a:rPr lang="zh-CN" altLang="en-US" dirty="0"/>
              <a:t>邮箱”</a:t>
            </a:r>
            <a:endParaRPr lang="en-US" altLang="zh-CN" dirty="0"/>
          </a:p>
          <a:p>
            <a:pPr lvl="1" indent="0">
              <a:buNone/>
            </a:pPr>
            <a:r>
              <a:rPr lang="en-US" altLang="zh-CN" dirty="0"/>
              <a:t>2. cd ~/.</a:t>
            </a:r>
            <a:r>
              <a:rPr lang="en-US" altLang="zh-CN" dirty="0" err="1"/>
              <a:t>ssh</a:t>
            </a:r>
            <a:r>
              <a:rPr lang="en-US" altLang="zh-CN" dirty="0"/>
              <a:t> </a:t>
            </a:r>
            <a:r>
              <a:rPr lang="zh-CN" altLang="en-US" dirty="0"/>
              <a:t>查看是否已配置</a:t>
            </a:r>
            <a:r>
              <a:rPr lang="en-US" altLang="zh-CN" dirty="0"/>
              <a:t>SSH</a:t>
            </a:r>
          </a:p>
          <a:p>
            <a:pPr lvl="1" indent="0">
              <a:buNone/>
            </a:pPr>
            <a:r>
              <a:rPr lang="en-US" altLang="zh-CN" dirty="0"/>
              <a:t>3. </a:t>
            </a:r>
            <a:r>
              <a:rPr lang="en-US" altLang="zh-CN" dirty="0" err="1"/>
              <a:t>ssh</a:t>
            </a:r>
            <a:r>
              <a:rPr lang="en-US" altLang="zh-CN" dirty="0"/>
              <a:t>-keygen –t </a:t>
            </a:r>
            <a:r>
              <a:rPr lang="en-US" altLang="zh-CN" dirty="0" err="1"/>
              <a:t>rsa</a:t>
            </a:r>
            <a:endParaRPr lang="en-US" altLang="zh-CN" dirty="0"/>
          </a:p>
          <a:p>
            <a:pPr lvl="1" indent="0">
              <a:buNone/>
            </a:pPr>
            <a:r>
              <a:rPr lang="en-US" altLang="zh-CN" dirty="0"/>
              <a:t>4. </a:t>
            </a:r>
            <a:r>
              <a:rPr lang="zh-CN" altLang="en-US" dirty="0"/>
              <a:t>将生成的公钥添加到</a:t>
            </a:r>
            <a:r>
              <a:rPr lang="en-US" altLang="zh-CN" dirty="0" err="1"/>
              <a:t>github</a:t>
            </a:r>
            <a:endParaRPr lang="en-US" altLang="zh-CN" dirty="0"/>
          </a:p>
          <a:p>
            <a:pPr marL="1085850" lvl="1" indent="-342900">
              <a:buAutoNum type="arabicPeriod"/>
            </a:pPr>
            <a:endParaRPr lang="zh-CN" altLang="en-US" dirty="0"/>
          </a:p>
        </p:txBody>
      </p:sp>
      <p:sp>
        <p:nvSpPr>
          <p:cNvPr id="4" name="页脚占位符 3">
            <a:extLst>
              <a:ext uri="{FF2B5EF4-FFF2-40B4-BE49-F238E27FC236}">
                <a16:creationId xmlns:a16="http://schemas.microsoft.com/office/drawing/2014/main" id="{1E2FAE68-024C-4A1F-855B-4D31B7860738}"/>
              </a:ext>
            </a:extLst>
          </p:cNvPr>
          <p:cNvSpPr>
            <a:spLocks noGrp="1"/>
          </p:cNvSpPr>
          <p:nvPr>
            <p:ph type="ftr" sz="quarter" idx="11"/>
          </p:nvPr>
        </p:nvSpPr>
        <p:spPr/>
        <p:txBody>
          <a:bodyPr/>
          <a:lstStyle/>
          <a:p>
            <a:r>
              <a:rPr lang="en-US" altLang="zh-CN"/>
              <a:t>ric_reborn@hotmail.com</a:t>
            </a:r>
            <a:endParaRPr lang="zh-CN" altLang="en-US" dirty="0"/>
          </a:p>
        </p:txBody>
      </p:sp>
      <p:sp>
        <p:nvSpPr>
          <p:cNvPr id="5" name="灯片编号占位符 4">
            <a:extLst>
              <a:ext uri="{FF2B5EF4-FFF2-40B4-BE49-F238E27FC236}">
                <a16:creationId xmlns:a16="http://schemas.microsoft.com/office/drawing/2014/main" id="{E0CDFFB0-AB9C-444E-9075-1BACD76EC5A9}"/>
              </a:ext>
            </a:extLst>
          </p:cNvPr>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280060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B3379-AC0F-4937-852B-E414E0FFCCB8}"/>
              </a:ext>
            </a:extLst>
          </p:cNvPr>
          <p:cNvSpPr>
            <a:spLocks noGrp="1"/>
          </p:cNvSpPr>
          <p:nvPr>
            <p:ph type="title"/>
          </p:nvPr>
        </p:nvSpPr>
        <p:spPr/>
        <p:txBody>
          <a:bodyPr/>
          <a:lstStyle/>
          <a:p>
            <a:endParaRPr lang="zh-CN" altLang="en-US" dirty="0"/>
          </a:p>
        </p:txBody>
      </p:sp>
      <p:sp>
        <p:nvSpPr>
          <p:cNvPr id="4" name="页脚占位符 3">
            <a:extLst>
              <a:ext uri="{FF2B5EF4-FFF2-40B4-BE49-F238E27FC236}">
                <a16:creationId xmlns:a16="http://schemas.microsoft.com/office/drawing/2014/main" id="{5B79FD0E-D1EA-4BBD-B498-07B6DA76A94D}"/>
              </a:ext>
            </a:extLst>
          </p:cNvPr>
          <p:cNvSpPr>
            <a:spLocks noGrp="1"/>
          </p:cNvSpPr>
          <p:nvPr>
            <p:ph type="ftr" sz="quarter" idx="11"/>
          </p:nvPr>
        </p:nvSpPr>
        <p:spPr/>
        <p:txBody>
          <a:bodyPr/>
          <a:lstStyle/>
          <a:p>
            <a:r>
              <a:rPr lang="en-US" altLang="zh-CN"/>
              <a:t>ric_reborn@hotmail.com</a:t>
            </a:r>
            <a:endParaRPr lang="zh-CN" altLang="en-US" dirty="0"/>
          </a:p>
        </p:txBody>
      </p:sp>
      <p:sp>
        <p:nvSpPr>
          <p:cNvPr id="5" name="灯片编号占位符 4">
            <a:extLst>
              <a:ext uri="{FF2B5EF4-FFF2-40B4-BE49-F238E27FC236}">
                <a16:creationId xmlns:a16="http://schemas.microsoft.com/office/drawing/2014/main" id="{4ED2F3CE-2939-4F67-9E45-89F3AA0AE8C8}"/>
              </a:ext>
            </a:extLst>
          </p:cNvPr>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7" name="文本框 6">
            <a:extLst>
              <a:ext uri="{FF2B5EF4-FFF2-40B4-BE49-F238E27FC236}">
                <a16:creationId xmlns:a16="http://schemas.microsoft.com/office/drawing/2014/main" id="{2686BCCA-AB00-4E41-B7B0-56DAEEBDD92F}"/>
              </a:ext>
            </a:extLst>
          </p:cNvPr>
          <p:cNvSpPr txBox="1"/>
          <p:nvPr/>
        </p:nvSpPr>
        <p:spPr>
          <a:xfrm>
            <a:off x="767408" y="980728"/>
            <a:ext cx="10814992" cy="2862322"/>
          </a:xfrm>
          <a:prstGeom prst="rect">
            <a:avLst/>
          </a:prstGeom>
          <a:noFill/>
        </p:spPr>
        <p:txBody>
          <a:bodyPr wrap="square">
            <a:spAutoFit/>
          </a:bodyPr>
          <a:lstStyle/>
          <a:p>
            <a:r>
              <a:rPr lang="zh-CN" altLang="en-US" dirty="0"/>
              <a:t>验证原理SSH登录安全性由非对称加密保证，产生密钥时，一次产生两个密钥，一个公钥，一个私钥，在git中一般命名为id_rsa.pub, id_rsa。那么如何使用生成的一个私钥一个公钥进行验证呢？本地生成一个密钥对，其中公钥放到远程主机，私钥保存在本地当本地主机需要登录远程主机时，本地主机向远程主机发送一个登录请求，远程收到消息后，返回一个随机生成的字符串，本地拿到该字符串，用存放在本地的私钥进行加密，再次发送到远程，远程用之前存放在远程的公钥对本地发送过来加密过的字符串进行解密，如果解密后与源字符串等同，则认证成功。</a:t>
            </a:r>
            <a:endParaRPr lang="en-US" altLang="zh-CN" dirty="0"/>
          </a:p>
          <a:p>
            <a:r>
              <a:rPr lang="zh-CN" altLang="en-US" dirty="0"/>
              <a:t>特点</a:t>
            </a:r>
            <a:endParaRPr lang="en-US" altLang="zh-CN" dirty="0"/>
          </a:p>
          <a:p>
            <a:pPr marL="285750" indent="-285750">
              <a:buFont typeface="Wingdings" panose="05000000000000000000" pitchFamily="2" charset="2"/>
              <a:buChar char="l"/>
            </a:pPr>
            <a:r>
              <a:rPr lang="zh-CN" altLang="en-US" dirty="0"/>
              <a:t>ssh方式单独使用非对称的秘钥进行认证和加密传输，和账号密码分离开来，不需要账号也可以访问repo。</a:t>
            </a:r>
            <a:endParaRPr lang="en-US" altLang="zh-CN" dirty="0"/>
          </a:p>
          <a:p>
            <a:pPr marL="285750" indent="-285750">
              <a:buFont typeface="Wingdings" panose="05000000000000000000" pitchFamily="2" charset="2"/>
              <a:buChar char="l"/>
            </a:pPr>
            <a:r>
              <a:rPr lang="zh-CN" altLang="en-US" dirty="0"/>
              <a:t>生成和管理秘钥有点繁琐，需要管理员添加成员的public key。不能进行匿名访问，ssh不利于对权限进行细分，用户必须具有通过SSH协议访问你主机的权限，才能进行下一步操作，比较适合内部项目</a:t>
            </a:r>
          </a:p>
        </p:txBody>
      </p:sp>
      <p:pic>
        <p:nvPicPr>
          <p:cNvPr id="3074" name="Picture 2">
            <a:extLst>
              <a:ext uri="{FF2B5EF4-FFF2-40B4-BE49-F238E27FC236}">
                <a16:creationId xmlns:a16="http://schemas.microsoft.com/office/drawing/2014/main" id="{D4E3436E-A513-4567-B02A-692F324D4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3843050"/>
            <a:ext cx="6602359" cy="239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14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6DBB2-6FE9-401A-853E-892A3EB2C8F8}"/>
              </a:ext>
            </a:extLst>
          </p:cNvPr>
          <p:cNvSpPr>
            <a:spLocks noGrp="1"/>
          </p:cNvSpPr>
          <p:nvPr>
            <p:ph type="title"/>
          </p:nvPr>
        </p:nvSpPr>
        <p:spPr/>
        <p:txBody>
          <a:bodyPr/>
          <a:lstStyle/>
          <a:p>
            <a:r>
              <a:rPr lang="zh-CN" altLang="en-US" dirty="0"/>
              <a:t>常用场景举例</a:t>
            </a:r>
            <a:r>
              <a:rPr lang="en-US" altLang="zh-CN" dirty="0"/>
              <a:t>1</a:t>
            </a:r>
            <a:endParaRPr lang="zh-CN" altLang="en-US" dirty="0"/>
          </a:p>
        </p:txBody>
      </p:sp>
      <p:sp>
        <p:nvSpPr>
          <p:cNvPr id="3" name="内容占位符 2">
            <a:extLst>
              <a:ext uri="{FF2B5EF4-FFF2-40B4-BE49-F238E27FC236}">
                <a16:creationId xmlns:a16="http://schemas.microsoft.com/office/drawing/2014/main" id="{71BC7D16-F819-4B59-910B-8B7CCEEABABC}"/>
              </a:ext>
            </a:extLst>
          </p:cNvPr>
          <p:cNvSpPr>
            <a:spLocks noGrp="1"/>
          </p:cNvSpPr>
          <p:nvPr>
            <p:ph idx="1"/>
          </p:nvPr>
        </p:nvSpPr>
        <p:spPr>
          <a:xfrm>
            <a:off x="263352" y="908720"/>
            <a:ext cx="5546018" cy="5377800"/>
          </a:xfrm>
        </p:spPr>
        <p:txBody>
          <a:bodyPr>
            <a:normAutofit/>
          </a:bodyPr>
          <a:lstStyle/>
          <a:p>
            <a:r>
              <a:rPr lang="en-US" altLang="zh-CN" dirty="0"/>
              <a:t>git clone </a:t>
            </a:r>
            <a:r>
              <a:rPr lang="en-US" altLang="zh-CN" dirty="0" err="1"/>
              <a:t>git@github.com:usr</a:t>
            </a:r>
            <a:r>
              <a:rPr lang="en-US" altLang="zh-CN" dirty="0"/>
              <a:t>/</a:t>
            </a:r>
            <a:r>
              <a:rPr lang="en-US" altLang="zh-CN" dirty="0" err="1"/>
              <a:t>repo.git</a:t>
            </a:r>
            <a:endParaRPr lang="en-US" altLang="zh-CN" dirty="0"/>
          </a:p>
          <a:p>
            <a:r>
              <a:rPr lang="en-US" altLang="zh-CN" dirty="0"/>
              <a:t>git pull</a:t>
            </a:r>
          </a:p>
          <a:p>
            <a:r>
              <a:rPr lang="en-US" altLang="zh-CN" dirty="0"/>
              <a:t>git add xxx</a:t>
            </a:r>
          </a:p>
          <a:p>
            <a:r>
              <a:rPr lang="en-US" altLang="zh-CN" dirty="0"/>
              <a:t>git commit –m ‘message’</a:t>
            </a:r>
          </a:p>
          <a:p>
            <a:r>
              <a:rPr lang="en-US" altLang="zh-CN" dirty="0"/>
              <a:t>git push origin master</a:t>
            </a:r>
          </a:p>
          <a:p>
            <a:endParaRPr lang="en-US" altLang="zh-CN" dirty="0"/>
          </a:p>
          <a:p>
            <a:pPr marL="285750" indent="-285750" algn="l">
              <a:buFont typeface="Wingdings" panose="05000000000000000000" pitchFamily="2" charset="2"/>
              <a:buChar char="n"/>
            </a:pPr>
            <a:r>
              <a:rPr lang="zh-CN" altLang="en-US" b="0" i="0" dirty="0">
                <a:solidFill>
                  <a:srgbClr val="666666"/>
                </a:solidFill>
                <a:effectLst/>
                <a:latin typeface="Helvetica Neue"/>
              </a:rPr>
              <a:t>场景</a:t>
            </a:r>
            <a:r>
              <a:rPr lang="en-US" altLang="zh-CN" b="0" i="0" dirty="0">
                <a:solidFill>
                  <a:srgbClr val="666666"/>
                </a:solidFill>
                <a:effectLst/>
                <a:latin typeface="Helvetica Neue"/>
              </a:rPr>
              <a:t>1</a:t>
            </a:r>
            <a:r>
              <a:rPr lang="zh-CN" altLang="en-US" b="0" i="0" dirty="0">
                <a:solidFill>
                  <a:srgbClr val="666666"/>
                </a:solidFill>
                <a:effectLst/>
                <a:latin typeface="Helvetica Neue"/>
              </a:rPr>
              <a:t>：当你改乱了工作区某个文件的内容，想直接丢弃工作区的修改时，用命令：</a:t>
            </a:r>
            <a:br>
              <a:rPr lang="en-US" altLang="zh-CN" dirty="0">
                <a:solidFill>
                  <a:srgbClr val="666666"/>
                </a:solidFill>
                <a:latin typeface="Helvetica Neue"/>
              </a:rPr>
            </a:br>
            <a:r>
              <a:rPr lang="en-US" altLang="zh-CN" b="0" i="0" dirty="0">
                <a:solidFill>
                  <a:srgbClr val="666666"/>
                </a:solidFill>
                <a:effectLst/>
                <a:latin typeface="Helvetica Neue"/>
              </a:rPr>
              <a:t>git checkout -- file</a:t>
            </a:r>
            <a:endParaRPr lang="zh-CN" altLang="en-US" b="0" i="0" dirty="0">
              <a:solidFill>
                <a:srgbClr val="666666"/>
              </a:solidFill>
              <a:effectLst/>
              <a:latin typeface="Helvetica Neue"/>
            </a:endParaRPr>
          </a:p>
          <a:p>
            <a:pPr marL="285750" indent="-285750" algn="l">
              <a:buFont typeface="Wingdings" panose="05000000000000000000" pitchFamily="2" charset="2"/>
              <a:buChar char="n"/>
            </a:pPr>
            <a:r>
              <a:rPr lang="zh-CN" altLang="en-US" b="0" i="0" dirty="0">
                <a:solidFill>
                  <a:srgbClr val="666666"/>
                </a:solidFill>
                <a:effectLst/>
                <a:latin typeface="Helvetica Neue"/>
              </a:rPr>
              <a:t>场景</a:t>
            </a:r>
            <a:r>
              <a:rPr lang="en-US" altLang="zh-CN" b="0" i="0" dirty="0">
                <a:solidFill>
                  <a:srgbClr val="666666"/>
                </a:solidFill>
                <a:effectLst/>
                <a:latin typeface="Helvetica Neue"/>
              </a:rPr>
              <a:t>2</a:t>
            </a:r>
            <a:r>
              <a:rPr lang="zh-CN" altLang="en-US" b="0" i="0" dirty="0">
                <a:solidFill>
                  <a:srgbClr val="666666"/>
                </a:solidFill>
                <a:effectLst/>
                <a:latin typeface="Helvetica Neue"/>
              </a:rPr>
              <a:t>：当你不但改乱了工作区某个文件的内容，还添加到了暂存区时，想丢弃修改，分两步：</a:t>
            </a:r>
            <a:br>
              <a:rPr lang="en-US" altLang="zh-CN" dirty="0">
                <a:solidFill>
                  <a:srgbClr val="666666"/>
                </a:solidFill>
                <a:latin typeface="Helvetica Neue"/>
              </a:rPr>
            </a:br>
            <a:r>
              <a:rPr lang="zh-CN" altLang="en-US" b="0" i="0" dirty="0">
                <a:solidFill>
                  <a:srgbClr val="666666"/>
                </a:solidFill>
                <a:effectLst/>
                <a:latin typeface="Helvetica Neue"/>
              </a:rPr>
              <a:t>第一步用命令</a:t>
            </a:r>
            <a:r>
              <a:rPr lang="en-US" altLang="zh-CN" b="0" i="0" dirty="0">
                <a:solidFill>
                  <a:srgbClr val="666666"/>
                </a:solidFill>
                <a:effectLst/>
                <a:latin typeface="Helvetica Neue"/>
              </a:rPr>
              <a:t>git reset HEAD &lt;file&gt;</a:t>
            </a:r>
            <a:r>
              <a:rPr lang="zh-CN" altLang="en-US" b="0" i="0" dirty="0">
                <a:solidFill>
                  <a:srgbClr val="666666"/>
                </a:solidFill>
                <a:effectLst/>
                <a:latin typeface="Helvetica Neue"/>
              </a:rPr>
              <a:t>，就回到了场景</a:t>
            </a:r>
            <a:r>
              <a:rPr lang="en-US" altLang="zh-CN" b="0" i="0" dirty="0">
                <a:solidFill>
                  <a:srgbClr val="666666"/>
                </a:solidFill>
                <a:effectLst/>
                <a:latin typeface="Helvetica Neue"/>
              </a:rPr>
              <a:t>1</a:t>
            </a:r>
            <a:br>
              <a:rPr lang="en-US" altLang="zh-CN" dirty="0">
                <a:solidFill>
                  <a:srgbClr val="666666"/>
                </a:solidFill>
                <a:latin typeface="Helvetica Neue"/>
              </a:rPr>
            </a:br>
            <a:r>
              <a:rPr lang="zh-CN" altLang="en-US" b="0" i="0" dirty="0">
                <a:solidFill>
                  <a:srgbClr val="666666"/>
                </a:solidFill>
                <a:effectLst/>
                <a:latin typeface="Helvetica Neue"/>
              </a:rPr>
              <a:t>第二步按场景</a:t>
            </a:r>
            <a:r>
              <a:rPr lang="en-US" altLang="zh-CN" b="0" i="0" dirty="0">
                <a:solidFill>
                  <a:srgbClr val="666666"/>
                </a:solidFill>
                <a:effectLst/>
                <a:latin typeface="Helvetica Neue"/>
              </a:rPr>
              <a:t>1</a:t>
            </a:r>
            <a:r>
              <a:rPr lang="zh-CN" altLang="en-US" b="0" i="0" dirty="0">
                <a:solidFill>
                  <a:srgbClr val="666666"/>
                </a:solidFill>
                <a:effectLst/>
                <a:latin typeface="Helvetica Neue"/>
              </a:rPr>
              <a:t>操作。</a:t>
            </a:r>
          </a:p>
          <a:p>
            <a:pPr marL="285750" indent="-285750" algn="l">
              <a:buFont typeface="Wingdings" panose="05000000000000000000" pitchFamily="2" charset="2"/>
              <a:buChar char="n"/>
            </a:pPr>
            <a:r>
              <a:rPr lang="zh-CN" altLang="en-US" b="0" i="0" dirty="0">
                <a:solidFill>
                  <a:srgbClr val="666666"/>
                </a:solidFill>
                <a:effectLst/>
                <a:latin typeface="Helvetica Neue"/>
              </a:rPr>
              <a:t>场景</a:t>
            </a:r>
            <a:r>
              <a:rPr lang="en-US" altLang="zh-CN" b="0" i="0" dirty="0">
                <a:solidFill>
                  <a:srgbClr val="666666"/>
                </a:solidFill>
                <a:effectLst/>
                <a:latin typeface="Helvetica Neue"/>
              </a:rPr>
              <a:t>3</a:t>
            </a:r>
            <a:r>
              <a:rPr lang="zh-CN" altLang="en-US" b="0" i="0" dirty="0">
                <a:solidFill>
                  <a:srgbClr val="666666"/>
                </a:solidFill>
                <a:effectLst/>
                <a:latin typeface="Helvetica Neue"/>
              </a:rPr>
              <a:t>：已经提交了不合适的修改到版本库时，想要撤销本次提交，参考</a:t>
            </a:r>
            <a:r>
              <a:rPr lang="zh-CN" altLang="en-US" b="0" i="0" u="none" strike="noStrike" dirty="0">
                <a:solidFill>
                  <a:srgbClr val="0593D3"/>
                </a:solidFill>
                <a:effectLst/>
                <a:latin typeface="Helvetica Neue"/>
                <a:hlinkClick r:id="rId3"/>
              </a:rPr>
              <a:t>版本回退</a:t>
            </a:r>
            <a:r>
              <a:rPr lang="zh-CN" altLang="en-US" b="0" i="0" dirty="0">
                <a:solidFill>
                  <a:srgbClr val="666666"/>
                </a:solidFill>
                <a:effectLst/>
                <a:latin typeface="Helvetica Neue"/>
              </a:rPr>
              <a:t>一节，不过前提是没有推送到远程库。</a:t>
            </a:r>
          </a:p>
          <a:p>
            <a:endParaRPr lang="zh-CN" altLang="en-US" dirty="0"/>
          </a:p>
        </p:txBody>
      </p:sp>
      <p:sp>
        <p:nvSpPr>
          <p:cNvPr id="4" name="页脚占位符 3">
            <a:extLst>
              <a:ext uri="{FF2B5EF4-FFF2-40B4-BE49-F238E27FC236}">
                <a16:creationId xmlns:a16="http://schemas.microsoft.com/office/drawing/2014/main" id="{077493DC-C8CE-4D2C-89A2-0ED34EE746A4}"/>
              </a:ext>
            </a:extLst>
          </p:cNvPr>
          <p:cNvSpPr>
            <a:spLocks noGrp="1"/>
          </p:cNvSpPr>
          <p:nvPr>
            <p:ph type="ftr" sz="quarter" idx="11"/>
          </p:nvPr>
        </p:nvSpPr>
        <p:spPr/>
        <p:txBody>
          <a:bodyPr/>
          <a:lstStyle/>
          <a:p>
            <a:r>
              <a:rPr lang="en-US" altLang="zh-CN" dirty="0"/>
              <a:t>ric_reborn@hotmail.com</a:t>
            </a:r>
            <a:endParaRPr lang="zh-CN" altLang="en-US" dirty="0"/>
          </a:p>
        </p:txBody>
      </p:sp>
      <p:sp>
        <p:nvSpPr>
          <p:cNvPr id="5" name="灯片编号占位符 4">
            <a:extLst>
              <a:ext uri="{FF2B5EF4-FFF2-40B4-BE49-F238E27FC236}">
                <a16:creationId xmlns:a16="http://schemas.microsoft.com/office/drawing/2014/main" id="{94FCAF2B-EAFD-4D8A-9F3E-44AE33A6D448}"/>
              </a:ext>
            </a:extLst>
          </p:cNvPr>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pic>
        <p:nvPicPr>
          <p:cNvPr id="4097" name="Picture 1">
            <a:extLst>
              <a:ext uri="{FF2B5EF4-FFF2-40B4-BE49-F238E27FC236}">
                <a16:creationId xmlns:a16="http://schemas.microsoft.com/office/drawing/2014/main" id="{FDF7A80C-9134-428E-AECC-64576AF57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631" y="906713"/>
            <a:ext cx="5363046" cy="267806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E0BF44C4-F56F-4B5E-BE8C-C77C633915D1}"/>
              </a:ext>
            </a:extLst>
          </p:cNvPr>
          <p:cNvSpPr txBox="1"/>
          <p:nvPr/>
        </p:nvSpPr>
        <p:spPr>
          <a:xfrm>
            <a:off x="6382631" y="3776523"/>
            <a:ext cx="4118247" cy="1384995"/>
          </a:xfrm>
          <a:prstGeom prst="rect">
            <a:avLst/>
          </a:prstGeom>
          <a:noFill/>
        </p:spPr>
        <p:txBody>
          <a:bodyPr wrap="square">
            <a:spAutoFit/>
          </a:bodyPr>
          <a:lstStyle/>
          <a:p>
            <a:r>
              <a:rPr lang="zh-CN" altLang="en-US" sz="1400" dirty="0">
                <a:effectLst/>
              </a:rPr>
              <a:t>举个比较生活化的例子，需要将一车放置杂乱无章的各类货物有序的放入仓库，最好的办法是将货物先有条理的整理到仓库门口空地上，这个空地相当于暂存区，然后再将货物用叉车运到仓库。还有一个作用就是可以更加方便的对文件进行版本管理，比如版本的回溯，这个后面会文章会介绍。</a:t>
            </a:r>
          </a:p>
        </p:txBody>
      </p:sp>
    </p:spTree>
    <p:extLst>
      <p:ext uri="{BB962C8B-B14F-4D97-AF65-F5344CB8AC3E}">
        <p14:creationId xmlns:p14="http://schemas.microsoft.com/office/powerpoint/2010/main" val="142932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501B0-B1CC-47EA-8E1B-0D14D2F2FFA8}"/>
              </a:ext>
            </a:extLst>
          </p:cNvPr>
          <p:cNvSpPr>
            <a:spLocks noGrp="1"/>
          </p:cNvSpPr>
          <p:nvPr>
            <p:ph type="title"/>
          </p:nvPr>
        </p:nvSpPr>
        <p:spPr/>
        <p:txBody>
          <a:bodyPr/>
          <a:lstStyle/>
          <a:p>
            <a:r>
              <a:rPr lang="zh-CN" altLang="en-US" dirty="0"/>
              <a:t>常用场景举例</a:t>
            </a:r>
            <a:r>
              <a:rPr lang="en-US" altLang="zh-CN" dirty="0"/>
              <a:t>2</a:t>
            </a:r>
            <a:endParaRPr lang="zh-CN" altLang="en-US" dirty="0"/>
          </a:p>
        </p:txBody>
      </p:sp>
      <p:sp>
        <p:nvSpPr>
          <p:cNvPr id="4" name="页脚占位符 3">
            <a:extLst>
              <a:ext uri="{FF2B5EF4-FFF2-40B4-BE49-F238E27FC236}">
                <a16:creationId xmlns:a16="http://schemas.microsoft.com/office/drawing/2014/main" id="{65EB4BE5-46DB-4C59-BBD4-99862B25B0BA}"/>
              </a:ext>
            </a:extLst>
          </p:cNvPr>
          <p:cNvSpPr>
            <a:spLocks noGrp="1"/>
          </p:cNvSpPr>
          <p:nvPr>
            <p:ph type="ftr" sz="quarter" idx="11"/>
          </p:nvPr>
        </p:nvSpPr>
        <p:spPr/>
        <p:txBody>
          <a:bodyPr/>
          <a:lstStyle/>
          <a:p>
            <a:r>
              <a:rPr lang="en-US" altLang="zh-CN"/>
              <a:t>ric_reborn@hotmail.com</a:t>
            </a:r>
            <a:endParaRPr lang="zh-CN" altLang="en-US" dirty="0"/>
          </a:p>
        </p:txBody>
      </p:sp>
      <p:sp>
        <p:nvSpPr>
          <p:cNvPr id="5" name="灯片编号占位符 4">
            <a:extLst>
              <a:ext uri="{FF2B5EF4-FFF2-40B4-BE49-F238E27FC236}">
                <a16:creationId xmlns:a16="http://schemas.microsoft.com/office/drawing/2014/main" id="{61A088C4-A123-4C6D-8968-DC31CCE139B9}"/>
              </a:ext>
            </a:extLst>
          </p:cNvPr>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pic>
        <p:nvPicPr>
          <p:cNvPr id="5122" name="Picture 2">
            <a:extLst>
              <a:ext uri="{FF2B5EF4-FFF2-40B4-BE49-F238E27FC236}">
                <a16:creationId xmlns:a16="http://schemas.microsoft.com/office/drawing/2014/main" id="{11D820B4-D90F-498D-9BBB-DE7F24345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879162"/>
            <a:ext cx="6076411" cy="22384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14C31765-1426-4337-AF43-D309339C8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5684" y="858685"/>
            <a:ext cx="4904180" cy="11499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7233C06-2908-494C-89F5-34708B9E7A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5684" y="2359354"/>
            <a:ext cx="4904180" cy="1152483"/>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42855750-3B90-45BA-A1BB-7197872538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4126" y="3862560"/>
            <a:ext cx="4904180" cy="1149946"/>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CCFAE0C7-7117-446E-BED4-D23DA037908B}"/>
              </a:ext>
            </a:extLst>
          </p:cNvPr>
          <p:cNvSpPr txBox="1"/>
          <p:nvPr/>
        </p:nvSpPr>
        <p:spPr>
          <a:xfrm>
            <a:off x="6567289" y="634966"/>
            <a:ext cx="1760959" cy="369332"/>
          </a:xfrm>
          <a:prstGeom prst="rect">
            <a:avLst/>
          </a:prstGeom>
          <a:noFill/>
        </p:spPr>
        <p:txBody>
          <a:bodyPr wrap="square">
            <a:spAutoFit/>
          </a:bodyPr>
          <a:lstStyle/>
          <a:p>
            <a:pPr algn="l"/>
            <a:r>
              <a:rPr lang="en-US" altLang="zh-CN" dirty="0">
                <a:solidFill>
                  <a:srgbClr val="333333"/>
                </a:solidFill>
                <a:effectLst/>
              </a:rPr>
              <a:t>--soft</a:t>
            </a:r>
            <a:endParaRPr lang="en-US" altLang="zh-CN" dirty="0">
              <a:effectLst/>
            </a:endParaRPr>
          </a:p>
        </p:txBody>
      </p:sp>
      <p:sp>
        <p:nvSpPr>
          <p:cNvPr id="13" name="文本框 12">
            <a:extLst>
              <a:ext uri="{FF2B5EF4-FFF2-40B4-BE49-F238E27FC236}">
                <a16:creationId xmlns:a16="http://schemas.microsoft.com/office/drawing/2014/main" id="{20DAD60A-4237-4956-9152-908460CE0370}"/>
              </a:ext>
            </a:extLst>
          </p:cNvPr>
          <p:cNvSpPr txBox="1"/>
          <p:nvPr/>
        </p:nvSpPr>
        <p:spPr>
          <a:xfrm>
            <a:off x="6567289" y="1969065"/>
            <a:ext cx="1760959" cy="369332"/>
          </a:xfrm>
          <a:prstGeom prst="rect">
            <a:avLst/>
          </a:prstGeom>
          <a:noFill/>
        </p:spPr>
        <p:txBody>
          <a:bodyPr wrap="square">
            <a:spAutoFit/>
          </a:bodyPr>
          <a:lstStyle/>
          <a:p>
            <a:pPr algn="l"/>
            <a:r>
              <a:rPr lang="en-US" altLang="zh-CN" dirty="0">
                <a:solidFill>
                  <a:srgbClr val="333333"/>
                </a:solidFill>
                <a:effectLst/>
              </a:rPr>
              <a:t>--</a:t>
            </a:r>
            <a:r>
              <a:rPr lang="en-US" altLang="zh-CN" dirty="0">
                <a:solidFill>
                  <a:srgbClr val="333333"/>
                </a:solidFill>
              </a:rPr>
              <a:t>hard</a:t>
            </a:r>
            <a:endParaRPr lang="en-US" altLang="zh-CN" dirty="0">
              <a:effectLst/>
            </a:endParaRPr>
          </a:p>
        </p:txBody>
      </p:sp>
      <p:sp>
        <p:nvSpPr>
          <p:cNvPr id="14" name="文本框 13">
            <a:extLst>
              <a:ext uri="{FF2B5EF4-FFF2-40B4-BE49-F238E27FC236}">
                <a16:creationId xmlns:a16="http://schemas.microsoft.com/office/drawing/2014/main" id="{99CCA06A-AF62-4CD3-86EF-A1D37866362E}"/>
              </a:ext>
            </a:extLst>
          </p:cNvPr>
          <p:cNvSpPr txBox="1"/>
          <p:nvPr/>
        </p:nvSpPr>
        <p:spPr>
          <a:xfrm>
            <a:off x="6567289" y="3532794"/>
            <a:ext cx="1760959" cy="369332"/>
          </a:xfrm>
          <a:prstGeom prst="rect">
            <a:avLst/>
          </a:prstGeom>
          <a:noFill/>
        </p:spPr>
        <p:txBody>
          <a:bodyPr wrap="square">
            <a:spAutoFit/>
          </a:bodyPr>
          <a:lstStyle/>
          <a:p>
            <a:pPr algn="l"/>
            <a:r>
              <a:rPr lang="en-US" altLang="zh-CN" dirty="0">
                <a:solidFill>
                  <a:srgbClr val="333333"/>
                </a:solidFill>
                <a:effectLst/>
              </a:rPr>
              <a:t>--mixed(default)</a:t>
            </a:r>
            <a:endParaRPr lang="en-US" altLang="zh-CN" dirty="0">
              <a:effectLst/>
            </a:endParaRPr>
          </a:p>
        </p:txBody>
      </p:sp>
      <p:sp>
        <p:nvSpPr>
          <p:cNvPr id="8" name="矩形 7">
            <a:extLst>
              <a:ext uri="{FF2B5EF4-FFF2-40B4-BE49-F238E27FC236}">
                <a16:creationId xmlns:a16="http://schemas.microsoft.com/office/drawing/2014/main" id="{45D844AD-D483-4EFF-B6A3-B91FDF75CDF4}"/>
              </a:ext>
            </a:extLst>
          </p:cNvPr>
          <p:cNvSpPr/>
          <p:nvPr/>
        </p:nvSpPr>
        <p:spPr>
          <a:xfrm>
            <a:off x="263352" y="1412776"/>
            <a:ext cx="5904656"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6670410"/>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ptfont">
      <a:majorFont>
        <a:latin typeface="Book Antiqua"/>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模板.potx" id="{99F08F0C-3C23-44A3-9DE0-6AE28057355C}" vid="{7E2A0CDA-C413-4E82-816B-7BD91568BE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20049</TotalTime>
  <Words>1555</Words>
  <Application>Microsoft Office PowerPoint</Application>
  <PresentationFormat>宽屏</PresentationFormat>
  <Paragraphs>87</Paragraphs>
  <Slides>6</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Helvetica Neue</vt:lpstr>
      <vt:lpstr>微软雅黑</vt:lpstr>
      <vt:lpstr>Arial</vt:lpstr>
      <vt:lpstr>Book Antiqua</vt:lpstr>
      <vt:lpstr>Calibri</vt:lpstr>
      <vt:lpstr>Consolas</vt:lpstr>
      <vt:lpstr>Courier New</vt:lpstr>
      <vt:lpstr>Times New Roman</vt:lpstr>
      <vt:lpstr>Verdana</vt:lpstr>
      <vt:lpstr>Wingdings</vt:lpstr>
      <vt:lpstr>1_Office 主题</vt:lpstr>
      <vt:lpstr>git</vt:lpstr>
      <vt:lpstr>Git 工作流程</vt:lpstr>
      <vt:lpstr>PowerPoint 演示文稿</vt:lpstr>
      <vt:lpstr>PowerPoint 演示文稿</vt:lpstr>
      <vt:lpstr>常用场景举例1</vt:lpstr>
      <vt:lpstr>常用场景举例2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家超 任</dc:creator>
  <cp:lastModifiedBy>家超 任</cp:lastModifiedBy>
  <cp:revision>520</cp:revision>
  <cp:lastPrinted>2019-09-14T00:34:15Z</cp:lastPrinted>
  <dcterms:created xsi:type="dcterms:W3CDTF">2019-01-06T06:25:22Z</dcterms:created>
  <dcterms:modified xsi:type="dcterms:W3CDTF">2020-06-28T09:33:30Z</dcterms:modified>
</cp:coreProperties>
</file>