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2"/>
  </p:notes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20" r:id="rId64"/>
    <p:sldId id="319" r:id="rId65"/>
    <p:sldId id="321" r:id="rId66"/>
    <p:sldId id="336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6" autoAdjust="0"/>
    <p:restoredTop sz="94669" autoAdjust="0"/>
  </p:normalViewPr>
  <p:slideViewPr>
    <p:cSldViewPr>
      <p:cViewPr varScale="1">
        <p:scale>
          <a:sx n="103" d="100"/>
          <a:sy n="103" d="100"/>
        </p:scale>
        <p:origin x="-2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01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6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3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0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5.wmf"/><Relationship Id="rId1" Type="http://schemas.openxmlformats.org/officeDocument/2006/relationships/image" Target="../media/image66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67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1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2ADA6-732F-451E-93A8-F4D3504C7845}" type="datetimeFigureOut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05E0-23B8-4087-ACD3-9F05F6E51C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05E0-23B8-4087-ACD3-9F05F6E51C3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13A1-1E4D-4D6D-8FC2-05CFB8F7A255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D265-8CB4-49B1-BFB5-C9161FFD3E10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12DA9-A064-44E9-87A2-5639C4DEE579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0404-432C-440C-93A0-E29DCF1D2D68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86A57-733E-494B-8486-AD5CF9E45161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D3DB-2BA1-4F01-813C-8442074A32CB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C42B-6B47-4C6A-AED5-62446D4C618C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000C-D2A0-4F5E-942D-CD2B4E4CE448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2EED-85BB-41BC-9A94-AE894862D0CE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B5AC0-C345-4519-8229-6165745D72E5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336-C0A7-496A-A792-688BA2519209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B99055-563D-4EF7-A6C9-D2D4AD95F50C}" type="datetime1">
              <a:rPr lang="zh-TW" altLang="en-US" smtClean="0"/>
              <a:pPr/>
              <a:t>2008/9/15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A5B8D5-8323-4422-AA2E-7CF3557D582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8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88.gif"/><Relationship Id="rId4" Type="http://schemas.openxmlformats.org/officeDocument/2006/relationships/oleObject" Target="../embeddings/oleObject8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9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01.bin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oleObject99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oleObject" Target="../embeddings/oleObject11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oleObject" Target="../embeddings/oleObject124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26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30.bin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5" Type="http://schemas.openxmlformats.org/officeDocument/2006/relationships/oleObject" Target="../embeddings/oleObject133.bin"/><Relationship Id="rId4" Type="http://schemas.openxmlformats.org/officeDocument/2006/relationships/oleObject" Target="../embeddings/oleObject13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oleObject" Target="../embeddings/oleObject13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oleObject" Target="../embeddings/oleObject142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5" Type="http://schemas.openxmlformats.org/officeDocument/2006/relationships/oleObject" Target="../embeddings/oleObject145.bin"/><Relationship Id="rId4" Type="http://schemas.openxmlformats.org/officeDocument/2006/relationships/oleObject" Target="../embeddings/oleObject144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math.dal.ca/courses/engm6610/notes/node4.html" TargetMode="External"/><Relationship Id="rId2" Type="http://schemas.openxmlformats.org/officeDocument/2006/relationships/hyperlink" Target="http://www.clecom.co.uk/science/autosignal/help/Continuous_Wavelet_Transfor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1214422"/>
            <a:ext cx="8172480" cy="1470025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An introduction to </a:t>
            </a:r>
            <a:br>
              <a:rPr lang="en-US" altLang="zh-TW" sz="5400" dirty="0" smtClean="0"/>
            </a:br>
            <a:r>
              <a:rPr lang="en-US" altLang="zh-TW" sz="5400" dirty="0" smtClean="0"/>
              <a:t>Wavelet Transform</a:t>
            </a:r>
            <a:endParaRPr lang="zh-TW" alt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 smtClean="0"/>
              <a:t>Pao</a:t>
            </a:r>
            <a:r>
              <a:rPr lang="en-US" altLang="zh-TW" dirty="0" smtClean="0"/>
              <a:t>-Yen Lin</a:t>
            </a:r>
          </a:p>
          <a:p>
            <a:r>
              <a:rPr lang="en-US" altLang="zh-TW" dirty="0" smtClean="0"/>
              <a:t>Digital Image and Signal Processing Lab</a:t>
            </a:r>
          </a:p>
          <a:p>
            <a:r>
              <a:rPr lang="en-US" altLang="zh-TW" dirty="0" smtClean="0"/>
              <a:t>Graduate Institute of Communication Engineering</a:t>
            </a:r>
          </a:p>
          <a:p>
            <a:r>
              <a:rPr lang="en-US" altLang="zh-TW" dirty="0" smtClean="0"/>
              <a:t>National Taiwan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Subband coding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928802"/>
            <a:ext cx="5617001" cy="201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714752"/>
            <a:ext cx="3786214" cy="191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857224" y="5657671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3</a:t>
            </a:r>
            <a:r>
              <a:rPr lang="en-US" dirty="0" smtClean="0"/>
              <a:t>   Two-band filter bank for one-dimensional subband coding and decoding system and the corresponding spectrum of the two </a:t>
            </a:r>
            <a:r>
              <a:rPr lang="en-US" dirty="0" err="1" smtClean="0"/>
              <a:t>bandpass</a:t>
            </a:r>
            <a:r>
              <a:rPr lang="en-US" dirty="0" smtClean="0"/>
              <a:t> </a:t>
            </a:r>
            <a:r>
              <a:rPr lang="en-US" dirty="0" smtClean="0"/>
              <a:t>filters[1]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Subband coding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Conditions of the filters for error-free reconstruction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For FIR filter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285852" y="2571744"/>
          <a:ext cx="5601224" cy="1285884"/>
        </p:xfrm>
        <a:graphic>
          <a:graphicData uri="http://schemas.openxmlformats.org/presentationml/2006/ole">
            <p:oleObj spid="_x0000_s2049" name="Equation" r:id="rId3" imgW="2438400" imgH="571500" progId="Equation.DSMT4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928794" y="4286256"/>
          <a:ext cx="4034146" cy="1714512"/>
        </p:xfrm>
        <a:graphic>
          <a:graphicData uri="http://schemas.openxmlformats.org/presentationml/2006/ole">
            <p:oleObj spid="_x0000_s2051" name="Equation" r:id="rId4" imgW="1524000" imgH="647700" progId="Equation.DSMT4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Time-frequency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Fourier Transform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Time-Frequency Transform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785918" y="2571744"/>
          <a:ext cx="5782791" cy="1090614"/>
        </p:xfrm>
        <a:graphic>
          <a:graphicData uri="http://schemas.openxmlformats.org/presentationml/2006/ole">
            <p:oleObj spid="_x0000_s26626" name="Equation" r:id="rId3" imgW="2895480" imgH="545760" progId="Equation.DSMT4">
              <p:embed/>
            </p:oleObj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928794" y="4429132"/>
          <a:ext cx="4655787" cy="1000132"/>
        </p:xfrm>
        <a:graphic>
          <a:graphicData uri="http://schemas.openxmlformats.org/presentationml/2006/ole">
            <p:oleObj spid="_x0000_s26629" name="Equation" r:id="rId4" imgW="2578100" imgH="546100" progId="Equation.DSMT4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1824038" y="4643446"/>
            <a:ext cx="6105548" cy="1530342"/>
            <a:chOff x="1824038" y="4643446"/>
            <a:chExt cx="6105548" cy="1530342"/>
          </a:xfrm>
        </p:grpSpPr>
        <p:grpSp>
          <p:nvGrpSpPr>
            <p:cNvPr id="18" name="群組 17"/>
            <p:cNvGrpSpPr/>
            <p:nvPr/>
          </p:nvGrpSpPr>
          <p:grpSpPr>
            <a:xfrm>
              <a:off x="1824038" y="4643446"/>
              <a:ext cx="4962540" cy="1530342"/>
              <a:chOff x="1824038" y="4643446"/>
              <a:chExt cx="4962540" cy="1530342"/>
            </a:xfrm>
          </p:grpSpPr>
          <p:sp>
            <p:nvSpPr>
              <p:cNvPr id="13" name="直線圖說文字 1 12"/>
              <p:cNvSpPr/>
              <p:nvPr/>
            </p:nvSpPr>
            <p:spPr>
              <a:xfrm>
                <a:off x="4286248" y="4643446"/>
                <a:ext cx="785818" cy="571504"/>
              </a:xfrm>
              <a:prstGeom prst="borderCallout1">
                <a:avLst>
                  <a:gd name="adj1" fmla="val 99198"/>
                  <a:gd name="adj2" fmla="val 46910"/>
                  <a:gd name="adj3" fmla="val 158471"/>
                  <a:gd name="adj4" fmla="val -54788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6" name="物件 15"/>
              <p:cNvGraphicFramePr>
                <a:graphicFrameLocks noChangeAspect="1"/>
              </p:cNvGraphicFramePr>
              <p:nvPr/>
            </p:nvGraphicFramePr>
            <p:xfrm>
              <a:off x="1824038" y="5572125"/>
              <a:ext cx="1282700" cy="601663"/>
            </p:xfrm>
            <a:graphic>
              <a:graphicData uri="http://schemas.openxmlformats.org/presentationml/2006/ole">
                <p:oleObj spid="_x0000_s26633" name="Equation" r:id="rId5" imgW="596880" imgH="279360" progId="Equation.DSMT4">
                  <p:embed/>
                </p:oleObj>
              </a:graphicData>
            </a:graphic>
          </p:graphicFrame>
          <p:sp>
            <p:nvSpPr>
              <p:cNvPr id="17" name="文字方塊 16"/>
              <p:cNvSpPr txBox="1"/>
              <p:nvPr/>
            </p:nvSpPr>
            <p:spPr>
              <a:xfrm>
                <a:off x="3000364" y="5572140"/>
                <a:ext cx="37862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time-frequency atoms</a:t>
                </a:r>
                <a:endParaRPr lang="zh-TW" altLang="en-US" sz="2800" dirty="0"/>
              </a:p>
            </p:txBody>
          </p:sp>
        </p:grpSp>
        <p:graphicFrame>
          <p:nvGraphicFramePr>
            <p:cNvPr id="19" name="物件 18"/>
            <p:cNvGraphicFramePr>
              <a:graphicFrameLocks noChangeAspect="1"/>
            </p:cNvGraphicFramePr>
            <p:nvPr/>
          </p:nvGraphicFramePr>
          <p:xfrm>
            <a:off x="6786578" y="5500702"/>
            <a:ext cx="1143008" cy="664540"/>
          </p:xfrm>
          <a:graphic>
            <a:graphicData uri="http://schemas.openxmlformats.org/presentationml/2006/ole">
              <p:oleObj spid="_x0000_s26636" name="Equation" r:id="rId6" imgW="545760" imgH="317160" progId="Equation.DSMT4">
                <p:embed/>
              </p:oleObj>
            </a:graphicData>
          </a:graphic>
        </p:graphicFrame>
      </p:grpSp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                </a:t>
            </a:r>
            <a:r>
              <a:rPr lang="en-US" dirty="0" smtClean="0"/>
              <a:t>is represented in a time-frequency plane  by a region whose location and width depends on the time-frequency spread of     .</a:t>
            </a:r>
          </a:p>
          <a:p>
            <a:endParaRPr lang="en-US" altLang="zh-TW" dirty="0" smtClean="0"/>
          </a:p>
          <a:p>
            <a:r>
              <a:rPr lang="en-US" dirty="0" smtClean="0"/>
              <a:t>Center? </a:t>
            </a:r>
          </a:p>
          <a:p>
            <a:r>
              <a:rPr lang="en-US" altLang="zh-TW" dirty="0" smtClean="0"/>
              <a:t>Spread? </a:t>
            </a: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785786" y="2285992"/>
          <a:ext cx="1241432" cy="738948"/>
        </p:xfrm>
        <a:graphic>
          <a:graphicData uri="http://schemas.openxmlformats.org/presentationml/2006/ole">
            <p:oleObj spid="_x0000_s28675" name="Equation" r:id="rId3" imgW="533160" imgH="317160" progId="Equation.DSMT4">
              <p:embed/>
            </p:oleObj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3643306" y="3143248"/>
          <a:ext cx="397932" cy="522286"/>
        </p:xfrm>
        <a:graphic>
          <a:graphicData uri="http://schemas.openxmlformats.org/presentationml/2006/ole">
            <p:oleObj spid="_x0000_s28676" name="Equation" r:id="rId4" imgW="203040" imgH="266400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07900"/>
          </a:xfrm>
        </p:spPr>
        <p:txBody>
          <a:bodyPr/>
          <a:lstStyle/>
          <a:p>
            <a:r>
              <a:rPr lang="en-US" altLang="zh-TW" dirty="0" smtClean="0"/>
              <a:t>Recall that               ,that is: 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2428860" y="1857364"/>
          <a:ext cx="1143008" cy="664540"/>
        </p:xfrm>
        <a:graphic>
          <a:graphicData uri="http://schemas.openxmlformats.org/presentationml/2006/ole">
            <p:oleObj spid="_x0000_s29698" name="Equation" r:id="rId3" imgW="545760" imgH="31716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428860" y="2571744"/>
          <a:ext cx="3729376" cy="1162052"/>
        </p:xfrm>
        <a:graphic>
          <a:graphicData uri="http://schemas.openxmlformats.org/presentationml/2006/ole">
            <p:oleObj spid="_x0000_s29699" name="Equation" r:id="rId4" imgW="1752480" imgH="545760" progId="Equation.DSMT4">
              <p:embed/>
            </p:oleObj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4000496" y="2857496"/>
            <a:ext cx="4500594" cy="1104607"/>
            <a:chOff x="4000496" y="2857496"/>
            <a:chExt cx="4500594" cy="1104607"/>
          </a:xfrm>
        </p:grpSpPr>
        <p:sp>
          <p:nvSpPr>
            <p:cNvPr id="7" name="直線圖說文字 1 6"/>
            <p:cNvSpPr/>
            <p:nvPr/>
          </p:nvSpPr>
          <p:spPr>
            <a:xfrm>
              <a:off x="4000496" y="2857496"/>
              <a:ext cx="1214446" cy="571504"/>
            </a:xfrm>
            <a:prstGeom prst="borderCallout1">
              <a:avLst>
                <a:gd name="adj1" fmla="val 100654"/>
                <a:gd name="adj2" fmla="val 48137"/>
                <a:gd name="adj3" fmla="val 156309"/>
                <a:gd name="adj4" fmla="val 12659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5572132" y="3500438"/>
              <a:ext cx="2928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Interpret as a PDF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內容版面配置區 2"/>
          <p:cNvSpPr txBox="1">
            <a:spLocks/>
          </p:cNvSpPr>
          <p:nvPr/>
        </p:nvSpPr>
        <p:spPr>
          <a:xfrm>
            <a:off x="571472" y="4143380"/>
            <a:ext cx="8229600" cy="2207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Center : Mean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Spread : Variance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 (Mean) in time domain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TW" dirty="0" smtClean="0"/>
              <a:t>Spread (Variance) in time domain</a:t>
            </a:r>
            <a:endParaRPr lang="zh-TW" altLang="en-US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2571736" y="2428868"/>
          <a:ext cx="3338190" cy="1304929"/>
        </p:xfrm>
        <a:graphic>
          <a:graphicData uri="http://schemas.openxmlformats.org/presentationml/2006/ole">
            <p:oleObj spid="_x0000_s30724" name="Equation" r:id="rId3" imgW="1396800" imgH="545760" progId="Equation.DSMT4">
              <p:embed/>
            </p:oleObj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2143108" y="4500570"/>
          <a:ext cx="4572032" cy="1143008"/>
        </p:xfrm>
        <a:graphic>
          <a:graphicData uri="http://schemas.openxmlformats.org/presentationml/2006/ole">
            <p:oleObj spid="_x0000_s30725" name="Equation" r:id="rId4" imgW="2184120" imgH="545760" progId="Equation.DSMT4">
              <p:embed/>
            </p:oleObj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Plancherel</a:t>
            </a:r>
            <a:r>
              <a:rPr lang="en-US" dirty="0" smtClean="0"/>
              <a:t> formula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Center (Mean) in frequency domain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altLang="zh-TW" dirty="0" smtClean="0"/>
              <a:t>Spread (Variance) in frequency domain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2786050" y="2357430"/>
          <a:ext cx="3525473" cy="1090614"/>
        </p:xfrm>
        <a:graphic>
          <a:graphicData uri="http://schemas.openxmlformats.org/presentationml/2006/ole">
            <p:oleObj spid="_x0000_s31746" name="Equation" r:id="rId3" imgW="1765080" imgH="54576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857488" y="3857628"/>
          <a:ext cx="3186467" cy="1000132"/>
        </p:xfrm>
        <a:graphic>
          <a:graphicData uri="http://schemas.openxmlformats.org/presentationml/2006/ole">
            <p:oleObj spid="_x0000_s31747" name="Equation" r:id="rId4" imgW="1739880" imgH="545760" progId="Equation.DSMT4">
              <p:embed/>
            </p:oleObj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2571736" y="5286388"/>
          <a:ext cx="4405897" cy="928694"/>
        </p:xfrm>
        <a:graphic>
          <a:graphicData uri="http://schemas.openxmlformats.org/presentationml/2006/ole">
            <p:oleObj spid="_x0000_s31748" name="Equation" r:id="rId5" imgW="2590560" imgH="545760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857364"/>
            <a:ext cx="428628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785918" y="4286257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4</a:t>
            </a:r>
            <a:r>
              <a:rPr lang="en-US" dirty="0" smtClean="0"/>
              <a:t>   Heisenberg box representing an atom      </a:t>
            </a:r>
            <a:r>
              <a:rPr lang="en-US" dirty="0" smtClean="0"/>
              <a:t>[1].</a:t>
            </a: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6286512" y="4214818"/>
          <a:ext cx="302761" cy="397374"/>
        </p:xfrm>
        <a:graphic>
          <a:graphicData uri="http://schemas.openxmlformats.org/presentationml/2006/ole">
            <p:oleObj spid="_x0000_s32770" name="Equation" r:id="rId4" imgW="203040" imgH="266400" progId="Equation.DSMT4">
              <p:embed/>
            </p:oleObj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zh-TW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zh-TW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altLang="zh-TW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lang="en-US" altLang="zh-TW" sz="2600" dirty="0" smtClean="0"/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800" dirty="0" smtClean="0"/>
              <a:t>Heisenberg uncertainty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3571868" y="5214950"/>
          <a:ext cx="1500198" cy="972351"/>
        </p:xfrm>
        <a:graphic>
          <a:graphicData uri="http://schemas.openxmlformats.org/presentationml/2006/ole">
            <p:oleObj spid="_x0000_s32771" name="Equation" r:id="rId5" imgW="685800" imgH="444240" progId="Equation.DSMT4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Windowed Fourier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 function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dirty="0" smtClean="0"/>
              <a:t>Real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Symmetric</a:t>
            </a:r>
          </a:p>
          <a:p>
            <a:r>
              <a:rPr lang="en-US" altLang="zh-TW" dirty="0" smtClean="0"/>
              <a:t> For a window function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 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It is </a:t>
            </a:r>
            <a:r>
              <a:rPr lang="en-US" dirty="0" smtClean="0"/>
              <a:t>translated by </a:t>
            </a:r>
            <a:r>
              <a:rPr lang="en-US" i="1" dirty="0" smtClean="0"/>
              <a:t>μ</a:t>
            </a:r>
            <a:r>
              <a:rPr lang="en-US" dirty="0" smtClean="0"/>
              <a:t> and modulated by the frequency 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endParaRPr lang="en-US" altLang="zh-TW" dirty="0" smtClean="0"/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         is normalized </a:t>
            </a:r>
          </a:p>
          <a:p>
            <a:pPr marL="880110" lvl="1" indent="-514350">
              <a:buNone/>
            </a:pPr>
            <a:endParaRPr lang="en-US" altLang="zh-TW" dirty="0" smtClean="0"/>
          </a:p>
          <a:p>
            <a:pPr marL="880110" lvl="1" indent="-514350">
              <a:buFont typeface="Wingdings" pitchFamily="2" charset="2"/>
              <a:buAutoNum type="circleNumWdWhitePlain"/>
            </a:pPr>
            <a:endParaRPr lang="en-US" altLang="zh-TW" dirty="0" smtClean="0"/>
          </a:p>
          <a:p>
            <a:pPr marL="880110" lvl="1" indent="-514350">
              <a:buFont typeface="Wingdings" pitchFamily="2" charset="2"/>
              <a:buAutoNum type="circleNumWdWhitePlain"/>
            </a:pPr>
            <a:endParaRPr lang="en-US" altLang="zh-TW" dirty="0" smtClean="0"/>
          </a:p>
          <a:p>
            <a:endParaRPr lang="en-US" altLang="zh-TW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357290" y="3714752"/>
          <a:ext cx="2063756" cy="570248"/>
        </p:xfrm>
        <a:graphic>
          <a:graphicData uri="http://schemas.openxmlformats.org/presentationml/2006/ole">
            <p:oleObj spid="_x0000_s33794" name="Equation" r:id="rId3" imgW="965160" imgH="26640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4143372" y="3214686"/>
          <a:ext cx="721252" cy="522286"/>
        </p:xfrm>
        <a:graphic>
          <a:graphicData uri="http://schemas.openxmlformats.org/presentationml/2006/ole">
            <p:oleObj spid="_x0000_s33795" name="Equation" r:id="rId4" imgW="368280" imgH="266400" progId="Equation.DSMT4">
              <p:embed/>
            </p:oleObj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8286776" y="4214818"/>
          <a:ext cx="270714" cy="354010"/>
        </p:xfrm>
        <a:graphic>
          <a:graphicData uri="http://schemas.openxmlformats.org/presentationml/2006/ole">
            <p:oleObj spid="_x0000_s33796" name="Equation" r:id="rId5" imgW="164880" imgH="215640" progId="Equation.DSMT4">
              <p:embed/>
            </p:oleObj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1381682" y="4537088"/>
          <a:ext cx="3190318" cy="606424"/>
        </p:xfrm>
        <a:graphic>
          <a:graphicData uri="http://schemas.openxmlformats.org/presentationml/2006/ole">
            <p:oleObj spid="_x0000_s33797" name="Equation" r:id="rId6" imgW="1536480" imgH="291960" progId="Equation.DSMT4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357290" y="5072074"/>
          <a:ext cx="720725" cy="522287"/>
        </p:xfrm>
        <a:graphic>
          <a:graphicData uri="http://schemas.openxmlformats.org/presentationml/2006/ole">
            <p:oleObj spid="_x0000_s33799" name="Equation" r:id="rId7" imgW="368280" imgH="266400" progId="Equation.DSMT4">
              <p:embed/>
            </p:oleObj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1357290" y="5572140"/>
          <a:ext cx="2782161" cy="600074"/>
        </p:xfrm>
        <a:graphic>
          <a:graphicData uri="http://schemas.openxmlformats.org/presentationml/2006/ole">
            <p:oleObj spid="_x0000_s33800" name="Equation" r:id="rId8" imgW="1295280" imgH="279360" progId="Equation.DSMT4">
              <p:embed/>
            </p:oleObj>
          </a:graphicData>
        </a:graphic>
      </p:graphicFrame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Windowed Fourier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Windowed Fourier Transform (WFT) is defined as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Also called Short time Fourier Transform (STFT)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Heisenberg box?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357290" y="2500306"/>
          <a:ext cx="6352074" cy="1019176"/>
        </p:xfrm>
        <a:graphic>
          <a:graphicData uri="http://schemas.openxmlformats.org/presentationml/2006/ole">
            <p:oleObj spid="_x0000_s34818" name="Equation" r:id="rId3" imgW="3403440" imgH="545760" progId="Equation.DSMT4">
              <p:embed/>
            </p:oleObj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Background</a:t>
            </a:r>
          </a:p>
          <a:p>
            <a:r>
              <a:rPr lang="en-US" altLang="zh-TW" dirty="0" smtClean="0"/>
              <a:t>Time-frequency analysis</a:t>
            </a:r>
          </a:p>
          <a:p>
            <a:r>
              <a:rPr lang="en-US" altLang="zh-TW" dirty="0" smtClean="0"/>
              <a:t>Windowed Fourier Transform</a:t>
            </a:r>
          </a:p>
          <a:p>
            <a:r>
              <a:rPr lang="en-US" altLang="zh-TW" dirty="0" smtClean="0"/>
              <a:t>Wavelet Transform</a:t>
            </a:r>
          </a:p>
          <a:p>
            <a:r>
              <a:rPr lang="en-US" altLang="zh-TW" dirty="0" smtClean="0"/>
              <a:t>Applications of Wavelet Transform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 of WFT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 (Mean) in time domain</a:t>
            </a:r>
          </a:p>
          <a:p>
            <a:pPr>
              <a:buNone/>
            </a:pPr>
            <a:r>
              <a:rPr lang="en-US" dirty="0" smtClean="0"/>
              <a:t>             is real and symmetric,          is centered at zero</a:t>
            </a:r>
          </a:p>
          <a:p>
            <a:pPr>
              <a:buNone/>
            </a:pPr>
            <a:r>
              <a:rPr lang="en-US" dirty="0" smtClean="0"/>
              <a:t>                         is centered at      in time domain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Spread (Variance) in time domain</a:t>
            </a:r>
            <a:endParaRPr lang="zh-TW" altLang="en-US" dirty="0" smtClean="0"/>
          </a:p>
          <a:p>
            <a:endParaRPr lang="en-US" dirty="0" smtClean="0"/>
          </a:p>
          <a:p>
            <a:endParaRPr lang="zh-TW" altLang="en-US" dirty="0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857224" y="2357430"/>
          <a:ext cx="720725" cy="522287"/>
        </p:xfrm>
        <a:graphic>
          <a:graphicData uri="http://schemas.openxmlformats.org/presentationml/2006/ole">
            <p:oleObj spid="_x0000_s35844" name="Equation" r:id="rId3" imgW="368280" imgH="26640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786314" y="2357430"/>
          <a:ext cx="720725" cy="522287"/>
        </p:xfrm>
        <a:graphic>
          <a:graphicData uri="http://schemas.openxmlformats.org/presentationml/2006/ole">
            <p:oleObj spid="_x0000_s35846" name="Equation" r:id="rId4" imgW="368280" imgH="266400" progId="Equation.DSMT4">
              <p:embed/>
            </p:oleObj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928662" y="3143248"/>
            <a:ext cx="42862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物件 12"/>
          <p:cNvGraphicFramePr>
            <a:graphicFrameLocks noChangeAspect="1"/>
          </p:cNvGraphicFramePr>
          <p:nvPr/>
        </p:nvGraphicFramePr>
        <p:xfrm>
          <a:off x="1500166" y="2857496"/>
          <a:ext cx="1033243" cy="528636"/>
        </p:xfrm>
        <a:graphic>
          <a:graphicData uri="http://schemas.openxmlformats.org/presentationml/2006/ole">
            <p:oleObj spid="_x0000_s35847" name="Equation" r:id="rId5" imgW="545760" imgH="279360" progId="Equation.DSMT4">
              <p:embed/>
            </p:oleObj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4546265" y="3022115"/>
          <a:ext cx="311487" cy="335447"/>
        </p:xfrm>
        <a:graphic>
          <a:graphicData uri="http://schemas.openxmlformats.org/presentationml/2006/ole">
            <p:oleObj spid="_x0000_s35848" name="Equation" r:id="rId6" imgW="164880" imgH="177480" progId="Equation.DSMT4">
              <p:embed/>
            </p:oleObj>
          </a:graphicData>
        </a:graphic>
      </p:graphicFrame>
      <p:graphicFrame>
        <p:nvGraphicFramePr>
          <p:cNvPr id="15" name="物件 14"/>
          <p:cNvGraphicFramePr>
            <a:graphicFrameLocks noChangeAspect="1"/>
          </p:cNvGraphicFramePr>
          <p:nvPr/>
        </p:nvGraphicFramePr>
        <p:xfrm>
          <a:off x="1571604" y="4357694"/>
          <a:ext cx="5512356" cy="1000132"/>
        </p:xfrm>
        <a:graphic>
          <a:graphicData uri="http://schemas.openxmlformats.org/presentationml/2006/ole">
            <p:oleObj spid="_x0000_s35849" name="Equation" r:id="rId7" imgW="3009600" imgH="545760" progId="Equation.DSMT4">
              <p:embed/>
            </p:oleObj>
          </a:graphicData>
        </a:graphic>
      </p:graphicFrame>
      <p:grpSp>
        <p:nvGrpSpPr>
          <p:cNvPr id="20" name="群組 19"/>
          <p:cNvGrpSpPr/>
          <p:nvPr/>
        </p:nvGrpSpPr>
        <p:grpSpPr>
          <a:xfrm>
            <a:off x="3357554" y="4429132"/>
            <a:ext cx="4429156" cy="1726654"/>
            <a:chOff x="3357554" y="4429132"/>
            <a:chExt cx="4429156" cy="1726654"/>
          </a:xfrm>
        </p:grpSpPr>
        <p:sp>
          <p:nvSpPr>
            <p:cNvPr id="16" name="直線圖說文字 1 15"/>
            <p:cNvSpPr/>
            <p:nvPr/>
          </p:nvSpPr>
          <p:spPr>
            <a:xfrm>
              <a:off x="5286380" y="4429132"/>
              <a:ext cx="1928826" cy="928694"/>
            </a:xfrm>
            <a:prstGeom prst="borderCallout1">
              <a:avLst>
                <a:gd name="adj1" fmla="val 101973"/>
                <a:gd name="adj2" fmla="val 49797"/>
                <a:gd name="adj3" fmla="val 127738"/>
                <a:gd name="adj4" fmla="val 17539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357554" y="5786454"/>
              <a:ext cx="4429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independent of     and 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8" name="物件 17"/>
            <p:cNvGraphicFramePr>
              <a:graphicFrameLocks noChangeAspect="1"/>
            </p:cNvGraphicFramePr>
            <p:nvPr/>
          </p:nvGraphicFramePr>
          <p:xfrm>
            <a:off x="4970243" y="5857892"/>
            <a:ext cx="244699" cy="263522"/>
          </p:xfrm>
          <a:graphic>
            <a:graphicData uri="http://schemas.openxmlformats.org/presentationml/2006/ole">
              <p:oleObj spid="_x0000_s35850" name="Equation" r:id="rId8" imgW="164880" imgH="177480" progId="Equation.DSMT4">
                <p:embed/>
              </p:oleObj>
            </a:graphicData>
          </a:graphic>
        </p:graphicFrame>
        <p:graphicFrame>
          <p:nvGraphicFramePr>
            <p:cNvPr id="35851" name="Object 11"/>
            <p:cNvGraphicFramePr>
              <a:graphicFrameLocks noChangeAspect="1"/>
            </p:cNvGraphicFramePr>
            <p:nvPr/>
          </p:nvGraphicFramePr>
          <p:xfrm>
            <a:off x="5643563" y="5830888"/>
            <a:ext cx="244475" cy="319087"/>
          </p:xfrm>
          <a:graphic>
            <a:graphicData uri="http://schemas.openxmlformats.org/presentationml/2006/ole">
              <p:oleObj spid="_x0000_s35851" name="Equation" r:id="rId9" imgW="164880" imgH="215640" progId="Equation.DSMT4">
                <p:embed/>
              </p:oleObj>
            </a:graphicData>
          </a:graphic>
        </p:graphicFrame>
      </p:grp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 of WFT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653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Center (Mean) in frequency domain</a:t>
            </a:r>
          </a:p>
          <a:p>
            <a:pPr>
              <a:buNone/>
            </a:pPr>
            <a:r>
              <a:rPr lang="en-US" dirty="0" smtClean="0"/>
              <a:t>    Similarly,              is centered at      in time domain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Spread (Variance) in frequency domain</a:t>
            </a:r>
          </a:p>
          <a:p>
            <a:pPr>
              <a:buNone/>
            </a:pPr>
            <a:r>
              <a:rPr lang="en-US" dirty="0" smtClean="0"/>
              <a:t>    By </a:t>
            </a:r>
            <a:r>
              <a:rPr lang="en-US" dirty="0" err="1" smtClean="0"/>
              <a:t>Parseval</a:t>
            </a:r>
            <a:r>
              <a:rPr lang="en-US" dirty="0" smtClean="0"/>
              <a:t> theorem: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Both of them are independent of      and     .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altLang="zh-TW" dirty="0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214546" y="2357430"/>
          <a:ext cx="1033462" cy="528638"/>
        </p:xfrm>
        <a:graphic>
          <a:graphicData uri="http://schemas.openxmlformats.org/presentationml/2006/ole">
            <p:oleObj spid="_x0000_s36866" name="Equation" r:id="rId3" imgW="545760" imgH="27936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286380" y="2428868"/>
          <a:ext cx="312738" cy="407987"/>
        </p:xfrm>
        <a:graphic>
          <a:graphicData uri="http://schemas.openxmlformats.org/presentationml/2006/ole">
            <p:oleObj spid="_x0000_s36867" name="Equation" r:id="rId4" imgW="164880" imgH="215640" progId="Equation.DSMT4">
              <p:embed/>
            </p:oleObj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857224" y="4000504"/>
          <a:ext cx="7725272" cy="1071570"/>
        </p:xfrm>
        <a:graphic>
          <a:graphicData uri="http://schemas.openxmlformats.org/presentationml/2006/ole">
            <p:oleObj spid="_x0000_s36868" name="Equation" r:id="rId5" imgW="3936960" imgH="545760" progId="Equation.DSMT4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5572125" y="5521342"/>
          <a:ext cx="312738" cy="336550"/>
        </p:xfrm>
        <a:graphic>
          <a:graphicData uri="http://schemas.openxmlformats.org/presentationml/2006/ole">
            <p:oleObj spid="_x0000_s36870" name="Equation" r:id="rId6" imgW="164880" imgH="177480" progId="Equation.DSMT4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6572264" y="5449904"/>
          <a:ext cx="312738" cy="407988"/>
        </p:xfrm>
        <a:graphic>
          <a:graphicData uri="http://schemas.openxmlformats.org/presentationml/2006/ole">
            <p:oleObj spid="_x0000_s36871" name="Equation" r:id="rId7" imgW="164880" imgH="215640" progId="Equation.DSMT4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Heisenberg box of WFT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071678"/>
            <a:ext cx="4059262" cy="295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857224" y="5214950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5</a:t>
            </a:r>
            <a:r>
              <a:rPr lang="en-US" dirty="0" smtClean="0"/>
              <a:t>   Heisenberg boxes of two windowed Fourier atoms             </a:t>
            </a:r>
            <a:r>
              <a:rPr lang="en-US" dirty="0" smtClean="0"/>
              <a:t>and         [1]</a:t>
            </a: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6643702" y="5143512"/>
          <a:ext cx="500066" cy="420055"/>
        </p:xfrm>
        <a:graphic>
          <a:graphicData uri="http://schemas.openxmlformats.org/presentationml/2006/ole">
            <p:oleObj spid="_x0000_s37890" name="Equation" r:id="rId4" imgW="317160" imgH="26640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683525" y="5143500"/>
          <a:ext cx="460375" cy="420688"/>
        </p:xfrm>
        <a:graphic>
          <a:graphicData uri="http://schemas.openxmlformats.org/presentationml/2006/ole">
            <p:oleObj spid="_x0000_s37891" name="Equation" r:id="rId5" imgW="291960" imgH="266400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Classification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Continuous Wavelet Transform (CWT)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Discrete Wavelet Transform (DWT)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Fast Wavelet Transform (FWT)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Wavelet function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en-US" altLang="zh-TW" b="1" dirty="0" smtClean="0"/>
              <a:t>Define</a:t>
            </a:r>
          </a:p>
          <a:p>
            <a:pPr marL="1154430" lvl="2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Zero mean:</a:t>
            </a:r>
          </a:p>
          <a:p>
            <a:pPr marL="1154430" lvl="2" indent="-514350">
              <a:buFont typeface="Wingdings" pitchFamily="2" charset="2"/>
              <a:buAutoNum type="circleNumWdWhitePlain"/>
            </a:pPr>
            <a:endParaRPr lang="en-US" altLang="zh-TW" dirty="0" smtClean="0"/>
          </a:p>
          <a:p>
            <a:pPr marL="1154430" lvl="2" indent="-514350">
              <a:buFont typeface="Wingdings" pitchFamily="2" charset="2"/>
              <a:buAutoNum type="circleNumWdWhitePlain"/>
            </a:pPr>
            <a:r>
              <a:rPr lang="en-US" altLang="zh-TW" dirty="0" smtClean="0"/>
              <a:t>Normalized:</a:t>
            </a:r>
          </a:p>
          <a:p>
            <a:pPr marL="1154430" lvl="2" indent="-514350">
              <a:buFont typeface="Wingdings" pitchFamily="2" charset="2"/>
              <a:buAutoNum type="circleNumWdWhitePlain"/>
            </a:pPr>
            <a:endParaRPr lang="en-US" dirty="0" smtClean="0"/>
          </a:p>
          <a:p>
            <a:pPr marL="1154430" lvl="2" indent="-514350">
              <a:buFont typeface="Wingdings" pitchFamily="2" charset="2"/>
              <a:buAutoNum type="circleNumWdWhitePlain"/>
            </a:pPr>
            <a:r>
              <a:rPr lang="en-US" dirty="0" smtClean="0"/>
              <a:t>Scaling  by     and translating it by     : </a:t>
            </a:r>
            <a:endParaRPr lang="en-US" altLang="zh-TW" dirty="0" smtClean="0"/>
          </a:p>
          <a:p>
            <a:pPr marL="1154430" lvl="2" indent="-514350">
              <a:buNone/>
            </a:pPr>
            <a:r>
              <a:rPr lang="en-US" altLang="zh-TW" dirty="0" smtClean="0"/>
              <a:t> </a:t>
            </a:r>
          </a:p>
          <a:p>
            <a:pPr marL="514350" indent="-514350">
              <a:buFont typeface="Wingdings" pitchFamily="2" charset="2"/>
              <a:buAutoNum type="circleNumWdWhitePlain"/>
            </a:pPr>
            <a:endParaRPr lang="en-US" altLang="zh-TW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3071802" y="2571744"/>
          <a:ext cx="1630991" cy="947738"/>
        </p:xfrm>
        <a:graphic>
          <a:graphicData uri="http://schemas.openxmlformats.org/presentationml/2006/ole">
            <p:oleObj spid="_x0000_s38914" name="Equation" r:id="rId3" imgW="939600" imgH="54576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3357554" y="3571876"/>
          <a:ext cx="1285884" cy="537733"/>
        </p:xfrm>
        <a:graphic>
          <a:graphicData uri="http://schemas.openxmlformats.org/presentationml/2006/ole">
            <p:oleObj spid="_x0000_s38915" name="Equation" r:id="rId4" imgW="698400" imgH="291960" progId="Equation.DSMT4">
              <p:embed/>
            </p:oleObj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2998782" y="4441521"/>
          <a:ext cx="287334" cy="344801"/>
        </p:xfrm>
        <a:graphic>
          <a:graphicData uri="http://schemas.openxmlformats.org/presentationml/2006/ole">
            <p:oleObj spid="_x0000_s38916" name="Equation" r:id="rId5" imgW="126720" imgH="152280" progId="Equation.DSMT4">
              <p:embed/>
            </p:oleObj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572132" y="4503965"/>
          <a:ext cx="328624" cy="353795"/>
        </p:xfrm>
        <a:graphic>
          <a:graphicData uri="http://schemas.openxmlformats.org/presentationml/2006/ole">
            <p:oleObj spid="_x0000_s38917" name="Equation" r:id="rId6" imgW="164880" imgH="177480" progId="Equation.DSMT4">
              <p:embed/>
            </p:oleObj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2786050" y="4929198"/>
          <a:ext cx="3256840" cy="1000132"/>
        </p:xfrm>
        <a:graphic>
          <a:graphicData uri="http://schemas.openxmlformats.org/presentationml/2006/ole">
            <p:oleObj spid="_x0000_s38918" name="Equation" r:id="rId7" imgW="1612800" imgH="495000" progId="Equation.DSMT4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 (CWT) is defined as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b="1" dirty="0" smtClean="0"/>
              <a:t>     </a:t>
            </a:r>
          </a:p>
          <a:p>
            <a:pPr>
              <a:buNone/>
            </a:pPr>
            <a:r>
              <a:rPr lang="en-US" altLang="zh-TW" b="1" dirty="0" smtClean="0"/>
              <a:t>    Define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It can be proved that </a:t>
            </a:r>
          </a:p>
          <a:p>
            <a:pPr>
              <a:buNone/>
            </a:pPr>
            <a:r>
              <a:rPr lang="en-US" altLang="zh-TW" dirty="0" smtClean="0"/>
              <a:t>    which is called </a:t>
            </a:r>
            <a:r>
              <a:rPr lang="en-US" altLang="zh-TW" i="1" dirty="0" smtClean="0"/>
              <a:t>Wavelet admissibility condition</a:t>
            </a:r>
          </a:p>
          <a:p>
            <a:endParaRPr lang="en-US" altLang="zh-TW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428728" y="2500306"/>
          <a:ext cx="6446881" cy="1019176"/>
        </p:xfrm>
        <a:graphic>
          <a:graphicData uri="http://schemas.openxmlformats.org/presentationml/2006/ole">
            <p:oleObj spid="_x0000_s39938" name="Equation" r:id="rId3" imgW="3454200" imgH="54576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714612" y="3927487"/>
          <a:ext cx="2743200" cy="1216025"/>
        </p:xfrm>
        <a:graphic>
          <a:graphicData uri="http://schemas.openxmlformats.org/presentationml/2006/ole">
            <p:oleObj spid="_x0000_s39939" name="Equation" r:id="rId4" imgW="1346040" imgH="596880" progId="Equation.DSMT4">
              <p:embed/>
            </p:oleObj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786182" y="5286388"/>
          <a:ext cx="1293812" cy="542925"/>
        </p:xfrm>
        <a:graphic>
          <a:graphicData uri="http://schemas.openxmlformats.org/presentationml/2006/ole">
            <p:oleObj spid="_x0000_s39940" name="Equation" r:id="rId5" imgW="634680" imgH="266400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For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where </a:t>
            </a:r>
            <a:endParaRPr lang="zh-TW" alt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571604" y="1998661"/>
          <a:ext cx="2743200" cy="1216025"/>
        </p:xfrm>
        <a:graphic>
          <a:graphicData uri="http://schemas.openxmlformats.org/presentationml/2006/ole">
            <p:oleObj spid="_x0000_s40962" name="Equation" r:id="rId3" imgW="1346040" imgH="596880" progId="Equation.DSMT4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928794" y="3357562"/>
          <a:ext cx="1293812" cy="542925"/>
        </p:xfrm>
        <a:graphic>
          <a:graphicData uri="http://schemas.openxmlformats.org/presentationml/2006/ole">
            <p:oleObj spid="_x0000_s40963" name="Equation" r:id="rId4" imgW="634680" imgH="266400" progId="Equation.DSMT4">
              <p:embed/>
            </p:oleObj>
          </a:graphicData>
        </a:graphic>
      </p:graphicFrame>
      <p:grpSp>
        <p:nvGrpSpPr>
          <p:cNvPr id="13" name="群組 12"/>
          <p:cNvGrpSpPr/>
          <p:nvPr/>
        </p:nvGrpSpPr>
        <p:grpSpPr>
          <a:xfrm>
            <a:off x="928662" y="3971089"/>
            <a:ext cx="2071702" cy="529481"/>
            <a:chOff x="928662" y="3971089"/>
            <a:chExt cx="2071702" cy="52948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928662" y="4284668"/>
              <a:ext cx="428628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物件 7"/>
            <p:cNvGraphicFramePr>
              <a:graphicFrameLocks noChangeAspect="1"/>
            </p:cNvGraphicFramePr>
            <p:nvPr/>
          </p:nvGraphicFramePr>
          <p:xfrm>
            <a:off x="1714480" y="3971089"/>
            <a:ext cx="1285884" cy="529481"/>
          </p:xfrm>
          <a:graphic>
            <a:graphicData uri="http://schemas.openxmlformats.org/presentationml/2006/ole">
              <p:oleObj spid="_x0000_s40964" name="Equation" r:id="rId5" imgW="647640" imgH="266400" progId="Equation.DSMT4">
                <p:embed/>
              </p:oleObj>
            </a:graphicData>
          </a:graphic>
        </p:graphicFrame>
      </p:grpSp>
      <p:grpSp>
        <p:nvGrpSpPr>
          <p:cNvPr id="12" name="群組 11"/>
          <p:cNvGrpSpPr/>
          <p:nvPr/>
        </p:nvGrpSpPr>
        <p:grpSpPr>
          <a:xfrm>
            <a:off x="928662" y="4500570"/>
            <a:ext cx="4786346" cy="947738"/>
            <a:chOff x="928662" y="4500570"/>
            <a:chExt cx="4786346" cy="947738"/>
          </a:xfrm>
        </p:grpSpPr>
        <p:cxnSp>
          <p:nvCxnSpPr>
            <p:cNvPr id="9" name="直線單箭頭接點 8"/>
            <p:cNvCxnSpPr/>
            <p:nvPr/>
          </p:nvCxnSpPr>
          <p:spPr>
            <a:xfrm>
              <a:off x="928662" y="5000636"/>
              <a:ext cx="428628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965" name="Object 5"/>
            <p:cNvGraphicFramePr>
              <a:graphicFrameLocks noChangeAspect="1"/>
            </p:cNvGraphicFramePr>
            <p:nvPr/>
          </p:nvGraphicFramePr>
          <p:xfrm>
            <a:off x="1643042" y="4500570"/>
            <a:ext cx="1630362" cy="947738"/>
          </p:xfrm>
          <a:graphic>
            <a:graphicData uri="http://schemas.openxmlformats.org/presentationml/2006/ole">
              <p:oleObj spid="_x0000_s40965" name="Equation" r:id="rId6" imgW="939600" imgH="545760" progId="Equation.DSMT4">
                <p:embed/>
              </p:oleObj>
            </a:graphicData>
          </a:graphic>
        </p:graphicFrame>
        <p:sp>
          <p:nvSpPr>
            <p:cNvPr id="11" name="文字方塊 10"/>
            <p:cNvSpPr txBox="1"/>
            <p:nvPr/>
          </p:nvSpPr>
          <p:spPr>
            <a:xfrm>
              <a:off x="3643306" y="471488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Zero mean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Inverse Continuous Wavelet Transform (ICWT)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285852" y="2500306"/>
          <a:ext cx="6702184" cy="1143008"/>
        </p:xfrm>
        <a:graphic>
          <a:graphicData uri="http://schemas.openxmlformats.org/presentationml/2006/ole">
            <p:oleObj spid="_x0000_s41986" name="Equation" r:id="rId3" imgW="3276360" imgH="558720" progId="Equation.DSMT4">
              <p:embed/>
            </p:oleObj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the Continuous Wavelet Transform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When                       is known for           , to recover function     we need a complement of information corresponding to                      for          .</a:t>
            </a:r>
            <a:endParaRPr lang="zh-TW" altLang="en-US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428750" y="2500313"/>
          <a:ext cx="6446838" cy="1019175"/>
        </p:xfrm>
        <a:graphic>
          <a:graphicData uri="http://schemas.openxmlformats.org/presentationml/2006/ole">
            <p:oleObj spid="_x0000_s44035" name="Equation" r:id="rId3" imgW="3454200" imgH="545760" progId="Equation.DSMT4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785918" y="3811594"/>
          <a:ext cx="1682750" cy="546100"/>
        </p:xfrm>
        <a:graphic>
          <a:graphicData uri="http://schemas.openxmlformats.org/presentationml/2006/ole">
            <p:oleObj spid="_x0000_s44038" name="Equation" r:id="rId4" imgW="901440" imgH="291960" progId="Equation.DSMT4">
              <p:embed/>
            </p:oleObj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429256" y="3857625"/>
          <a:ext cx="782637" cy="452438"/>
        </p:xfrm>
        <a:graphic>
          <a:graphicData uri="http://schemas.openxmlformats.org/presentationml/2006/ole">
            <p:oleObj spid="_x0000_s44039" name="Equation" r:id="rId5" imgW="419040" imgH="241200" progId="Equation.DSMT4">
              <p:embed/>
            </p:oleObj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049447" y="4286256"/>
          <a:ext cx="307975" cy="428625"/>
        </p:xfrm>
        <a:graphic>
          <a:graphicData uri="http://schemas.openxmlformats.org/presentationml/2006/ole">
            <p:oleObj spid="_x0000_s44041" name="Equation" r:id="rId6" imgW="164880" imgH="228600" progId="Equation.DSMT4">
              <p:embed/>
            </p:oleObj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3286116" y="4643446"/>
          <a:ext cx="1682750" cy="546100"/>
        </p:xfrm>
        <a:graphic>
          <a:graphicData uri="http://schemas.openxmlformats.org/presentationml/2006/ole">
            <p:oleObj spid="_x0000_s44043" name="Equation" r:id="rId7" imgW="901440" imgH="291960" progId="Equation.DSMT4">
              <p:embed/>
            </p:oleObj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5500694" y="4643446"/>
          <a:ext cx="782638" cy="452438"/>
        </p:xfrm>
        <a:graphic>
          <a:graphicData uri="http://schemas.openxmlformats.org/presentationml/2006/ole">
            <p:oleObj spid="_x0000_s44044" name="Equation" r:id="rId8" imgW="419040" imgH="241200" progId="Equation.DSMT4">
              <p:embed/>
            </p:oleObj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Scaling function</a:t>
            </a:r>
          </a:p>
          <a:p>
            <a:pPr>
              <a:buNone/>
            </a:pPr>
            <a:r>
              <a:rPr lang="en-US" altLang="zh-TW" dirty="0" smtClean="0"/>
              <a:t>    Define that the scaling function is an aggregation of wavelets at scales larger than 1.</a:t>
            </a:r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en-US" altLang="zh-TW" b="1" dirty="0" smtClean="0"/>
              <a:t>Define</a:t>
            </a:r>
          </a:p>
          <a:p>
            <a:pPr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500166" y="3500438"/>
          <a:ext cx="5839107" cy="1258890"/>
        </p:xfrm>
        <a:graphic>
          <a:graphicData uri="http://schemas.openxmlformats.org/presentationml/2006/ole">
            <p:oleObj spid="_x0000_s45058" name="Equation" r:id="rId3" imgW="2768400" imgH="596880" progId="Equation.DSMT4">
              <p:embed/>
            </p:oleObj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1643042" y="4929198"/>
          <a:ext cx="2245750" cy="1357322"/>
        </p:xfrm>
        <a:graphic>
          <a:graphicData uri="http://schemas.openxmlformats.org/presentationml/2006/ole">
            <p:oleObj spid="_x0000_s45059" name="Equation" r:id="rId4" imgW="1155600" imgH="698400" progId="Equation.DSMT4">
              <p:embed/>
            </p:oleObj>
          </a:graphicData>
        </a:graphic>
      </p:graphicFrame>
      <p:sp>
        <p:nvSpPr>
          <p:cNvPr id="9" name="向右箭號 8"/>
          <p:cNvSpPr/>
          <p:nvPr/>
        </p:nvSpPr>
        <p:spPr>
          <a:xfrm>
            <a:off x="928662" y="5429264"/>
            <a:ext cx="500066" cy="28575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1643042" y="5572140"/>
            <a:ext cx="6000792" cy="785818"/>
            <a:chOff x="1643042" y="5572140"/>
            <a:chExt cx="6000792" cy="785818"/>
          </a:xfrm>
        </p:grpSpPr>
        <p:sp>
          <p:nvSpPr>
            <p:cNvPr id="14" name="直線圖說文字 1 13"/>
            <p:cNvSpPr/>
            <p:nvPr/>
          </p:nvSpPr>
          <p:spPr>
            <a:xfrm>
              <a:off x="1643042" y="5572140"/>
              <a:ext cx="2214578" cy="785818"/>
            </a:xfrm>
            <a:prstGeom prst="borderCallout1">
              <a:avLst>
                <a:gd name="adj1" fmla="val 47841"/>
                <a:gd name="adj2" fmla="val 99808"/>
                <a:gd name="adj3" fmla="val 55704"/>
                <a:gd name="adj4" fmla="val 14157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857752" y="5763300"/>
              <a:ext cx="27860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Low pass filter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Why Wavelet Transform?</a:t>
            </a:r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r>
              <a:rPr lang="en-US" altLang="zh-TW" sz="2800" dirty="0" err="1" smtClean="0"/>
              <a:t>Ans</a:t>
            </a:r>
            <a:r>
              <a:rPr lang="en-US" altLang="zh-TW" sz="2800" dirty="0" smtClean="0"/>
              <a:t>: Analysis signals which is a function of time and frequency</a:t>
            </a:r>
          </a:p>
          <a:p>
            <a:pPr>
              <a:buNone/>
            </a:pPr>
            <a:endParaRPr lang="en-US" altLang="zh-TW" sz="2800" dirty="0" smtClean="0"/>
          </a:p>
          <a:p>
            <a:r>
              <a:rPr lang="en-US" altLang="zh-TW" sz="2800" dirty="0" smtClean="0"/>
              <a:t>Examples  </a:t>
            </a:r>
          </a:p>
          <a:p>
            <a:pPr>
              <a:buNone/>
            </a:pPr>
            <a:r>
              <a:rPr lang="en-US" altLang="zh-TW" sz="2800" dirty="0" smtClean="0"/>
              <a:t>    Scores, images, economical data, etc.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sz="2800" dirty="0" smtClean="0"/>
          </a:p>
          <a:p>
            <a:pPr>
              <a:buNone/>
            </a:pPr>
            <a:endParaRPr lang="en-US" altLang="zh-TW" sz="2800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function can therefore decompose into a low-frequency approximation and a high-frequency detail</a:t>
            </a:r>
          </a:p>
          <a:p>
            <a:r>
              <a:rPr lang="en-US" altLang="zh-TW" dirty="0" smtClean="0"/>
              <a:t>Low-frequency approximation of      at scale    :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5572132" y="2857495"/>
          <a:ext cx="321472" cy="428629"/>
        </p:xfrm>
        <a:graphic>
          <a:graphicData uri="http://schemas.openxmlformats.org/presentationml/2006/ole">
            <p:oleObj spid="_x0000_s46082" name="Equation" r:id="rId3" imgW="152280" imgH="203040" progId="Equation.DSMT4">
              <p:embed/>
            </p:oleObj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7112000" y="2924175"/>
          <a:ext cx="242888" cy="293688"/>
        </p:xfrm>
        <a:graphic>
          <a:graphicData uri="http://schemas.openxmlformats.org/presentationml/2006/ole">
            <p:oleObj spid="_x0000_s46084" name="Equation" r:id="rId4" imgW="114120" imgH="139680" progId="Equation.DSMT4">
              <p:embed/>
            </p:oleObj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1357290" y="3500438"/>
          <a:ext cx="6186863" cy="1000132"/>
        </p:xfrm>
        <a:graphic>
          <a:graphicData uri="http://schemas.openxmlformats.org/presentationml/2006/ole">
            <p:oleObj spid="_x0000_s46085" name="Equation" r:id="rId5" imgW="3377880" imgH="545760" progId="Equation.DSMT4">
              <p:embed/>
            </p:oleObj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Continuous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Inverse Continuous Wavelet Transform can be rewritten as: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642910" y="3143248"/>
          <a:ext cx="7786742" cy="1428760"/>
        </p:xfrm>
        <a:graphic>
          <a:graphicData uri="http://schemas.openxmlformats.org/presentationml/2006/ole">
            <p:oleObj spid="_x0000_s47106" name="Equation" r:id="rId3" imgW="4356000" imgH="571320" progId="Equation.DSMT4">
              <p:embed/>
            </p:oleObj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Heisenberg box of Wavelet atoms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the Continuous Wavelet Transform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The time-frequency resolution depends on the time-frequency spread of the wavelet atoms       .</a:t>
            </a:r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214414" y="2357430"/>
          <a:ext cx="6778303" cy="1071570"/>
        </p:xfrm>
        <a:graphic>
          <a:graphicData uri="http://schemas.openxmlformats.org/presentationml/2006/ole">
            <p:oleObj spid="_x0000_s48130" name="Equation" r:id="rId3" imgW="3454200" imgH="54576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6286512" y="3739391"/>
          <a:ext cx="520706" cy="475427"/>
        </p:xfrm>
        <a:graphic>
          <a:graphicData uri="http://schemas.openxmlformats.org/presentationml/2006/ole">
            <p:oleObj spid="_x0000_s48131" name="Equation" r:id="rId4" imgW="291960" imgH="266400" progId="Equation.DSMT4">
              <p:embed/>
            </p:oleObj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Heisenberg box of Wavelet atoms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Center in time domain</a:t>
            </a:r>
          </a:p>
          <a:p>
            <a:pPr>
              <a:buNone/>
            </a:pPr>
            <a:r>
              <a:rPr lang="en-US" altLang="zh-TW" dirty="0" smtClean="0"/>
              <a:t>    Suppose that      is centered at zero,</a:t>
            </a:r>
          </a:p>
          <a:p>
            <a:pPr>
              <a:buNone/>
            </a:pPr>
            <a:r>
              <a:rPr lang="en-US" altLang="zh-TW" dirty="0" smtClean="0"/>
              <a:t>    which implies that        is centered at     .</a:t>
            </a:r>
          </a:p>
          <a:p>
            <a:r>
              <a:rPr lang="en-US" altLang="zh-TW" dirty="0" smtClean="0"/>
              <a:t>Spread in time domain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857488" y="2541583"/>
          <a:ext cx="271463" cy="315913"/>
        </p:xfrm>
        <a:graphic>
          <a:graphicData uri="http://schemas.openxmlformats.org/presentationml/2006/ole">
            <p:oleObj spid="_x0000_s49154" name="Equation" r:id="rId3" imgW="152280" imgH="177480" progId="Equation.DSMT4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71868" y="2857496"/>
          <a:ext cx="520700" cy="474663"/>
        </p:xfrm>
        <a:graphic>
          <a:graphicData uri="http://schemas.openxmlformats.org/presentationml/2006/ole">
            <p:oleObj spid="_x0000_s49155" name="Equation" r:id="rId4" imgW="291960" imgH="266400" progId="Equation.DSMT4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143618" y="3000371"/>
          <a:ext cx="295275" cy="315913"/>
        </p:xfrm>
        <a:graphic>
          <a:graphicData uri="http://schemas.openxmlformats.org/presentationml/2006/ole">
            <p:oleObj spid="_x0000_s49156" name="Equation" r:id="rId5" imgW="164880" imgH="177480" progId="Equation.DSMT4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917575" y="3929063"/>
          <a:ext cx="6937375" cy="1130300"/>
        </p:xfrm>
        <a:graphic>
          <a:graphicData uri="http://schemas.openxmlformats.org/presentationml/2006/ole">
            <p:oleObj spid="_x0000_s49157" name="Equation" r:id="rId6" imgW="3352680" imgH="545760" progId="Equation.DSMT4">
              <p:embed/>
            </p:oleObj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57620" y="5072074"/>
          <a:ext cx="1036990" cy="714371"/>
        </p:xfrm>
        <a:graphic>
          <a:graphicData uri="http://schemas.openxmlformats.org/presentationml/2006/ole">
            <p:oleObj spid="_x0000_s49158" name="Equation" r:id="rId7" imgW="571320" imgH="393480" progId="Equation.DSMT4">
              <p:embed/>
            </p:oleObj>
          </a:graphicData>
        </a:graphic>
      </p:graphicFrame>
      <p:cxnSp>
        <p:nvCxnSpPr>
          <p:cNvPr id="10" name="直線單箭頭接點 9"/>
          <p:cNvCxnSpPr/>
          <p:nvPr/>
        </p:nvCxnSpPr>
        <p:spPr>
          <a:xfrm rot="5400000" flipH="1" flipV="1">
            <a:off x="4037009" y="4892685"/>
            <a:ext cx="356396" cy="7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Heisenberg box of Wavelet atoms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Center in frequency domain</a:t>
            </a:r>
          </a:p>
          <a:p>
            <a:pPr>
              <a:buNone/>
            </a:pPr>
            <a:r>
              <a:rPr lang="en-US" altLang="zh-TW" dirty="0" smtClean="0"/>
              <a:t>    for          , it is centered at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and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321570" y="2428868"/>
          <a:ext cx="750100" cy="500066"/>
        </p:xfrm>
        <a:graphic>
          <a:graphicData uri="http://schemas.openxmlformats.org/presentationml/2006/ole">
            <p:oleObj spid="_x0000_s50178" name="Equation" r:id="rId3" imgW="380880" imgH="253800" progId="Equation.DSMT4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63875" y="2786058"/>
          <a:ext cx="2728913" cy="923925"/>
        </p:xfrm>
        <a:graphic>
          <a:graphicData uri="http://schemas.openxmlformats.org/presentationml/2006/ole">
            <p:oleObj spid="_x0000_s50179" name="Equation" r:id="rId4" imgW="1612800" imgH="545760" progId="Equation.DSMT4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857356" y="3786190"/>
          <a:ext cx="4688119" cy="642942"/>
        </p:xfrm>
        <a:graphic>
          <a:graphicData uri="http://schemas.openxmlformats.org/presentationml/2006/ole">
            <p:oleObj spid="_x0000_s50180" name="Equation" r:id="rId5" imgW="2222280" imgH="304560" progId="Equation.DSMT4">
              <p:embed/>
            </p:oleObj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4597400" y="2311400"/>
          <a:ext cx="914400" cy="198438"/>
        </p:xfrm>
        <a:graphic>
          <a:graphicData uri="http://schemas.openxmlformats.org/presentationml/2006/ole">
            <p:oleObj spid="_x0000_s50181" name="Equation" r:id="rId6" imgW="914400" imgH="198720" progId="Equation.DSMT4">
              <p:embed/>
            </p:oleObj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857224" y="4572008"/>
            <a:ext cx="7200368" cy="1998665"/>
            <a:chOff x="857224" y="4572008"/>
            <a:chExt cx="7200368" cy="1998665"/>
          </a:xfrm>
        </p:grpSpPr>
        <p:sp>
          <p:nvSpPr>
            <p:cNvPr id="7" name="向右箭號 6"/>
            <p:cNvSpPr/>
            <p:nvPr/>
          </p:nvSpPr>
          <p:spPr>
            <a:xfrm>
              <a:off x="857224" y="5429264"/>
              <a:ext cx="785818" cy="285752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9" name="物件 8"/>
            <p:cNvGraphicFramePr>
              <a:graphicFrameLocks noChangeAspect="1"/>
            </p:cNvGraphicFramePr>
            <p:nvPr/>
          </p:nvGraphicFramePr>
          <p:xfrm>
            <a:off x="1785918" y="4572008"/>
            <a:ext cx="6271674" cy="1998665"/>
          </p:xfrm>
          <a:graphic>
            <a:graphicData uri="http://schemas.openxmlformats.org/presentationml/2006/ole">
              <p:oleObj spid="_x0000_s50182" name="Equation" r:id="rId7" imgW="3466800" imgH="1104840" progId="Equation.DSMT4">
                <p:embed/>
              </p:oleObj>
            </a:graphicData>
          </a:graphic>
        </p:graphicFrame>
      </p:grp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Heisenberg box of Wavelet atoms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Spread in frequency domain</a:t>
            </a:r>
          </a:p>
          <a:p>
            <a:pPr>
              <a:buNone/>
            </a:pPr>
            <a:r>
              <a:rPr lang="en-US" altLang="zh-TW" dirty="0" smtClean="0"/>
              <a:t>    Similarly,</a:t>
            </a:r>
            <a:endParaRPr lang="zh-TW" alt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714348" y="3071810"/>
          <a:ext cx="7858141" cy="1853103"/>
        </p:xfrm>
        <a:graphic>
          <a:graphicData uri="http://schemas.openxmlformats.org/presentationml/2006/ole">
            <p:oleObj spid="_x0000_s51202" name="Equation" r:id="rId3" imgW="4686120" imgH="1104840" progId="Equation.DSMT4">
              <p:embed/>
            </p:oleObj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Heisenberg box of Wavelet atoms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Center in time domain:</a:t>
            </a:r>
          </a:p>
          <a:p>
            <a:r>
              <a:rPr lang="en-US" altLang="zh-TW" dirty="0" smtClean="0"/>
              <a:t>Spread in time domain:</a:t>
            </a:r>
          </a:p>
          <a:p>
            <a:r>
              <a:rPr lang="en-US" altLang="zh-TW" dirty="0" smtClean="0"/>
              <a:t>Center in frequency domain: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Spread in frequency domain: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Note that they are function of    ,</a:t>
            </a:r>
          </a:p>
          <a:p>
            <a:pPr>
              <a:buNone/>
            </a:pPr>
            <a:r>
              <a:rPr lang="en-US" altLang="zh-TW" dirty="0" smtClean="0"/>
              <a:t>    but the multiplication of spread remains the same. </a:t>
            </a:r>
            <a:endParaRPr lang="zh-TW" altLang="en-US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4286248" y="2071678"/>
          <a:ext cx="295275" cy="315913"/>
        </p:xfrm>
        <a:graphic>
          <a:graphicData uri="http://schemas.openxmlformats.org/presentationml/2006/ole">
            <p:oleObj spid="_x0000_s52226" name="Equation" r:id="rId3" imgW="164880" imgH="177480" progId="Equation.DSMT4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4286248" y="2422525"/>
          <a:ext cx="658813" cy="473075"/>
        </p:xfrm>
        <a:graphic>
          <a:graphicData uri="http://schemas.openxmlformats.org/presentationml/2006/ole">
            <p:oleObj spid="_x0000_s52227" name="Equation" r:id="rId4" imgW="368280" imgH="266400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989513" y="2752725"/>
          <a:ext cx="319087" cy="812800"/>
        </p:xfrm>
        <a:graphic>
          <a:graphicData uri="http://schemas.openxmlformats.org/presentationml/2006/ole">
            <p:oleObj spid="_x0000_s52228" name="Equation" r:id="rId5" imgW="177480" imgH="457200" progId="Equation.DSMT4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000631" y="3643314"/>
          <a:ext cx="500063" cy="857250"/>
        </p:xfrm>
        <a:graphic>
          <a:graphicData uri="http://schemas.openxmlformats.org/presentationml/2006/ole">
            <p:oleObj spid="_x0000_s52229" name="Equation" r:id="rId6" imgW="279360" imgH="482400" progId="Equation.DSMT4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5130806" y="4929198"/>
          <a:ext cx="227012" cy="269875"/>
        </p:xfrm>
        <a:graphic>
          <a:graphicData uri="http://schemas.openxmlformats.org/presentationml/2006/ole">
            <p:oleObj spid="_x0000_s52230" name="Equation" r:id="rId7" imgW="126720" imgH="152280" progId="Equation.DSMT4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Heisenberg box of Wavelet atoms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143116"/>
            <a:ext cx="471490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214282" y="557214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6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Heisenberg boxes of two wavelets. Smaller scales decrease the 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time spread but increase the frequency support and vice versa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.[1]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Examples of continuous wavelet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Mexican hat wavelet</a:t>
            </a:r>
          </a:p>
          <a:p>
            <a:r>
              <a:rPr lang="en-US" altLang="zh-TW" dirty="0" smtClean="0"/>
              <a:t>Morlet wavelet</a:t>
            </a:r>
          </a:p>
          <a:p>
            <a:r>
              <a:rPr lang="en-US" altLang="zh-TW" dirty="0" smtClean="0"/>
              <a:t>Shannon wavelet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Mexican hat wavelet</a:t>
            </a:r>
            <a:endParaRPr lang="zh-TW" alt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286248" y="4071942"/>
          <a:ext cx="4521200" cy="1287463"/>
        </p:xfrm>
        <a:graphic>
          <a:graphicData uri="http://schemas.openxmlformats.org/presentationml/2006/ole">
            <p:oleObj spid="_x0000_s54274" name="Equation" r:id="rId3" imgW="2184120" imgH="622080" progId="Equation.DSMT4">
              <p:embed/>
            </p:oleObj>
          </a:graphicData>
        </a:graphic>
      </p:graphicFrame>
      <p:pic>
        <p:nvPicPr>
          <p:cNvPr id="5" name="內容版面配置區 4" descr="fig8.jpg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8596" y="2500306"/>
            <a:ext cx="3857652" cy="2928958"/>
          </a:xfrm>
          <a:prstGeom prst="rect">
            <a:avLst/>
          </a:prstGeom>
        </p:spPr>
      </p:pic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857224" y="5500702"/>
            <a:ext cx="35147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7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Mexican hat </a:t>
            </a:r>
            <a:r>
              <a:rPr kumimoji="1" lang="en-US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wavelet[5]</a:t>
            </a:r>
            <a:endParaRPr kumimoji="1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86248" y="3071810"/>
            <a:ext cx="4500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  <a:buFont typeface="Wingdings" pitchFamily="2" charset="2"/>
              <a:buChar char="l"/>
            </a:pPr>
            <a:r>
              <a:rPr lang="en-US" altLang="zh-TW" sz="2000" dirty="0" smtClean="0"/>
              <a:t>Also called the </a:t>
            </a:r>
            <a:r>
              <a:rPr lang="en-US" sz="2000" dirty="0" smtClean="0"/>
              <a:t>second derivative of the Gaussian function</a:t>
            </a:r>
            <a:endParaRPr lang="zh-TW" altLang="en-US" sz="2000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2500306"/>
            <a:ext cx="8229600" cy="28956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4000" dirty="0" smtClean="0"/>
              <a:t>Conventional Fourier Transform </a:t>
            </a:r>
          </a:p>
          <a:p>
            <a:pPr algn="ctr">
              <a:buNone/>
            </a:pPr>
            <a:r>
              <a:rPr lang="en-US" altLang="zh-TW" sz="4000" dirty="0" smtClean="0"/>
              <a:t>V.S. </a:t>
            </a:r>
          </a:p>
          <a:p>
            <a:pPr algn="ctr">
              <a:buNone/>
            </a:pPr>
            <a:r>
              <a:rPr lang="en-US" altLang="zh-TW" sz="4000" dirty="0" smtClean="0"/>
              <a:t>Wavelet Transform</a:t>
            </a:r>
            <a:endParaRPr lang="zh-TW" altLang="en-US" sz="4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Morlet wavelet</a:t>
            </a:r>
            <a:endParaRPr lang="zh-TW" altLang="en-US" dirty="0"/>
          </a:p>
        </p:txBody>
      </p:sp>
      <p:pic>
        <p:nvPicPr>
          <p:cNvPr id="4" name="內容版面配置區 3" descr="morlet.bmp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8728" y="3500438"/>
            <a:ext cx="6072230" cy="2124457"/>
          </a:xfrm>
          <a:prstGeom prst="rect">
            <a:avLst/>
          </a:prstGeom>
        </p:spPr>
      </p:pic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500298" y="1928802"/>
          <a:ext cx="3071834" cy="676367"/>
        </p:xfrm>
        <a:graphic>
          <a:graphicData uri="http://schemas.openxmlformats.org/presentationml/2006/ole">
            <p:oleObj spid="_x0000_s56322" name="Equation" r:id="rId4" imgW="1384200" imgH="304560" progId="Equation.DSMT4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893888" y="2581275"/>
          <a:ext cx="4284662" cy="733425"/>
        </p:xfrm>
        <a:graphic>
          <a:graphicData uri="http://schemas.openxmlformats.org/presentationml/2006/ole">
            <p:oleObj spid="_x0000_s56323" name="Equation" r:id="rId5" imgW="1930320" imgH="330120" progId="Equation.DSMT4">
              <p:embed/>
            </p:oleObj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357950" y="2857496"/>
            <a:ext cx="257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U(</a:t>
            </a:r>
            <a:r>
              <a:rPr lang="el-GR" altLang="zh-TW" sz="2000" dirty="0" smtClean="0">
                <a:latin typeface="Times New Roman"/>
                <a:cs typeface="Times New Roman"/>
              </a:rPr>
              <a:t>ω</a:t>
            </a:r>
            <a:r>
              <a:rPr lang="en-US" altLang="zh-TW" sz="2000" dirty="0" smtClean="0"/>
              <a:t>): step function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214546" y="5786454"/>
            <a:ext cx="4987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Fig. 8</a:t>
            </a:r>
            <a:r>
              <a:rPr lang="en-US" sz="2000" dirty="0" smtClean="0"/>
              <a:t>   Morlet wavelet with m equals to </a:t>
            </a:r>
            <a:r>
              <a:rPr lang="en-US" sz="2000" dirty="0" smtClean="0"/>
              <a:t>3[4]</a:t>
            </a:r>
            <a:endParaRPr lang="zh-TW" altLang="en-US" sz="2000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Shannon wavelet</a:t>
            </a:r>
            <a:endParaRPr lang="zh-TW" altLang="en-US" dirty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5072066" y="2786058"/>
          <a:ext cx="3667370" cy="490540"/>
        </p:xfrm>
        <a:graphic>
          <a:graphicData uri="http://schemas.openxmlformats.org/presentationml/2006/ole">
            <p:oleObj spid="_x0000_s57346" name="Equation" r:id="rId3" imgW="1993680" imgH="266400" progId="Equation.DSMT4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5143504" y="4286256"/>
          <a:ext cx="3200400" cy="1004888"/>
        </p:xfrm>
        <a:graphic>
          <a:graphicData uri="http://schemas.openxmlformats.org/presentationml/2006/ole">
            <p:oleObj spid="_x0000_s57347" name="Equation" r:id="rId4" imgW="1739880" imgH="545760" progId="Equation.DSMT4">
              <p:embed/>
            </p:oleObj>
          </a:graphicData>
        </a:graphic>
      </p:graphicFrame>
      <p:pic>
        <p:nvPicPr>
          <p:cNvPr id="6" name="內容版面配置區 5" descr="img179.gif"/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4348" y="2285992"/>
            <a:ext cx="3838575" cy="3228975"/>
          </a:xfrm>
          <a:prstGeom prst="rect">
            <a:avLst/>
          </a:prstGeom>
        </p:spPr>
      </p:pic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42910" y="5786454"/>
            <a:ext cx="67395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9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Shannon wavelet in time and frequency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domains[5]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Discrete Wavelet Transform (DWT)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Usually we choose</a:t>
            </a:r>
          </a:p>
          <a:p>
            <a:pPr>
              <a:buNone/>
            </a:pPr>
            <a:r>
              <a:rPr lang="en-US" altLang="zh-TW" dirty="0" smtClean="0"/>
              <a:t>    discrete wavelet set:</a:t>
            </a:r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discrete scaling set: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449388" y="1925638"/>
          <a:ext cx="1679200" cy="503230"/>
        </p:xfrm>
        <a:graphic>
          <a:graphicData uri="http://schemas.openxmlformats.org/presentationml/2006/ole">
            <p:oleObj spid="_x0000_s58370" name="Equation" r:id="rId3" imgW="888840" imgH="26640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071670" y="2428868"/>
          <a:ext cx="5077971" cy="688971"/>
        </p:xfrm>
        <a:graphic>
          <a:graphicData uri="http://schemas.openxmlformats.org/presentationml/2006/ole">
            <p:oleObj spid="_x0000_s58371" name="Equation" r:id="rId4" imgW="2527200" imgH="342720" progId="Equation.DSMT4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3500430" y="3402015"/>
          <a:ext cx="958850" cy="384175"/>
        </p:xfrm>
        <a:graphic>
          <a:graphicData uri="http://schemas.openxmlformats.org/presentationml/2006/ole">
            <p:oleObj spid="_x0000_s58372" name="Equation" r:id="rId5" imgW="507960" imgH="203040" progId="Equation.DSMT4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285984" y="4214818"/>
          <a:ext cx="3663017" cy="658816"/>
        </p:xfrm>
        <a:graphic>
          <a:graphicData uri="http://schemas.openxmlformats.org/presentationml/2006/ole">
            <p:oleObj spid="_x0000_s58373" name="Equation" r:id="rId6" imgW="1765080" imgH="317160" progId="Equation.DSMT4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325688" y="5214938"/>
          <a:ext cx="3582987" cy="658812"/>
        </p:xfrm>
        <a:graphic>
          <a:graphicData uri="http://schemas.openxmlformats.org/presentationml/2006/ole">
            <p:oleObj spid="_x0000_s58374" name="Equation" r:id="rId7" imgW="1726920" imgH="317160" progId="Equation.DSMT4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Define</a:t>
            </a:r>
          </a:p>
          <a:p>
            <a:endParaRPr lang="en-US" altLang="zh-TW" b="1" dirty="0" smtClean="0"/>
          </a:p>
          <a:p>
            <a:pPr>
              <a:buNone/>
            </a:pPr>
            <a:r>
              <a:rPr lang="en-US" dirty="0" smtClean="0"/>
              <a:t>         can be increased by increasing   .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en-US" dirty="0" smtClean="0"/>
              <a:t>There are four fundamental requirements of </a:t>
            </a:r>
            <a:r>
              <a:rPr lang="en-US" dirty="0" err="1" smtClean="0"/>
              <a:t>multiresolution</a:t>
            </a:r>
            <a:r>
              <a:rPr lang="en-US" dirty="0" smtClean="0"/>
              <a:t> analysis (MRA) that scaling function and wavelet function must follow.</a:t>
            </a:r>
            <a:endParaRPr lang="zh-TW" altLang="en-US" b="1" dirty="0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1500166" y="2285992"/>
          <a:ext cx="2357455" cy="698505"/>
        </p:xfrm>
        <a:graphic>
          <a:graphicData uri="http://schemas.openxmlformats.org/presentationml/2006/ole">
            <p:oleObj spid="_x0000_s59394" name="Equation" r:id="rId3" imgW="1371600" imgH="40608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857224" y="2928934"/>
          <a:ext cx="298450" cy="436196"/>
        </p:xfrm>
        <a:graphic>
          <a:graphicData uri="http://schemas.openxmlformats.org/presentationml/2006/ole">
            <p:oleObj spid="_x0000_s59395" name="Equation" r:id="rId4" imgW="164880" imgH="241200" progId="Equation.DSMT4">
              <p:embed/>
            </p:oleObj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643570" y="2967038"/>
          <a:ext cx="230187" cy="344487"/>
        </p:xfrm>
        <a:graphic>
          <a:graphicData uri="http://schemas.openxmlformats.org/presentationml/2006/ole">
            <p:oleObj spid="_x0000_s59396" name="Equation" r:id="rId5" imgW="126720" imgH="190440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MRA(1/2)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dirty="0" smtClean="0"/>
              <a:t>The scaling function is orthogonal to its integer translates.</a:t>
            </a:r>
            <a:endParaRPr lang="zh-TW" altLang="en-US" dirty="0" smtClean="0"/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dirty="0" smtClean="0"/>
              <a:t>The subspaces spanned by the scaling function at low resolutions are contained within those spanned at higher resolutions:</a:t>
            </a:r>
            <a:endParaRPr lang="zh-TW" altLang="en-US" dirty="0" smtClean="0"/>
          </a:p>
          <a:p>
            <a:pPr marL="880110" lvl="1" indent="-514350">
              <a:buFont typeface="Wingdings" pitchFamily="2" charset="2"/>
              <a:buAutoNum type="circleNumWdWhitePlain"/>
            </a:pPr>
            <a:endParaRPr lang="zh-TW" altLang="en-US" dirty="0" smtClean="0"/>
          </a:p>
          <a:p>
            <a:pPr marL="880110" lvl="1" indent="-514350">
              <a:buFont typeface="Wingdings" pitchFamily="2" charset="2"/>
              <a:buAutoNum type="circleNumWdWhitePlain"/>
            </a:pPr>
            <a:r>
              <a:rPr lang="en-US" dirty="0" smtClean="0"/>
              <a:t>The only function that is common to all </a:t>
            </a:r>
            <a:r>
              <a:rPr lang="en-US" i="1" dirty="0" smtClean="0"/>
              <a:t> </a:t>
            </a:r>
            <a:r>
              <a:rPr lang="en-US" dirty="0" smtClean="0"/>
              <a:t>is . That is</a:t>
            </a:r>
          </a:p>
          <a:p>
            <a:pPr marL="880110" lvl="1" indent="-514350">
              <a:buFont typeface="Wingdings" pitchFamily="2" charset="2"/>
              <a:buAutoNum type="circleNumWdWhitePlain"/>
            </a:pPr>
            <a:endParaRPr lang="en-US" altLang="zh-TW" dirty="0" smtClean="0"/>
          </a:p>
          <a:p>
            <a:pPr marL="880110" lvl="1" indent="-514350">
              <a:buFont typeface="Wingdings" pitchFamily="2" charset="2"/>
              <a:buAutoNum type="circleNumWdWhitePlain"/>
            </a:pP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2285984" y="4357694"/>
          <a:ext cx="5019359" cy="423857"/>
        </p:xfrm>
        <a:graphic>
          <a:graphicData uri="http://schemas.openxmlformats.org/presentationml/2006/ole">
            <p:oleObj spid="_x0000_s60418" name="Equation" r:id="rId3" imgW="2857320" imgH="24120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3929058" y="5286387"/>
          <a:ext cx="1285886" cy="500067"/>
        </p:xfrm>
        <a:graphic>
          <a:graphicData uri="http://schemas.openxmlformats.org/presentationml/2006/ole">
            <p:oleObj spid="_x0000_s60419" name="Equation" r:id="rId4" imgW="685800" imgH="266400" progId="Equation.DSMT4">
              <p:embed/>
            </p:oleObj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MRA(</a:t>
            </a:r>
            <a:r>
              <a:rPr lang="en-US" dirty="0" smtClean="0">
                <a:cs typeface="Times New Roman" pitchFamily="18" charset="0"/>
              </a:rPr>
              <a:t>2/2</a:t>
            </a:r>
            <a:r>
              <a:rPr lang="en-US" dirty="0" smtClean="0"/>
              <a:t>)</a:t>
            </a:r>
          </a:p>
          <a:p>
            <a:pPr marL="880110" lvl="1" indent="-514350">
              <a:buFont typeface="Wingdings" pitchFamily="2" charset="2"/>
              <a:buAutoNum type="circleNumWdWhitePlain" startAt="4"/>
            </a:pPr>
            <a:r>
              <a:rPr lang="en-US" dirty="0" smtClean="0"/>
              <a:t>Any function can be represented with arbitrary precision. As the level of the expansion function approaches infinity, the expansion function space </a:t>
            </a:r>
            <a:r>
              <a:rPr lang="en-US" i="1" dirty="0" smtClean="0"/>
              <a:t>V </a:t>
            </a:r>
            <a:r>
              <a:rPr lang="en-US" dirty="0" smtClean="0"/>
              <a:t>contains all the subspaces.</a:t>
            </a:r>
            <a:endParaRPr lang="zh-TW" altLang="en-US" dirty="0" smtClean="0"/>
          </a:p>
          <a:p>
            <a:endParaRPr lang="zh-TW" alt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3643306" y="4071942"/>
          <a:ext cx="1851673" cy="571504"/>
        </p:xfrm>
        <a:graphic>
          <a:graphicData uri="http://schemas.openxmlformats.org/presentationml/2006/ole">
            <p:oleObj spid="_x0000_s61442" name="Equation" r:id="rId3" imgW="1028520" imgH="317160" progId="Equation.DSMT4">
              <p:embed/>
            </p:oleObj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subspace      can be expressed as a weighted sum of the expansion functions of subspace       .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2143108" y="1966480"/>
          <a:ext cx="357190" cy="462388"/>
        </p:xfrm>
        <a:graphic>
          <a:graphicData uri="http://schemas.openxmlformats.org/presentationml/2006/ole">
            <p:oleObj spid="_x0000_s62466" name="Equation" r:id="rId3" imgW="164880" imgH="241200" progId="Equation.DSMT4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451485" y="2357438"/>
          <a:ext cx="549275" cy="461962"/>
        </p:xfrm>
        <a:graphic>
          <a:graphicData uri="http://schemas.openxmlformats.org/presentationml/2006/ole">
            <p:oleObj spid="_x0000_s62467" name="Equation" r:id="rId4" imgW="253800" imgH="241200" progId="Equation.DSMT4">
              <p:embed/>
            </p:oleObj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3071802" y="2928934"/>
          <a:ext cx="3295366" cy="785818"/>
        </p:xfrm>
        <a:graphic>
          <a:graphicData uri="http://schemas.openxmlformats.org/presentationml/2006/ole">
            <p:oleObj spid="_x0000_s62468" name="Equation" r:id="rId5" imgW="1650960" imgH="393480" progId="Equation.DSMT4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643174" y="3643314"/>
          <a:ext cx="4214842" cy="822408"/>
        </p:xfrm>
        <a:graphic>
          <a:graphicData uri="http://schemas.openxmlformats.org/presentationml/2006/ole">
            <p:oleObj spid="_x0000_s62469" name="Equation" r:id="rId6" imgW="2082600" imgH="406080" progId="Equation.DSMT4">
              <p:embed/>
            </p:oleObj>
          </a:graphicData>
        </a:graphic>
      </p:graphicFrame>
      <p:sp>
        <p:nvSpPr>
          <p:cNvPr id="8" name="向右箭號 7"/>
          <p:cNvSpPr/>
          <p:nvPr/>
        </p:nvSpPr>
        <p:spPr>
          <a:xfrm>
            <a:off x="1500166" y="3857628"/>
            <a:ext cx="785818" cy="28575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2857488" y="3643314"/>
            <a:ext cx="3284425" cy="1685994"/>
            <a:chOff x="2857488" y="3643314"/>
            <a:chExt cx="3284425" cy="1685994"/>
          </a:xfrm>
        </p:grpSpPr>
        <p:sp>
          <p:nvSpPr>
            <p:cNvPr id="9" name="直線圖說文字 1 8"/>
            <p:cNvSpPr/>
            <p:nvPr/>
          </p:nvSpPr>
          <p:spPr>
            <a:xfrm>
              <a:off x="4071934" y="3643314"/>
              <a:ext cx="928694" cy="642942"/>
            </a:xfrm>
            <a:prstGeom prst="borderCallout1">
              <a:avLst>
                <a:gd name="adj1" fmla="val 100019"/>
                <a:gd name="adj2" fmla="val 52619"/>
                <a:gd name="adj3" fmla="val 188690"/>
                <a:gd name="adj4" fmla="val 3082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57488" y="4929198"/>
              <a:ext cx="328442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scaling function coefficients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Similarly, </a:t>
            </a:r>
          </a:p>
          <a:p>
            <a:pPr>
              <a:buNone/>
            </a:pPr>
            <a:r>
              <a:rPr lang="en-US" altLang="zh-TW" b="1" dirty="0" smtClean="0"/>
              <a:t>    Define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dirty="0" smtClean="0"/>
              <a:t>The discrete wavelet set            spans the difference between any two adjacent scaling subspaces,     and</a:t>
            </a:r>
          </a:p>
          <a:p>
            <a:pPr>
              <a:buNone/>
            </a:pPr>
            <a:r>
              <a:rPr lang="en-US" altLang="zh-TW" dirty="0" smtClean="0"/>
              <a:t>         .    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zh-TW" altLang="en-US" b="1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857356" y="2786058"/>
          <a:ext cx="2725806" cy="785818"/>
        </p:xfrm>
        <a:graphic>
          <a:graphicData uri="http://schemas.openxmlformats.org/presentationml/2006/ole">
            <p:oleObj spid="_x0000_s63490" name="Equation" r:id="rId3" imgW="1409400" imgH="406080" progId="Equation.DSMT4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4214810" y="3852790"/>
          <a:ext cx="857256" cy="438595"/>
        </p:xfrm>
        <a:graphic>
          <a:graphicData uri="http://schemas.openxmlformats.org/presentationml/2006/ole">
            <p:oleObj spid="_x0000_s63491" name="Equation" r:id="rId4" imgW="545760" imgH="279360" progId="Equation.DSMT4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7143768" y="4286256"/>
          <a:ext cx="298450" cy="436562"/>
        </p:xfrm>
        <a:graphic>
          <a:graphicData uri="http://schemas.openxmlformats.org/presentationml/2006/ole">
            <p:oleObj spid="_x0000_s63492" name="Equation" r:id="rId5" imgW="164880" imgH="241200" progId="Equation.DSMT4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827064" y="4714875"/>
          <a:ext cx="458788" cy="436563"/>
        </p:xfrm>
        <a:graphic>
          <a:graphicData uri="http://schemas.openxmlformats.org/presentationml/2006/ole">
            <p:oleObj spid="_x0000_s63494" name="Equation" r:id="rId6" imgW="253800" imgH="241200" progId="Equation.DSMT4">
              <p:embed/>
            </p:oleObj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1928794" y="5286388"/>
          <a:ext cx="2151074" cy="564657"/>
        </p:xfrm>
        <a:graphic>
          <a:graphicData uri="http://schemas.openxmlformats.org/presentationml/2006/ole">
            <p:oleObj spid="_x0000_s63495" name="Equation" r:id="rId7" imgW="1015920" imgH="266400" progId="Equation.DSMT4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285992"/>
            <a:ext cx="5326210" cy="307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1071538" y="5500702"/>
            <a:ext cx="7552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10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relationship between scaling and wavelet function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space[1]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wavelet function can be expressed as a weighted sum of shifted, double-resolution scaling functions</a:t>
            </a:r>
            <a:endParaRPr lang="zh-TW" alt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2143108" y="3071810"/>
          <a:ext cx="4731272" cy="917580"/>
        </p:xfrm>
        <a:graphic>
          <a:graphicData uri="http://schemas.openxmlformats.org/presentationml/2006/ole">
            <p:oleObj spid="_x0000_s65538" name="Equation" r:id="rId3" imgW="2095200" imgH="406080" progId="Equation.DSMT4">
              <p:embed/>
            </p:oleObj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2644897" y="3143248"/>
            <a:ext cx="3336811" cy="1685994"/>
            <a:chOff x="2857488" y="3643314"/>
            <a:chExt cx="3336811" cy="1685994"/>
          </a:xfrm>
        </p:grpSpPr>
        <p:sp>
          <p:nvSpPr>
            <p:cNvPr id="6" name="直線圖說文字 1 5"/>
            <p:cNvSpPr/>
            <p:nvPr/>
          </p:nvSpPr>
          <p:spPr>
            <a:xfrm>
              <a:off x="4071934" y="3643314"/>
              <a:ext cx="928694" cy="642942"/>
            </a:xfrm>
            <a:prstGeom prst="borderCallout1">
              <a:avLst>
                <a:gd name="adj1" fmla="val 100019"/>
                <a:gd name="adj2" fmla="val 52619"/>
                <a:gd name="adj3" fmla="val 188690"/>
                <a:gd name="adj4" fmla="val 30824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57488" y="4929198"/>
              <a:ext cx="333681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wavelet function coefficients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Conventional Fourier Transform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3686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群組 8"/>
          <p:cNvGrpSpPr/>
          <p:nvPr/>
        </p:nvGrpSpPr>
        <p:grpSpPr>
          <a:xfrm>
            <a:off x="785786" y="4071942"/>
            <a:ext cx="6191250" cy="1857376"/>
            <a:chOff x="642910" y="4000504"/>
            <a:chExt cx="6191250" cy="1857376"/>
          </a:xfrm>
        </p:grpSpPr>
        <p:pic>
          <p:nvPicPr>
            <p:cNvPr id="5" name="圖片 4" descr="Mixer-FFT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910" y="4143380"/>
              <a:ext cx="6191250" cy="171450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714348" y="4000504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i="1" dirty="0" smtClean="0">
                  <a:latin typeface="Times New Roman" pitchFamily="18" charset="0"/>
                  <a:cs typeface="Times New Roman" pitchFamily="18" charset="0"/>
                </a:rPr>
                <a:t>X( f )</a:t>
              </a:r>
              <a:endParaRPr lang="zh-TW" alt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applying the principle of series expansion, the DWT coefficients of         are defined as: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3714744" y="2359891"/>
          <a:ext cx="642942" cy="443409"/>
        </p:xfrm>
        <a:graphic>
          <a:graphicData uri="http://schemas.openxmlformats.org/presentationml/2006/ole">
            <p:oleObj spid="_x0000_s66562" name="Equation" r:id="rId3" imgW="368280" imgH="253800" progId="Equation.DSMT4">
              <p:embed/>
            </p:oleObj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714480" y="3143248"/>
          <a:ext cx="5189644" cy="1071546"/>
        </p:xfrm>
        <a:graphic>
          <a:graphicData uri="http://schemas.openxmlformats.org/presentationml/2006/ole">
            <p:oleObj spid="_x0000_s66563" name="Equation" r:id="rId4" imgW="2349500" imgH="482600" progId="Equation.DSMT4">
              <p:embed/>
            </p:oleObj>
          </a:graphicData>
        </a:graphic>
      </p:graphicFrame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714480" y="4357694"/>
          <a:ext cx="5214974" cy="1117494"/>
        </p:xfrm>
        <a:graphic>
          <a:graphicData uri="http://schemas.openxmlformats.org/presentationml/2006/ole">
            <p:oleObj spid="_x0000_s66565" name="Equation" r:id="rId5" imgW="2273300" imgH="482600" progId="Equation.DSMT4">
              <p:embed/>
            </p:oleObj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1571604" y="3357562"/>
            <a:ext cx="1794146" cy="1257366"/>
            <a:chOff x="1784195" y="3857628"/>
            <a:chExt cx="1794146" cy="1257366"/>
          </a:xfrm>
        </p:grpSpPr>
        <p:sp>
          <p:nvSpPr>
            <p:cNvPr id="10" name="直線圖說文字 1 9"/>
            <p:cNvSpPr/>
            <p:nvPr/>
          </p:nvSpPr>
          <p:spPr>
            <a:xfrm>
              <a:off x="2570013" y="3857628"/>
              <a:ext cx="357190" cy="571504"/>
            </a:xfrm>
            <a:prstGeom prst="borderCallout1">
              <a:avLst>
                <a:gd name="adj1" fmla="val 100019"/>
                <a:gd name="adj2" fmla="val 52619"/>
                <a:gd name="adj3" fmla="val 144881"/>
                <a:gd name="adj4" fmla="val 348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84195" y="4714884"/>
              <a:ext cx="179414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Arbitrary scale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2285984" y="4429132"/>
            <a:ext cx="2280561" cy="1714512"/>
            <a:chOff x="2857488" y="3286124"/>
            <a:chExt cx="2280561" cy="1714512"/>
          </a:xfrm>
        </p:grpSpPr>
        <p:sp>
          <p:nvSpPr>
            <p:cNvPr id="13" name="直線圖說文字 1 12"/>
            <p:cNvSpPr/>
            <p:nvPr/>
          </p:nvSpPr>
          <p:spPr>
            <a:xfrm>
              <a:off x="4143372" y="3286124"/>
              <a:ext cx="785818" cy="1000132"/>
            </a:xfrm>
            <a:prstGeom prst="borderCallout1">
              <a:avLst>
                <a:gd name="adj1" fmla="val 100019"/>
                <a:gd name="adj2" fmla="val 52619"/>
                <a:gd name="adj3" fmla="val 135357"/>
                <a:gd name="adj4" fmla="val 3498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57488" y="4600526"/>
              <a:ext cx="2280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Normalizing factor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        can be expressed as:</a:t>
            </a:r>
            <a:endParaRPr lang="zh-TW" altLang="en-US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571472" y="2643182"/>
          <a:ext cx="8072494" cy="958936"/>
        </p:xfrm>
        <a:graphic>
          <a:graphicData uri="http://schemas.openxmlformats.org/presentationml/2006/ole">
            <p:oleObj spid="_x0000_s67585" name="Equation" r:id="rId3" imgW="4406900" imgH="520700" progId="Equation.DSMT4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857224" y="1928802"/>
          <a:ext cx="642938" cy="442912"/>
        </p:xfrm>
        <a:graphic>
          <a:graphicData uri="http://schemas.openxmlformats.org/presentationml/2006/ole">
            <p:oleObj spid="_x0000_s67587" name="Equation" r:id="rId4" imgW="368280" imgH="253800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Wavelet Transform (FWT)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</a:t>
            </a:r>
            <a:r>
              <a:rPr lang="en-US" dirty="0" err="1" smtClean="0"/>
              <a:t>multiresolution</a:t>
            </a:r>
            <a:r>
              <a:rPr lang="en-US" dirty="0" smtClean="0"/>
              <a:t> refinement equation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</a:t>
            </a:r>
            <a:r>
              <a:rPr lang="en-US" dirty="0" smtClean="0"/>
              <a:t>By a scaling of     by </a:t>
            </a:r>
            <a:r>
              <a:rPr lang="en-US" i="1" dirty="0" smtClean="0"/>
              <a:t>     </a:t>
            </a:r>
            <a:r>
              <a:rPr lang="en-US" dirty="0" smtClean="0"/>
              <a:t>, translation of    </a:t>
            </a:r>
            <a:r>
              <a:rPr lang="en-US" i="1" dirty="0" smtClean="0"/>
              <a:t> </a:t>
            </a:r>
            <a:r>
              <a:rPr lang="en-US" dirty="0" smtClean="0"/>
              <a:t>by </a:t>
            </a:r>
            <a:r>
              <a:rPr lang="en-US" i="1" dirty="0" smtClean="0"/>
              <a:t>    </a:t>
            </a:r>
            <a:r>
              <a:rPr lang="en-US" dirty="0" smtClean="0"/>
              <a:t>units:</a:t>
            </a:r>
            <a:endParaRPr lang="zh-TW" altLang="en-US" dirty="0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2307224" y="2439982"/>
          <a:ext cx="4336478" cy="846142"/>
        </p:xfrm>
        <a:graphic>
          <a:graphicData uri="http://schemas.openxmlformats.org/presentationml/2006/ole">
            <p:oleObj spid="_x0000_s68609" name="Equation" r:id="rId3" imgW="2082600" imgH="406080" progId="Equation.DSMT4">
              <p:embed/>
            </p:oleObj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2928926" y="3461382"/>
          <a:ext cx="295280" cy="324808"/>
        </p:xfrm>
        <a:graphic>
          <a:graphicData uri="http://schemas.openxmlformats.org/presentationml/2006/ole">
            <p:oleObj spid="_x0000_s68610" name="Equation" r:id="rId4" imgW="126720" imgH="139680" progId="Equation.DSMT4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714744" y="3343278"/>
          <a:ext cx="412750" cy="442912"/>
        </p:xfrm>
        <a:graphic>
          <a:graphicData uri="http://schemas.openxmlformats.org/presentationml/2006/ole">
            <p:oleObj spid="_x0000_s68611" name="Equation" r:id="rId5" imgW="177480" imgH="190440" progId="Equation.DSMT4">
              <p:embed/>
            </p:oleObj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6215074" y="3460752"/>
          <a:ext cx="295275" cy="325438"/>
        </p:xfrm>
        <a:graphic>
          <a:graphicData uri="http://schemas.openxmlformats.org/presentationml/2006/ole">
            <p:oleObj spid="_x0000_s68612" name="Equation" r:id="rId6" imgW="126720" imgH="139680" progId="Equation.DSMT4">
              <p:embed/>
            </p:oleObj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6929438" y="3417888"/>
          <a:ext cx="295275" cy="412750"/>
        </p:xfrm>
        <a:graphic>
          <a:graphicData uri="http://schemas.openxmlformats.org/presentationml/2006/ole">
            <p:oleObj spid="_x0000_s68614" name="Equation" r:id="rId7" imgW="126720" imgH="177480" progId="Equation.DSMT4">
              <p:embed/>
            </p:oleObj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1500166" y="4071942"/>
          <a:ext cx="6057303" cy="1643074"/>
        </p:xfrm>
        <a:graphic>
          <a:graphicData uri="http://schemas.openxmlformats.org/presentationml/2006/ole">
            <p:oleObj spid="_x0000_s68615" name="Equation" r:id="rId8" imgW="3136680" imgH="850680" progId="Equation.DSMT4">
              <p:embed/>
            </p:oleObj>
          </a:graphicData>
        </a:graphic>
      </p:graphicFrame>
      <p:cxnSp>
        <p:nvCxnSpPr>
          <p:cNvPr id="12" name="直線單箭頭接點 11"/>
          <p:cNvCxnSpPr/>
          <p:nvPr/>
        </p:nvCxnSpPr>
        <p:spPr>
          <a:xfrm rot="5400000" flipH="1" flipV="1">
            <a:off x="3036083" y="5607859"/>
            <a:ext cx="428628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物件 12"/>
          <p:cNvGraphicFramePr>
            <a:graphicFrameLocks noChangeAspect="1"/>
          </p:cNvGraphicFramePr>
          <p:nvPr/>
        </p:nvGraphicFramePr>
        <p:xfrm>
          <a:off x="2553396" y="5857892"/>
          <a:ext cx="1518538" cy="393695"/>
        </p:xfrm>
        <a:graphic>
          <a:graphicData uri="http://schemas.openxmlformats.org/presentationml/2006/ole">
            <p:oleObj spid="_x0000_s68616" name="Equation" r:id="rId9" imgW="685800" imgH="177480" progId="Equation.DSMT4">
              <p:embed/>
            </p:oleObj>
          </a:graphicData>
        </a:graphic>
      </p:graphicFrame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Similarly,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dirty="0" smtClean="0"/>
              <a:t>Now consider the DWT coefficient functions</a:t>
            </a:r>
            <a:endParaRPr lang="zh-TW" altLang="en-US" dirty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285852" y="2428868"/>
          <a:ext cx="6065533" cy="785818"/>
        </p:xfrm>
        <a:graphic>
          <a:graphicData uri="http://schemas.openxmlformats.org/presentationml/2006/ole">
            <p:oleObj spid="_x0000_s70658" name="Equation" r:id="rId3" imgW="3136680" imgH="406080" progId="Equation.DSMT4">
              <p:embed/>
            </p:oleObj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571604" y="3857628"/>
          <a:ext cx="5583183" cy="955680"/>
        </p:xfrm>
        <a:graphic>
          <a:graphicData uri="http://schemas.openxmlformats.org/presentationml/2006/ole">
            <p:oleObj spid="_x0000_s70659" name="Equation" r:id="rId4" imgW="2819160" imgH="482400" progId="Equation.DSMT4">
              <p:embed/>
            </p:oleObj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000100" y="4929198"/>
          <a:ext cx="7769318" cy="928694"/>
        </p:xfrm>
        <a:graphic>
          <a:graphicData uri="http://schemas.openxmlformats.org/presentationml/2006/ole">
            <p:oleObj spid="_x0000_s70660" name="Equation" r:id="rId5" imgW="4356000" imgH="520560" progId="Equation.DSMT4">
              <p:embed/>
            </p:oleObj>
          </a:graphicData>
        </a:graphic>
      </p:graphicFrame>
      <p:sp>
        <p:nvSpPr>
          <p:cNvPr id="7" name="向右箭號 6"/>
          <p:cNvSpPr/>
          <p:nvPr/>
        </p:nvSpPr>
        <p:spPr>
          <a:xfrm>
            <a:off x="142844" y="5286388"/>
            <a:ext cx="785818" cy="28575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Rearranging the terms:</a:t>
            </a:r>
            <a:endParaRPr lang="zh-TW" alt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357158" y="2500306"/>
          <a:ext cx="8463509" cy="974730"/>
        </p:xfrm>
        <a:graphic>
          <a:graphicData uri="http://schemas.openxmlformats.org/presentationml/2006/ole">
            <p:oleObj spid="_x0000_s71682" name="Equation" r:id="rId3" imgW="4520880" imgH="520560" progId="Equation.DSMT4">
              <p:embed/>
            </p:oleObj>
          </a:graphicData>
        </a:graphic>
      </p:graphicFrame>
      <p:grpSp>
        <p:nvGrpSpPr>
          <p:cNvPr id="8" name="群組 7"/>
          <p:cNvGrpSpPr/>
          <p:nvPr/>
        </p:nvGrpSpPr>
        <p:grpSpPr>
          <a:xfrm>
            <a:off x="3857620" y="2428868"/>
            <a:ext cx="4786346" cy="2777754"/>
            <a:chOff x="3857620" y="2428868"/>
            <a:chExt cx="4786346" cy="2777754"/>
          </a:xfrm>
        </p:grpSpPr>
        <p:sp>
          <p:nvSpPr>
            <p:cNvPr id="5" name="矩形 4"/>
            <p:cNvSpPr/>
            <p:nvPr/>
          </p:nvSpPr>
          <p:spPr>
            <a:xfrm>
              <a:off x="3857620" y="2428868"/>
              <a:ext cx="4786346" cy="11430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下箭號 5"/>
            <p:cNvSpPr/>
            <p:nvPr/>
          </p:nvSpPr>
          <p:spPr>
            <a:xfrm>
              <a:off x="5857884" y="3643314"/>
              <a:ext cx="714380" cy="857256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" name="物件 6"/>
            <p:cNvGraphicFramePr>
              <a:graphicFrameLocks noChangeAspect="1"/>
            </p:cNvGraphicFramePr>
            <p:nvPr/>
          </p:nvGraphicFramePr>
          <p:xfrm>
            <a:off x="4500562" y="4643446"/>
            <a:ext cx="3435372" cy="563176"/>
          </p:xfrm>
          <a:graphic>
            <a:graphicData uri="http://schemas.openxmlformats.org/presentationml/2006/ole">
              <p:oleObj spid="_x0000_s71683" name="Equation" r:id="rId4" imgW="1549080" imgH="253800" progId="Equation.DSMT4">
                <p:embed/>
              </p:oleObj>
            </a:graphicData>
          </a:graphic>
        </p:graphicFrame>
      </p:grp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Wavelet Transform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Thus, we can write: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Similarly,</a:t>
            </a:r>
            <a:endParaRPr lang="zh-TW" alt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497862" y="2571744"/>
          <a:ext cx="6217410" cy="935629"/>
        </p:xfrm>
        <a:graphic>
          <a:graphicData uri="http://schemas.openxmlformats.org/presentationml/2006/ole">
            <p:oleObj spid="_x0000_s72706" name="Equation" r:id="rId3" imgW="2616120" imgH="393480" progId="Equation.DSMT4">
              <p:embed/>
            </p:oleObj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500166" y="4000503"/>
          <a:ext cx="6286544" cy="936937"/>
        </p:xfrm>
        <a:graphic>
          <a:graphicData uri="http://schemas.openxmlformats.org/presentationml/2006/ole">
            <p:oleObj spid="_x0000_s72707" name="Equation" r:id="rId4" imgW="2641320" imgH="393480" progId="Equation.DSMT4">
              <p:embed/>
            </p:oleObj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Wavelet Transform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371001" cy="23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500298" y="4857760"/>
            <a:ext cx="43256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11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FWT analysis filter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bank[1]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Fast Wavelet Transform 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6999" y="2431606"/>
            <a:ext cx="5330001" cy="221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2428860" y="5000636"/>
            <a:ext cx="4538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12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IFWT synthesis filter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bank[1]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DWT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Two-dimensional scaling function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Two-dimensional wavelet functions</a:t>
            </a:r>
            <a:endParaRPr lang="zh-TW" alt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857488" y="2571744"/>
          <a:ext cx="3135330" cy="627066"/>
        </p:xfrm>
        <a:graphic>
          <a:graphicData uri="http://schemas.openxmlformats.org/presentationml/2006/ole">
            <p:oleObj spid="_x0000_s76802" name="Equation" r:id="rId3" imgW="1269720" imgH="253800" progId="Equation.DSMT4">
              <p:embed/>
            </p:oleObj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2857488" y="3873504"/>
          <a:ext cx="3028173" cy="555628"/>
        </p:xfrm>
        <a:graphic>
          <a:graphicData uri="http://schemas.openxmlformats.org/presentationml/2006/ole">
            <p:oleObj spid="_x0000_s76803" name="Equation" r:id="rId4" imgW="1384200" imgH="253800" progId="Equation.DSMT4">
              <p:embed/>
            </p:oleObj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2857488" y="4572008"/>
          <a:ext cx="3000391" cy="555628"/>
        </p:xfrm>
        <a:graphic>
          <a:graphicData uri="http://schemas.openxmlformats.org/presentationml/2006/ole">
            <p:oleObj spid="_x0000_s76804" name="Equation" r:id="rId5" imgW="1371600" imgH="253800" progId="Equation.DSMT4">
              <p:embed/>
            </p:oleObj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2857488" y="5286388"/>
          <a:ext cx="3055954" cy="555628"/>
        </p:xfrm>
        <a:graphic>
          <a:graphicData uri="http://schemas.openxmlformats.org/presentationml/2006/ole">
            <p:oleObj spid="_x0000_s76805" name="Equation" r:id="rId6" imgW="1396800" imgH="253800" progId="Equation.DSMT4">
              <p:embed/>
            </p:oleObj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DWT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                 :  </a:t>
            </a:r>
            <a:r>
              <a:rPr lang="en-US" dirty="0" smtClean="0"/>
              <a:t>variations along columns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dirty="0" smtClean="0"/>
              <a:t>                  :  variations along rows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dirty="0" smtClean="0"/>
              <a:t>                  :  variations along diagonals</a:t>
            </a:r>
            <a:endParaRPr lang="zh-TW" alt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928662" y="1928802"/>
          <a:ext cx="1227144" cy="522189"/>
        </p:xfrm>
        <a:graphic>
          <a:graphicData uri="http://schemas.openxmlformats.org/presentationml/2006/ole">
            <p:oleObj spid="_x0000_s77826" name="Equation" r:id="rId3" imgW="596880" imgH="253800" progId="Equation.DSMT4">
              <p:embed/>
            </p:oleObj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954088" y="3357563"/>
          <a:ext cx="1174750" cy="522287"/>
        </p:xfrm>
        <a:graphic>
          <a:graphicData uri="http://schemas.openxmlformats.org/presentationml/2006/ole">
            <p:oleObj spid="_x0000_s77828" name="Equation" r:id="rId4" imgW="571320" imgH="253800" progId="Equation.DSMT4">
              <p:embed/>
            </p:oleObj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915988" y="4764100"/>
          <a:ext cx="1200150" cy="522288"/>
        </p:xfrm>
        <a:graphic>
          <a:graphicData uri="http://schemas.openxmlformats.org/presentationml/2006/ole">
            <p:oleObj spid="_x0000_s77829" name="Equation" r:id="rId5" imgW="583920" imgH="253800" progId="Equation.DSMT4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3116"/>
            <a:ext cx="36861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群組 9"/>
          <p:cNvGrpSpPr/>
          <p:nvPr/>
        </p:nvGrpSpPr>
        <p:grpSpPr>
          <a:xfrm>
            <a:off x="571472" y="4000504"/>
            <a:ext cx="6191250" cy="1857376"/>
            <a:chOff x="785786" y="4071942"/>
            <a:chExt cx="6191250" cy="1857376"/>
          </a:xfrm>
        </p:grpSpPr>
        <p:pic>
          <p:nvPicPr>
            <p:cNvPr id="7" name="圖片 6" descr="Mixer-Morlet2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786" y="4214818"/>
              <a:ext cx="6191250" cy="1714500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1285852" y="4071942"/>
              <a:ext cx="22860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i="1" dirty="0" smtClean="0">
                  <a:latin typeface="Times New Roman" pitchFamily="18" charset="0"/>
                  <a:cs typeface="Times New Roman" pitchFamily="18" charset="0"/>
                </a:rPr>
                <a:t>W{x(t)}</a:t>
              </a:r>
              <a:endParaRPr lang="zh-TW" altLang="en-US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DWT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Basis </a:t>
            </a:r>
            <a:endParaRPr lang="zh-TW" altLang="en-US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643042" y="2714620"/>
          <a:ext cx="5980113" cy="711200"/>
        </p:xfrm>
        <a:graphic>
          <a:graphicData uri="http://schemas.openxmlformats.org/presentationml/2006/ole">
            <p:oleObj spid="_x0000_s78850" name="Equation" r:id="rId3" imgW="2349360" imgH="279360" progId="Equation.DSMT4">
              <p:embed/>
            </p:oleObj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500034" y="3786190"/>
          <a:ext cx="8143932" cy="649154"/>
        </p:xfrm>
        <a:graphic>
          <a:graphicData uri="http://schemas.openxmlformats.org/presentationml/2006/ole">
            <p:oleObj spid="_x0000_s78851" name="Equation" r:id="rId4" imgW="3504960" imgH="279360" progId="Equation.DSMT4">
              <p:embed/>
            </p:oleObj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DWT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discrete wavelet transform of function               of size             :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6888182" y="1928802"/>
          <a:ext cx="1041404" cy="520702"/>
        </p:xfrm>
        <a:graphic>
          <a:graphicData uri="http://schemas.openxmlformats.org/presentationml/2006/ole">
            <p:oleObj spid="_x0000_s79874" name="Equation" r:id="rId3" imgW="507960" imgH="253800" progId="Equation.DSMT4">
              <p:embed/>
            </p:oleObj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500166" y="2428868"/>
          <a:ext cx="911225" cy="363538"/>
        </p:xfrm>
        <a:graphic>
          <a:graphicData uri="http://schemas.openxmlformats.org/presentationml/2006/ole">
            <p:oleObj spid="_x0000_s79875" name="Equation" r:id="rId4" imgW="444240" imgH="177480" progId="Equation.DSMT4">
              <p:embed/>
            </p:oleObj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428728" y="3143248"/>
          <a:ext cx="5994400" cy="936625"/>
        </p:xfrm>
        <a:graphic>
          <a:graphicData uri="http://schemas.openxmlformats.org/presentationml/2006/ole">
            <p:oleObj spid="_x0000_s79876" name="Equation" r:id="rId5" imgW="2844720" imgH="444240" progId="Equation.DSMT4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714348" y="4286256"/>
          <a:ext cx="8108540" cy="936630"/>
        </p:xfrm>
        <a:graphic>
          <a:graphicData uri="http://schemas.openxmlformats.org/presentationml/2006/ole">
            <p:oleObj spid="_x0000_s79877" name="Equation" r:id="rId6" imgW="3848040" imgH="444240" progId="Equation.DSMT4">
              <p:embed/>
            </p:oleObj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DWT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Two-dimensional IDWT</a:t>
            </a:r>
            <a:endParaRPr lang="zh-TW" altLang="en-US" dirty="0"/>
          </a:p>
        </p:txBody>
      </p:sp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1214414" y="2786058"/>
          <a:ext cx="7027106" cy="1801822"/>
        </p:xfrm>
        <a:graphic>
          <a:graphicData uri="http://schemas.openxmlformats.org/presentationml/2006/ole">
            <p:oleObj spid="_x0000_s80898" name="Equation" r:id="rId3" imgW="3466800" imgH="888840" progId="Equation.DSMT4">
              <p:embed/>
            </p:oleObj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DWT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6617981" cy="244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2143108" y="5286388"/>
            <a:ext cx="5647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13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resulting decomposition of 2-D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DWT[1]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FWT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207658" cy="379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1" name="Rectangle 1"/>
          <p:cNvSpPr>
            <a:spLocks noChangeArrowheads="1"/>
          </p:cNvSpPr>
          <p:nvPr/>
        </p:nvSpPr>
        <p:spPr bwMode="auto">
          <a:xfrm>
            <a:off x="1785918" y="5857892"/>
            <a:ext cx="6123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14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two-dimensional FWT analysis filter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bank[1]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FWT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858048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69" name="Rectangle 1"/>
          <p:cNvSpPr>
            <a:spLocks noChangeArrowheads="1"/>
          </p:cNvSpPr>
          <p:nvPr/>
        </p:nvSpPr>
        <p:spPr bwMode="auto">
          <a:xfrm>
            <a:off x="1643042" y="5786454"/>
            <a:ext cx="6322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15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two-dimensional IFWT synthesis filter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bank[1]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2-D DWT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66</a:t>
            </a:fld>
            <a:endParaRPr lang="zh-TW" altLang="en-US"/>
          </a:p>
        </p:txBody>
      </p:sp>
      <p:pic>
        <p:nvPicPr>
          <p:cNvPr id="1044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928802"/>
            <a:ext cx="4141477" cy="408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43240" y="6000768"/>
            <a:ext cx="3351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16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A three-scale</a:t>
            </a:r>
            <a:r>
              <a:rPr kumimoji="1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FWT[1]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Resolution</a:t>
            </a:r>
          </a:p>
          <a:p>
            <a:r>
              <a:rPr lang="en-US" altLang="zh-TW" dirty="0" smtClean="0"/>
              <a:t>Complexity </a:t>
            </a:r>
          </a:p>
          <a:p>
            <a:pPr>
              <a:buNone/>
            </a:pPr>
            <a:r>
              <a:rPr lang="en-US" altLang="zh-TW" dirty="0" smtClean="0"/>
              <a:t>    Given function  </a:t>
            </a: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3041642" y="2877489"/>
          <a:ext cx="744540" cy="551511"/>
        </p:xfrm>
        <a:graphic>
          <a:graphicData uri="http://schemas.openxmlformats.org/presentationml/2006/ole">
            <p:oleObj spid="_x0000_s84994" name="Equation" r:id="rId3" imgW="342720" imgH="253800" progId="Equation.DSMT4">
              <p:embed/>
            </p:oleObj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2071670" y="3659192"/>
          <a:ext cx="5212890" cy="1841510"/>
        </p:xfrm>
        <a:graphic>
          <a:graphicData uri="http://schemas.openxmlformats.org/presentationml/2006/ole">
            <p:oleObj spid="_x0000_s84995" name="Equation" r:id="rId4" imgW="2336760" imgH="825480" progId="Equation.DSMT4">
              <p:embed/>
            </p:oleObj>
          </a:graphicData>
        </a:graphic>
      </p:graphicFrame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resolution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Fourier Transform</a:t>
            </a:r>
            <a:endParaRPr lang="zh-TW" altLang="en-US" dirty="0"/>
          </a:p>
        </p:txBody>
      </p:sp>
      <p:pic>
        <p:nvPicPr>
          <p:cNvPr id="4" name="圖片 3" descr="Mixer-FF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300238" y="2571744"/>
            <a:ext cx="6700786" cy="25578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28860" y="5429264"/>
            <a:ext cx="50006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Fig. 17</a:t>
            </a:r>
            <a:r>
              <a:rPr lang="en-US" sz="2000" dirty="0" smtClean="0"/>
              <a:t>   the result using Fourier Transform</a:t>
            </a:r>
            <a:endParaRPr lang="zh-TW" altLang="en-US" sz="20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Comparison of resolution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Windowed Fourier Transform</a:t>
            </a:r>
            <a:endParaRPr lang="zh-TW" altLang="en-US" dirty="0"/>
          </a:p>
        </p:txBody>
      </p:sp>
      <p:pic>
        <p:nvPicPr>
          <p:cNvPr id="4" name="圖片 3" descr="Mixer-STFT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357290" y="2571744"/>
            <a:ext cx="6587303" cy="2637436"/>
          </a:xfrm>
          <a:prstGeom prst="rect">
            <a:avLst/>
          </a:prstGeom>
        </p:spPr>
      </p:pic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1928794" y="5357826"/>
            <a:ext cx="59317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18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result using Windowed Fourier Transform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Background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Image pyramids</a:t>
            </a:r>
          </a:p>
          <a:p>
            <a:r>
              <a:rPr lang="en-US" altLang="zh-TW" sz="2800" dirty="0" smtClean="0"/>
              <a:t>Subband coding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resolution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pic>
        <p:nvPicPr>
          <p:cNvPr id="4" name="圖片 3" descr="Mixer-Morlet2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000100" y="2438036"/>
            <a:ext cx="6860749" cy="27769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00232" y="5214950"/>
            <a:ext cx="5214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19</a:t>
            </a:r>
            <a:r>
              <a:rPr kumimoji="1"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the result using Discrete Wavelet Transform</a:t>
            </a:r>
            <a:endParaRPr kumimoji="1" lang="en-US" altLang="zh-TW" dirty="0" smtClean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resolution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214554"/>
            <a:ext cx="3713203" cy="290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714480" y="5286388"/>
            <a:ext cx="60644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20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Time-frequency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tilings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for Fourier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Transform[1]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resolution</a:t>
            </a:r>
            <a:endParaRPr lang="zh-TW" altLang="en-US" dirty="0"/>
          </a:p>
        </p:txBody>
      </p:sp>
      <p:pic>
        <p:nvPicPr>
          <p:cNvPr id="4" name="內容版面配置區 3" descr="STFT_-_windows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209" y="2428868"/>
            <a:ext cx="6538939" cy="2744002"/>
          </a:xfrm>
          <a:prstGeom prst="rect">
            <a:avLst/>
          </a:prstGeom>
        </p:spPr>
      </p:pic>
      <p:sp>
        <p:nvSpPr>
          <p:cNvPr id="90113" name="Rectangle 1"/>
          <p:cNvSpPr>
            <a:spLocks noChangeArrowheads="1"/>
          </p:cNvSpPr>
          <p:nvPr/>
        </p:nvSpPr>
        <p:spPr bwMode="auto">
          <a:xfrm>
            <a:off x="1142976" y="5286388"/>
            <a:ext cx="71437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21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Time-frequency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tilings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for Windowed Fourier Transform with different window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size[1]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resolution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214554"/>
            <a:ext cx="3972000" cy="311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2214554"/>
            <a:ext cx="523878" cy="316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1785918" y="5429264"/>
            <a:ext cx="6138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22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Time-frequency </a:t>
            </a:r>
            <a:r>
              <a:rPr kumimoji="1" lang="en-US" altLang="zh-TW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tilings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for Wavelet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Transform[1]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 of complexity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457200" y="2646362"/>
          <a:ext cx="8229600" cy="1565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82638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FFT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WFT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FWT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7826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Complexity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2786050" y="3643314"/>
          <a:ext cx="1530814" cy="428628"/>
        </p:xfrm>
        <a:graphic>
          <a:graphicData uri="http://schemas.openxmlformats.org/presentationml/2006/ole">
            <p:oleObj spid="_x0000_s92162" name="Equation" r:id="rId3" imgW="952200" imgH="266400" progId="Equation.DSMT4">
              <p:embed/>
            </p:oleObj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4786314" y="3643314"/>
          <a:ext cx="1571636" cy="485073"/>
        </p:xfrm>
        <a:graphic>
          <a:graphicData uri="http://schemas.openxmlformats.org/presentationml/2006/ole">
            <p:oleObj spid="_x0000_s92163" name="Equation" r:id="rId4" imgW="1028520" imgH="317160" progId="Equation.DSMT4">
              <p:embed/>
            </p:oleObj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6858016" y="3643314"/>
          <a:ext cx="1530350" cy="428625"/>
        </p:xfrm>
        <a:graphic>
          <a:graphicData uri="http://schemas.openxmlformats.org/presentationml/2006/ole">
            <p:oleObj spid="_x0000_s92165" name="Equation" r:id="rId5" imgW="952200" imgH="266400" progId="Equation.DSMT4">
              <p:embed/>
            </p:oleObj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71538" y="4857760"/>
            <a:ext cx="70882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Table. 1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Comparison of complexity between FFT, WFT and FWT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Applications of Wavelet Transform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Image compression</a:t>
            </a:r>
          </a:p>
          <a:p>
            <a:r>
              <a:rPr lang="en-US" altLang="zh-TW" dirty="0" smtClean="0"/>
              <a:t>Edge detection</a:t>
            </a:r>
          </a:p>
          <a:p>
            <a:r>
              <a:rPr lang="en-US" altLang="zh-TW" dirty="0" smtClean="0"/>
              <a:t>Noise removal </a:t>
            </a:r>
          </a:p>
          <a:p>
            <a:r>
              <a:rPr lang="en-US" altLang="zh-TW" dirty="0" smtClean="0"/>
              <a:t>Pattern recognition</a:t>
            </a:r>
          </a:p>
          <a:p>
            <a:r>
              <a:rPr lang="en-US" altLang="zh-TW" dirty="0" smtClean="0"/>
              <a:t>Fingerprint verification</a:t>
            </a:r>
          </a:p>
          <a:p>
            <a:r>
              <a:rPr lang="en-US" altLang="zh-TW" dirty="0" smtClean="0"/>
              <a:t>Etc. </a:t>
            </a:r>
          </a:p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Applications of Wavelet Transform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Image compression</a:t>
            </a:r>
          </a:p>
          <a:p>
            <a:endParaRPr lang="zh-TW" alt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44"/>
            <a:ext cx="29146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71744"/>
            <a:ext cx="292895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428728" y="5643578"/>
            <a:ext cx="2191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23</a:t>
            </a:r>
            <a:r>
              <a:rPr kumimoji="1"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Input image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00563" y="5643578"/>
            <a:ext cx="2786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b="1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24 </a:t>
            </a:r>
            <a:r>
              <a:rPr kumimoji="1" lang="en-US" altLang="zh-TW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Output image with compression ratio 30%</a:t>
            </a:r>
            <a:endParaRPr lang="zh-TW" alt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Applications of Wavelet Transform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Edge detection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2500306"/>
            <a:ext cx="3331655" cy="32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3" name="Rectangle 1"/>
          <p:cNvSpPr>
            <a:spLocks noChangeArrowheads="1"/>
          </p:cNvSpPr>
          <p:nvPr/>
        </p:nvSpPr>
        <p:spPr bwMode="auto">
          <a:xfrm>
            <a:off x="1000100" y="6000768"/>
            <a:ext cx="76270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25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example of edge detection using Discrete Wavelet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Transform[1]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Applications of Wavelet Transform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Noise removal </a:t>
            </a:r>
          </a:p>
          <a:p>
            <a:endParaRPr lang="zh-TW" altLang="en-US" dirty="0"/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28868"/>
            <a:ext cx="729615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0100" y="6000768"/>
            <a:ext cx="76254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 26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  example of noise removal using Discrete Wavelet </a:t>
            </a: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Transform[1]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Conclusion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Image pyramids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14554"/>
            <a:ext cx="5339269" cy="301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2786050" y="5500702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1</a:t>
            </a:r>
            <a:r>
              <a:rPr lang="en-US" dirty="0" smtClean="0"/>
              <a:t>   a J-level </a:t>
            </a:r>
            <a:r>
              <a:rPr lang="en-US" smtClean="0"/>
              <a:t>image </a:t>
            </a:r>
            <a:r>
              <a:rPr lang="en-US" smtClean="0"/>
              <a:t>pyramid[1]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R. C. Gonzalez and R. E. Woods, </a:t>
            </a:r>
            <a:r>
              <a:rPr lang="en-US" i="1" dirty="0" smtClean="0"/>
              <a:t>Digital Image Processing 2/E</a:t>
            </a:r>
            <a:r>
              <a:rPr lang="en-US" dirty="0" smtClean="0"/>
              <a:t>. Upper Saddle River, NJ: Prentice-Hall, 2002, pp. 349-404.</a:t>
            </a:r>
            <a:endParaRPr lang="zh-TW" alt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S. </a:t>
            </a:r>
            <a:r>
              <a:rPr lang="en-US" dirty="0" err="1" smtClean="0"/>
              <a:t>Mallat</a:t>
            </a:r>
            <a:r>
              <a:rPr lang="en-US" dirty="0" smtClean="0"/>
              <a:t>, </a:t>
            </a:r>
            <a:r>
              <a:rPr lang="en-US" i="1" dirty="0" smtClean="0"/>
              <a:t>Academic press - A Wavelet Tour of Signal Processing 2/E</a:t>
            </a:r>
            <a:r>
              <a:rPr lang="en-US" dirty="0" smtClean="0"/>
              <a:t>. San</a:t>
            </a:r>
            <a:r>
              <a:rPr lang="en-US" b="1" dirty="0" smtClean="0"/>
              <a:t> </a:t>
            </a:r>
            <a:r>
              <a:rPr lang="en-US" dirty="0" smtClean="0"/>
              <a:t>Diego, Ca: Academic Press, 1999, pp. 2-121.</a:t>
            </a:r>
            <a:endParaRPr lang="zh-TW" alt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J. J. Ding and N. C. </a:t>
            </a:r>
            <a:r>
              <a:rPr lang="en-US" dirty="0" err="1" smtClean="0"/>
              <a:t>Shen</a:t>
            </a:r>
            <a:r>
              <a:rPr lang="en-US" dirty="0" smtClean="0"/>
              <a:t>, “Sectioned Convolution for Discrete Wavelet Transform,” June, 2008.</a:t>
            </a:r>
            <a:endParaRPr lang="zh-TW" alt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Clecom</a:t>
            </a:r>
            <a:r>
              <a:rPr lang="en-US" dirty="0" smtClean="0"/>
              <a:t> Software Ltd., “Continuous Wavelet Transform,” available in </a:t>
            </a:r>
            <a:r>
              <a:rPr lang="en-US" u="sng" dirty="0" smtClean="0">
                <a:hlinkClick r:id="rId2"/>
              </a:rPr>
              <a:t>http://www.clecom.co.uk/science/autosignal/help/Continuous_Wavelet_Transfor.htm</a:t>
            </a:r>
            <a:r>
              <a:rPr lang="en-US" dirty="0" smtClean="0"/>
              <a:t>.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W. J. Phillips, “Time-Scale Analysis,” available in </a:t>
            </a:r>
            <a:r>
              <a:rPr lang="en-US" u="sng" dirty="0" smtClean="0">
                <a:hlinkClick r:id="rId3"/>
              </a:rPr>
              <a:t>http://www.engmath.dal.ca/courses/engm6610/notes/node4.html</a:t>
            </a:r>
            <a:r>
              <a:rPr lang="en-US" u="sng" dirty="0" smtClean="0"/>
              <a:t>.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80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 smtClean="0"/>
              <a:t>Image pyramids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5405130" cy="284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857356" y="5357826"/>
            <a:ext cx="550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Fig. 2</a:t>
            </a:r>
            <a:r>
              <a:rPr lang="en-US" dirty="0" smtClean="0"/>
              <a:t>   Block diagram for creating image </a:t>
            </a:r>
            <a:r>
              <a:rPr lang="en-US" dirty="0" smtClean="0"/>
              <a:t>pyramids[1]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5B8D5-8323-4422-AA2E-7CF3557D5827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865</TotalTime>
  <Words>1576</Words>
  <Application>Microsoft Office PowerPoint</Application>
  <PresentationFormat>如螢幕大小 (4:3)</PresentationFormat>
  <Paragraphs>447</Paragraphs>
  <Slides>80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2" baseType="lpstr">
      <vt:lpstr>流線</vt:lpstr>
      <vt:lpstr>Equation</vt:lpstr>
      <vt:lpstr>An introduction to  Wavelet Transform</vt:lpstr>
      <vt:lpstr>Outlines </vt:lpstr>
      <vt:lpstr>Introduction</vt:lpstr>
      <vt:lpstr>Introduction </vt:lpstr>
      <vt:lpstr>Conventional Fourier Transform</vt:lpstr>
      <vt:lpstr>Wavelet Transform</vt:lpstr>
      <vt:lpstr>Background </vt:lpstr>
      <vt:lpstr>Image pyramids</vt:lpstr>
      <vt:lpstr>Image pyramids</vt:lpstr>
      <vt:lpstr>Subband coding</vt:lpstr>
      <vt:lpstr>Subband coding</vt:lpstr>
      <vt:lpstr>Time-frequency analysis</vt:lpstr>
      <vt:lpstr>Heisenberg Boxes</vt:lpstr>
      <vt:lpstr>Heisenberg Boxes</vt:lpstr>
      <vt:lpstr>Heisenberg Boxes</vt:lpstr>
      <vt:lpstr>Heisenberg Boxes</vt:lpstr>
      <vt:lpstr>Heisenberg Boxes</vt:lpstr>
      <vt:lpstr>Windowed Fourier Transform</vt:lpstr>
      <vt:lpstr>Windowed Fourier Transform</vt:lpstr>
      <vt:lpstr>Heisenberg box of WFT</vt:lpstr>
      <vt:lpstr>Heisenberg box of WFT</vt:lpstr>
      <vt:lpstr>Heisenberg box of WFT</vt:lpstr>
      <vt:lpstr>Wavelet Transform</vt:lpstr>
      <vt:lpstr>Continuous Wavelet Transform</vt:lpstr>
      <vt:lpstr>Continuous Wavelet Transform</vt:lpstr>
      <vt:lpstr>Continuous Wavelet Transform</vt:lpstr>
      <vt:lpstr>Continuous Wavelet Transform</vt:lpstr>
      <vt:lpstr>Continuous Wavelet Transform</vt:lpstr>
      <vt:lpstr>Continuous Wavelet Transform</vt:lpstr>
      <vt:lpstr>Continuous Wavelet Transform</vt:lpstr>
      <vt:lpstr>Continuous Wavelet Transform</vt:lpstr>
      <vt:lpstr>Heisenberg box of Wavelet atoms</vt:lpstr>
      <vt:lpstr>Heisenberg box of Wavelet atoms</vt:lpstr>
      <vt:lpstr>Heisenberg box of Wavelet atoms</vt:lpstr>
      <vt:lpstr>Heisenberg box of Wavelet atoms</vt:lpstr>
      <vt:lpstr>Heisenberg box of Wavelet atoms</vt:lpstr>
      <vt:lpstr>Heisenberg box of Wavelet atoms</vt:lpstr>
      <vt:lpstr>Examples of continuous wavelet</vt:lpstr>
      <vt:lpstr>Mexican hat wavelet</vt:lpstr>
      <vt:lpstr>Morlet wavelet</vt:lpstr>
      <vt:lpstr>Shannon wavelet</vt:lpstr>
      <vt:lpstr>Discrete Wavelet Transform (DWT)</vt:lpstr>
      <vt:lpstr>Discrete Wavelet Transform</vt:lpstr>
      <vt:lpstr>Discrete Wavelet Transform</vt:lpstr>
      <vt:lpstr>Discrete Wavelet Transform</vt:lpstr>
      <vt:lpstr>Discrete Wavelet Transform</vt:lpstr>
      <vt:lpstr>Discrete Wavelet Transform</vt:lpstr>
      <vt:lpstr>Discrete Wavelet Transform</vt:lpstr>
      <vt:lpstr>Discrete Wavelet Transform</vt:lpstr>
      <vt:lpstr>Discrete Wavelet Transform</vt:lpstr>
      <vt:lpstr>Discrete Wavelet Transform</vt:lpstr>
      <vt:lpstr>Fast Wavelet Transform (FWT)</vt:lpstr>
      <vt:lpstr>Fast Wavelet Transform</vt:lpstr>
      <vt:lpstr>Fast Wavelet Transform</vt:lpstr>
      <vt:lpstr>Fast Wavelet Transform</vt:lpstr>
      <vt:lpstr>Fast Wavelet Transform </vt:lpstr>
      <vt:lpstr>Fast Wavelet Transform </vt:lpstr>
      <vt:lpstr>2-D DWT</vt:lpstr>
      <vt:lpstr>2-D DWT</vt:lpstr>
      <vt:lpstr>2-D DWT</vt:lpstr>
      <vt:lpstr>2-D DWT</vt:lpstr>
      <vt:lpstr>2-D DWT</vt:lpstr>
      <vt:lpstr>2-D DWT</vt:lpstr>
      <vt:lpstr>2-D FWT</vt:lpstr>
      <vt:lpstr>2-D FWT</vt:lpstr>
      <vt:lpstr>2-D DWT</vt:lpstr>
      <vt:lpstr>Comparison </vt:lpstr>
      <vt:lpstr>Comparison of resolution</vt:lpstr>
      <vt:lpstr>Comparison of resolution</vt:lpstr>
      <vt:lpstr>Comparison of resolution</vt:lpstr>
      <vt:lpstr>Comparison of resolution</vt:lpstr>
      <vt:lpstr>Comparison of resolution</vt:lpstr>
      <vt:lpstr>Comparison of resolution</vt:lpstr>
      <vt:lpstr>Comparison of complexity</vt:lpstr>
      <vt:lpstr>Applications of Wavelet Transform </vt:lpstr>
      <vt:lpstr>Applications of Wavelet Transform </vt:lpstr>
      <vt:lpstr>Applications of Wavelet Transform </vt:lpstr>
      <vt:lpstr>Applications of Wavelet Transform </vt:lpstr>
      <vt:lpstr>Conclusion </vt:lpstr>
      <vt:lpstr>Reference </vt:lpstr>
    </vt:vector>
  </TitlesOfParts>
  <Company>Yoshikuni  Kenta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Wavelet Transform</dc:title>
  <dc:creator>吉國健太</dc:creator>
  <cp:lastModifiedBy>吉國健太</cp:lastModifiedBy>
  <cp:revision>121</cp:revision>
  <dcterms:created xsi:type="dcterms:W3CDTF">2008-09-08T08:58:57Z</dcterms:created>
  <dcterms:modified xsi:type="dcterms:W3CDTF">2008-09-15T08:16:32Z</dcterms:modified>
</cp:coreProperties>
</file>