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259" r:id="rId4"/>
    <p:sldId id="313" r:id="rId5"/>
    <p:sldId id="314" r:id="rId6"/>
    <p:sldId id="315" r:id="rId7"/>
    <p:sldId id="290" r:id="rId8"/>
    <p:sldId id="316" r:id="rId9"/>
    <p:sldId id="318" r:id="rId10"/>
    <p:sldId id="305" r:id="rId11"/>
    <p:sldId id="317" r:id="rId12"/>
    <p:sldId id="306" r:id="rId13"/>
    <p:sldId id="307" r:id="rId14"/>
    <p:sldId id="308" r:id="rId15"/>
    <p:sldId id="319" r:id="rId16"/>
    <p:sldId id="320" r:id="rId17"/>
    <p:sldId id="293" r:id="rId18"/>
    <p:sldId id="321" r:id="rId19"/>
    <p:sldId id="294" r:id="rId20"/>
    <p:sldId id="330" r:id="rId21"/>
    <p:sldId id="341" r:id="rId22"/>
    <p:sldId id="332" r:id="rId23"/>
    <p:sldId id="333" r:id="rId24"/>
    <p:sldId id="334" r:id="rId25"/>
    <p:sldId id="342" r:id="rId26"/>
    <p:sldId id="335" r:id="rId27"/>
    <p:sldId id="336" r:id="rId28"/>
    <p:sldId id="337" r:id="rId29"/>
    <p:sldId id="331" r:id="rId30"/>
    <p:sldId id="309" r:id="rId31"/>
    <p:sldId id="292" r:id="rId32"/>
    <p:sldId id="295" r:id="rId33"/>
    <p:sldId id="299" r:id="rId34"/>
    <p:sldId id="310" r:id="rId35"/>
    <p:sldId id="311" r:id="rId36"/>
    <p:sldId id="312" r:id="rId37"/>
    <p:sldId id="296" r:id="rId38"/>
    <p:sldId id="339" r:id="rId39"/>
    <p:sldId id="340" r:id="rId40"/>
    <p:sldId id="338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01" r:id="rId50"/>
    <p:sldId id="302" r:id="rId51"/>
    <p:sldId id="303" r:id="rId52"/>
    <p:sldId id="304" r:id="rId53"/>
    <p:sldId id="300" r:id="rId54"/>
    <p:sldId id="297" r:id="rId55"/>
    <p:sldId id="298" r:id="rId56"/>
    <p:sldId id="28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3" autoAdjust="0"/>
  </p:normalViewPr>
  <p:slideViewPr>
    <p:cSldViewPr>
      <p:cViewPr varScale="1">
        <p:scale>
          <a:sx n="75" d="100"/>
          <a:sy n="75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5DAD7-128B-4332-945B-1049A1B0F574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22E6-84BE-47C9-A40C-5BEF447F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Version:</a:t>
            </a:r>
            <a:r>
              <a:rPr lang="en-US" baseline="0" smtClean="0"/>
              <a:t> 1.0</a:t>
            </a:r>
          </a:p>
          <a:p>
            <a:r>
              <a:rPr lang="en-US" baseline="0" smtClean="0"/>
              <a:t>Last update: September </a:t>
            </a:r>
            <a:r>
              <a:rPr lang="en-US" baseline="0" smtClean="0"/>
              <a:t>25, </a:t>
            </a:r>
            <a:r>
              <a:rPr lang="en-US" baseline="0" smtClean="0"/>
              <a:t>2014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Fourier series: harmonic sinusoids; single integer index</a:t>
            </a:r>
          </a:p>
          <a:p>
            <a:r>
              <a:rPr lang="en-US" smtClean="0"/>
              <a:t>Fourier transform (FT): nonharmonic sinusoids; single real index</a:t>
            </a:r>
          </a:p>
          <a:p>
            <a:r>
              <a:rPr lang="en-US" smtClean="0"/>
              <a:t>Walsh decomposition: “harmonic” square waves; single integer index</a:t>
            </a:r>
          </a:p>
          <a:p>
            <a:r>
              <a:rPr lang="en-US" smtClean="0"/>
              <a:t>Karhunen-Loeve decomp: eigenfunctions of covariance; single real index</a:t>
            </a:r>
          </a:p>
          <a:p>
            <a:r>
              <a:rPr lang="en-US" smtClean="0"/>
              <a:t>Short-Time FT (STFT): windowed, nonharmonic sinusoids; double index </a:t>
            </a:r>
          </a:p>
          <a:p>
            <a:r>
              <a:rPr lang="en-US" smtClean="0"/>
              <a:t>Wavelet Transform: time-compacted waves; double index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3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91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9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9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8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7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8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5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2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2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9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5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31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ar-SA" sz="1200" b="1" smtClean="0">
                <a:solidFill>
                  <a:srgbClr val="0000FF"/>
                </a:solidFill>
              </a:rPr>
              <a:t>Transform:</a:t>
            </a:r>
            <a:r>
              <a:rPr lang="en-US" altLang="ar-SA" sz="1200" smtClean="0"/>
              <a:t> A mathematical operation that takes a function or sequence and maps it into another one</a:t>
            </a:r>
          </a:p>
          <a:p>
            <a:r>
              <a:rPr lang="en-US" smtClean="0"/>
              <a:t>The transform of a function may give additional /hidden information about the original function, which may not be available/obvious otherwise</a:t>
            </a:r>
          </a:p>
          <a:p>
            <a:r>
              <a:rPr lang="en-US" smtClean="0"/>
              <a:t>The transform of an equation may be easier to solve than the original equation</a:t>
            </a:r>
          </a:p>
          <a:p>
            <a:r>
              <a:rPr lang="en-US" smtClean="0"/>
              <a:t>The transform of a function/sequence may require less storage, hence provide data compression / reduction</a:t>
            </a:r>
          </a:p>
          <a:p>
            <a:r>
              <a:rPr lang="en-US" smtClean="0"/>
              <a:t>An operation may be easier to apply on the transformed function, rather than the original function (recall convolution)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9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2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0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7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4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74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4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777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9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51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7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1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50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1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2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4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624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56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52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93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521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32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3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62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30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583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07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Choose a window function of finite length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Put the window on top of the signal at t=0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Truncate the signal using this window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Compute the FT of the truncated signal, save.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Slide the window to the right by a small amount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Go to step 3, until window reaches the end of the signal</a:t>
            </a:r>
          </a:p>
          <a:p>
            <a:pPr marL="0" indent="-182880">
              <a:buFont typeface="Wingdings" panose="05000000000000000000" pitchFamily="2" charset="2"/>
              <a:buChar char="§"/>
            </a:pPr>
            <a:r>
              <a:rPr lang="en-US" altLang="ar-SA" sz="2400" smtClean="0">
                <a:solidFill>
                  <a:srgbClr val="0000FF"/>
                </a:solidFill>
              </a:rPr>
              <a:t>For each time location where the window is centered, we obtain a different FT</a:t>
            </a:r>
          </a:p>
          <a:p>
            <a:pPr marL="0" lvl="1" indent="-182880"/>
            <a:r>
              <a:rPr lang="en-US" altLang="ar-SA" sz="2000" smtClean="0">
                <a:solidFill>
                  <a:srgbClr val="0000FF"/>
                </a:solidFill>
              </a:rPr>
              <a:t>Hence, each FT provides the spectral information of a separate time-slice of the signal, providing simultaneous time and frequency information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Choose a window function of finite length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Put the window on top of the signal at t=0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Truncate the signal using this window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Compute the FT of the truncated signal, save.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Slide the window to the right by a small amount</a:t>
            </a:r>
          </a:p>
          <a:p>
            <a:pPr marL="0" indent="-182880">
              <a:buFont typeface="Wingdings" panose="05000000000000000000" pitchFamily="2" charset="2"/>
              <a:buAutoNum type="arabicPeriod"/>
            </a:pPr>
            <a:r>
              <a:rPr lang="en-US" altLang="ar-SA" sz="2400" smtClean="0"/>
              <a:t>Go to step 3, until window reaches the end of the signal</a:t>
            </a:r>
          </a:p>
          <a:p>
            <a:pPr marL="0" indent="-182880">
              <a:buFont typeface="Wingdings" panose="05000000000000000000" pitchFamily="2" charset="2"/>
              <a:buChar char="§"/>
            </a:pPr>
            <a:r>
              <a:rPr lang="en-US" altLang="ar-SA" sz="2400" smtClean="0">
                <a:solidFill>
                  <a:srgbClr val="0000FF"/>
                </a:solidFill>
              </a:rPr>
              <a:t>For each time location where the window is centered, we obtain a different FT</a:t>
            </a:r>
          </a:p>
          <a:p>
            <a:pPr marL="0" lvl="1" indent="-182880"/>
            <a:r>
              <a:rPr lang="en-US" altLang="ar-SA" sz="2000" smtClean="0">
                <a:solidFill>
                  <a:srgbClr val="0000FF"/>
                </a:solidFill>
              </a:rPr>
              <a:t>Hence, each FT provides the spectral information of a separate time-slice of the signal, providing simultaneous time and frequency information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ar-SA" sz="200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22E6-84BE-47C9-A40C-5BEF447F0D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B36B7C-CDB3-4935-8539-1EAC7D2A34E2}" type="datetime1">
              <a:rPr lang="en-US" smtClean="0"/>
              <a:t>24/09/2014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B8E435-5DF5-44DE-83D2-9F90DF09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D33C-3A96-41C7-8C32-D39B49E58298}" type="datetime1">
              <a:rPr lang="en-US" smtClean="0"/>
              <a:t>24/09/2014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E694-F689-4611-98E1-BDCE46F4159F}" type="datetime1">
              <a:rPr lang="en-US" smtClean="0"/>
              <a:t>24/09/2014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8736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719028"/>
            <a:ext cx="8458200" cy="555955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228600" y="6415740"/>
            <a:ext cx="2011680" cy="384048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A4C595-71CD-48A9-B36D-8F8DA91F5D49}" type="datetime1">
              <a:rPr lang="en-US" smtClean="0"/>
              <a:t>24/09/2014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B8E435-5DF5-44DE-83D2-9F90DF09A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2628900" y="6438327"/>
            <a:ext cx="3200400" cy="365760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C33225-2A3E-46C3-B84C-120A007D5AEF}" type="datetime1">
              <a:rPr lang="en-US" smtClean="0"/>
              <a:t>24/09/2014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B8E435-5DF5-44DE-83D2-9F90DF09A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5ADC-F86B-4D81-9EB5-DC98B4341E13}" type="datetime1">
              <a:rPr lang="en-US" smtClean="0"/>
              <a:t>24/09/2014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9586-4A6F-4BC1-BA6E-E4A338FBE53D}" type="datetime1">
              <a:rPr lang="en-US" smtClean="0"/>
              <a:t>24/09/2014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C843E2-7568-4744-8325-AFDE5D899B3E}" type="datetime1">
              <a:rPr lang="en-US" smtClean="0"/>
              <a:t>24/09/2014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C4D-3B4E-42B1-8B84-D9DB5C53737E}" type="datetime1">
              <a:rPr lang="en-US" smtClean="0"/>
              <a:t>24/09/2014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D5625C-5127-423B-B3C8-FFE630656F64}" type="datetime1">
              <a:rPr lang="en-US" smtClean="0"/>
              <a:t>24/09/2014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7A5374-14CA-4781-9F93-33BA48088627}" type="datetime1">
              <a:rPr lang="en-US" smtClean="0"/>
              <a:t>24/09/2014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43357E-7903-4739-B50E-386C0068E2A3}" type="datetime1">
              <a:rPr lang="en-US" smtClean="0"/>
              <a:t>24/09/2014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505769" y="625953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78337" y="627858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B8E435-5DF5-44DE-83D2-9F90DF09A9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rm.unifi.it/EUcourse2001/Gunther_lecturenotes.pd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avelet_transform" TargetMode="External"/><Relationship Id="rId2" Type="http://schemas.openxmlformats.org/officeDocument/2006/relationships/hyperlink" Target="http://www.mathworks.com/help/wavelet/ug/wavelet-packet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62200"/>
            <a:ext cx="6172200" cy="979962"/>
          </a:xfrm>
        </p:spPr>
        <p:txBody>
          <a:bodyPr>
            <a:noAutofit/>
          </a:bodyPr>
          <a:lstStyle/>
          <a:p>
            <a:pPr algn="ctr"/>
            <a:r>
              <a:rPr lang="en-US" sz="4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WAVELET TRANSFORM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495800"/>
            <a:ext cx="4343400" cy="2209800"/>
          </a:xfrm>
        </p:spPr>
        <p:txBody>
          <a:bodyPr>
            <a:noAutofit/>
          </a:bodyPr>
          <a:lstStyle/>
          <a:p>
            <a:r>
              <a:rPr lang="en-US" b="0" smtClean="0"/>
              <a:t>Supervisor: Dr. Lý Quốc Ngọc</a:t>
            </a:r>
            <a:endParaRPr lang="en-US" b="0" dirty="0" smtClean="0"/>
          </a:p>
          <a:p>
            <a:r>
              <a:rPr lang="en-US" b="0" smtClean="0"/>
              <a:t>Group 9: </a:t>
            </a:r>
            <a:r>
              <a:rPr lang="vi-VN" b="0" smtClean="0"/>
              <a:t>Hồ </a:t>
            </a:r>
            <a:r>
              <a:rPr lang="vi-VN" b="0"/>
              <a:t>Quang </a:t>
            </a:r>
            <a:r>
              <a:rPr lang="vi-VN" b="0" smtClean="0"/>
              <a:t>Minh</a:t>
            </a:r>
            <a:r>
              <a:rPr lang="en-US" b="0"/>
              <a:t> - 1211042</a:t>
            </a:r>
            <a:endParaRPr lang="vi-VN" b="0"/>
          </a:p>
          <a:p>
            <a:r>
              <a:rPr lang="en-US" b="0" smtClean="0"/>
              <a:t>	</a:t>
            </a:r>
            <a:r>
              <a:rPr lang="vi-VN" b="0" smtClean="0"/>
              <a:t>Đỗ </a:t>
            </a:r>
            <a:r>
              <a:rPr lang="vi-VN" b="0"/>
              <a:t>Đặng </a:t>
            </a:r>
            <a:r>
              <a:rPr lang="vi-VN" b="0" smtClean="0"/>
              <a:t>Minh</a:t>
            </a:r>
            <a:r>
              <a:rPr lang="en-US" b="0"/>
              <a:t> - 1311015</a:t>
            </a:r>
          </a:p>
          <a:p>
            <a:r>
              <a:rPr lang="en-US" b="0" smtClean="0"/>
              <a:t>	</a:t>
            </a:r>
            <a:r>
              <a:rPr lang="vi-VN" b="0" smtClean="0"/>
              <a:t>Huỳnh </a:t>
            </a:r>
            <a:r>
              <a:rPr lang="vi-VN" b="0"/>
              <a:t>Công </a:t>
            </a:r>
            <a:r>
              <a:rPr lang="vi-VN" b="0" smtClean="0"/>
              <a:t>Toàn</a:t>
            </a:r>
            <a:r>
              <a:rPr lang="en-US" b="0" smtClean="0"/>
              <a:t> - 1311026</a:t>
            </a:r>
            <a:endParaRPr lang="vi-VN" b="0"/>
          </a:p>
          <a:p>
            <a:r>
              <a:rPr lang="en-US" b="0" smtClean="0"/>
              <a:t>	</a:t>
            </a:r>
            <a:r>
              <a:rPr lang="vi-VN" b="0" smtClean="0"/>
              <a:t>Dương </a:t>
            </a:r>
            <a:r>
              <a:rPr lang="vi-VN" b="0"/>
              <a:t>Xuân </a:t>
            </a:r>
            <a:r>
              <a:rPr lang="vi-VN" b="0" smtClean="0"/>
              <a:t>Long</a:t>
            </a:r>
            <a:r>
              <a:rPr lang="en-US" b="0" smtClean="0"/>
              <a:t> - 1311048</a:t>
            </a:r>
            <a:endParaRPr lang="vi-VN" b="0"/>
          </a:p>
          <a:p>
            <a:r>
              <a:rPr lang="en-US" b="0" smtClean="0"/>
              <a:t>	</a:t>
            </a:r>
            <a:r>
              <a:rPr lang="vi-VN" b="0" smtClean="0"/>
              <a:t>Hồ </a:t>
            </a:r>
            <a:r>
              <a:rPr lang="vi-VN" b="0"/>
              <a:t>Văn </a:t>
            </a:r>
            <a:r>
              <a:rPr lang="vi-VN" b="0" smtClean="0"/>
              <a:t>Tấn</a:t>
            </a:r>
            <a:r>
              <a:rPr lang="en-US" b="0" smtClean="0"/>
              <a:t> - 1311058</a:t>
            </a:r>
            <a:endParaRPr lang="en-US" b="0" dirty="0"/>
          </a:p>
        </p:txBody>
      </p:sp>
      <p:pic>
        <p:nvPicPr>
          <p:cNvPr id="4" name="Picture 2" descr="http://www.thptdongthanh.edu.vn/upload/advertisings/2011/03/14/085152_hcm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428"/>
            <a:ext cx="1926613" cy="15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ttcn.hochiminhcity.gov.vn/image/image_gallery?uuid=dfcdf6e3-c677-4ae1-9185-3a19be31e99c&amp;groupId=10192&amp;t=12524674783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4428"/>
            <a:ext cx="2897747" cy="124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Decomposition of a signal into constituent </a:t>
            </a:r>
            <a:r>
              <a:rPr lang="en-US" altLang="zh-TW" smtClean="0"/>
              <a:t>parts.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096000" cy="3915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6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ar-SA" sz="2200"/>
              <a:t>Overcomes the preset resolution problem of the STFT by using a variable length window</a:t>
            </a:r>
          </a:p>
          <a:p>
            <a:pPr>
              <a:lnSpc>
                <a:spcPct val="90000"/>
              </a:lnSpc>
            </a:pPr>
            <a:r>
              <a:rPr lang="en-US" altLang="ar-SA" sz="2200"/>
              <a:t>Analysis windows of different lengths are used for different frequencies:</a:t>
            </a:r>
          </a:p>
          <a:p>
            <a:pPr lvl="1">
              <a:lnSpc>
                <a:spcPct val="90000"/>
              </a:lnSpc>
            </a:pPr>
            <a:r>
              <a:rPr lang="en-US" altLang="ar-SA" sz="2200"/>
              <a:t>Analysis of high frequencies</a:t>
            </a:r>
            <a:r>
              <a:rPr lang="en-US" altLang="ar-SA" sz="2200">
                <a:sym typeface="Wingdings" panose="05000000000000000000" pitchFamily="2" charset="2"/>
              </a:rPr>
              <a:t> Use narrower windows for better time resolution</a:t>
            </a:r>
          </a:p>
          <a:p>
            <a:pPr lvl="1">
              <a:lnSpc>
                <a:spcPct val="90000"/>
              </a:lnSpc>
            </a:pPr>
            <a:r>
              <a:rPr lang="en-US" altLang="ar-SA" sz="2200">
                <a:sym typeface="Wingdings" panose="05000000000000000000" pitchFamily="2" charset="2"/>
              </a:rPr>
              <a:t>Analysis of low frequencies  Use wider windows for better frequency resolution</a:t>
            </a:r>
          </a:p>
          <a:p>
            <a:pPr>
              <a:lnSpc>
                <a:spcPct val="90000"/>
              </a:lnSpc>
            </a:pPr>
            <a:r>
              <a:rPr lang="en-US" altLang="ar-SA" sz="2200"/>
              <a:t>This works well, if the signal to be analyzed mainly consists of slowly varying characteristics with occasional short high frequency bursts.</a:t>
            </a:r>
          </a:p>
          <a:p>
            <a:pPr>
              <a:lnSpc>
                <a:spcPct val="90000"/>
              </a:lnSpc>
            </a:pPr>
            <a:r>
              <a:rPr lang="en-US" altLang="ar-SA" sz="2200"/>
              <a:t>Heisenberg principle still holds!!!</a:t>
            </a:r>
          </a:p>
          <a:p>
            <a:pPr>
              <a:lnSpc>
                <a:spcPct val="90000"/>
              </a:lnSpc>
            </a:pPr>
            <a:r>
              <a:rPr lang="en-US" altLang="ar-SA" sz="2200"/>
              <a:t>The function used to window the signal is called </a:t>
            </a:r>
            <a:r>
              <a:rPr lang="en-US" altLang="ar-SA" sz="2200">
                <a:solidFill>
                  <a:srgbClr val="0070C0"/>
                </a:solidFill>
              </a:rPr>
              <a:t>the wavelet </a:t>
            </a:r>
            <a:endParaRPr lang="en-US" altLang="ar-SA" sz="2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Wavelet </a:t>
            </a:r>
            <a:r>
              <a:rPr lang="en-US"/>
              <a:t>transform also provides time-frequency </a:t>
            </a:r>
            <a:r>
              <a:rPr lang="en-US" smtClean="0"/>
              <a:t>view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Decomposes </a:t>
            </a:r>
            <a:r>
              <a:rPr lang="en-US" sz="2400"/>
              <a:t>signal in terms of duration-limited, band-pass components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high-frequency </a:t>
            </a:r>
            <a:r>
              <a:rPr lang="en-US" sz="2400"/>
              <a:t>components are short-duration, wide-band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low-frequency </a:t>
            </a:r>
            <a:r>
              <a:rPr lang="en-US" sz="2400"/>
              <a:t>components are longer-duration, narrow-band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Can </a:t>
            </a:r>
            <a:r>
              <a:rPr lang="en-US" sz="2400"/>
              <a:t>provide combo of good time-frequency localization and orthogonality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/>
              <a:t>STFT can’t do this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More </a:t>
            </a:r>
            <a:r>
              <a:rPr lang="en-US" sz="2400"/>
              <a:t>precisely, wavelets give time-scale viewpoint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this </a:t>
            </a:r>
            <a:r>
              <a:rPr lang="en-US" sz="2400"/>
              <a:t>is connected to the multi-resolution viewpoint of wavelets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7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TYPES OF WAVELET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http://sfb649.wiwi.hu-berlin.de/fedc_homepage/xplore/ebooks/html/csa/img2723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21686"/>
            <a:ext cx="2333625" cy="17995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38200" y="2870812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Daubechies</a:t>
            </a:r>
          </a:p>
        </p:txBody>
      </p:sp>
      <p:pic>
        <p:nvPicPr>
          <p:cNvPr id="8" name="Picture 7" descr="http://upload.wikimedia.org/wikipedia/commons/thumb/0/08/MexicanHatMathematica.svg/250px-MexicanHatMathematica.sv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2320"/>
            <a:ext cx="2487960" cy="16460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32960" y="287081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Mexican hat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408" y="4017372"/>
            <a:ext cx="3055714" cy="1653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32960" y="604774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Morlet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962400"/>
            <a:ext cx="4724400" cy="19343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42028" y="6047746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Shannon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http://upload.wikimedia.org/wikipedia/commons/thumb/a/a0/Haar_wavelet.svg/220px-Haar_wavelet.svg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24" y="543568"/>
            <a:ext cx="2667000" cy="2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4031140" y="287081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TYPES OF WAVELET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mtClean="0"/>
                  <a:t>Haar wavelet: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smtClean="0"/>
                  <a:t>Wavelet function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&lt;1/2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1/2≤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sz="2400"/>
                  <a:t>Scaling function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18" y="2196220"/>
            <a:ext cx="2324977" cy="16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89" y="666695"/>
            <a:ext cx="2191636" cy="14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6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Image Pyramids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 marL="609600" indent="-609600">
              <a:buClrTx/>
              <a:buSzPct val="100000"/>
              <a:buFont typeface="Wingdings" panose="05000000000000000000" pitchFamily="2" charset="2"/>
              <a:buAutoNum type="arabicPeriod"/>
            </a:pPr>
            <a:r>
              <a:rPr lang="en-US" altLang="ar-SA"/>
              <a:t>Compute a reduced-resolution approximation of the input image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altLang="ar-SA" sz="2400"/>
              <a:t>Filtering (Averaging, Gaussian)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altLang="ar-SA" sz="2400"/>
              <a:t>Down-sampling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AutoNum type="arabicPeriod"/>
            </a:pPr>
            <a:r>
              <a:rPr lang="en-US" altLang="ar-SA"/>
              <a:t>Up-sample the output of the previous by a factor 2 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AutoNum type="arabicPeriod"/>
            </a:pPr>
            <a:r>
              <a:rPr lang="en-US" altLang="ar-SA"/>
              <a:t>Compute the difference between the prediction of </a:t>
            </a:r>
            <a:r>
              <a:rPr lang="en-US" altLang="ar-SA" i="1">
                <a:solidFill>
                  <a:srgbClr val="0000FF"/>
                </a:solidFill>
              </a:rPr>
              <a:t>step 2 </a:t>
            </a:r>
            <a:r>
              <a:rPr lang="en-US" altLang="ar-SA"/>
              <a:t>and the input to</a:t>
            </a:r>
            <a:r>
              <a:rPr lang="en-US" altLang="ar-SA" i="1"/>
              <a:t> </a:t>
            </a:r>
            <a:r>
              <a:rPr lang="en-US" altLang="ar-SA" i="1">
                <a:solidFill>
                  <a:srgbClr val="0000FF"/>
                </a:solidFill>
              </a:rPr>
              <a:t>Step 1</a:t>
            </a:r>
            <a:r>
              <a:rPr lang="en-US" altLang="ar-SA" i="1"/>
              <a:t>.</a:t>
            </a:r>
            <a:endParaRPr lang="en-US" altLang="ar-SA" b="1" i="1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Image Pyramids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77883"/>
            <a:ext cx="7258837" cy="602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9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MULTIRESOLUTION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ar-SA" b="1"/>
              <a:t>In Multi-resolution Analysis (MRA),</a:t>
            </a:r>
            <a:r>
              <a:rPr lang="en-US" altLang="ar-SA"/>
              <a:t> a </a:t>
            </a:r>
            <a:r>
              <a:rPr lang="en-US" altLang="ar-SA" i="1">
                <a:solidFill>
                  <a:srgbClr val="0000FF"/>
                </a:solidFill>
              </a:rPr>
              <a:t>Scaling Function</a:t>
            </a:r>
            <a:r>
              <a:rPr lang="en-US" altLang="ar-SA"/>
              <a:t> is used to create a series of approximations of a function or image, each differing by a factor 2 from its nearest neighboring approximations. Additional functions, called </a:t>
            </a:r>
            <a:r>
              <a:rPr lang="en-US" altLang="ar-SA" i="1">
                <a:solidFill>
                  <a:srgbClr val="0000FF"/>
                </a:solidFill>
              </a:rPr>
              <a:t>Wavelet</a:t>
            </a:r>
            <a:r>
              <a:rPr lang="en-US" altLang="ar-SA"/>
              <a:t>, are  used to encode the difference in information between </a:t>
            </a:r>
            <a:r>
              <a:rPr lang="en-US" altLang="ar-SA"/>
              <a:t>adjacent </a:t>
            </a:r>
            <a:r>
              <a:rPr lang="en-US" altLang="ar-SA" smtClean="0"/>
              <a:t>approximation.</a:t>
            </a:r>
            <a:endParaRPr lang="en-US" altLang="ar-SA" b="1" i="1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MULTIRESOLUTION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altLang="zh-TW"/>
                  <a:t>Idea: If a set of signals can be represented by a weighted sum of </a:t>
                </a:r>
                <a:r>
                  <a:rPr lang="el-GR" altLang="zh-TW"/>
                  <a:t>φ</a:t>
                </a:r>
                <a:r>
                  <a:rPr lang="en-US" altLang="zh-TW"/>
                  <a:t>(t-k), a larger set (including the original), can be represented by a weighted sum of </a:t>
                </a:r>
                <a:r>
                  <a:rPr lang="el-GR" altLang="zh-TW"/>
                  <a:t>φ</a:t>
                </a:r>
                <a:r>
                  <a:rPr lang="en-US" altLang="zh-TW"/>
                  <a:t> (2t-k).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)∈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 altLang="zh-TW" smtClean="0"/>
                  <a:t>	</a:t>
                </a:r>
                <a:endParaRPr lang="en-US" altLang="zh-TW" smtClean="0"/>
              </a:p>
              <a:p>
                <a:pPr marL="0" indent="0">
                  <a:buNone/>
                </a:pPr>
                <a:endParaRPr lang="en-US" altLang="zh-TW" smtClean="0"/>
              </a:p>
              <a:p>
                <a:pPr marL="0" indent="0">
                  <a:buNone/>
                </a:pPr>
                <a:endParaRPr lang="en-US" altLang="zh-TW"/>
              </a:p>
              <a:p>
                <a:pPr marL="0" indent="0" algn="ctr">
                  <a:buNone/>
                </a:pPr>
                <a:r>
                  <a:rPr lang="en-US" altLang="zh-TW" smtClean="0"/>
                  <a:t>Subspace</a:t>
                </a:r>
                <a:r>
                  <a:rPr lang="en-US" altLang="zh-TW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𝑆𝑝𝑎𝑛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.</a:t>
                </a:r>
                <a:endParaRPr lang="en-US" altLang="zh-TW" smtClean="0"/>
              </a:p>
              <a:p>
                <a:r>
                  <a:rPr lang="en-US" altLang="zh-TW" smtClean="0"/>
                  <a:t>Increase </a:t>
                </a:r>
                <a:r>
                  <a:rPr lang="en-US" altLang="zh-TW"/>
                  <a:t>the size of the subspace changing the time scale of the scaling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768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36763" y="3311526"/>
            <a:ext cx="3098800" cy="654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Real-valued expansion coefficients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91200" y="3298826"/>
            <a:ext cx="2413000" cy="654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Real-valued expansion functions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4495799" y="2819400"/>
            <a:ext cx="1" cy="4143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5257799" y="2819399"/>
            <a:ext cx="1127123" cy="4405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MULTIRESOLUTION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/>
                  <a:t>The spanned spaces are nested: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⊂…⊂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⊂…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b>
                      </m:sSub>
                    </m:oMath>
                  </m:oMathPara>
                </a14:m>
                <a:endParaRPr lang="en-US" altLang="zh-TW" smtClean="0"/>
              </a:p>
              <a:p>
                <a:r>
                  <a:rPr lang="en-US" altLang="zh-TW"/>
                  <a:t>Wavelets span the differences between spaces </a:t>
                </a:r>
                <a:r>
                  <a:rPr lang="en-US" altLang="zh-TW" i="1"/>
                  <a:t>w</a:t>
                </a:r>
                <a:r>
                  <a:rPr lang="en-US" altLang="zh-TW" i="1" baseline="-25000"/>
                  <a:t>i</a:t>
                </a:r>
                <a:r>
                  <a:rPr lang="en-US" altLang="zh-TW"/>
                  <a:t>.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TW"/>
                  <a:t>	Wavelets and scaling functions should be orthogonal: simple calculation of coefficients</a:t>
                </a:r>
                <a:r>
                  <a:rPr lang="en-US" altLang="zh-TW" smtClean="0"/>
                  <a:t>.</a:t>
                </a:r>
                <a:endParaRPr lang="en-US" altLang="zh-TW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75902"/>
            <a:ext cx="4495800" cy="3163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599" y="4267200"/>
            <a:ext cx="2534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Nested function spaces spanned by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scaling function</a:t>
            </a:r>
          </a:p>
        </p:txBody>
      </p:sp>
    </p:spTree>
    <p:extLst>
      <p:ext uri="{BB962C8B-B14F-4D97-AF65-F5344CB8AC3E}">
        <p14:creationId xmlns:p14="http://schemas.microsoft.com/office/powerpoint/2010/main" val="11332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smtClean="0"/>
              <a:t>Fourier </a:t>
            </a:r>
            <a:r>
              <a:rPr lang="en-US" smtClean="0"/>
              <a:t>Transform</a:t>
            </a:r>
          </a:p>
          <a:p>
            <a:r>
              <a:rPr lang="en-US" smtClean="0"/>
              <a:t>Wavelet </a:t>
            </a:r>
            <a:r>
              <a:rPr lang="en-US" smtClean="0"/>
              <a:t>Transform</a:t>
            </a:r>
          </a:p>
          <a:p>
            <a:pPr lvl="1"/>
            <a:r>
              <a:rPr lang="en-US" sz="2400"/>
              <a:t>Continuous Wavelet Transform</a:t>
            </a:r>
          </a:p>
          <a:p>
            <a:pPr lvl="1"/>
            <a:r>
              <a:rPr lang="en-US" sz="2400"/>
              <a:t>Multiresolution Analysis</a:t>
            </a:r>
          </a:p>
          <a:p>
            <a:pPr lvl="1"/>
            <a:r>
              <a:rPr lang="en-US" sz="2400" smtClean="0"/>
              <a:t>Discreet Wavelet </a:t>
            </a:r>
            <a:r>
              <a:rPr lang="en-US" sz="2400" smtClean="0"/>
              <a:t>Transform</a:t>
            </a:r>
          </a:p>
          <a:p>
            <a:pPr lvl="1"/>
            <a:r>
              <a:rPr lang="en-US" sz="2400"/>
              <a:t>2D Wavelet Transform</a:t>
            </a:r>
            <a:endParaRPr lang="en-US" sz="2400" smtClean="0"/>
          </a:p>
          <a:p>
            <a:pPr lvl="1"/>
            <a:r>
              <a:rPr lang="en-US" sz="2400" smtClean="0"/>
              <a:t>Fast Wavelet Transform</a:t>
            </a:r>
          </a:p>
          <a:p>
            <a:pPr lvl="1"/>
            <a:r>
              <a:rPr lang="en-US" sz="2400" smtClean="0"/>
              <a:t>Wavelet </a:t>
            </a:r>
            <a:r>
              <a:rPr lang="en-US" sz="2400" smtClean="0"/>
              <a:t>Packet</a:t>
            </a:r>
          </a:p>
          <a:p>
            <a:r>
              <a:rPr lang="en-US" smtClean="0"/>
              <a:t>Wavelet Transform Application</a:t>
            </a:r>
          </a:p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Suppose we are given the following input sequence.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>
                <a:ea typeface="MS Gothic" panose="020B0609070205080204" pitchFamily="49" charset="-128"/>
              </a:rPr>
              <a:t>	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{x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n,i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} = {10, 13, 25, 26, 29, 21, 7, 15}</a:t>
            </a:r>
          </a:p>
          <a:p>
            <a:pPr>
              <a:lnSpc>
                <a:spcPct val="120000"/>
              </a:lnSpc>
            </a:pPr>
            <a:r>
              <a:rPr lang="en-US" altLang="ko-KR"/>
              <a:t>Consider the transform that replaces the original sequence with its </a:t>
            </a:r>
            <a:r>
              <a:rPr lang="en-US" altLang="ko-KR"/>
              <a:t>pairwise </a:t>
            </a:r>
            <a:r>
              <a:rPr lang="en-US" altLang="ko-KR" smtClean="0">
                <a:solidFill>
                  <a:srgbClr val="0066CC"/>
                </a:solidFill>
                <a:ea typeface="MS Gothic" panose="020B0609070205080204" pitchFamily="49" charset="-128"/>
              </a:rPr>
              <a:t>average 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x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n−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1,i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 </a:t>
            </a:r>
            <a:r>
              <a:rPr lang="en-US" altLang="ko-KR" smtClean="0">
                <a:ea typeface="MS Gothic" panose="020B0609070205080204" pitchFamily="49" charset="-128"/>
              </a:rPr>
              <a:t>and</a:t>
            </a:r>
            <a:r>
              <a:rPr lang="en-US" altLang="ko-KR">
                <a:ea typeface="MS Gothic" panose="020B0609070205080204" pitchFamily="49" charset="-128"/>
              </a:rPr>
              <a:t>	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difference d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n−1,i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 </a:t>
            </a:r>
            <a:r>
              <a:rPr lang="en-US" altLang="ko-KR">
                <a:ea typeface="MS Gothic" panose="020B0609070205080204" pitchFamily="49" charset="-128"/>
              </a:rPr>
              <a:t>defined as </a:t>
            </a:r>
            <a:r>
              <a:rPr lang="en-US" altLang="ko-KR">
                <a:ea typeface="MS Gothic" panose="020B0609070205080204" pitchFamily="49" charset="-128"/>
              </a:rPr>
              <a:t>follows</a:t>
            </a:r>
            <a:r>
              <a:rPr lang="en-US" altLang="ko-KR" smtClean="0">
                <a:ea typeface="MS Gothic" panose="020B0609070205080204" pitchFamily="49" charset="-128"/>
              </a:rPr>
              <a:t>: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1071"/>
            <a:ext cx="4643438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0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76476"/>
              </p:ext>
            </p:extLst>
          </p:nvPr>
        </p:nvGraphicFramePr>
        <p:xfrm>
          <a:off x="1066800" y="2057400"/>
          <a:ext cx="69342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81650" y="914400"/>
            <a:ext cx="415209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240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{</a:t>
            </a:r>
            <a:r>
              <a:rPr lang="en-US" altLang="ko-KR" sz="240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10, 13, 25, 26, 29, 21, 7, 15}</a:t>
            </a:r>
            <a:endParaRPr lang="en-US" altLang="ko-KR" sz="2400"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80" y="4885009"/>
            <a:ext cx="4643438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mtClean="0"/>
              <a:t>The</a:t>
            </a:r>
            <a:r>
              <a:rPr lang="en-US" altLang="ko-KR" smtClean="0">
                <a:ea typeface="MS Gothic" panose="020B0609070205080204" pitchFamily="49" charset="-128"/>
              </a:rPr>
              <a:t>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averages</a:t>
            </a:r>
            <a:r>
              <a:rPr lang="en-US" altLang="ko-KR">
                <a:ea typeface="MS Gothic" panose="020B0609070205080204" pitchFamily="49" charset="-128"/>
              </a:rPr>
              <a:t> and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differences</a:t>
            </a:r>
            <a:r>
              <a:rPr lang="en-US" altLang="ko-KR">
                <a:ea typeface="MS Gothic" panose="020B0609070205080204" pitchFamily="49" charset="-128"/>
              </a:rPr>
              <a:t> are applied only on consecutive pairs of input sequences whose first element has an even index.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The</a:t>
            </a:r>
            <a:r>
              <a:rPr lang="en-US" altLang="ko-KR" smtClean="0">
                <a:ea typeface="MS Gothic" panose="020B0609070205080204" pitchFamily="49" charset="-128"/>
              </a:rPr>
              <a:t> </a:t>
            </a:r>
            <a:r>
              <a:rPr lang="en-US" altLang="ko-KR">
                <a:ea typeface="MS Gothic" panose="020B0609070205080204" pitchFamily="49" charset="-128"/>
              </a:rPr>
              <a:t>number of elements in each set 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{x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n−1,i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} </a:t>
            </a:r>
            <a:r>
              <a:rPr lang="en-US" altLang="ko-KR">
                <a:ea typeface="MS Gothic" panose="020B0609070205080204" pitchFamily="49" charset="-128"/>
              </a:rPr>
              <a:t>and 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{d</a:t>
            </a:r>
            <a:r>
              <a:rPr lang="en-US" altLang="ko-KR" baseline="-25000">
                <a:solidFill>
                  <a:srgbClr val="0066CC"/>
                </a:solidFill>
                <a:ea typeface="MS Gothic" panose="020B0609070205080204" pitchFamily="49" charset="-128"/>
              </a:rPr>
              <a:t>n−1,i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}   </a:t>
            </a:r>
            <a:r>
              <a:rPr lang="en-US" altLang="ko-KR">
                <a:ea typeface="MS Gothic" panose="020B0609070205080204" pitchFamily="49" charset="-128"/>
              </a:rPr>
              <a:t>is exactly 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half</a:t>
            </a:r>
            <a:r>
              <a:rPr lang="en-US" altLang="ko-KR">
                <a:ea typeface="MS Gothic" panose="020B0609070205080204" pitchFamily="49" charset="-128"/>
              </a:rPr>
              <a:t> of the number of elements in the original sequence.</a:t>
            </a:r>
          </a:p>
          <a:p>
            <a:pPr>
              <a:lnSpc>
                <a:spcPct val="120000"/>
              </a:lnSpc>
            </a:pPr>
            <a:r>
              <a:rPr lang="en-US" altLang="ko-KR"/>
              <a:t>Form </a:t>
            </a:r>
            <a:r>
              <a:rPr lang="en-US" altLang="ko-KR" smtClean="0">
                <a:ea typeface="MS Gothic" panose="020B0609070205080204" pitchFamily="49" charset="-128"/>
              </a:rPr>
              <a:t>a </a:t>
            </a:r>
            <a:r>
              <a:rPr lang="en-US" altLang="ko-KR">
                <a:ea typeface="MS Gothic" panose="020B0609070205080204" pitchFamily="49" charset="-128"/>
              </a:rPr>
              <a:t>new sequence having length equal to that of the original sequence by concatenating the two sequences {x</a:t>
            </a:r>
            <a:r>
              <a:rPr lang="en-US" altLang="ko-KR" baseline="-25000">
                <a:ea typeface="MS Gothic" panose="020B0609070205080204" pitchFamily="49" charset="-128"/>
              </a:rPr>
              <a:t>n−1,i</a:t>
            </a:r>
            <a:r>
              <a:rPr lang="en-US" altLang="ko-KR">
                <a:ea typeface="MS Gothic" panose="020B0609070205080204" pitchFamily="49" charset="-128"/>
              </a:rPr>
              <a:t> } and {d</a:t>
            </a:r>
            <a:r>
              <a:rPr lang="en-US" altLang="ko-KR" baseline="-25000">
                <a:ea typeface="MS Gothic" panose="020B0609070205080204" pitchFamily="49" charset="-128"/>
              </a:rPr>
              <a:t>n−1,i</a:t>
            </a:r>
            <a:r>
              <a:rPr lang="en-US" altLang="ko-KR">
                <a:ea typeface="MS Gothic" panose="020B0609070205080204" pitchFamily="49" charset="-128"/>
              </a:rPr>
              <a:t>}. The resulting sequence is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ko-KR">
                <a:ea typeface="MS Gothic" panose="020B0609070205080204" pitchFamily="49" charset="-128"/>
              </a:rPr>
              <a:t>	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{x</a:t>
            </a:r>
            <a:r>
              <a:rPr lang="en-US" altLang="ko-KR" baseline="-25000">
                <a:solidFill>
                  <a:schemeClr val="accent2"/>
                </a:solidFill>
                <a:ea typeface="MS Gothic" panose="020B0609070205080204" pitchFamily="49" charset="-128"/>
              </a:rPr>
              <a:t>n,i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,</a:t>
            </a:r>
            <a:r>
              <a:rPr lang="en-US" altLang="ko-KR" baseline="-25000">
                <a:solidFill>
                  <a:schemeClr val="accent2"/>
                </a:solidFill>
                <a:ea typeface="MS Gothic" panose="020B0609070205080204" pitchFamily="49" charset="-128"/>
              </a:rPr>
              <a:t>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d</a:t>
            </a:r>
            <a:r>
              <a:rPr lang="en-US" altLang="ko-KR" baseline="-25000">
                <a:solidFill>
                  <a:schemeClr val="accent2"/>
                </a:solidFill>
                <a:ea typeface="MS Gothic" panose="020B0609070205080204" pitchFamily="49" charset="-128"/>
              </a:rPr>
              <a:t>n-1,i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}  = {11.5, 25.5, 25, 11, −1.5, −0.5,  4, −4}</a:t>
            </a:r>
          </a:p>
        </p:txBody>
      </p:sp>
    </p:spTree>
    <p:extLst>
      <p:ext uri="{BB962C8B-B14F-4D97-AF65-F5344CB8AC3E}">
        <p14:creationId xmlns:p14="http://schemas.microsoft.com/office/powerpoint/2010/main" val="11891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This </a:t>
            </a:r>
            <a:r>
              <a:rPr lang="en-US" altLang="ko-KR" smtClean="0">
                <a:ea typeface="MS Gothic" panose="020B0609070205080204" pitchFamily="49" charset="-128"/>
              </a:rPr>
              <a:t>sequence </a:t>
            </a:r>
            <a:r>
              <a:rPr lang="en-US" altLang="ko-KR">
                <a:ea typeface="MS Gothic" panose="020B0609070205080204" pitchFamily="49" charset="-128"/>
              </a:rPr>
              <a:t>has exactly the same number of elements as the input sequence - the transform did not increase the amount of data.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Sinc</a:t>
            </a:r>
            <a:r>
              <a:rPr lang="en-US" altLang="ko-KR" smtClean="0">
                <a:ea typeface="MS Gothic" panose="020B0609070205080204" pitchFamily="49" charset="-128"/>
              </a:rPr>
              <a:t>e </a:t>
            </a:r>
            <a:r>
              <a:rPr lang="en-US" altLang="ko-KR">
                <a:ea typeface="MS Gothic" panose="020B0609070205080204" pitchFamily="49" charset="-128"/>
              </a:rPr>
              <a:t>the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first half</a:t>
            </a:r>
            <a:r>
              <a:rPr lang="en-US" altLang="ko-KR">
                <a:ea typeface="MS Gothic" panose="020B0609070205080204" pitchFamily="49" charset="-128"/>
              </a:rPr>
              <a:t> of the above sequence contain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averages</a:t>
            </a:r>
            <a:r>
              <a:rPr lang="en-US" altLang="ko-KR">
                <a:ea typeface="MS Gothic" panose="020B0609070205080204" pitchFamily="49" charset="-128"/>
              </a:rPr>
              <a:t> from the original sequence, we can view it as a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coarser approximation</a:t>
            </a:r>
            <a:r>
              <a:rPr lang="en-US" altLang="ko-KR">
                <a:ea typeface="MS Gothic" panose="020B0609070205080204" pitchFamily="49" charset="-128"/>
              </a:rPr>
              <a:t> to the original signal. 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Th</a:t>
            </a:r>
            <a:r>
              <a:rPr lang="en-US" altLang="ko-KR" smtClean="0">
                <a:ea typeface="MS Gothic" panose="020B0609070205080204" pitchFamily="49" charset="-128"/>
              </a:rPr>
              <a:t>e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second half</a:t>
            </a:r>
            <a:r>
              <a:rPr lang="en-US" altLang="ko-KR">
                <a:ea typeface="MS Gothic" panose="020B0609070205080204" pitchFamily="49" charset="-128"/>
              </a:rPr>
              <a:t> of this sequence can be viewed as the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details</a:t>
            </a:r>
            <a:r>
              <a:rPr lang="en-US" altLang="ko-KR">
                <a:ea typeface="MS Gothic" panose="020B0609070205080204" pitchFamily="49" charset="-128"/>
              </a:rPr>
              <a:t> or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approximation errors</a:t>
            </a:r>
            <a:r>
              <a:rPr lang="en-US" altLang="ko-KR">
                <a:ea typeface="MS Gothic" panose="020B0609070205080204" pitchFamily="49" charset="-128"/>
              </a:rPr>
              <a:t> of the first half.</a:t>
            </a:r>
          </a:p>
        </p:txBody>
      </p:sp>
    </p:spTree>
    <p:extLst>
      <p:ext uri="{BB962C8B-B14F-4D97-AF65-F5344CB8AC3E}">
        <p14:creationId xmlns:p14="http://schemas.microsoft.com/office/powerpoint/2010/main" val="9951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mtClean="0">
                <a:solidFill>
                  <a:srgbClr val="0070C0"/>
                </a:solidFill>
              </a:rPr>
              <a:t>S</a:t>
            </a:r>
            <a:r>
              <a:rPr lang="en-US" altLang="ko-KR" smtClean="0">
                <a:solidFill>
                  <a:srgbClr val="0070C0"/>
                </a:solidFill>
                <a:ea typeface="MS Gothic" panose="020B0609070205080204" pitchFamily="49" charset="-128"/>
              </a:rPr>
              <a:t>ynthesis</a:t>
            </a:r>
            <a:r>
              <a:rPr lang="en-US" altLang="ko-KR">
                <a:ea typeface="MS Gothic" panose="020B0609070205080204" pitchFamily="49" charset="-128"/>
              </a:rPr>
              <a:t>: The original sequence can be reconstructed from the transformed sequence using </a:t>
            </a:r>
            <a:r>
              <a:rPr lang="en-US" altLang="ko-KR">
                <a:ea typeface="MS Gothic" panose="020B0609070205080204" pitchFamily="49" charset="-128"/>
              </a:rPr>
              <a:t>the </a:t>
            </a:r>
            <a:r>
              <a:rPr lang="en-US" altLang="ko-KR" smtClean="0">
                <a:ea typeface="MS Gothic" panose="020B0609070205080204" pitchFamily="49" charset="-128"/>
              </a:rPr>
              <a:t>relations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>
              <a:ea typeface="MS Gothic" panose="020B0609070205080204" pitchFamily="49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mtClean="0">
              <a:ea typeface="MS Gothic" panose="020B0609070205080204" pitchFamily="49" charset="-128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>
              <a:ea typeface="MS Gothic" panose="020B0609070205080204" pitchFamily="49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mtClean="0">
                <a:solidFill>
                  <a:srgbClr val="0070C0"/>
                </a:solidFill>
              </a:rPr>
              <a:t>A</a:t>
            </a:r>
            <a:r>
              <a:rPr lang="en-US" altLang="ko-KR" smtClean="0">
                <a:solidFill>
                  <a:srgbClr val="0070C0"/>
                </a:solidFill>
                <a:ea typeface="MS Gothic" panose="020B0609070205080204" pitchFamily="49" charset="-128"/>
              </a:rPr>
              <a:t>nalysis </a:t>
            </a:r>
            <a:r>
              <a:rPr lang="en-US" altLang="ko-KR">
                <a:solidFill>
                  <a:srgbClr val="0070C0"/>
                </a:solidFill>
                <a:ea typeface="MS Gothic" panose="020B0609070205080204" pitchFamily="49" charset="-128"/>
              </a:rPr>
              <a:t>(Haar wavelet transform)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>
              <a:ea typeface="MS Gothic" panose="020B0609070205080204" pitchFamily="49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03398"/>
            <a:ext cx="45005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21147"/>
            <a:ext cx="39243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3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057400"/>
          <a:ext cx="69342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18.5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lang="en-US" sz="20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81650" y="4495800"/>
            <a:ext cx="479971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240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{18.25, 0.25, -7, 7, -1.5, -0.5, 4, 4}</a:t>
            </a:r>
            <a:endParaRPr lang="en-US" altLang="ko-KR" sz="2400"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18" y="1027906"/>
            <a:ext cx="45005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4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" y="1219200"/>
            <a:ext cx="8135937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7400" y="5181600"/>
            <a:ext cx="552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Input image for the 2D Haar Wavelet Transform.</a:t>
            </a:r>
          </a:p>
          <a:p>
            <a:pPr algn="ctr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(a) The pixel values. (b) Shown as an 8×8 image.</a:t>
            </a:r>
            <a:endParaRPr lang="en-US" altLang="ko-KR">
              <a:solidFill>
                <a:srgbClr val="0070C0"/>
              </a:solidFill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30325" y="5559426"/>
            <a:ext cx="6254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Intermediate output of the 2D Haar Wavelet Transform.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728663"/>
            <a:ext cx="467995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4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30325" y="5559426"/>
            <a:ext cx="6254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Output of the first level of the 2D Haar Wavelet Transform.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84200"/>
            <a:ext cx="50038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5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CONTINUOUS WAVELET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TW" smtClean="0"/>
                  <a:t>Width of the window is changed as the transform is computed for every </a:t>
                </a:r>
                <a:r>
                  <a:rPr lang="en-US" altLang="zh-TW"/>
                  <a:t>spectral </a:t>
                </a:r>
                <a:r>
                  <a:rPr lang="en-US" altLang="zh-TW" smtClean="0"/>
                  <a:t>components.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TW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/>
                  <a:t>: translation (The location of the window</a:t>
                </a:r>
                <a:r>
                  <a:rPr lang="en-US" smtClean="0"/>
                  <a:t>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mtClean="0"/>
                  <a:t>: scale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: mother wavelet</a:t>
                </a:r>
                <a:endParaRPr lang="en-US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6584" r="3180" b="7822"/>
          <a:stretch/>
        </p:blipFill>
        <p:spPr>
          <a:xfrm>
            <a:off x="254000" y="3810000"/>
            <a:ext cx="8382000" cy="20955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3863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FOURIER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zh-TW"/>
              <a:t>Frequency </a:t>
            </a:r>
            <a:r>
              <a:rPr lang="en-US" altLang="zh-TW" smtClean="0"/>
              <a:t>domain: Joseph </a:t>
            </a:r>
            <a:r>
              <a:rPr lang="en-US" altLang="zh-TW"/>
              <a:t>Fourier </a:t>
            </a:r>
            <a:r>
              <a:rPr lang="en-US" altLang="zh-TW" smtClean="0"/>
              <a:t>(1807).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r>
              <a:rPr lang="en-US" altLang="zh-TW"/>
              <a:t>Cannot provide simultaneously time and frequency information.</a:t>
            </a:r>
          </a:p>
          <a:p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14" y="3641785"/>
            <a:ext cx="7032171" cy="292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53537" y="1143000"/>
                <a:ext cx="7772400" cy="1131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7" y="1143000"/>
                <a:ext cx="7772400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5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CONTINUOUS WAVELET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TW" smtClean="0"/>
                  <a:t>Wavelet function: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mtClean="0"/>
                  <a:t>	or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mtClean="0"/>
              </a:p>
              <a:p>
                <a:pPr>
                  <a:lnSpc>
                    <a:spcPct val="90000"/>
                  </a:lnSpc>
                </a:pPr>
                <a:r>
                  <a:rPr lang="en-US"/>
                  <a:t>Invert CWT: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mtClean="0"/>
              </a:p>
              <a:p>
                <a:r>
                  <a:rPr lang="en-US"/>
                  <a:t>Continuous transform: map functions to functions</a:t>
                </a:r>
              </a:p>
              <a:p>
                <a:r>
                  <a:rPr lang="en-US"/>
                  <a:t>Discrete transform: map sequences to sequences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4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CONTINUOUS WAVELET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562"/>
            <a:ext cx="6096000" cy="53257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815533" y="6572273"/>
            <a:ext cx="566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From </a:t>
            </a:r>
            <a:r>
              <a:rPr lang="en-US" altLang="zh-TW" sz="1200">
                <a:hlinkClick r:id="rId4"/>
              </a:rPr>
              <a:t>http://www.cerm.unifi.it/EUcourse2001/Gunther_lecturenotes.pdf</a:t>
            </a:r>
            <a:r>
              <a:rPr lang="en-US" altLang="zh-TW" sz="1200"/>
              <a:t>, </a:t>
            </a:r>
            <a:r>
              <a:rPr lang="en-US" altLang="zh-TW" sz="1200" smtClean="0"/>
              <a:t>p.10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295400" y="5894124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Lát cắt tần số-thời gian của Biến đổi Fourier và biến đổi wavelet</a:t>
            </a:r>
          </a:p>
        </p:txBody>
      </p:sp>
    </p:spTree>
    <p:extLst>
      <p:ext uri="{BB962C8B-B14F-4D97-AF65-F5344CB8AC3E}">
        <p14:creationId xmlns:p14="http://schemas.microsoft.com/office/powerpoint/2010/main" val="10797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mtClean="0"/>
                  <a:t>Using </a:t>
                </a:r>
                <a:r>
                  <a:rPr lang="en-US" altLang="zh-TW"/>
                  <a:t>Multiresolution </a:t>
                </a:r>
                <a:r>
                  <a:rPr lang="en-US" altLang="zh-TW" smtClean="0"/>
                  <a:t>Analysis.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mtClean="0"/>
              </a:p>
              <a:p>
                <a:pPr marL="0" indent="0"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smtClean="0"/>
                  <a:t>: scaling function</a:t>
                </a:r>
              </a:p>
              <a:p>
                <a:pPr marL="0" indent="0"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smtClean="0"/>
                  <a:t>: wavelet </a:t>
                </a:r>
                <a:r>
                  <a:rPr lang="en-US" altLang="zh-TW"/>
                  <a:t>function</a:t>
                </a:r>
                <a:endParaRPr lang="en-US" altLang="zh-TW" smtClean="0"/>
              </a:p>
              <a:p>
                <a:r>
                  <a:rPr lang="en-US" altLang="zh-TW"/>
                  <a:t>Invert DWT: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 descr="http://upload.wikimedia.org/wikipedia/commons/2/22/Wavelets_-_Filter_Ban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4" y="1066800"/>
            <a:ext cx="8436151" cy="2575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05200" y="3914765"/>
            <a:ext cx="229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DWT filter bank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4648835"/>
            <a:ext cx="8077200" cy="1552011"/>
          </a:xfrm>
        </p:spPr>
        <p:txBody>
          <a:bodyPr>
            <a:normAutofit/>
          </a:bodyPr>
          <a:lstStyle/>
          <a:p>
            <a:r>
              <a:rPr lang="en-US" altLang="zh-TW" smtClean="0"/>
              <a:t>g[n]: lowpass filter, scaling function</a:t>
            </a:r>
          </a:p>
          <a:p>
            <a:r>
              <a:rPr lang="en-US" altLang="zh-TW"/>
              <a:t>h</a:t>
            </a:r>
            <a:r>
              <a:rPr lang="en-US" altLang="zh-TW" smtClean="0"/>
              <a:t>[n]: highpass filter, wavelet function</a:t>
            </a:r>
            <a:endParaRPr lang="en-US" altLang="zh-TW"/>
          </a:p>
        </p:txBody>
      </p:sp>
      <p:sp>
        <p:nvSpPr>
          <p:cNvPr id="9" name="TextBox 8"/>
          <p:cNvSpPr txBox="1"/>
          <p:nvPr/>
        </p:nvSpPr>
        <p:spPr>
          <a:xfrm>
            <a:off x="609600" y="83596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downsampling</a:t>
            </a:r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631350" y="1326549"/>
            <a:ext cx="1233100" cy="990600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Wavelet transforms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Low</a:t>
            </a:r>
            <a:r>
              <a:rPr lang="zh-TW" altLang="en-US" sz="2400" smtClean="0"/>
              <a:t> </a:t>
            </a:r>
            <a:r>
              <a:rPr lang="en-US" altLang="zh-TW" sz="2400"/>
              <a:t>pass filtering:</a:t>
            </a:r>
            <a:r>
              <a:rPr lang="zh-TW" altLang="en-US" sz="2400"/>
              <a:t> </a:t>
            </a:r>
            <a:r>
              <a:rPr lang="en-US" altLang="zh-TW" sz="2400" smtClean="0"/>
              <a:t>averaging</a:t>
            </a:r>
            <a:endParaRPr lang="en-US" altLang="zh-TW" sz="2400"/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High </a:t>
            </a:r>
            <a:r>
              <a:rPr lang="en-US" altLang="zh-TW" sz="2400"/>
              <a:t>pass </a:t>
            </a:r>
            <a:r>
              <a:rPr lang="en-US" altLang="zh-TW" sz="2400" smtClean="0"/>
              <a:t>filtering</a:t>
            </a:r>
            <a:r>
              <a:rPr lang="en-US" altLang="zh-TW" sz="2400"/>
              <a:t>: </a:t>
            </a:r>
            <a:r>
              <a:rPr lang="en-US" altLang="zh-TW" sz="2400" smtClean="0"/>
              <a:t>differencing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Input data</a:t>
            </a:r>
            <a:r>
              <a:rPr lang="en-US" altLang="zh-TW" sz="2400" smtClean="0"/>
              <a:t>: a</a:t>
            </a:r>
            <a:r>
              <a:rPr lang="en-US" altLang="zh-TW" sz="2400"/>
              <a:t>, </a:t>
            </a:r>
            <a:r>
              <a:rPr lang="en-US" altLang="zh-TW" sz="2400" smtClean="0"/>
              <a:t>b </a:t>
            </a:r>
            <a:endParaRPr lang="en-US" altLang="zh-TW" sz="2400"/>
          </a:p>
          <a:p>
            <a:pPr lvl="1"/>
            <a:r>
              <a:rPr lang="en-US" altLang="zh-TW" sz="2400" smtClean="0"/>
              <a:t>Average</a:t>
            </a:r>
            <a:r>
              <a:rPr lang="en-US" altLang="zh-TW" sz="2400"/>
              <a:t>: </a:t>
            </a:r>
            <a:r>
              <a:rPr lang="en-US" altLang="zh-TW" sz="2400" i="1"/>
              <a:t>s</a:t>
            </a:r>
            <a:r>
              <a:rPr lang="en-US" altLang="zh-TW" sz="2400"/>
              <a:t> = (</a:t>
            </a:r>
            <a:r>
              <a:rPr lang="en-US" altLang="zh-TW" sz="2400" i="1"/>
              <a:t>a</a:t>
            </a:r>
            <a:r>
              <a:rPr lang="en-US" altLang="zh-TW" sz="2400"/>
              <a:t> + </a:t>
            </a:r>
            <a:r>
              <a:rPr lang="en-US" altLang="zh-TW" sz="2400" i="1"/>
              <a:t>b</a:t>
            </a:r>
            <a:r>
              <a:rPr lang="en-US" altLang="zh-TW" sz="2400"/>
              <a:t>) / </a:t>
            </a:r>
            <a:r>
              <a:rPr lang="en-US" altLang="zh-TW" sz="2400" smtClean="0"/>
              <a:t>2 (</a:t>
            </a:r>
            <a:r>
              <a:rPr lang="en-US" altLang="zh-TW" sz="2400"/>
              <a:t>low pass filtering) 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Difference</a:t>
            </a:r>
            <a:r>
              <a:rPr lang="en-US" altLang="zh-TW" sz="2400"/>
              <a:t>: </a:t>
            </a:r>
            <a:r>
              <a:rPr lang="en-US" altLang="zh-TW" sz="2400" i="1"/>
              <a:t>d</a:t>
            </a:r>
            <a:r>
              <a:rPr lang="en-US" altLang="zh-TW" sz="2400"/>
              <a:t> = </a:t>
            </a:r>
            <a:r>
              <a:rPr lang="en-US" altLang="zh-TW" sz="2400" i="1"/>
              <a:t>a</a:t>
            </a:r>
            <a:r>
              <a:rPr lang="en-US" altLang="zh-TW" sz="2400"/>
              <a:t> – </a:t>
            </a:r>
            <a:r>
              <a:rPr lang="en-US" altLang="zh-TW" sz="2400" i="1" smtClean="0"/>
              <a:t>s </a:t>
            </a:r>
            <a:r>
              <a:rPr lang="en-US" altLang="zh-TW" sz="2400" smtClean="0"/>
              <a:t>(</a:t>
            </a:r>
            <a:r>
              <a:rPr lang="en-US" altLang="zh-TW" sz="2400"/>
              <a:t>high pass filtering) </a:t>
            </a:r>
            <a:endParaRPr lang="en-US" altLang="zh-TW" sz="2400" i="1"/>
          </a:p>
          <a:p>
            <a:pPr lvl="1">
              <a:lnSpc>
                <a:spcPct val="90000"/>
              </a:lnSpc>
            </a:pPr>
            <a:r>
              <a:rPr lang="en-US" altLang="zh-TW" sz="2400"/>
              <a:t>Wavelet coefficients</a:t>
            </a:r>
            <a:r>
              <a:rPr lang="en-US" altLang="zh-TW" sz="2400" smtClean="0"/>
              <a:t>: (</a:t>
            </a:r>
            <a:r>
              <a:rPr lang="en-US" altLang="zh-TW" sz="2400"/>
              <a:t>s, d).</a:t>
            </a:r>
          </a:p>
          <a:p>
            <a:pPr>
              <a:lnSpc>
                <a:spcPct val="90000"/>
              </a:lnSpc>
            </a:pPr>
            <a:r>
              <a:rPr lang="en-US" altLang="zh-TW"/>
              <a:t>Inverse wavelet transforms: addition; </a:t>
            </a:r>
            <a:r>
              <a:rPr lang="en-US" altLang="zh-TW" smtClean="0"/>
              <a:t>subtraction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Wavelet coefficients</a:t>
            </a:r>
            <a:r>
              <a:rPr lang="en-US" altLang="zh-TW" sz="2400" smtClean="0"/>
              <a:t>: (</a:t>
            </a:r>
            <a:r>
              <a:rPr lang="en-US" altLang="zh-TW" sz="2400"/>
              <a:t>s, d).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Addition</a:t>
            </a:r>
            <a:r>
              <a:rPr lang="en-US" altLang="zh-TW" sz="2400"/>
              <a:t>:</a:t>
            </a:r>
            <a:r>
              <a:rPr lang="en-US" altLang="zh-TW" sz="2400" i="1"/>
              <a:t> s </a:t>
            </a:r>
            <a:r>
              <a:rPr lang="en-US" altLang="zh-TW" sz="2400"/>
              <a:t>+ </a:t>
            </a:r>
            <a:r>
              <a:rPr lang="en-US" altLang="zh-TW" sz="2400" i="1"/>
              <a:t>d</a:t>
            </a:r>
            <a:r>
              <a:rPr lang="en-US" altLang="zh-TW" sz="2400"/>
              <a:t> = </a:t>
            </a:r>
            <a:r>
              <a:rPr lang="en-US" altLang="zh-TW" sz="2400" i="1"/>
              <a:t>s</a:t>
            </a:r>
            <a:r>
              <a:rPr lang="en-US" altLang="zh-TW" sz="2400"/>
              <a:t> + (</a:t>
            </a:r>
            <a:r>
              <a:rPr lang="en-US" altLang="zh-TW" sz="2400" i="1"/>
              <a:t>a</a:t>
            </a:r>
            <a:r>
              <a:rPr lang="en-US" altLang="zh-TW" sz="2400"/>
              <a:t> – </a:t>
            </a:r>
            <a:r>
              <a:rPr lang="en-US" altLang="zh-TW" sz="2400" i="1"/>
              <a:t>s</a:t>
            </a:r>
            <a:r>
              <a:rPr lang="en-US" altLang="zh-TW" sz="2400"/>
              <a:t>)</a:t>
            </a:r>
            <a:r>
              <a:rPr lang="en-US" altLang="zh-TW" sz="2400" i="1"/>
              <a:t> = a</a:t>
            </a:r>
            <a:r>
              <a:rPr lang="en-US" altLang="zh-TW" sz="2400" smtClean="0"/>
              <a:t>, </a:t>
            </a:r>
            <a:endParaRPr lang="en-US" altLang="zh-TW" sz="2400"/>
          </a:p>
          <a:p>
            <a:pPr lvl="1">
              <a:lnSpc>
                <a:spcPct val="80000"/>
              </a:lnSpc>
            </a:pPr>
            <a:r>
              <a:rPr lang="en-US" altLang="zh-TW" sz="2400" smtClean="0"/>
              <a:t>Subtraction</a:t>
            </a:r>
            <a:r>
              <a:rPr lang="en-US" altLang="zh-TW" sz="2400"/>
              <a:t>:</a:t>
            </a:r>
            <a:r>
              <a:rPr lang="en-US" altLang="zh-TW" sz="2400" i="1"/>
              <a:t> s</a:t>
            </a:r>
            <a:r>
              <a:rPr lang="en-US" altLang="zh-TW" sz="2400"/>
              <a:t> – </a:t>
            </a:r>
            <a:r>
              <a:rPr lang="en-US" altLang="zh-TW" sz="2400" i="1"/>
              <a:t>d</a:t>
            </a:r>
            <a:r>
              <a:rPr lang="en-US" altLang="zh-TW" sz="2400"/>
              <a:t> = </a:t>
            </a:r>
            <a:r>
              <a:rPr lang="en-US" altLang="zh-TW" sz="2400" i="1"/>
              <a:t>s</a:t>
            </a:r>
            <a:r>
              <a:rPr lang="en-US" altLang="zh-TW" sz="2400"/>
              <a:t> </a:t>
            </a:r>
            <a:r>
              <a:rPr lang="en-US" altLang="zh-TW" sz="2400" smtClean="0"/>
              <a:t>– (</a:t>
            </a:r>
            <a:r>
              <a:rPr lang="en-US" altLang="zh-TW" sz="2400" i="1"/>
              <a:t>a</a:t>
            </a:r>
            <a:r>
              <a:rPr lang="en-US" altLang="zh-TW" sz="2400"/>
              <a:t> – </a:t>
            </a:r>
            <a:r>
              <a:rPr lang="en-US" altLang="zh-TW" sz="2400" i="1"/>
              <a:t>s</a:t>
            </a:r>
            <a:r>
              <a:rPr lang="en-US" altLang="zh-TW" sz="2400"/>
              <a:t>)</a:t>
            </a:r>
            <a:r>
              <a:rPr lang="en-US" altLang="zh-TW" sz="2400" i="1"/>
              <a:t> = </a:t>
            </a:r>
            <a:r>
              <a:rPr lang="en-US" altLang="zh-TW" sz="2400"/>
              <a:t>2</a:t>
            </a:r>
            <a:r>
              <a:rPr lang="en-US" altLang="zh-TW" sz="2400" i="1"/>
              <a:t>s </a:t>
            </a:r>
            <a:r>
              <a:rPr lang="en-US" altLang="zh-TW" sz="2400"/>
              <a:t>–</a:t>
            </a:r>
            <a:r>
              <a:rPr lang="en-US" altLang="zh-TW" sz="2400" i="1"/>
              <a:t> a = b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Input data</a:t>
            </a:r>
            <a:r>
              <a:rPr lang="en-US" altLang="zh-TW" sz="2400" smtClean="0"/>
              <a:t>: (</a:t>
            </a:r>
            <a:r>
              <a:rPr lang="en-US" altLang="zh-TW" sz="2400"/>
              <a:t>a, b</a:t>
            </a:r>
            <a:r>
              <a:rPr lang="en-US" altLang="zh-TW" sz="2400" smtClean="0"/>
              <a:t>).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3209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mtClean="0"/>
              <a:t>Example: input </a:t>
            </a:r>
            <a:r>
              <a:rPr lang="en-US" altLang="zh-TW"/>
              <a:t>data 14, 22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Wavelet </a:t>
            </a:r>
            <a:r>
              <a:rPr lang="en-US" altLang="zh-TW" sz="2400"/>
              <a:t>Transform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     </a:t>
            </a:r>
            <a:r>
              <a:rPr lang="en-US" altLang="zh-TW"/>
              <a:t>Average</a:t>
            </a:r>
            <a:r>
              <a:rPr lang="en-US" altLang="zh-TW" smtClean="0"/>
              <a:t>:   </a:t>
            </a:r>
            <a:r>
              <a:rPr lang="en-US" altLang="zh-TW" i="1"/>
              <a:t>s</a:t>
            </a:r>
            <a:r>
              <a:rPr lang="en-US" altLang="zh-TW"/>
              <a:t> = (14</a:t>
            </a:r>
            <a:r>
              <a:rPr lang="zh-TW" altLang="en-US"/>
              <a:t>＋</a:t>
            </a:r>
            <a:r>
              <a:rPr lang="en-US" altLang="zh-TW"/>
              <a:t>22)/2 = 18,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     </a:t>
            </a:r>
            <a:r>
              <a:rPr lang="en-US" altLang="zh-TW"/>
              <a:t>Difference: </a:t>
            </a:r>
            <a:r>
              <a:rPr lang="en-US" altLang="zh-TW" i="1"/>
              <a:t>d </a:t>
            </a:r>
            <a:r>
              <a:rPr lang="en-US" altLang="zh-TW"/>
              <a:t>= 14-18= -</a:t>
            </a:r>
            <a:r>
              <a:rPr lang="en-US" altLang="zh-TW" smtClean="0"/>
              <a:t>4 </a:t>
            </a:r>
            <a:endParaRPr lang="en-US" altLang="zh-TW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     </a:t>
            </a:r>
            <a:r>
              <a:rPr lang="en-US" altLang="zh-TW"/>
              <a:t>Wavelet coefficients</a:t>
            </a:r>
            <a:r>
              <a:rPr lang="en-US" altLang="zh-TW" smtClean="0"/>
              <a:t>: (</a:t>
            </a:r>
            <a:r>
              <a:rPr lang="en-US" altLang="zh-TW"/>
              <a:t>18, -4).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Inverse </a:t>
            </a:r>
            <a:r>
              <a:rPr lang="en-US" altLang="zh-TW" sz="2400"/>
              <a:t>Wavelet Transform (to recover the input data)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     </a:t>
            </a:r>
            <a:r>
              <a:rPr lang="en-US" altLang="zh-TW" i="1" smtClean="0"/>
              <a:t>s</a:t>
            </a:r>
            <a:r>
              <a:rPr lang="en-US" altLang="zh-TW" smtClean="0"/>
              <a:t> </a:t>
            </a:r>
            <a:r>
              <a:rPr lang="zh-TW" altLang="en-US"/>
              <a:t>＋ </a:t>
            </a:r>
            <a:r>
              <a:rPr lang="en-US" altLang="zh-TW" i="1"/>
              <a:t>d</a:t>
            </a:r>
            <a:r>
              <a:rPr lang="en-US" altLang="zh-TW"/>
              <a:t> = 18+(-4) = 14</a:t>
            </a:r>
            <a:r>
              <a:rPr lang="en-US" altLang="zh-TW" smtClean="0"/>
              <a:t>,   </a:t>
            </a:r>
            <a:endParaRPr lang="en-US" altLang="zh-TW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     </a:t>
            </a:r>
            <a:r>
              <a:rPr lang="en-US" altLang="zh-TW" i="1" smtClean="0"/>
              <a:t>s</a:t>
            </a:r>
            <a:r>
              <a:rPr lang="en-US" altLang="zh-TW" smtClean="0"/>
              <a:t> </a:t>
            </a:r>
            <a:r>
              <a:rPr lang="zh-TW" altLang="en-US"/>
              <a:t>－ </a:t>
            </a:r>
            <a:r>
              <a:rPr lang="en-US" altLang="zh-TW" i="1"/>
              <a:t>d</a:t>
            </a:r>
            <a:r>
              <a:rPr lang="en-US" altLang="zh-TW"/>
              <a:t> = 18-(-4) = 22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TW" smtClean="0"/>
              <a:t>      Input </a:t>
            </a:r>
            <a:r>
              <a:rPr lang="en-US" altLang="zh-TW"/>
              <a:t>data</a:t>
            </a:r>
            <a:r>
              <a:rPr lang="en-US" altLang="zh-TW" smtClean="0"/>
              <a:t>: (</a:t>
            </a:r>
            <a:r>
              <a:rPr lang="en-US" altLang="zh-TW"/>
              <a:t>14, 22).</a:t>
            </a:r>
          </a:p>
        </p:txBody>
      </p:sp>
    </p:spTree>
    <p:extLst>
      <p:ext uri="{BB962C8B-B14F-4D97-AF65-F5344CB8AC3E}">
        <p14:creationId xmlns:p14="http://schemas.microsoft.com/office/powerpoint/2010/main" val="3170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DISCREET WAVELET TRANSFORM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62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09600"/>
            <a:ext cx="14478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96900"/>
            <a:ext cx="1524000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9600"/>
            <a:ext cx="1524000" cy="128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2D Wavelet Transform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>
                <a:ea typeface="MS Gothic" panose="020B0609070205080204" pitchFamily="49" charset="-128"/>
              </a:rPr>
              <a:t>For an </a:t>
            </a:r>
            <a:r>
              <a:rPr lang="en-US" altLang="ko-KR">
                <a:solidFill>
                  <a:srgbClr val="0070C0"/>
                </a:solidFill>
                <a:ea typeface="MS Gothic" panose="020B0609070205080204" pitchFamily="49" charset="-128"/>
              </a:rPr>
              <a:t>N by N</a:t>
            </a:r>
            <a:r>
              <a:rPr lang="en-US" altLang="ko-KR">
                <a:ea typeface="MS Gothic" panose="020B0609070205080204" pitchFamily="49" charset="-128"/>
              </a:rPr>
              <a:t> input image, the two-dimensional DWT proceeds as </a:t>
            </a:r>
            <a:r>
              <a:rPr lang="en-US" altLang="ko-KR">
                <a:ea typeface="MS Gothic" panose="020B0609070205080204" pitchFamily="49" charset="-128"/>
              </a:rPr>
              <a:t>follows</a:t>
            </a:r>
            <a:r>
              <a:rPr lang="en-US" altLang="ko-KR" smtClean="0">
                <a:ea typeface="MS Gothic" panose="020B0609070205080204" pitchFamily="49" charset="-128"/>
              </a:rPr>
              <a:t>:</a:t>
            </a:r>
            <a:endParaRPr lang="en-US" altLang="ko-KR">
              <a:ea typeface="MS Gothic" panose="020B0609070205080204" pitchFamily="49" charset="-128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sz="2400">
                <a:solidFill>
                  <a:schemeClr val="accent2"/>
                </a:solidFill>
                <a:ea typeface="MS Gothic" panose="020B0609070205080204" pitchFamily="49" charset="-128"/>
              </a:rPr>
              <a:t>Convolve</a:t>
            </a:r>
            <a:r>
              <a:rPr lang="en-US" altLang="ko-KR" sz="2400">
                <a:ea typeface="MS Gothic" panose="020B0609070205080204" pitchFamily="49" charset="-128"/>
              </a:rPr>
              <a:t> each row of the image with </a:t>
            </a:r>
            <a:r>
              <a:rPr lang="en-US" altLang="ko-KR" sz="2400">
                <a:solidFill>
                  <a:srgbClr val="0066CC"/>
                </a:solidFill>
                <a:ea typeface="MS Gothic" panose="020B0609070205080204" pitchFamily="49" charset="-128"/>
              </a:rPr>
              <a:t>h</a:t>
            </a:r>
            <a:r>
              <a:rPr lang="en-US" altLang="ko-KR" sz="2400" baseline="-25000">
                <a:solidFill>
                  <a:srgbClr val="0066CC"/>
                </a:solidFill>
                <a:ea typeface="MS Gothic" panose="020B0609070205080204" pitchFamily="49" charset="-128"/>
              </a:rPr>
              <a:t>0</a:t>
            </a:r>
            <a:r>
              <a:rPr lang="en-US" altLang="ko-KR" sz="2400">
                <a:solidFill>
                  <a:srgbClr val="0066CC"/>
                </a:solidFill>
                <a:ea typeface="MS Gothic" panose="020B0609070205080204" pitchFamily="49" charset="-128"/>
              </a:rPr>
              <a:t>[n]</a:t>
            </a:r>
            <a:r>
              <a:rPr lang="en-US" altLang="ko-KR" sz="2400">
                <a:ea typeface="MS Gothic" panose="020B0609070205080204" pitchFamily="49" charset="-128"/>
              </a:rPr>
              <a:t> and </a:t>
            </a:r>
            <a:r>
              <a:rPr lang="en-US" altLang="ko-KR" sz="2400">
                <a:solidFill>
                  <a:srgbClr val="0066CC"/>
                </a:solidFill>
                <a:ea typeface="MS Gothic" panose="020B0609070205080204" pitchFamily="49" charset="-128"/>
              </a:rPr>
              <a:t>h</a:t>
            </a:r>
            <a:r>
              <a:rPr lang="en-US" altLang="ko-KR" sz="2400" baseline="-25000">
                <a:solidFill>
                  <a:srgbClr val="0066CC"/>
                </a:solidFill>
                <a:ea typeface="MS Gothic" panose="020B0609070205080204" pitchFamily="49" charset="-128"/>
              </a:rPr>
              <a:t>1</a:t>
            </a:r>
            <a:r>
              <a:rPr lang="en-US" altLang="ko-KR" sz="2400">
                <a:solidFill>
                  <a:srgbClr val="0066CC"/>
                </a:solidFill>
                <a:ea typeface="MS Gothic" panose="020B0609070205080204" pitchFamily="49" charset="-128"/>
              </a:rPr>
              <a:t>[n]</a:t>
            </a:r>
            <a:r>
              <a:rPr lang="en-US" altLang="ko-KR" sz="2400">
                <a:ea typeface="MS Gothic" panose="020B0609070205080204" pitchFamily="49" charset="-128"/>
              </a:rPr>
              <a:t>, discard the odd numbered columns of the resulting arrays, and concatenate them to form a transformed row.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2400">
                <a:ea typeface="MS Gothic" panose="020B0609070205080204" pitchFamily="49" charset="-128"/>
              </a:rPr>
              <a:t>After all rows have been transformed, </a:t>
            </a:r>
            <a:r>
              <a:rPr lang="en-US" altLang="ko-KR" sz="2400">
                <a:solidFill>
                  <a:srgbClr val="0066CC"/>
                </a:solidFill>
                <a:ea typeface="MS Gothic" panose="020B0609070205080204" pitchFamily="49" charset="-128"/>
              </a:rPr>
              <a:t>convolve</a:t>
            </a:r>
            <a:r>
              <a:rPr lang="en-US" altLang="ko-KR" sz="2400">
                <a:ea typeface="MS Gothic" panose="020B0609070205080204" pitchFamily="49" charset="-128"/>
              </a:rPr>
              <a:t> each column of the result with </a:t>
            </a:r>
            <a:r>
              <a:rPr lang="en-US" altLang="ko-KR" sz="2400">
                <a:solidFill>
                  <a:srgbClr val="0066CC"/>
                </a:solidFill>
                <a:ea typeface="MS Gothic" panose="020B0609070205080204" pitchFamily="49" charset="-128"/>
              </a:rPr>
              <a:t>h</a:t>
            </a:r>
            <a:r>
              <a:rPr lang="en-US" altLang="ko-KR" sz="2400" baseline="-25000">
                <a:solidFill>
                  <a:srgbClr val="0066CC"/>
                </a:solidFill>
                <a:ea typeface="MS Gothic" panose="020B0609070205080204" pitchFamily="49" charset="-128"/>
              </a:rPr>
              <a:t>0</a:t>
            </a:r>
            <a:r>
              <a:rPr lang="en-US" altLang="ko-KR" sz="2400">
                <a:solidFill>
                  <a:srgbClr val="0066CC"/>
                </a:solidFill>
                <a:ea typeface="MS Gothic" panose="020B0609070205080204" pitchFamily="49" charset="-128"/>
              </a:rPr>
              <a:t>[n]</a:t>
            </a:r>
            <a:r>
              <a:rPr lang="en-US" altLang="ko-KR" sz="2400">
                <a:ea typeface="MS Gothic" panose="020B0609070205080204" pitchFamily="49" charset="-128"/>
              </a:rPr>
              <a:t> and </a:t>
            </a:r>
            <a:r>
              <a:rPr lang="en-US" altLang="ko-KR" sz="2400">
                <a:solidFill>
                  <a:srgbClr val="0066CC"/>
                </a:solidFill>
                <a:ea typeface="MS Gothic" panose="020B0609070205080204" pitchFamily="49" charset="-128"/>
              </a:rPr>
              <a:t>h</a:t>
            </a:r>
            <a:r>
              <a:rPr lang="en-US" altLang="ko-KR" sz="2400" baseline="-25000">
                <a:solidFill>
                  <a:srgbClr val="0066CC"/>
                </a:solidFill>
                <a:ea typeface="MS Gothic" panose="020B0609070205080204" pitchFamily="49" charset="-128"/>
              </a:rPr>
              <a:t>1</a:t>
            </a:r>
            <a:r>
              <a:rPr lang="en-US" altLang="ko-KR" sz="2400">
                <a:solidFill>
                  <a:srgbClr val="0066CC"/>
                </a:solidFill>
                <a:ea typeface="MS Gothic" panose="020B0609070205080204" pitchFamily="49" charset="-128"/>
              </a:rPr>
              <a:t>[n]</a:t>
            </a:r>
            <a:r>
              <a:rPr lang="en-US" altLang="ko-KR" sz="2400">
                <a:ea typeface="MS Gothic" panose="020B0609070205080204" pitchFamily="49" charset="-128"/>
              </a:rPr>
              <a:t>. Again discard the odd numbered rows and concatenate the result.</a:t>
            </a:r>
          </a:p>
        </p:txBody>
      </p:sp>
    </p:spTree>
    <p:extLst>
      <p:ext uri="{BB962C8B-B14F-4D97-AF65-F5344CB8AC3E}">
        <p14:creationId xmlns:p14="http://schemas.microsoft.com/office/powerpoint/2010/main" val="37808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2D Wavelet Transform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mtClean="0"/>
              <a:t>Afte</a:t>
            </a:r>
            <a:r>
              <a:rPr lang="en-US" altLang="ko-KR" smtClean="0">
                <a:ea typeface="MS Gothic" panose="020B0609070205080204" pitchFamily="49" charset="-128"/>
              </a:rPr>
              <a:t>r </a:t>
            </a:r>
            <a:r>
              <a:rPr lang="en-US" altLang="ko-KR">
                <a:ea typeface="MS Gothic" panose="020B0609070205080204" pitchFamily="49" charset="-128"/>
              </a:rPr>
              <a:t>the above two steps, one stage (level) of the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DWT</a:t>
            </a:r>
            <a:r>
              <a:rPr lang="en-US" altLang="ko-KR">
                <a:ea typeface="MS Gothic" panose="020B0609070205080204" pitchFamily="49" charset="-128"/>
              </a:rPr>
              <a:t> is complete.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The </a:t>
            </a:r>
            <a:r>
              <a:rPr lang="en-US" altLang="ko-KR" smtClean="0">
                <a:ea typeface="MS Gothic" panose="020B0609070205080204" pitchFamily="49" charset="-128"/>
              </a:rPr>
              <a:t>transformed </a:t>
            </a:r>
            <a:r>
              <a:rPr lang="en-US" altLang="ko-KR">
                <a:ea typeface="MS Gothic" panose="020B0609070205080204" pitchFamily="49" charset="-128"/>
              </a:rPr>
              <a:t>image now contains 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four subbands</a:t>
            </a:r>
            <a:r>
              <a:rPr lang="en-US" altLang="ko-KR">
                <a:ea typeface="MS Gothic" panose="020B0609070205080204" pitchFamily="49" charset="-128"/>
              </a:rPr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>
                <a:ea typeface="MS Gothic" panose="020B0609070205080204" pitchFamily="49" charset="-128"/>
              </a:rPr>
              <a:t>	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LL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,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HL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,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LH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, and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HH</a:t>
            </a:r>
            <a:r>
              <a:rPr lang="en-US" altLang="ko-KR">
                <a:ea typeface="MS Gothic" panose="020B0609070205080204" pitchFamily="49" charset="-128"/>
              </a:rPr>
              <a:t>, standing for low-low, high-low, etc.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Th</a:t>
            </a:r>
            <a:r>
              <a:rPr lang="en-US" altLang="ko-KR" smtClean="0">
                <a:ea typeface="MS Gothic" panose="020B0609070205080204" pitchFamily="49" charset="-128"/>
              </a:rPr>
              <a:t>e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LL</a:t>
            </a:r>
            <a:r>
              <a:rPr lang="en-US" altLang="ko-KR">
                <a:solidFill>
                  <a:schemeClr val="accent2"/>
                </a:solidFill>
                <a:ea typeface="MS Gothic" panose="020B0609070205080204" pitchFamily="49" charset="-128"/>
              </a:rPr>
              <a:t> subband</a:t>
            </a:r>
            <a:r>
              <a:rPr lang="en-US" altLang="ko-KR">
                <a:ea typeface="MS Gothic" panose="020B0609070205080204" pitchFamily="49" charset="-128"/>
              </a:rPr>
              <a:t> can be </a:t>
            </a:r>
            <a:r>
              <a:rPr lang="en-US" altLang="ko-KR">
                <a:solidFill>
                  <a:srgbClr val="FF0000"/>
                </a:solidFill>
                <a:ea typeface="MS Gothic" panose="020B0609070205080204" pitchFamily="49" charset="-128"/>
              </a:rPr>
              <a:t>further decomposed </a:t>
            </a:r>
            <a:r>
              <a:rPr lang="en-US" altLang="ko-KR">
                <a:ea typeface="MS Gothic" panose="020B0609070205080204" pitchFamily="49" charset="-128"/>
              </a:rPr>
              <a:t>to yield yet another level of decomposition. 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Th</a:t>
            </a:r>
            <a:r>
              <a:rPr lang="en-US" altLang="ko-KR" smtClean="0">
                <a:ea typeface="MS Gothic" panose="020B0609070205080204" pitchFamily="49" charset="-128"/>
              </a:rPr>
              <a:t>is </a:t>
            </a:r>
            <a:r>
              <a:rPr lang="en-US" altLang="ko-KR">
                <a:ea typeface="MS Gothic" panose="020B0609070205080204" pitchFamily="49" charset="-128"/>
              </a:rPr>
              <a:t>process can be continued until the desired number of decomposition levels is reached.</a:t>
            </a:r>
          </a:p>
        </p:txBody>
      </p:sp>
    </p:spTree>
    <p:extLst>
      <p:ext uri="{BB962C8B-B14F-4D97-AF65-F5344CB8AC3E}">
        <p14:creationId xmlns:p14="http://schemas.microsoft.com/office/powerpoint/2010/main" val="2658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2D Wavelet Transform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" y="838200"/>
            <a:ext cx="788511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95399" y="5313363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The two-dimensional discrete wavelet transform</a:t>
            </a:r>
          </a:p>
          <a:p>
            <a:pPr algn="ctr"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(a) One level transform. (b) Two level transform.</a:t>
            </a:r>
            <a:endParaRPr lang="en-US" altLang="ko-KR">
              <a:solidFill>
                <a:srgbClr val="0070C0"/>
              </a:solidFill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FOURIER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ar-SA"/>
              <a:t>Recall that FT uses complex exponentials (sinusoids) as building </a:t>
            </a:r>
            <a:r>
              <a:rPr lang="en-US" altLang="ar-SA"/>
              <a:t>blocks</a:t>
            </a:r>
            <a:r>
              <a:rPr lang="en-US" altLang="ar-SA" smtClean="0"/>
              <a:t>. </a:t>
            </a:r>
            <a:endParaRPr lang="en-US" altLang="ar-SA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ar-SA"/>
              <a:t>For each frequency of complex exponential, the sinusoid at that frequency is compared to the signal.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ar-SA"/>
              <a:t>If the signal consists of that frequency, the correlation is high </a:t>
            </a:r>
            <a:r>
              <a:rPr lang="en-US" altLang="ar-SA">
                <a:sym typeface="Wingdings" panose="05000000000000000000" pitchFamily="2" charset="2"/>
              </a:rPr>
              <a:t> large FT coefficients.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ar-SA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ar-SA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ar-SA">
                <a:sym typeface="Wingdings" panose="05000000000000000000" pitchFamily="2" charset="2"/>
              </a:rPr>
              <a:t>If the signal does not have any spectral component at a frequency, the correlation at that frequency is low / zero,  small / zero FT coefficient.</a:t>
            </a:r>
            <a:endParaRPr lang="en-US" altLang="ar-SA"/>
          </a:p>
          <a:p>
            <a:pPr>
              <a:lnSpc>
                <a:spcPct val="90000"/>
              </a:lnSpc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895600" y="990600"/>
                <a:ext cx="3162148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990600"/>
                <a:ext cx="3162148" cy="410112"/>
              </a:xfrm>
              <a:prstGeom prst="rect">
                <a:avLst/>
              </a:prstGeom>
              <a:blipFill rotWithShape="0">
                <a:blip r:embed="rId3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2000" y="2895600"/>
                <a:ext cx="6858000" cy="739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95600"/>
                <a:ext cx="6858000" cy="7396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0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FAST WAVELET </a:t>
            </a:r>
            <a:r>
              <a:rPr lang="en-US"/>
              <a:t>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zh-TW"/>
              <a:t>Basic idea of Fast Wavelet Transform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(Mallat’s herringbone algorithm):</a:t>
            </a:r>
          </a:p>
          <a:p>
            <a:pPr lvl="1"/>
            <a:r>
              <a:rPr lang="en-US" altLang="zh-TW" sz="2400"/>
              <a:t>Pyramid algorithm provides an efficient calculation</a:t>
            </a:r>
            <a:r>
              <a:rPr lang="en-US" altLang="zh-TW" sz="2400" smtClean="0"/>
              <a:t>.</a:t>
            </a:r>
            <a:endParaRPr lang="en-US" altLang="zh-TW" sz="2400"/>
          </a:p>
          <a:p>
            <a:pPr lvl="1"/>
            <a:r>
              <a:rPr lang="en-US" altLang="zh-TW" sz="2400"/>
              <a:t>DWT (direct and inverse) can be thought of as a filtering process</a:t>
            </a:r>
            <a:r>
              <a:rPr lang="en-US" altLang="zh-TW" sz="2400" smtClean="0"/>
              <a:t>.</a:t>
            </a:r>
            <a:endParaRPr lang="en-US" altLang="zh-TW" sz="2400"/>
          </a:p>
          <a:p>
            <a:pPr lvl="1"/>
            <a:r>
              <a:rPr lang="en-US" altLang="zh-TW" sz="2400"/>
              <a:t>After filtering, half of the samples can be eliminated: subsample the signal by two.</a:t>
            </a:r>
          </a:p>
          <a:p>
            <a:pPr lvl="2"/>
            <a:r>
              <a:rPr lang="en-US" altLang="zh-TW" sz="2400"/>
              <a:t>Subsampling: Scale is doubled.</a:t>
            </a:r>
          </a:p>
          <a:p>
            <a:pPr lvl="2"/>
            <a:r>
              <a:rPr lang="en-US" altLang="zh-TW" sz="2400"/>
              <a:t> Filtering: Resolution is halved</a:t>
            </a:r>
            <a:r>
              <a:rPr lang="en-US" altLang="zh-TW" sz="2400" smtClean="0"/>
              <a:t>.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6690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FAST WAVELET </a:t>
            </a:r>
            <a:r>
              <a:rPr lang="en-US"/>
              <a:t>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ko-KR" b="1" i="1" smtClean="0">
                <a:ea typeface="굴림" panose="020B0600000101010101" pitchFamily="34" charset="-127"/>
              </a:rPr>
              <a:t>Decomposition:</a:t>
            </a:r>
          </a:p>
          <a:p>
            <a:endParaRPr lang="en-US" altLang="ko-KR" b="1" i="1">
              <a:ea typeface="굴림" panose="020B0600000101010101" pitchFamily="34" charset="-127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20768"/>
              </p:ext>
            </p:extLst>
          </p:nvPr>
        </p:nvGraphicFramePr>
        <p:xfrm>
          <a:off x="2438400" y="1143000"/>
          <a:ext cx="38020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739880" imgH="355320" progId="Equation.3">
                  <p:embed/>
                </p:oleObj>
              </mc:Choice>
              <mc:Fallback>
                <p:oleObj name="Equation" r:id="rId4" imgW="1739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38020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6037"/>
              </p:ext>
            </p:extLst>
          </p:nvPr>
        </p:nvGraphicFramePr>
        <p:xfrm>
          <a:off x="685800" y="1985908"/>
          <a:ext cx="65166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3682800" imgH="228600" progId="Equation.3">
                  <p:embed/>
                </p:oleObj>
              </mc:Choice>
              <mc:Fallback>
                <p:oleObj name="Equation" r:id="rId6" imgW="3682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5908"/>
                        <a:ext cx="65166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02371"/>
              </p:ext>
            </p:extLst>
          </p:nvPr>
        </p:nvGraphicFramePr>
        <p:xfrm>
          <a:off x="1629569" y="2524134"/>
          <a:ext cx="56562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8" imgW="2577960" imgH="355320" progId="Equation.3">
                  <p:embed/>
                </p:oleObj>
              </mc:Choice>
              <mc:Fallback>
                <p:oleObj name="Equation" r:id="rId8" imgW="2577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569" y="2524134"/>
                        <a:ext cx="56562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83198"/>
              </p:ext>
            </p:extLst>
          </p:nvPr>
        </p:nvGraphicFramePr>
        <p:xfrm>
          <a:off x="1613694" y="3435359"/>
          <a:ext cx="5740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0" imgW="2616120" imgH="355320" progId="Equation.3">
                  <p:embed/>
                </p:oleObj>
              </mc:Choice>
              <mc:Fallback>
                <p:oleObj name="Equation" r:id="rId10" imgW="26161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94" y="3435359"/>
                        <a:ext cx="5740400" cy="781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79205"/>
              </p:ext>
            </p:extLst>
          </p:nvPr>
        </p:nvGraphicFramePr>
        <p:xfrm>
          <a:off x="1572419" y="4503746"/>
          <a:ext cx="58229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2" imgW="2654280" imgH="355320" progId="Equation.3">
                  <p:embed/>
                </p:oleObj>
              </mc:Choice>
              <mc:Fallback>
                <p:oleObj name="Equation" r:id="rId12" imgW="26542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419" y="4503746"/>
                        <a:ext cx="5822950" cy="781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2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FAST WAVELET </a:t>
            </a:r>
            <a:r>
              <a:rPr lang="en-US"/>
              <a:t>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ko-KR" b="1" i="1" smtClean="0">
                <a:ea typeface="굴림" panose="020B0600000101010101" pitchFamily="34" charset="-127"/>
              </a:rPr>
              <a:t>Decomposition:</a:t>
            </a:r>
          </a:p>
          <a:p>
            <a:endParaRPr lang="en-US" altLang="ko-KR" b="1" i="1">
              <a:ea typeface="굴림" panose="020B0600000101010101" pitchFamily="34" charset="-127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95401"/>
              </p:ext>
            </p:extLst>
          </p:nvPr>
        </p:nvGraphicFramePr>
        <p:xfrm>
          <a:off x="1922462" y="1447800"/>
          <a:ext cx="50958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2539800" imgH="419040" progId="Equation.3">
                  <p:embed/>
                </p:oleObj>
              </mc:Choice>
              <mc:Fallback>
                <p:oleObj name="Equation" r:id="rId4" imgW="2539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2" y="1447800"/>
                        <a:ext cx="50958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734960"/>
              </p:ext>
            </p:extLst>
          </p:nvPr>
        </p:nvGraphicFramePr>
        <p:xfrm>
          <a:off x="996950" y="2330450"/>
          <a:ext cx="71596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6" imgW="3568680" imgH="457200" progId="Equation.3">
                  <p:embed/>
                </p:oleObj>
              </mc:Choice>
              <mc:Fallback>
                <p:oleObj name="Equation" r:id="rId6" imgW="3568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330450"/>
                        <a:ext cx="71596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887142"/>
              </p:ext>
            </p:extLst>
          </p:nvPr>
        </p:nvGraphicFramePr>
        <p:xfrm>
          <a:off x="1014412" y="3517900"/>
          <a:ext cx="72866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8" imgW="3632040" imgH="457200" progId="Equation.3">
                  <p:embed/>
                </p:oleObj>
              </mc:Choice>
              <mc:Fallback>
                <p:oleObj name="Equation" r:id="rId8" imgW="363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2" y="3517900"/>
                        <a:ext cx="72866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720975" y="3032125"/>
            <a:ext cx="1908175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297237" y="3103562"/>
            <a:ext cx="1582738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51952"/>
              </p:ext>
            </p:extLst>
          </p:nvPr>
        </p:nvGraphicFramePr>
        <p:xfrm>
          <a:off x="236537" y="4651375"/>
          <a:ext cx="40592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0" imgW="2273040" imgH="342720" progId="Equation.3">
                  <p:embed/>
                </p:oleObj>
              </mc:Choice>
              <mc:Fallback>
                <p:oleObj name="Equation" r:id="rId10" imgW="22730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" y="4651375"/>
                        <a:ext cx="4059238" cy="6127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56307"/>
              </p:ext>
            </p:extLst>
          </p:nvPr>
        </p:nvGraphicFramePr>
        <p:xfrm>
          <a:off x="228600" y="5443537"/>
          <a:ext cx="40401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2" imgW="2260440" imgH="342720" progId="Equation.DSMT4">
                  <p:embed/>
                </p:oleObj>
              </mc:Choice>
              <mc:Fallback>
                <p:oleObj name="Equation" r:id="rId12" imgW="2260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443537"/>
                        <a:ext cx="4040187" cy="6127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64307"/>
              </p:ext>
            </p:extLst>
          </p:nvPr>
        </p:nvGraphicFramePr>
        <p:xfrm>
          <a:off x="4805362" y="4687887"/>
          <a:ext cx="4251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4" imgW="2361960" imgH="279360" progId="Equation.3">
                  <p:embed/>
                </p:oleObj>
              </mc:Choice>
              <mc:Fallback>
                <p:oleObj name="Equation" r:id="rId14" imgW="23619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2" y="4687887"/>
                        <a:ext cx="4251325" cy="503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993181"/>
              </p:ext>
            </p:extLst>
          </p:nvPr>
        </p:nvGraphicFramePr>
        <p:xfrm>
          <a:off x="4816475" y="5480050"/>
          <a:ext cx="42275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6" imgW="2349360" imgH="279360" progId="Equation.3">
                  <p:embed/>
                </p:oleObj>
              </mc:Choice>
              <mc:Fallback>
                <p:oleObj name="Equation" r:id="rId16" imgW="2349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5480050"/>
                        <a:ext cx="4227512" cy="5032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4305300" y="4759325"/>
            <a:ext cx="468312" cy="323850"/>
          </a:xfrm>
          <a:prstGeom prst="rightArrow">
            <a:avLst>
              <a:gd name="adj1" fmla="val 50000"/>
              <a:gd name="adj2" fmla="val 361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4303712" y="5551487"/>
            <a:ext cx="468313" cy="323850"/>
          </a:xfrm>
          <a:prstGeom prst="rightArrow">
            <a:avLst>
              <a:gd name="adj1" fmla="val 50000"/>
              <a:gd name="adj2" fmla="val 361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FAST WAVELET </a:t>
            </a:r>
            <a:r>
              <a:rPr lang="en-US"/>
              <a:t>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ko-KR" b="1" i="1" smtClean="0">
                <a:ea typeface="굴림" panose="020B0600000101010101" pitchFamily="34" charset="-127"/>
              </a:rPr>
              <a:t>Decomposition:</a:t>
            </a:r>
          </a:p>
          <a:p>
            <a:endParaRPr lang="en-US" altLang="ko-KR" b="1" i="1">
              <a:ea typeface="굴림" panose="020B0600000101010101" pitchFamily="34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668749"/>
            <a:ext cx="8101012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2689225" y="1844675"/>
          <a:ext cx="4251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2361960" imgH="279360" progId="Equation.3">
                  <p:embed/>
                </p:oleObj>
              </mc:Choice>
              <mc:Fallback>
                <p:oleObj name="Equation" r:id="rId5" imgW="23619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1844675"/>
                        <a:ext cx="4251325" cy="503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493579"/>
              </p:ext>
            </p:extLst>
          </p:nvPr>
        </p:nvGraphicFramePr>
        <p:xfrm>
          <a:off x="2700338" y="2565400"/>
          <a:ext cx="42275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2349360" imgH="279360" progId="Equation.3">
                  <p:embed/>
                </p:oleObj>
              </mc:Choice>
              <mc:Fallback>
                <p:oleObj name="Equation" r:id="rId7" imgW="2349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565400"/>
                        <a:ext cx="4227512" cy="5032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5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FAST WAVELET </a:t>
            </a:r>
            <a:r>
              <a:rPr lang="en-US"/>
              <a:t>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ko-KR" b="1" i="1" smtClean="0">
                <a:ea typeface="굴림" panose="020B0600000101010101" pitchFamily="34" charset="-127"/>
              </a:rPr>
              <a:t>Decomposition:</a:t>
            </a:r>
          </a:p>
          <a:p>
            <a:endParaRPr lang="en-US" altLang="ko-KR" b="1" i="1">
              <a:ea typeface="굴림" panose="020B0600000101010101" pitchFamily="34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6" y="1157295"/>
            <a:ext cx="7987213" cy="47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6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FAST WAVELET </a:t>
            </a:r>
            <a:r>
              <a:rPr lang="en-US"/>
              <a:t>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ko-KR" b="1" i="1">
                <a:ea typeface="굴림" panose="020B0600000101010101" pitchFamily="34" charset="-127"/>
              </a:rPr>
              <a:t>Synthesis</a:t>
            </a:r>
            <a:endParaRPr lang="en-US" altLang="ko-KR" b="1" i="1">
              <a:ea typeface="굴림" panose="020B0600000101010101" pitchFamily="3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394628"/>
            <a:ext cx="6980569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611633"/>
            <a:ext cx="1628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FAST WAVELET </a:t>
            </a:r>
            <a:r>
              <a:rPr lang="en-US"/>
              <a:t>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ko-KR" b="1" i="1">
                <a:ea typeface="굴림" panose="020B0600000101010101" pitchFamily="34" charset="-127"/>
              </a:rPr>
              <a:t>Synthesis</a:t>
            </a:r>
            <a:endParaRPr lang="en-US" altLang="ko-KR" b="1" i="1">
              <a:ea typeface="굴림" panose="020B0600000101010101" pitchFamily="34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03320"/>
            <a:ext cx="7856656" cy="2859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267200"/>
            <a:ext cx="2058135" cy="12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FAST WAVELET </a:t>
            </a:r>
            <a:r>
              <a:rPr lang="en-US"/>
              <a:t>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6262"/>
            <a:ext cx="8097337" cy="592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6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FAST WAVELET </a:t>
            </a:r>
            <a:r>
              <a:rPr lang="en-US"/>
              <a:t>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579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1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LIFTING SCHEME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ko-KR" sz="2800"/>
              <a:t>The lifting scheme is an alternative method of computing the wavelet coefficients</a:t>
            </a:r>
            <a:r>
              <a:rPr lang="en-US" altLang="zh-TW" sz="2800"/>
              <a:t>.</a:t>
            </a:r>
          </a:p>
          <a:p>
            <a:endParaRPr lang="en-US" altLang="zh-TW" sz="2800"/>
          </a:p>
          <a:p>
            <a:r>
              <a:rPr lang="en-US" altLang="ko-KR" sz="2800"/>
              <a:t>Advantages of the lifting scheme:</a:t>
            </a:r>
          </a:p>
          <a:p>
            <a:pPr lvl="1"/>
            <a:r>
              <a:rPr lang="en-US" altLang="ko-KR" sz="2800"/>
              <a:t>Requires less computation and less memory. </a:t>
            </a:r>
          </a:p>
          <a:p>
            <a:pPr lvl="1"/>
            <a:r>
              <a:rPr lang="en-US" altLang="ko-KR" sz="2800"/>
              <a:t>Linear, nonlinear, and adaptive wavelet transform is feasible, and the resulting transform is invertible and reversible. </a:t>
            </a:r>
          </a:p>
        </p:txBody>
      </p:sp>
    </p:spTree>
    <p:extLst>
      <p:ext uri="{BB962C8B-B14F-4D97-AF65-F5344CB8AC3E}">
        <p14:creationId xmlns:p14="http://schemas.microsoft.com/office/powerpoint/2010/main" val="41543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Stationary and Non-stationary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ar-SA" sz="2200"/>
              <a:t>FT identifies all spectral components present in the signal, however it does not provide any information regarding the </a:t>
            </a:r>
            <a:r>
              <a:rPr lang="en-US" altLang="ar-SA" sz="2200">
                <a:solidFill>
                  <a:srgbClr val="0000FF"/>
                </a:solidFill>
              </a:rPr>
              <a:t>temporal (time) localization</a:t>
            </a:r>
            <a:r>
              <a:rPr lang="en-US" altLang="ar-SA" sz="2200"/>
              <a:t> of these components. Why?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ar-SA" sz="2200">
                <a:solidFill>
                  <a:srgbClr val="0000FF"/>
                </a:solidFill>
              </a:rPr>
              <a:t>Stationary signals</a:t>
            </a:r>
            <a:r>
              <a:rPr lang="en-US" altLang="ar-SA" sz="2200"/>
              <a:t> consist of spectral components that do not change in time </a:t>
            </a:r>
            <a:endParaRPr lang="en-US" altLang="ar-SA" sz="220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ar-SA" sz="2200">
                <a:sym typeface="Wingdings" panose="05000000000000000000" pitchFamily="2" charset="2"/>
              </a:rPr>
              <a:t>all spectral components exist at all times</a:t>
            </a:r>
          </a:p>
          <a:p>
            <a:pPr lvl="1">
              <a:lnSpc>
                <a:spcPct val="90000"/>
              </a:lnSpc>
            </a:pPr>
            <a:r>
              <a:rPr lang="en-US" altLang="ar-SA" sz="2200">
                <a:sym typeface="Wingdings" panose="05000000000000000000" pitchFamily="2" charset="2"/>
              </a:rPr>
              <a:t>no need to know any time information</a:t>
            </a:r>
          </a:p>
          <a:p>
            <a:pPr lvl="1">
              <a:lnSpc>
                <a:spcPct val="90000"/>
              </a:lnSpc>
            </a:pPr>
            <a:r>
              <a:rPr lang="en-US" altLang="ar-SA" sz="2200">
                <a:sym typeface="Wingdings" panose="05000000000000000000" pitchFamily="2" charset="2"/>
              </a:rPr>
              <a:t>FT works well for stationary signals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ar-SA" sz="2200"/>
              <a:t>However, </a:t>
            </a:r>
            <a:r>
              <a:rPr lang="en-US" altLang="ar-SA" sz="2200">
                <a:solidFill>
                  <a:srgbClr val="0000FF"/>
                </a:solidFill>
              </a:rPr>
              <a:t>non-stationary signals</a:t>
            </a:r>
            <a:r>
              <a:rPr lang="en-US" altLang="ar-SA" sz="2200"/>
              <a:t> consists of time varying spectral components</a:t>
            </a:r>
          </a:p>
          <a:p>
            <a:pPr lvl="1">
              <a:lnSpc>
                <a:spcPct val="90000"/>
              </a:lnSpc>
            </a:pPr>
            <a:r>
              <a:rPr lang="en-US" altLang="ar-SA" sz="2200"/>
              <a:t>How do we find out which spectral component appears when?</a:t>
            </a:r>
          </a:p>
          <a:p>
            <a:pPr lvl="1">
              <a:lnSpc>
                <a:spcPct val="90000"/>
              </a:lnSpc>
            </a:pPr>
            <a:r>
              <a:rPr lang="en-US" altLang="ar-SA" sz="2200"/>
              <a:t>FT only provides </a:t>
            </a:r>
            <a:r>
              <a:rPr lang="en-US" altLang="ar-SA" sz="2200" b="1" i="1">
                <a:solidFill>
                  <a:srgbClr val="0000FF"/>
                </a:solidFill>
              </a:rPr>
              <a:t>what spectral components exist</a:t>
            </a:r>
            <a:r>
              <a:rPr lang="en-US" altLang="ar-SA" sz="2200" b="1" i="1"/>
              <a:t> </a:t>
            </a:r>
            <a:r>
              <a:rPr lang="en-US" altLang="ar-SA" sz="2200"/>
              <a:t>, not where in time they are located.</a:t>
            </a:r>
          </a:p>
          <a:p>
            <a:pPr lvl="1">
              <a:lnSpc>
                <a:spcPct val="90000"/>
              </a:lnSpc>
            </a:pPr>
            <a:r>
              <a:rPr lang="en-US" altLang="ar-SA" sz="2200"/>
              <a:t>Need some other ways to determine </a:t>
            </a:r>
            <a:r>
              <a:rPr lang="en-US" altLang="ar-SA" sz="2200" b="1" i="1">
                <a:solidFill>
                  <a:srgbClr val="0000FF"/>
                </a:solidFill>
              </a:rPr>
              <a:t>time localization of spectral components</a:t>
            </a:r>
            <a:endParaRPr lang="en-US" altLang="ar-SA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LIFTING SCHEME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ko-KR" sz="2800"/>
              <a:t>A spatial domain construction of bi-orthogonal wavelets, consists of the </a:t>
            </a:r>
            <a:r>
              <a:rPr lang="en-US" altLang="zh-TW" sz="2800"/>
              <a:t>4</a:t>
            </a:r>
            <a:r>
              <a:rPr lang="en-US" altLang="ko-KR" sz="2800"/>
              <a:t> operations</a:t>
            </a:r>
            <a:r>
              <a:rPr lang="en-US" altLang="ko-KR" sz="2800" smtClean="0"/>
              <a:t>:</a:t>
            </a:r>
            <a:endParaRPr lang="en-US" altLang="zh-TW" sz="2800"/>
          </a:p>
          <a:p>
            <a:pPr lvl="1"/>
            <a:r>
              <a:rPr lang="en-US" altLang="ko-KR" sz="2800"/>
              <a:t>Split : </a:t>
            </a:r>
            <a:r>
              <a:rPr lang="en-US" altLang="ko-KR" sz="2800" i="1"/>
              <a:t>s</a:t>
            </a:r>
            <a:r>
              <a:rPr lang="en-US" altLang="ko-KR" sz="2800" i="1" baseline="-25000"/>
              <a:t>k</a:t>
            </a:r>
            <a:r>
              <a:rPr lang="en-US" altLang="ko-KR" sz="2800" baseline="30000"/>
              <a:t>(0)</a:t>
            </a:r>
            <a:r>
              <a:rPr lang="en-US" altLang="ko-KR" sz="2800"/>
              <a:t>=</a:t>
            </a:r>
            <a:r>
              <a:rPr lang="en-US" altLang="ko-KR" sz="2800" i="1"/>
              <a:t>x</a:t>
            </a:r>
            <a:r>
              <a:rPr lang="en-US" altLang="ko-KR" sz="2800" i="1" baseline="-25000"/>
              <a:t>2i</a:t>
            </a:r>
            <a:r>
              <a:rPr lang="en-US" altLang="ko-KR" sz="2800" baseline="30000"/>
              <a:t>(0)</a:t>
            </a:r>
            <a:r>
              <a:rPr lang="en-US" altLang="ko-KR" sz="2800"/>
              <a:t>, </a:t>
            </a:r>
            <a:r>
              <a:rPr lang="en-US" altLang="ko-KR" sz="2800" i="1"/>
              <a:t>d</a:t>
            </a:r>
            <a:r>
              <a:rPr lang="en-US" altLang="ko-KR" sz="2800" i="1" baseline="-25000"/>
              <a:t>k</a:t>
            </a:r>
            <a:r>
              <a:rPr lang="en-US" altLang="ko-KR" sz="2800" baseline="30000"/>
              <a:t>(0)</a:t>
            </a:r>
            <a:r>
              <a:rPr lang="en-US" altLang="ko-KR" sz="2800"/>
              <a:t>=</a:t>
            </a:r>
            <a:r>
              <a:rPr lang="en-US" altLang="ko-KR" sz="2800" i="1"/>
              <a:t>x</a:t>
            </a:r>
            <a:r>
              <a:rPr lang="en-US" altLang="ko-KR" sz="2800" i="1" baseline="-25000"/>
              <a:t>2i+1</a:t>
            </a:r>
            <a:r>
              <a:rPr lang="en-US" altLang="ko-KR" sz="2800" baseline="30000"/>
              <a:t>(0)</a:t>
            </a:r>
          </a:p>
          <a:p>
            <a:pPr lvl="1"/>
            <a:r>
              <a:rPr lang="en-US" altLang="ko-KR" sz="2800"/>
              <a:t>Predict : </a:t>
            </a:r>
            <a:r>
              <a:rPr lang="en-US" altLang="ko-KR" sz="2800" i="1"/>
              <a:t>d</a:t>
            </a:r>
            <a:r>
              <a:rPr lang="en-US" altLang="ko-KR" sz="2800" i="1" baseline="-25000"/>
              <a:t>k</a:t>
            </a:r>
            <a:r>
              <a:rPr lang="en-US" altLang="ko-KR" sz="2800" baseline="30000"/>
              <a:t>(r)</a:t>
            </a:r>
            <a:r>
              <a:rPr lang="en-US" altLang="ko-KR" sz="2800"/>
              <a:t>= </a:t>
            </a:r>
            <a:r>
              <a:rPr lang="en-US" altLang="ko-KR" sz="2800" i="1"/>
              <a:t>d</a:t>
            </a:r>
            <a:r>
              <a:rPr lang="en-US" altLang="ko-KR" sz="2800" i="1" baseline="-25000"/>
              <a:t>k</a:t>
            </a:r>
            <a:r>
              <a:rPr lang="en-US" altLang="ko-KR" sz="2800" baseline="30000"/>
              <a:t>(r-1)</a:t>
            </a:r>
            <a:r>
              <a:rPr lang="en-US" altLang="ko-KR" sz="2800"/>
              <a:t> – </a:t>
            </a:r>
            <a:r>
              <a:rPr lang="en-US" altLang="ko-KR" sz="2800">
                <a:sym typeface="Symbol" panose="05050102010706020507" pitchFamily="18" charset="2"/>
              </a:rPr>
              <a:t></a:t>
            </a:r>
            <a:r>
              <a:rPr lang="en-US" altLang="ko-KR" sz="2800" i="1"/>
              <a:t>p</a:t>
            </a:r>
            <a:r>
              <a:rPr lang="en-US" altLang="ko-KR" sz="2800" i="1" baseline="-25000"/>
              <a:t>j</a:t>
            </a:r>
            <a:r>
              <a:rPr lang="en-US" altLang="ko-KR" sz="2800" baseline="30000"/>
              <a:t>(r)</a:t>
            </a:r>
            <a:r>
              <a:rPr lang="en-US" altLang="ko-KR" sz="2800"/>
              <a:t> </a:t>
            </a:r>
            <a:r>
              <a:rPr lang="en-US" altLang="ko-KR" sz="2800" i="1"/>
              <a:t>s</a:t>
            </a:r>
            <a:r>
              <a:rPr lang="en-US" altLang="ko-KR" sz="2800" i="1" baseline="-25000"/>
              <a:t>k+j</a:t>
            </a:r>
            <a:r>
              <a:rPr lang="en-US" altLang="ko-KR" sz="2800" baseline="30000"/>
              <a:t>(r-1) </a:t>
            </a:r>
          </a:p>
          <a:p>
            <a:pPr lvl="1"/>
            <a:r>
              <a:rPr lang="en-US" altLang="ko-KR" sz="2800"/>
              <a:t>Update : </a:t>
            </a:r>
            <a:r>
              <a:rPr lang="en-US" altLang="ko-KR" sz="2800" i="1"/>
              <a:t>s</a:t>
            </a:r>
            <a:r>
              <a:rPr lang="en-US" altLang="ko-KR" sz="2800" i="1" baseline="-25000"/>
              <a:t>k</a:t>
            </a:r>
            <a:r>
              <a:rPr lang="en-US" altLang="ko-KR" sz="2800"/>
              <a:t>(</a:t>
            </a:r>
            <a:r>
              <a:rPr lang="en-US" altLang="ko-KR" sz="2800" i="1"/>
              <a:t>r</a:t>
            </a:r>
            <a:r>
              <a:rPr lang="en-US" altLang="ko-KR" sz="2800"/>
              <a:t>)= </a:t>
            </a:r>
            <a:r>
              <a:rPr lang="en-US" altLang="ko-KR" sz="2800" i="1"/>
              <a:t>s</a:t>
            </a:r>
            <a:r>
              <a:rPr lang="en-US" altLang="ko-KR" sz="2800" i="1" baseline="-25000"/>
              <a:t>k</a:t>
            </a:r>
            <a:r>
              <a:rPr lang="en-US" altLang="ko-KR" sz="2800" baseline="30000"/>
              <a:t>(r-1</a:t>
            </a:r>
            <a:r>
              <a:rPr lang="en-US" altLang="ko-KR" sz="2800" baseline="30000" smtClean="0"/>
              <a:t>)</a:t>
            </a:r>
            <a:r>
              <a:rPr lang="en-US" altLang="ko-KR" sz="2800" smtClean="0"/>
              <a:t> + </a:t>
            </a:r>
            <a:r>
              <a:rPr lang="en-US" altLang="ko-KR" sz="2800">
                <a:sym typeface="Symbol" panose="05050102010706020507" pitchFamily="18" charset="2"/>
              </a:rPr>
              <a:t></a:t>
            </a:r>
            <a:r>
              <a:rPr lang="en-US" altLang="ko-KR" sz="2800" i="1"/>
              <a:t>u</a:t>
            </a:r>
            <a:r>
              <a:rPr lang="en-US" altLang="ko-KR" sz="2800" i="1" baseline="-25000"/>
              <a:t>j</a:t>
            </a:r>
            <a:r>
              <a:rPr lang="en-US" altLang="ko-KR" sz="2800" baseline="30000"/>
              <a:t>(r)</a:t>
            </a:r>
            <a:r>
              <a:rPr lang="en-US" altLang="ko-KR" sz="2800"/>
              <a:t> </a:t>
            </a:r>
            <a:r>
              <a:rPr lang="en-US" altLang="ko-KR" sz="2800" i="1"/>
              <a:t>d</a:t>
            </a:r>
            <a:r>
              <a:rPr lang="en-US" altLang="ko-KR" sz="2800" i="1" baseline="-25000"/>
              <a:t>k+j</a:t>
            </a:r>
            <a:r>
              <a:rPr lang="en-US" altLang="ko-KR" sz="2800" baseline="30000"/>
              <a:t>(r) </a:t>
            </a:r>
          </a:p>
          <a:p>
            <a:pPr lvl="1"/>
            <a:r>
              <a:rPr lang="en-US" altLang="zh-TW" sz="2800"/>
              <a:t>Scaling</a:t>
            </a:r>
            <a:r>
              <a:rPr lang="en-US" altLang="ko-KR" sz="2800"/>
              <a:t> : </a:t>
            </a:r>
            <a:r>
              <a:rPr lang="en-US" altLang="ko-KR" sz="2800" i="1"/>
              <a:t>s</a:t>
            </a:r>
            <a:r>
              <a:rPr lang="en-US" altLang="ko-KR" sz="2800" i="1" baseline="-25000"/>
              <a:t>k</a:t>
            </a:r>
            <a:r>
              <a:rPr lang="en-US" altLang="ko-KR" sz="2800" baseline="30000"/>
              <a:t>(R)</a:t>
            </a:r>
            <a:r>
              <a:rPr lang="en-US" altLang="ko-KR" sz="2800"/>
              <a:t>=K</a:t>
            </a:r>
            <a:r>
              <a:rPr lang="en-US" altLang="ko-KR" sz="2800" i="1" baseline="-25000"/>
              <a:t>0</a:t>
            </a:r>
            <a:r>
              <a:rPr lang="en-US" altLang="ko-KR" sz="2800" i="1"/>
              <a:t>s</a:t>
            </a:r>
            <a:r>
              <a:rPr lang="en-US" altLang="ko-KR" sz="2800" i="1" baseline="-25000"/>
              <a:t>k</a:t>
            </a:r>
            <a:r>
              <a:rPr lang="en-US" altLang="ko-KR" sz="2800" baseline="30000"/>
              <a:t>(R)</a:t>
            </a:r>
            <a:r>
              <a:rPr lang="en-US" altLang="ko-KR" sz="2800"/>
              <a:t>, </a:t>
            </a:r>
            <a:r>
              <a:rPr lang="en-US" altLang="ko-KR" sz="2800" i="1"/>
              <a:t>d</a:t>
            </a:r>
            <a:r>
              <a:rPr lang="en-US" altLang="ko-KR" sz="2800" i="1" baseline="-25000"/>
              <a:t>k</a:t>
            </a:r>
            <a:r>
              <a:rPr lang="en-US" altLang="ko-KR" sz="2800" baseline="30000"/>
              <a:t>(R)</a:t>
            </a:r>
            <a:r>
              <a:rPr lang="en-US" altLang="ko-KR" sz="2800"/>
              <a:t>=K</a:t>
            </a:r>
            <a:r>
              <a:rPr lang="en-US" altLang="ko-KR" sz="2800" i="1" baseline="-25000"/>
              <a:t>1</a:t>
            </a:r>
            <a:r>
              <a:rPr lang="en-US" altLang="ko-KR" sz="2800" i="1"/>
              <a:t>d</a:t>
            </a:r>
            <a:r>
              <a:rPr lang="en-US" altLang="ko-KR" sz="2800" i="1" baseline="-25000"/>
              <a:t>k</a:t>
            </a:r>
            <a:r>
              <a:rPr lang="en-US" altLang="ko-KR" sz="2800" baseline="30000"/>
              <a:t>(R</a:t>
            </a:r>
            <a:r>
              <a:rPr lang="en-US" altLang="ko-KR" sz="2800" baseline="30000" smtClean="0"/>
              <a:t>)</a:t>
            </a:r>
            <a:endParaRPr lang="en-US" altLang="zh-TW" sz="2800" baseline="30000"/>
          </a:p>
        </p:txBody>
      </p:sp>
    </p:spTree>
    <p:extLst>
      <p:ext uri="{BB962C8B-B14F-4D97-AF65-F5344CB8AC3E}">
        <p14:creationId xmlns:p14="http://schemas.microsoft.com/office/powerpoint/2010/main" val="12509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LIFTING SCHEME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ko-KR" sz="2800"/>
              <a:t>A spatial domain construction of bi-orthogonal wavelets, consists of the </a:t>
            </a:r>
            <a:r>
              <a:rPr lang="en-US" altLang="zh-TW" sz="2800"/>
              <a:t>4</a:t>
            </a:r>
            <a:r>
              <a:rPr lang="en-US" altLang="ko-KR" sz="2800"/>
              <a:t> operations:</a:t>
            </a:r>
            <a:endParaRPr lang="en-US" altLang="zh-TW" sz="2800"/>
          </a:p>
          <a:p>
            <a:pPr lvl="1"/>
            <a:endParaRPr lang="en-US" altLang="zh-TW" sz="2800"/>
          </a:p>
          <a:p>
            <a:endParaRPr lang="en-US" altLang="zh-TW" sz="2800" baseline="3000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7" y="1981200"/>
            <a:ext cx="8486913" cy="33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LIFTING SCHEME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zh-TW" sz="2800"/>
              <a:t>Example: </a:t>
            </a:r>
            <a:r>
              <a:rPr lang="en-US" altLang="ko-KR" sz="2800"/>
              <a:t>Conventional 5/3 filter</a:t>
            </a:r>
          </a:p>
        </p:txBody>
      </p:sp>
      <p:pic>
        <p:nvPicPr>
          <p:cNvPr id="7" name="Picture 4" descr="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21267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5290163"/>
            <a:ext cx="7624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4*x[0]+</a:t>
            </a:r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2*x[0]+2*(x[-1]+x[1])-(x[2]+x[-2]) )/8</a:t>
            </a:r>
          </a:p>
          <a:p>
            <a:pPr lvl="2"/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x[0</a:t>
            </a:r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]- (x[1]+x[-1])/2</a:t>
            </a:r>
            <a:endParaRPr lang="en-US" altLang="zh-TW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TW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of operations per pixel = 9+3 = </a:t>
            </a:r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altLang="zh-TW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PACKET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ko-KR"/>
              <a:t>In </a:t>
            </a:r>
            <a:r>
              <a:rPr lang="en-US" altLang="ko-KR" smtClean="0">
                <a:ea typeface="MS Gothic" panose="020B0609070205080204" pitchFamily="49" charset="-128"/>
              </a:rPr>
              <a:t>the </a:t>
            </a:r>
            <a:r>
              <a:rPr lang="en-US" altLang="ko-KR">
                <a:ea typeface="MS Gothic" panose="020B0609070205080204" pitchFamily="49" charset="-128"/>
              </a:rPr>
              <a:t>usual dyadic wavelet decomposition (transform), only the low-pass filtered subband is recursively decomposed and thus can be represented by a logarithmic tree structure.</a:t>
            </a:r>
          </a:p>
          <a:p>
            <a:pPr>
              <a:lnSpc>
                <a:spcPct val="130000"/>
              </a:lnSpc>
            </a:pPr>
            <a:r>
              <a:rPr lang="en-US" altLang="ko-KR" smtClean="0"/>
              <a:t>A</a:t>
            </a:r>
            <a:r>
              <a:rPr lang="en-US" altLang="ko-KR" smtClean="0">
                <a:ea typeface="MS Gothic" panose="020B0609070205080204" pitchFamily="49" charset="-128"/>
              </a:rPr>
              <a:t> </a:t>
            </a:r>
            <a:r>
              <a:rPr lang="en-US" altLang="ko-KR">
                <a:solidFill>
                  <a:srgbClr val="0066CC"/>
                </a:solidFill>
                <a:ea typeface="MS Gothic" panose="020B0609070205080204" pitchFamily="49" charset="-128"/>
              </a:rPr>
              <a:t>wavelet packet </a:t>
            </a:r>
            <a:r>
              <a:rPr lang="en-US" altLang="ko-KR">
                <a:ea typeface="MS Gothic" panose="020B0609070205080204" pitchFamily="49" charset="-128"/>
              </a:rPr>
              <a:t>decomposition allows the decomposition  to be represented by any pruned subtree of the full tree topology.</a:t>
            </a:r>
          </a:p>
          <a:p>
            <a:pPr>
              <a:lnSpc>
                <a:spcPct val="120000"/>
              </a:lnSpc>
            </a:pPr>
            <a:r>
              <a:rPr lang="en-US" altLang="ko-KR" sz="2600" smtClean="0"/>
              <a:t>T</a:t>
            </a:r>
            <a:r>
              <a:rPr lang="en-US" altLang="ko-KR" smtClean="0">
                <a:ea typeface="MS Gothic" panose="020B0609070205080204" pitchFamily="49" charset="-128"/>
              </a:rPr>
              <a:t>he </a:t>
            </a:r>
            <a:r>
              <a:rPr lang="en-US" altLang="ko-KR">
                <a:ea typeface="MS Gothic" panose="020B0609070205080204" pitchFamily="49" charset="-128"/>
              </a:rPr>
              <a:t>wavelet packet decomposition is very flexible.</a:t>
            </a:r>
          </a:p>
          <a:p>
            <a:pPr>
              <a:lnSpc>
                <a:spcPct val="120000"/>
              </a:lnSpc>
            </a:pPr>
            <a:r>
              <a:rPr lang="en-US" altLang="ko-KR" sz="2600" smtClean="0"/>
              <a:t>T</a:t>
            </a:r>
            <a:r>
              <a:rPr lang="en-US" altLang="ko-KR" smtClean="0">
                <a:ea typeface="MS Gothic" panose="020B0609070205080204" pitchFamily="49" charset="-128"/>
              </a:rPr>
              <a:t>he </a:t>
            </a:r>
            <a:r>
              <a:rPr lang="en-US" altLang="ko-KR">
                <a:ea typeface="MS Gothic" panose="020B0609070205080204" pitchFamily="49" charset="-128"/>
              </a:rPr>
              <a:t>computational requirement for wavelet packet decomposition is relatively low as each decomposition can be computed in the order of </a:t>
            </a:r>
            <a:r>
              <a:rPr lang="en-US" altLang="ko-KR">
                <a:solidFill>
                  <a:srgbClr val="0070C0"/>
                </a:solidFill>
                <a:ea typeface="MS Gothic" panose="020B0609070205080204" pitchFamily="49" charset="-128"/>
              </a:rPr>
              <a:t>N logN </a:t>
            </a:r>
            <a:r>
              <a:rPr lang="en-US" altLang="ko-KR">
                <a:ea typeface="MS Gothic" panose="020B0609070205080204" pitchFamily="49" charset="-128"/>
              </a:rPr>
              <a:t>using fast filter </a:t>
            </a:r>
            <a:r>
              <a:rPr lang="en-US" altLang="ko-KR">
                <a:ea typeface="MS Gothic" panose="020B0609070205080204" pitchFamily="49" charset="-128"/>
              </a:rPr>
              <a:t>banks</a:t>
            </a:r>
            <a:r>
              <a:rPr lang="en-US" altLang="ko-KR" smtClean="0">
                <a:ea typeface="MS Gothic" panose="020B0609070205080204" pitchFamily="49" charset="-128"/>
              </a:rPr>
              <a:t>.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67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WAVELET TRANSFORM APPLICATION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zh-TW" smtClean="0"/>
              <a:t>Compress image: JPEG 2000</a:t>
            </a:r>
          </a:p>
          <a:p>
            <a:r>
              <a:rPr lang="en-US" altLang="zh-TW" smtClean="0"/>
              <a:t>Compress video</a:t>
            </a:r>
          </a:p>
          <a:p>
            <a:r>
              <a:rPr lang="en-US" altLang="zh-TW" smtClean="0"/>
              <a:t>Compress speech/audio</a:t>
            </a:r>
          </a:p>
          <a:p>
            <a:r>
              <a:rPr lang="en-US" altLang="zh-TW"/>
              <a:t>Store digital Fingerprints</a:t>
            </a:r>
          </a:p>
          <a:p>
            <a:r>
              <a:rPr lang="en-US" altLang="zh-TW" smtClean="0"/>
              <a:t>Fingerprints authentication</a:t>
            </a:r>
          </a:p>
          <a:p>
            <a:r>
              <a:rPr lang="en-US" altLang="zh-TW" smtClean="0"/>
              <a:t>Reduce noise</a:t>
            </a:r>
          </a:p>
          <a:p>
            <a:r>
              <a:rPr lang="en-US" altLang="zh-TW" smtClean="0"/>
              <a:t>Edge detection</a:t>
            </a:r>
          </a:p>
          <a:p>
            <a:r>
              <a:rPr lang="en-US" altLang="zh-TW" smtClean="0"/>
              <a:t>…</a:t>
            </a:r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80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r>
              <a:rPr lang="en-US" altLang="zh-TW" smtClean="0"/>
              <a:t>Haar wavelet transform</a:t>
            </a:r>
          </a:p>
          <a:p>
            <a:pPr lvl="1"/>
            <a:r>
              <a:rPr lang="en-US" altLang="zh-TW" sz="2400" smtClean="0"/>
              <a:t>Compress image</a:t>
            </a:r>
          </a:p>
          <a:p>
            <a:pPr lvl="1"/>
            <a:r>
              <a:rPr lang="en-US" altLang="zh-TW" sz="2400" smtClean="0"/>
              <a:t>Reduce </a:t>
            </a:r>
            <a:r>
              <a:rPr lang="en-US" altLang="zh-TW" sz="2400" smtClean="0"/>
              <a:t>noise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/>
              <a:t>Wavelet transform on depth image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/>
              <a:t>Wavelet transform on </a:t>
            </a:r>
            <a:r>
              <a:rPr lang="en-US" altLang="zh-TW" sz="2400"/>
              <a:t>RGD-D image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5269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01000" cy="5340858"/>
          </a:xfrm>
        </p:spPr>
        <p:txBody>
          <a:bodyPr>
            <a:noAutofit/>
          </a:bodyPr>
          <a:lstStyle/>
          <a:p>
            <a:pPr lvl="0"/>
            <a:r>
              <a:rPr lang="en-US" sz="1600" smtClean="0"/>
              <a:t>English:</a:t>
            </a:r>
          </a:p>
          <a:p>
            <a:pPr marL="708660" lvl="1" indent="-342900">
              <a:buClrTx/>
              <a:buSzPct val="100000"/>
              <a:buFont typeface="+mj-lt"/>
              <a:buAutoNum type="arabicPeriod"/>
            </a:pPr>
            <a:r>
              <a:rPr lang="en-US" sz="1600"/>
              <a:t>M. Sifuzzaman, M.R. Islam, M.Z. Ali: “</a:t>
            </a:r>
            <a:r>
              <a:rPr lang="en-US" sz="1600" i="1"/>
              <a:t>Application of Wavelet Transform and its Advantages Compared to Fourier Transform”</a:t>
            </a:r>
            <a:r>
              <a:rPr lang="en-US" sz="1600"/>
              <a:t>, Vidyasagar University, 2009.</a:t>
            </a:r>
          </a:p>
          <a:p>
            <a:pPr marL="708660" lvl="1" indent="-342900">
              <a:buClrTx/>
              <a:buSzPct val="100000"/>
              <a:buFont typeface="+mj-lt"/>
              <a:buAutoNum type="arabicPeriod"/>
            </a:pPr>
            <a:r>
              <a:rPr lang="en-US" sz="1600" smtClean="0"/>
              <a:t>Rafael C. Gonzalez &amp; R. E. Woods: “</a:t>
            </a:r>
            <a:r>
              <a:rPr lang="en-US" sz="1600" i="1" smtClean="0"/>
              <a:t>Digital Image Processing Third Edition”</a:t>
            </a:r>
            <a:r>
              <a:rPr lang="en-US" sz="1600" smtClean="0"/>
              <a:t>, Prentice Hall, ISBN 978-0131687288, pp. 483-543, 2006.</a:t>
            </a:r>
          </a:p>
          <a:p>
            <a:pPr marL="708660" lvl="1" indent="-342900">
              <a:buClrTx/>
              <a:buFont typeface="+mj-lt"/>
              <a:buAutoNum type="arabicPeriod"/>
            </a:pPr>
            <a:r>
              <a:rPr lang="en-US" sz="1600" smtClean="0"/>
              <a:t>Richard Szeliski: “</a:t>
            </a:r>
            <a:r>
              <a:rPr lang="en-US" sz="1600" i="1" smtClean="0"/>
              <a:t>Computer Vision: Algorithms and Applications”</a:t>
            </a:r>
            <a:r>
              <a:rPr lang="en-US" sz="1600" smtClean="0"/>
              <a:t>, Springer, ISBN 978-1848829343, pp. 154-160, 2010.</a:t>
            </a:r>
          </a:p>
          <a:p>
            <a:r>
              <a:rPr lang="en-US" sz="1600" smtClean="0"/>
              <a:t>Vietnamese:</a:t>
            </a:r>
            <a:endParaRPr lang="en-US" sz="1600"/>
          </a:p>
          <a:p>
            <a:pPr marL="708660" lvl="1" indent="-342900">
              <a:buClrTx/>
              <a:buSzPct val="100000"/>
              <a:buFont typeface="+mj-lt"/>
              <a:buAutoNum type="arabicPeriod" startAt="4"/>
            </a:pPr>
            <a:r>
              <a:rPr lang="en-US" sz="1600"/>
              <a:t>Đỗ Ngọc Anh: “Nén ảnh sử dụng biến đổi wavelet và ứng dụng trong các dịch vụ dữ liệu đa phương tiện di động”, Đại học Bách Khoa Hà Nội, 2006. </a:t>
            </a:r>
            <a:endParaRPr lang="en-US" sz="1600" smtClean="0"/>
          </a:p>
          <a:p>
            <a:pPr marL="708660" lvl="1" indent="-342900">
              <a:buClrTx/>
              <a:buSzPct val="100000"/>
              <a:buFont typeface="+mj-lt"/>
              <a:buAutoNum type="arabicPeriod" startAt="4"/>
            </a:pPr>
            <a:r>
              <a:rPr lang="en-US" sz="1600" smtClean="0"/>
              <a:t>Nguyễn </a:t>
            </a:r>
            <a:r>
              <a:rPr lang="en-US" sz="1600"/>
              <a:t>Thị Lụa: “</a:t>
            </a:r>
            <a:r>
              <a:rPr lang="en-US" sz="1600" i="1"/>
              <a:t>Nghiên cứu lý thuyết wavelet trong xử lý tín hiệu”</a:t>
            </a:r>
            <a:r>
              <a:rPr lang="en-US" sz="1600"/>
              <a:t>, Đại học Bách Khoa Hà Nội, 2001.</a:t>
            </a:r>
          </a:p>
          <a:p>
            <a:pPr marL="708660" lvl="1" indent="-342900">
              <a:buClrTx/>
              <a:buSzPct val="100000"/>
              <a:buFont typeface="+mj-lt"/>
              <a:buAutoNum type="arabicPeriod" startAt="4"/>
            </a:pPr>
            <a:r>
              <a:rPr lang="en-US" sz="1600"/>
              <a:t>Trần Duy Hưng: “</a:t>
            </a:r>
            <a:r>
              <a:rPr lang="en-US" sz="1600" i="1"/>
              <a:t>Kỹ thuật xử lý ảnh sử dụng biến đổi Wavelet</a:t>
            </a:r>
            <a:r>
              <a:rPr lang="en-US" sz="1600" smtClean="0"/>
              <a:t>”.</a:t>
            </a:r>
          </a:p>
          <a:p>
            <a:pPr lvl="0"/>
            <a:r>
              <a:rPr lang="en-US" sz="1600"/>
              <a:t>Website:</a:t>
            </a:r>
            <a:endParaRPr lang="en-US" sz="1600" u="sng" smtClean="0">
              <a:hlinkClick r:id="rId2"/>
            </a:endParaRPr>
          </a:p>
          <a:p>
            <a:pPr marL="708660" lvl="1" indent="-342900">
              <a:buClrTx/>
              <a:buSzPct val="100000"/>
              <a:buFont typeface="+mj-lt"/>
              <a:buAutoNum type="arabicPeriod" startAt="7"/>
            </a:pPr>
            <a:r>
              <a:rPr lang="en-US" sz="1600" u="sng">
                <a:hlinkClick r:id="rId3"/>
              </a:rPr>
              <a:t>http://en.wikipedia.org/wiki/Wavelet_transform</a:t>
            </a:r>
            <a:endParaRPr lang="en-US" sz="1600"/>
          </a:p>
          <a:p>
            <a:pPr marL="708660" lvl="1" indent="-342900">
              <a:buClrTx/>
              <a:buSzPct val="100000"/>
              <a:buFont typeface="+mj-lt"/>
              <a:buAutoNum type="arabicPeriod" startAt="7"/>
            </a:pPr>
            <a:r>
              <a:rPr lang="en-US" sz="1600" u="sng" smtClean="0">
                <a:hlinkClick r:id="rId2"/>
              </a:rPr>
              <a:t>http</a:t>
            </a:r>
            <a:r>
              <a:rPr lang="en-US" sz="1600" u="sng">
                <a:hlinkClick r:id="rId2"/>
              </a:rPr>
              <a:t>://</a:t>
            </a:r>
            <a:r>
              <a:rPr lang="en-US" sz="1600" u="sng" smtClean="0">
                <a:hlinkClick r:id="rId2"/>
              </a:rPr>
              <a:t>www.mathworks.com/help/wavelet/ug/wavelet-packets.html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Stationary and Non-stationary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ar-SA"/>
              <a:t>Stationary signals’ spectral characteristics do not change with time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buFont typeface="Wingdings" panose="05000000000000000000" pitchFamily="2" charset="2"/>
              <a:buChar char="§"/>
            </a:pPr>
            <a:endParaRPr lang="en-US" altLang="ar-SA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ar-SA"/>
              <a:t>Non-stationary signals have time varying spectra</a:t>
            </a:r>
          </a:p>
          <a:p>
            <a:endParaRPr 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997"/>
              </p:ext>
            </p:extLst>
          </p:nvPr>
        </p:nvGraphicFramePr>
        <p:xfrm>
          <a:off x="762000" y="2057400"/>
          <a:ext cx="2608262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346040" imgH="672840" progId="Equation.3">
                  <p:embed/>
                </p:oleObj>
              </mc:Choice>
              <mc:Fallback>
                <p:oleObj name="Equation" r:id="rId4" imgW="13460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2608262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8804" r="7788" b="47157"/>
          <a:stretch>
            <a:fillRect/>
          </a:stretch>
        </p:blipFill>
        <p:spPr bwMode="auto">
          <a:xfrm>
            <a:off x="3581399" y="1368425"/>
            <a:ext cx="4842551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47816"/>
              </p:ext>
            </p:extLst>
          </p:nvPr>
        </p:nvGraphicFramePr>
        <p:xfrm>
          <a:off x="600075" y="4446697"/>
          <a:ext cx="2932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1295280" imgH="228600" progId="Equation.3">
                  <p:embed/>
                </p:oleObj>
              </mc:Choice>
              <mc:Fallback>
                <p:oleObj name="Equation" r:id="rId7" imgW="129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446697"/>
                        <a:ext cx="29321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" t="10300" r="6140" b="46387"/>
          <a:stretch>
            <a:fillRect/>
          </a:stretch>
        </p:blipFill>
        <p:spPr bwMode="auto">
          <a:xfrm>
            <a:off x="3606799" y="4230796"/>
            <a:ext cx="4873116" cy="204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068387" y="5224525"/>
            <a:ext cx="1995488" cy="396875"/>
            <a:chOff x="662" y="3592"/>
            <a:chExt cx="1257" cy="250"/>
          </a:xfrm>
        </p:grpSpPr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662" y="3634"/>
            <a:ext cx="17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10" imgW="164880" imgH="177480" progId="Equation.3">
                    <p:embed/>
                  </p:oleObj>
                </mc:Choice>
                <mc:Fallback>
                  <p:oleObj name="Equation" r:id="rId10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3634"/>
                          <a:ext cx="17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795" y="3592"/>
              <a:ext cx="11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Concatenation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8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SHORT-TIME FOURIER </a:t>
            </a:r>
            <a:r>
              <a:rPr lang="en-US" smtClean="0"/>
              <a:t>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TW" smtClean="0"/>
                  <a:t>Time-Frequency analysis</a:t>
                </a:r>
                <a:r>
                  <a:rPr lang="en-US" altLang="zh-TW"/>
                  <a:t>: </a:t>
                </a:r>
                <a:r>
                  <a:rPr lang="en-US" altLang="zh-TW" smtClean="0"/>
                  <a:t>STFT (Dennis </a:t>
                </a:r>
                <a:r>
                  <a:rPr lang="en-US" altLang="zh-TW"/>
                  <a:t>Gabor 1946</a:t>
                </a:r>
                <a:r>
                  <a:rPr lang="en-US" altLang="zh-TW" smtClean="0"/>
                  <a:t>).</a:t>
                </a:r>
                <a:endParaRPr lang="en-US" altLang="zh-TW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𝑺𝑻𝑭𝑻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1137" y="641295"/>
                <a:ext cx="8077200" cy="5559552"/>
              </a:xfrm>
              <a:blipFill rotWithShape="0">
                <a:blip r:embed="rId3"/>
                <a:stretch>
                  <a:fillRect l="-377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01750" y="1228725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Time 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parameter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90800" y="1219200"/>
            <a:ext cx="1255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Frequency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parameter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478337" y="1292225"/>
            <a:ext cx="1389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Signal to 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be analyzed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6429375" y="1368425"/>
            <a:ext cx="1766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FT Kernel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(basis function)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108201" y="1914729"/>
            <a:ext cx="390524" cy="6031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841331" y="1865515"/>
            <a:ext cx="376531" cy="633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57799" y="1993900"/>
            <a:ext cx="179137" cy="5605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7112794" y="1964733"/>
            <a:ext cx="200025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 flipH="1" flipV="1">
            <a:off x="1524000" y="3008295"/>
            <a:ext cx="509588" cy="12176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66800" y="4260850"/>
            <a:ext cx="27701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STFT of signal x(t):</a:t>
            </a:r>
          </a:p>
          <a:p>
            <a:r>
              <a:rPr lang="en-US" sz="2000">
                <a:latin typeface="Times New Roman" panose="02020603050405020304" pitchFamily="18" charset="0"/>
              </a:rPr>
              <a:t>Computed for each </a:t>
            </a:r>
          </a:p>
          <a:p>
            <a:r>
              <a:rPr lang="en-US" sz="2000">
                <a:latin typeface="Times New Roman" panose="02020603050405020304" pitchFamily="18" charset="0"/>
              </a:rPr>
              <a:t>window centered at t=t’</a:t>
            </a:r>
          </a:p>
          <a:p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5480050" y="3078162"/>
            <a:ext cx="4381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398963" y="4291012"/>
            <a:ext cx="1382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Windowing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function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 flipV="1">
            <a:off x="6553200" y="3008295"/>
            <a:ext cx="746125" cy="1198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69038" y="4292600"/>
            <a:ext cx="2659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</a:rPr>
              <a:t>Windowing function 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</a:rPr>
              <a:t>centered at t=t’</a:t>
            </a:r>
          </a:p>
        </p:txBody>
      </p:sp>
    </p:spTree>
    <p:extLst>
      <p:ext uri="{BB962C8B-B14F-4D97-AF65-F5344CB8AC3E}">
        <p14:creationId xmlns:p14="http://schemas.microsoft.com/office/powerpoint/2010/main" val="7692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SHORT-TIME FOURIER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1137" y="641295"/>
            <a:ext cx="8077200" cy="555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Wide </a:t>
            </a:r>
            <a:r>
              <a:rPr lang="en-US"/>
              <a:t>analysis </a:t>
            </a:r>
            <a:r>
              <a:rPr lang="en-US"/>
              <a:t>window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 smtClean="0"/>
              <a:t> </a:t>
            </a:r>
            <a:r>
              <a:rPr lang="en-US"/>
              <a:t>poor time resolution, good </a:t>
            </a:r>
            <a:r>
              <a:rPr lang="en-US"/>
              <a:t>frequency </a:t>
            </a:r>
            <a:r>
              <a:rPr lang="en-US" smtClean="0"/>
              <a:t>resolution.</a:t>
            </a:r>
          </a:p>
          <a:p>
            <a:pPr>
              <a:lnSpc>
                <a:spcPct val="90000"/>
              </a:lnSpc>
            </a:pPr>
            <a:r>
              <a:rPr lang="en-US"/>
              <a:t>Narrow analysis </a:t>
            </a:r>
            <a:r>
              <a:rPr lang="en-US"/>
              <a:t>window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 smtClean="0"/>
              <a:t> </a:t>
            </a:r>
            <a:r>
              <a:rPr lang="en-US"/>
              <a:t>good time resolution, poor </a:t>
            </a:r>
            <a:r>
              <a:rPr lang="en-US"/>
              <a:t>frequency </a:t>
            </a:r>
            <a:r>
              <a:rPr lang="en-US" smtClean="0"/>
              <a:t>resolution</a:t>
            </a:r>
          </a:p>
          <a:p>
            <a:pPr>
              <a:lnSpc>
                <a:spcPct val="90000"/>
              </a:lnSpc>
            </a:pPr>
            <a:r>
              <a:rPr lang="en-US"/>
              <a:t>Once the window is chosen, the resolution is set for both time and frequency.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8" name="Picture 16" descr="st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78140"/>
            <a:ext cx="6367469" cy="25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Heisenberg Uncertainty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B8E435-5DF5-44DE-83D2-9F90DF09A99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342779" y="685800"/>
                <a:ext cx="2229841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79" y="685800"/>
                <a:ext cx="2229841" cy="9017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3164975" y="1612985"/>
            <a:ext cx="600075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4800" y="2213060"/>
            <a:ext cx="40767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resolution: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How well two spikes in time can be separated from each other in the transform domain</a:t>
            </a:r>
          </a:p>
          <a:p>
            <a:pPr algn="ctr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791075" y="2211472"/>
            <a:ext cx="39719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resolution: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How well two spectral components can be separated from each other in the transform domain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 flipV="1">
            <a:off x="4306387" y="1625685"/>
            <a:ext cx="538163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6801" y="4495800"/>
            <a:ext cx="70103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time and frequency resolutions cannot be arbitrarily high!!!</a:t>
            </a:r>
            <a:r>
              <a:rPr lang="en-US" sz="200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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 cannot precisely know at what time instance a frequency component is located. We can only know what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interval of frequencies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are present in which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time intervals</a:t>
            </a:r>
            <a:endParaRPr lang="en-US" sz="2400" b="1">
              <a:solidFill>
                <a:srgbClr val="66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1433</TotalTime>
  <Words>2573</Words>
  <Application>Microsoft Office PowerPoint</Application>
  <PresentationFormat>On-screen Show (4:3)</PresentationFormat>
  <Paragraphs>515</Paragraphs>
  <Slides>56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Gulim</vt:lpstr>
      <vt:lpstr>휴먼매직체</vt:lpstr>
      <vt:lpstr>MS Gothic</vt:lpstr>
      <vt:lpstr>PMingLiU</vt:lpstr>
      <vt:lpstr>Arial</vt:lpstr>
      <vt:lpstr>Calibri</vt:lpstr>
      <vt:lpstr>Cambria Math</vt:lpstr>
      <vt:lpstr>Century Schoolbook</vt:lpstr>
      <vt:lpstr>Symbol</vt:lpstr>
      <vt:lpstr>Times New Roman</vt:lpstr>
      <vt:lpstr>Wingdings</vt:lpstr>
      <vt:lpstr>Wingdings 2</vt:lpstr>
      <vt:lpstr>Oriel</vt:lpstr>
      <vt:lpstr>Microsoft Equation 3.0</vt:lpstr>
      <vt:lpstr>MathType 6.0 Equation</vt:lpstr>
      <vt:lpstr>WAVELET TRANSFORM</vt:lpstr>
      <vt:lpstr>OUTLINE</vt:lpstr>
      <vt:lpstr>FOURIER TRANSFORM</vt:lpstr>
      <vt:lpstr>FOURIER TRANSFORM</vt:lpstr>
      <vt:lpstr>Stationary and Non-stationary Signals</vt:lpstr>
      <vt:lpstr>Stationary and Non-stationary Signals</vt:lpstr>
      <vt:lpstr>SHORT-TIME FOURIER TRANSFORM</vt:lpstr>
      <vt:lpstr>SHORT-TIME FOURIER TRANSFORM</vt:lpstr>
      <vt:lpstr>Heisenberg Uncertainty Principle</vt:lpstr>
      <vt:lpstr>WAVELET TRANSFORM</vt:lpstr>
      <vt:lpstr>WAVELET TRANSFORM</vt:lpstr>
      <vt:lpstr>WAVELET TRANSFORM</vt:lpstr>
      <vt:lpstr>TYPES OF WAVELET</vt:lpstr>
      <vt:lpstr>TYPES OF WAVELET</vt:lpstr>
      <vt:lpstr>Image Pyramids</vt:lpstr>
      <vt:lpstr>Image Pyramids</vt:lpstr>
      <vt:lpstr>MULTIRESOLUTION ANALYSIS</vt:lpstr>
      <vt:lpstr>MULTIRESOLUTION ANALYSIS</vt:lpstr>
      <vt:lpstr>MULTIRESOLUTION ANALYSIS</vt:lpstr>
      <vt:lpstr>WAVELET TRANSFORM - EXAMPLE</vt:lpstr>
      <vt:lpstr>WAVELET TRANSFORM - EXAMPLE</vt:lpstr>
      <vt:lpstr>WAVELET TRANSFORM - EXAMPLE</vt:lpstr>
      <vt:lpstr>WAVELET TRANSFORM - EXAMPLE</vt:lpstr>
      <vt:lpstr>WAVELET TRANSFORM - EXAMPLE</vt:lpstr>
      <vt:lpstr>WAVELET TRANSFORM - EXAMPLE</vt:lpstr>
      <vt:lpstr>WAVELET TRANSFORM - EXAMPLE</vt:lpstr>
      <vt:lpstr>WAVELET TRANSFORM - EXAMPLE</vt:lpstr>
      <vt:lpstr>WAVELET TRANSFORM - EXAMPLE</vt:lpstr>
      <vt:lpstr>CONTINUOUS WAVELET TRANSFORM</vt:lpstr>
      <vt:lpstr>CONTINUOUS WAVELET TRANSFORM</vt:lpstr>
      <vt:lpstr>CONTINUOUS WAVELET TRANSFORM</vt:lpstr>
      <vt:lpstr>DISCREET WAVELET TRANSFORM</vt:lpstr>
      <vt:lpstr>DISCREET WAVELET TRANSFORM</vt:lpstr>
      <vt:lpstr>DISCREET WAVELET TRANSFORM</vt:lpstr>
      <vt:lpstr>DISCREET WAVELET TRANSFORM</vt:lpstr>
      <vt:lpstr>DISCREET WAVELET TRANSFORM</vt:lpstr>
      <vt:lpstr>2D Wavelet Transform</vt:lpstr>
      <vt:lpstr>2D Wavelet Transform</vt:lpstr>
      <vt:lpstr>2D Wavelet Transform</vt:lpstr>
      <vt:lpstr>FAST WAVELET TRANSFORM</vt:lpstr>
      <vt:lpstr>FAST WAVELET TRANSFORM</vt:lpstr>
      <vt:lpstr>FAST WAVELET TRANSFORM</vt:lpstr>
      <vt:lpstr>FAST WAVELET TRANSFORM</vt:lpstr>
      <vt:lpstr>FAST WAVELET TRANSFORM</vt:lpstr>
      <vt:lpstr>FAST WAVELET TRANSFORM</vt:lpstr>
      <vt:lpstr>FAST WAVELET TRANSFORM</vt:lpstr>
      <vt:lpstr>FAST WAVELET TRANSFORM</vt:lpstr>
      <vt:lpstr>FAST WAVELET TRANSFORM</vt:lpstr>
      <vt:lpstr>LIFTING SCHEME</vt:lpstr>
      <vt:lpstr>LIFTING SCHEME</vt:lpstr>
      <vt:lpstr>LIFTING SCHEME</vt:lpstr>
      <vt:lpstr>LIFTING SCHEME</vt:lpstr>
      <vt:lpstr>WAVELET PACKET</vt:lpstr>
      <vt:lpstr>WAVELET TRANSFORM APPLICATION</vt:lpstr>
      <vt:lpstr>DEMO</vt:lpstr>
      <vt:lpstr>REFERENCE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Transform</dc:title>
  <dc:creator>Group 9</dc:creator>
  <cp:lastModifiedBy>Alex Huynh</cp:lastModifiedBy>
  <cp:revision>106</cp:revision>
  <dcterms:created xsi:type="dcterms:W3CDTF">2014-08-22T03:03:46Z</dcterms:created>
  <dcterms:modified xsi:type="dcterms:W3CDTF">2014-09-24T14:07:14Z</dcterms:modified>
</cp:coreProperties>
</file>