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2"/>
  </p:notesMasterIdLst>
  <p:sldIdLst>
    <p:sldId id="256" r:id="rId2"/>
    <p:sldId id="258" r:id="rId3"/>
    <p:sldId id="259" r:id="rId4"/>
    <p:sldId id="313" r:id="rId5"/>
    <p:sldId id="314" r:id="rId6"/>
    <p:sldId id="315" r:id="rId7"/>
    <p:sldId id="290" r:id="rId8"/>
    <p:sldId id="394" r:id="rId9"/>
    <p:sldId id="316" r:id="rId10"/>
    <p:sldId id="318" r:id="rId11"/>
    <p:sldId id="305" r:id="rId12"/>
    <p:sldId id="395" r:id="rId13"/>
    <p:sldId id="317" r:id="rId14"/>
    <p:sldId id="306" r:id="rId15"/>
    <p:sldId id="307" r:id="rId16"/>
    <p:sldId id="308" r:id="rId17"/>
    <p:sldId id="319" r:id="rId18"/>
    <p:sldId id="320" r:id="rId19"/>
    <p:sldId id="386" r:id="rId20"/>
    <p:sldId id="293" r:id="rId21"/>
    <p:sldId id="377" r:id="rId22"/>
    <p:sldId id="391" r:id="rId23"/>
    <p:sldId id="376" r:id="rId24"/>
    <p:sldId id="385" r:id="rId25"/>
    <p:sldId id="321" r:id="rId26"/>
    <p:sldId id="294" r:id="rId27"/>
    <p:sldId id="399" r:id="rId28"/>
    <p:sldId id="330" r:id="rId29"/>
    <p:sldId id="396" r:id="rId30"/>
    <p:sldId id="397" r:id="rId31"/>
    <p:sldId id="332" r:id="rId32"/>
    <p:sldId id="333" r:id="rId33"/>
    <p:sldId id="334" r:id="rId34"/>
    <p:sldId id="342" r:id="rId35"/>
    <p:sldId id="335" r:id="rId36"/>
    <p:sldId id="354" r:id="rId37"/>
    <p:sldId id="355" r:id="rId38"/>
    <p:sldId id="383" r:id="rId39"/>
    <p:sldId id="356" r:id="rId40"/>
    <p:sldId id="378" r:id="rId41"/>
    <p:sldId id="331" r:id="rId42"/>
    <p:sldId id="387" r:id="rId43"/>
    <p:sldId id="309" r:id="rId44"/>
    <p:sldId id="367" r:id="rId45"/>
    <p:sldId id="368" r:id="rId46"/>
    <p:sldId id="365" r:id="rId47"/>
    <p:sldId id="292" r:id="rId48"/>
    <p:sldId id="384" r:id="rId49"/>
    <p:sldId id="366" r:id="rId50"/>
    <p:sldId id="295" r:id="rId51"/>
    <p:sldId id="348" r:id="rId52"/>
    <p:sldId id="299" r:id="rId53"/>
    <p:sldId id="349" r:id="rId54"/>
    <p:sldId id="310" r:id="rId55"/>
    <p:sldId id="311" r:id="rId56"/>
    <p:sldId id="375" r:id="rId57"/>
    <p:sldId id="343" r:id="rId58"/>
    <p:sldId id="300" r:id="rId59"/>
    <p:sldId id="379" r:id="rId60"/>
    <p:sldId id="344" r:id="rId61"/>
    <p:sldId id="297" r:id="rId62"/>
    <p:sldId id="345" r:id="rId63"/>
    <p:sldId id="346" r:id="rId64"/>
    <p:sldId id="357" r:id="rId65"/>
    <p:sldId id="393" r:id="rId66"/>
    <p:sldId id="358" r:id="rId67"/>
    <p:sldId id="369" r:id="rId68"/>
    <p:sldId id="370" r:id="rId69"/>
    <p:sldId id="371" r:id="rId70"/>
    <p:sldId id="372" r:id="rId71"/>
    <p:sldId id="373" r:id="rId72"/>
    <p:sldId id="374" r:id="rId73"/>
    <p:sldId id="392" r:id="rId74"/>
    <p:sldId id="353" r:id="rId75"/>
    <p:sldId id="389" r:id="rId76"/>
    <p:sldId id="298" r:id="rId77"/>
    <p:sldId id="390" r:id="rId78"/>
    <p:sldId id="398" r:id="rId79"/>
    <p:sldId id="347" r:id="rId80"/>
    <p:sldId id="289"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21/10/2014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1.2</a:t>
            </a:r>
          </a:p>
          <a:p>
            <a:r>
              <a:rPr lang="en-US" baseline="0" smtClean="0"/>
              <a:t>Last update: Ocotober 20, 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28387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075942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chemeClr val="hlink"/>
                </a:solidFill>
              </a:rPr>
              <a:t>Orthogonality</a:t>
            </a:r>
            <a:r>
              <a:rPr lang="en-GB" sz="1200" smtClean="0">
                <a:solidFill>
                  <a:schemeClr val="tx2"/>
                </a:solidFill>
              </a:rPr>
              <a:t> means that a representation of a signal in terms of sinusoidal waveforms leads to a “least squares” problem, i.e. with a finite number of terms we have the best approximation of a given signal in </a:t>
            </a:r>
            <a:r>
              <a:rPr lang="en-GB" sz="1200" smtClean="0">
                <a:solidFill>
                  <a:srgbClr val="008000"/>
                </a:solidFill>
              </a:rPr>
              <a:t>the least square sense</a:t>
            </a:r>
            <a:r>
              <a:rPr lang="en-GB" sz="120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rgbClr val="FF0000"/>
                </a:solidFill>
              </a:rPr>
              <a:t>Orthogonality</a:t>
            </a:r>
            <a:r>
              <a:rPr lang="en-GB" sz="1200" smtClean="0">
                <a:solidFill>
                  <a:schemeClr val="tx2"/>
                </a:solidFill>
              </a:rPr>
              <a:t> also means that if we take a finite number of terms in an approximate representation, and </a:t>
            </a:r>
            <a:r>
              <a:rPr lang="en-GB" sz="1200" smtClean="0">
                <a:solidFill>
                  <a:srgbClr val="008000"/>
                </a:solidFill>
              </a:rPr>
              <a:t>we wish to take one more</a:t>
            </a:r>
            <a:r>
              <a:rPr lang="en-GB" sz="1200" smtClean="0">
                <a:solidFill>
                  <a:schemeClr val="tx2"/>
                </a:solidFill>
              </a:rPr>
              <a:t> term then the previously calculated weighting coefficients remain unaffected.</a:t>
            </a:r>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77429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3312976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2748794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185557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41624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087197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1294651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986054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3926115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Since each filter output has smaller bandwidth, we can discard some samples without losing information; this is called down-sampling or decimation.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3130899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20213217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9634428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"Standard" test images (a set of images found frequently in the literature: Lena, peppers, cameraman, lake, etc., all in uncompressed tif format and of the same 512 x 512 size).</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33890811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3D DCT vs 3D DWT: </a:t>
            </a:r>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2298463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79</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276955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68141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ounded Rectangle 12"/>
          <p:cNvSpPr/>
          <p:nvPr userDrawn="1"/>
        </p:nvSpPr>
        <p:spPr>
          <a:xfrm>
            <a:off x="8610600" y="6553200"/>
            <a:ext cx="533400" cy="30011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a:xfrm>
            <a:off x="8610600" y="6553200"/>
            <a:ext cx="533400" cy="288318"/>
          </a:xfrm>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4" name="Rounded Rectangle 3"/>
          <p:cNvSpPr/>
          <p:nvPr userDrawn="1"/>
        </p:nvSpPr>
        <p:spPr>
          <a:xfrm>
            <a:off x="0" y="6553200"/>
            <a:ext cx="8534400"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6" name="TextBox 5"/>
          <p:cNvSpPr txBox="1"/>
          <p:nvPr userDrawn="1"/>
        </p:nvSpPr>
        <p:spPr>
          <a:xfrm>
            <a:off x="0" y="6553200"/>
            <a:ext cx="8610600" cy="284693"/>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50" smtClean="0">
                <a:solidFill>
                  <a:schemeClr val="bg1"/>
                </a:solidFill>
                <a:latin typeface="Arial" panose="020B0604020202020204" pitchFamily="34" charset="0"/>
                <a:cs typeface="Arial" panose="020B0604020202020204" pitchFamily="34" charset="0"/>
              </a:rPr>
              <a:t>Digital Image Processing &amp; Computer Vision Wavelet Transform Group 9: QMinh – ĐMinh – Toàn – Long – Tấn</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152399" y="122238"/>
            <a:ext cx="8534401" cy="4873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398" y="762000"/>
            <a:ext cx="8547793"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505290" y="6336792"/>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27.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wmf"/><Relationship Id="rId10" Type="http://schemas.openxmlformats.org/officeDocument/2006/relationships/image" Target="../media/image44.png"/><Relationship Id="rId4" Type="http://schemas.openxmlformats.org/officeDocument/2006/relationships/oleObject" Target="../embeddings/oleObject4.bin"/><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0.wmf"/><Relationship Id="rId5" Type="http://schemas.openxmlformats.org/officeDocument/2006/relationships/oleObject" Target="../embeddings/oleObject5.bin"/><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2.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3.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4.w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notesSlide" Target="../notesSlides/notesSlide53.xml"/><Relationship Id="rId7" Type="http://schemas.openxmlformats.org/officeDocument/2006/relationships/image" Target="../media/image66.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65.wmf"/><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7.wmf"/><Relationship Id="rId1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7.wmf"/><Relationship Id="rId5" Type="http://schemas.openxmlformats.org/officeDocument/2006/relationships/image" Target="../media/image5.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77.jpeg"/><Relationship Id="rId7" Type="http://schemas.openxmlformats.org/officeDocument/2006/relationships/image" Target="../media/image81.jpe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media/image79.jpeg"/><Relationship Id="rId4" Type="http://schemas.openxmlformats.org/officeDocument/2006/relationships/image" Target="../media/image78.jpeg"/></Relationships>
</file>

<file path=ppt/slides/_rels/slide76.xml.rels><?xml version="1.0" encoding="UTF-8" standalone="yes"?>
<Relationships xmlns="http://schemas.openxmlformats.org/package/2006/relationships"><Relationship Id="rId3" Type="http://schemas.openxmlformats.org/officeDocument/2006/relationships/hyperlink" Target="http://www.imageprocessingplace.com/root_files_V3/image_databases.ht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hyperlink" Target="http://kinectdata.com/" TargetMode="External"/><Relationship Id="rId4" Type="http://schemas.openxmlformats.org/officeDocument/2006/relationships/hyperlink" Target="http://rgbd-dataset.cs.washington.edu/"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z="2200"/>
              <a:t>Principles of wavelet transform:</a:t>
            </a:r>
          </a:p>
          <a:p>
            <a:pPr lvl="1"/>
            <a:r>
              <a:rPr lang="en-US" sz="2200"/>
              <a:t>Split up the signal into a bunch of signals.</a:t>
            </a:r>
          </a:p>
          <a:p>
            <a:pPr lvl="1"/>
            <a:r>
              <a:rPr lang="en-US" sz="2200"/>
              <a:t>Representing the same signal, but all corresponding to different frequency bands.</a:t>
            </a:r>
          </a:p>
          <a:p>
            <a:pPr lvl="1"/>
            <a:r>
              <a:rPr lang="en-US" sz="2200"/>
              <a:t>Providing what frequency bands exists at what time intervals.</a:t>
            </a:r>
            <a:endParaRPr lang="en-US" altLang="zh-TW"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pic>
        <p:nvPicPr>
          <p:cNvPr id="7" name="Picture 6"/>
          <p:cNvPicPr>
            <a:picLocks noChangeAspect="1"/>
          </p:cNvPicPr>
          <p:nvPr/>
        </p:nvPicPr>
        <p:blipFill>
          <a:blip r:embed="rId3"/>
          <a:stretch>
            <a:fillRect/>
          </a:stretch>
        </p:blipFill>
        <p:spPr>
          <a:xfrm>
            <a:off x="685800" y="3657600"/>
            <a:ext cx="2743200" cy="2724150"/>
          </a:xfrm>
          <a:prstGeom prst="rect">
            <a:avLst/>
          </a:prstGeom>
        </p:spPr>
      </p:pic>
      <p:pic>
        <p:nvPicPr>
          <p:cNvPr id="8" name="Picture 7"/>
          <p:cNvPicPr>
            <a:picLocks noChangeAspect="1"/>
          </p:cNvPicPr>
          <p:nvPr/>
        </p:nvPicPr>
        <p:blipFill>
          <a:blip r:embed="rId4"/>
          <a:stretch>
            <a:fillRect/>
          </a:stretch>
        </p:blipFill>
        <p:spPr>
          <a:xfrm>
            <a:off x="5562600" y="3657600"/>
            <a:ext cx="2724150" cy="2724150"/>
          </a:xfrm>
          <a:prstGeom prst="rect">
            <a:avLst/>
          </a:prstGeom>
        </p:spPr>
      </p:pic>
      <p:sp>
        <p:nvSpPr>
          <p:cNvPr id="9" name="TextBox 8"/>
          <p:cNvSpPr txBox="1"/>
          <p:nvPr/>
        </p:nvSpPr>
        <p:spPr>
          <a:xfrm>
            <a:off x="914400" y="3262868"/>
            <a:ext cx="2362200" cy="369332"/>
          </a:xfrm>
          <a:prstGeom prst="rect">
            <a:avLst/>
          </a:prstGeom>
          <a:noFill/>
        </p:spPr>
        <p:txBody>
          <a:bodyPr wrap="square" rtlCol="0">
            <a:spAutoFit/>
          </a:bodyPr>
          <a:lstStyle/>
          <a:p>
            <a:r>
              <a:rPr lang="pt-BR">
                <a:solidFill>
                  <a:srgbClr val="0070C0"/>
                </a:solidFill>
              </a:rPr>
              <a:t>Input image (</a:t>
            </a:r>
            <a:r>
              <a:rPr lang="pt-BR" smtClean="0">
                <a:solidFill>
                  <a:srgbClr val="0070C0"/>
                </a:solidFill>
              </a:rPr>
              <a:t>2</a:t>
            </a:r>
            <a:r>
              <a:rPr lang="pt-BR" baseline="30000" smtClean="0">
                <a:solidFill>
                  <a:srgbClr val="0070C0"/>
                </a:solidFill>
              </a:rPr>
              <a:t>N</a:t>
            </a:r>
            <a:r>
              <a:rPr lang="pt-BR" smtClean="0">
                <a:solidFill>
                  <a:srgbClr val="0070C0"/>
                </a:solidFill>
              </a:rPr>
              <a:t>x2</a:t>
            </a:r>
            <a:r>
              <a:rPr lang="pt-BR" baseline="30000" smtClean="0">
                <a:solidFill>
                  <a:srgbClr val="0070C0"/>
                </a:solidFill>
              </a:rPr>
              <a:t>N</a:t>
            </a:r>
            <a:r>
              <a:rPr lang="pt-BR" smtClean="0">
                <a:solidFill>
                  <a:srgbClr val="0070C0"/>
                </a:solidFill>
              </a:rPr>
              <a:t>)</a:t>
            </a:r>
            <a:endParaRPr lang="en-US">
              <a:solidFill>
                <a:srgbClr val="0070C0"/>
              </a:solidFill>
            </a:endParaRPr>
          </a:p>
        </p:txBody>
      </p:sp>
      <p:sp>
        <p:nvSpPr>
          <p:cNvPr id="10" name="Rectangle 9"/>
          <p:cNvSpPr/>
          <p:nvPr/>
        </p:nvSpPr>
        <p:spPr>
          <a:xfrm>
            <a:off x="5363189" y="3288268"/>
            <a:ext cx="3122971" cy="369332"/>
          </a:xfrm>
          <a:prstGeom prst="rect">
            <a:avLst/>
          </a:prstGeom>
        </p:spPr>
        <p:txBody>
          <a:bodyPr wrap="none">
            <a:spAutoFit/>
          </a:bodyPr>
          <a:lstStyle/>
          <a:p>
            <a:r>
              <a:rPr lang="en-US">
                <a:solidFill>
                  <a:srgbClr val="0070C0"/>
                </a:solidFill>
              </a:rPr>
              <a:t>Transformed </a:t>
            </a:r>
            <a:r>
              <a:rPr lang="en-US" smtClean="0">
                <a:solidFill>
                  <a:srgbClr val="0070C0"/>
                </a:solidFill>
              </a:rPr>
              <a:t>image </a:t>
            </a:r>
            <a:r>
              <a:rPr lang="pt-BR" smtClean="0">
                <a:solidFill>
                  <a:srgbClr val="0070C0"/>
                </a:solidFill>
              </a:rPr>
              <a:t>(</a:t>
            </a:r>
            <a:r>
              <a:rPr lang="pt-BR">
                <a:solidFill>
                  <a:srgbClr val="0070C0"/>
                </a:solidFill>
              </a:rPr>
              <a:t>2</a:t>
            </a:r>
            <a:r>
              <a:rPr lang="pt-BR" baseline="30000">
                <a:solidFill>
                  <a:srgbClr val="0070C0"/>
                </a:solidFill>
              </a:rPr>
              <a:t>N</a:t>
            </a:r>
            <a:r>
              <a:rPr lang="pt-BR">
                <a:solidFill>
                  <a:srgbClr val="0070C0"/>
                </a:solidFill>
              </a:rPr>
              <a:t>x2</a:t>
            </a:r>
            <a:r>
              <a:rPr lang="pt-BR" baseline="30000">
                <a:solidFill>
                  <a:srgbClr val="0070C0"/>
                </a:solidFill>
              </a:rPr>
              <a:t>N</a:t>
            </a:r>
            <a:r>
              <a:rPr lang="pt-BR" smtClean="0">
                <a:solidFill>
                  <a:srgbClr val="0070C0"/>
                </a:solidFill>
              </a:rPr>
              <a:t>)</a:t>
            </a:r>
            <a:endParaRPr lang="en-US">
              <a:solidFill>
                <a:srgbClr val="0070C0"/>
              </a:solidFill>
            </a:endParaRPr>
          </a:p>
        </p:txBody>
      </p:sp>
      <p:sp>
        <p:nvSpPr>
          <p:cNvPr id="11" name="TextBox 10"/>
          <p:cNvSpPr txBox="1"/>
          <p:nvPr/>
        </p:nvSpPr>
        <p:spPr>
          <a:xfrm>
            <a:off x="3881565" y="4300319"/>
            <a:ext cx="1253869" cy="646331"/>
          </a:xfrm>
          <a:prstGeom prst="rect">
            <a:avLst/>
          </a:prstGeom>
          <a:noFill/>
        </p:spPr>
        <p:txBody>
          <a:bodyPr wrap="none" rtlCol="0">
            <a:spAutoFit/>
          </a:bodyPr>
          <a:lstStyle/>
          <a:p>
            <a:pPr algn="ctr"/>
            <a:r>
              <a:rPr lang="en-US">
                <a:solidFill>
                  <a:srgbClr val="0070C0"/>
                </a:solidFill>
              </a:rPr>
              <a:t>wavelet </a:t>
            </a:r>
          </a:p>
          <a:p>
            <a:pPr algn="ctr"/>
            <a:r>
              <a:rPr lang="en-US">
                <a:solidFill>
                  <a:srgbClr val="0070C0"/>
                </a:solidFill>
              </a:rPr>
              <a:t>transform</a:t>
            </a:r>
          </a:p>
        </p:txBody>
      </p:sp>
      <p:cxnSp>
        <p:nvCxnSpPr>
          <p:cNvPr id="13" name="Straight Arrow Connector 12"/>
          <p:cNvCxnSpPr>
            <a:stCxn id="7" idx="3"/>
            <a:endCxn id="8" idx="1"/>
          </p:cNvCxnSpPr>
          <p:nvPr/>
        </p:nvCxnSpPr>
        <p:spPr>
          <a:xfrm>
            <a:off x="3429000" y="5019675"/>
            <a:ext cx="213360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38951"/>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 </a:t>
            </a:r>
            <a:r>
              <a:rPr lang="en-US" altLang="ar-SA" sz="2200" smtClean="0">
                <a:sym typeface="Wingdings" panose="05000000000000000000" pitchFamily="2" charset="2"/>
              </a:rPr>
              <a:t> </a:t>
            </a:r>
            <a:r>
              <a:rPr lang="en-US" altLang="ar-SA" sz="2200">
                <a:sym typeface="Wingdings" panose="05000000000000000000" pitchFamily="2" charset="2"/>
              </a:rPr>
              <a:t>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17755550"/>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buFont typeface="Wingdings" panose="05000000000000000000" pitchFamily="2" charset="2"/>
              <a:buChar char="v"/>
            </a:pPr>
            <a:r>
              <a:rPr lang="en-US" sz="2400" smtClean="0"/>
              <a:t>High-frequency components </a:t>
            </a:r>
            <a:r>
              <a:rPr lang="en-US" sz="2400"/>
              <a:t>are short-duration, wide-band</a:t>
            </a:r>
          </a:p>
          <a:p>
            <a:pPr lvl="2">
              <a:lnSpc>
                <a:spcPct val="90000"/>
              </a:lnSpc>
              <a:buFont typeface="Wingdings" panose="05000000000000000000" pitchFamily="2" charset="2"/>
              <a:buChar char="v"/>
            </a:pPr>
            <a:r>
              <a:rPr lang="en-US" sz="2400" smtClean="0"/>
              <a:t>Low-frequency components </a:t>
            </a:r>
            <a:r>
              <a:rPr lang="en-US" sz="2400"/>
              <a:t>are longer-duration, narrow-band</a:t>
            </a:r>
          </a:p>
          <a:p>
            <a:pPr lvl="1">
              <a:lnSpc>
                <a:spcPct val="90000"/>
              </a:lnSpc>
            </a:pPr>
            <a:r>
              <a:rPr lang="en-US" sz="2400" smtClean="0"/>
              <a:t>Can </a:t>
            </a:r>
            <a:r>
              <a:rPr lang="en-US" sz="2400"/>
              <a:t>provide combo of good </a:t>
            </a:r>
            <a:r>
              <a:rPr lang="en-US" sz="2400">
                <a:solidFill>
                  <a:srgbClr val="0070C0"/>
                </a:solidFill>
              </a:rPr>
              <a:t>time-frequency</a:t>
            </a:r>
            <a:r>
              <a:rPr lang="en-US" sz="2400"/>
              <a:t> localization and orthogonality</a:t>
            </a:r>
          </a:p>
          <a:p>
            <a:pPr lvl="2">
              <a:lnSpc>
                <a:spcPct val="90000"/>
              </a:lnSpc>
              <a:buFont typeface="Wingdings" panose="05000000000000000000" pitchFamily="2" charset="2"/>
              <a:buChar char="v"/>
            </a:pPr>
            <a:r>
              <a:rPr lang="en-US" sz="2400"/>
              <a:t>The STFT can’t do this</a:t>
            </a:r>
          </a:p>
          <a:p>
            <a:pPr lvl="1">
              <a:lnSpc>
                <a:spcPct val="90000"/>
              </a:lnSpc>
            </a:pPr>
            <a:r>
              <a:rPr lang="en-US" sz="2400" smtClean="0"/>
              <a:t>More </a:t>
            </a:r>
            <a:r>
              <a:rPr lang="en-US" sz="2400"/>
              <a:t>precisely, wavelets give time-scale viewpoint</a:t>
            </a:r>
          </a:p>
          <a:p>
            <a:pPr lvl="2">
              <a:lnSpc>
                <a:spcPct val="90000"/>
              </a:lnSpc>
              <a:buFont typeface="Wingdings" panose="05000000000000000000" pitchFamily="2" charset="2"/>
              <a:buChar char="v"/>
            </a:pPr>
            <a:r>
              <a:rPr lang="en-US" sz="2400"/>
              <a:t>This is connected to the multi-resolution viewpoint of wavelets</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1235745008"/>
      </p:ext>
    </p:extLst>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982176" y="4017373"/>
            <a:ext cx="2573946" cy="1392828"/>
          </a:xfrm>
          <a:prstGeom prst="rect">
            <a:avLst/>
          </a:prstGeom>
        </p:spPr>
      </p:pic>
      <p:sp>
        <p:nvSpPr>
          <p:cNvPr id="11" name="TextBox 10"/>
          <p:cNvSpPr txBox="1"/>
          <p:nvPr/>
        </p:nvSpPr>
        <p:spPr>
          <a:xfrm>
            <a:off x="6854905" y="5751208"/>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4343400"/>
            <a:ext cx="2605578" cy="1066800"/>
          </a:xfrm>
          <a:prstGeom prst="rect">
            <a:avLst/>
          </a:prstGeom>
        </p:spPr>
      </p:pic>
      <p:sp>
        <p:nvSpPr>
          <p:cNvPr id="13" name="TextBox 12"/>
          <p:cNvSpPr txBox="1"/>
          <p:nvPr/>
        </p:nvSpPr>
        <p:spPr>
          <a:xfrm>
            <a:off x="974300" y="5601327"/>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pic>
        <p:nvPicPr>
          <p:cNvPr id="16" name="Picture 7"/>
          <p:cNvPicPr>
            <a:picLocks noChangeAspect="1" noChangeArrowheads="1"/>
          </p:cNvPicPr>
          <p:nvPr/>
        </p:nvPicPr>
        <p:blipFill>
          <a:blip r:embed="rId8">
            <a:lum bright="-42000" contrast="76000"/>
            <a:extLst>
              <a:ext uri="{28A0092B-C50C-407E-A947-70E740481C1C}">
                <a14:useLocalDpi xmlns:a14="http://schemas.microsoft.com/office/drawing/2010/main" val="0"/>
              </a:ext>
            </a:extLst>
          </a:blip>
          <a:srcRect/>
          <a:stretch>
            <a:fillRect/>
          </a:stretch>
        </p:blipFill>
        <p:spPr bwMode="auto">
          <a:xfrm>
            <a:off x="3242324" y="3882231"/>
            <a:ext cx="2490150" cy="171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280559" y="5781986"/>
            <a:ext cx="3207400"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Bi-orthogonal </a:t>
            </a:r>
            <a:r>
              <a:rPr lang="en-US" sz="2000" smtClean="0">
                <a:latin typeface="Arial" panose="020B0604020202020204" pitchFamily="34" charset="0"/>
                <a:cs typeface="Arial" panose="020B0604020202020204" pitchFamily="34" charset="0"/>
              </a:rPr>
              <a:t>CDF44</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sz="2200"/>
              <a:t>Compute a reduced-resolution approximation of the input image</a:t>
            </a:r>
          </a:p>
          <a:p>
            <a:pPr marL="990600" lvl="1" indent="-533400">
              <a:buFont typeface="Wingdings" panose="05000000000000000000" pitchFamily="2" charset="2"/>
              <a:buChar char="§"/>
            </a:pPr>
            <a:r>
              <a:rPr lang="en-US" altLang="ar-SA" sz="2200"/>
              <a:t>Filtering (Averaging, Gaussian)</a:t>
            </a:r>
          </a:p>
          <a:p>
            <a:pPr marL="990600" lvl="1" indent="-533400">
              <a:buFont typeface="Wingdings" panose="05000000000000000000" pitchFamily="2" charset="2"/>
              <a:buChar char="§"/>
            </a:pPr>
            <a:r>
              <a:rPr lang="en-US" altLang="ar-SA" sz="2200"/>
              <a:t>Down-sampling</a:t>
            </a:r>
          </a:p>
          <a:p>
            <a:pPr marL="609600" indent="-609600">
              <a:buClrTx/>
              <a:buSzPct val="100000"/>
              <a:buFont typeface="Wingdings" panose="05000000000000000000" pitchFamily="2" charset="2"/>
              <a:buAutoNum type="arabicPeriod"/>
            </a:pPr>
            <a:r>
              <a:rPr lang="en-US" altLang="ar-SA" sz="2200"/>
              <a:t>Up-sample the output of the previous by a factor 2 </a:t>
            </a:r>
          </a:p>
          <a:p>
            <a:pPr marL="609600" indent="-609600">
              <a:buClrTx/>
              <a:buSzPct val="100000"/>
              <a:buFont typeface="Wingdings" panose="05000000000000000000" pitchFamily="2" charset="2"/>
              <a:buAutoNum type="arabicPeriod"/>
            </a:pPr>
            <a:r>
              <a:rPr lang="en-US" altLang="ar-SA" sz="2200"/>
              <a:t>Compute the difference between the prediction of </a:t>
            </a:r>
            <a:r>
              <a:rPr lang="en-US" altLang="ar-SA" sz="2200" i="1">
                <a:solidFill>
                  <a:srgbClr val="0000FF"/>
                </a:solidFill>
              </a:rPr>
              <a:t>step 2 </a:t>
            </a:r>
            <a:r>
              <a:rPr lang="en-US" altLang="ar-SA" sz="2200"/>
              <a:t>and the input to</a:t>
            </a:r>
            <a:r>
              <a:rPr lang="en-US" altLang="ar-SA" sz="2200" i="1"/>
              <a:t> </a:t>
            </a:r>
            <a:r>
              <a:rPr lang="en-US" altLang="ar-SA" sz="2200" i="1">
                <a:solidFill>
                  <a:srgbClr val="0000FF"/>
                </a:solidFill>
              </a:rPr>
              <a:t>Step 1</a:t>
            </a:r>
            <a:r>
              <a:rPr lang="en-US" altLang="ar-SA" sz="2200" i="1"/>
              <a:t>.</a:t>
            </a:r>
            <a:endParaRPr lang="en-US" altLang="ar-SA" sz="22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r="44444" b="46970"/>
          <a:stretch>
            <a:fillRect/>
          </a:stretch>
        </p:blipFill>
        <p:spPr bwMode="auto">
          <a:xfrm>
            <a:off x="401137" y="3581400"/>
            <a:ext cx="5232400" cy="281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p:cNvSpPr>
            <a:spLocks noChangeArrowheads="1"/>
          </p:cNvSpPr>
          <p:nvPr/>
        </p:nvSpPr>
        <p:spPr bwMode="auto">
          <a:xfrm>
            <a:off x="6645275" y="4114800"/>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5121275" y="3657600"/>
            <a:ext cx="3134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Coarser, decrease resolution</a:t>
            </a:r>
          </a:p>
        </p:txBody>
      </p:sp>
      <p:sp>
        <p:nvSpPr>
          <p:cNvPr id="9" name="AutoShape 7"/>
          <p:cNvSpPr>
            <a:spLocks noChangeArrowheads="1"/>
          </p:cNvSpPr>
          <p:nvPr/>
        </p:nvSpPr>
        <p:spPr bwMode="auto">
          <a:xfrm flipV="1">
            <a:off x="6645275" y="5349947"/>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Text Box 8"/>
          <p:cNvSpPr txBox="1">
            <a:spLocks noChangeArrowheads="1"/>
          </p:cNvSpPr>
          <p:nvPr/>
        </p:nvSpPr>
        <p:spPr bwMode="auto">
          <a:xfrm>
            <a:off x="5584825" y="5883347"/>
            <a:ext cx="27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Finer, increase resolution</a:t>
            </a:r>
          </a:p>
        </p:txBody>
      </p:sp>
    </p:spTree>
    <p:extLst>
      <p:ext uri="{BB962C8B-B14F-4D97-AF65-F5344CB8AC3E}">
        <p14:creationId xmlns:p14="http://schemas.microsoft.com/office/powerpoint/2010/main" val="3340138663"/>
      </p:ext>
    </p:extLst>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4"/>
            <a:ext cx="6781799" cy="562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248400" y="319881"/>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Compression</a:t>
            </a:r>
          </a:p>
          <a:p>
            <a:pPr lvl="1"/>
            <a:r>
              <a:rPr lang="en-US"/>
              <a:t>Capture important structures with fewer bytes</a:t>
            </a:r>
          </a:p>
          <a:p>
            <a:r>
              <a:rPr lang="en-US"/>
              <a:t>Denoising</a:t>
            </a:r>
          </a:p>
          <a:p>
            <a:pPr lvl="1"/>
            <a:r>
              <a:rPr lang="en-US"/>
              <a:t>Model statistics of pyramid sub-bands</a:t>
            </a:r>
          </a:p>
          <a:p>
            <a:r>
              <a:rPr lang="en-US"/>
              <a:t>Image </a:t>
            </a:r>
            <a:r>
              <a:rPr lang="en-US" smtClean="0"/>
              <a:t>blending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pic>
        <p:nvPicPr>
          <p:cNvPr id="6" name="Picture 3" descr="le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69"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965"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t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867" y="3919610"/>
            <a:ext cx="2286000" cy="2286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822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p:txBody>
          <a:bodyPr>
            <a:normAutofit/>
          </a:bodyPr>
          <a:lstStyle/>
          <a:p>
            <a:r>
              <a:rPr lang="en-US" smtClean="0"/>
              <a:t>Fourier Transform</a:t>
            </a:r>
          </a:p>
          <a:p>
            <a:r>
              <a:rPr lang="en-US" smtClean="0"/>
              <a:t>Wavelet Transform</a:t>
            </a:r>
          </a:p>
          <a:p>
            <a:pPr lvl="1"/>
            <a:r>
              <a:rPr lang="en-US" sz="2400"/>
              <a:t>Multiresolution </a:t>
            </a:r>
            <a:r>
              <a:rPr lang="en-US" sz="2400" smtClean="0"/>
              <a:t>Analysis</a:t>
            </a:r>
          </a:p>
          <a:p>
            <a:pPr lvl="1"/>
            <a:r>
              <a:rPr lang="en-US" sz="2400"/>
              <a:t>Haar Wavelet </a:t>
            </a:r>
            <a:r>
              <a:rPr lang="en-US" sz="2400" smtClean="0"/>
              <a:t>Transform</a:t>
            </a:r>
            <a:endParaRPr lang="en-US" sz="2400"/>
          </a:p>
          <a:p>
            <a:pPr lvl="1"/>
            <a:r>
              <a:rPr lang="en-US" sz="2400" smtClean="0"/>
              <a:t>Continuous </a:t>
            </a:r>
            <a:r>
              <a:rPr lang="en-US" sz="2400"/>
              <a:t>Wavelet Transform</a:t>
            </a:r>
          </a:p>
          <a:p>
            <a:pPr lvl="1"/>
            <a:r>
              <a:rPr lang="en-US" sz="2400" smtClean="0"/>
              <a:t>Discreet Wavelet Transform</a:t>
            </a:r>
          </a:p>
          <a:p>
            <a:pPr lvl="1"/>
            <a:r>
              <a:rPr lang="en-US" sz="2400" smtClean="0"/>
              <a:t>Wavelet Packet</a:t>
            </a:r>
          </a:p>
          <a:p>
            <a:r>
              <a:rPr lang="en-US" smtClean="0"/>
              <a:t>Wavelet Transform Application</a:t>
            </a:r>
          </a:p>
          <a:p>
            <a:pPr lvl="1"/>
            <a:r>
              <a:rPr lang="en-US" smtClean="0"/>
              <a:t>JPEG 2000</a:t>
            </a:r>
          </a:p>
          <a:p>
            <a:r>
              <a:rPr lang="en-US" smtClean="0"/>
              <a:t>Demo</a:t>
            </a:r>
          </a:p>
          <a:p>
            <a:r>
              <a:rPr lang="en-US" smtClean="0"/>
              <a:t>Conclusion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756611239"/>
      </p:ext>
    </p:extLst>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grpSp>
        <p:nvGrpSpPr>
          <p:cNvPr id="6" name="Group 13"/>
          <p:cNvGrpSpPr>
            <a:grpSpLocks/>
          </p:cNvGrpSpPr>
          <p:nvPr/>
        </p:nvGrpSpPr>
        <p:grpSpPr bwMode="auto">
          <a:xfrm>
            <a:off x="304800" y="1066800"/>
            <a:ext cx="5430337" cy="841375"/>
            <a:chOff x="528" y="912"/>
            <a:chExt cx="3936" cy="530"/>
          </a:xfrm>
        </p:grpSpPr>
        <p:grpSp>
          <p:nvGrpSpPr>
            <p:cNvPr id="7" name="Group 11"/>
            <p:cNvGrpSpPr>
              <a:grpSpLocks/>
            </p:cNvGrpSpPr>
            <p:nvPr/>
          </p:nvGrpSpPr>
          <p:grpSpPr bwMode="auto">
            <a:xfrm>
              <a:off x="528" y="912"/>
              <a:ext cx="3936" cy="530"/>
              <a:chOff x="528" y="912"/>
              <a:chExt cx="3936" cy="530"/>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0" name="Text Box 8"/>
              <p:cNvSpPr txBox="1">
                <a:spLocks noChangeArrowheads="1"/>
              </p:cNvSpPr>
              <p:nvPr/>
            </p:nvSpPr>
            <p:spPr bwMode="auto">
              <a:xfrm>
                <a:off x="4224" y="1248"/>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8" name="Text Box 12"/>
            <p:cNvSpPr txBox="1">
              <a:spLocks noChangeArrowheads="1"/>
            </p:cNvSpPr>
            <p:nvPr/>
          </p:nvSpPr>
          <p:spPr bwMode="auto">
            <a:xfrm>
              <a:off x="1968" y="1104"/>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8B</a:t>
              </a:r>
            </a:p>
          </p:txBody>
        </p:sp>
      </p:grpSp>
      <p:grpSp>
        <p:nvGrpSpPr>
          <p:cNvPr id="15" name="Group 31"/>
          <p:cNvGrpSpPr>
            <a:grpSpLocks/>
          </p:cNvGrpSpPr>
          <p:nvPr/>
        </p:nvGrpSpPr>
        <p:grpSpPr bwMode="auto">
          <a:xfrm>
            <a:off x="304800" y="1981200"/>
            <a:ext cx="5430337" cy="841375"/>
            <a:chOff x="528" y="1488"/>
            <a:chExt cx="3936" cy="530"/>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7" name="Text Box 19"/>
            <p:cNvSpPr txBox="1">
              <a:spLocks noChangeArrowheads="1"/>
            </p:cNvSpPr>
            <p:nvPr/>
          </p:nvSpPr>
          <p:spPr bwMode="auto">
            <a:xfrm>
              <a:off x="4224" y="182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8" name="Text Box 22"/>
            <p:cNvSpPr txBox="1">
              <a:spLocks noChangeArrowheads="1"/>
            </p:cNvSpPr>
            <p:nvPr/>
          </p:nvSpPr>
          <p:spPr bwMode="auto">
            <a:xfrm>
              <a:off x="273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21" name="Text Box 28"/>
            <p:cNvSpPr txBox="1">
              <a:spLocks noChangeArrowheads="1"/>
            </p:cNvSpPr>
            <p:nvPr/>
          </p:nvSpPr>
          <p:spPr bwMode="auto">
            <a:xfrm>
              <a:off x="1008"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22" name="Text Box 29"/>
            <p:cNvSpPr txBox="1">
              <a:spLocks noChangeArrowheads="1"/>
            </p:cNvSpPr>
            <p:nvPr/>
          </p:nvSpPr>
          <p:spPr bwMode="auto">
            <a:xfrm>
              <a:off x="1440"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sp>
          <p:nvSpPr>
            <p:cNvPr id="23" name="Text Box 30"/>
            <p:cNvSpPr txBox="1">
              <a:spLocks noChangeArrowheads="1"/>
            </p:cNvSpPr>
            <p:nvPr/>
          </p:nvSpPr>
          <p:spPr bwMode="auto">
            <a:xfrm>
              <a:off x="321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grpSp>
        <p:nvGrpSpPr>
          <p:cNvPr id="31" name="Group 89"/>
          <p:cNvGrpSpPr>
            <a:grpSpLocks/>
          </p:cNvGrpSpPr>
          <p:nvPr/>
        </p:nvGrpSpPr>
        <p:grpSpPr bwMode="auto">
          <a:xfrm>
            <a:off x="304800" y="2895600"/>
            <a:ext cx="5430337" cy="1146175"/>
            <a:chOff x="528" y="2208"/>
            <a:chExt cx="3936" cy="722"/>
          </a:xfrm>
        </p:grpSpPr>
        <p:grpSp>
          <p:nvGrpSpPr>
            <p:cNvPr id="32" name="Group 55"/>
            <p:cNvGrpSpPr>
              <a:grpSpLocks/>
            </p:cNvGrpSpPr>
            <p:nvPr/>
          </p:nvGrpSpPr>
          <p:grpSpPr bwMode="auto">
            <a:xfrm>
              <a:off x="528" y="2208"/>
              <a:ext cx="3936" cy="530"/>
              <a:chOff x="528" y="2208"/>
              <a:chExt cx="3936" cy="530"/>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6" name="Text Box 36"/>
              <p:cNvSpPr txBox="1">
                <a:spLocks noChangeArrowheads="1"/>
              </p:cNvSpPr>
              <p:nvPr/>
            </p:nvSpPr>
            <p:spPr bwMode="auto">
              <a:xfrm>
                <a:off x="4224" y="25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37" name="Text Box 37"/>
              <p:cNvSpPr txBox="1">
                <a:spLocks noChangeArrowheads="1"/>
              </p:cNvSpPr>
              <p:nvPr/>
            </p:nvSpPr>
            <p:spPr bwMode="auto">
              <a:xfrm>
                <a:off x="1488"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9" name="Text Box 45"/>
              <p:cNvSpPr txBox="1">
                <a:spLocks noChangeArrowheads="1"/>
              </p:cNvSpPr>
              <p:nvPr/>
            </p:nvSpPr>
            <p:spPr bwMode="auto">
              <a:xfrm>
                <a:off x="672"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40" name="Text Box 47"/>
              <p:cNvSpPr txBox="1">
                <a:spLocks noChangeArrowheads="1"/>
              </p:cNvSpPr>
              <p:nvPr/>
            </p:nvSpPr>
            <p:spPr bwMode="auto">
              <a:xfrm>
                <a:off x="2736"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sp>
          <p:nvSpPr>
            <p:cNvPr id="33" name="Text Box 53"/>
            <p:cNvSpPr txBox="1">
              <a:spLocks noChangeArrowheads="1"/>
            </p:cNvSpPr>
            <p:nvPr/>
          </p:nvSpPr>
          <p:spPr bwMode="auto">
            <a:xfrm>
              <a:off x="1488"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sp>
          <p:nvSpPr>
            <p:cNvPr id="34" name="Text Box 54"/>
            <p:cNvSpPr txBox="1">
              <a:spLocks noChangeArrowheads="1"/>
            </p:cNvSpPr>
            <p:nvPr/>
          </p:nvSpPr>
          <p:spPr bwMode="auto">
            <a:xfrm>
              <a:off x="672"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grpSp>
        <p:nvGrpSpPr>
          <p:cNvPr id="53" name="Group 88"/>
          <p:cNvGrpSpPr>
            <a:grpSpLocks/>
          </p:cNvGrpSpPr>
          <p:nvPr/>
        </p:nvGrpSpPr>
        <p:grpSpPr bwMode="auto">
          <a:xfrm>
            <a:off x="228601" y="3962400"/>
            <a:ext cx="5496560" cy="1146175"/>
            <a:chOff x="528" y="3216"/>
            <a:chExt cx="3984" cy="722"/>
          </a:xfrm>
        </p:grpSpPr>
        <p:sp>
          <p:nvSpPr>
            <p:cNvPr id="54" name="Text Box 46"/>
            <p:cNvSpPr txBox="1">
              <a:spLocks noChangeArrowheads="1"/>
            </p:cNvSpPr>
            <p:nvPr/>
          </p:nvSpPr>
          <p:spPr bwMode="auto">
            <a:xfrm>
              <a:off x="52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6" name="Text Box 60"/>
            <p:cNvSpPr txBox="1">
              <a:spLocks noChangeArrowheads="1"/>
            </p:cNvSpPr>
            <p:nvPr/>
          </p:nvSpPr>
          <p:spPr bwMode="auto">
            <a:xfrm>
              <a:off x="4272" y="3552"/>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57" name="Text Box 61"/>
            <p:cNvSpPr txBox="1">
              <a:spLocks noChangeArrowheads="1"/>
            </p:cNvSpPr>
            <p:nvPr/>
          </p:nvSpPr>
          <p:spPr bwMode="auto">
            <a:xfrm>
              <a:off x="960"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9" name="Text Box 66"/>
            <p:cNvSpPr txBox="1">
              <a:spLocks noChangeArrowheads="1"/>
            </p:cNvSpPr>
            <p:nvPr/>
          </p:nvSpPr>
          <p:spPr bwMode="auto">
            <a:xfrm>
              <a:off x="576"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60" name="Text Box 67"/>
            <p:cNvSpPr txBox="1">
              <a:spLocks noChangeArrowheads="1"/>
            </p:cNvSpPr>
            <p:nvPr/>
          </p:nvSpPr>
          <p:spPr bwMode="auto">
            <a:xfrm>
              <a:off x="2784"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2" name="Text Box 75"/>
            <p:cNvSpPr txBox="1">
              <a:spLocks noChangeArrowheads="1"/>
            </p:cNvSpPr>
            <p:nvPr/>
          </p:nvSpPr>
          <p:spPr bwMode="auto">
            <a:xfrm>
              <a:off x="1536"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5" name="Text Box 87"/>
            <p:cNvSpPr txBox="1">
              <a:spLocks noChangeArrowheads="1"/>
            </p:cNvSpPr>
            <p:nvPr/>
          </p:nvSpPr>
          <p:spPr bwMode="auto">
            <a:xfrm>
              <a:off x="100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pic>
        <p:nvPicPr>
          <p:cNvPr id="3" name="Picture 2"/>
          <p:cNvPicPr>
            <a:picLocks noChangeAspect="1"/>
          </p:cNvPicPr>
          <p:nvPr/>
        </p:nvPicPr>
        <p:blipFill>
          <a:blip r:embed="rId3"/>
          <a:stretch>
            <a:fillRect/>
          </a:stretch>
        </p:blipFill>
        <p:spPr>
          <a:xfrm>
            <a:off x="5857607" y="1304925"/>
            <a:ext cx="2743200" cy="3190875"/>
          </a:xfrm>
          <a:prstGeom prst="rect">
            <a:avLst/>
          </a:prstGeom>
        </p:spPr>
      </p:pic>
      <p:sp>
        <p:nvSpPr>
          <p:cNvPr id="80" name="TextBox 79"/>
          <p:cNvSpPr txBox="1"/>
          <p:nvPr/>
        </p:nvSpPr>
        <p:spPr>
          <a:xfrm>
            <a:off x="401137" y="5181600"/>
            <a:ext cx="8157217" cy="1200329"/>
          </a:xfrm>
          <a:prstGeom prst="rect">
            <a:avLst/>
          </a:prstGeom>
          <a:noFill/>
        </p:spPr>
        <p:txBody>
          <a:bodyPr wrap="square" rtlCol="0">
            <a:spAutoFit/>
          </a:bodyPr>
          <a:lstStyle/>
          <a:p>
            <a:pPr marL="274320" indent="-274320" algn="just">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Summarizing, if we implement the wavelet transform as an iterated filter bank, we do not have to specify the wavelets </a:t>
            </a:r>
            <a:r>
              <a:rPr lang="en-US" sz="2400" smtClean="0">
                <a:latin typeface="Arial" panose="020B0604020202020204" pitchFamily="34" charset="0"/>
                <a:cs typeface="Arial" panose="020B0604020202020204" pitchFamily="34" charset="0"/>
              </a:rPr>
              <a:t>explicitly.</a:t>
            </a:r>
            <a:endParaRPr lang="en-US" sz="2400"/>
          </a:p>
        </p:txBody>
      </p:sp>
    </p:spTree>
    <p:extLst>
      <p:ext uri="{BB962C8B-B14F-4D97-AF65-F5344CB8AC3E}">
        <p14:creationId xmlns:p14="http://schemas.microsoft.com/office/powerpoint/2010/main" val="35381604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 -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sp>
        <p:nvSpPr>
          <p:cNvPr id="10" name="Content Placeholder 2"/>
          <p:cNvSpPr>
            <a:spLocks noGrp="1"/>
          </p:cNvSpPr>
          <p:nvPr>
            <p:ph sz="quarter" idx="1"/>
          </p:nvPr>
        </p:nvSpPr>
        <p:spPr>
          <a:xfrm>
            <a:off x="401137" y="641295"/>
            <a:ext cx="8077200" cy="5559552"/>
          </a:xfrm>
        </p:spPr>
        <p:txBody>
          <a:bodyPr>
            <a:normAutofit/>
          </a:bodyPr>
          <a:lstStyle/>
          <a:p>
            <a:r>
              <a:rPr lang="en-US"/>
              <a:t>Most audio codecs today uses subband coding</a:t>
            </a:r>
          </a:p>
          <a:p>
            <a:pPr lvl="1"/>
            <a:r>
              <a:rPr lang="en-US" smtClean="0"/>
              <a:t>Human </a:t>
            </a:r>
            <a:r>
              <a:rPr lang="en-US"/>
              <a:t>ears can be modeled by a filter bank of 25 </a:t>
            </a:r>
            <a:r>
              <a:rPr lang="en-US" smtClean="0"/>
              <a:t>overlapping </a:t>
            </a:r>
            <a:r>
              <a:rPr lang="en-US"/>
              <a:t>bands</a:t>
            </a:r>
          </a:p>
          <a:p>
            <a:r>
              <a:rPr lang="en-US" smtClean="0"/>
              <a:t>Some </a:t>
            </a:r>
            <a:r>
              <a:rPr lang="en-US"/>
              <a:t>researchers try to apply subband coding on </a:t>
            </a:r>
            <a:r>
              <a:rPr lang="en-US" smtClean="0"/>
              <a:t>images </a:t>
            </a:r>
            <a:r>
              <a:rPr lang="en-US"/>
              <a:t>and videos, but not very successful</a:t>
            </a:r>
          </a:p>
          <a:p>
            <a:pPr lvl="1"/>
            <a:r>
              <a:rPr lang="en-US" smtClean="0"/>
              <a:t>Key </a:t>
            </a:r>
            <a:r>
              <a:rPr lang="en-US"/>
              <a:t>issue: cascaded 2-D decomposition using </a:t>
            </a:r>
            <a:r>
              <a:rPr lang="en-US" smtClean="0"/>
              <a:t>separable 1-D </a:t>
            </a:r>
            <a:r>
              <a:rPr lang="en-US"/>
              <a:t>filters is not very </a:t>
            </a:r>
            <a:r>
              <a:rPr lang="en-US" smtClean="0"/>
              <a:t>meaningful</a:t>
            </a:r>
            <a:endParaRPr lang="en-US"/>
          </a:p>
        </p:txBody>
      </p:sp>
      <p:pic>
        <p:nvPicPr>
          <p:cNvPr id="5" name="Picture 4"/>
          <p:cNvPicPr>
            <a:picLocks noChangeAspect="1"/>
          </p:cNvPicPr>
          <p:nvPr/>
        </p:nvPicPr>
        <p:blipFill rotWithShape="1">
          <a:blip r:embed="rId3"/>
          <a:srcRect l="2119" t="2153" r="1906" b="1511"/>
          <a:stretch/>
        </p:blipFill>
        <p:spPr>
          <a:xfrm>
            <a:off x="762000" y="3733800"/>
            <a:ext cx="2157413" cy="2128839"/>
          </a:xfrm>
          <a:prstGeom prst="rect">
            <a:avLst/>
          </a:prstGeom>
        </p:spPr>
      </p:pic>
      <p:pic>
        <p:nvPicPr>
          <p:cNvPr id="7" name="Picture 6"/>
          <p:cNvPicPr>
            <a:picLocks noChangeAspect="1"/>
          </p:cNvPicPr>
          <p:nvPr/>
        </p:nvPicPr>
        <p:blipFill>
          <a:blip r:embed="rId4"/>
          <a:stretch>
            <a:fillRect/>
          </a:stretch>
        </p:blipFill>
        <p:spPr>
          <a:xfrm>
            <a:off x="6087562" y="3548062"/>
            <a:ext cx="2409825" cy="2581275"/>
          </a:xfrm>
          <a:prstGeom prst="rect">
            <a:avLst/>
          </a:prstGeom>
        </p:spPr>
      </p:pic>
      <p:sp>
        <p:nvSpPr>
          <p:cNvPr id="8" name="Right Arrow 7"/>
          <p:cNvSpPr/>
          <p:nvPr/>
        </p:nvSpPr>
        <p:spPr>
          <a:xfrm>
            <a:off x="3657600" y="4648200"/>
            <a:ext cx="2133600" cy="381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51216" y="4278868"/>
            <a:ext cx="1946367" cy="369332"/>
          </a:xfrm>
          <a:prstGeom prst="rect">
            <a:avLst/>
          </a:prstGeom>
          <a:noFill/>
        </p:spPr>
        <p:txBody>
          <a:bodyPr wrap="none" rtlCol="0">
            <a:spAutoFit/>
          </a:bodyPr>
          <a:lstStyle/>
          <a:p>
            <a:r>
              <a:rPr lang="en-US"/>
              <a:t>Subband Coding</a:t>
            </a:r>
          </a:p>
        </p:txBody>
      </p:sp>
    </p:spTree>
    <p:extLst>
      <p:ext uri="{BB962C8B-B14F-4D97-AF65-F5344CB8AC3E}">
        <p14:creationId xmlns:p14="http://schemas.microsoft.com/office/powerpoint/2010/main" val="2358521209"/>
      </p:ext>
    </p:extLst>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ltLang="ar-SA" b="1" smtClean="0"/>
              <a:t>In </a:t>
            </a:r>
            <a:r>
              <a:rPr lang="en-US" altLang="ar-SA" b="1"/>
              <a:t>Multi-resolution Analysis (</a:t>
            </a:r>
            <a:r>
              <a:rPr lang="en-US" altLang="ar-SA" b="1" smtClean="0"/>
              <a:t>MRA)</a:t>
            </a:r>
          </a:p>
          <a:p>
            <a:pPr lvl="1">
              <a:buFont typeface="Courier New" panose="02070309020205020404" pitchFamily="49" charset="0"/>
              <a:buChar char="o"/>
            </a:pPr>
            <a:r>
              <a:rPr lang="en-US" altLang="ar-SA" sz="2400" smtClean="0"/>
              <a:t>A </a:t>
            </a:r>
            <a:r>
              <a:rPr lang="en-US" altLang="ar-SA" sz="2400" i="1" smtClean="0">
                <a:solidFill>
                  <a:srgbClr val="0000FF"/>
                </a:solidFill>
              </a:rPr>
              <a:t>Scaling </a:t>
            </a:r>
            <a:r>
              <a:rPr lang="en-US" altLang="ar-SA" sz="2400" i="1">
                <a:solidFill>
                  <a:srgbClr val="0000FF"/>
                </a:solidFill>
              </a:rPr>
              <a:t>Function</a:t>
            </a:r>
            <a:r>
              <a:rPr lang="en-US" altLang="ar-SA" sz="2400"/>
              <a:t> is used to create a series of approximations of a function or image, each differing by a factor 2 from its nearest neighboring approximations. </a:t>
            </a:r>
            <a:endParaRPr lang="en-US" altLang="ar-SA" sz="2400" smtClean="0"/>
          </a:p>
          <a:p>
            <a:pPr lvl="1">
              <a:buFont typeface="Courier New" panose="02070309020205020404" pitchFamily="49" charset="0"/>
              <a:buChar char="o"/>
            </a:pPr>
            <a:r>
              <a:rPr lang="en-US" altLang="ar-SA" sz="2400" smtClean="0"/>
              <a:t>Additional </a:t>
            </a:r>
            <a:r>
              <a:rPr lang="en-US" altLang="ar-SA" sz="2400"/>
              <a:t>functions, called </a:t>
            </a:r>
            <a:r>
              <a:rPr lang="en-US" altLang="ar-SA" sz="2400" i="1">
                <a:solidFill>
                  <a:srgbClr val="0000FF"/>
                </a:solidFill>
              </a:rPr>
              <a:t>Wavelet</a:t>
            </a:r>
            <a:r>
              <a:rPr lang="en-US" altLang="ar-SA" sz="2400"/>
              <a:t>, </a:t>
            </a:r>
            <a:r>
              <a:rPr lang="en-US" altLang="ar-SA" sz="2400" smtClean="0"/>
              <a:t>are used </a:t>
            </a:r>
            <a:r>
              <a:rPr lang="en-US" altLang="ar-SA" sz="2400"/>
              <a:t>to encode the difference in information between adjacent </a:t>
            </a:r>
            <a:r>
              <a:rPr lang="en-US" altLang="ar-SA" sz="2400" smtClean="0"/>
              <a:t>approximation.</a:t>
            </a:r>
            <a:endParaRPr lang="en-US" altLang="ar-SA" sz="24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spTree>
    <p:extLst>
      <p:ext uri="{BB962C8B-B14F-4D97-AF65-F5344CB8AC3E}">
        <p14:creationId xmlns:p14="http://schemas.microsoft.com/office/powerpoint/2010/main" val="4121347678"/>
      </p:ext>
    </p:extLst>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pic>
        <p:nvPicPr>
          <p:cNvPr id="7" name="Picture 6"/>
          <p:cNvPicPr>
            <a:picLocks noChangeAspect="1"/>
          </p:cNvPicPr>
          <p:nvPr/>
        </p:nvPicPr>
        <p:blipFill>
          <a:blip r:embed="rId3"/>
          <a:stretch>
            <a:fillRect/>
          </a:stretch>
        </p:blipFill>
        <p:spPr>
          <a:xfrm>
            <a:off x="254000" y="838200"/>
            <a:ext cx="8248650" cy="5124450"/>
          </a:xfrm>
          <a:prstGeom prst="rect">
            <a:avLst/>
          </a:prstGeom>
        </p:spPr>
      </p:pic>
    </p:spTree>
    <p:extLst>
      <p:ext uri="{BB962C8B-B14F-4D97-AF65-F5344CB8AC3E}">
        <p14:creationId xmlns:p14="http://schemas.microsoft.com/office/powerpoint/2010/main" val="4138100256"/>
      </p:ext>
    </p:extLst>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8" name="Oval 3"/>
          <p:cNvSpPr>
            <a:spLocks noChangeArrowheads="1"/>
          </p:cNvSpPr>
          <p:nvPr/>
        </p:nvSpPr>
        <p:spPr bwMode="auto">
          <a:xfrm flipH="1">
            <a:off x="604838" y="2071687"/>
            <a:ext cx="6553200" cy="3455988"/>
          </a:xfrm>
          <a:prstGeom prst="ellipse">
            <a:avLst/>
          </a:prstGeom>
          <a:solidFill>
            <a:srgbClr val="FFFFA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3</a:t>
            </a:r>
            <a:endParaRPr lang="en-US" altLang="zh-TW" baseline="-25000">
              <a:latin typeface="Times New Roman" panose="02020603050405020304" pitchFamily="18" charset="0"/>
            </a:endParaRPr>
          </a:p>
        </p:txBody>
      </p:sp>
      <p:sp>
        <p:nvSpPr>
          <p:cNvPr id="9" name="Oval 4"/>
          <p:cNvSpPr>
            <a:spLocks noChangeArrowheads="1"/>
          </p:cNvSpPr>
          <p:nvPr/>
        </p:nvSpPr>
        <p:spPr bwMode="auto">
          <a:xfrm flipH="1">
            <a:off x="1182688" y="2503487"/>
            <a:ext cx="5184775" cy="2592388"/>
          </a:xfrm>
          <a:prstGeom prst="ellipse">
            <a:avLst/>
          </a:prstGeom>
          <a:solidFill>
            <a:srgbClr val="FFFF7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2</a:t>
            </a:r>
            <a:endParaRPr lang="en-US" altLang="zh-TW" baseline="-25000">
              <a:latin typeface="Times New Roman" panose="02020603050405020304" pitchFamily="18" charset="0"/>
            </a:endParaRPr>
          </a:p>
        </p:txBody>
      </p:sp>
      <p:sp>
        <p:nvSpPr>
          <p:cNvPr id="10" name="Oval 5"/>
          <p:cNvSpPr>
            <a:spLocks noChangeArrowheads="1"/>
          </p:cNvSpPr>
          <p:nvPr/>
        </p:nvSpPr>
        <p:spPr bwMode="auto">
          <a:xfrm flipH="1">
            <a:off x="1614488" y="2790825"/>
            <a:ext cx="4032250" cy="2017712"/>
          </a:xfrm>
          <a:prstGeom prst="ellipse">
            <a:avLst/>
          </a:prstGeom>
          <a:solidFill>
            <a:srgbClr val="FFFF7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1</a:t>
            </a:r>
            <a:endParaRPr lang="en-US" altLang="zh-TW" baseline="-25000">
              <a:latin typeface="Times New Roman" panose="02020603050405020304" pitchFamily="18" charset="0"/>
            </a:endParaRPr>
          </a:p>
        </p:txBody>
      </p:sp>
      <p:sp>
        <p:nvSpPr>
          <p:cNvPr id="11" name="Oval 6"/>
          <p:cNvSpPr>
            <a:spLocks noChangeArrowheads="1"/>
          </p:cNvSpPr>
          <p:nvPr/>
        </p:nvSpPr>
        <p:spPr bwMode="auto">
          <a:xfrm flipH="1">
            <a:off x="1901825" y="3151187"/>
            <a:ext cx="3241675" cy="1296988"/>
          </a:xfrm>
          <a:prstGeom prst="ellipse">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0 </a:t>
            </a:r>
            <a:endParaRPr lang="en-US" altLang="zh-TW" baseline="-25000">
              <a:latin typeface="Times New Roman" panose="02020603050405020304" pitchFamily="18" charset="0"/>
            </a:endParaRPr>
          </a:p>
        </p:txBody>
      </p:sp>
      <p:sp>
        <p:nvSpPr>
          <p:cNvPr id="12" name="Oval 7"/>
          <p:cNvSpPr>
            <a:spLocks noChangeArrowheads="1"/>
          </p:cNvSpPr>
          <p:nvPr/>
        </p:nvSpPr>
        <p:spPr bwMode="auto">
          <a:xfrm flipH="1">
            <a:off x="2117725" y="3295650"/>
            <a:ext cx="2376488" cy="1008062"/>
          </a:xfrm>
          <a:prstGeom prst="ellipse">
            <a:avLst/>
          </a:prstGeom>
          <a:solidFill>
            <a:srgbClr val="E3D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1</a:t>
            </a:r>
          </a:p>
        </p:txBody>
      </p:sp>
      <p:sp>
        <p:nvSpPr>
          <p:cNvPr id="13" name="Oval 8"/>
          <p:cNvSpPr>
            <a:spLocks noChangeArrowheads="1"/>
          </p:cNvSpPr>
          <p:nvPr/>
        </p:nvSpPr>
        <p:spPr bwMode="auto">
          <a:xfrm flipH="1">
            <a:off x="2262188" y="3367087"/>
            <a:ext cx="1727200" cy="863600"/>
          </a:xfrm>
          <a:prstGeom prst="ellipse">
            <a:avLst/>
          </a:prstGeom>
          <a:solidFill>
            <a:srgbClr val="D3C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2</a:t>
            </a:r>
          </a:p>
        </p:txBody>
      </p:sp>
      <p:sp>
        <p:nvSpPr>
          <p:cNvPr id="14" name="Oval 9"/>
          <p:cNvSpPr>
            <a:spLocks noChangeArrowheads="1"/>
          </p:cNvSpPr>
          <p:nvPr/>
        </p:nvSpPr>
        <p:spPr bwMode="auto">
          <a:xfrm flipH="1">
            <a:off x="2333625" y="3511550"/>
            <a:ext cx="1152525" cy="576262"/>
          </a:xfrm>
          <a:prstGeom prst="ellipse">
            <a:avLst/>
          </a:prstGeom>
          <a:solidFill>
            <a:srgbClr val="C5C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3</a:t>
            </a:r>
          </a:p>
        </p:txBody>
      </p:sp>
      <p:sp>
        <p:nvSpPr>
          <p:cNvPr id="15" name="Oval 10"/>
          <p:cNvSpPr>
            <a:spLocks noChangeArrowheads="1"/>
          </p:cNvSpPr>
          <p:nvPr/>
        </p:nvSpPr>
        <p:spPr bwMode="auto">
          <a:xfrm flipH="1">
            <a:off x="2406650" y="3582987"/>
            <a:ext cx="647700" cy="433388"/>
          </a:xfrm>
          <a:prstGeom prst="ellipse">
            <a:avLst/>
          </a:prstGeom>
          <a:solidFill>
            <a:srgbClr val="B4B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6" name="Oval 11"/>
          <p:cNvSpPr>
            <a:spLocks noChangeArrowheads="1"/>
          </p:cNvSpPr>
          <p:nvPr/>
        </p:nvSpPr>
        <p:spPr bwMode="auto">
          <a:xfrm flipH="1">
            <a:off x="2478088" y="3656012"/>
            <a:ext cx="431800" cy="288925"/>
          </a:xfrm>
          <a:prstGeom prst="ellipse">
            <a:avLst/>
          </a:prstGeom>
          <a:solidFill>
            <a:srgbClr val="ACA8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7" name="Oval 12"/>
          <p:cNvSpPr>
            <a:spLocks noChangeArrowheads="1"/>
          </p:cNvSpPr>
          <p:nvPr/>
        </p:nvSpPr>
        <p:spPr bwMode="auto">
          <a:xfrm flipH="1">
            <a:off x="2549525" y="3727450"/>
            <a:ext cx="288925" cy="146050"/>
          </a:xfrm>
          <a:prstGeom prst="ellipse">
            <a:avLst/>
          </a:prstGeom>
          <a:solidFill>
            <a:srgbClr val="928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8" name="Oval 13"/>
          <p:cNvSpPr>
            <a:spLocks noChangeArrowheads="1"/>
          </p:cNvSpPr>
          <p:nvPr/>
        </p:nvSpPr>
        <p:spPr bwMode="auto">
          <a:xfrm flipH="1">
            <a:off x="2589213" y="3770312"/>
            <a:ext cx="144462" cy="71438"/>
          </a:xfrm>
          <a:prstGeom prst="ellipse">
            <a:avLst/>
          </a:prstGeom>
          <a:solidFill>
            <a:srgbClr val="7875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9" name="Oval 14"/>
          <p:cNvSpPr>
            <a:spLocks noChangeArrowheads="1"/>
          </p:cNvSpPr>
          <p:nvPr/>
        </p:nvSpPr>
        <p:spPr bwMode="auto">
          <a:xfrm flipH="1">
            <a:off x="7373938"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5"/>
          <p:cNvSpPr>
            <a:spLocks noChangeArrowheads="1"/>
          </p:cNvSpPr>
          <p:nvPr/>
        </p:nvSpPr>
        <p:spPr bwMode="auto">
          <a:xfrm flipH="1">
            <a:off x="7734300" y="3727450"/>
            <a:ext cx="144463"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6"/>
          <p:cNvSpPr>
            <a:spLocks noChangeArrowheads="1"/>
          </p:cNvSpPr>
          <p:nvPr/>
        </p:nvSpPr>
        <p:spPr bwMode="auto">
          <a:xfrm flipH="1">
            <a:off x="8094663"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 name="Object 17"/>
          <p:cNvGraphicFramePr>
            <a:graphicFrameLocks noChangeAspect="1"/>
          </p:cNvGraphicFramePr>
          <p:nvPr>
            <p:extLst>
              <p:ext uri="{D42A27DB-BD31-4B8C-83A1-F6EECF244321}">
                <p14:modId xmlns:p14="http://schemas.microsoft.com/office/powerpoint/2010/main" val="2378744563"/>
              </p:ext>
            </p:extLst>
          </p:nvPr>
        </p:nvGraphicFramePr>
        <p:xfrm>
          <a:off x="609600" y="1295400"/>
          <a:ext cx="5184775" cy="555625"/>
        </p:xfrm>
        <a:graphic>
          <a:graphicData uri="http://schemas.openxmlformats.org/presentationml/2006/ole">
            <mc:AlternateContent xmlns:mc="http://schemas.openxmlformats.org/markup-compatibility/2006">
              <mc:Choice xmlns:v="urn:schemas-microsoft-com:vml" Requires="v">
                <p:oleObj spid="_x0000_s13318" name="Equation" r:id="rId4" imgW="2133360" imgH="228600" progId="Equation.DSMT4">
                  <p:embed/>
                </p:oleObj>
              </mc:Choice>
              <mc:Fallback>
                <p:oleObj name="Equation" r:id="rId4" imgW="21333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5184775" cy="555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pic>
        <p:nvPicPr>
          <p:cNvPr id="23" name="Picture 18" descr="Lena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513" y="1423987"/>
            <a:ext cx="1944687" cy="19446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Lena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6013" y="2432050"/>
            <a:ext cx="1008062" cy="10080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Lena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9750" y="3008312"/>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1" descr="Lena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17950" y="3294062"/>
            <a:ext cx="288925" cy="2889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Lena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1688" y="3438525"/>
            <a:ext cx="144462" cy="1444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 descr="Lena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54350" y="3584575"/>
            <a:ext cx="71438" cy="7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2079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4/3*#ppt_w"/>
                                          </p:val>
                                        </p:tav>
                                        <p:tav tm="100000">
                                          <p:val>
                                            <p:strVal val="#ppt_w"/>
                                          </p:val>
                                        </p:tav>
                                      </p:tavLst>
                                    </p:anim>
                                    <p:anim calcmode="lin" valueType="num">
                                      <p:cBhvr>
                                        <p:cTn id="8" dur="500" fill="hold"/>
                                        <p:tgtEl>
                                          <p:spTgt spid="23"/>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 presetClass="emph" presetSubtype="2" repeatCount="indefinite" fill="hold" nodeType="afterEffect">
                                  <p:stCondLst>
                                    <p:cond delay="0"/>
                                  </p:stCondLst>
                                  <p:endCondLst>
                                    <p:cond evt="onNext" delay="0">
                                      <p:tgtEl>
                                        <p:sldTgt/>
                                      </p:tgtEl>
                                    </p:cond>
                                  </p:endCondLst>
                                  <p:childTnLst>
                                    <p:animClr clrSpc="rgb" dir="cw">
                                      <p:cBhvr>
                                        <p:cTn id="11" dur="500" fill="hold"/>
                                        <p:tgtEl>
                                          <p:spTgt spid="9"/>
                                        </p:tgtEl>
                                        <p:attrNameLst>
                                          <p:attrName>fillcolor</p:attrName>
                                        </p:attrNameLst>
                                      </p:cBhvr>
                                      <p:to>
                                        <a:srgbClr val="99FFCC"/>
                                      </p:to>
                                    </p:animClr>
                                    <p:set>
                                      <p:cBhvr>
                                        <p:cTn id="12" dur="500" fill="hold"/>
                                        <p:tgtEl>
                                          <p:spTgt spid="9"/>
                                        </p:tgtEl>
                                        <p:attrNameLst>
                                          <p:attrName>fill.type</p:attrName>
                                        </p:attrNameLst>
                                      </p:cBhvr>
                                      <p:to>
                                        <p:strVal val="solid"/>
                                      </p:to>
                                    </p:set>
                                    <p:set>
                                      <p:cBhvr>
                                        <p:cTn id="13" dur="500" fill="hold"/>
                                        <p:tgtEl>
                                          <p:spTgt spid="9"/>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9"/>
                                        </p:tgtEl>
                                        <p:attrNameLst>
                                          <p:attrName>fillcolor</p:attrName>
                                        </p:attrNameLst>
                                      </p:cBhvr>
                                      <p:to>
                                        <a:srgbClr val="FFFF7F"/>
                                      </p:to>
                                    </p:animClr>
                                    <p:set>
                                      <p:cBhvr>
                                        <p:cTn id="18" dur="500" fill="hold"/>
                                        <p:tgtEl>
                                          <p:spTgt spid="9"/>
                                        </p:tgtEl>
                                        <p:attrNameLst>
                                          <p:attrName>fill.type</p:attrName>
                                        </p:attrNameLst>
                                      </p:cBhvr>
                                      <p:to>
                                        <p:strVal val="solid"/>
                                      </p:to>
                                    </p:set>
                                    <p:set>
                                      <p:cBhvr>
                                        <p:cTn id="19" dur="500" fill="hold"/>
                                        <p:tgtEl>
                                          <p:spTgt spid="9"/>
                                        </p:tgtEl>
                                        <p:attrNameLst>
                                          <p:attrName>fill.on</p:attrName>
                                        </p:attrNameLst>
                                      </p:cBhvr>
                                      <p:to>
                                        <p:strVal val="true"/>
                                      </p:to>
                                    </p:set>
                                  </p:childTnLst>
                                </p:cTn>
                              </p:par>
                              <p:par>
                                <p:cTn id="20" presetID="23" presetClass="entr" presetSubtype="28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strVal val="4/3*#ppt_w"/>
                                          </p:val>
                                        </p:tav>
                                        <p:tav tm="100000">
                                          <p:val>
                                            <p:strVal val="#ppt_w"/>
                                          </p:val>
                                        </p:tav>
                                      </p:tavLst>
                                    </p:anim>
                                    <p:anim calcmode="lin" valueType="num">
                                      <p:cBhvr>
                                        <p:cTn id="23" dur="500" fill="hold"/>
                                        <p:tgtEl>
                                          <p:spTgt spid="24"/>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 presetClass="emph" presetSubtype="2" repeatCount="indefinite" fill="hold" nodeType="afterEffect">
                                  <p:stCondLst>
                                    <p:cond delay="0"/>
                                  </p:stCondLst>
                                  <p:endCondLst>
                                    <p:cond evt="onNext" delay="0">
                                      <p:tgtEl>
                                        <p:sldTgt/>
                                      </p:tgtEl>
                                    </p:cond>
                                  </p:endCondLst>
                                  <p:childTnLst>
                                    <p:animClr clrSpc="rgb" dir="cw">
                                      <p:cBhvr>
                                        <p:cTn id="26" dur="500" fill="hold"/>
                                        <p:tgtEl>
                                          <p:spTgt spid="10"/>
                                        </p:tgtEl>
                                        <p:attrNameLst>
                                          <p:attrName>fillcolor</p:attrName>
                                        </p:attrNameLst>
                                      </p:cBhvr>
                                      <p:to>
                                        <a:srgbClr val="99FFCC"/>
                                      </p:to>
                                    </p:animClr>
                                    <p:set>
                                      <p:cBhvr>
                                        <p:cTn id="27" dur="500" fill="hold"/>
                                        <p:tgtEl>
                                          <p:spTgt spid="10"/>
                                        </p:tgtEl>
                                        <p:attrNameLst>
                                          <p:attrName>fill.type</p:attrName>
                                        </p:attrNameLst>
                                      </p:cBhvr>
                                      <p:to>
                                        <p:strVal val="solid"/>
                                      </p:to>
                                    </p:set>
                                    <p:set>
                                      <p:cBhvr>
                                        <p:cTn id="28" dur="5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10"/>
                                        </p:tgtEl>
                                        <p:attrNameLst>
                                          <p:attrName>fillcolor</p:attrName>
                                        </p:attrNameLst>
                                      </p:cBhvr>
                                      <p:to>
                                        <a:srgbClr val="FFFF71"/>
                                      </p:to>
                                    </p:animClr>
                                    <p:set>
                                      <p:cBhvr>
                                        <p:cTn id="33" dur="500" fill="hold"/>
                                        <p:tgtEl>
                                          <p:spTgt spid="10"/>
                                        </p:tgtEl>
                                        <p:attrNameLst>
                                          <p:attrName>fill.type</p:attrName>
                                        </p:attrNameLst>
                                      </p:cBhvr>
                                      <p:to>
                                        <p:strVal val="solid"/>
                                      </p:to>
                                    </p:set>
                                    <p:set>
                                      <p:cBhvr>
                                        <p:cTn id="34" dur="500" fill="hold"/>
                                        <p:tgtEl>
                                          <p:spTgt spid="10"/>
                                        </p:tgtEl>
                                        <p:attrNameLst>
                                          <p:attrName>fill.on</p:attrName>
                                        </p:attrNameLst>
                                      </p:cBhvr>
                                      <p:to>
                                        <p:strVal val="true"/>
                                      </p:to>
                                    </p:set>
                                  </p:childTnLst>
                                </p:cTn>
                              </p:par>
                              <p:par>
                                <p:cTn id="35" presetID="23" presetClass="entr" presetSubtype="28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strVal val="4/3*#ppt_w"/>
                                          </p:val>
                                        </p:tav>
                                        <p:tav tm="100000">
                                          <p:val>
                                            <p:strVal val="#ppt_w"/>
                                          </p:val>
                                        </p:tav>
                                      </p:tavLst>
                                    </p:anim>
                                    <p:anim calcmode="lin" valueType="num">
                                      <p:cBhvr>
                                        <p:cTn id="38" dur="500" fill="hold"/>
                                        <p:tgtEl>
                                          <p:spTgt spid="25"/>
                                        </p:tgtEl>
                                        <p:attrNameLst>
                                          <p:attrName>ppt_h</p:attrName>
                                        </p:attrNameLst>
                                      </p:cBhvr>
                                      <p:tavLst>
                                        <p:tav tm="0">
                                          <p:val>
                                            <p:strVal val="4/3*#ppt_h"/>
                                          </p:val>
                                        </p:tav>
                                        <p:tav tm="100000">
                                          <p:val>
                                            <p:strVal val="#ppt_h"/>
                                          </p:val>
                                        </p:tav>
                                      </p:tavLst>
                                    </p:anim>
                                  </p:childTnLst>
                                </p:cTn>
                              </p:par>
                            </p:childTnLst>
                          </p:cTn>
                        </p:par>
                        <p:par>
                          <p:cTn id="39" fill="hold">
                            <p:stCondLst>
                              <p:cond delay="500"/>
                            </p:stCondLst>
                            <p:childTnLst>
                              <p:par>
                                <p:cTn id="40" presetID="1" presetClass="emph" presetSubtype="2" repeatCount="indefinite" fill="hold" nodeType="afterEffect">
                                  <p:stCondLst>
                                    <p:cond delay="0"/>
                                  </p:stCondLst>
                                  <p:endCondLst>
                                    <p:cond evt="onNext" delay="0">
                                      <p:tgtEl>
                                        <p:sldTgt/>
                                      </p:tgtEl>
                                    </p:cond>
                                  </p:endCondLst>
                                  <p:childTnLst>
                                    <p:animClr clrSpc="rgb" dir="cw">
                                      <p:cBhvr>
                                        <p:cTn id="41" dur="500" fill="hold"/>
                                        <p:tgtEl>
                                          <p:spTgt spid="11"/>
                                        </p:tgtEl>
                                        <p:attrNameLst>
                                          <p:attrName>fillcolor</p:attrName>
                                        </p:attrNameLst>
                                      </p:cBhvr>
                                      <p:to>
                                        <a:srgbClr val="99FFCC"/>
                                      </p:to>
                                    </p:animClr>
                                    <p:set>
                                      <p:cBhvr>
                                        <p:cTn id="42" dur="500" fill="hold"/>
                                        <p:tgtEl>
                                          <p:spTgt spid="11"/>
                                        </p:tgtEl>
                                        <p:attrNameLst>
                                          <p:attrName>fill.type</p:attrName>
                                        </p:attrNameLst>
                                      </p:cBhvr>
                                      <p:to>
                                        <p:strVal val="solid"/>
                                      </p:to>
                                    </p:set>
                                    <p:set>
                                      <p:cBhvr>
                                        <p:cTn id="43" dur="500" fill="hold"/>
                                        <p:tgtEl>
                                          <p:spTgt spid="11"/>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500" fill="hold"/>
                                        <p:tgtEl>
                                          <p:spTgt spid="11"/>
                                        </p:tgtEl>
                                        <p:attrNameLst>
                                          <p:attrName>fillcolor</p:attrName>
                                        </p:attrNameLst>
                                      </p:cBhvr>
                                      <p:to>
                                        <a:srgbClr val="FFFF00"/>
                                      </p:to>
                                    </p:animClr>
                                    <p:set>
                                      <p:cBhvr>
                                        <p:cTn id="48" dur="500" fill="hold"/>
                                        <p:tgtEl>
                                          <p:spTgt spid="11"/>
                                        </p:tgtEl>
                                        <p:attrNameLst>
                                          <p:attrName>fill.type</p:attrName>
                                        </p:attrNameLst>
                                      </p:cBhvr>
                                      <p:to>
                                        <p:strVal val="solid"/>
                                      </p:to>
                                    </p:set>
                                    <p:set>
                                      <p:cBhvr>
                                        <p:cTn id="49" dur="500" fill="hold"/>
                                        <p:tgtEl>
                                          <p:spTgt spid="11"/>
                                        </p:tgtEl>
                                        <p:attrNameLst>
                                          <p:attrName>fill.on</p:attrName>
                                        </p:attrNameLst>
                                      </p:cBhvr>
                                      <p:to>
                                        <p:strVal val="true"/>
                                      </p:to>
                                    </p:set>
                                  </p:childTnLst>
                                </p:cTn>
                              </p:par>
                              <p:par>
                                <p:cTn id="50" presetID="23" presetClass="entr" presetSubtype="288"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strVal val="4/3*#ppt_w"/>
                                          </p:val>
                                        </p:tav>
                                        <p:tav tm="100000">
                                          <p:val>
                                            <p:strVal val="#ppt_w"/>
                                          </p:val>
                                        </p:tav>
                                      </p:tavLst>
                                    </p:anim>
                                    <p:anim calcmode="lin" valueType="num">
                                      <p:cBhvr>
                                        <p:cTn id="53" dur="500" fill="hold"/>
                                        <p:tgtEl>
                                          <p:spTgt spid="26"/>
                                        </p:tgtEl>
                                        <p:attrNameLst>
                                          <p:attrName>ppt_h</p:attrName>
                                        </p:attrNameLst>
                                      </p:cBhvr>
                                      <p:tavLst>
                                        <p:tav tm="0">
                                          <p:val>
                                            <p:strVal val="4/3*#ppt_h"/>
                                          </p:val>
                                        </p:tav>
                                        <p:tav tm="100000">
                                          <p:val>
                                            <p:strVal val="#ppt_h"/>
                                          </p:val>
                                        </p:tav>
                                      </p:tavLst>
                                    </p:anim>
                                  </p:childTnLst>
                                </p:cTn>
                              </p:par>
                            </p:childTnLst>
                          </p:cTn>
                        </p:par>
                        <p:par>
                          <p:cTn id="54" fill="hold">
                            <p:stCondLst>
                              <p:cond delay="500"/>
                            </p:stCondLst>
                            <p:childTnLst>
                              <p:par>
                                <p:cTn id="55" presetID="1" presetClass="emph" presetSubtype="2" repeatCount="indefinite" fill="hold" nodeType="afterEffect">
                                  <p:stCondLst>
                                    <p:cond delay="0"/>
                                  </p:stCondLst>
                                  <p:endCondLst>
                                    <p:cond evt="onNext" delay="0">
                                      <p:tgtEl>
                                        <p:sldTgt/>
                                      </p:tgtEl>
                                    </p:cond>
                                  </p:endCondLst>
                                  <p:childTnLst>
                                    <p:animClr clrSpc="rgb" dir="cw">
                                      <p:cBhvr>
                                        <p:cTn id="56" dur="500" fill="hold"/>
                                        <p:tgtEl>
                                          <p:spTgt spid="12"/>
                                        </p:tgtEl>
                                        <p:attrNameLst>
                                          <p:attrName>fillcolor</p:attrName>
                                        </p:attrNameLst>
                                      </p:cBhvr>
                                      <p:to>
                                        <a:srgbClr val="99FFCC"/>
                                      </p:to>
                                    </p:animClr>
                                    <p:set>
                                      <p:cBhvr>
                                        <p:cTn id="57" dur="500" fill="hold"/>
                                        <p:tgtEl>
                                          <p:spTgt spid="12"/>
                                        </p:tgtEl>
                                        <p:attrNameLst>
                                          <p:attrName>fill.type</p:attrName>
                                        </p:attrNameLst>
                                      </p:cBhvr>
                                      <p:to>
                                        <p:strVal val="solid"/>
                                      </p:to>
                                    </p:set>
                                    <p:set>
                                      <p:cBhvr>
                                        <p:cTn id="58" dur="500" fill="hold"/>
                                        <p:tgtEl>
                                          <p:spTgt spid="12"/>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12"/>
                                        </p:tgtEl>
                                        <p:attrNameLst>
                                          <p:attrName>fillcolor</p:attrName>
                                        </p:attrNameLst>
                                      </p:cBhvr>
                                      <p:to>
                                        <a:srgbClr val="E3DE00"/>
                                      </p:to>
                                    </p:animClr>
                                    <p:set>
                                      <p:cBhvr>
                                        <p:cTn id="63" dur="500" fill="hold"/>
                                        <p:tgtEl>
                                          <p:spTgt spid="12"/>
                                        </p:tgtEl>
                                        <p:attrNameLst>
                                          <p:attrName>fill.type</p:attrName>
                                        </p:attrNameLst>
                                      </p:cBhvr>
                                      <p:to>
                                        <p:strVal val="solid"/>
                                      </p:to>
                                    </p:set>
                                    <p:set>
                                      <p:cBhvr>
                                        <p:cTn id="64" dur="500" fill="hold"/>
                                        <p:tgtEl>
                                          <p:spTgt spid="12"/>
                                        </p:tgtEl>
                                        <p:attrNameLst>
                                          <p:attrName>fill.on</p:attrName>
                                        </p:attrNameLst>
                                      </p:cBhvr>
                                      <p:to>
                                        <p:strVal val="true"/>
                                      </p:to>
                                    </p:set>
                                  </p:childTnLst>
                                </p:cTn>
                              </p:par>
                              <p:par>
                                <p:cTn id="65" presetID="23" presetClass="entr" presetSubtype="288"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strVal val="4/3*#ppt_w"/>
                                          </p:val>
                                        </p:tav>
                                        <p:tav tm="100000">
                                          <p:val>
                                            <p:strVal val="#ppt_w"/>
                                          </p:val>
                                        </p:tav>
                                      </p:tavLst>
                                    </p:anim>
                                    <p:anim calcmode="lin" valueType="num">
                                      <p:cBhvr>
                                        <p:cTn id="68" dur="500" fill="hold"/>
                                        <p:tgtEl>
                                          <p:spTgt spid="27"/>
                                        </p:tgtEl>
                                        <p:attrNameLst>
                                          <p:attrName>ppt_h</p:attrName>
                                        </p:attrNameLst>
                                      </p:cBhvr>
                                      <p:tavLst>
                                        <p:tav tm="0">
                                          <p:val>
                                            <p:strVal val="4/3*#ppt_h"/>
                                          </p:val>
                                        </p:tav>
                                        <p:tav tm="100000">
                                          <p:val>
                                            <p:strVal val="#ppt_h"/>
                                          </p:val>
                                        </p:tav>
                                      </p:tavLst>
                                    </p:anim>
                                  </p:childTnLst>
                                </p:cTn>
                              </p:par>
                            </p:childTnLst>
                          </p:cTn>
                        </p:par>
                        <p:par>
                          <p:cTn id="69" fill="hold">
                            <p:stCondLst>
                              <p:cond delay="500"/>
                            </p:stCondLst>
                            <p:childTnLst>
                              <p:par>
                                <p:cTn id="70" presetID="1" presetClass="emph" presetSubtype="2" repeatCount="indefinite" fill="hold" nodeType="afterEffect">
                                  <p:stCondLst>
                                    <p:cond delay="0"/>
                                  </p:stCondLst>
                                  <p:endCondLst>
                                    <p:cond evt="onNext" delay="0">
                                      <p:tgtEl>
                                        <p:sldTgt/>
                                      </p:tgtEl>
                                    </p:cond>
                                  </p:endCondLst>
                                  <p:childTnLst>
                                    <p:animClr clrSpc="rgb" dir="cw">
                                      <p:cBhvr>
                                        <p:cTn id="71" dur="500" fill="hold"/>
                                        <p:tgtEl>
                                          <p:spTgt spid="13"/>
                                        </p:tgtEl>
                                        <p:attrNameLst>
                                          <p:attrName>fillcolor</p:attrName>
                                        </p:attrNameLst>
                                      </p:cBhvr>
                                      <p:to>
                                        <a:srgbClr val="99FFCC"/>
                                      </p:to>
                                    </p:animClr>
                                    <p:set>
                                      <p:cBhvr>
                                        <p:cTn id="72" dur="500" fill="hold"/>
                                        <p:tgtEl>
                                          <p:spTgt spid="13"/>
                                        </p:tgtEl>
                                        <p:attrNameLst>
                                          <p:attrName>fill.type</p:attrName>
                                        </p:attrNameLst>
                                      </p:cBhvr>
                                      <p:to>
                                        <p:strVal val="solid"/>
                                      </p:to>
                                    </p:set>
                                    <p:set>
                                      <p:cBhvr>
                                        <p:cTn id="73" dur="500" fill="hold"/>
                                        <p:tgtEl>
                                          <p:spTgt spid="13"/>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13"/>
                                        </p:tgtEl>
                                        <p:attrNameLst>
                                          <p:attrName>fillcolor</p:attrName>
                                        </p:attrNameLst>
                                      </p:cBhvr>
                                      <p:to>
                                        <a:srgbClr val="D3CE00"/>
                                      </p:to>
                                    </p:animClr>
                                    <p:set>
                                      <p:cBhvr>
                                        <p:cTn id="78" dur="500" fill="hold"/>
                                        <p:tgtEl>
                                          <p:spTgt spid="13"/>
                                        </p:tgtEl>
                                        <p:attrNameLst>
                                          <p:attrName>fill.type</p:attrName>
                                        </p:attrNameLst>
                                      </p:cBhvr>
                                      <p:to>
                                        <p:strVal val="solid"/>
                                      </p:to>
                                    </p:set>
                                    <p:set>
                                      <p:cBhvr>
                                        <p:cTn id="79" dur="500" fill="hold"/>
                                        <p:tgtEl>
                                          <p:spTgt spid="13"/>
                                        </p:tgtEl>
                                        <p:attrNameLst>
                                          <p:attrName>fill.on</p:attrName>
                                        </p:attrNameLst>
                                      </p:cBhvr>
                                      <p:to>
                                        <p:strVal val="true"/>
                                      </p:to>
                                    </p:set>
                                  </p:childTnLst>
                                </p:cTn>
                              </p:par>
                              <p:par>
                                <p:cTn id="80" presetID="23" presetClass="entr" presetSubtype="288"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strVal val="4/3*#ppt_w"/>
                                          </p:val>
                                        </p:tav>
                                        <p:tav tm="100000">
                                          <p:val>
                                            <p:strVal val="#ppt_w"/>
                                          </p:val>
                                        </p:tav>
                                      </p:tavLst>
                                    </p:anim>
                                    <p:anim calcmode="lin" valueType="num">
                                      <p:cBhvr>
                                        <p:cTn id="83" dur="500" fill="hold"/>
                                        <p:tgtEl>
                                          <p:spTgt spid="28"/>
                                        </p:tgtEl>
                                        <p:attrNameLst>
                                          <p:attrName>ppt_h</p:attrName>
                                        </p:attrNameLst>
                                      </p:cBhvr>
                                      <p:tavLst>
                                        <p:tav tm="0">
                                          <p:val>
                                            <p:strVal val="4/3*#ppt_h"/>
                                          </p:val>
                                        </p:tav>
                                        <p:tav tm="100000">
                                          <p:val>
                                            <p:strVal val="#ppt_h"/>
                                          </p:val>
                                        </p:tav>
                                      </p:tavLst>
                                    </p:anim>
                                  </p:childTnLst>
                                </p:cTn>
                              </p:par>
                            </p:childTnLst>
                          </p:cTn>
                        </p:par>
                        <p:par>
                          <p:cTn id="84" fill="hold">
                            <p:stCondLst>
                              <p:cond delay="500"/>
                            </p:stCondLst>
                            <p:childTnLst>
                              <p:par>
                                <p:cTn id="85" presetID="1" presetClass="emph" presetSubtype="2" repeatCount="indefinite" fill="hold" nodeType="afterEffect">
                                  <p:stCondLst>
                                    <p:cond delay="0"/>
                                  </p:stCondLst>
                                  <p:endCondLst>
                                    <p:cond evt="onNext" delay="0">
                                      <p:tgtEl>
                                        <p:sldTgt/>
                                      </p:tgtEl>
                                    </p:cond>
                                  </p:endCondLst>
                                  <p:childTnLst>
                                    <p:animClr clrSpc="rgb" dir="cw">
                                      <p:cBhvr>
                                        <p:cTn id="86" dur="500" fill="hold"/>
                                        <p:tgtEl>
                                          <p:spTgt spid="14"/>
                                        </p:tgtEl>
                                        <p:attrNameLst>
                                          <p:attrName>fillcolor</p:attrName>
                                        </p:attrNameLst>
                                      </p:cBhvr>
                                      <p:to>
                                        <a:srgbClr val="99FFCC"/>
                                      </p:to>
                                    </p:animClr>
                                    <p:set>
                                      <p:cBhvr>
                                        <p:cTn id="87" dur="500" fill="hold"/>
                                        <p:tgtEl>
                                          <p:spTgt spid="14"/>
                                        </p:tgtEl>
                                        <p:attrNameLst>
                                          <p:attrName>fill.type</p:attrName>
                                        </p:attrNameLst>
                                      </p:cBhvr>
                                      <p:to>
                                        <p:strVal val="solid"/>
                                      </p:to>
                                    </p:set>
                                    <p:set>
                                      <p:cBhvr>
                                        <p:cTn id="88"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6976086"/>
              </p:ext>
            </p:extLst>
          </p:nvPr>
        </p:nvGraphicFramePr>
        <p:xfrm>
          <a:off x="487590" y="2092218"/>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Left Bracket 2"/>
          <p:cNvSpPr/>
          <p:nvPr/>
        </p:nvSpPr>
        <p:spPr>
          <a:xfrm rot="16200000">
            <a:off x="1253154" y="766726"/>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944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73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44790" y="1644542"/>
            <a:ext cx="3429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1"/>
          </p:cNvCxnSpPr>
          <p:nvPr/>
        </p:nvCxnSpPr>
        <p:spPr>
          <a:xfrm flipH="1">
            <a:off x="1362129" y="1461662"/>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913239165"/>
              </p:ext>
            </p:extLst>
          </p:nvPr>
        </p:nvGraphicFramePr>
        <p:xfrm>
          <a:off x="487590" y="3510777"/>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Left Bracket 24"/>
          <p:cNvSpPr/>
          <p:nvPr/>
        </p:nvSpPr>
        <p:spPr>
          <a:xfrm rot="16200000">
            <a:off x="1296244" y="2177091"/>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a:off x="9574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497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57490" y="3048000"/>
            <a:ext cx="18923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1"/>
          </p:cNvCxnSpPr>
          <p:nvPr/>
        </p:nvCxnSpPr>
        <p:spPr>
          <a:xfrm flipH="1">
            <a:off x="1405219" y="2872027"/>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145114650"/>
              </p:ext>
            </p:extLst>
          </p:nvPr>
        </p:nvGraphicFramePr>
        <p:xfrm>
          <a:off x="4145190" y="2093263"/>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597386720"/>
              </p:ext>
            </p:extLst>
          </p:nvPr>
        </p:nvGraphicFramePr>
        <p:xfrm>
          <a:off x="2468790" y="3509422"/>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60122512"/>
              </p:ext>
            </p:extLst>
          </p:nvPr>
        </p:nvGraphicFramePr>
        <p:xfrm>
          <a:off x="268461" y="4929704"/>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519108630"/>
              </p:ext>
            </p:extLst>
          </p:nvPr>
        </p:nvGraphicFramePr>
        <p:xfrm>
          <a:off x="1314558" y="4915447"/>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Left Bracket 38"/>
          <p:cNvSpPr/>
          <p:nvPr/>
        </p:nvSpPr>
        <p:spPr>
          <a:xfrm rot="16200000">
            <a:off x="1158012" y="3580548"/>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a:off x="828729"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6261"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8729" y="4458364"/>
            <a:ext cx="88753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9" idx="1"/>
          </p:cNvCxnSpPr>
          <p:nvPr/>
        </p:nvCxnSpPr>
        <p:spPr>
          <a:xfrm flipH="1">
            <a:off x="1266987" y="4275484"/>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02590" y="2923322"/>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2</a:t>
            </a:r>
            <a:endParaRPr lang="en-US" sz="2000" b="1">
              <a:solidFill>
                <a:srgbClr val="0070C0"/>
              </a:solidFill>
            </a:endParaRPr>
          </a:p>
        </p:txBody>
      </p:sp>
      <p:sp>
        <p:nvSpPr>
          <p:cNvPr id="47" name="TextBox 46"/>
          <p:cNvSpPr txBox="1"/>
          <p:nvPr/>
        </p:nvSpPr>
        <p:spPr>
          <a:xfrm>
            <a:off x="3383190" y="416650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1</a:t>
            </a:r>
            <a:endParaRPr lang="en-US" sz="2000" b="1">
              <a:solidFill>
                <a:srgbClr val="0070C0"/>
              </a:solidFill>
            </a:endParaRPr>
          </a:p>
        </p:txBody>
      </p:sp>
      <p:sp>
        <p:nvSpPr>
          <p:cNvPr id="48" name="TextBox 47"/>
          <p:cNvSpPr txBox="1"/>
          <p:nvPr/>
        </p:nvSpPr>
        <p:spPr>
          <a:xfrm>
            <a:off x="1862419" y="545052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0</a:t>
            </a:r>
            <a:endParaRPr lang="en-US" sz="2000" b="1">
              <a:solidFill>
                <a:srgbClr val="0070C0"/>
              </a:solidFill>
            </a:endParaRPr>
          </a:p>
        </p:txBody>
      </p:sp>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spTree>
    <p:extLst>
      <p:ext uri="{BB962C8B-B14F-4D97-AF65-F5344CB8AC3E}">
        <p14:creationId xmlns:p14="http://schemas.microsoft.com/office/powerpoint/2010/main" val="3687648238"/>
      </p:ext>
    </p:ext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mc:AlternateContent xmlns:mc="http://schemas.openxmlformats.org/markup-compatibility/2006" xmlns:a14="http://schemas.microsoft.com/office/drawing/2010/main">
        <mc:Choice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xmlns="">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1490915362"/>
              </p:ext>
            </p:extLst>
          </p:nvPr>
        </p:nvGraphicFramePr>
        <p:xfrm>
          <a:off x="533400" y="32004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762000" y="3962400"/>
            <a:ext cx="5867400" cy="369332"/>
          </a:xfrm>
          <a:prstGeom prst="rect">
            <a:avLst/>
          </a:prstGeom>
          <a:noFill/>
        </p:spPr>
        <p:txBody>
          <a:bodyPr wrap="square" rtlCol="0">
            <a:spAutoFit/>
          </a:bodyPr>
          <a:lstStyle/>
          <a:p>
            <a:pPr algn="ctr"/>
            <a:r>
              <a:rPr lang="en-US" b="1" smtClean="0">
                <a:solidFill>
                  <a:srgbClr val="00B050"/>
                </a:solidFill>
              </a:rPr>
              <a:t>Wavelet transform image</a:t>
            </a:r>
            <a:endParaRPr lang="en-US" b="1">
              <a:solidFill>
                <a:srgbClr val="00B050"/>
              </a:solidFill>
            </a:endParaRPr>
          </a:p>
        </p:txBody>
      </p:sp>
      <p:sp>
        <p:nvSpPr>
          <p:cNvPr id="6" name="Rectangle 5"/>
          <p:cNvSpPr/>
          <p:nvPr/>
        </p:nvSpPr>
        <p:spPr>
          <a:xfrm>
            <a:off x="1637588" y="2590800"/>
            <a:ext cx="465192" cy="369332"/>
          </a:xfrm>
          <a:prstGeom prst="rect">
            <a:avLst/>
          </a:prstGeom>
        </p:spPr>
        <p:txBody>
          <a:bodyPr wrap="none">
            <a:spAutoFit/>
          </a:bodyPr>
          <a:lstStyle/>
          <a:p>
            <a:pPr algn="ctr"/>
            <a:r>
              <a:rPr lang="en-US" b="1">
                <a:solidFill>
                  <a:srgbClr val="0070C0"/>
                </a:solidFill>
              </a:rPr>
              <a:t>D</a:t>
            </a:r>
            <a:r>
              <a:rPr lang="en-US" b="1" baseline="30000">
                <a:solidFill>
                  <a:srgbClr val="0070C0"/>
                </a:solidFill>
              </a:rPr>
              <a:t>0</a:t>
            </a:r>
            <a:endParaRPr lang="en-US" b="1">
              <a:solidFill>
                <a:srgbClr val="0070C0"/>
              </a:solidFill>
            </a:endParaRPr>
          </a:p>
        </p:txBody>
      </p:sp>
      <p:sp>
        <p:nvSpPr>
          <p:cNvPr id="8" name="Rectangle 7"/>
          <p:cNvSpPr/>
          <p:nvPr/>
        </p:nvSpPr>
        <p:spPr>
          <a:xfrm>
            <a:off x="30480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1</a:t>
            </a:r>
            <a:endParaRPr lang="en-US" b="1">
              <a:solidFill>
                <a:srgbClr val="0070C0"/>
              </a:solidFill>
            </a:endParaRPr>
          </a:p>
        </p:txBody>
      </p:sp>
      <p:sp>
        <p:nvSpPr>
          <p:cNvPr id="9" name="Rectangle 8"/>
          <p:cNvSpPr/>
          <p:nvPr/>
        </p:nvSpPr>
        <p:spPr>
          <a:xfrm>
            <a:off x="55626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2</a:t>
            </a:r>
            <a:endParaRPr lang="en-US" b="1">
              <a:solidFill>
                <a:srgbClr val="0070C0"/>
              </a:solidFill>
            </a:endParaRPr>
          </a:p>
        </p:txBody>
      </p:sp>
      <p:sp>
        <p:nvSpPr>
          <p:cNvPr id="10" name="Left Brace 9"/>
          <p:cNvSpPr/>
          <p:nvPr/>
        </p:nvSpPr>
        <p:spPr>
          <a:xfrm rot="5400000">
            <a:off x="2979792" y="2655332"/>
            <a:ext cx="228600" cy="838200"/>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5400000">
            <a:off x="5718996" y="1744928"/>
            <a:ext cx="228600" cy="2659008"/>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p:cNvSpPr/>
          <p:nvPr/>
        </p:nvSpPr>
        <p:spPr>
          <a:xfrm rot="5400000">
            <a:off x="1694382" y="2737526"/>
            <a:ext cx="228600" cy="673812"/>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3721311"/>
      </p:ext>
    </p:extLst>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189153425"/>
      </p:ext>
    </p:extLst>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995173751"/>
      </p:ext>
    </p:extLst>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57306340"/>
              </p:ext>
            </p:extLst>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chemeClr val="tx1"/>
                          </a:solidFill>
                          <a:latin typeface="Arial" panose="020B0604020202020204" pitchFamily="34" charset="0"/>
                          <a:cs typeface="Arial" panose="020B0604020202020204" pitchFamily="34" charset="0"/>
                        </a:rPr>
                        <a:t>18.25</a:t>
                      </a:r>
                      <a:endParaRPr lang="en-US" sz="20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52"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077929555"/>
              </p:ext>
            </p:extLst>
          </p:nvPr>
        </p:nvGraphicFramePr>
        <p:xfrm>
          <a:off x="1371600" y="1676400"/>
          <a:ext cx="6048375" cy="3494087"/>
        </p:xfrm>
        <a:graphic>
          <a:graphicData uri="http://schemas.openxmlformats.org/presentationml/2006/ole">
            <mc:AlternateContent xmlns:mc="http://schemas.openxmlformats.org/markup-compatibility/2006">
              <mc:Choice xmlns:v="urn:schemas-microsoft-com:vml" Requires="v">
                <p:oleObj spid="_x0000_s10274"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676400"/>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486400"/>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276850"/>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276850"/>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49108962"/>
      </p:ext>
    </p:extLst>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columns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graphicFrame>
        <p:nvGraphicFramePr>
          <p:cNvPr id="14" name="Object 4"/>
          <p:cNvGraphicFramePr>
            <a:graphicFrameLocks noChangeAspect="1"/>
          </p:cNvGraphicFramePr>
          <p:nvPr>
            <p:extLst>
              <p:ext uri="{D42A27DB-BD31-4B8C-83A1-F6EECF244321}">
                <p14:modId xmlns:p14="http://schemas.microsoft.com/office/powerpoint/2010/main" val="799812687"/>
              </p:ext>
            </p:extLst>
          </p:nvPr>
        </p:nvGraphicFramePr>
        <p:xfrm>
          <a:off x="1743075" y="1721644"/>
          <a:ext cx="5561013" cy="3494087"/>
        </p:xfrm>
        <a:graphic>
          <a:graphicData uri="http://schemas.openxmlformats.org/presentationml/2006/ole">
            <mc:AlternateContent xmlns:mc="http://schemas.openxmlformats.org/markup-compatibility/2006">
              <mc:Choice xmlns:v="urn:schemas-microsoft-com:vml" Requires="v">
                <p:oleObj spid="_x0000_s12303"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1721644"/>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7"/>
          <p:cNvGrpSpPr>
            <a:grpSpLocks/>
          </p:cNvGrpSpPr>
          <p:nvPr/>
        </p:nvGrpSpPr>
        <p:grpSpPr bwMode="auto">
          <a:xfrm>
            <a:off x="1347788" y="1637506"/>
            <a:ext cx="6119812" cy="3816350"/>
            <a:chOff x="839" y="1706"/>
            <a:chExt cx="3855" cy="2404"/>
          </a:xfrm>
        </p:grpSpPr>
        <p:sp>
          <p:nvSpPr>
            <p:cNvPr id="17" name="Line 18"/>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Line 19"/>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379527759"/>
      </p:ext>
    </p:extLst>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60438" y="1917700"/>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317" name="Equation" r:id="rId4" imgW="2222280" imgH="1549080" progId="Equation.3">
                    <p:embed/>
                  </p:oleObj>
                </mc:Choice>
                <mc:Fallback>
                  <p:oleObj name="Equation" r:id="rId4" imgW="22222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295400" y="1954212"/>
            <a:ext cx="6119812" cy="3816350"/>
            <a:chOff x="992" y="1638"/>
            <a:chExt cx="3855" cy="2404"/>
          </a:xfrm>
        </p:grpSpPr>
        <p:sp>
          <p:nvSpPr>
            <p:cNvPr id="26" name="Line 11"/>
            <p:cNvSpPr>
              <a:spLocks noChangeShapeType="1"/>
            </p:cNvSpPr>
            <p:nvPr/>
          </p:nvSpPr>
          <p:spPr bwMode="auto">
            <a:xfrm>
              <a:off x="992" y="2807"/>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20" y="1638"/>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a:t>Recall that FT uses complex exponentials (sinusoids) as building blocks. </a:t>
            </a:r>
          </a:p>
          <a:p>
            <a:pPr>
              <a:lnSpc>
                <a:spcPct val="90000"/>
              </a:lnSpc>
            </a:pPr>
            <a:r>
              <a:rPr lang="en-US" altLang="ar-SA"/>
              <a:t>For each frequency of complex exponential, the sinusoid at that frequency is compared to the signal.</a:t>
            </a:r>
          </a:p>
          <a:p>
            <a:pPr>
              <a:lnSpc>
                <a:spcPct val="90000"/>
              </a:lnSpc>
            </a:pPr>
            <a:r>
              <a:rPr lang="en-US" altLang="ar-SA"/>
              <a:t>If the signal consists of that frequency, the correlation is high </a:t>
            </a:r>
            <a:r>
              <a:rPr lang="en-US" altLang="ar-SA">
                <a:sym typeface="Wingdings" panose="05000000000000000000" pitchFamily="2" charset="2"/>
              </a:rPr>
              <a:t> large FT coefficients.</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0" indent="19050"/>
            <a:r>
              <a:rPr lang="ru-RU"/>
              <a:t>The continuous wavelet transform is the sum over all time of the signal</a:t>
            </a:r>
            <a:r>
              <a:rPr lang="en-GB"/>
              <a:t> </a:t>
            </a:r>
            <a:r>
              <a:rPr lang="ru-RU"/>
              <a:t>multiplied by scaled, shifted versions of the wavelet. This process produces</a:t>
            </a:r>
            <a:r>
              <a:rPr lang="en-GB"/>
              <a:t> </a:t>
            </a:r>
            <a:r>
              <a:rPr lang="ru-RU"/>
              <a:t>wavelet coefficients that are a function of scale and 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pic>
        <p:nvPicPr>
          <p:cNvPr id="10" name="Picture 25"/>
          <p:cNvPicPr>
            <a:picLocks noChangeAspect="1" noChangeArrowheads="1"/>
          </p:cNvPicPr>
          <p:nvPr/>
        </p:nvPicPr>
        <p:blipFill rotWithShape="1">
          <a:blip r:embed="rId3">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Width of the window is changed as the transform is computed for every </a:t>
                </a:r>
                <a:r>
                  <a:rPr lang="en-US" altLang="zh-TW"/>
                  <a:t>spectral </a:t>
                </a:r>
                <a:r>
                  <a:rPr lang="en-US" altLang="zh-TW" smtClean="0"/>
                  <a:t>components.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2799175"/>
      </p:ext>
    </p:extLst>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Wavelet function: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buNone/>
                </a:pPr>
                <a:r>
                  <a:rPr lang="en-US" smtClean="0"/>
                  <a:t>	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r>
                  <a:rPr lang="en-US"/>
                  <a:t>Invert CWT: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spTree>
    <p:extLst>
      <p:ext uri="{BB962C8B-B14F-4D97-AF65-F5344CB8AC3E}">
        <p14:creationId xmlns:p14="http://schemas.microsoft.com/office/powerpoint/2010/main" val="3321453794"/>
      </p:ext>
    </p:extLst>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number, </a:t>
            </a:r>
            <a:r>
              <a:rPr lang="en-US" sz="2400" b="1">
                <a:solidFill>
                  <a:srgbClr val="0070C0"/>
                </a:solidFill>
              </a:rPr>
              <a:t>C</a:t>
            </a:r>
            <a:r>
              <a:rPr lang="en-US" sz="2400"/>
              <a:t>, that represents how closely correlated the wavelet is with this section of the signal. The higher </a:t>
            </a:r>
            <a:r>
              <a:rPr lang="en-US" sz="2400" b="1">
                <a:solidFill>
                  <a:srgbClr val="0070C0"/>
                </a:solidFill>
              </a:rPr>
              <a:t>C</a:t>
            </a:r>
            <a:r>
              <a:rPr lang="en-US" sz="2400"/>
              <a:t> is, the more the similarity. Note that the results will depend on the shape of the wavelet you choose.</a:t>
            </a:r>
          </a:p>
          <a:p>
            <a:pPr lvl="1">
              <a:buFontTx/>
              <a:buAutoNum type="arabicPeriod"/>
            </a:pPr>
            <a:endParaRPr lang="en-US" sz="2400"/>
          </a:p>
          <a:p>
            <a:endParaRPr lang="en-US">
              <a:latin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514600" y="3822460"/>
            <a:ext cx="4267200" cy="24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Repeat steps </a:t>
            </a:r>
            <a:r>
              <a:rPr lang="en-US" sz="2400"/>
              <a:t>1 through 4 for all scales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3429000" y="4120903"/>
            <a:ext cx="2819400" cy="164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grpSp>
        <p:nvGrpSpPr>
          <p:cNvPr id="8" name="Group 7"/>
          <p:cNvGrpSpPr>
            <a:grpSpLocks/>
          </p:cNvGrpSpPr>
          <p:nvPr/>
        </p:nvGrpSpPr>
        <p:grpSpPr bwMode="auto">
          <a:xfrm>
            <a:off x="146843" y="1007269"/>
            <a:ext cx="8850313" cy="5134861"/>
            <a:chOff x="41" y="964"/>
            <a:chExt cx="5719" cy="3771"/>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668" y="3989"/>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5722002" cy="4999038"/>
          </a:xfrm>
          <a:prstGeom prst="rect">
            <a:avLst/>
          </a:prstGeom>
          <a:noFill/>
          <a:ln>
            <a:noFill/>
          </a:ln>
        </p:spPr>
      </p:pic>
      <p:sp>
        <p:nvSpPr>
          <p:cNvPr id="3" name="TextBox 2"/>
          <p:cNvSpPr txBox="1"/>
          <p:nvPr/>
        </p:nvSpPr>
        <p:spPr>
          <a:xfrm>
            <a:off x="1828800" y="6193810"/>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895600" y="576808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pic>
        <p:nvPicPr>
          <p:cNvPr id="5" name="Picture 4"/>
          <p:cNvPicPr>
            <a:picLocks noChangeAspect="1"/>
          </p:cNvPicPr>
          <p:nvPr/>
        </p:nvPicPr>
        <p:blipFill>
          <a:blip r:embed="rId3"/>
          <a:stretch>
            <a:fillRect/>
          </a:stretch>
        </p:blipFill>
        <p:spPr>
          <a:xfrm>
            <a:off x="123825" y="928687"/>
            <a:ext cx="8650642" cy="4862513"/>
          </a:xfrm>
          <a:prstGeom prst="rect">
            <a:avLst/>
          </a:prstGeom>
        </p:spPr>
      </p:pic>
    </p:spTree>
    <p:extLst>
      <p:ext uri="{BB962C8B-B14F-4D97-AF65-F5344CB8AC3E}">
        <p14:creationId xmlns:p14="http://schemas.microsoft.com/office/powerpoint/2010/main" val="935002175"/>
      </p:ext>
    </p:extLst>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lvl="1">
              <a:lnSpc>
                <a:spcPct val="90000"/>
              </a:lnSpc>
            </a:pPr>
            <a:r>
              <a:rPr lang="en-US" sz="2400"/>
              <a:t>Loses time (location) coordinate completely</a:t>
            </a:r>
          </a:p>
          <a:p>
            <a:pPr lvl="1">
              <a:lnSpc>
                <a:spcPct val="90000"/>
              </a:lnSpc>
            </a:pPr>
            <a:r>
              <a:rPr lang="en-US" sz="2400"/>
              <a:t>Analyses the whole signal</a:t>
            </a:r>
          </a:p>
          <a:p>
            <a:pPr lvl="1">
              <a:lnSpc>
                <a:spcPct val="90000"/>
              </a:lnSpc>
            </a:pPr>
            <a:r>
              <a:rPr lang="en-US" sz="2400"/>
              <a:t>Short pieces lose “frequency” meaning</a:t>
            </a:r>
          </a:p>
          <a:p>
            <a:pPr lvl="1">
              <a:lnSpc>
                <a:spcPct val="90000"/>
              </a:lnSpc>
              <a:buClr>
                <a:schemeClr val="folHlink"/>
              </a:buClr>
              <a:buNone/>
            </a:pPr>
            <a:endParaRPr lang="en-US" sz="2400"/>
          </a:p>
          <a:p>
            <a:pPr>
              <a:lnSpc>
                <a:spcPct val="90000"/>
              </a:lnSpc>
            </a:pPr>
            <a:r>
              <a:rPr lang="en-US"/>
              <a:t>Wavelets</a:t>
            </a:r>
          </a:p>
          <a:p>
            <a:pPr lvl="1">
              <a:lnSpc>
                <a:spcPct val="90000"/>
              </a:lnSpc>
            </a:pPr>
            <a:r>
              <a:rPr lang="en-US" sz="2400"/>
              <a:t>Localized time-frequency analysis</a:t>
            </a:r>
          </a:p>
          <a:p>
            <a:pPr lvl="1">
              <a:lnSpc>
                <a:spcPct val="90000"/>
              </a:lnSpc>
            </a:pPr>
            <a:r>
              <a:rPr lang="en-US" sz="2400"/>
              <a:t>Short signal pieces also have significance</a:t>
            </a:r>
          </a:p>
          <a:p>
            <a:pPr lvl="1">
              <a:lnSpc>
                <a:spcPct val="90000"/>
              </a:lnSpc>
            </a:pPr>
            <a:r>
              <a:rPr lang="en-US" sz="2400"/>
              <a:t>Scale = Frequency band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Tree>
    <p:extLst>
      <p:ext uri="{BB962C8B-B14F-4D97-AF65-F5344CB8AC3E}">
        <p14:creationId xmlns:p14="http://schemas.microsoft.com/office/powerpoint/2010/main" val="2743934058"/>
      </p:ext>
    </p:extLst>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5" name="Content Placeholder 2"/>
          <p:cNvSpPr>
            <a:spLocks noGrp="1"/>
          </p:cNvSpPr>
          <p:nvPr>
            <p:ph sz="quarter" idx="1"/>
          </p:nvPr>
        </p:nvSpPr>
        <p:spPr>
          <a:xfrm>
            <a:off x="401137" y="641295"/>
            <a:ext cx="8077200" cy="5559552"/>
          </a:xfrm>
        </p:spPr>
        <p:txBody>
          <a:bodyPr>
            <a:normAutofit lnSpcReduction="10000"/>
          </a:bodyPr>
          <a:lstStyle/>
          <a:p>
            <a:r>
              <a:rPr lang="en-US" altLang="ar-SA"/>
              <a:t>FT </a:t>
            </a:r>
            <a:r>
              <a:rPr lang="en-US" altLang="ar-SA" sz="2200" smtClean="0"/>
              <a:t>identifies </a:t>
            </a:r>
            <a:r>
              <a:rPr lang="en-US" altLang="ar-SA" sz="2200"/>
              <a:t>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r>
              <a:rPr lang="en-US" altLang="ar-SA" sz="2200">
                <a:solidFill>
                  <a:srgbClr val="0000FF"/>
                </a:solidFill>
              </a:rPr>
              <a:t>Stat</a:t>
            </a:r>
            <a:r>
              <a:rPr lang="en-US" altLang="ar-SA" sz="2200" smtClean="0">
                <a:solidFill>
                  <a:srgbClr val="0000FF"/>
                </a:solidFill>
              </a:rPr>
              <a:t>ionary </a:t>
            </a:r>
            <a:r>
              <a:rPr lang="en-US" altLang="ar-SA" sz="2200">
                <a:solidFill>
                  <a:srgbClr val="0000FF"/>
                </a:solidFill>
              </a:rPr>
              <a:t>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r>
              <a:rPr lang="en-US" altLang="ar-SA" smtClean="0"/>
              <a:t>H</a:t>
            </a:r>
            <a:r>
              <a:rPr lang="en-US" altLang="ar-SA" sz="2200" smtClean="0"/>
              <a:t>owever</a:t>
            </a:r>
            <a:r>
              <a:rPr lang="en-US" altLang="ar-SA" sz="2200"/>
              <a:t>,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2940412420"/>
      </p:ext>
    </p:extLst>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DWT </a:t>
                </a:r>
                <a:r>
                  <a:rPr lang="en-US" altLang="zh-TW"/>
                  <a:t>was built by Mallat as multi-resolution </a:t>
                </a:r>
                <a:r>
                  <a:rPr lang="en-US" altLang="zh-TW" smtClean="0"/>
                  <a:t>analysis.</a:t>
                </a:r>
                <a:endParaRPr lang="en-US" altLang="zh-TW"/>
              </a:p>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smtClean="0">
                              <a:solidFill>
                                <a:srgbClr val="0070C0"/>
                              </a:solidFill>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smtClean="0">
                              <a:solidFill>
                                <a:srgbClr val="FF0000"/>
                              </a:solidFill>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endParaRPr lang="en-US" altLang="zh-TW" smtClean="0"/>
              </a:p>
              <a:p>
                <a:pPr marL="0" indent="0">
                  <a:buNone/>
                </a:pPr>
                <a:endParaRPr lang="en-US" altLang="zh-TW"/>
              </a:p>
              <a:p>
                <a:pPr marL="0" indent="0">
                  <a:buNone/>
                </a:pPr>
                <a:endParaRPr lang="en-US" altLang="zh-TW" smtClean="0"/>
              </a:p>
              <a:p>
                <a:r>
                  <a:rPr lang="en-US" altLang="zh-TW"/>
                  <a:t>Invert DWT</a:t>
                </a:r>
                <a:r>
                  <a:rPr lang="en-US" altLang="zh-TW" smtClean="0"/>
                  <a:t>:</a:t>
                </a:r>
                <a:endParaRPr lang="en-US" altLang="zh-TW"/>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
        <p:nvSpPr>
          <p:cNvPr id="11" name="Freeform 10"/>
          <p:cNvSpPr/>
          <p:nvPr/>
        </p:nvSpPr>
        <p:spPr>
          <a:xfrm>
            <a:off x="6146800" y="1193286"/>
            <a:ext cx="2044700" cy="1016514"/>
          </a:xfrm>
          <a:custGeom>
            <a:avLst/>
            <a:gdLst>
              <a:gd name="connsiteX0" fmla="*/ 0 w 2044700"/>
              <a:gd name="connsiteY0" fmla="*/ 470414 h 927614"/>
              <a:gd name="connsiteX1" fmla="*/ 1676400 w 2044700"/>
              <a:gd name="connsiteY1" fmla="*/ 13214 h 927614"/>
              <a:gd name="connsiteX2" fmla="*/ 2044700 w 2044700"/>
              <a:gd name="connsiteY2" fmla="*/ 927614 h 927614"/>
            </a:gdLst>
            <a:ahLst/>
            <a:cxnLst>
              <a:cxn ang="0">
                <a:pos x="connsiteX0" y="connsiteY0"/>
              </a:cxn>
              <a:cxn ang="0">
                <a:pos x="connsiteX1" y="connsiteY1"/>
              </a:cxn>
              <a:cxn ang="0">
                <a:pos x="connsiteX2" y="connsiteY2"/>
              </a:cxn>
            </a:cxnLst>
            <a:rect l="l" t="t" r="r" b="b"/>
            <a:pathLst>
              <a:path w="2044700" h="927614">
                <a:moveTo>
                  <a:pt x="0" y="470414"/>
                </a:moveTo>
                <a:cubicBezTo>
                  <a:pt x="667808" y="203714"/>
                  <a:pt x="1335617" y="-62986"/>
                  <a:pt x="1676400" y="13214"/>
                </a:cubicBezTo>
                <a:cubicBezTo>
                  <a:pt x="2017183" y="89414"/>
                  <a:pt x="1970617" y="747697"/>
                  <a:pt x="2044700" y="927614"/>
                </a:cubicBezTo>
              </a:path>
            </a:pathLst>
          </a:custGeom>
          <a:noFill/>
          <a:ln w="28575">
            <a:solidFill>
              <a:srgbClr val="0070C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169150" y="2287533"/>
            <a:ext cx="1875835" cy="646331"/>
          </a:xfrm>
          <a:prstGeom prst="rect">
            <a:avLst/>
          </a:prstGeom>
          <a:noFill/>
        </p:spPr>
        <p:txBody>
          <a:bodyPr wrap="none" rtlCol="0">
            <a:spAutoFit/>
          </a:bodyPr>
          <a:lstStyle/>
          <a:p>
            <a:r>
              <a:rPr lang="en-US" altLang="zh-TW">
                <a:solidFill>
                  <a:srgbClr val="0070C0"/>
                </a:solidFill>
              </a:rPr>
              <a:t>scaling function</a:t>
            </a:r>
          </a:p>
          <a:p>
            <a:endParaRPr lang="en-US"/>
          </a:p>
        </p:txBody>
      </p:sp>
      <p:cxnSp>
        <p:nvCxnSpPr>
          <p:cNvPr id="15" name="Curved Connector 14"/>
          <p:cNvCxnSpPr/>
          <p:nvPr/>
        </p:nvCxnSpPr>
        <p:spPr>
          <a:xfrm>
            <a:off x="5638800" y="3040071"/>
            <a:ext cx="1682750" cy="762000"/>
          </a:xfrm>
          <a:prstGeom prst="curvedConnector3">
            <a:avLst>
              <a:gd name="adj1" fmla="val -7358"/>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21550" y="3564439"/>
            <a:ext cx="1952779" cy="369332"/>
          </a:xfrm>
          <a:prstGeom prst="rect">
            <a:avLst/>
          </a:prstGeom>
          <a:noFill/>
        </p:spPr>
        <p:txBody>
          <a:bodyPr wrap="none" rtlCol="0">
            <a:spAutoFit/>
          </a:bodyPr>
          <a:lstStyle/>
          <a:p>
            <a:r>
              <a:rPr lang="en-US" altLang="zh-TW">
                <a:solidFill>
                  <a:srgbClr val="FF0000"/>
                </a:solidFill>
              </a:rPr>
              <a:t>wavelet function</a:t>
            </a:r>
            <a:endParaRPr lang="en-US">
              <a:solidFill>
                <a:srgbClr val="FF0000"/>
              </a:solidFill>
            </a:endParaRPr>
          </a:p>
        </p:txBody>
      </p:sp>
      <p:cxnSp>
        <p:nvCxnSpPr>
          <p:cNvPr id="21" name="Elbow Connector 20"/>
          <p:cNvCxnSpPr/>
          <p:nvPr/>
        </p:nvCxnSpPr>
        <p:spPr>
          <a:xfrm rot="5400000">
            <a:off x="3386936" y="3539335"/>
            <a:ext cx="846129" cy="609600"/>
          </a:xfrm>
          <a:prstGeom prst="bentConnector3">
            <a:avLst>
              <a:gd name="adj1" fmla="val 10403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12725" y="4082534"/>
            <a:ext cx="2106667" cy="369332"/>
          </a:xfrm>
          <a:prstGeom prst="rect">
            <a:avLst/>
          </a:prstGeom>
          <a:noFill/>
        </p:spPr>
        <p:txBody>
          <a:bodyPr wrap="none" rtlCol="0">
            <a:spAutoFit/>
          </a:bodyPr>
          <a:lstStyle/>
          <a:p>
            <a:r>
              <a:rPr lang="en-US" smtClean="0"/>
              <a:t>Normalized factor</a:t>
            </a:r>
            <a:endParaRPr lang="en-US"/>
          </a:p>
        </p:txBody>
      </p:sp>
    </p:spTree>
    <p:extLst>
      <p:ext uri="{BB962C8B-B14F-4D97-AF65-F5344CB8AC3E}">
        <p14:creationId xmlns:p14="http://schemas.microsoft.com/office/powerpoint/2010/main" val="2397080324"/>
      </p:ext>
    </p:extLst>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Tree>
    <p:extLst>
      <p:ext uri="{BB962C8B-B14F-4D97-AF65-F5344CB8AC3E}">
        <p14:creationId xmlns:p14="http://schemas.microsoft.com/office/powerpoint/2010/main" val="586851021"/>
      </p:ext>
    </p:extLst>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401"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402"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403"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404"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405"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406"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407"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408"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409"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Tree>
    <p:extLst>
      <p:ext uri="{BB962C8B-B14F-4D97-AF65-F5344CB8AC3E}">
        <p14:creationId xmlns:p14="http://schemas.microsoft.com/office/powerpoint/2010/main" val="2320965987"/>
      </p:ext>
    </p:extLst>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spTree>
    <p:extLst>
      <p:ext uri="{BB962C8B-B14F-4D97-AF65-F5344CB8AC3E}">
        <p14:creationId xmlns:p14="http://schemas.microsoft.com/office/powerpoint/2010/main" val="317027080"/>
      </p:ext>
    </p:extLst>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800"/>
              <a:t>Compression algorithms using DWT</a:t>
            </a:r>
          </a:p>
          <a:p>
            <a:pPr lvl="1"/>
            <a:r>
              <a:rPr lang="en-US" sz="1800" smtClean="0"/>
              <a:t>Embedded zero-tree </a:t>
            </a:r>
            <a:r>
              <a:rPr lang="en-US" sz="1800"/>
              <a:t>(EZW</a:t>
            </a:r>
            <a:r>
              <a:rPr lang="en-US" sz="1800" smtClean="0"/>
              <a:t>)</a:t>
            </a:r>
            <a:endParaRPr lang="en-US" sz="1800"/>
          </a:p>
          <a:p>
            <a:pPr lvl="2">
              <a:buFont typeface="Wingdings" panose="05000000000000000000" pitchFamily="2" charset="2"/>
              <a:buChar char="v"/>
            </a:pPr>
            <a:r>
              <a:rPr lang="en-US"/>
              <a:t>Use DWT for the decomposition </a:t>
            </a:r>
            <a:r>
              <a:rPr lang="en-US" smtClean="0"/>
              <a:t>of an </a:t>
            </a:r>
            <a:r>
              <a:rPr lang="en-US"/>
              <a:t>image at each </a:t>
            </a:r>
            <a:r>
              <a:rPr lang="en-US" smtClean="0"/>
              <a:t>level.</a:t>
            </a:r>
            <a:endParaRPr lang="en-US"/>
          </a:p>
          <a:p>
            <a:pPr lvl="2">
              <a:buFont typeface="Wingdings" panose="05000000000000000000" pitchFamily="2" charset="2"/>
              <a:buChar char="v"/>
            </a:pPr>
            <a:r>
              <a:rPr lang="en-US"/>
              <a:t>Scans wavelet coefficients subband by </a:t>
            </a:r>
            <a:r>
              <a:rPr lang="en-US" smtClean="0"/>
              <a:t>subband in </a:t>
            </a:r>
            <a:r>
              <a:rPr lang="en-US"/>
              <a:t>a zigzag </a:t>
            </a:r>
            <a:r>
              <a:rPr lang="en-US" smtClean="0"/>
              <a:t>manner.</a:t>
            </a:r>
            <a:endParaRPr lang="en-US"/>
          </a:p>
          <a:p>
            <a:pPr lvl="1"/>
            <a:r>
              <a:rPr lang="en-US" sz="1800"/>
              <a:t>Set partitioning in </a:t>
            </a:r>
            <a:r>
              <a:rPr lang="en-US" sz="1800" smtClean="0"/>
              <a:t>hierarchical </a:t>
            </a:r>
            <a:r>
              <a:rPr lang="en-US" sz="1800"/>
              <a:t>trees (SPHIT</a:t>
            </a:r>
            <a:r>
              <a:rPr lang="en-US" sz="1800" smtClean="0"/>
              <a:t>)</a:t>
            </a:r>
            <a:endParaRPr lang="en-US" sz="1800"/>
          </a:p>
          <a:p>
            <a:pPr lvl="2">
              <a:buFont typeface="Wingdings" panose="05000000000000000000" pitchFamily="2" charset="2"/>
              <a:buChar char="v"/>
            </a:pPr>
            <a:r>
              <a:rPr lang="en-US"/>
              <a:t>Highly refined version of EZW.</a:t>
            </a:r>
          </a:p>
          <a:p>
            <a:pPr lvl="2">
              <a:buFont typeface="Wingdings" panose="05000000000000000000" pitchFamily="2" charset="2"/>
              <a:buChar char="v"/>
            </a:pPr>
            <a:r>
              <a:rPr lang="en-US"/>
              <a:t>Perform better at higher compression ratio for a wide variety of images than EZW.</a:t>
            </a:r>
          </a:p>
          <a:p>
            <a:pPr lvl="1"/>
            <a:r>
              <a:rPr lang="en-US" sz="1800"/>
              <a:t>Zero-tree entropy (ZTE)</a:t>
            </a:r>
          </a:p>
          <a:p>
            <a:pPr lvl="2">
              <a:buFont typeface="Wingdings" panose="05000000000000000000" pitchFamily="2" charset="2"/>
              <a:buChar char="v"/>
            </a:pPr>
            <a:r>
              <a:rPr lang="en-US"/>
              <a:t>Quantized wavelet coefficients into wavelet trees to reduce the number of bits required to represent those trees.</a:t>
            </a:r>
          </a:p>
          <a:p>
            <a:pPr lvl="2">
              <a:buFont typeface="Wingdings" panose="05000000000000000000" pitchFamily="2" charset="2"/>
              <a:buChar char="v"/>
            </a:pPr>
            <a:r>
              <a:rPr lang="en-US"/>
              <a:t>Quantization is explicit instead of implicit, make it possible to adjust the quantization according to where the transform coefficient lies and what it represents in the frame.</a:t>
            </a:r>
          </a:p>
          <a:p>
            <a:pPr lvl="2">
              <a:buFont typeface="Wingdings" panose="05000000000000000000" pitchFamily="2" charset="2"/>
              <a:buChar char="v"/>
            </a:pPr>
            <a:r>
              <a:rPr lang="en-US"/>
              <a:t>Coefficient scanning, tree growing, and coding are done in one pass.</a:t>
            </a:r>
          </a:p>
          <a:p>
            <a:pPr lvl="2">
              <a:buFont typeface="Wingdings" panose="05000000000000000000" pitchFamily="2" charset="2"/>
              <a:buChar char="v"/>
            </a:pPr>
            <a:r>
              <a:rPr lang="en-US"/>
              <a:t>Coefficient scanning is a depth first traversal of each tree.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spTree>
    <p:extLst>
      <p:ext uri="{BB962C8B-B14F-4D97-AF65-F5344CB8AC3E}">
        <p14:creationId xmlns:p14="http://schemas.microsoft.com/office/powerpoint/2010/main" val="513821648"/>
      </p:ext>
    </p:extLst>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Tree>
    <p:extLst>
      <p:ext uri="{BB962C8B-B14F-4D97-AF65-F5344CB8AC3E}">
        <p14:creationId xmlns:p14="http://schemas.microsoft.com/office/powerpoint/2010/main" val="2126721669"/>
      </p:ext>
    </p:extLst>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3" name="Content Placeholder 2"/>
          <p:cNvSpPr>
            <a:spLocks noGrp="1"/>
          </p:cNvSpPr>
          <p:nvPr>
            <p:ph sz="quarter" idx="1"/>
          </p:nvPr>
        </p:nvSpPr>
        <p:spPr/>
        <p:txBody>
          <a:bodyPr/>
          <a:lstStyle/>
          <a:p>
            <a:pPr>
              <a:lnSpc>
                <a:spcPct val="90000"/>
              </a:lnSpc>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lnSpc>
                <a:spcPct val="90000"/>
              </a:lnSpc>
            </a:pPr>
            <a:r>
              <a:rPr lang="en-US" altLang="ar-SA"/>
              <a:t>Non-stationary signals have time varying spectra</a:t>
            </a:r>
          </a:p>
          <a:p>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52"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53"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54"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Tree>
    <p:extLst>
      <p:ext uri="{BB962C8B-B14F-4D97-AF65-F5344CB8AC3E}">
        <p14:creationId xmlns:p14="http://schemas.microsoft.com/office/powerpoint/2010/main" val="4158077828"/>
      </p:ext>
    </p:extLst>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a:t>
            </a:r>
            <a:r>
              <a:rPr lang="en-US" sz="2400" smtClean="0"/>
              <a:t>: intensity </a:t>
            </a:r>
            <a:r>
              <a:rPr lang="en-US" sz="2400"/>
              <a:t>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Tree>
    <p:extLst>
      <p:ext uri="{BB962C8B-B14F-4D97-AF65-F5344CB8AC3E}">
        <p14:creationId xmlns:p14="http://schemas.microsoft.com/office/powerpoint/2010/main" val="1135678232"/>
      </p:ext>
    </p:extLst>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Tree>
    <p:extLst>
      <p:ext uri="{BB962C8B-B14F-4D97-AF65-F5344CB8AC3E}">
        <p14:creationId xmlns:p14="http://schemas.microsoft.com/office/powerpoint/2010/main" val="4231041042"/>
      </p:ext>
    </p:extLst>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5" name="Content Placeholder 2"/>
          <p:cNvSpPr>
            <a:spLocks noGrp="1"/>
          </p:cNvSpPr>
          <p:nvPr>
            <p:ph sz="quarter" idx="1"/>
          </p:nvPr>
        </p:nvSpPr>
        <p:spPr>
          <a:xfrm>
            <a:off x="401137" y="641295"/>
            <a:ext cx="8077200" cy="5759505"/>
          </a:xfrm>
        </p:spPr>
        <p:txBody>
          <a:bodyPr>
            <a:noAutofit/>
          </a:bodyPr>
          <a:lstStyle/>
          <a:p>
            <a:r>
              <a:rPr lang="en-US" sz="2000"/>
              <a:t>Orthogonal vs. Biorthogonal:</a:t>
            </a:r>
          </a:p>
          <a:p>
            <a:pPr lvl="1"/>
            <a:r>
              <a:rPr lang="en-US" sz="2000"/>
              <a:t>JPEG 2000 uses biorthogonal filters</a:t>
            </a:r>
          </a:p>
          <a:p>
            <a:pPr lvl="1"/>
            <a:r>
              <a:rPr lang="en-US" sz="2000"/>
              <a:t>Lossless and lossy compression</a:t>
            </a:r>
          </a:p>
          <a:p>
            <a:pPr lvl="1"/>
            <a:r>
              <a:rPr lang="en-US" sz="2000"/>
              <a:t>Cohen-Daubechies-Feavau filters 9/7</a:t>
            </a:r>
          </a:p>
          <a:p>
            <a:pPr lvl="1"/>
            <a:r>
              <a:rPr lang="en-US" sz="2000"/>
              <a:t>CDF 5/3 for lossless compression (integer)</a:t>
            </a:r>
          </a:p>
          <a:p>
            <a:pPr lvl="1"/>
            <a:r>
              <a:rPr lang="en-US" sz="2000"/>
              <a:t>Filters are symmetric/anti-symmetric</a:t>
            </a:r>
          </a:p>
          <a:p>
            <a:pPr lvl="1"/>
            <a:r>
              <a:rPr lang="en-US" sz="2000"/>
              <a:t>Nearly orthogonal</a:t>
            </a:r>
          </a:p>
          <a:p>
            <a:pPr lvl="1"/>
            <a:r>
              <a:rPr lang="en-US" sz="2000"/>
              <a:t>Symmetric extensions of the input </a:t>
            </a:r>
            <a:r>
              <a:rPr lang="en-US" sz="2000" smtClean="0"/>
              <a:t>data</a:t>
            </a:r>
          </a:p>
          <a:p>
            <a:pPr marL="274320" lvl="1">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Tree>
    <p:extLst>
      <p:ext uri="{BB962C8B-B14F-4D97-AF65-F5344CB8AC3E}">
        <p14:creationId xmlns:p14="http://schemas.microsoft.com/office/powerpoint/2010/main" val="2046621925"/>
      </p:ext>
    </p:extLst>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839200" cy="487362"/>
          </a:xfrm>
        </p:spPr>
        <p:txBody>
          <a:bodyPr>
            <a:noAutofit/>
          </a:bodyPr>
          <a:lstStyle/>
          <a:p>
            <a:r>
              <a:rPr lang="en-US" sz="2600"/>
              <a:t>Wavelet Transform Coding for Image Compression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grpSp>
        <p:nvGrpSpPr>
          <p:cNvPr id="7" name="Group 4"/>
          <p:cNvGrpSpPr>
            <a:grpSpLocks/>
          </p:cNvGrpSpPr>
          <p:nvPr/>
        </p:nvGrpSpPr>
        <p:grpSpPr bwMode="auto">
          <a:xfrm>
            <a:off x="1042988" y="762000"/>
            <a:ext cx="7034213" cy="4800600"/>
            <a:chOff x="1137" y="480"/>
            <a:chExt cx="4431" cy="3024"/>
          </a:xfrm>
        </p:grpSpPr>
        <p:sp>
          <p:nvSpPr>
            <p:cNvPr id="8" name="Rectangle 5"/>
            <p:cNvSpPr>
              <a:spLocks noChangeArrowheads="1"/>
            </p:cNvSpPr>
            <p:nvPr/>
          </p:nvSpPr>
          <p:spPr bwMode="auto">
            <a:xfrm>
              <a:off x="2304" y="720"/>
              <a:ext cx="3216" cy="8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3024" y="2640"/>
              <a:ext cx="2544"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544" y="864"/>
              <a:ext cx="816" cy="57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Wavelet </a:t>
              </a:r>
            </a:p>
            <a:p>
              <a:pPr algn="ctr"/>
              <a:r>
                <a:rPr lang="en-US">
                  <a:latin typeface="Arial" panose="020B0604020202020204" pitchFamily="34" charset="0"/>
                  <a:cs typeface="Arial" panose="020B0604020202020204" pitchFamily="34" charset="0"/>
                </a:rPr>
                <a:t>transform</a:t>
              </a:r>
            </a:p>
          </p:txBody>
        </p:sp>
        <p:sp>
          <p:nvSpPr>
            <p:cNvPr id="11" name="Rectangle 8"/>
            <p:cNvSpPr>
              <a:spLocks noChangeArrowheads="1"/>
            </p:cNvSpPr>
            <p:nvPr/>
          </p:nvSpPr>
          <p:spPr bwMode="auto">
            <a:xfrm>
              <a:off x="3552" y="960"/>
              <a:ext cx="864"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Quantizer</a:t>
              </a:r>
            </a:p>
          </p:txBody>
        </p:sp>
        <p:sp>
          <p:nvSpPr>
            <p:cNvPr id="12" name="Rectangle 9"/>
            <p:cNvSpPr>
              <a:spLocks noChangeArrowheads="1"/>
            </p:cNvSpPr>
            <p:nvPr/>
          </p:nvSpPr>
          <p:spPr bwMode="auto">
            <a:xfrm>
              <a:off x="4608" y="88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encoder</a:t>
              </a:r>
            </a:p>
          </p:txBody>
        </p:sp>
        <p:sp>
          <p:nvSpPr>
            <p:cNvPr id="13" name="Text Box 10"/>
            <p:cNvSpPr txBox="1">
              <a:spLocks noChangeArrowheads="1"/>
            </p:cNvSpPr>
            <p:nvPr/>
          </p:nvSpPr>
          <p:spPr bwMode="auto">
            <a:xfrm>
              <a:off x="1137" y="864"/>
              <a:ext cx="8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Input image</a:t>
              </a:r>
            </a:p>
            <a:p>
              <a:pPr algn="ctr"/>
              <a:r>
                <a:rPr lang="en-US">
                  <a:latin typeface="Arial" panose="020B0604020202020204" pitchFamily="34" charset="0"/>
                  <a:cs typeface="Arial" panose="020B0604020202020204" pitchFamily="34" charset="0"/>
                </a:rPr>
                <a:t>(NxN)</a:t>
              </a:r>
            </a:p>
          </p:txBody>
        </p:sp>
        <p:sp>
          <p:nvSpPr>
            <p:cNvPr id="14" name="Text Box 11"/>
            <p:cNvSpPr txBox="1">
              <a:spLocks noChangeArrowheads="1"/>
            </p:cNvSpPr>
            <p:nvPr/>
          </p:nvSpPr>
          <p:spPr bwMode="auto">
            <a:xfrm>
              <a:off x="4565" y="1834"/>
              <a:ext cx="9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Compressed</a:t>
              </a:r>
            </a:p>
            <a:p>
              <a:pPr algn="ctr"/>
              <a:r>
                <a:rPr lang="en-US">
                  <a:latin typeface="Arial" panose="020B0604020202020204" pitchFamily="34" charset="0"/>
                  <a:cs typeface="Arial" panose="020B0604020202020204" pitchFamily="34" charset="0"/>
                </a:rPr>
                <a:t>image</a:t>
              </a:r>
            </a:p>
          </p:txBody>
        </p:sp>
        <p:sp>
          <p:nvSpPr>
            <p:cNvPr id="15" name="Rectangle 12"/>
            <p:cNvSpPr>
              <a:spLocks noChangeArrowheads="1"/>
            </p:cNvSpPr>
            <p:nvPr/>
          </p:nvSpPr>
          <p:spPr bwMode="auto">
            <a:xfrm>
              <a:off x="3216" y="2736"/>
              <a:ext cx="1008" cy="67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Inverse </a:t>
              </a:r>
            </a:p>
            <a:p>
              <a:pPr algn="ctr"/>
              <a:r>
                <a:rPr lang="en-US">
                  <a:latin typeface="Arial" panose="020B0604020202020204" pitchFamily="34" charset="0"/>
                  <a:cs typeface="Arial" panose="020B0604020202020204" pitchFamily="34" charset="0"/>
                </a:rPr>
                <a:t>wavelet</a:t>
              </a:r>
            </a:p>
            <a:p>
              <a:pPr algn="ctr"/>
              <a:r>
                <a:rPr lang="en-US">
                  <a:latin typeface="Arial" panose="020B0604020202020204" pitchFamily="34" charset="0"/>
                  <a:cs typeface="Arial" panose="020B0604020202020204" pitchFamily="34" charset="0"/>
                </a:rPr>
                <a:t>transform</a:t>
              </a:r>
            </a:p>
          </p:txBody>
        </p:sp>
        <p:sp>
          <p:nvSpPr>
            <p:cNvPr id="16" name="Rectangle 13"/>
            <p:cNvSpPr>
              <a:spLocks noChangeArrowheads="1"/>
            </p:cNvSpPr>
            <p:nvPr/>
          </p:nvSpPr>
          <p:spPr bwMode="auto">
            <a:xfrm>
              <a:off x="4608" y="280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decoder</a:t>
              </a:r>
            </a:p>
          </p:txBody>
        </p:sp>
        <p:cxnSp>
          <p:nvCxnSpPr>
            <p:cNvPr id="17" name="AutoShape 14"/>
            <p:cNvCxnSpPr>
              <a:cxnSpLocks noChangeShapeType="1"/>
              <a:stCxn id="10" idx="3"/>
              <a:endCxn id="11" idx="1"/>
            </p:cNvCxnSpPr>
            <p:nvPr/>
          </p:nvCxnSpPr>
          <p:spPr bwMode="auto">
            <a:xfrm>
              <a:off x="3360"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11" idx="3"/>
              <a:endCxn id="12" idx="1"/>
            </p:cNvCxnSpPr>
            <p:nvPr/>
          </p:nvCxnSpPr>
          <p:spPr bwMode="auto">
            <a:xfrm>
              <a:off x="4416"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Line 16"/>
            <p:cNvSpPr>
              <a:spLocks noChangeShapeType="1"/>
            </p:cNvSpPr>
            <p:nvPr/>
          </p:nvSpPr>
          <p:spPr bwMode="auto">
            <a:xfrm>
              <a:off x="5040" y="1440"/>
              <a:ext cx="0" cy="43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0" name="Line 17"/>
            <p:cNvSpPr>
              <a:spLocks noChangeShapeType="1"/>
            </p:cNvSpPr>
            <p:nvPr/>
          </p:nvSpPr>
          <p:spPr bwMode="auto">
            <a:xfrm>
              <a:off x="5040" y="2400"/>
              <a:ext cx="0"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1" name="Line 18"/>
            <p:cNvSpPr>
              <a:spLocks noChangeShapeType="1"/>
            </p:cNvSpPr>
            <p:nvPr/>
          </p:nvSpPr>
          <p:spPr bwMode="auto">
            <a:xfrm>
              <a:off x="2064" y="11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cxnSp>
          <p:nvCxnSpPr>
            <p:cNvPr id="22" name="AutoShape 19"/>
            <p:cNvCxnSpPr>
              <a:cxnSpLocks noChangeShapeType="1"/>
              <a:stCxn id="16" idx="1"/>
              <a:endCxn id="15" idx="3"/>
            </p:cNvCxnSpPr>
            <p:nvPr/>
          </p:nvCxnSpPr>
          <p:spPr bwMode="auto">
            <a:xfrm flipH="1">
              <a:off x="4224" y="3072"/>
              <a:ext cx="384"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0"/>
            <p:cNvSpPr txBox="1">
              <a:spLocks noChangeArrowheads="1"/>
            </p:cNvSpPr>
            <p:nvPr/>
          </p:nvSpPr>
          <p:spPr bwMode="auto">
            <a:xfrm>
              <a:off x="1564" y="2813"/>
              <a:ext cx="10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Decompressed</a:t>
              </a:r>
            </a:p>
            <a:p>
              <a:pPr algn="ctr"/>
              <a:r>
                <a:rPr lang="en-US">
                  <a:latin typeface="Arial" panose="020B0604020202020204" pitchFamily="34" charset="0"/>
                  <a:cs typeface="Arial" panose="020B0604020202020204" pitchFamily="34" charset="0"/>
                </a:rPr>
                <a:t>image</a:t>
              </a:r>
            </a:p>
          </p:txBody>
        </p:sp>
        <p:cxnSp>
          <p:nvCxnSpPr>
            <p:cNvPr id="24" name="AutoShape 21"/>
            <p:cNvCxnSpPr>
              <a:cxnSpLocks noChangeShapeType="1"/>
            </p:cNvCxnSpPr>
            <p:nvPr/>
          </p:nvCxnSpPr>
          <p:spPr bwMode="auto">
            <a:xfrm flipH="1">
              <a:off x="2736" y="3085"/>
              <a:ext cx="288"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2"/>
            <p:cNvSpPr txBox="1">
              <a:spLocks noChangeArrowheads="1"/>
            </p:cNvSpPr>
            <p:nvPr/>
          </p:nvSpPr>
          <p:spPr bwMode="auto">
            <a:xfrm>
              <a:off x="3888" y="2352"/>
              <a:ext cx="6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Decoder</a:t>
              </a:r>
            </a:p>
          </p:txBody>
        </p:sp>
        <p:sp>
          <p:nvSpPr>
            <p:cNvPr id="26" name="Text Box 23"/>
            <p:cNvSpPr txBox="1">
              <a:spLocks noChangeArrowheads="1"/>
            </p:cNvSpPr>
            <p:nvPr/>
          </p:nvSpPr>
          <p:spPr bwMode="auto">
            <a:xfrm>
              <a:off x="2832" y="480"/>
              <a:ext cx="6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Encoder</a:t>
              </a:r>
            </a:p>
          </p:txBody>
        </p:sp>
      </p:grpSp>
      <p:sp>
        <p:nvSpPr>
          <p:cNvPr id="27" name="Rectangle 26"/>
          <p:cNvSpPr/>
          <p:nvPr/>
        </p:nvSpPr>
        <p:spPr>
          <a:xfrm>
            <a:off x="743745" y="5927726"/>
            <a:ext cx="8069262" cy="369332"/>
          </a:xfrm>
          <a:prstGeom prst="rect">
            <a:avLst/>
          </a:prstGeom>
        </p:spPr>
        <p:txBody>
          <a:bodyPr wrap="square">
            <a:spAutoFit/>
          </a:bodyPr>
          <a:lstStyle/>
          <a:p>
            <a:r>
              <a:rPr lang="en-US">
                <a:solidFill>
                  <a:srgbClr val="0070C0"/>
                </a:solidFill>
              </a:rPr>
              <a:t>Unlike DFT and DCT, Wavelet transform is a multiresolution transform.</a:t>
            </a:r>
          </a:p>
        </p:txBody>
      </p:sp>
    </p:spTree>
    <p:extLst>
      <p:ext uri="{BB962C8B-B14F-4D97-AF65-F5344CB8AC3E}">
        <p14:creationId xmlns:p14="http://schemas.microsoft.com/office/powerpoint/2010/main" val="95174302"/>
      </p:ext>
    </p:extLst>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r>
              <a:rPr lang="en-US" sz="2000"/>
              <a:t>Wavelet Transform: Either CDF 9/7 or CDF 5/3 biorthogonal wavelet transform.</a:t>
            </a:r>
          </a:p>
          <a:p>
            <a:pPr algn="just"/>
            <a:r>
              <a:rPr lang="en-US" sz="2000"/>
              <a:t>Quantization: Scalar quantization</a:t>
            </a:r>
          </a:p>
          <a:p>
            <a:pPr algn="just"/>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Tree>
    <p:extLst>
      <p:ext uri="{BB962C8B-B14F-4D97-AF65-F5344CB8AC3E}">
        <p14:creationId xmlns:p14="http://schemas.microsoft.com/office/powerpoint/2010/main" val="1998497399"/>
      </p:ext>
    </p:extLst>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pic>
        <p:nvPicPr>
          <p:cNvPr id="5" name="Picture 10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828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0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352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35"/>
          <p:cNvSpPr txBox="1">
            <a:spLocks noChangeArrowheads="1"/>
          </p:cNvSpPr>
          <p:nvPr/>
        </p:nvSpPr>
        <p:spPr bwMode="auto">
          <a:xfrm>
            <a:off x="3886200" y="47244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1</a:t>
            </a:r>
            <a:endParaRPr lang="th-TH"/>
          </a:p>
        </p:txBody>
      </p:sp>
      <p:sp>
        <p:nvSpPr>
          <p:cNvPr id="9" name="Text Box 1036"/>
          <p:cNvSpPr txBox="1">
            <a:spLocks noChangeArrowheads="1"/>
          </p:cNvSpPr>
          <p:nvPr/>
        </p:nvSpPr>
        <p:spPr bwMode="auto">
          <a:xfrm>
            <a:off x="7010400" y="61722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2</a:t>
            </a:r>
            <a:endParaRPr lang="th-TH"/>
          </a:p>
        </p:txBody>
      </p:sp>
    </p:spTree>
    <p:extLst>
      <p:ext uri="{BB962C8B-B14F-4D97-AF65-F5344CB8AC3E}">
        <p14:creationId xmlns:p14="http://schemas.microsoft.com/office/powerpoint/2010/main" val="2286826058"/>
      </p:ext>
    </p:extLst>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ransition spd="slow">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a:t>D</a:t>
            </a:r>
            <a:r>
              <a:rPr lang="en-US" sz="3200"/>
              <a:t>WT</a:t>
            </a:r>
            <a:r>
              <a:rPr lang="ru-RU" sz="3200"/>
              <a:t> v</a:t>
            </a:r>
            <a:r>
              <a:rPr lang="en-US" sz="3200"/>
              <a:t>s.</a:t>
            </a:r>
            <a:r>
              <a:rPr lang="ru-RU" sz="3200"/>
              <a:t> D</a:t>
            </a:r>
            <a:r>
              <a:rPr lang="en-US" sz="3200"/>
              <a:t>CT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pic>
        <p:nvPicPr>
          <p:cNvPr id="7" name="Picture 5" descr="Di_or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87630"/>
            <a:ext cx="2447095" cy="2451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i_wavel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641" y="759954"/>
            <a:ext cx="2445442" cy="24404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i_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882" y="759954"/>
            <a:ext cx="2453396" cy="24404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0" y="4724400"/>
            <a:ext cx="1646605" cy="369332"/>
          </a:xfrm>
          <a:prstGeom prst="rect">
            <a:avLst/>
          </a:prstGeom>
          <a:noFill/>
        </p:spPr>
        <p:txBody>
          <a:bodyPr wrap="none" rtlCol="0">
            <a:spAutoFit/>
          </a:bodyPr>
          <a:lstStyle/>
          <a:p>
            <a:r>
              <a:rPr lang="en-US">
                <a:latin typeface="Times New Roman" panose="02020603050405020304" pitchFamily="18" charset="0"/>
              </a:rPr>
              <a:t> Original Image</a:t>
            </a:r>
            <a:endParaRPr lang="en-US"/>
          </a:p>
        </p:txBody>
      </p:sp>
      <p:sp>
        <p:nvSpPr>
          <p:cNvPr id="5" name="TextBox 4"/>
          <p:cNvSpPr txBox="1"/>
          <p:nvPr/>
        </p:nvSpPr>
        <p:spPr>
          <a:xfrm>
            <a:off x="3113517" y="3396793"/>
            <a:ext cx="2688365" cy="369332"/>
          </a:xfrm>
          <a:prstGeom prst="rect">
            <a:avLst/>
          </a:prstGeom>
          <a:noFill/>
        </p:spPr>
        <p:txBody>
          <a:bodyPr wrap="none" rtlCol="0">
            <a:spAutoFit/>
          </a:bodyPr>
          <a:lstStyle/>
          <a:p>
            <a:r>
              <a:rPr lang="ru-RU">
                <a:latin typeface="Times New Roman" panose="02020603050405020304" pitchFamily="18" charset="0"/>
              </a:rPr>
              <a:t>98% Wavelet </a:t>
            </a:r>
            <a:r>
              <a:rPr lang="ru-RU" smtClean="0">
                <a:latin typeface="Times New Roman" panose="02020603050405020304" pitchFamily="18" charset="0"/>
              </a:rPr>
              <a:t>Compression</a:t>
            </a:r>
            <a:endParaRPr lang="en-US">
              <a:latin typeface="Times New Roman" panose="02020603050405020304" pitchFamily="18" charset="0"/>
            </a:endParaRPr>
          </a:p>
        </p:txBody>
      </p:sp>
      <p:sp>
        <p:nvSpPr>
          <p:cNvPr id="6" name="TextBox 5"/>
          <p:cNvSpPr txBox="1"/>
          <p:nvPr/>
        </p:nvSpPr>
        <p:spPr>
          <a:xfrm>
            <a:off x="6287745" y="3413180"/>
            <a:ext cx="2399055" cy="369332"/>
          </a:xfrm>
          <a:prstGeom prst="rect">
            <a:avLst/>
          </a:prstGeom>
          <a:noFill/>
        </p:spPr>
        <p:txBody>
          <a:bodyPr wrap="none" rtlCol="0">
            <a:spAutoFit/>
          </a:bodyPr>
          <a:lstStyle/>
          <a:p>
            <a:r>
              <a:rPr lang="ru-RU">
                <a:latin typeface="Times New Roman" panose="02020603050405020304" pitchFamily="18" charset="0"/>
              </a:rPr>
              <a:t>98% DCT </a:t>
            </a:r>
            <a:r>
              <a:rPr lang="ru-RU" smtClean="0">
                <a:latin typeface="Times New Roman" panose="02020603050405020304" pitchFamily="18" charset="0"/>
              </a:rPr>
              <a:t>Compression</a:t>
            </a:r>
            <a:endParaRPr lang="en-US">
              <a:latin typeface="Times New Roman" panose="02020603050405020304" pitchFamily="18" charset="0"/>
            </a:endParaRPr>
          </a:p>
        </p:txBody>
      </p:sp>
      <p:pic>
        <p:nvPicPr>
          <p:cNvPr id="13" name="Picture 6" descr="Di_err_wa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641" y="3982591"/>
            <a:ext cx="2445442" cy="24518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Di_err_fou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882" y="3995290"/>
            <a:ext cx="2453396" cy="246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8424"/>
      </p:ext>
    </p:extLst>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5" name="Content Placeholder 2"/>
          <p:cNvSpPr>
            <a:spLocks noGrp="1"/>
          </p:cNvSpPr>
          <p:nvPr>
            <p:ph sz="quarter" idx="1"/>
          </p:nvPr>
        </p:nvSpPr>
        <p:spPr>
          <a:xfrm>
            <a:off x="401137" y="641295"/>
            <a:ext cx="8057063" cy="5559552"/>
          </a:xfrm>
        </p:spPr>
        <p:txBody>
          <a:bodyPr>
            <a:normAutofit lnSpcReduction="10000"/>
          </a:bodyPr>
          <a:lstStyle/>
          <a:p>
            <a:r>
              <a:rPr lang="en-US" altLang="zh-TW" smtClean="0"/>
              <a:t>Haar wavelet transform</a:t>
            </a:r>
          </a:p>
          <a:p>
            <a:pPr lvl="1"/>
            <a:r>
              <a:rPr lang="en-US" altLang="zh-TW" sz="2400" smtClean="0"/>
              <a:t>Compress image</a:t>
            </a:r>
          </a:p>
          <a:p>
            <a:pPr lvl="1"/>
            <a:r>
              <a:rPr lang="en-US" altLang="zh-TW" sz="2400" smtClean="0"/>
              <a:t>Reduce noise</a:t>
            </a:r>
          </a:p>
          <a:p>
            <a:pPr marL="274320" lvl="1">
              <a:spcBef>
                <a:spcPts val="600"/>
              </a:spcBef>
              <a:buSzPct val="70000"/>
              <a:buFont typeface="Wingdings"/>
              <a:buChar char=""/>
            </a:pPr>
            <a:r>
              <a:rPr lang="en-US" altLang="zh-TW" sz="2400"/>
              <a:t>Wavelet transform on depth </a:t>
            </a:r>
            <a:r>
              <a:rPr lang="en-US" altLang="zh-TW" sz="2400" smtClean="0"/>
              <a:t>image</a:t>
            </a:r>
          </a:p>
          <a:p>
            <a:pPr marL="274320" lvl="1">
              <a:spcBef>
                <a:spcPts val="600"/>
              </a:spcBef>
              <a:buSzPct val="70000"/>
              <a:buFont typeface="Wingdings"/>
              <a:buChar char=""/>
            </a:pPr>
            <a:r>
              <a:rPr lang="en-US" altLang="zh-TW" sz="2400" smtClean="0"/>
              <a:t>Wavelet transform on RGD-D image</a:t>
            </a:r>
          </a:p>
          <a:p>
            <a:pPr marL="274320" lvl="1">
              <a:spcBef>
                <a:spcPts val="600"/>
              </a:spcBef>
              <a:buSzPct val="70000"/>
              <a:buFont typeface="Wingdings"/>
              <a:buChar char=""/>
            </a:pPr>
            <a:r>
              <a:rPr lang="en-US" altLang="zh-TW" sz="2400" smtClean="0"/>
              <a:t>Dataset</a:t>
            </a:r>
          </a:p>
          <a:p>
            <a:pPr lvl="1"/>
            <a:r>
              <a:rPr lang="en-US" altLang="zh-TW" sz="2400"/>
              <a:t>"Standard" </a:t>
            </a:r>
            <a:r>
              <a:rPr lang="en-US" altLang="zh-TW" sz="2400"/>
              <a:t>test </a:t>
            </a:r>
            <a:r>
              <a:rPr lang="en-US" altLang="zh-TW" sz="2400"/>
              <a:t>images</a:t>
            </a:r>
            <a:br>
              <a:rPr lang="en-US" altLang="zh-TW" sz="2400"/>
            </a:br>
            <a:r>
              <a:rPr lang="en-US" altLang="zh-TW" sz="2400"/>
              <a:t>(</a:t>
            </a:r>
            <a:r>
              <a:rPr lang="en-US" altLang="zh-TW" sz="2400">
                <a:hlinkClick r:id="rId3"/>
              </a:rPr>
              <a:t>http</a:t>
            </a:r>
            <a:r>
              <a:rPr lang="en-US" altLang="zh-TW" sz="2400">
                <a:hlinkClick r:id="rId3"/>
              </a:rPr>
              <a:t>://</a:t>
            </a:r>
            <a:r>
              <a:rPr lang="en-US" altLang="zh-TW" sz="2400" smtClean="0">
                <a:hlinkClick r:id="rId3"/>
              </a:rPr>
              <a:t>www.imageprocessingplace.com/root_files_V3/image_databases.htm</a:t>
            </a:r>
            <a:r>
              <a:rPr lang="en-US" altLang="zh-TW" sz="2400" smtClean="0"/>
              <a:t>)</a:t>
            </a:r>
            <a:endParaRPr lang="en-US" altLang="zh-TW" sz="2400"/>
          </a:p>
          <a:p>
            <a:pPr lvl="1"/>
            <a:r>
              <a:rPr lang="en-US" altLang="zh-TW" sz="2400" smtClean="0"/>
              <a:t>IEEE </a:t>
            </a:r>
            <a:r>
              <a:rPr lang="en-US" altLang="zh-TW" sz="2400"/>
              <a:t>International Conference on Robotics and Automation (ICRA) </a:t>
            </a:r>
            <a:r>
              <a:rPr lang="en-US" altLang="zh-TW" sz="2400" smtClean="0"/>
              <a:t/>
            </a:r>
            <a:br>
              <a:rPr lang="en-US" altLang="zh-TW" sz="2400" smtClean="0"/>
            </a:br>
            <a:r>
              <a:rPr lang="en-US" altLang="zh-TW" sz="2400" smtClean="0"/>
              <a:t>(</a:t>
            </a:r>
            <a:r>
              <a:rPr lang="en-US" altLang="zh-TW" sz="2400">
                <a:hlinkClick r:id="rId4"/>
              </a:rPr>
              <a:t>http://rgbd-dataset.cs.washington.edu</a:t>
            </a:r>
            <a:r>
              <a:rPr lang="en-US" altLang="zh-TW" sz="2400"/>
              <a:t>)</a:t>
            </a:r>
          </a:p>
          <a:p>
            <a:pPr lvl="1"/>
            <a:r>
              <a:rPr lang="en-US" altLang="zh-TW" sz="2400" smtClean="0"/>
              <a:t>VOCB3DO</a:t>
            </a:r>
            <a:r>
              <a:rPr lang="en-US" altLang="zh-TW" sz="2400"/>
              <a:t>, Berkeley 3-D Object </a:t>
            </a:r>
            <a:r>
              <a:rPr lang="en-US" altLang="zh-TW" sz="2400" smtClean="0"/>
              <a:t>Dataset</a:t>
            </a:r>
            <a:br>
              <a:rPr lang="en-US" altLang="zh-TW" sz="2400" smtClean="0"/>
            </a:br>
            <a:r>
              <a:rPr lang="en-US" altLang="zh-TW" sz="2400" smtClean="0"/>
              <a:t>(</a:t>
            </a:r>
            <a:r>
              <a:rPr lang="en-US" sz="2400">
                <a:hlinkClick r:id="rId5"/>
              </a:rPr>
              <a:t>http://kinectdata.com</a:t>
            </a:r>
            <a:r>
              <a:rPr lang="en-US" sz="2400"/>
              <a:t>)</a:t>
            </a:r>
            <a:endParaRPr lang="en-US" altLang="zh-TW" sz="2400"/>
          </a:p>
          <a:p>
            <a:pPr marL="0" lvl="1" indent="0">
              <a:spcBef>
                <a:spcPts val="600"/>
              </a:spcBef>
              <a:buSzPct val="70000"/>
              <a:buNone/>
            </a:pP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spTree>
    <p:extLst>
      <p:ext uri="{BB962C8B-B14F-4D97-AF65-F5344CB8AC3E}">
        <p14:creationId xmlns:p14="http://schemas.microsoft.com/office/powerpoint/2010/main" val="1526972239"/>
      </p:ext>
    </p:extLst>
  </p:cSld>
  <p:clrMapOvr>
    <a:masterClrMapping/>
  </p:clrMapOvr>
  <p:transition spd="slow">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pPr marL="274320" lvl="1">
              <a:spcBef>
                <a:spcPts val="600"/>
              </a:spcBef>
              <a:buSzPct val="70000"/>
              <a:buFont typeface="Wingdings"/>
              <a:buChar char=""/>
            </a:pPr>
            <a:r>
              <a:rPr lang="en-US" sz="2200"/>
              <a:t>Wavelet transform provides what frequency bands exists at what time intervals</a:t>
            </a:r>
            <a:r>
              <a:rPr lang="en-US" sz="2200" smtClean="0"/>
              <a:t>.</a:t>
            </a:r>
          </a:p>
          <a:p>
            <a:pPr marL="274320" lvl="1">
              <a:spcBef>
                <a:spcPts val="600"/>
              </a:spcBef>
              <a:buSzPct val="70000"/>
              <a:buFont typeface="Wingdings"/>
              <a:buChar char=""/>
            </a:pPr>
            <a:r>
              <a:rPr lang="en-US" altLang="zh-TW" sz="2200" smtClean="0"/>
              <a:t>Provides </a:t>
            </a:r>
            <a:r>
              <a:rPr lang="en-US" altLang="zh-TW" sz="2200"/>
              <a:t>Orthonormal bases while STFT does not.</a:t>
            </a:r>
          </a:p>
          <a:p>
            <a:pPr marL="274320" lvl="1">
              <a:spcBef>
                <a:spcPts val="600"/>
              </a:spcBef>
              <a:buSzPct val="70000"/>
              <a:buFont typeface="Wingdings"/>
              <a:buChar char=""/>
            </a:pPr>
            <a:r>
              <a:rPr lang="en-US" altLang="zh-TW" sz="2200"/>
              <a:t>Provides a multi-resolution signal analysis approach</a:t>
            </a:r>
            <a:r>
              <a:rPr lang="en-US" altLang="zh-TW" sz="2200" smtClean="0"/>
              <a:t>.</a:t>
            </a:r>
            <a:endParaRPr lang="en-US" altLang="zh-TW" sz="2200"/>
          </a:p>
          <a:p>
            <a:r>
              <a:rPr lang="en-US" sz="2200" smtClean="0"/>
              <a:t>Wavelet-based </a:t>
            </a:r>
            <a:r>
              <a:rPr lang="en-US" sz="2200"/>
              <a:t>processing algorithms were superior….Ability of wavelets to discriminate different frequencies and to preserve signal details at different resolutions</a:t>
            </a:r>
            <a:r>
              <a:rPr lang="en-US" sz="2200" smtClean="0"/>
              <a:t>.</a:t>
            </a:r>
          </a:p>
          <a:p>
            <a:endParaRPr lang="en-US"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spTree>
    <p:extLst>
      <p:ext uri="{BB962C8B-B14F-4D97-AF65-F5344CB8AC3E}">
        <p14:creationId xmlns:p14="http://schemas.microsoft.com/office/powerpoint/2010/main" val="1009219890"/>
      </p:ext>
    </p:extLst>
  </p:cSld>
  <p:clrMapOvr>
    <a:masterClrMapping/>
  </p:clrMapOvr>
  <p:transition spd="slow">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sz="2200" smtClean="0"/>
              <a:t>Continuous Wavelet Transform</a:t>
            </a:r>
          </a:p>
          <a:p>
            <a:pPr lvl="1"/>
            <a:r>
              <a:rPr lang="en-US" sz="2200" smtClean="0"/>
              <a:t>Pros</a:t>
            </a:r>
          </a:p>
          <a:p>
            <a:pPr lvl="2">
              <a:buFont typeface="Wingdings" panose="05000000000000000000" pitchFamily="2" charset="2"/>
              <a:buChar char="v"/>
            </a:pPr>
            <a:r>
              <a:rPr lang="en-US" sz="2200" smtClean="0"/>
              <a:t>Using </a:t>
            </a:r>
            <a:r>
              <a:rPr lang="en-US" sz="2200"/>
              <a:t>wavelets we overcome background </a:t>
            </a:r>
            <a:r>
              <a:rPr lang="en-US" sz="2200" smtClean="0"/>
              <a:t>estimation</a:t>
            </a:r>
          </a:p>
          <a:p>
            <a:pPr lvl="2">
              <a:buFont typeface="Wingdings" panose="05000000000000000000" pitchFamily="2" charset="2"/>
              <a:buChar char="v"/>
            </a:pPr>
            <a:r>
              <a:rPr lang="en-US" sz="2200" smtClean="0"/>
              <a:t>Wavelets </a:t>
            </a:r>
            <a:r>
              <a:rPr lang="en-US" sz="2200"/>
              <a:t>are resistant to noise (robust)</a:t>
            </a:r>
          </a:p>
          <a:p>
            <a:pPr lvl="1"/>
            <a:r>
              <a:rPr lang="en-US" sz="2200" smtClean="0"/>
              <a:t>Cons</a:t>
            </a:r>
          </a:p>
          <a:p>
            <a:pPr lvl="2">
              <a:buFont typeface="Wingdings" panose="05000000000000000000" pitchFamily="2" charset="2"/>
              <a:buChar char="v"/>
            </a:pPr>
            <a:r>
              <a:rPr lang="en-US" sz="2200" smtClean="0"/>
              <a:t>Redundancy → </a:t>
            </a:r>
            <a:r>
              <a:rPr lang="en-US" sz="2200">
                <a:solidFill>
                  <a:srgbClr val="0070C0"/>
                </a:solidFill>
              </a:rPr>
              <a:t>slow speed</a:t>
            </a:r>
            <a:r>
              <a:rPr lang="en-US" sz="2200"/>
              <a:t> of </a:t>
            </a:r>
            <a:r>
              <a:rPr lang="en-US" sz="2200" smtClean="0"/>
              <a:t>calculations</a:t>
            </a:r>
          </a:p>
          <a:p>
            <a:pPr lvl="2">
              <a:buFont typeface="Wingdings" panose="05000000000000000000" pitchFamily="2" charset="2"/>
              <a:buChar char="v"/>
            </a:pPr>
            <a:r>
              <a:rPr lang="en-US" sz="2200" smtClean="0"/>
              <a:t>Nonorthogonality (</a:t>
            </a:r>
            <a:r>
              <a:rPr lang="en-US" sz="2200"/>
              <a:t>signal distotrs after inverse transform</a:t>
            </a:r>
            <a:r>
              <a:rPr lang="en-US" sz="2200" smtClean="0"/>
              <a:t>)</a:t>
            </a:r>
          </a:p>
          <a:p>
            <a:pPr marL="274320" lvl="1">
              <a:spcBef>
                <a:spcPts val="600"/>
              </a:spcBef>
              <a:buSzPct val="70000"/>
              <a:buFont typeface="Wingdings"/>
              <a:buChar char=""/>
            </a:pPr>
            <a:r>
              <a:rPr lang="en-US" sz="2200"/>
              <a:t>3D DCT has great potential to produce better compression than 3D </a:t>
            </a:r>
            <a:r>
              <a:rPr lang="en-US" sz="2200" smtClean="0"/>
              <a:t>DWT.</a:t>
            </a:r>
          </a:p>
          <a:p>
            <a:pPr marL="274320" lvl="1">
              <a:spcBef>
                <a:spcPts val="600"/>
              </a:spcBef>
              <a:buSzPct val="70000"/>
              <a:buFont typeface="Wingdings"/>
              <a:buChar char=""/>
            </a:pPr>
            <a:r>
              <a:rPr lang="en-US" sz="2200"/>
              <a:t>The biggest disadvantage of the </a:t>
            </a:r>
            <a:r>
              <a:rPr lang="en-US" sz="2200" smtClean="0"/>
              <a:t>wavelet </a:t>
            </a:r>
            <a:r>
              <a:rPr lang="en-US" sz="2200"/>
              <a:t>based coding technique is the problem of selecting basis function for a particular operation.</a:t>
            </a:r>
          </a:p>
          <a:p>
            <a:pPr lvl="1"/>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spTree>
    <p:extLst>
      <p:ext uri="{BB962C8B-B14F-4D97-AF65-F5344CB8AC3E}">
        <p14:creationId xmlns:p14="http://schemas.microsoft.com/office/powerpoint/2010/main" val="3223762562"/>
      </p:ext>
    </p:extLst>
  </p:cSld>
  <p:clrMapOvr>
    <a:masterClrMapping/>
  </p:clrMapOvr>
  <p:transition spd="slow">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spTree>
    <p:extLst>
      <p:ext uri="{BB962C8B-B14F-4D97-AF65-F5344CB8AC3E}">
        <p14:creationId xmlns:p14="http://schemas.microsoft.com/office/powerpoint/2010/main" val="535332875"/>
      </p:ext>
    </p:extLst>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a:t> good time resolution, poor frequency resolution</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7233" t="10300" r="6140" b="46387"/>
          <a:stretch>
            <a:fillRect/>
          </a:stretch>
        </p:blipFill>
        <p:spPr bwMode="auto">
          <a:xfrm>
            <a:off x="533400" y="2534489"/>
            <a:ext cx="7750006" cy="325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1905000" y="2919519"/>
            <a:ext cx="1841500" cy="2324101"/>
            <a:chOff x="6302206" y="641295"/>
            <a:chExt cx="1981200" cy="1676400"/>
          </a:xfrm>
        </p:grpSpPr>
        <p:cxnSp>
          <p:nvCxnSpPr>
            <p:cNvPr id="9" name="Straight Connector 8"/>
            <p:cNvCxnSpPr/>
            <p:nvPr/>
          </p:nvCxnSpPr>
          <p:spPr>
            <a:xfrm>
              <a:off x="6302206" y="6412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022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834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02206" y="23176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9360502"/>
      </p:ext>
    </p:extLst>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6858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Asim Bhatti, Saeid Nahavandi, Yakov Frayman: “</a:t>
            </a:r>
            <a:r>
              <a:rPr lang="en-US" sz="1600" i="1"/>
              <a:t>3D depth estimation for visual inspection using wavelet transform modulus maxima</a:t>
            </a:r>
            <a:r>
              <a:rPr lang="en-US" sz="1600"/>
              <a:t>”, Comput. Electr. Eng., Vol. 33, August </a:t>
            </a:r>
            <a:r>
              <a:rPr lang="en-US" sz="1600" smtClean="0"/>
              <a:t>2006.</a:t>
            </a:r>
          </a:p>
          <a:p>
            <a:pPr marL="708660" lvl="1" indent="-342900">
              <a:buClrTx/>
              <a:buSzPct val="100000"/>
              <a:buFont typeface="+mj-lt"/>
              <a:buAutoNum type="arabicPeriod"/>
            </a:pPr>
            <a:r>
              <a:rPr lang="en-US" sz="1600" smtClean="0"/>
              <a:t>M</a:t>
            </a:r>
            <a:r>
              <a:rPr lang="en-US" sz="1600"/>
              <a:t>.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a:t>
            </a:r>
            <a:r>
              <a:rPr lang="en-US" sz="1600" i="1"/>
              <a:t>Nén ảnh sử dụng biến đổi wavelet và ứng dụng trong các dịch vụ dữ liệu đa phương tiện di động</a:t>
            </a:r>
            <a:r>
              <a:rPr lang="en-US" sz="1600"/>
              <a:t>”,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80</a:t>
            </a:fld>
            <a:endParaRPr lang="en-US"/>
          </a:p>
        </p:txBody>
      </p:sp>
    </p:spTree>
    <p:extLst>
      <p:ext uri="{BB962C8B-B14F-4D97-AF65-F5344CB8AC3E}">
        <p14:creationId xmlns:p14="http://schemas.microsoft.com/office/powerpoint/2010/main" val="3830396033"/>
      </p:ext>
    </p:extLst>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Once </a:t>
            </a:r>
            <a:r>
              <a:rPr lang="en-US"/>
              <a:t>the window is chosen, the resolution is set for both time and frequency.</a:t>
            </a:r>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785850" y="2271716"/>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ransition spd="slow">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2587</TotalTime>
  <Words>4534</Words>
  <Application>Microsoft Office PowerPoint</Application>
  <PresentationFormat>On-screen Show (4:3)</PresentationFormat>
  <Paragraphs>1016</Paragraphs>
  <Slides>80</Slides>
  <Notes>79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9" baseType="lpstr">
      <vt:lpstr>굴림</vt:lpstr>
      <vt:lpstr>휴먼매직체</vt:lpstr>
      <vt:lpstr>MS Gothic</vt:lpstr>
      <vt:lpstr>新細明體</vt:lpstr>
      <vt:lpstr>Arial</vt:lpstr>
      <vt:lpstr>Calibri</vt:lpstr>
      <vt:lpstr>Cambria Math</vt:lpstr>
      <vt:lpstr>Century Schoolbook</vt:lpstr>
      <vt:lpstr>Corbel</vt:lpstr>
      <vt:lpstr>Courier New</vt:lpstr>
      <vt:lpstr>KodchiangUPC</vt:lpstr>
      <vt:lpstr>Symbol</vt:lpstr>
      <vt:lpstr>Tahoma</vt:lpstr>
      <vt:lpstr>Times New Roman</vt:lpstr>
      <vt:lpstr>Wingdings</vt:lpstr>
      <vt:lpstr>Wingdings 2</vt:lpstr>
      <vt:lpstr>Oriel</vt:lpstr>
      <vt:lpstr>Equation</vt:lpstr>
      <vt:lpstr>Egyenlet</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SHORT-TIME FOURIER TRANSFORM</vt:lpstr>
      <vt:lpstr>Heisenberg Uncertainty Principle</vt:lpstr>
      <vt:lpstr>WAVELET TRANSFORM</vt:lpstr>
      <vt:lpstr>WAVELET TRANSFORM</vt:lpstr>
      <vt:lpstr>WAVELET TRANSFORM</vt:lpstr>
      <vt:lpstr>WAVELET TRANSFORM</vt:lpstr>
      <vt:lpstr>TYPES OF WAVELET</vt:lpstr>
      <vt:lpstr>TYPES OF WAVELET</vt:lpstr>
      <vt:lpstr>Image Pyramids</vt:lpstr>
      <vt:lpstr>Image Pyramids</vt:lpstr>
      <vt:lpstr>Image Pyramids</vt:lpstr>
      <vt:lpstr>Subband Coding</vt:lpstr>
      <vt:lpstr>Subband Coding</vt:lpstr>
      <vt:lpstr>Subband Coding - Application</vt:lpstr>
      <vt:lpstr>MULTIRESOLUTION ANALYSIS</vt:lpstr>
      <vt:lpstr>MULTIRESOLUTION ANALYSIS</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CONTINUOUS WAVELET TRANSFORM</vt:lpstr>
      <vt:lpstr>CONTINUOUS WAVELET TRANSFORM</vt:lpstr>
      <vt:lpstr>Fourier vs. Wavelet</vt:lpstr>
      <vt:lpstr>Fourier vs. Wavelet</vt:lpstr>
      <vt:lpstr>Fourier vs. Wavelet</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WAVELET PACKET</vt:lpstr>
      <vt:lpstr>WAVELET PACKET</vt:lpstr>
      <vt:lpstr>Applied Fields Using Wavelets</vt:lpstr>
      <vt:lpstr>WAVELET TRANSFORM APPLICATION</vt:lpstr>
      <vt:lpstr>WAVELET TRANSFORM APPLICATION</vt:lpstr>
      <vt:lpstr>WAVELET TRANSFORM APPLICATION</vt:lpstr>
      <vt:lpstr>Wavelets in Image Coding</vt:lpstr>
      <vt:lpstr>Wavelet Transform Coding for Image Compression</vt:lpstr>
      <vt:lpstr>Steps in JPEG 2000</vt:lpstr>
      <vt:lpstr>DWT in JPEG 2000</vt:lpstr>
      <vt:lpstr>DWT in JPEG 2000</vt:lpstr>
      <vt:lpstr>DWT in JPEG 2000</vt:lpstr>
      <vt:lpstr>DWT in JPEG 2000</vt:lpstr>
      <vt:lpstr>DWT in JPEG 2000</vt:lpstr>
      <vt:lpstr>DWT in JPEG 2000</vt:lpstr>
      <vt:lpstr>DWT in JPEG 2000</vt:lpstr>
      <vt:lpstr>JPEG2000 vs JPEG</vt:lpstr>
      <vt:lpstr>DWT vs. DCT</vt:lpstr>
      <vt:lpstr>DEMO</vt:lpstr>
      <vt:lpstr>CONCLUSION</vt:lpstr>
      <vt:lpstr>CONCLUSION</vt:lpstr>
      <vt:lpstr>FUTURE WORK</vt:lpstr>
      <vt:lpstr>REFERENCE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179</cp:revision>
  <dcterms:created xsi:type="dcterms:W3CDTF">2014-08-22T03:03:46Z</dcterms:created>
  <dcterms:modified xsi:type="dcterms:W3CDTF">2014-10-21T13:40:50Z</dcterms:modified>
</cp:coreProperties>
</file>