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3"/>
  </p:notesMasterIdLst>
  <p:sldIdLst>
    <p:sldId id="256" r:id="rId2"/>
    <p:sldId id="258" r:id="rId3"/>
    <p:sldId id="259" r:id="rId4"/>
    <p:sldId id="313" r:id="rId5"/>
    <p:sldId id="314" r:id="rId6"/>
    <p:sldId id="315" r:id="rId7"/>
    <p:sldId id="290" r:id="rId8"/>
    <p:sldId id="394" r:id="rId9"/>
    <p:sldId id="316" r:id="rId10"/>
    <p:sldId id="318" r:id="rId11"/>
    <p:sldId id="305" r:id="rId12"/>
    <p:sldId id="395" r:id="rId13"/>
    <p:sldId id="317" r:id="rId14"/>
    <p:sldId id="306" r:id="rId15"/>
    <p:sldId id="307" r:id="rId16"/>
    <p:sldId id="308" r:id="rId17"/>
    <p:sldId id="319" r:id="rId18"/>
    <p:sldId id="320" r:id="rId19"/>
    <p:sldId id="386" r:id="rId20"/>
    <p:sldId id="293" r:id="rId21"/>
    <p:sldId id="377" r:id="rId22"/>
    <p:sldId id="391" r:id="rId23"/>
    <p:sldId id="376" r:id="rId24"/>
    <p:sldId id="385" r:id="rId25"/>
    <p:sldId id="321" r:id="rId26"/>
    <p:sldId id="294" r:id="rId27"/>
    <p:sldId id="399" r:id="rId28"/>
    <p:sldId id="330" r:id="rId29"/>
    <p:sldId id="396" r:id="rId30"/>
    <p:sldId id="397" r:id="rId31"/>
    <p:sldId id="332" r:id="rId32"/>
    <p:sldId id="333" r:id="rId33"/>
    <p:sldId id="334" r:id="rId34"/>
    <p:sldId id="342" r:id="rId35"/>
    <p:sldId id="335" r:id="rId36"/>
    <p:sldId id="354" r:id="rId37"/>
    <p:sldId id="355" r:id="rId38"/>
    <p:sldId id="383" r:id="rId39"/>
    <p:sldId id="356" r:id="rId40"/>
    <p:sldId id="378" r:id="rId41"/>
    <p:sldId id="331" r:id="rId42"/>
    <p:sldId id="387" r:id="rId43"/>
    <p:sldId id="309" r:id="rId44"/>
    <p:sldId id="367" r:id="rId45"/>
    <p:sldId id="368" r:id="rId46"/>
    <p:sldId id="365" r:id="rId47"/>
    <p:sldId id="292" r:id="rId48"/>
    <p:sldId id="384" r:id="rId49"/>
    <p:sldId id="366" r:id="rId50"/>
    <p:sldId id="295" r:id="rId51"/>
    <p:sldId id="348" r:id="rId52"/>
    <p:sldId id="299" r:id="rId53"/>
    <p:sldId id="349" r:id="rId54"/>
    <p:sldId id="310" r:id="rId55"/>
    <p:sldId id="311" r:id="rId56"/>
    <p:sldId id="375" r:id="rId57"/>
    <p:sldId id="343" r:id="rId58"/>
    <p:sldId id="300" r:id="rId59"/>
    <p:sldId id="379" r:id="rId60"/>
    <p:sldId id="344" r:id="rId61"/>
    <p:sldId id="297" r:id="rId62"/>
    <p:sldId id="345" r:id="rId63"/>
    <p:sldId id="346" r:id="rId64"/>
    <p:sldId id="357" r:id="rId65"/>
    <p:sldId id="393" r:id="rId66"/>
    <p:sldId id="358" r:id="rId67"/>
    <p:sldId id="369" r:id="rId68"/>
    <p:sldId id="370" r:id="rId69"/>
    <p:sldId id="371" r:id="rId70"/>
    <p:sldId id="372" r:id="rId71"/>
    <p:sldId id="373" r:id="rId72"/>
    <p:sldId id="374" r:id="rId73"/>
    <p:sldId id="392" r:id="rId74"/>
    <p:sldId id="353" r:id="rId75"/>
    <p:sldId id="389" r:id="rId76"/>
    <p:sldId id="298" r:id="rId77"/>
    <p:sldId id="390" r:id="rId78"/>
    <p:sldId id="398" r:id="rId79"/>
    <p:sldId id="347" r:id="rId80"/>
    <p:sldId id="289" r:id="rId81"/>
    <p:sldId id="400"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003" autoAdjust="0"/>
  </p:normalViewPr>
  <p:slideViewPr>
    <p:cSldViewPr>
      <p:cViewPr varScale="1">
        <p:scale>
          <a:sx n="75" d="100"/>
          <a:sy n="75" d="100"/>
        </p:scale>
        <p:origin x="1422" y="78"/>
      </p:cViewPr>
      <p:guideLst>
        <p:guide orient="horz" pos="2160"/>
        <p:guide pos="2880"/>
      </p:guideLst>
    </p:cSldViewPr>
  </p:slideViewPr>
  <p:notesTextViewPr>
    <p:cViewPr>
      <p:scale>
        <a:sx n="100" d="100"/>
        <a:sy n="100" d="100"/>
      </p:scale>
      <p:origin x="0" y="0"/>
    </p:cViewPr>
  </p:notesTextViewPr>
  <p:notesViewPr>
    <p:cSldViewPr>
      <p:cViewPr varScale="1">
        <p:scale>
          <a:sx n="70" d="100"/>
          <a:sy n="70" d="100"/>
        </p:scale>
        <p:origin x="276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5DAD7-128B-4332-945B-1049A1B0F574}" type="datetimeFigureOut">
              <a:rPr lang="en-US" smtClean="0"/>
              <a:t>23/10/2014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9E22E6-84BE-47C9-A40C-5BEF447F0D67}" type="slidenum">
              <a:rPr lang="en-US" smtClean="0"/>
              <a:t>‹#›</a:t>
            </a:fld>
            <a:endParaRPr lang="en-US"/>
          </a:p>
        </p:txBody>
      </p:sp>
    </p:spTree>
    <p:extLst>
      <p:ext uri="{BB962C8B-B14F-4D97-AF65-F5344CB8AC3E}">
        <p14:creationId xmlns:p14="http://schemas.microsoft.com/office/powerpoint/2010/main" val="1167961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Version:</a:t>
            </a:r>
            <a:r>
              <a:rPr lang="en-US" baseline="0" smtClean="0"/>
              <a:t> </a:t>
            </a:r>
            <a:r>
              <a:rPr lang="en-US" baseline="0" smtClean="0"/>
              <a:t>1.3</a:t>
            </a:r>
            <a:endParaRPr lang="en-US" baseline="0" smtClean="0"/>
          </a:p>
          <a:p>
            <a:r>
              <a:rPr lang="en-US" baseline="0" smtClean="0"/>
              <a:t>Last update: Ocotober </a:t>
            </a:r>
            <a:r>
              <a:rPr lang="en-US" baseline="0" smtClean="0"/>
              <a:t>23, </a:t>
            </a:r>
            <a:r>
              <a:rPr lang="en-US" baseline="0" smtClean="0"/>
              <a:t>2014</a:t>
            </a:r>
            <a:endParaRPr lang="en-US" smtClean="0"/>
          </a:p>
        </p:txBody>
      </p:sp>
      <p:sp>
        <p:nvSpPr>
          <p:cNvPr id="4" name="Slide Number Placeholder 3"/>
          <p:cNvSpPr>
            <a:spLocks noGrp="1"/>
          </p:cNvSpPr>
          <p:nvPr>
            <p:ph type="sldNum" sz="quarter" idx="10"/>
          </p:nvPr>
        </p:nvSpPr>
        <p:spPr/>
        <p:txBody>
          <a:bodyPr/>
          <a:lstStyle/>
          <a:p>
            <a:fld id="{969E22E6-84BE-47C9-A40C-5BEF447F0D67}" type="slidenum">
              <a:rPr lang="en-US" smtClean="0"/>
              <a:t>1</a:t>
            </a:fld>
            <a:endParaRPr lang="en-US"/>
          </a:p>
        </p:txBody>
      </p:sp>
    </p:spTree>
    <p:extLst>
      <p:ext uri="{BB962C8B-B14F-4D97-AF65-F5344CB8AC3E}">
        <p14:creationId xmlns:p14="http://schemas.microsoft.com/office/powerpoint/2010/main" val="54266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US" altLang="ar-SA" sz="2000" smtClean="0">
              <a:solidFill>
                <a:srgbClr val="0000FF"/>
              </a:solidFill>
            </a:endParaRPr>
          </a:p>
        </p:txBody>
      </p:sp>
      <p:sp>
        <p:nvSpPr>
          <p:cNvPr id="4" name="Slide Number Placeholder 3"/>
          <p:cNvSpPr>
            <a:spLocks noGrp="1"/>
          </p:cNvSpPr>
          <p:nvPr>
            <p:ph type="sldNum" sz="quarter" idx="10"/>
          </p:nvPr>
        </p:nvSpPr>
        <p:spPr/>
        <p:txBody>
          <a:bodyPr/>
          <a:lstStyle/>
          <a:p>
            <a:fld id="{969E22E6-84BE-47C9-A40C-5BEF447F0D67}" type="slidenum">
              <a:rPr lang="en-US" smtClean="0"/>
              <a:t>10</a:t>
            </a:fld>
            <a:endParaRPr lang="en-US"/>
          </a:p>
        </p:txBody>
      </p:sp>
    </p:spTree>
    <p:extLst>
      <p:ext uri="{BB962C8B-B14F-4D97-AF65-F5344CB8AC3E}">
        <p14:creationId xmlns:p14="http://schemas.microsoft.com/office/powerpoint/2010/main" val="3283870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Fourier series: harmonic sinusoids; single integer index</a:t>
            </a:r>
          </a:p>
          <a:p>
            <a:r>
              <a:rPr lang="en-US" smtClean="0"/>
              <a:t>Fourier transform (FT): nonharmonic sinusoids; single real index</a:t>
            </a:r>
          </a:p>
          <a:p>
            <a:r>
              <a:rPr lang="en-US" smtClean="0"/>
              <a:t>Walsh decomposition: “harmonic” square waves; single integer index</a:t>
            </a:r>
          </a:p>
          <a:p>
            <a:r>
              <a:rPr lang="en-US" smtClean="0"/>
              <a:t>Karhunen-Loeve decomp: eigenfunctions of covariance; single real index</a:t>
            </a:r>
          </a:p>
          <a:p>
            <a:r>
              <a:rPr lang="en-US" smtClean="0"/>
              <a:t>Short-Time FT (STFT): windowed, nonharmonic sinusoids; double index </a:t>
            </a:r>
          </a:p>
          <a:p>
            <a:r>
              <a:rPr lang="en-US" smtClean="0"/>
              <a:t>Wavelet Transform: time-compacted waves; double index</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11</a:t>
            </a:fld>
            <a:endParaRPr lang="en-US"/>
          </a:p>
        </p:txBody>
      </p:sp>
    </p:spTree>
    <p:extLst>
      <p:ext uri="{BB962C8B-B14F-4D97-AF65-F5344CB8AC3E}">
        <p14:creationId xmlns:p14="http://schemas.microsoft.com/office/powerpoint/2010/main" val="194614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Fourier series: harmonic sinusoids; single integer index</a:t>
            </a:r>
          </a:p>
          <a:p>
            <a:r>
              <a:rPr lang="en-US" smtClean="0"/>
              <a:t>Fourier transform (FT): nonharmonic sinusoids; single real index</a:t>
            </a:r>
          </a:p>
          <a:p>
            <a:r>
              <a:rPr lang="en-US" smtClean="0"/>
              <a:t>Walsh decomposition: “harmonic” square waves; single integer index</a:t>
            </a:r>
          </a:p>
          <a:p>
            <a:r>
              <a:rPr lang="en-US" smtClean="0"/>
              <a:t>Karhunen-Loeve decomp: eigenfunctions of covariance; single real index</a:t>
            </a:r>
          </a:p>
          <a:p>
            <a:r>
              <a:rPr lang="en-US" smtClean="0"/>
              <a:t>Short-Time FT (STFT): windowed, nonharmonic sinusoids; double index </a:t>
            </a:r>
          </a:p>
          <a:p>
            <a:r>
              <a:rPr lang="en-US" smtClean="0"/>
              <a:t>Wavelet Transform: time-compacted waves; double index</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12</a:t>
            </a:fld>
            <a:endParaRPr lang="en-US"/>
          </a:p>
        </p:txBody>
      </p:sp>
    </p:spTree>
    <p:extLst>
      <p:ext uri="{BB962C8B-B14F-4D97-AF65-F5344CB8AC3E}">
        <p14:creationId xmlns:p14="http://schemas.microsoft.com/office/powerpoint/2010/main" val="1075942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13</a:t>
            </a:fld>
            <a:endParaRPr lang="en-US"/>
          </a:p>
        </p:txBody>
      </p:sp>
    </p:spTree>
    <p:extLst>
      <p:ext uri="{BB962C8B-B14F-4D97-AF65-F5344CB8AC3E}">
        <p14:creationId xmlns:p14="http://schemas.microsoft.com/office/powerpoint/2010/main" val="2561543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smtClean="0">
                <a:solidFill>
                  <a:schemeClr val="hlink"/>
                </a:solidFill>
              </a:rPr>
              <a:t>Orthogonality</a:t>
            </a:r>
            <a:r>
              <a:rPr lang="en-GB" sz="1200" smtClean="0">
                <a:solidFill>
                  <a:schemeClr val="tx2"/>
                </a:solidFill>
              </a:rPr>
              <a:t> means that a representation of a signal in terms of sinusoidal waveforms leads to a “least squares” problem, i.e. with a finite number of terms we have the best approximation of a given signal in </a:t>
            </a:r>
            <a:r>
              <a:rPr lang="en-GB" sz="1200" smtClean="0">
                <a:solidFill>
                  <a:srgbClr val="008000"/>
                </a:solidFill>
              </a:rPr>
              <a:t>the least square sense</a:t>
            </a:r>
            <a:r>
              <a:rPr lang="en-GB" sz="1200" smtClean="0">
                <a:solidFill>
                  <a:schemeClr val="tx2"/>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smtClean="0">
                <a:solidFill>
                  <a:srgbClr val="FF0000"/>
                </a:solidFill>
              </a:rPr>
              <a:t>Orthogonality</a:t>
            </a:r>
            <a:r>
              <a:rPr lang="en-GB" sz="1200" smtClean="0">
                <a:solidFill>
                  <a:schemeClr val="tx2"/>
                </a:solidFill>
              </a:rPr>
              <a:t> also means that if we take a finite number of terms in an approximate representation, and </a:t>
            </a:r>
            <a:r>
              <a:rPr lang="en-GB" sz="1200" smtClean="0">
                <a:solidFill>
                  <a:srgbClr val="008000"/>
                </a:solidFill>
              </a:rPr>
              <a:t>we wish to take one more</a:t>
            </a:r>
            <a:r>
              <a:rPr lang="en-GB" sz="1200" smtClean="0">
                <a:solidFill>
                  <a:schemeClr val="tx2"/>
                </a:solidFill>
              </a:rPr>
              <a:t> term then the previously calculated weighting coefficients remain unaffected.</a:t>
            </a:r>
          </a:p>
        </p:txBody>
      </p:sp>
      <p:sp>
        <p:nvSpPr>
          <p:cNvPr id="4" name="Slide Number Placeholder 3"/>
          <p:cNvSpPr>
            <a:spLocks noGrp="1"/>
          </p:cNvSpPr>
          <p:nvPr>
            <p:ph type="sldNum" sz="quarter" idx="10"/>
          </p:nvPr>
        </p:nvSpPr>
        <p:spPr/>
        <p:txBody>
          <a:bodyPr/>
          <a:lstStyle/>
          <a:p>
            <a:fld id="{969E22E6-84BE-47C9-A40C-5BEF447F0D67}" type="slidenum">
              <a:rPr lang="en-US" smtClean="0"/>
              <a:t>14</a:t>
            </a:fld>
            <a:endParaRPr lang="en-US"/>
          </a:p>
        </p:txBody>
      </p:sp>
    </p:spTree>
    <p:extLst>
      <p:ext uri="{BB962C8B-B14F-4D97-AF65-F5344CB8AC3E}">
        <p14:creationId xmlns:p14="http://schemas.microsoft.com/office/powerpoint/2010/main" val="1493406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15</a:t>
            </a:fld>
            <a:endParaRPr lang="en-US"/>
          </a:p>
        </p:txBody>
      </p:sp>
    </p:spTree>
    <p:extLst>
      <p:ext uri="{BB962C8B-B14F-4D97-AF65-F5344CB8AC3E}">
        <p14:creationId xmlns:p14="http://schemas.microsoft.com/office/powerpoint/2010/main" val="2725628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16</a:t>
            </a:fld>
            <a:endParaRPr lang="en-US"/>
          </a:p>
        </p:txBody>
      </p:sp>
    </p:spTree>
    <p:extLst>
      <p:ext uri="{BB962C8B-B14F-4D97-AF65-F5344CB8AC3E}">
        <p14:creationId xmlns:p14="http://schemas.microsoft.com/office/powerpoint/2010/main" val="3040991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Upsampling (or interpolation) is done by zero inserting between every two coefficients.</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17</a:t>
            </a:fld>
            <a:endParaRPr lang="en-US"/>
          </a:p>
        </p:txBody>
      </p:sp>
    </p:spTree>
    <p:extLst>
      <p:ext uri="{BB962C8B-B14F-4D97-AF65-F5344CB8AC3E}">
        <p14:creationId xmlns:p14="http://schemas.microsoft.com/office/powerpoint/2010/main" val="844509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18</a:t>
            </a:fld>
            <a:endParaRPr lang="en-US"/>
          </a:p>
        </p:txBody>
      </p:sp>
    </p:spTree>
    <p:extLst>
      <p:ext uri="{BB962C8B-B14F-4D97-AF65-F5344CB8AC3E}">
        <p14:creationId xmlns:p14="http://schemas.microsoft.com/office/powerpoint/2010/main" val="228176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Upsampling (or interpolation) is done by zero inserting between every two coefficients.</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19</a:t>
            </a:fld>
            <a:endParaRPr lang="en-US"/>
          </a:p>
        </p:txBody>
      </p:sp>
    </p:spTree>
    <p:extLst>
      <p:ext uri="{BB962C8B-B14F-4D97-AF65-F5344CB8AC3E}">
        <p14:creationId xmlns:p14="http://schemas.microsoft.com/office/powerpoint/2010/main" val="1774293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a:t>
            </a:fld>
            <a:endParaRPr lang="en-US"/>
          </a:p>
        </p:txBody>
      </p:sp>
    </p:spTree>
    <p:extLst>
      <p:ext uri="{BB962C8B-B14F-4D97-AF65-F5344CB8AC3E}">
        <p14:creationId xmlns:p14="http://schemas.microsoft.com/office/powerpoint/2010/main" val="35615181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20</a:t>
            </a:fld>
            <a:endParaRPr lang="en-US"/>
          </a:p>
        </p:txBody>
      </p:sp>
    </p:spTree>
    <p:extLst>
      <p:ext uri="{BB962C8B-B14F-4D97-AF65-F5344CB8AC3E}">
        <p14:creationId xmlns:p14="http://schemas.microsoft.com/office/powerpoint/2010/main" val="3822399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21</a:t>
            </a:fld>
            <a:endParaRPr lang="en-US"/>
          </a:p>
        </p:txBody>
      </p:sp>
    </p:spTree>
    <p:extLst>
      <p:ext uri="{BB962C8B-B14F-4D97-AF65-F5344CB8AC3E}">
        <p14:creationId xmlns:p14="http://schemas.microsoft.com/office/powerpoint/2010/main" val="27581255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22</a:t>
            </a:fld>
            <a:endParaRPr lang="en-US"/>
          </a:p>
        </p:txBody>
      </p:sp>
    </p:spTree>
    <p:extLst>
      <p:ext uri="{BB962C8B-B14F-4D97-AF65-F5344CB8AC3E}">
        <p14:creationId xmlns:p14="http://schemas.microsoft.com/office/powerpoint/2010/main" val="33129764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23</a:t>
            </a:fld>
            <a:endParaRPr lang="en-US"/>
          </a:p>
        </p:txBody>
      </p:sp>
    </p:spTree>
    <p:extLst>
      <p:ext uri="{BB962C8B-B14F-4D97-AF65-F5344CB8AC3E}">
        <p14:creationId xmlns:p14="http://schemas.microsoft.com/office/powerpoint/2010/main" val="12227876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24</a:t>
            </a:fld>
            <a:endParaRPr lang="en-US"/>
          </a:p>
        </p:txBody>
      </p:sp>
    </p:spTree>
    <p:extLst>
      <p:ext uri="{BB962C8B-B14F-4D97-AF65-F5344CB8AC3E}">
        <p14:creationId xmlns:p14="http://schemas.microsoft.com/office/powerpoint/2010/main" val="2748794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25</a:t>
            </a:fld>
            <a:endParaRPr lang="en-US"/>
          </a:p>
        </p:txBody>
      </p:sp>
    </p:spTree>
    <p:extLst>
      <p:ext uri="{BB962C8B-B14F-4D97-AF65-F5344CB8AC3E}">
        <p14:creationId xmlns:p14="http://schemas.microsoft.com/office/powerpoint/2010/main" val="2131614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26</a:t>
            </a:fld>
            <a:endParaRPr lang="en-US"/>
          </a:p>
        </p:txBody>
      </p:sp>
    </p:spTree>
    <p:extLst>
      <p:ext uri="{BB962C8B-B14F-4D97-AF65-F5344CB8AC3E}">
        <p14:creationId xmlns:p14="http://schemas.microsoft.com/office/powerpoint/2010/main" val="1826375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27</a:t>
            </a:fld>
            <a:endParaRPr lang="en-US"/>
          </a:p>
        </p:txBody>
      </p:sp>
    </p:spTree>
    <p:extLst>
      <p:ext uri="{BB962C8B-B14F-4D97-AF65-F5344CB8AC3E}">
        <p14:creationId xmlns:p14="http://schemas.microsoft.com/office/powerpoint/2010/main" val="1855573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28</a:t>
            </a:fld>
            <a:endParaRPr lang="en-US"/>
          </a:p>
        </p:txBody>
      </p:sp>
    </p:spTree>
    <p:extLst>
      <p:ext uri="{BB962C8B-B14F-4D97-AF65-F5344CB8AC3E}">
        <p14:creationId xmlns:p14="http://schemas.microsoft.com/office/powerpoint/2010/main" val="3378497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29</a:t>
            </a:fld>
            <a:endParaRPr lang="en-US"/>
          </a:p>
        </p:txBody>
      </p:sp>
    </p:spTree>
    <p:extLst>
      <p:ext uri="{BB962C8B-B14F-4D97-AF65-F5344CB8AC3E}">
        <p14:creationId xmlns:p14="http://schemas.microsoft.com/office/powerpoint/2010/main" val="416244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ar-SA" sz="1200" b="1" smtClean="0">
                <a:solidFill>
                  <a:srgbClr val="0000FF"/>
                </a:solidFill>
              </a:rPr>
              <a:t>Transform:</a:t>
            </a:r>
            <a:r>
              <a:rPr lang="en-US" altLang="ar-SA" sz="1200" smtClean="0"/>
              <a:t> A mathematical operation that takes a function or sequence and maps it into another one.</a:t>
            </a:r>
          </a:p>
          <a:p>
            <a:r>
              <a:rPr lang="en-US" smtClean="0"/>
              <a:t>The transform of a function may give additional/hidden information about the original function, which may not be available/obvious otherwise.</a:t>
            </a:r>
          </a:p>
          <a:p>
            <a:r>
              <a:rPr lang="en-US" smtClean="0"/>
              <a:t>The transform of an equation may be easier to solve than the original equation.</a:t>
            </a:r>
          </a:p>
          <a:p>
            <a:r>
              <a:rPr lang="en-US" smtClean="0"/>
              <a:t>The transform of a function/sequence may require less storage, hence provide data compression/reduction.</a:t>
            </a:r>
          </a:p>
          <a:p>
            <a:r>
              <a:rPr lang="en-US" smtClean="0"/>
              <a:t>An operation may be easier to apply on the transformed function, rather than the original function (recall convolution).</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a:t>
            </a:fld>
            <a:endParaRPr lang="en-US"/>
          </a:p>
        </p:txBody>
      </p:sp>
    </p:spTree>
    <p:extLst>
      <p:ext uri="{BB962C8B-B14F-4D97-AF65-F5344CB8AC3E}">
        <p14:creationId xmlns:p14="http://schemas.microsoft.com/office/powerpoint/2010/main" val="20067797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30</a:t>
            </a:fld>
            <a:endParaRPr lang="en-US"/>
          </a:p>
        </p:txBody>
      </p:sp>
    </p:spTree>
    <p:extLst>
      <p:ext uri="{BB962C8B-B14F-4D97-AF65-F5344CB8AC3E}">
        <p14:creationId xmlns:p14="http://schemas.microsoft.com/office/powerpoint/2010/main" val="20871975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31</a:t>
            </a:fld>
            <a:endParaRPr lang="en-US"/>
          </a:p>
        </p:txBody>
      </p:sp>
    </p:spTree>
    <p:extLst>
      <p:ext uri="{BB962C8B-B14F-4D97-AF65-F5344CB8AC3E}">
        <p14:creationId xmlns:p14="http://schemas.microsoft.com/office/powerpoint/2010/main" val="34143586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32</a:t>
            </a:fld>
            <a:endParaRPr lang="en-US"/>
          </a:p>
        </p:txBody>
      </p:sp>
    </p:spTree>
    <p:extLst>
      <p:ext uri="{BB962C8B-B14F-4D97-AF65-F5344CB8AC3E}">
        <p14:creationId xmlns:p14="http://schemas.microsoft.com/office/powerpoint/2010/main" val="4772557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33</a:t>
            </a:fld>
            <a:endParaRPr lang="en-US"/>
          </a:p>
        </p:txBody>
      </p:sp>
    </p:spTree>
    <p:extLst>
      <p:ext uri="{BB962C8B-B14F-4D97-AF65-F5344CB8AC3E}">
        <p14:creationId xmlns:p14="http://schemas.microsoft.com/office/powerpoint/2010/main" val="7758823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34</a:t>
            </a:fld>
            <a:endParaRPr lang="en-US"/>
          </a:p>
        </p:txBody>
      </p:sp>
    </p:spTree>
    <p:extLst>
      <p:ext uri="{BB962C8B-B14F-4D97-AF65-F5344CB8AC3E}">
        <p14:creationId xmlns:p14="http://schemas.microsoft.com/office/powerpoint/2010/main" val="22833628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35</a:t>
            </a:fld>
            <a:endParaRPr lang="en-US"/>
          </a:p>
        </p:txBody>
      </p:sp>
    </p:spTree>
    <p:extLst>
      <p:ext uri="{BB962C8B-B14F-4D97-AF65-F5344CB8AC3E}">
        <p14:creationId xmlns:p14="http://schemas.microsoft.com/office/powerpoint/2010/main" val="34484294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36</a:t>
            </a:fld>
            <a:endParaRPr lang="en-US"/>
          </a:p>
        </p:txBody>
      </p:sp>
    </p:spTree>
    <p:extLst>
      <p:ext uri="{BB962C8B-B14F-4D97-AF65-F5344CB8AC3E}">
        <p14:creationId xmlns:p14="http://schemas.microsoft.com/office/powerpoint/2010/main" val="20032622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37</a:t>
            </a:fld>
            <a:endParaRPr lang="en-US"/>
          </a:p>
        </p:txBody>
      </p:sp>
    </p:spTree>
    <p:extLst>
      <p:ext uri="{BB962C8B-B14F-4D97-AF65-F5344CB8AC3E}">
        <p14:creationId xmlns:p14="http://schemas.microsoft.com/office/powerpoint/2010/main" val="23310874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38</a:t>
            </a:fld>
            <a:endParaRPr lang="en-US"/>
          </a:p>
        </p:txBody>
      </p:sp>
    </p:spTree>
    <p:extLst>
      <p:ext uri="{BB962C8B-B14F-4D97-AF65-F5344CB8AC3E}">
        <p14:creationId xmlns:p14="http://schemas.microsoft.com/office/powerpoint/2010/main" val="12946514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39</a:t>
            </a:fld>
            <a:endParaRPr lang="en-US"/>
          </a:p>
        </p:txBody>
      </p:sp>
    </p:spTree>
    <p:extLst>
      <p:ext uri="{BB962C8B-B14F-4D97-AF65-F5344CB8AC3E}">
        <p14:creationId xmlns:p14="http://schemas.microsoft.com/office/powerpoint/2010/main" val="2028008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a:t>
            </a:fld>
            <a:endParaRPr lang="en-US"/>
          </a:p>
        </p:txBody>
      </p:sp>
    </p:spTree>
    <p:extLst>
      <p:ext uri="{BB962C8B-B14F-4D97-AF65-F5344CB8AC3E}">
        <p14:creationId xmlns:p14="http://schemas.microsoft.com/office/powerpoint/2010/main" val="28192317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40</a:t>
            </a:fld>
            <a:endParaRPr lang="en-US"/>
          </a:p>
        </p:txBody>
      </p:sp>
    </p:spTree>
    <p:extLst>
      <p:ext uri="{BB962C8B-B14F-4D97-AF65-F5344CB8AC3E}">
        <p14:creationId xmlns:p14="http://schemas.microsoft.com/office/powerpoint/2010/main" val="28260959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41</a:t>
            </a:fld>
            <a:endParaRPr lang="en-US"/>
          </a:p>
        </p:txBody>
      </p:sp>
    </p:spTree>
    <p:extLst>
      <p:ext uri="{BB962C8B-B14F-4D97-AF65-F5344CB8AC3E}">
        <p14:creationId xmlns:p14="http://schemas.microsoft.com/office/powerpoint/2010/main" val="1080799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42</a:t>
            </a:fld>
            <a:endParaRPr lang="en-US"/>
          </a:p>
        </p:txBody>
      </p:sp>
    </p:spTree>
    <p:extLst>
      <p:ext uri="{BB962C8B-B14F-4D97-AF65-F5344CB8AC3E}">
        <p14:creationId xmlns:p14="http://schemas.microsoft.com/office/powerpoint/2010/main" val="9860545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43</a:t>
            </a:fld>
            <a:endParaRPr lang="en-US"/>
          </a:p>
        </p:txBody>
      </p:sp>
    </p:spTree>
    <p:extLst>
      <p:ext uri="{BB962C8B-B14F-4D97-AF65-F5344CB8AC3E}">
        <p14:creationId xmlns:p14="http://schemas.microsoft.com/office/powerpoint/2010/main" val="33197527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44</a:t>
            </a:fld>
            <a:endParaRPr lang="en-US"/>
          </a:p>
        </p:txBody>
      </p:sp>
    </p:spTree>
    <p:extLst>
      <p:ext uri="{BB962C8B-B14F-4D97-AF65-F5344CB8AC3E}">
        <p14:creationId xmlns:p14="http://schemas.microsoft.com/office/powerpoint/2010/main" val="19381459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45</a:t>
            </a:fld>
            <a:endParaRPr lang="en-US"/>
          </a:p>
        </p:txBody>
      </p:sp>
    </p:spTree>
    <p:extLst>
      <p:ext uri="{BB962C8B-B14F-4D97-AF65-F5344CB8AC3E}">
        <p14:creationId xmlns:p14="http://schemas.microsoft.com/office/powerpoint/2010/main" val="41303397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46</a:t>
            </a:fld>
            <a:endParaRPr lang="en-US"/>
          </a:p>
        </p:txBody>
      </p:sp>
    </p:spTree>
    <p:extLst>
      <p:ext uri="{BB962C8B-B14F-4D97-AF65-F5344CB8AC3E}">
        <p14:creationId xmlns:p14="http://schemas.microsoft.com/office/powerpoint/2010/main" val="6482482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182880" eaLnBrk="1" hangingPunct="1">
              <a:lnSpc>
                <a:spcPct val="90000"/>
              </a:lnSpc>
              <a:buFont typeface="Wingdings" panose="05000000000000000000" pitchFamily="2" charset="2"/>
              <a:buChar char="q"/>
            </a:pPr>
            <a:r>
              <a:rPr lang="en-US" sz="2400" smtClean="0"/>
              <a:t>FFT, basis functions: sinusoids</a:t>
            </a:r>
          </a:p>
          <a:p>
            <a:pPr marL="0" indent="-182880" eaLnBrk="1" hangingPunct="1">
              <a:lnSpc>
                <a:spcPct val="90000"/>
              </a:lnSpc>
              <a:buFont typeface="Wingdings" panose="05000000000000000000" pitchFamily="2" charset="2"/>
              <a:buChar char="q"/>
            </a:pPr>
            <a:r>
              <a:rPr lang="en-US" sz="2400" smtClean="0"/>
              <a:t>Wavelet transforms: small waves, called wavelet</a:t>
            </a:r>
          </a:p>
          <a:p>
            <a:pPr marL="0" indent="-182880" eaLnBrk="1" hangingPunct="1">
              <a:lnSpc>
                <a:spcPct val="90000"/>
              </a:lnSpc>
              <a:buFont typeface="Wingdings" panose="05000000000000000000" pitchFamily="2" charset="2"/>
              <a:buChar char="q"/>
            </a:pPr>
            <a:r>
              <a:rPr lang="en-US" sz="2400" smtClean="0"/>
              <a:t>FFT can only offer frequency information</a:t>
            </a:r>
          </a:p>
          <a:p>
            <a:pPr marL="0" indent="-182880" eaLnBrk="1" hangingPunct="1">
              <a:lnSpc>
                <a:spcPct val="90000"/>
              </a:lnSpc>
              <a:buFont typeface="Wingdings" panose="05000000000000000000" pitchFamily="2" charset="2"/>
              <a:buChar char="q"/>
            </a:pPr>
            <a:r>
              <a:rPr lang="en-US" sz="2400" smtClean="0"/>
              <a:t>Wavelet: frequency + temporal information</a:t>
            </a:r>
          </a:p>
          <a:p>
            <a:pPr marL="0" indent="-182880" eaLnBrk="1" hangingPunct="1">
              <a:lnSpc>
                <a:spcPct val="90000"/>
              </a:lnSpc>
              <a:buFont typeface="Wingdings" panose="05000000000000000000" pitchFamily="2" charset="2"/>
              <a:buChar char="q"/>
            </a:pPr>
            <a:r>
              <a:rPr lang="en-US" sz="2400" smtClean="0"/>
              <a:t>Fourier analysis doesn’t work well on discontinuous, “bursty” data: </a:t>
            </a:r>
            <a:r>
              <a:rPr lang="en-US" smtClean="0"/>
              <a:t>music, video, power, earthquakes,…</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47</a:t>
            </a:fld>
            <a:endParaRPr lang="en-US"/>
          </a:p>
        </p:txBody>
      </p:sp>
    </p:spTree>
    <p:extLst>
      <p:ext uri="{BB962C8B-B14F-4D97-AF65-F5344CB8AC3E}">
        <p14:creationId xmlns:p14="http://schemas.microsoft.com/office/powerpoint/2010/main" val="22369203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lnSpc>
                <a:spcPct val="90000"/>
              </a:lnSpc>
              <a:buFont typeface="Wingdings" panose="05000000000000000000" pitchFamily="2" charset="2"/>
              <a:buNone/>
            </a:pP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48</a:t>
            </a:fld>
            <a:endParaRPr lang="en-US"/>
          </a:p>
        </p:txBody>
      </p:sp>
    </p:spTree>
    <p:extLst>
      <p:ext uri="{BB962C8B-B14F-4D97-AF65-F5344CB8AC3E}">
        <p14:creationId xmlns:p14="http://schemas.microsoft.com/office/powerpoint/2010/main" val="39261155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lnSpc>
                <a:spcPct val="90000"/>
              </a:lnSpc>
              <a:buFont typeface="Wingdings" panose="05000000000000000000" pitchFamily="2" charset="2"/>
              <a:buNone/>
            </a:pP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49</a:t>
            </a:fld>
            <a:endParaRPr lang="en-US"/>
          </a:p>
        </p:txBody>
      </p:sp>
    </p:spTree>
    <p:extLst>
      <p:ext uri="{BB962C8B-B14F-4D97-AF65-F5344CB8AC3E}">
        <p14:creationId xmlns:p14="http://schemas.microsoft.com/office/powerpoint/2010/main" val="4017682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ar-SA" sz="2200" smtClean="0">
                <a:sym typeface="Wingdings" panose="05000000000000000000" pitchFamily="2" charset="2"/>
              </a:rPr>
              <a:t>Stationary signal:</a:t>
            </a:r>
            <a:r>
              <a:rPr lang="en-US" altLang="ar-SA" sz="2200" baseline="0" smtClean="0">
                <a:sym typeface="Wingdings" panose="05000000000000000000" pitchFamily="2" charset="2"/>
              </a:rPr>
              <a:t> tín hiệu dừng</a:t>
            </a:r>
            <a:endParaRPr lang="en-US" altLang="ar-SA" sz="2200" smtClean="0">
              <a:sym typeface="Wingdings" panose="05000000000000000000" pitchFamily="2" charset="2"/>
            </a:endParaRPr>
          </a:p>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a:t>
            </a:fld>
            <a:endParaRPr lang="en-US"/>
          </a:p>
        </p:txBody>
      </p:sp>
    </p:spTree>
    <p:extLst>
      <p:ext uri="{BB962C8B-B14F-4D97-AF65-F5344CB8AC3E}">
        <p14:creationId xmlns:p14="http://schemas.microsoft.com/office/powerpoint/2010/main" val="22664232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50</a:t>
            </a:fld>
            <a:endParaRPr lang="en-US"/>
          </a:p>
        </p:txBody>
      </p:sp>
    </p:spTree>
    <p:extLst>
      <p:ext uri="{BB962C8B-B14F-4D97-AF65-F5344CB8AC3E}">
        <p14:creationId xmlns:p14="http://schemas.microsoft.com/office/powerpoint/2010/main" val="11986770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Since each filter output has smaller bandwidth, we can discard some samples without losing information; this is called down-sampling or decimation.</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51</a:t>
            </a:fld>
            <a:endParaRPr lang="en-US"/>
          </a:p>
        </p:txBody>
      </p:sp>
    </p:spTree>
    <p:extLst>
      <p:ext uri="{BB962C8B-B14F-4D97-AF65-F5344CB8AC3E}">
        <p14:creationId xmlns:p14="http://schemas.microsoft.com/office/powerpoint/2010/main" val="5908520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52</a:t>
            </a:fld>
            <a:endParaRPr lang="en-US"/>
          </a:p>
        </p:txBody>
      </p:sp>
    </p:spTree>
    <p:extLst>
      <p:ext uri="{BB962C8B-B14F-4D97-AF65-F5344CB8AC3E}">
        <p14:creationId xmlns:p14="http://schemas.microsoft.com/office/powerpoint/2010/main" val="19979148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53</a:t>
            </a:fld>
            <a:endParaRPr lang="en-US"/>
          </a:p>
        </p:txBody>
      </p:sp>
    </p:spTree>
    <p:extLst>
      <p:ext uri="{BB962C8B-B14F-4D97-AF65-F5344CB8AC3E}">
        <p14:creationId xmlns:p14="http://schemas.microsoft.com/office/powerpoint/2010/main" val="7900503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54</a:t>
            </a:fld>
            <a:endParaRPr lang="en-US"/>
          </a:p>
        </p:txBody>
      </p:sp>
    </p:spTree>
    <p:extLst>
      <p:ext uri="{BB962C8B-B14F-4D97-AF65-F5344CB8AC3E}">
        <p14:creationId xmlns:p14="http://schemas.microsoft.com/office/powerpoint/2010/main" val="169650740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55</a:t>
            </a:fld>
            <a:endParaRPr lang="en-US"/>
          </a:p>
        </p:txBody>
      </p:sp>
    </p:spTree>
    <p:extLst>
      <p:ext uri="{BB962C8B-B14F-4D97-AF65-F5344CB8AC3E}">
        <p14:creationId xmlns:p14="http://schemas.microsoft.com/office/powerpoint/2010/main" val="53073432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56</a:t>
            </a:fld>
            <a:endParaRPr lang="en-US"/>
          </a:p>
        </p:txBody>
      </p:sp>
    </p:spTree>
    <p:extLst>
      <p:ext uri="{BB962C8B-B14F-4D97-AF65-F5344CB8AC3E}">
        <p14:creationId xmlns:p14="http://schemas.microsoft.com/office/powerpoint/2010/main" val="29398494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57</a:t>
            </a:fld>
            <a:endParaRPr lang="en-US"/>
          </a:p>
        </p:txBody>
      </p:sp>
    </p:spTree>
    <p:extLst>
      <p:ext uri="{BB962C8B-B14F-4D97-AF65-F5344CB8AC3E}">
        <p14:creationId xmlns:p14="http://schemas.microsoft.com/office/powerpoint/2010/main" val="201655989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58</a:t>
            </a:fld>
            <a:endParaRPr lang="en-US"/>
          </a:p>
        </p:txBody>
      </p:sp>
    </p:spTree>
    <p:extLst>
      <p:ext uri="{BB962C8B-B14F-4D97-AF65-F5344CB8AC3E}">
        <p14:creationId xmlns:p14="http://schemas.microsoft.com/office/powerpoint/2010/main" val="38090583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59</a:t>
            </a:fld>
            <a:endParaRPr lang="en-US"/>
          </a:p>
        </p:txBody>
      </p:sp>
    </p:spTree>
    <p:extLst>
      <p:ext uri="{BB962C8B-B14F-4D97-AF65-F5344CB8AC3E}">
        <p14:creationId xmlns:p14="http://schemas.microsoft.com/office/powerpoint/2010/main" val="3295536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a:t>
            </a:fld>
            <a:endParaRPr lang="en-US"/>
          </a:p>
        </p:txBody>
      </p:sp>
    </p:spTree>
    <p:extLst>
      <p:ext uri="{BB962C8B-B14F-4D97-AF65-F5344CB8AC3E}">
        <p14:creationId xmlns:p14="http://schemas.microsoft.com/office/powerpoint/2010/main" val="10618487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60</a:t>
            </a:fld>
            <a:endParaRPr lang="en-US"/>
          </a:p>
        </p:txBody>
      </p:sp>
    </p:spTree>
    <p:extLst>
      <p:ext uri="{BB962C8B-B14F-4D97-AF65-F5344CB8AC3E}">
        <p14:creationId xmlns:p14="http://schemas.microsoft.com/office/powerpoint/2010/main" val="246633202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61</a:t>
            </a:fld>
            <a:endParaRPr lang="en-US"/>
          </a:p>
        </p:txBody>
      </p:sp>
    </p:spTree>
    <p:extLst>
      <p:ext uri="{BB962C8B-B14F-4D97-AF65-F5344CB8AC3E}">
        <p14:creationId xmlns:p14="http://schemas.microsoft.com/office/powerpoint/2010/main" val="108973076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62</a:t>
            </a:fld>
            <a:endParaRPr lang="en-US"/>
          </a:p>
        </p:txBody>
      </p:sp>
    </p:spTree>
    <p:extLst>
      <p:ext uri="{BB962C8B-B14F-4D97-AF65-F5344CB8AC3E}">
        <p14:creationId xmlns:p14="http://schemas.microsoft.com/office/powerpoint/2010/main" val="29183076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63</a:t>
            </a:fld>
            <a:endParaRPr lang="en-US"/>
          </a:p>
        </p:txBody>
      </p:sp>
    </p:spTree>
    <p:extLst>
      <p:ext uri="{BB962C8B-B14F-4D97-AF65-F5344CB8AC3E}">
        <p14:creationId xmlns:p14="http://schemas.microsoft.com/office/powerpoint/2010/main" val="75350572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80000"/>
              </a:lnSpc>
              <a:buFont typeface="Wingdings" panose="05000000000000000000" pitchFamily="2" charset="2"/>
              <a:buChar char="q"/>
            </a:pPr>
            <a:endParaRPr lang="en-US" sz="1200" smtClean="0"/>
          </a:p>
        </p:txBody>
      </p:sp>
      <p:sp>
        <p:nvSpPr>
          <p:cNvPr id="4" name="Slide Number Placeholder 3"/>
          <p:cNvSpPr>
            <a:spLocks noGrp="1"/>
          </p:cNvSpPr>
          <p:nvPr>
            <p:ph type="sldNum" sz="quarter" idx="10"/>
          </p:nvPr>
        </p:nvSpPr>
        <p:spPr/>
        <p:txBody>
          <a:bodyPr/>
          <a:lstStyle/>
          <a:p>
            <a:fld id="{969E22E6-84BE-47C9-A40C-5BEF447F0D67}" type="slidenum">
              <a:rPr lang="en-US" smtClean="0"/>
              <a:t>64</a:t>
            </a:fld>
            <a:endParaRPr lang="en-US"/>
          </a:p>
        </p:txBody>
      </p:sp>
    </p:spTree>
    <p:extLst>
      <p:ext uri="{BB962C8B-B14F-4D97-AF65-F5344CB8AC3E}">
        <p14:creationId xmlns:p14="http://schemas.microsoft.com/office/powerpoint/2010/main" val="366383869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80000"/>
              </a:lnSpc>
              <a:buFont typeface="Wingdings" panose="05000000000000000000" pitchFamily="2" charset="2"/>
              <a:buChar char="q"/>
            </a:pPr>
            <a:endParaRPr lang="en-US" sz="1200" smtClean="0"/>
          </a:p>
        </p:txBody>
      </p:sp>
      <p:sp>
        <p:nvSpPr>
          <p:cNvPr id="4" name="Slide Number Placeholder 3"/>
          <p:cNvSpPr>
            <a:spLocks noGrp="1"/>
          </p:cNvSpPr>
          <p:nvPr>
            <p:ph type="sldNum" sz="quarter" idx="10"/>
          </p:nvPr>
        </p:nvSpPr>
        <p:spPr/>
        <p:txBody>
          <a:bodyPr/>
          <a:lstStyle/>
          <a:p>
            <a:fld id="{969E22E6-84BE-47C9-A40C-5BEF447F0D67}" type="slidenum">
              <a:rPr lang="en-US" smtClean="0"/>
              <a:t>65</a:t>
            </a:fld>
            <a:endParaRPr lang="en-US"/>
          </a:p>
        </p:txBody>
      </p:sp>
    </p:spTree>
    <p:extLst>
      <p:ext uri="{BB962C8B-B14F-4D97-AF65-F5344CB8AC3E}">
        <p14:creationId xmlns:p14="http://schemas.microsoft.com/office/powerpoint/2010/main" val="313089950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80000"/>
              </a:lnSpc>
              <a:buFont typeface="Wingdings" panose="05000000000000000000" pitchFamily="2" charset="2"/>
              <a:buNone/>
            </a:pPr>
            <a:r>
              <a:rPr lang="en-US" sz="1200" smtClean="0"/>
              <a:t>EBCOT: </a:t>
            </a:r>
            <a:r>
              <a:rPr lang="en-US" sz="1200" b="0" i="0" kern="1200" smtClean="0">
                <a:solidFill>
                  <a:schemeClr val="tx1"/>
                </a:solidFill>
                <a:effectLst/>
                <a:latin typeface="+mn-lt"/>
                <a:ea typeface="+mn-ea"/>
                <a:cs typeface="+mn-cs"/>
              </a:rPr>
              <a:t>embedded block coding with optimized truncation</a:t>
            </a:r>
            <a:endParaRPr lang="en-US" sz="1200" smtClean="0"/>
          </a:p>
        </p:txBody>
      </p:sp>
      <p:sp>
        <p:nvSpPr>
          <p:cNvPr id="4" name="Slide Number Placeholder 3"/>
          <p:cNvSpPr>
            <a:spLocks noGrp="1"/>
          </p:cNvSpPr>
          <p:nvPr>
            <p:ph type="sldNum" sz="quarter" idx="10"/>
          </p:nvPr>
        </p:nvSpPr>
        <p:spPr/>
        <p:txBody>
          <a:bodyPr/>
          <a:lstStyle/>
          <a:p>
            <a:fld id="{969E22E6-84BE-47C9-A40C-5BEF447F0D67}" type="slidenum">
              <a:rPr lang="en-US" smtClean="0"/>
              <a:t>66</a:t>
            </a:fld>
            <a:endParaRPr lang="en-US"/>
          </a:p>
        </p:txBody>
      </p:sp>
    </p:spTree>
    <p:extLst>
      <p:ext uri="{BB962C8B-B14F-4D97-AF65-F5344CB8AC3E}">
        <p14:creationId xmlns:p14="http://schemas.microsoft.com/office/powerpoint/2010/main" val="14350121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67</a:t>
            </a:fld>
            <a:endParaRPr lang="en-US"/>
          </a:p>
        </p:txBody>
      </p:sp>
    </p:spTree>
    <p:extLst>
      <p:ext uri="{BB962C8B-B14F-4D97-AF65-F5344CB8AC3E}">
        <p14:creationId xmlns:p14="http://schemas.microsoft.com/office/powerpoint/2010/main" val="158199492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68</a:t>
            </a:fld>
            <a:endParaRPr lang="en-US"/>
          </a:p>
        </p:txBody>
      </p:sp>
    </p:spTree>
    <p:extLst>
      <p:ext uri="{BB962C8B-B14F-4D97-AF65-F5344CB8AC3E}">
        <p14:creationId xmlns:p14="http://schemas.microsoft.com/office/powerpoint/2010/main" val="11097894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69</a:t>
            </a:fld>
            <a:endParaRPr lang="en-US"/>
          </a:p>
        </p:txBody>
      </p:sp>
    </p:spTree>
    <p:extLst>
      <p:ext uri="{BB962C8B-B14F-4D97-AF65-F5344CB8AC3E}">
        <p14:creationId xmlns:p14="http://schemas.microsoft.com/office/powerpoint/2010/main" val="1553069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182880">
              <a:buFont typeface="Wingdings" panose="05000000000000000000" pitchFamily="2" charset="2"/>
              <a:buAutoNum type="arabicPeriod"/>
            </a:pPr>
            <a:endParaRPr lang="en-US" altLang="ar-SA" sz="2000" smtClean="0">
              <a:solidFill>
                <a:srgbClr val="0000FF"/>
              </a:solidFill>
            </a:endParaRPr>
          </a:p>
        </p:txBody>
      </p:sp>
      <p:sp>
        <p:nvSpPr>
          <p:cNvPr id="4" name="Slide Number Placeholder 3"/>
          <p:cNvSpPr>
            <a:spLocks noGrp="1"/>
          </p:cNvSpPr>
          <p:nvPr>
            <p:ph type="sldNum" sz="quarter" idx="10"/>
          </p:nvPr>
        </p:nvSpPr>
        <p:spPr/>
        <p:txBody>
          <a:bodyPr/>
          <a:lstStyle/>
          <a:p>
            <a:fld id="{969E22E6-84BE-47C9-A40C-5BEF447F0D67}" type="slidenum">
              <a:rPr lang="en-US" smtClean="0"/>
              <a:t>7</a:t>
            </a:fld>
            <a:endParaRPr lang="en-US"/>
          </a:p>
        </p:txBody>
      </p:sp>
    </p:spTree>
    <p:extLst>
      <p:ext uri="{BB962C8B-B14F-4D97-AF65-F5344CB8AC3E}">
        <p14:creationId xmlns:p14="http://schemas.microsoft.com/office/powerpoint/2010/main" val="194172130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70</a:t>
            </a:fld>
            <a:endParaRPr lang="en-US"/>
          </a:p>
        </p:txBody>
      </p:sp>
    </p:spTree>
    <p:extLst>
      <p:ext uri="{BB962C8B-B14F-4D97-AF65-F5344CB8AC3E}">
        <p14:creationId xmlns:p14="http://schemas.microsoft.com/office/powerpoint/2010/main" val="9926490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71</a:t>
            </a:fld>
            <a:endParaRPr lang="en-US"/>
          </a:p>
        </p:txBody>
      </p:sp>
    </p:spTree>
    <p:extLst>
      <p:ext uri="{BB962C8B-B14F-4D97-AF65-F5344CB8AC3E}">
        <p14:creationId xmlns:p14="http://schemas.microsoft.com/office/powerpoint/2010/main" val="340784628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72</a:t>
            </a:fld>
            <a:endParaRPr lang="en-US"/>
          </a:p>
        </p:txBody>
      </p:sp>
    </p:spTree>
    <p:extLst>
      <p:ext uri="{BB962C8B-B14F-4D97-AF65-F5344CB8AC3E}">
        <p14:creationId xmlns:p14="http://schemas.microsoft.com/office/powerpoint/2010/main" val="149545241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73</a:t>
            </a:fld>
            <a:endParaRPr lang="en-US"/>
          </a:p>
        </p:txBody>
      </p:sp>
    </p:spTree>
    <p:extLst>
      <p:ext uri="{BB962C8B-B14F-4D97-AF65-F5344CB8AC3E}">
        <p14:creationId xmlns:p14="http://schemas.microsoft.com/office/powerpoint/2010/main" val="202132177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74</a:t>
            </a:fld>
            <a:endParaRPr lang="en-US"/>
          </a:p>
        </p:txBody>
      </p:sp>
    </p:spTree>
    <p:extLst>
      <p:ext uri="{BB962C8B-B14F-4D97-AF65-F5344CB8AC3E}">
        <p14:creationId xmlns:p14="http://schemas.microsoft.com/office/powerpoint/2010/main" val="408014980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75</a:t>
            </a:fld>
            <a:endParaRPr lang="en-US"/>
          </a:p>
        </p:txBody>
      </p:sp>
    </p:spTree>
    <p:extLst>
      <p:ext uri="{BB962C8B-B14F-4D97-AF65-F5344CB8AC3E}">
        <p14:creationId xmlns:p14="http://schemas.microsoft.com/office/powerpoint/2010/main" val="96344284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"Standard" test images (a set of images found frequently in the literature: Lena, peppers, cameraman, lake, etc., all in uncompressed tif format and of the same 512 x 512 size).</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76</a:t>
            </a:fld>
            <a:endParaRPr lang="en-US"/>
          </a:p>
        </p:txBody>
      </p:sp>
    </p:spTree>
    <p:extLst>
      <p:ext uri="{BB962C8B-B14F-4D97-AF65-F5344CB8AC3E}">
        <p14:creationId xmlns:p14="http://schemas.microsoft.com/office/powerpoint/2010/main" val="190270143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Hyperspectral Imagery Compression Using Three Dimensional Discrete Transforms (</a:t>
            </a:r>
            <a:r>
              <a:rPr lang="en-GB" sz="1200" smtClean="0">
                <a:solidFill>
                  <a:schemeClr val="accent1">
                    <a:lumMod val="75000"/>
                  </a:schemeClr>
                </a:solidFill>
              </a:rPr>
              <a:t>Tong Qiao)</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77</a:t>
            </a:fld>
            <a:endParaRPr lang="en-US"/>
          </a:p>
        </p:txBody>
      </p:sp>
    </p:spTree>
    <p:extLst>
      <p:ext uri="{BB962C8B-B14F-4D97-AF65-F5344CB8AC3E}">
        <p14:creationId xmlns:p14="http://schemas.microsoft.com/office/powerpoint/2010/main" val="338908119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t>3D DCT vs 3D DWT: </a:t>
            </a:r>
            <a:r>
              <a:rPr lang="en-US" smtClean="0"/>
              <a:t>Hyperspectral Imagery Compression Using Three Dimensional Discrete Transforms (</a:t>
            </a:r>
            <a:r>
              <a:rPr lang="en-GB" sz="1200" smtClean="0">
                <a:solidFill>
                  <a:schemeClr val="accent1">
                    <a:lumMod val="75000"/>
                  </a:schemeClr>
                </a:solidFill>
              </a:rPr>
              <a:t>Tong Qiao)</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78</a:t>
            </a:fld>
            <a:endParaRPr lang="en-US"/>
          </a:p>
        </p:txBody>
      </p:sp>
    </p:spTree>
    <p:extLst>
      <p:ext uri="{BB962C8B-B14F-4D97-AF65-F5344CB8AC3E}">
        <p14:creationId xmlns:p14="http://schemas.microsoft.com/office/powerpoint/2010/main" val="229846349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79</a:t>
            </a:fld>
            <a:endParaRPr lang="en-US"/>
          </a:p>
        </p:txBody>
      </p:sp>
    </p:spTree>
    <p:extLst>
      <p:ext uri="{BB962C8B-B14F-4D97-AF65-F5344CB8AC3E}">
        <p14:creationId xmlns:p14="http://schemas.microsoft.com/office/powerpoint/2010/main" val="3779978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182880">
              <a:buFont typeface="Wingdings" panose="05000000000000000000" pitchFamily="2" charset="2"/>
              <a:buAutoNum type="arabicPeriod"/>
            </a:pPr>
            <a:r>
              <a:rPr lang="en-US" altLang="ar-SA" sz="2400" smtClean="0"/>
              <a:t>Choose a window function of finite length</a:t>
            </a:r>
          </a:p>
          <a:p>
            <a:pPr marL="0" indent="-182880">
              <a:buFont typeface="Wingdings" panose="05000000000000000000" pitchFamily="2" charset="2"/>
              <a:buAutoNum type="arabicPeriod"/>
            </a:pPr>
            <a:r>
              <a:rPr lang="en-US" altLang="ar-SA" sz="2400" smtClean="0"/>
              <a:t>Put the window on top of the signal at t=0</a:t>
            </a:r>
          </a:p>
          <a:p>
            <a:pPr marL="0" indent="-182880">
              <a:buFont typeface="Wingdings" panose="05000000000000000000" pitchFamily="2" charset="2"/>
              <a:buAutoNum type="arabicPeriod"/>
            </a:pPr>
            <a:r>
              <a:rPr lang="en-US" altLang="ar-SA" sz="2400" smtClean="0"/>
              <a:t>Truncate the signal using this window</a:t>
            </a:r>
          </a:p>
          <a:p>
            <a:pPr marL="0" indent="-182880">
              <a:buFont typeface="Wingdings" panose="05000000000000000000" pitchFamily="2" charset="2"/>
              <a:buAutoNum type="arabicPeriod"/>
            </a:pPr>
            <a:r>
              <a:rPr lang="en-US" altLang="ar-SA" sz="2400" smtClean="0"/>
              <a:t>Compute the FT of the truncated signal, save.</a:t>
            </a:r>
          </a:p>
          <a:p>
            <a:pPr marL="0" indent="-182880">
              <a:buFont typeface="Wingdings" panose="05000000000000000000" pitchFamily="2" charset="2"/>
              <a:buAutoNum type="arabicPeriod"/>
            </a:pPr>
            <a:r>
              <a:rPr lang="en-US" altLang="ar-SA" sz="2400" smtClean="0"/>
              <a:t>Slide the window to the right by a small amount</a:t>
            </a:r>
          </a:p>
          <a:p>
            <a:pPr marL="0" indent="-182880">
              <a:buFont typeface="Wingdings" panose="05000000000000000000" pitchFamily="2" charset="2"/>
              <a:buAutoNum type="arabicPeriod"/>
            </a:pPr>
            <a:r>
              <a:rPr lang="en-US" altLang="ar-SA" sz="2400" smtClean="0"/>
              <a:t>Go to step 3, until window reaches the end of the signal</a:t>
            </a:r>
          </a:p>
          <a:p>
            <a:pPr marL="0" indent="-182880">
              <a:buFont typeface="Wingdings" panose="05000000000000000000" pitchFamily="2" charset="2"/>
              <a:buChar char="§"/>
            </a:pPr>
            <a:r>
              <a:rPr lang="en-US" altLang="ar-SA" sz="2400" smtClean="0">
                <a:solidFill>
                  <a:srgbClr val="0000FF"/>
                </a:solidFill>
              </a:rPr>
              <a:t>For each time location where the window is centered, we obtain a different FT</a:t>
            </a:r>
          </a:p>
          <a:p>
            <a:pPr marL="0" lvl="1" indent="-182880"/>
            <a:r>
              <a:rPr lang="en-US" altLang="ar-SA" sz="2000" smtClean="0">
                <a:solidFill>
                  <a:srgbClr val="0000FF"/>
                </a:solidFill>
              </a:rPr>
              <a:t>Hence, each FT provides the spectral information of a separate time-slice of the signal, providing simultaneous time and frequency information </a:t>
            </a:r>
          </a:p>
        </p:txBody>
      </p:sp>
      <p:sp>
        <p:nvSpPr>
          <p:cNvPr id="4" name="Slide Number Placeholder 3"/>
          <p:cNvSpPr>
            <a:spLocks noGrp="1"/>
          </p:cNvSpPr>
          <p:nvPr>
            <p:ph type="sldNum" sz="quarter" idx="10"/>
          </p:nvPr>
        </p:nvSpPr>
        <p:spPr/>
        <p:txBody>
          <a:bodyPr/>
          <a:lstStyle/>
          <a:p>
            <a:fld id="{969E22E6-84BE-47C9-A40C-5BEF447F0D67}" type="slidenum">
              <a:rPr lang="en-US" smtClean="0"/>
              <a:t>8</a:t>
            </a:fld>
            <a:endParaRPr lang="en-US"/>
          </a:p>
        </p:txBody>
      </p:sp>
    </p:spTree>
    <p:extLst>
      <p:ext uri="{BB962C8B-B14F-4D97-AF65-F5344CB8AC3E}">
        <p14:creationId xmlns:p14="http://schemas.microsoft.com/office/powerpoint/2010/main" val="2769550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182880">
              <a:buFont typeface="Wingdings" panose="05000000000000000000" pitchFamily="2" charset="2"/>
              <a:buAutoNum type="arabicPeriod"/>
            </a:pPr>
            <a:r>
              <a:rPr lang="en-US" altLang="ar-SA" sz="2400" smtClean="0"/>
              <a:t>Choose a window function of finite length</a:t>
            </a:r>
          </a:p>
          <a:p>
            <a:pPr marL="0" indent="-182880">
              <a:buFont typeface="Wingdings" panose="05000000000000000000" pitchFamily="2" charset="2"/>
              <a:buAutoNum type="arabicPeriod"/>
            </a:pPr>
            <a:r>
              <a:rPr lang="en-US" altLang="ar-SA" sz="2400" smtClean="0"/>
              <a:t>Put the window on top of the signal at t=0</a:t>
            </a:r>
          </a:p>
          <a:p>
            <a:pPr marL="0" indent="-182880">
              <a:buFont typeface="Wingdings" panose="05000000000000000000" pitchFamily="2" charset="2"/>
              <a:buAutoNum type="arabicPeriod"/>
            </a:pPr>
            <a:r>
              <a:rPr lang="en-US" altLang="ar-SA" sz="2400" smtClean="0"/>
              <a:t>Truncate the signal using this window</a:t>
            </a:r>
          </a:p>
          <a:p>
            <a:pPr marL="0" indent="-182880">
              <a:buFont typeface="Wingdings" panose="05000000000000000000" pitchFamily="2" charset="2"/>
              <a:buAutoNum type="arabicPeriod"/>
            </a:pPr>
            <a:r>
              <a:rPr lang="en-US" altLang="ar-SA" sz="2400" smtClean="0"/>
              <a:t>Compute the FT of the truncated signal, save.</a:t>
            </a:r>
          </a:p>
          <a:p>
            <a:pPr marL="0" indent="-182880">
              <a:buFont typeface="Wingdings" panose="05000000000000000000" pitchFamily="2" charset="2"/>
              <a:buAutoNum type="arabicPeriod"/>
            </a:pPr>
            <a:r>
              <a:rPr lang="en-US" altLang="ar-SA" sz="2400" smtClean="0"/>
              <a:t>Slide the window to the right by a small amount</a:t>
            </a:r>
          </a:p>
          <a:p>
            <a:pPr marL="0" indent="-182880">
              <a:buFont typeface="Wingdings" panose="05000000000000000000" pitchFamily="2" charset="2"/>
              <a:buAutoNum type="arabicPeriod"/>
            </a:pPr>
            <a:r>
              <a:rPr lang="en-US" altLang="ar-SA" sz="2400" smtClean="0"/>
              <a:t>Go to step 3, until window reaches the end of the signal</a:t>
            </a:r>
          </a:p>
          <a:p>
            <a:pPr marL="0" indent="-182880">
              <a:buFont typeface="Wingdings" panose="05000000000000000000" pitchFamily="2" charset="2"/>
              <a:buChar char="§"/>
            </a:pPr>
            <a:r>
              <a:rPr lang="en-US" altLang="ar-SA" sz="2400" smtClean="0">
                <a:solidFill>
                  <a:srgbClr val="0000FF"/>
                </a:solidFill>
              </a:rPr>
              <a:t>For each time location where the window is centered, we obtain a different FT</a:t>
            </a:r>
          </a:p>
          <a:p>
            <a:pPr marL="0" lvl="1" indent="-182880"/>
            <a:r>
              <a:rPr lang="en-US" altLang="ar-SA" sz="2000" smtClean="0">
                <a:solidFill>
                  <a:srgbClr val="0000FF"/>
                </a:solidFill>
              </a:rPr>
              <a:t>Hence, each FT provides the spectral information of a separate time-slice of the signal, providing simultaneous time and frequency information </a:t>
            </a:r>
          </a:p>
        </p:txBody>
      </p:sp>
      <p:sp>
        <p:nvSpPr>
          <p:cNvPr id="4" name="Slide Number Placeholder 3"/>
          <p:cNvSpPr>
            <a:spLocks noGrp="1"/>
          </p:cNvSpPr>
          <p:nvPr>
            <p:ph type="sldNum" sz="quarter" idx="10"/>
          </p:nvPr>
        </p:nvSpPr>
        <p:spPr/>
        <p:txBody>
          <a:bodyPr/>
          <a:lstStyle/>
          <a:p>
            <a:fld id="{969E22E6-84BE-47C9-A40C-5BEF447F0D67}" type="slidenum">
              <a:rPr lang="en-US" smtClean="0"/>
              <a:t>9</a:t>
            </a:fld>
            <a:endParaRPr lang="en-US"/>
          </a:p>
        </p:txBody>
      </p:sp>
    </p:spTree>
    <p:extLst>
      <p:ext uri="{BB962C8B-B14F-4D97-AF65-F5344CB8AC3E}">
        <p14:creationId xmlns:p14="http://schemas.microsoft.com/office/powerpoint/2010/main" val="3681414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latin typeface="Arial" panose="020B0604020202020204" pitchFamily="34" charset="0"/>
                <a:cs typeface="Arial" panose="020B060402020202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a:prstGeom prst="rect">
            <a:avLst/>
          </a:prstGeom>
        </p:spPr>
        <p:txBody>
          <a:bodyPr/>
          <a:lstStyle>
            <a:lvl1pPr>
              <a:defRPr>
                <a:latin typeface="Arial" panose="020B0604020202020204" pitchFamily="34" charset="0"/>
                <a:cs typeface="Arial" panose="020B0604020202020204" pitchFamily="34" charset="0"/>
              </a:defRPr>
            </a:lvl1pPr>
          </a:lstStyle>
          <a:p>
            <a:r>
              <a:rPr lang="en-US" smtClean="0"/>
              <a:t>Digital Image Processing &amp; Computer Vision Wavelet Transform Group 9: QMinh – ĐMinh – Toàn – Long – Tấn</a:t>
            </a:r>
            <a:endParaRPr lang="en-US"/>
          </a:p>
        </p:txBody>
      </p:sp>
      <p:sp>
        <p:nvSpPr>
          <p:cNvPr id="17" name="Footer Placeholder 16"/>
          <p:cNvSpPr>
            <a:spLocks noGrp="1"/>
          </p:cNvSpPr>
          <p:nvPr>
            <p:ph type="ftr" sz="quarter" idx="11"/>
          </p:nvPr>
        </p:nvSpPr>
        <p:spPr bwMode="auto">
          <a:xfrm rot="5400000">
            <a:off x="7077269" y="4181669"/>
            <a:ext cx="3657600" cy="384048"/>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9" name="Slide Number Placeholder 28"/>
          <p:cNvSpPr>
            <a:spLocks noGrp="1"/>
          </p:cNvSpPr>
          <p:nvPr>
            <p:ph type="sldNum" sz="quarter" idx="12"/>
          </p:nvPr>
        </p:nvSpPr>
        <p:spPr bwMode="auto">
          <a:xfrm>
            <a:off x="1325544" y="4928702"/>
            <a:ext cx="609600" cy="517524"/>
          </a:xfrm>
        </p:spPr>
        <p:txBody>
          <a:bodyPr/>
          <a:lstStyle>
            <a:lvl1pPr>
              <a:defRPr>
                <a:latin typeface="Arial" panose="020B0604020202020204" pitchFamily="34" charset="0"/>
                <a:cs typeface="Arial" panose="020B0604020202020204" pitchFamily="34" charset="0"/>
              </a:defRPr>
            </a:lvl1pPr>
          </a:lstStyle>
          <a:p>
            <a:fld id="{23B8E435-5DF5-44DE-83D2-9F90DF09A99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rot="5400000">
            <a:off x="7589520" y="1081851"/>
            <a:ext cx="2011680" cy="384048"/>
          </a:xfrm>
          <a:prstGeom prst="rect">
            <a:avLst/>
          </a:prstGeom>
        </p:spPr>
        <p:txBody>
          <a:bodyPr/>
          <a:lstStyle/>
          <a:p>
            <a:r>
              <a:rPr lang="en-US" smtClean="0"/>
              <a:t>Digital Image Processing &amp; Computer Vision Wavelet Transform Group 9: QMinh – ĐMinh – Toàn – Long – Tấn</a:t>
            </a:r>
            <a:endParaRPr lang="en-US"/>
          </a:p>
        </p:txBody>
      </p:sp>
      <p:sp>
        <p:nvSpPr>
          <p:cNvPr id="5" name="Footer Placeholder 4"/>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3B8E435-5DF5-44DE-83D2-9F90DF09A9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rot="5400000">
            <a:off x="7589520" y="1081851"/>
            <a:ext cx="2011680" cy="384048"/>
          </a:xfrm>
          <a:prstGeom prst="rect">
            <a:avLst/>
          </a:prstGeom>
        </p:spPr>
        <p:txBody>
          <a:bodyPr/>
          <a:lstStyle/>
          <a:p>
            <a:r>
              <a:rPr lang="en-US" smtClean="0"/>
              <a:t>Digital Image Processing &amp; Computer Vision Wavelet Transform Group 9: QMinh – ĐMinh – Toàn – Long – Tấn</a:t>
            </a:r>
            <a:endParaRPr lang="en-US"/>
          </a:p>
        </p:txBody>
      </p:sp>
      <p:sp>
        <p:nvSpPr>
          <p:cNvPr id="5" name="Footer Placeholder 4"/>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3B8E435-5DF5-44DE-83D2-9F90DF09A9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3" name="Rounded Rectangle 12"/>
          <p:cNvSpPr/>
          <p:nvPr userDrawn="1"/>
        </p:nvSpPr>
        <p:spPr>
          <a:xfrm>
            <a:off x="8610600" y="6553200"/>
            <a:ext cx="533400" cy="30011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smtClean="0"/>
          </a:p>
        </p:txBody>
      </p:sp>
      <p:sp>
        <p:nvSpPr>
          <p:cNvPr id="2" name="Title 1"/>
          <p:cNvSpPr>
            <a:spLocks noGrp="1"/>
          </p:cNvSpPr>
          <p:nvPr>
            <p:ph type="title"/>
          </p:nvPr>
        </p:nvSpPr>
        <p:spPr>
          <a:xfrm>
            <a:off x="228600" y="76200"/>
            <a:ext cx="8458200" cy="487362"/>
          </a:xfrm>
        </p:spPr>
        <p:txBody>
          <a:bodyPr>
            <a:noAutofit/>
          </a:bodyPr>
          <a:lstStyle>
            <a:lvl1pPr>
              <a:defRPr sz="3000" b="1">
                <a:solidFill>
                  <a:srgbClr val="FF0000"/>
                </a:solidFill>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8" name="Content Placeholder 7"/>
          <p:cNvSpPr>
            <a:spLocks noGrp="1"/>
          </p:cNvSpPr>
          <p:nvPr>
            <p:ph sz="quarter" idx="1"/>
          </p:nvPr>
        </p:nvSpPr>
        <p:spPr>
          <a:xfrm>
            <a:off x="228600" y="719028"/>
            <a:ext cx="8458200" cy="5559552"/>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Slide Number Placeholder 8"/>
          <p:cNvSpPr>
            <a:spLocks noGrp="1"/>
          </p:cNvSpPr>
          <p:nvPr>
            <p:ph type="sldNum" sz="quarter" idx="15"/>
          </p:nvPr>
        </p:nvSpPr>
        <p:spPr>
          <a:xfrm>
            <a:off x="8610600" y="6553200"/>
            <a:ext cx="533400" cy="288318"/>
          </a:xfrm>
        </p:spPr>
        <p:txBody>
          <a:bodyPr rtlCol="0"/>
          <a:lstStyle>
            <a:lvl1pPr>
              <a:defRPr>
                <a:latin typeface="Arial" panose="020B0604020202020204" pitchFamily="34" charset="0"/>
                <a:cs typeface="Arial" panose="020B0604020202020204" pitchFamily="34" charset="0"/>
              </a:defRPr>
            </a:lvl1pPr>
          </a:lstStyle>
          <a:p>
            <a:fld id="{23B8E435-5DF5-44DE-83D2-9F90DF09A99B}" type="slidenum">
              <a:rPr lang="en-US" smtClean="0"/>
              <a:pPr/>
              <a:t>‹#›</a:t>
            </a:fld>
            <a:endParaRPr lang="en-US"/>
          </a:p>
        </p:txBody>
      </p:sp>
      <p:sp>
        <p:nvSpPr>
          <p:cNvPr id="4" name="Rounded Rectangle 3"/>
          <p:cNvSpPr/>
          <p:nvPr userDrawn="1"/>
        </p:nvSpPr>
        <p:spPr>
          <a:xfrm>
            <a:off x="0" y="6553200"/>
            <a:ext cx="8534400" cy="3048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smtClean="0"/>
          </a:p>
        </p:txBody>
      </p:sp>
      <p:sp>
        <p:nvSpPr>
          <p:cNvPr id="6" name="TextBox 5"/>
          <p:cNvSpPr txBox="1"/>
          <p:nvPr userDrawn="1"/>
        </p:nvSpPr>
        <p:spPr>
          <a:xfrm>
            <a:off x="0" y="6553200"/>
            <a:ext cx="8610600" cy="284693"/>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50" smtClean="0">
                <a:solidFill>
                  <a:schemeClr val="bg1"/>
                </a:solidFill>
                <a:latin typeface="Arial" panose="020B0604020202020204" pitchFamily="34" charset="0"/>
                <a:cs typeface="Arial" panose="020B0604020202020204" pitchFamily="34" charset="0"/>
              </a:rPr>
              <a:t>Digital Image Processing &amp; Computer Vision Wavelet Transform Group 9: QMinh – ĐMinh – Toàn – Long – Tấn</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latin typeface="Arial" panose="020B0604020202020204" pitchFamily="34" charset="0"/>
                <a:cs typeface="Arial" panose="020B0604020202020204"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a:prstGeom prst="rect">
            <a:avLst/>
          </a:prstGeom>
        </p:spPr>
        <p:txBody>
          <a:bodyPr/>
          <a:lstStyle>
            <a:lvl1pPr>
              <a:defRPr>
                <a:latin typeface="Arial" panose="020B0604020202020204" pitchFamily="34" charset="0"/>
                <a:cs typeface="Arial" panose="020B0604020202020204" pitchFamily="34" charset="0"/>
              </a:defRPr>
            </a:lvl1pPr>
          </a:lstStyle>
          <a:p>
            <a:r>
              <a:rPr lang="en-US" smtClean="0"/>
              <a:t>Digital Image Processing &amp; Computer Vision Wavelet Transform Group 9: QMinh – ĐMinh – Toàn – Long – Tấn</a:t>
            </a:r>
            <a:endParaRPr lang="en-US"/>
          </a:p>
        </p:txBody>
      </p:sp>
      <p:sp>
        <p:nvSpPr>
          <p:cNvPr id="5" name="Footer Placeholder 4"/>
          <p:cNvSpPr>
            <a:spLocks noGrp="1"/>
          </p:cNvSpPr>
          <p:nvPr>
            <p:ph type="ftr" sz="quarter" idx="11"/>
          </p:nvPr>
        </p:nvSpPr>
        <p:spPr bwMode="auto">
          <a:xfrm rot="5400000">
            <a:off x="7077456" y="4178808"/>
            <a:ext cx="3657600" cy="384048"/>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bwMode="auto">
          <a:xfrm>
            <a:off x="1340616" y="4928702"/>
            <a:ext cx="609600" cy="517524"/>
          </a:xfrm>
        </p:spPr>
        <p:txBody>
          <a:bodyPr/>
          <a:lstStyle>
            <a:lvl1pPr>
              <a:defRPr>
                <a:latin typeface="Arial" panose="020B0604020202020204" pitchFamily="34" charset="0"/>
                <a:cs typeface="Arial" panose="020B0604020202020204" pitchFamily="34" charset="0"/>
              </a:defRPr>
            </a:lvl1pPr>
          </a:lstStyle>
          <a:p>
            <a:fld id="{23B8E435-5DF5-44DE-83D2-9F90DF09A99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rot="5400000">
            <a:off x="7589520" y="1081851"/>
            <a:ext cx="2011680" cy="384048"/>
          </a:xfrm>
          <a:prstGeom prst="rect">
            <a:avLst/>
          </a:prstGeom>
        </p:spPr>
        <p:txBody>
          <a:bodyPr/>
          <a:lstStyle/>
          <a:p>
            <a:r>
              <a:rPr lang="en-US" smtClean="0"/>
              <a:t>Digital Image Processing &amp; Computer Vision Wavelet Transform Group 9: QMinh – ĐMinh – Toàn – Long – Tấn</a:t>
            </a:r>
            <a:endParaRPr lang="en-US"/>
          </a:p>
        </p:txBody>
      </p:sp>
      <p:sp>
        <p:nvSpPr>
          <p:cNvPr id="6" name="Footer Placeholder 5"/>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3B8E435-5DF5-44DE-83D2-9F90DF09A99B}"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a:xfrm rot="5400000">
            <a:off x="7589520" y="1081851"/>
            <a:ext cx="2011680" cy="384048"/>
          </a:xfrm>
          <a:prstGeom prst="rect">
            <a:avLst/>
          </a:prstGeom>
        </p:spPr>
        <p:txBody>
          <a:bodyPr/>
          <a:lstStyle/>
          <a:p>
            <a:r>
              <a:rPr lang="en-US" smtClean="0"/>
              <a:t>Digital Image Processing &amp; Computer Vision Wavelet Transform Group 9: QMinh – ĐMinh – Toàn – Long – Tấn</a:t>
            </a:r>
            <a:endParaRPr lang="en-US"/>
          </a:p>
        </p:txBody>
      </p:sp>
      <p:sp>
        <p:nvSpPr>
          <p:cNvPr id="8" name="Footer Placeholder 7"/>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23B8E435-5DF5-44DE-83D2-9F90DF09A99B}"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lvl1pPr>
              <a:defRPr>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6" name="Date Placeholder 5"/>
          <p:cNvSpPr>
            <a:spLocks noGrp="1"/>
          </p:cNvSpPr>
          <p:nvPr>
            <p:ph type="dt" sz="half" idx="10"/>
          </p:nvPr>
        </p:nvSpPr>
        <p:spPr>
          <a:xfrm rot="5400000">
            <a:off x="7589520" y="1081851"/>
            <a:ext cx="2011680" cy="384048"/>
          </a:xfrm>
          <a:prstGeom prst="rect">
            <a:avLst/>
          </a:prstGeom>
        </p:spPr>
        <p:txBody>
          <a:bodyPr rtlCol="0"/>
          <a:lstStyle/>
          <a:p>
            <a:r>
              <a:rPr lang="en-US" smtClean="0"/>
              <a:t>Digital Image Processing &amp; Computer Vision Wavelet Transform Group 9: QMinh – ĐMinh – Toàn – Long – Tấn</a:t>
            </a:r>
            <a:endParaRPr lang="en-US"/>
          </a:p>
        </p:txBody>
      </p:sp>
      <p:sp>
        <p:nvSpPr>
          <p:cNvPr id="7" name="Slide Number Placeholder 6"/>
          <p:cNvSpPr>
            <a:spLocks noGrp="1"/>
          </p:cNvSpPr>
          <p:nvPr>
            <p:ph type="sldNum" sz="quarter" idx="11"/>
          </p:nvPr>
        </p:nvSpPr>
        <p:spPr/>
        <p:txBody>
          <a:bodyPr rtlCol="0"/>
          <a:lstStyle/>
          <a:p>
            <a:fld id="{23B8E435-5DF5-44DE-83D2-9F90DF09A99B}" type="slidenum">
              <a:rPr lang="en-US" smtClean="0"/>
              <a:t>‹#›</a:t>
            </a:fld>
            <a:endParaRPr lang="en-US"/>
          </a:p>
        </p:txBody>
      </p:sp>
      <p:sp>
        <p:nvSpPr>
          <p:cNvPr id="8" name="Footer Placeholder 7"/>
          <p:cNvSpPr>
            <a:spLocks noGrp="1"/>
          </p:cNvSpPr>
          <p:nvPr>
            <p:ph type="ftr" sz="quarter" idx="12"/>
          </p:nvPr>
        </p:nvSpPr>
        <p:spPr>
          <a:xfrm rot="5400000">
            <a:off x="6990186" y="3737240"/>
            <a:ext cx="3200400" cy="365760"/>
          </a:xfrm>
          <a:prstGeom prst="rect">
            <a:avLst/>
          </a:prstGeom>
        </p:spPr>
        <p:txBody>
          <a:bodyPr rtlCol="0"/>
          <a:lstStyle/>
          <a:p>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rot="5400000">
            <a:off x="7589520" y="1081851"/>
            <a:ext cx="2011680" cy="384048"/>
          </a:xfrm>
          <a:prstGeom prst="rect">
            <a:avLst/>
          </a:prstGeom>
        </p:spPr>
        <p:txBody>
          <a:bodyPr/>
          <a:lstStyle/>
          <a:p>
            <a:r>
              <a:rPr lang="en-US" smtClean="0"/>
              <a:t>Digital Image Processing &amp; Computer Vision Wavelet Transform Group 9: QMinh – ĐMinh – Toàn – Long – Tấn</a:t>
            </a:r>
            <a:endParaRPr lang="en-US"/>
          </a:p>
        </p:txBody>
      </p:sp>
      <p:sp>
        <p:nvSpPr>
          <p:cNvPr id="3" name="Footer Placeholder 2"/>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23B8E435-5DF5-44DE-83D2-9F90DF09A9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a:xfrm rot="5400000">
            <a:off x="7589520" y="1081851"/>
            <a:ext cx="2011680" cy="384048"/>
          </a:xfrm>
          <a:prstGeom prst="rect">
            <a:avLst/>
          </a:prstGeom>
        </p:spPr>
        <p:txBody>
          <a:bodyPr rtlCol="0"/>
          <a:lstStyle/>
          <a:p>
            <a:r>
              <a:rPr lang="en-US" smtClean="0"/>
              <a:t>Digital Image Processing &amp; Computer Vision Wavelet Transform Group 9: QMinh – ĐMinh – Toàn – Long – Tấn</a:t>
            </a:r>
            <a:endParaRPr lang="en-US"/>
          </a:p>
        </p:txBody>
      </p:sp>
      <p:sp>
        <p:nvSpPr>
          <p:cNvPr id="22" name="Slide Number Placeholder 21"/>
          <p:cNvSpPr>
            <a:spLocks noGrp="1"/>
          </p:cNvSpPr>
          <p:nvPr>
            <p:ph type="sldNum" sz="quarter" idx="15"/>
          </p:nvPr>
        </p:nvSpPr>
        <p:spPr/>
        <p:txBody>
          <a:bodyPr rtlCol="0"/>
          <a:lstStyle/>
          <a:p>
            <a:fld id="{23B8E435-5DF5-44DE-83D2-9F90DF09A99B}" type="slidenum">
              <a:rPr lang="en-US" smtClean="0"/>
              <a:t>‹#›</a:t>
            </a:fld>
            <a:endParaRPr lang="en-US"/>
          </a:p>
        </p:txBody>
      </p:sp>
      <p:sp>
        <p:nvSpPr>
          <p:cNvPr id="23" name="Footer Placeholder 22"/>
          <p:cNvSpPr>
            <a:spLocks noGrp="1"/>
          </p:cNvSpPr>
          <p:nvPr>
            <p:ph type="ftr" sz="quarter" idx="16"/>
          </p:nvPr>
        </p:nvSpPr>
        <p:spPr>
          <a:xfrm rot="5400000">
            <a:off x="6990186" y="3737240"/>
            <a:ext cx="3200400" cy="365760"/>
          </a:xfrm>
          <a:prstGeom prst="rect">
            <a:avLst/>
          </a:prstGeom>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a:xfrm rot="5400000">
            <a:off x="7589520" y="1081851"/>
            <a:ext cx="2011680" cy="384048"/>
          </a:xfrm>
          <a:prstGeom prst="rect">
            <a:avLst/>
          </a:prstGeom>
        </p:spPr>
        <p:txBody>
          <a:bodyPr rtlCol="0"/>
          <a:lstStyle/>
          <a:p>
            <a:r>
              <a:rPr lang="en-US" smtClean="0"/>
              <a:t>Digital Image Processing &amp; Computer Vision Wavelet Transform Group 9: QMinh – ĐMinh – Toàn – Long – Tấn</a:t>
            </a:r>
            <a:endParaRPr lang="en-US"/>
          </a:p>
        </p:txBody>
      </p:sp>
      <p:sp>
        <p:nvSpPr>
          <p:cNvPr id="18" name="Slide Number Placeholder 17"/>
          <p:cNvSpPr>
            <a:spLocks noGrp="1"/>
          </p:cNvSpPr>
          <p:nvPr>
            <p:ph type="sldNum" sz="quarter" idx="11"/>
          </p:nvPr>
        </p:nvSpPr>
        <p:spPr/>
        <p:txBody>
          <a:bodyPr rtlCol="0"/>
          <a:lstStyle/>
          <a:p>
            <a:fld id="{23B8E435-5DF5-44DE-83D2-9F90DF09A99B}" type="slidenum">
              <a:rPr lang="en-US" smtClean="0"/>
              <a:t>‹#›</a:t>
            </a:fld>
            <a:endParaRPr lang="en-US"/>
          </a:p>
        </p:txBody>
      </p:sp>
      <p:sp>
        <p:nvSpPr>
          <p:cNvPr id="21" name="Footer Placeholder 20"/>
          <p:cNvSpPr>
            <a:spLocks noGrp="1"/>
          </p:cNvSpPr>
          <p:nvPr>
            <p:ph type="ftr" sz="quarter" idx="12"/>
          </p:nvPr>
        </p:nvSpPr>
        <p:spPr>
          <a:xfrm rot="5400000">
            <a:off x="6990186" y="3737240"/>
            <a:ext cx="3200400" cy="365760"/>
          </a:xfrm>
          <a:prstGeom prst="rect">
            <a:avLst/>
          </a:prstGeom>
        </p:spPr>
        <p:txBody>
          <a:bodyPr rtlCol="0"/>
          <a:lstStyle/>
          <a:p>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152399" y="122238"/>
            <a:ext cx="8534401" cy="48736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52398" y="762000"/>
            <a:ext cx="8547793"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Slide Number Placeholder 22"/>
          <p:cNvSpPr>
            <a:spLocks noGrp="1"/>
          </p:cNvSpPr>
          <p:nvPr>
            <p:ph type="sldNum" sz="quarter" idx="4"/>
          </p:nvPr>
        </p:nvSpPr>
        <p:spPr>
          <a:xfrm>
            <a:off x="8505290" y="6336792"/>
            <a:ext cx="609600" cy="521208"/>
          </a:xfrm>
          <a:prstGeom prst="rect">
            <a:avLst/>
          </a:prstGeom>
        </p:spPr>
        <p:txBody>
          <a:bodyPr vert="horz" anchor="ctr"/>
          <a:lstStyle>
            <a:lvl1pPr algn="ctr" eaLnBrk="1" latinLnBrk="0" hangingPunct="1">
              <a:defRPr kumimoji="0" sz="1400" b="1">
                <a:solidFill>
                  <a:srgbClr val="FFFFFF"/>
                </a:solidFill>
              </a:defRPr>
            </a:lvl1pPr>
          </a:lstStyle>
          <a:p>
            <a:fld id="{23B8E435-5DF5-44DE-83D2-9F90DF09A99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gif"/><Relationship Id="rId7"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notesSlide" Target="../notesSlides/notesSlide27.xml"/><Relationship Id="rId7"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wmf"/><Relationship Id="rId10" Type="http://schemas.openxmlformats.org/officeDocument/2006/relationships/image" Target="../media/image44.png"/><Relationship Id="rId4" Type="http://schemas.openxmlformats.org/officeDocument/2006/relationships/oleObject" Target="../embeddings/oleObject4.bin"/><Relationship Id="rId9"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0.wmf"/><Relationship Id="rId5" Type="http://schemas.openxmlformats.org/officeDocument/2006/relationships/oleObject" Target="../embeddings/oleObject5.bin"/><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2.wmf"/><Relationship Id="rId4" Type="http://schemas.openxmlformats.org/officeDocument/2006/relationships/oleObject" Target="../embeddings/oleObject6.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53.wmf"/><Relationship Id="rId4" Type="http://schemas.openxmlformats.org/officeDocument/2006/relationships/oleObject" Target="../embeddings/oleObject7.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54.wmf"/><Relationship Id="rId4" Type="http://schemas.openxmlformats.org/officeDocument/2006/relationships/oleObject" Target="../embeddings/oleObject8.bin"/></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70.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3.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hyperlink" Target="http://www.cerm.unifi.it/EUcourse2001/Gunther_lecturenotes.pdf"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oleObject" Target="../embeddings/oleObject15.bin"/><Relationship Id="rId3" Type="http://schemas.openxmlformats.org/officeDocument/2006/relationships/notesSlide" Target="../notesSlides/notesSlide53.xml"/><Relationship Id="rId7" Type="http://schemas.openxmlformats.org/officeDocument/2006/relationships/image" Target="../media/image66.wmf"/><Relationship Id="rId12"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0.bin"/><Relationship Id="rId11" Type="http://schemas.openxmlformats.org/officeDocument/2006/relationships/oleObject" Target="../embeddings/oleObject13.bin"/><Relationship Id="rId5" Type="http://schemas.openxmlformats.org/officeDocument/2006/relationships/image" Target="../media/image65.wmf"/><Relationship Id="rId15" Type="http://schemas.openxmlformats.org/officeDocument/2006/relationships/oleObject" Target="../embeddings/oleObject17.bin"/><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67.wmf"/><Relationship Id="rId14" Type="http://schemas.openxmlformats.org/officeDocument/2006/relationships/oleObject" Target="../embeddings/oleObject16.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6.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png"/><Relationship Id="rId11" Type="http://schemas.openxmlformats.org/officeDocument/2006/relationships/image" Target="../media/image7.wmf"/><Relationship Id="rId5" Type="http://schemas.openxmlformats.org/officeDocument/2006/relationships/image" Target="../media/image5.wmf"/><Relationship Id="rId10" Type="http://schemas.openxmlformats.org/officeDocument/2006/relationships/oleObject" Target="../embeddings/oleObject3.bin"/><Relationship Id="rId4" Type="http://schemas.openxmlformats.org/officeDocument/2006/relationships/oleObject" Target="../embeddings/oleObject1.bin"/><Relationship Id="rId9" Type="http://schemas.openxmlformats.org/officeDocument/2006/relationships/image" Target="../media/image9.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5.png"/><Relationship Id="rId4" Type="http://schemas.openxmlformats.org/officeDocument/2006/relationships/image" Target="../media/image14.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73.xml"/><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7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74.xml"/><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75.png"/></Relationships>
</file>

<file path=ppt/slides/_rels/slide75.xml.rels><?xml version="1.0" encoding="UTF-8" standalone="yes"?>
<Relationships xmlns="http://schemas.openxmlformats.org/package/2006/relationships"><Relationship Id="rId3" Type="http://schemas.openxmlformats.org/officeDocument/2006/relationships/image" Target="../media/image77.jpeg"/><Relationship Id="rId7" Type="http://schemas.openxmlformats.org/officeDocument/2006/relationships/image" Target="../media/image81.jpeg"/><Relationship Id="rId2" Type="http://schemas.openxmlformats.org/officeDocument/2006/relationships/notesSlide" Target="../notesSlides/notesSlide75.xml"/><Relationship Id="rId1" Type="http://schemas.openxmlformats.org/officeDocument/2006/relationships/slideLayout" Target="../slideLayouts/slideLayout2.xml"/><Relationship Id="rId6" Type="http://schemas.openxmlformats.org/officeDocument/2006/relationships/image" Target="../media/image80.jpeg"/><Relationship Id="rId5" Type="http://schemas.openxmlformats.org/officeDocument/2006/relationships/image" Target="../media/image79.jpeg"/><Relationship Id="rId4" Type="http://schemas.openxmlformats.org/officeDocument/2006/relationships/image" Target="../media/image78.jpeg"/></Relationships>
</file>

<file path=ppt/slides/_rels/slide76.xml.rels><?xml version="1.0" encoding="UTF-8" standalone="yes"?>
<Relationships xmlns="http://schemas.openxmlformats.org/package/2006/relationships"><Relationship Id="rId3" Type="http://schemas.openxmlformats.org/officeDocument/2006/relationships/hyperlink" Target="http://www.imageprocessingplace.com/root_files_V3/image_databases.htm" TargetMode="External"/><Relationship Id="rId2" Type="http://schemas.openxmlformats.org/officeDocument/2006/relationships/notesSlide" Target="../notesSlides/notesSlide76.xml"/><Relationship Id="rId1" Type="http://schemas.openxmlformats.org/officeDocument/2006/relationships/slideLayout" Target="../slideLayouts/slideLayout2.xml"/><Relationship Id="rId6" Type="http://schemas.openxmlformats.org/officeDocument/2006/relationships/hyperlink" Target="http://cs.nyu.edu/~silberman/datasets/nyu_depth_v2.html" TargetMode="External"/><Relationship Id="rId5" Type="http://schemas.openxmlformats.org/officeDocument/2006/relationships/hyperlink" Target="http://kinectdata.com/" TargetMode="External"/><Relationship Id="rId4" Type="http://schemas.openxmlformats.org/officeDocument/2006/relationships/hyperlink" Target="http://rgbd-dataset.cs.washington.edu/" TargetMode="Externa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en.wikipedia.org/wiki/Wavelet_transform" TargetMode="External"/><Relationship Id="rId2" Type="http://schemas.openxmlformats.org/officeDocument/2006/relationships/hyperlink" Target="http://www.mathworks.com/help/wavelet/ug/wavelet-packets.html"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2362200"/>
            <a:ext cx="6172200" cy="979962"/>
          </a:xfrm>
        </p:spPr>
        <p:txBody>
          <a:bodyPr>
            <a:noAutofit/>
          </a:bodyPr>
          <a:lstStyle/>
          <a:p>
            <a:pPr algn="ctr"/>
            <a:r>
              <a:rPr lang="en-US" sz="4000" smtClean="0">
                <a:solidFill>
                  <a:srgbClr val="FF0000"/>
                </a:solidFill>
                <a:latin typeface="Arial" panose="020B0604020202020204" pitchFamily="34" charset="0"/>
                <a:cs typeface="Arial" panose="020B0604020202020204" pitchFamily="34" charset="0"/>
              </a:rPr>
              <a:t>WAVELET TRANSFORM</a:t>
            </a:r>
            <a:endParaRPr lang="en-US" sz="4000" dirty="0">
              <a:solidFill>
                <a:srgbClr val="FF0000"/>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819400" y="4495800"/>
            <a:ext cx="4343400" cy="2209800"/>
          </a:xfrm>
        </p:spPr>
        <p:txBody>
          <a:bodyPr>
            <a:noAutofit/>
          </a:bodyPr>
          <a:lstStyle/>
          <a:p>
            <a:r>
              <a:rPr lang="en-US" b="0" smtClean="0"/>
              <a:t>Supervisor: Dr. Lý Quốc Ngọc</a:t>
            </a:r>
            <a:endParaRPr lang="en-US" b="0" dirty="0" smtClean="0"/>
          </a:p>
          <a:p>
            <a:r>
              <a:rPr lang="en-US" b="0" smtClean="0"/>
              <a:t>Group 9:	</a:t>
            </a:r>
            <a:r>
              <a:rPr lang="vi-VN" b="0" smtClean="0"/>
              <a:t>Hồ </a:t>
            </a:r>
            <a:r>
              <a:rPr lang="vi-VN" b="0"/>
              <a:t>Quang </a:t>
            </a:r>
            <a:r>
              <a:rPr lang="vi-VN" b="0" smtClean="0"/>
              <a:t>Minh</a:t>
            </a:r>
            <a:r>
              <a:rPr lang="en-US" b="0"/>
              <a:t> - 1211042</a:t>
            </a:r>
            <a:endParaRPr lang="vi-VN" b="0"/>
          </a:p>
          <a:p>
            <a:r>
              <a:rPr lang="en-US" b="0" smtClean="0"/>
              <a:t>	</a:t>
            </a:r>
            <a:r>
              <a:rPr lang="vi-VN" b="0" smtClean="0"/>
              <a:t>Đỗ </a:t>
            </a:r>
            <a:r>
              <a:rPr lang="vi-VN" b="0"/>
              <a:t>Đặng </a:t>
            </a:r>
            <a:r>
              <a:rPr lang="vi-VN" b="0" smtClean="0"/>
              <a:t>Minh</a:t>
            </a:r>
            <a:r>
              <a:rPr lang="en-US" b="0"/>
              <a:t> - 1311015</a:t>
            </a:r>
          </a:p>
          <a:p>
            <a:r>
              <a:rPr lang="en-US" b="0" smtClean="0"/>
              <a:t>	</a:t>
            </a:r>
            <a:r>
              <a:rPr lang="vi-VN" b="0" smtClean="0"/>
              <a:t>Huỳnh </a:t>
            </a:r>
            <a:r>
              <a:rPr lang="vi-VN" b="0"/>
              <a:t>Công </a:t>
            </a:r>
            <a:r>
              <a:rPr lang="vi-VN" b="0" smtClean="0"/>
              <a:t>Toàn</a:t>
            </a:r>
            <a:r>
              <a:rPr lang="en-US" b="0" smtClean="0"/>
              <a:t> - 1311026</a:t>
            </a:r>
            <a:endParaRPr lang="vi-VN" b="0"/>
          </a:p>
          <a:p>
            <a:r>
              <a:rPr lang="en-US" b="0" smtClean="0"/>
              <a:t>	</a:t>
            </a:r>
            <a:r>
              <a:rPr lang="vi-VN" b="0" smtClean="0"/>
              <a:t>Dương </a:t>
            </a:r>
            <a:r>
              <a:rPr lang="vi-VN" b="0"/>
              <a:t>Xuân </a:t>
            </a:r>
            <a:r>
              <a:rPr lang="vi-VN" b="0" smtClean="0"/>
              <a:t>Long</a:t>
            </a:r>
            <a:r>
              <a:rPr lang="en-US" b="0" smtClean="0"/>
              <a:t> - 1311048</a:t>
            </a:r>
            <a:endParaRPr lang="vi-VN" b="0"/>
          </a:p>
          <a:p>
            <a:r>
              <a:rPr lang="en-US" b="0" smtClean="0"/>
              <a:t>	</a:t>
            </a:r>
            <a:r>
              <a:rPr lang="vi-VN" b="0" smtClean="0"/>
              <a:t>Hồ </a:t>
            </a:r>
            <a:r>
              <a:rPr lang="vi-VN" b="0"/>
              <a:t>Văn </a:t>
            </a:r>
            <a:r>
              <a:rPr lang="vi-VN" b="0" smtClean="0"/>
              <a:t>Tấn</a:t>
            </a:r>
            <a:r>
              <a:rPr lang="en-US" b="0" smtClean="0"/>
              <a:t> - 1311058</a:t>
            </a:r>
            <a:endParaRPr lang="en-US" b="0" dirty="0"/>
          </a:p>
        </p:txBody>
      </p:sp>
      <p:pic>
        <p:nvPicPr>
          <p:cNvPr id="4" name="Picture 2" descr="http://www.thptdongthanh.edu.vn/upload/advertisings/2011/03/14/085152_hcmu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54428"/>
            <a:ext cx="1926613" cy="152664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www.ttcn.hochiminhcity.gov.vn/image/image_gallery?uuid=dfcdf6e3-c677-4ae1-9185-3a19be31e99c&amp;groupId=10192&amp;t=125246747834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1200" y="54428"/>
            <a:ext cx="2897747" cy="1245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136526"/>
      </p:ext>
    </p:extLst>
  </p:cSld>
  <p:clrMapOvr>
    <a:masterClrMapping/>
  </p:clrMapOvr>
  <p:transition spd="slow">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Heisenberg Uncertainty Principle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10</a:t>
            </a:fld>
            <a:endParaRPr lang="en-US"/>
          </a:p>
        </p:txBody>
      </p:sp>
      <mc:AlternateContent xmlns:mc="http://schemas.openxmlformats.org/markup-compatibility/2006" xmlns:a14="http://schemas.microsoft.com/office/drawing/2010/main">
        <mc:Choice Requires="a14">
          <p:sp>
            <p:nvSpPr>
              <p:cNvPr id="3" name="Rectangle 2"/>
              <p:cNvSpPr/>
              <p:nvPr/>
            </p:nvSpPr>
            <p:spPr>
              <a:xfrm>
                <a:off x="3342779" y="685800"/>
                <a:ext cx="2229841" cy="9017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𝛥</m:t>
                      </m:r>
                      <m:r>
                        <a:rPr lang="en-US" sz="2800" i="1">
                          <a:latin typeface="Cambria Math" panose="02040503050406030204" pitchFamily="18" charset="0"/>
                        </a:rPr>
                        <m:t>𝑡</m:t>
                      </m:r>
                      <m:r>
                        <a:rPr lang="en-US" sz="2800" i="0">
                          <a:latin typeface="Cambria Math" panose="02040503050406030204" pitchFamily="18" charset="0"/>
                        </a:rPr>
                        <m:t>⋅</m:t>
                      </m:r>
                      <m:r>
                        <a:rPr lang="en-US" sz="2800" i="1">
                          <a:latin typeface="Cambria Math" panose="02040503050406030204" pitchFamily="18" charset="0"/>
                        </a:rPr>
                        <m:t>𝛥</m:t>
                      </m:r>
                      <m:r>
                        <a:rPr lang="en-US" sz="2800" i="1">
                          <a:latin typeface="Cambria Math" panose="02040503050406030204" pitchFamily="18" charset="0"/>
                        </a:rPr>
                        <m:t>𝑓</m:t>
                      </m:r>
                      <m:r>
                        <a:rPr lang="en-US" sz="2800" i="0">
                          <a:latin typeface="Cambria Math" panose="02040503050406030204" pitchFamily="18" charset="0"/>
                        </a:rPr>
                        <m:t>≥</m:t>
                      </m:r>
                      <m:f>
                        <m:fPr>
                          <m:ctrlPr>
                            <a:rPr lang="en-US" sz="2800" i="1">
                              <a:latin typeface="Cambria Math" panose="02040503050406030204" pitchFamily="18" charset="0"/>
                            </a:rPr>
                          </m:ctrlPr>
                        </m:fPr>
                        <m:num>
                          <m:r>
                            <a:rPr lang="en-US" sz="2800" i="0">
                              <a:latin typeface="Cambria Math" panose="02040503050406030204" pitchFamily="18" charset="0"/>
                            </a:rPr>
                            <m:t>1</m:t>
                          </m:r>
                        </m:num>
                        <m:den>
                          <m:r>
                            <a:rPr lang="en-US" sz="2800" i="0">
                              <a:latin typeface="Cambria Math" panose="02040503050406030204" pitchFamily="18" charset="0"/>
                            </a:rPr>
                            <m:t>4</m:t>
                          </m:r>
                          <m:r>
                            <a:rPr lang="en-US" sz="2800" i="1">
                              <a:latin typeface="Cambria Math" panose="02040503050406030204" pitchFamily="18" charset="0"/>
                            </a:rPr>
                            <m:t>𝜋</m:t>
                          </m:r>
                        </m:den>
                      </m:f>
                    </m:oMath>
                  </m:oMathPara>
                </a14:m>
                <a:endParaRPr lang="en-US" sz="2800"/>
              </a:p>
            </p:txBody>
          </p:sp>
        </mc:Choice>
        <mc:Fallback xmlns="">
          <p:sp>
            <p:nvSpPr>
              <p:cNvPr id="3" name="Rectangle 2"/>
              <p:cNvSpPr>
                <a:spLocks noRot="1" noChangeAspect="1" noMove="1" noResize="1" noEditPoints="1" noAdjustHandles="1" noChangeArrowheads="1" noChangeShapeType="1" noTextEdit="1"/>
              </p:cNvSpPr>
              <p:nvPr/>
            </p:nvSpPr>
            <p:spPr>
              <a:xfrm>
                <a:off x="3342779" y="685800"/>
                <a:ext cx="2229841" cy="901785"/>
              </a:xfrm>
              <a:prstGeom prst="rect">
                <a:avLst/>
              </a:prstGeom>
              <a:blipFill rotWithShape="0">
                <a:blip r:embed="rId3"/>
                <a:stretch>
                  <a:fillRect/>
                </a:stretch>
              </a:blipFill>
            </p:spPr>
            <p:txBody>
              <a:bodyPr/>
              <a:lstStyle/>
              <a:p>
                <a:r>
                  <a:rPr lang="en-US">
                    <a:noFill/>
                  </a:rPr>
                  <a:t> </a:t>
                </a:r>
              </a:p>
            </p:txBody>
          </p:sp>
        </mc:Fallback>
      </mc:AlternateContent>
      <p:sp>
        <p:nvSpPr>
          <p:cNvPr id="10" name="Line 4"/>
          <p:cNvSpPr>
            <a:spLocks noChangeShapeType="1"/>
          </p:cNvSpPr>
          <p:nvPr/>
        </p:nvSpPr>
        <p:spPr bwMode="auto">
          <a:xfrm flipV="1">
            <a:off x="3164975" y="1612985"/>
            <a:ext cx="600075" cy="5984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 Box 5"/>
          <p:cNvSpPr txBox="1">
            <a:spLocks noChangeArrowheads="1"/>
          </p:cNvSpPr>
          <p:nvPr/>
        </p:nvSpPr>
        <p:spPr bwMode="auto">
          <a:xfrm>
            <a:off x="304800" y="2213060"/>
            <a:ext cx="40767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200" b="1">
                <a:solidFill>
                  <a:srgbClr val="0000FF"/>
                </a:solidFill>
                <a:latin typeface="Arial" panose="020B0604020202020204" pitchFamily="34" charset="0"/>
                <a:cs typeface="Arial" panose="020B0604020202020204" pitchFamily="34" charset="0"/>
              </a:rPr>
              <a:t>Time resolution:</a:t>
            </a:r>
            <a:r>
              <a:rPr lang="en-US" sz="2200">
                <a:latin typeface="Arial" panose="020B0604020202020204" pitchFamily="34" charset="0"/>
                <a:cs typeface="Arial" panose="020B0604020202020204" pitchFamily="34" charset="0"/>
              </a:rPr>
              <a:t> How well two spikes in time can be separated from each other in the transform domain</a:t>
            </a:r>
          </a:p>
          <a:p>
            <a:pPr algn="ctr"/>
            <a:endParaRPr lang="en-US" sz="2200">
              <a:latin typeface="Arial" panose="020B0604020202020204" pitchFamily="34" charset="0"/>
              <a:cs typeface="Arial" panose="020B0604020202020204" pitchFamily="34" charset="0"/>
            </a:endParaRPr>
          </a:p>
        </p:txBody>
      </p:sp>
      <p:sp>
        <p:nvSpPr>
          <p:cNvPr id="12" name="Rectangle 6"/>
          <p:cNvSpPr>
            <a:spLocks noChangeArrowheads="1"/>
          </p:cNvSpPr>
          <p:nvPr/>
        </p:nvSpPr>
        <p:spPr bwMode="auto">
          <a:xfrm>
            <a:off x="4791075" y="2211472"/>
            <a:ext cx="3971925"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200" b="1">
                <a:solidFill>
                  <a:srgbClr val="0000FF"/>
                </a:solidFill>
                <a:latin typeface="Arial" panose="020B0604020202020204" pitchFamily="34" charset="0"/>
                <a:cs typeface="Arial" panose="020B0604020202020204" pitchFamily="34" charset="0"/>
              </a:rPr>
              <a:t>Frequency resolution:</a:t>
            </a:r>
            <a:r>
              <a:rPr lang="en-US" sz="2200">
                <a:latin typeface="Arial" panose="020B0604020202020204" pitchFamily="34" charset="0"/>
                <a:cs typeface="Arial" panose="020B0604020202020204" pitchFamily="34" charset="0"/>
              </a:rPr>
              <a:t> How well two spectral components can be separated from each other in the transform domain</a:t>
            </a:r>
          </a:p>
        </p:txBody>
      </p:sp>
      <p:sp>
        <p:nvSpPr>
          <p:cNvPr id="13" name="Line 7"/>
          <p:cNvSpPr>
            <a:spLocks noChangeShapeType="1"/>
          </p:cNvSpPr>
          <p:nvPr/>
        </p:nvSpPr>
        <p:spPr bwMode="auto">
          <a:xfrm flipH="1" flipV="1">
            <a:off x="4306387" y="1625685"/>
            <a:ext cx="538163" cy="5857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TextBox 13"/>
          <p:cNvSpPr txBox="1"/>
          <p:nvPr/>
        </p:nvSpPr>
        <p:spPr>
          <a:xfrm>
            <a:off x="1066801" y="4495800"/>
            <a:ext cx="7010399" cy="2062103"/>
          </a:xfrm>
          <a:prstGeom prst="rect">
            <a:avLst/>
          </a:prstGeom>
          <a:noFill/>
        </p:spPr>
        <p:txBody>
          <a:bodyPr wrap="square" rtlCol="0">
            <a:spAutoFit/>
          </a:bodyPr>
          <a:lstStyle/>
          <a:p>
            <a:r>
              <a:rPr lang="en-US" sz="2400" b="1">
                <a:solidFill>
                  <a:srgbClr val="660066"/>
                </a:solidFill>
                <a:latin typeface="Arial" panose="020B0604020202020204" pitchFamily="34" charset="0"/>
                <a:cs typeface="Arial" panose="020B0604020202020204" pitchFamily="34" charset="0"/>
              </a:rPr>
              <a:t>Both time and frequency resolutions cannot be arbitrarily high!!!</a:t>
            </a:r>
            <a:r>
              <a:rPr lang="en-US" sz="2000">
                <a:solidFill>
                  <a:srgbClr val="660066"/>
                </a:solidFill>
                <a:latin typeface="Arial" panose="020B0604020202020204" pitchFamily="34" charset="0"/>
                <a:cs typeface="Arial" panose="020B0604020202020204" pitchFamily="34" charset="0"/>
              </a:rPr>
              <a:t> </a:t>
            </a:r>
            <a:r>
              <a:rPr lang="en-US" sz="2000">
                <a:solidFill>
                  <a:srgbClr val="FF3300"/>
                </a:solidFill>
                <a:latin typeface="Arial" panose="020B0604020202020204" pitchFamily="34" charset="0"/>
                <a:cs typeface="Arial" panose="020B0604020202020204" pitchFamily="34" charset="0"/>
                <a:sym typeface="Wingdings" panose="05000000000000000000" pitchFamily="2" charset="2"/>
              </a:rPr>
              <a:t> </a:t>
            </a:r>
            <a:r>
              <a:rPr lang="en-US" sz="2000">
                <a:latin typeface="Arial" panose="020B0604020202020204" pitchFamily="34" charset="0"/>
                <a:cs typeface="Arial" panose="020B0604020202020204" pitchFamily="34" charset="0"/>
                <a:sym typeface="Wingdings" panose="05000000000000000000" pitchFamily="2" charset="2"/>
              </a:rPr>
              <a:t>We cannot precisely know at what time instance a frequency component is located. We can only know what </a:t>
            </a:r>
            <a:r>
              <a:rPr lang="en-US" sz="2000" i="1">
                <a:latin typeface="Arial" panose="020B0604020202020204" pitchFamily="34" charset="0"/>
                <a:cs typeface="Arial" panose="020B0604020202020204" pitchFamily="34" charset="0"/>
                <a:sym typeface="Wingdings" panose="05000000000000000000" pitchFamily="2" charset="2"/>
              </a:rPr>
              <a:t>interval of </a:t>
            </a:r>
            <a:r>
              <a:rPr lang="en-US" sz="2000" i="1" smtClean="0">
                <a:latin typeface="Arial" panose="020B0604020202020204" pitchFamily="34" charset="0"/>
                <a:cs typeface="Arial" panose="020B0604020202020204" pitchFamily="34" charset="0"/>
                <a:sym typeface="Wingdings" panose="05000000000000000000" pitchFamily="2" charset="2"/>
              </a:rPr>
              <a:t>frequencies </a:t>
            </a:r>
            <a:r>
              <a:rPr lang="en-US" sz="2000" smtClean="0">
                <a:latin typeface="Arial" panose="020B0604020202020204" pitchFamily="34" charset="0"/>
                <a:cs typeface="Arial" panose="020B0604020202020204" pitchFamily="34" charset="0"/>
                <a:sym typeface="Wingdings" panose="05000000000000000000" pitchFamily="2" charset="2"/>
              </a:rPr>
              <a:t>are </a:t>
            </a:r>
            <a:r>
              <a:rPr lang="en-US" sz="2000">
                <a:latin typeface="Arial" panose="020B0604020202020204" pitchFamily="34" charset="0"/>
                <a:cs typeface="Arial" panose="020B0604020202020204" pitchFamily="34" charset="0"/>
                <a:sym typeface="Wingdings" panose="05000000000000000000" pitchFamily="2" charset="2"/>
              </a:rPr>
              <a:t>present in which </a:t>
            </a:r>
            <a:r>
              <a:rPr lang="en-US" sz="2000" i="1">
                <a:latin typeface="Arial" panose="020B0604020202020204" pitchFamily="34" charset="0"/>
                <a:cs typeface="Arial" panose="020B0604020202020204" pitchFamily="34" charset="0"/>
                <a:sym typeface="Wingdings" panose="05000000000000000000" pitchFamily="2" charset="2"/>
              </a:rPr>
              <a:t>time intervals</a:t>
            </a:r>
            <a:endParaRPr lang="en-US" sz="2400" b="1">
              <a:solidFill>
                <a:srgbClr val="660066"/>
              </a:solidFill>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p:txBody>
      </p:sp>
      <p:pic>
        <p:nvPicPr>
          <p:cNvPr id="15" name="Picture 5" descr="Heisenberg_pic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7587" y="245851"/>
            <a:ext cx="920750"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834232"/>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pPr marL="274320" lvl="1">
              <a:lnSpc>
                <a:spcPct val="90000"/>
              </a:lnSpc>
              <a:spcBef>
                <a:spcPts val="600"/>
              </a:spcBef>
              <a:buSzPct val="70000"/>
              <a:buFont typeface="Wingdings"/>
              <a:buChar char=""/>
            </a:pPr>
            <a:r>
              <a:rPr lang="en-US" sz="2200"/>
              <a:t>Wavelets are mathematical </a:t>
            </a:r>
            <a:r>
              <a:rPr lang="en-US" sz="2200" smtClean="0"/>
              <a:t>functions.</a:t>
            </a:r>
            <a:endParaRPr lang="en-US" altLang="zh-TW" sz="2200" smtClean="0"/>
          </a:p>
          <a:p>
            <a:pPr>
              <a:lnSpc>
                <a:spcPct val="90000"/>
              </a:lnSpc>
            </a:pPr>
            <a:r>
              <a:rPr lang="en-US" altLang="zh-TW" sz="2200" smtClean="0"/>
              <a:t>Wavelet Transform: Decomposition </a:t>
            </a:r>
            <a:r>
              <a:rPr lang="en-US" altLang="zh-TW" sz="2200"/>
              <a:t>of a signal into constituent </a:t>
            </a:r>
            <a:r>
              <a:rPr lang="en-US" altLang="zh-TW" sz="2200" smtClean="0"/>
              <a:t>parts.</a:t>
            </a:r>
          </a:p>
        </p:txBody>
      </p:sp>
      <p:sp>
        <p:nvSpPr>
          <p:cNvPr id="4" name="Slide Number Placeholder 3"/>
          <p:cNvSpPr>
            <a:spLocks noGrp="1"/>
          </p:cNvSpPr>
          <p:nvPr>
            <p:ph type="sldNum" sz="quarter" idx="15"/>
          </p:nvPr>
        </p:nvSpPr>
        <p:spPr/>
        <p:txBody>
          <a:bodyPr/>
          <a:lstStyle/>
          <a:p>
            <a:fld id="{23B8E435-5DF5-44DE-83D2-9F90DF09A99B}" type="slidenum">
              <a:rPr lang="en-US" smtClean="0"/>
              <a:pPr/>
              <a:t>11</a:t>
            </a:fld>
            <a:endParaRPr lang="en-US"/>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743200"/>
            <a:ext cx="3886200" cy="2550319"/>
          </a:xfrm>
          <a:prstGeom prst="rect">
            <a:avLst/>
          </a:prstGeom>
          <a:noFill/>
          <a:ln>
            <a:noFill/>
          </a:ln>
        </p:spPr>
      </p:pic>
    </p:spTree>
    <p:extLst>
      <p:ext uri="{BB962C8B-B14F-4D97-AF65-F5344CB8AC3E}">
        <p14:creationId xmlns:p14="http://schemas.microsoft.com/office/powerpoint/2010/main" val="2142690431"/>
      </p:ext>
    </p:extLst>
  </p:cSld>
  <p:clrMapOvr>
    <a:masterClrMapping/>
  </p:clrMapOvr>
  <p:transition spd="slow">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altLang="zh-TW" sz="2200"/>
              <a:t>Principles of wavelet transform:</a:t>
            </a:r>
          </a:p>
          <a:p>
            <a:pPr lvl="1"/>
            <a:r>
              <a:rPr lang="en-US" sz="2200"/>
              <a:t>Split up the signal into a bunch of signals.</a:t>
            </a:r>
          </a:p>
          <a:p>
            <a:pPr lvl="1"/>
            <a:r>
              <a:rPr lang="en-US" sz="2200"/>
              <a:t>Representing the same signal, but all corresponding to different frequency bands.</a:t>
            </a:r>
          </a:p>
          <a:p>
            <a:pPr lvl="1"/>
            <a:r>
              <a:rPr lang="en-US" sz="2200"/>
              <a:t>Providing what frequency bands exists at what time intervals.</a:t>
            </a:r>
            <a:endParaRPr lang="en-US" altLang="zh-TW" sz="2200"/>
          </a:p>
        </p:txBody>
      </p:sp>
      <p:sp>
        <p:nvSpPr>
          <p:cNvPr id="4" name="Slide Number Placeholder 3"/>
          <p:cNvSpPr>
            <a:spLocks noGrp="1"/>
          </p:cNvSpPr>
          <p:nvPr>
            <p:ph type="sldNum" sz="quarter" idx="15"/>
          </p:nvPr>
        </p:nvSpPr>
        <p:spPr/>
        <p:txBody>
          <a:bodyPr/>
          <a:lstStyle/>
          <a:p>
            <a:fld id="{23B8E435-5DF5-44DE-83D2-9F90DF09A99B}" type="slidenum">
              <a:rPr lang="en-US" smtClean="0"/>
              <a:pPr/>
              <a:t>12</a:t>
            </a:fld>
            <a:endParaRPr lang="en-US"/>
          </a:p>
        </p:txBody>
      </p:sp>
      <p:pic>
        <p:nvPicPr>
          <p:cNvPr id="7" name="Picture 6"/>
          <p:cNvPicPr>
            <a:picLocks noChangeAspect="1"/>
          </p:cNvPicPr>
          <p:nvPr/>
        </p:nvPicPr>
        <p:blipFill>
          <a:blip r:embed="rId3"/>
          <a:stretch>
            <a:fillRect/>
          </a:stretch>
        </p:blipFill>
        <p:spPr>
          <a:xfrm>
            <a:off x="685800" y="3657600"/>
            <a:ext cx="2743200" cy="2724150"/>
          </a:xfrm>
          <a:prstGeom prst="rect">
            <a:avLst/>
          </a:prstGeom>
        </p:spPr>
      </p:pic>
      <p:pic>
        <p:nvPicPr>
          <p:cNvPr id="8" name="Picture 7"/>
          <p:cNvPicPr>
            <a:picLocks noChangeAspect="1"/>
          </p:cNvPicPr>
          <p:nvPr/>
        </p:nvPicPr>
        <p:blipFill>
          <a:blip r:embed="rId4"/>
          <a:stretch>
            <a:fillRect/>
          </a:stretch>
        </p:blipFill>
        <p:spPr>
          <a:xfrm>
            <a:off x="5562600" y="3657600"/>
            <a:ext cx="2724150" cy="2724150"/>
          </a:xfrm>
          <a:prstGeom prst="rect">
            <a:avLst/>
          </a:prstGeom>
        </p:spPr>
      </p:pic>
      <p:sp>
        <p:nvSpPr>
          <p:cNvPr id="9" name="TextBox 8"/>
          <p:cNvSpPr txBox="1"/>
          <p:nvPr/>
        </p:nvSpPr>
        <p:spPr>
          <a:xfrm>
            <a:off x="914400" y="3262868"/>
            <a:ext cx="2362200" cy="369332"/>
          </a:xfrm>
          <a:prstGeom prst="rect">
            <a:avLst/>
          </a:prstGeom>
          <a:noFill/>
        </p:spPr>
        <p:txBody>
          <a:bodyPr wrap="square" rtlCol="0">
            <a:spAutoFit/>
          </a:bodyPr>
          <a:lstStyle/>
          <a:p>
            <a:r>
              <a:rPr lang="pt-BR">
                <a:solidFill>
                  <a:srgbClr val="0070C0"/>
                </a:solidFill>
              </a:rPr>
              <a:t>Input image (</a:t>
            </a:r>
            <a:r>
              <a:rPr lang="pt-BR" smtClean="0">
                <a:solidFill>
                  <a:srgbClr val="0070C0"/>
                </a:solidFill>
              </a:rPr>
              <a:t>2</a:t>
            </a:r>
            <a:r>
              <a:rPr lang="pt-BR" baseline="30000" smtClean="0">
                <a:solidFill>
                  <a:srgbClr val="0070C0"/>
                </a:solidFill>
              </a:rPr>
              <a:t>N</a:t>
            </a:r>
            <a:r>
              <a:rPr lang="pt-BR" smtClean="0">
                <a:solidFill>
                  <a:srgbClr val="0070C0"/>
                </a:solidFill>
              </a:rPr>
              <a:t>x2</a:t>
            </a:r>
            <a:r>
              <a:rPr lang="pt-BR" baseline="30000" smtClean="0">
                <a:solidFill>
                  <a:srgbClr val="0070C0"/>
                </a:solidFill>
              </a:rPr>
              <a:t>N</a:t>
            </a:r>
            <a:r>
              <a:rPr lang="pt-BR" smtClean="0">
                <a:solidFill>
                  <a:srgbClr val="0070C0"/>
                </a:solidFill>
              </a:rPr>
              <a:t>)</a:t>
            </a:r>
            <a:endParaRPr lang="en-US">
              <a:solidFill>
                <a:srgbClr val="0070C0"/>
              </a:solidFill>
            </a:endParaRPr>
          </a:p>
        </p:txBody>
      </p:sp>
      <p:sp>
        <p:nvSpPr>
          <p:cNvPr id="10" name="Rectangle 9"/>
          <p:cNvSpPr/>
          <p:nvPr/>
        </p:nvSpPr>
        <p:spPr>
          <a:xfrm>
            <a:off x="5363189" y="3288268"/>
            <a:ext cx="3122971" cy="369332"/>
          </a:xfrm>
          <a:prstGeom prst="rect">
            <a:avLst/>
          </a:prstGeom>
        </p:spPr>
        <p:txBody>
          <a:bodyPr wrap="none">
            <a:spAutoFit/>
          </a:bodyPr>
          <a:lstStyle/>
          <a:p>
            <a:r>
              <a:rPr lang="en-US">
                <a:solidFill>
                  <a:srgbClr val="0070C0"/>
                </a:solidFill>
              </a:rPr>
              <a:t>Transformed </a:t>
            </a:r>
            <a:r>
              <a:rPr lang="en-US" smtClean="0">
                <a:solidFill>
                  <a:srgbClr val="0070C0"/>
                </a:solidFill>
              </a:rPr>
              <a:t>image </a:t>
            </a:r>
            <a:r>
              <a:rPr lang="pt-BR" smtClean="0">
                <a:solidFill>
                  <a:srgbClr val="0070C0"/>
                </a:solidFill>
              </a:rPr>
              <a:t>(</a:t>
            </a:r>
            <a:r>
              <a:rPr lang="pt-BR">
                <a:solidFill>
                  <a:srgbClr val="0070C0"/>
                </a:solidFill>
              </a:rPr>
              <a:t>2</a:t>
            </a:r>
            <a:r>
              <a:rPr lang="pt-BR" baseline="30000">
                <a:solidFill>
                  <a:srgbClr val="0070C0"/>
                </a:solidFill>
              </a:rPr>
              <a:t>N</a:t>
            </a:r>
            <a:r>
              <a:rPr lang="pt-BR">
                <a:solidFill>
                  <a:srgbClr val="0070C0"/>
                </a:solidFill>
              </a:rPr>
              <a:t>x2</a:t>
            </a:r>
            <a:r>
              <a:rPr lang="pt-BR" baseline="30000">
                <a:solidFill>
                  <a:srgbClr val="0070C0"/>
                </a:solidFill>
              </a:rPr>
              <a:t>N</a:t>
            </a:r>
            <a:r>
              <a:rPr lang="pt-BR" smtClean="0">
                <a:solidFill>
                  <a:srgbClr val="0070C0"/>
                </a:solidFill>
              </a:rPr>
              <a:t>)</a:t>
            </a:r>
            <a:endParaRPr lang="en-US">
              <a:solidFill>
                <a:srgbClr val="0070C0"/>
              </a:solidFill>
            </a:endParaRPr>
          </a:p>
        </p:txBody>
      </p:sp>
      <p:sp>
        <p:nvSpPr>
          <p:cNvPr id="11" name="TextBox 10"/>
          <p:cNvSpPr txBox="1"/>
          <p:nvPr/>
        </p:nvSpPr>
        <p:spPr>
          <a:xfrm>
            <a:off x="3881565" y="4300319"/>
            <a:ext cx="1253869" cy="646331"/>
          </a:xfrm>
          <a:prstGeom prst="rect">
            <a:avLst/>
          </a:prstGeom>
          <a:noFill/>
        </p:spPr>
        <p:txBody>
          <a:bodyPr wrap="none" rtlCol="0">
            <a:spAutoFit/>
          </a:bodyPr>
          <a:lstStyle/>
          <a:p>
            <a:pPr algn="ctr"/>
            <a:r>
              <a:rPr lang="en-US">
                <a:solidFill>
                  <a:srgbClr val="0070C0"/>
                </a:solidFill>
              </a:rPr>
              <a:t>wavelet </a:t>
            </a:r>
          </a:p>
          <a:p>
            <a:pPr algn="ctr"/>
            <a:r>
              <a:rPr lang="en-US">
                <a:solidFill>
                  <a:srgbClr val="0070C0"/>
                </a:solidFill>
              </a:rPr>
              <a:t>transform</a:t>
            </a:r>
          </a:p>
        </p:txBody>
      </p:sp>
      <p:cxnSp>
        <p:nvCxnSpPr>
          <p:cNvPr id="13" name="Straight Arrow Connector 12"/>
          <p:cNvCxnSpPr>
            <a:stCxn id="7" idx="3"/>
            <a:endCxn id="8" idx="1"/>
          </p:cNvCxnSpPr>
          <p:nvPr/>
        </p:nvCxnSpPr>
        <p:spPr>
          <a:xfrm>
            <a:off x="3429000" y="5019675"/>
            <a:ext cx="2133600"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838951"/>
      </p:ext>
    </p:extLst>
  </p:cSld>
  <p:clrMapOvr>
    <a:masterClrMapping/>
  </p:clrMapOvr>
  <p:transition spd="slow">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altLang="ar-SA" sz="2200"/>
              <a:t>Overcomes the preset resolution problem of the STFT by using a variable length </a:t>
            </a:r>
            <a:r>
              <a:rPr lang="en-US" altLang="ar-SA" sz="2200" smtClean="0"/>
              <a:t>window.</a:t>
            </a:r>
            <a:endParaRPr lang="en-US" altLang="ar-SA" sz="2200"/>
          </a:p>
          <a:p>
            <a:pPr>
              <a:lnSpc>
                <a:spcPct val="90000"/>
              </a:lnSpc>
            </a:pPr>
            <a:r>
              <a:rPr lang="en-US" altLang="ar-SA" sz="2200"/>
              <a:t>Analysis windows of different lengths are used for different frequencies:</a:t>
            </a:r>
          </a:p>
          <a:p>
            <a:pPr lvl="1">
              <a:lnSpc>
                <a:spcPct val="90000"/>
              </a:lnSpc>
            </a:pPr>
            <a:r>
              <a:rPr lang="en-US" altLang="ar-SA" sz="2200"/>
              <a:t>Analysis of high </a:t>
            </a:r>
            <a:r>
              <a:rPr lang="en-US" altLang="ar-SA" sz="2200" smtClean="0"/>
              <a:t>frequencies </a:t>
            </a:r>
            <a:r>
              <a:rPr lang="en-US" altLang="ar-SA" sz="2200" smtClean="0">
                <a:sym typeface="Wingdings" panose="05000000000000000000" pitchFamily="2" charset="2"/>
              </a:rPr>
              <a:t> </a:t>
            </a:r>
            <a:r>
              <a:rPr lang="en-US" altLang="ar-SA" sz="2200">
                <a:sym typeface="Wingdings" panose="05000000000000000000" pitchFamily="2" charset="2"/>
              </a:rPr>
              <a:t>Use narrower windows for better time </a:t>
            </a:r>
            <a:r>
              <a:rPr lang="en-US" altLang="ar-SA" sz="2200" smtClean="0">
                <a:sym typeface="Wingdings" panose="05000000000000000000" pitchFamily="2" charset="2"/>
              </a:rPr>
              <a:t>resolution.</a:t>
            </a:r>
            <a:endParaRPr lang="en-US" altLang="ar-SA" sz="2200">
              <a:sym typeface="Wingdings" panose="05000000000000000000" pitchFamily="2" charset="2"/>
            </a:endParaRPr>
          </a:p>
          <a:p>
            <a:pPr lvl="1">
              <a:lnSpc>
                <a:spcPct val="90000"/>
              </a:lnSpc>
            </a:pPr>
            <a:r>
              <a:rPr lang="en-US" altLang="ar-SA" sz="2200">
                <a:sym typeface="Wingdings" panose="05000000000000000000" pitchFamily="2" charset="2"/>
              </a:rPr>
              <a:t>Analysis of low frequencies  Use wider windows for better frequency </a:t>
            </a:r>
            <a:r>
              <a:rPr lang="en-US" altLang="ar-SA" sz="2200" smtClean="0">
                <a:sym typeface="Wingdings" panose="05000000000000000000" pitchFamily="2" charset="2"/>
              </a:rPr>
              <a:t>resolution.</a:t>
            </a:r>
            <a:endParaRPr lang="en-US" altLang="ar-SA" sz="2200">
              <a:sym typeface="Wingdings" panose="05000000000000000000" pitchFamily="2" charset="2"/>
            </a:endParaRPr>
          </a:p>
          <a:p>
            <a:pPr>
              <a:lnSpc>
                <a:spcPct val="90000"/>
              </a:lnSpc>
            </a:pPr>
            <a:r>
              <a:rPr lang="en-US" altLang="ar-SA" sz="2200"/>
              <a:t>This works well, if the signal to be analyzed mainly consists of slowly varying characteristics with occasional short high frequency bursts.</a:t>
            </a:r>
          </a:p>
          <a:p>
            <a:pPr>
              <a:lnSpc>
                <a:spcPct val="90000"/>
              </a:lnSpc>
            </a:pPr>
            <a:r>
              <a:rPr lang="en-US" altLang="ar-SA" sz="2200"/>
              <a:t>Heisenberg principle still holds!!!</a:t>
            </a:r>
          </a:p>
          <a:p>
            <a:pPr>
              <a:lnSpc>
                <a:spcPct val="90000"/>
              </a:lnSpc>
            </a:pPr>
            <a:r>
              <a:rPr lang="en-US" altLang="ar-SA" sz="2200"/>
              <a:t>The function used to window the signal is called </a:t>
            </a:r>
            <a:r>
              <a:rPr lang="en-US" altLang="ar-SA" sz="2200">
                <a:solidFill>
                  <a:srgbClr val="0070C0"/>
                </a:solidFill>
              </a:rPr>
              <a:t>the </a:t>
            </a:r>
            <a:r>
              <a:rPr lang="en-US" altLang="ar-SA" sz="2200" smtClean="0">
                <a:solidFill>
                  <a:srgbClr val="0070C0"/>
                </a:solidFill>
              </a:rPr>
              <a:t>wavelet.</a:t>
            </a:r>
            <a:endParaRPr lang="en-US" altLang="ar-SA" sz="2200">
              <a:solidFill>
                <a:srgbClr val="0070C0"/>
              </a:solidFill>
            </a:endParaRPr>
          </a:p>
        </p:txBody>
      </p:sp>
      <p:sp>
        <p:nvSpPr>
          <p:cNvPr id="4" name="Slide Number Placeholder 3"/>
          <p:cNvSpPr>
            <a:spLocks noGrp="1"/>
          </p:cNvSpPr>
          <p:nvPr>
            <p:ph type="sldNum" sz="quarter" idx="15"/>
          </p:nvPr>
        </p:nvSpPr>
        <p:spPr/>
        <p:txBody>
          <a:bodyPr/>
          <a:lstStyle/>
          <a:p>
            <a:fld id="{23B8E435-5DF5-44DE-83D2-9F90DF09A99B}" type="slidenum">
              <a:rPr lang="en-US" smtClean="0"/>
              <a:pPr/>
              <a:t>13</a:t>
            </a:fld>
            <a:endParaRPr lang="en-US"/>
          </a:p>
        </p:txBody>
      </p:sp>
    </p:spTree>
    <p:extLst>
      <p:ext uri="{BB962C8B-B14F-4D97-AF65-F5344CB8AC3E}">
        <p14:creationId xmlns:p14="http://schemas.microsoft.com/office/powerpoint/2010/main" val="3517755550"/>
      </p:ext>
    </p:extLst>
  </p:cSld>
  <p:clrMapOvr>
    <a:masterClrMapping/>
  </p:clrMapOvr>
  <p:transition spd="slow">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smtClean="0"/>
              <a:t>Wavelet </a:t>
            </a:r>
            <a:r>
              <a:rPr lang="en-US"/>
              <a:t>transform also provides time-frequency </a:t>
            </a:r>
            <a:r>
              <a:rPr lang="en-US" smtClean="0"/>
              <a:t>view</a:t>
            </a:r>
          </a:p>
          <a:p>
            <a:pPr lvl="1">
              <a:lnSpc>
                <a:spcPct val="90000"/>
              </a:lnSpc>
            </a:pPr>
            <a:r>
              <a:rPr lang="en-US" sz="2400" smtClean="0"/>
              <a:t>Decomposes </a:t>
            </a:r>
            <a:r>
              <a:rPr lang="en-US" sz="2400"/>
              <a:t>signal in terms of duration-limited, band-pass components</a:t>
            </a:r>
          </a:p>
          <a:p>
            <a:pPr lvl="2">
              <a:lnSpc>
                <a:spcPct val="90000"/>
              </a:lnSpc>
              <a:buFont typeface="Wingdings" panose="05000000000000000000" pitchFamily="2" charset="2"/>
              <a:buChar char="v"/>
            </a:pPr>
            <a:r>
              <a:rPr lang="en-US" sz="2400" smtClean="0"/>
              <a:t>High-frequency components </a:t>
            </a:r>
            <a:r>
              <a:rPr lang="en-US" sz="2400"/>
              <a:t>are short-duration, wide-band</a:t>
            </a:r>
          </a:p>
          <a:p>
            <a:pPr lvl="2">
              <a:lnSpc>
                <a:spcPct val="90000"/>
              </a:lnSpc>
              <a:buFont typeface="Wingdings" panose="05000000000000000000" pitchFamily="2" charset="2"/>
              <a:buChar char="v"/>
            </a:pPr>
            <a:r>
              <a:rPr lang="en-US" sz="2400" smtClean="0"/>
              <a:t>Low-frequency components </a:t>
            </a:r>
            <a:r>
              <a:rPr lang="en-US" sz="2400"/>
              <a:t>are longer-duration, narrow-band</a:t>
            </a:r>
          </a:p>
          <a:p>
            <a:pPr lvl="1">
              <a:lnSpc>
                <a:spcPct val="90000"/>
              </a:lnSpc>
            </a:pPr>
            <a:r>
              <a:rPr lang="en-US" sz="2400" smtClean="0"/>
              <a:t>Can </a:t>
            </a:r>
            <a:r>
              <a:rPr lang="en-US" sz="2400"/>
              <a:t>provide combo of good </a:t>
            </a:r>
            <a:r>
              <a:rPr lang="en-US" sz="2400">
                <a:solidFill>
                  <a:srgbClr val="0070C0"/>
                </a:solidFill>
              </a:rPr>
              <a:t>time-frequency</a:t>
            </a:r>
            <a:r>
              <a:rPr lang="en-US" sz="2400"/>
              <a:t> localization and orthogonality</a:t>
            </a:r>
          </a:p>
          <a:p>
            <a:pPr lvl="2">
              <a:lnSpc>
                <a:spcPct val="90000"/>
              </a:lnSpc>
              <a:buFont typeface="Wingdings" panose="05000000000000000000" pitchFamily="2" charset="2"/>
              <a:buChar char="v"/>
            </a:pPr>
            <a:r>
              <a:rPr lang="en-US" sz="2400"/>
              <a:t>The STFT can’t do this</a:t>
            </a:r>
          </a:p>
          <a:p>
            <a:pPr lvl="1">
              <a:lnSpc>
                <a:spcPct val="90000"/>
              </a:lnSpc>
            </a:pPr>
            <a:r>
              <a:rPr lang="en-US" sz="2400" smtClean="0"/>
              <a:t>More </a:t>
            </a:r>
            <a:r>
              <a:rPr lang="en-US" sz="2400"/>
              <a:t>precisely, wavelets give time-scale viewpoint</a:t>
            </a:r>
          </a:p>
          <a:p>
            <a:pPr lvl="2">
              <a:lnSpc>
                <a:spcPct val="90000"/>
              </a:lnSpc>
              <a:buFont typeface="Wingdings" panose="05000000000000000000" pitchFamily="2" charset="2"/>
              <a:buChar char="v"/>
            </a:pPr>
            <a:r>
              <a:rPr lang="en-US" sz="2400"/>
              <a:t>This is connected to the multi-resolution viewpoint of wavelets</a:t>
            </a:r>
            <a:endParaRPr lang="en-US" sz="2400"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14</a:t>
            </a:fld>
            <a:endParaRPr lang="en-US"/>
          </a:p>
        </p:txBody>
      </p:sp>
    </p:spTree>
    <p:extLst>
      <p:ext uri="{BB962C8B-B14F-4D97-AF65-F5344CB8AC3E}">
        <p14:creationId xmlns:p14="http://schemas.microsoft.com/office/powerpoint/2010/main" val="1235745008"/>
      </p:ext>
    </p:extLst>
  </p:cSld>
  <p:clrMapOvr>
    <a:masterClrMapping/>
  </p:clrMapOvr>
  <p:transition spd="slow">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TYPES OF WAVELET</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15</a:t>
            </a:fld>
            <a:endParaRPr lang="en-US"/>
          </a:p>
        </p:txBody>
      </p:sp>
      <p:pic>
        <p:nvPicPr>
          <p:cNvPr id="6" name="Picture 5" descr="http://sfb649.wiwi.hu-berlin.de/fedc_homepage/xplore/ebooks/html/csa/img2723.gif"/>
          <p:cNvPicPr/>
          <p:nvPr/>
        </p:nvPicPr>
        <p:blipFill>
          <a:blip r:embed="rId3">
            <a:extLst>
              <a:ext uri="{28A0092B-C50C-407E-A947-70E740481C1C}">
                <a14:useLocalDpi xmlns:a14="http://schemas.microsoft.com/office/drawing/2010/main" val="0"/>
              </a:ext>
            </a:extLst>
          </a:blip>
          <a:srcRect/>
          <a:stretch>
            <a:fillRect/>
          </a:stretch>
        </p:blipFill>
        <p:spPr bwMode="auto">
          <a:xfrm>
            <a:off x="533400" y="721686"/>
            <a:ext cx="2333625" cy="1799590"/>
          </a:xfrm>
          <a:prstGeom prst="rect">
            <a:avLst/>
          </a:prstGeom>
          <a:noFill/>
          <a:ln>
            <a:noFill/>
          </a:ln>
        </p:spPr>
      </p:pic>
      <p:sp>
        <p:nvSpPr>
          <p:cNvPr id="7" name="TextBox 6"/>
          <p:cNvSpPr txBox="1"/>
          <p:nvPr/>
        </p:nvSpPr>
        <p:spPr>
          <a:xfrm>
            <a:off x="838200" y="2870812"/>
            <a:ext cx="1813317" cy="461665"/>
          </a:xfrm>
          <a:prstGeom prst="rect">
            <a:avLst/>
          </a:prstGeom>
          <a:noFill/>
        </p:spPr>
        <p:txBody>
          <a:bodyPr wrap="none" rtlCol="0">
            <a:spAutoFit/>
          </a:bodyPr>
          <a:lstStyle/>
          <a:p>
            <a:r>
              <a:rPr lang="en-US" sz="2400">
                <a:latin typeface="Arial" panose="020B0604020202020204" pitchFamily="34" charset="0"/>
                <a:cs typeface="Arial" panose="020B0604020202020204" pitchFamily="34" charset="0"/>
              </a:rPr>
              <a:t>Daubechies</a:t>
            </a:r>
          </a:p>
        </p:txBody>
      </p:sp>
      <p:pic>
        <p:nvPicPr>
          <p:cNvPr id="8" name="Picture 7" descr="http://upload.wikimedia.org/wikipedia/commons/thumb/0/08/MexicanHatMathematica.svg/250px-MexicanHatMathematica.svg.png"/>
          <p:cNvPicPr/>
          <p:nvPr/>
        </p:nvPicPr>
        <p:blipFill>
          <a:blip r:embed="rId4">
            <a:extLst>
              <a:ext uri="{28A0092B-C50C-407E-A947-70E740481C1C}">
                <a14:useLocalDpi xmlns:a14="http://schemas.microsoft.com/office/drawing/2010/main" val="0"/>
              </a:ext>
            </a:extLst>
          </a:blip>
          <a:srcRect/>
          <a:stretch>
            <a:fillRect/>
          </a:stretch>
        </p:blipFill>
        <p:spPr bwMode="auto">
          <a:xfrm>
            <a:off x="6096000" y="792320"/>
            <a:ext cx="2487960" cy="1646079"/>
          </a:xfrm>
          <a:prstGeom prst="rect">
            <a:avLst/>
          </a:prstGeom>
          <a:noFill/>
          <a:ln>
            <a:noFill/>
          </a:ln>
        </p:spPr>
      </p:pic>
      <p:sp>
        <p:nvSpPr>
          <p:cNvPr id="9" name="TextBox 8"/>
          <p:cNvSpPr txBox="1"/>
          <p:nvPr/>
        </p:nvSpPr>
        <p:spPr>
          <a:xfrm>
            <a:off x="6632960" y="2870811"/>
            <a:ext cx="1845377" cy="461665"/>
          </a:xfrm>
          <a:prstGeom prst="rect">
            <a:avLst/>
          </a:prstGeom>
          <a:noFill/>
        </p:spPr>
        <p:txBody>
          <a:bodyPr wrap="none" rtlCol="0">
            <a:spAutoFit/>
          </a:bodyPr>
          <a:lstStyle/>
          <a:p>
            <a:r>
              <a:rPr lang="en-US" sz="2400" smtClean="0">
                <a:latin typeface="Arial" panose="020B0604020202020204" pitchFamily="34" charset="0"/>
                <a:cs typeface="Arial" panose="020B0604020202020204" pitchFamily="34" charset="0"/>
              </a:rPr>
              <a:t>Mexican hat</a:t>
            </a:r>
            <a:endParaRPr lang="en-US" sz="240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5"/>
          <a:stretch>
            <a:fillRect/>
          </a:stretch>
        </p:blipFill>
        <p:spPr>
          <a:xfrm>
            <a:off x="5982176" y="4017373"/>
            <a:ext cx="2573946" cy="1392828"/>
          </a:xfrm>
          <a:prstGeom prst="rect">
            <a:avLst/>
          </a:prstGeom>
        </p:spPr>
      </p:pic>
      <p:sp>
        <p:nvSpPr>
          <p:cNvPr id="11" name="TextBox 10"/>
          <p:cNvSpPr txBox="1"/>
          <p:nvPr/>
        </p:nvSpPr>
        <p:spPr>
          <a:xfrm>
            <a:off x="6854905" y="5751208"/>
            <a:ext cx="1040670" cy="461665"/>
          </a:xfrm>
          <a:prstGeom prst="rect">
            <a:avLst/>
          </a:prstGeom>
          <a:noFill/>
        </p:spPr>
        <p:txBody>
          <a:bodyPr wrap="none" rtlCol="0">
            <a:spAutoFit/>
          </a:bodyPr>
          <a:lstStyle/>
          <a:p>
            <a:r>
              <a:rPr lang="en-US" sz="2400" smtClean="0">
                <a:latin typeface="Arial" panose="020B0604020202020204" pitchFamily="34" charset="0"/>
                <a:cs typeface="Arial" panose="020B0604020202020204" pitchFamily="34" charset="0"/>
              </a:rPr>
              <a:t>Morlet</a:t>
            </a:r>
            <a:endParaRPr lang="en-US" sz="2400">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6"/>
          <a:stretch>
            <a:fillRect/>
          </a:stretch>
        </p:blipFill>
        <p:spPr>
          <a:xfrm>
            <a:off x="381000" y="4343400"/>
            <a:ext cx="2605578" cy="1066800"/>
          </a:xfrm>
          <a:prstGeom prst="rect">
            <a:avLst/>
          </a:prstGeom>
        </p:spPr>
      </p:pic>
      <p:sp>
        <p:nvSpPr>
          <p:cNvPr id="13" name="TextBox 12"/>
          <p:cNvSpPr txBox="1"/>
          <p:nvPr/>
        </p:nvSpPr>
        <p:spPr>
          <a:xfrm>
            <a:off x="974300" y="5601327"/>
            <a:ext cx="1418978" cy="461665"/>
          </a:xfrm>
          <a:prstGeom prst="rect">
            <a:avLst/>
          </a:prstGeom>
          <a:noFill/>
        </p:spPr>
        <p:txBody>
          <a:bodyPr wrap="none" rtlCol="0">
            <a:spAutoFit/>
          </a:bodyPr>
          <a:lstStyle/>
          <a:p>
            <a:r>
              <a:rPr lang="en-US" sz="2400" smtClean="0">
                <a:latin typeface="Arial" panose="020B0604020202020204" pitchFamily="34" charset="0"/>
                <a:cs typeface="Arial" panose="020B0604020202020204" pitchFamily="34" charset="0"/>
              </a:rPr>
              <a:t>Shannon</a:t>
            </a:r>
            <a:endParaRPr lang="en-US" sz="2400">
              <a:latin typeface="Arial" panose="020B0604020202020204" pitchFamily="34" charset="0"/>
              <a:cs typeface="Arial" panose="020B0604020202020204" pitchFamily="34" charset="0"/>
            </a:endParaRPr>
          </a:p>
        </p:txBody>
      </p:sp>
      <p:pic>
        <p:nvPicPr>
          <p:cNvPr id="14" name="Picture 13" descr="http://upload.wikimedia.org/wikipedia/commons/thumb/a/a0/Haar_wavelet.svg/220px-Haar_wavelet.svg.png"/>
          <p:cNvPicPr/>
          <p:nvPr/>
        </p:nvPicPr>
        <p:blipFill>
          <a:blip r:embed="rId7">
            <a:extLst>
              <a:ext uri="{28A0092B-C50C-407E-A947-70E740481C1C}">
                <a14:useLocalDpi xmlns:a14="http://schemas.microsoft.com/office/drawing/2010/main" val="0"/>
              </a:ext>
            </a:extLst>
          </a:blip>
          <a:srcRect/>
          <a:stretch>
            <a:fillRect/>
          </a:stretch>
        </p:blipFill>
        <p:spPr bwMode="auto">
          <a:xfrm>
            <a:off x="3216924" y="543568"/>
            <a:ext cx="2667000" cy="2155825"/>
          </a:xfrm>
          <a:prstGeom prst="rect">
            <a:avLst/>
          </a:prstGeom>
          <a:noFill/>
          <a:ln>
            <a:noFill/>
          </a:ln>
        </p:spPr>
      </p:pic>
      <p:sp>
        <p:nvSpPr>
          <p:cNvPr id="15" name="TextBox 14"/>
          <p:cNvSpPr txBox="1"/>
          <p:nvPr/>
        </p:nvSpPr>
        <p:spPr>
          <a:xfrm>
            <a:off x="4031140" y="2870811"/>
            <a:ext cx="853119" cy="461665"/>
          </a:xfrm>
          <a:prstGeom prst="rect">
            <a:avLst/>
          </a:prstGeom>
          <a:noFill/>
        </p:spPr>
        <p:txBody>
          <a:bodyPr wrap="none" rtlCol="0">
            <a:spAutoFit/>
          </a:bodyPr>
          <a:lstStyle/>
          <a:p>
            <a:r>
              <a:rPr lang="en-US" sz="2400" smtClean="0">
                <a:latin typeface="Arial" panose="020B0604020202020204" pitchFamily="34" charset="0"/>
                <a:cs typeface="Arial" panose="020B0604020202020204" pitchFamily="34" charset="0"/>
              </a:rPr>
              <a:t>Haar</a:t>
            </a:r>
            <a:endParaRPr lang="en-US" sz="2400">
              <a:latin typeface="Arial" panose="020B0604020202020204" pitchFamily="34" charset="0"/>
              <a:cs typeface="Arial" panose="020B0604020202020204" pitchFamily="34" charset="0"/>
            </a:endParaRPr>
          </a:p>
        </p:txBody>
      </p:sp>
      <p:pic>
        <p:nvPicPr>
          <p:cNvPr id="16" name="Picture 7"/>
          <p:cNvPicPr>
            <a:picLocks noChangeAspect="1" noChangeArrowheads="1"/>
          </p:cNvPicPr>
          <p:nvPr/>
        </p:nvPicPr>
        <p:blipFill>
          <a:blip r:embed="rId8">
            <a:lum bright="-42000" contrast="76000"/>
            <a:extLst>
              <a:ext uri="{28A0092B-C50C-407E-A947-70E740481C1C}">
                <a14:useLocalDpi xmlns:a14="http://schemas.microsoft.com/office/drawing/2010/main" val="0"/>
              </a:ext>
            </a:extLst>
          </a:blip>
          <a:srcRect/>
          <a:stretch>
            <a:fillRect/>
          </a:stretch>
        </p:blipFill>
        <p:spPr bwMode="auto">
          <a:xfrm>
            <a:off x="3242324" y="3882231"/>
            <a:ext cx="2490150" cy="1719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3280559" y="5781986"/>
            <a:ext cx="3207400" cy="400110"/>
          </a:xfrm>
          <a:prstGeom prst="rect">
            <a:avLst/>
          </a:prstGeom>
          <a:noFill/>
        </p:spPr>
        <p:txBody>
          <a:bodyPr wrap="square" rtlCol="0">
            <a:spAutoFit/>
          </a:bodyPr>
          <a:lstStyle/>
          <a:p>
            <a:r>
              <a:rPr lang="en-US" sz="2000">
                <a:latin typeface="Arial" panose="020B0604020202020204" pitchFamily="34" charset="0"/>
                <a:cs typeface="Arial" panose="020B0604020202020204" pitchFamily="34" charset="0"/>
              </a:rPr>
              <a:t>Bi-orthogonal </a:t>
            </a:r>
            <a:r>
              <a:rPr lang="en-US" sz="2000" smtClean="0">
                <a:latin typeface="Arial" panose="020B0604020202020204" pitchFamily="34" charset="0"/>
                <a:cs typeface="Arial" panose="020B0604020202020204" pitchFamily="34" charset="0"/>
              </a:rPr>
              <a:t>CDF44</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1527565"/>
      </p:ext>
    </p:extLst>
  </p:cSld>
  <p:clrMapOvr>
    <a:masterClrMapping/>
  </p:clrMapOvr>
  <p:transition spd="slow">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TYPES OF WAVELET</a:t>
            </a:r>
            <a:endParaRPr lang="en-US" dirty="0"/>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7142663" cy="5559552"/>
              </a:xfrm>
            </p:spPr>
            <p:txBody>
              <a:bodyPr>
                <a:normAutofit/>
              </a:bodyPr>
              <a:lstStyle/>
              <a:p>
                <a:pPr>
                  <a:lnSpc>
                    <a:spcPct val="90000"/>
                  </a:lnSpc>
                </a:pPr>
                <a:r>
                  <a:rPr lang="en-US" smtClean="0"/>
                  <a:t>Haar wavelet:</a:t>
                </a:r>
              </a:p>
              <a:p>
                <a:pPr lvl="1">
                  <a:lnSpc>
                    <a:spcPct val="90000"/>
                  </a:lnSpc>
                </a:pPr>
                <a:r>
                  <a:rPr lang="en-US" sz="2400"/>
                  <a:t>Haar wavelets seem to be as powerful as the other wavelets for most problems and are very easy to code.</a:t>
                </a:r>
              </a:p>
              <a:p>
                <a:pPr>
                  <a:lnSpc>
                    <a:spcPct val="90000"/>
                  </a:lnSpc>
                </a:pPr>
                <a:endParaRPr lang="en-US" smtClean="0"/>
              </a:p>
              <a:p>
                <a:pPr lvl="1">
                  <a:lnSpc>
                    <a:spcPct val="90000"/>
                  </a:lnSpc>
                </a:pPr>
                <a:r>
                  <a:rPr lang="en-US" sz="2400" smtClean="0"/>
                  <a:t>Wavelet function</a:t>
                </a:r>
              </a:p>
              <a:p>
                <a:pPr marL="0" indent="0">
                  <a:lnSpc>
                    <a:spcPct val="9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𝜓</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1</m:t>
                              </m:r>
                            </m:e>
                            <m:e>
                              <m:r>
                                <a:rPr lang="en-US" i="1">
                                  <a:latin typeface="Cambria Math" panose="02040503050406030204" pitchFamily="18" charset="0"/>
                                </a:rPr>
                                <m:t>−1</m:t>
                              </m:r>
                            </m:e>
                            <m:e>
                              <m:r>
                                <a:rPr lang="en-US" i="1">
                                  <a:latin typeface="Cambria Math" panose="02040503050406030204" pitchFamily="18" charset="0"/>
                                </a:rPr>
                                <m:t>0</m:t>
                              </m:r>
                            </m:e>
                          </m:eqArr>
                          <m:r>
                            <a:rPr lang="en-US" b="0" i="1" smtClean="0">
                              <a:latin typeface="Cambria Math" panose="02040503050406030204" pitchFamily="18" charset="0"/>
                            </a:rPr>
                            <m:t> </m:t>
                          </m:r>
                        </m:e>
                      </m:d>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0≤</m:t>
                            </m:r>
                            <m:r>
                              <a:rPr lang="en-US" i="1">
                                <a:latin typeface="Cambria Math" panose="02040503050406030204" pitchFamily="18" charset="0"/>
                              </a:rPr>
                              <m:t>𝑡</m:t>
                            </m:r>
                            <m:r>
                              <a:rPr lang="en-US" i="1">
                                <a:latin typeface="Cambria Math" panose="02040503050406030204" pitchFamily="18" charset="0"/>
                              </a:rPr>
                              <m:t>&lt;1/2</m:t>
                            </m:r>
                          </m:e>
                        </m:mr>
                        <m:mr>
                          <m:e>
                            <m:r>
                              <a:rPr lang="en-US" i="1">
                                <a:latin typeface="Cambria Math" panose="02040503050406030204" pitchFamily="18" charset="0"/>
                              </a:rPr>
                              <m:t>1/2≤</m:t>
                            </m:r>
                            <m:r>
                              <a:rPr lang="en-US" i="1">
                                <a:latin typeface="Cambria Math" panose="02040503050406030204" pitchFamily="18" charset="0"/>
                              </a:rPr>
                              <m:t>𝑡</m:t>
                            </m:r>
                            <m:r>
                              <a:rPr lang="en-US" i="1">
                                <a:latin typeface="Cambria Math" panose="02040503050406030204" pitchFamily="18" charset="0"/>
                              </a:rPr>
                              <m:t>&lt;1</m:t>
                            </m:r>
                          </m:e>
                        </m:mr>
                        <m:mr>
                          <m:e>
                            <m:r>
                              <a:rPr lang="en-US" b="0" i="1" smtClean="0">
                                <a:latin typeface="Cambria Math" panose="02040503050406030204" pitchFamily="18" charset="0"/>
                              </a:rPr>
                              <m:t>𝑜𝑡h𝑒𝑟𝑤𝑖𝑠𝑒</m:t>
                            </m:r>
                          </m:e>
                        </m:mr>
                      </m:m>
                    </m:oMath>
                  </m:oMathPara>
                </a14:m>
                <a:endParaRPr lang="en-US" dirty="0" smtClean="0"/>
              </a:p>
              <a:p>
                <a:pPr lvl="1">
                  <a:lnSpc>
                    <a:spcPct val="90000"/>
                  </a:lnSpc>
                </a:pPr>
                <a:endParaRPr lang="en-US" sz="2400" smtClean="0"/>
              </a:p>
              <a:p>
                <a:pPr lvl="1">
                  <a:lnSpc>
                    <a:spcPct val="90000"/>
                  </a:lnSpc>
                </a:pPr>
                <a:r>
                  <a:rPr lang="en-US" sz="2400" smtClean="0"/>
                  <a:t>Scaling </a:t>
                </a:r>
                <a:r>
                  <a:rPr lang="en-US" sz="2400"/>
                  <a:t>function</a:t>
                </a:r>
              </a:p>
              <a:p>
                <a:pPr marL="0" indent="0">
                  <a:lnSpc>
                    <a:spcPct val="9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𝑡</m:t>
                          </m:r>
                        </m:e>
                      </m:d>
                      <m:r>
                        <a:rPr lang="en-US">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1</m:t>
                              </m:r>
                            </m:e>
                            <m:e>
                              <m:r>
                                <a:rPr lang="en-US" i="1">
                                  <a:latin typeface="Cambria Math" panose="02040503050406030204" pitchFamily="18" charset="0"/>
                                </a:rPr>
                                <m:t>0</m:t>
                              </m:r>
                            </m:e>
                          </m:eqArr>
                          <m:r>
                            <m:rPr>
                              <m:brk m:alnAt="7"/>
                            </m:rPr>
                            <a:rPr lang="en-US" i="1" smtClean="0">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0≤</m:t>
                                </m:r>
                                <m:r>
                                  <a:rPr lang="en-US" i="1">
                                    <a:latin typeface="Cambria Math" panose="02040503050406030204" pitchFamily="18" charset="0"/>
                                  </a:rPr>
                                  <m:t>𝑡</m:t>
                                </m:r>
                                <m:r>
                                  <a:rPr lang="en-US" i="1">
                                    <a:latin typeface="Cambria Math" panose="02040503050406030204" pitchFamily="18" charset="0"/>
                                  </a:rPr>
                                  <m:t>&lt;1</m:t>
                                </m:r>
                              </m:e>
                            </m:mr>
                            <m:mr>
                              <m:e>
                                <m:r>
                                  <a:rPr lang="en-US" i="1">
                                    <a:latin typeface="Cambria Math" panose="02040503050406030204" pitchFamily="18" charset="0"/>
                                  </a:rPr>
                                  <m:t>𝑘h</m:t>
                                </m:r>
                                <m:r>
                                  <a:rPr lang="en-US" i="1">
                                    <a:latin typeface="Cambria Math" panose="02040503050406030204" pitchFamily="18" charset="0"/>
                                  </a:rPr>
                                  <m:t>á</m:t>
                                </m:r>
                                <m:r>
                                  <a:rPr lang="en-US" i="1">
                                    <a:latin typeface="Cambria Math" panose="02040503050406030204" pitchFamily="18" charset="0"/>
                                  </a:rPr>
                                  <m:t>𝑐</m:t>
                                </m:r>
                              </m:e>
                            </m:mr>
                          </m:m>
                        </m:e>
                      </m:d>
                    </m:oMath>
                  </m:oMathPara>
                </a14:m>
                <a:endParaRPr lang="en-US" dirty="0"/>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7142663" cy="5559552"/>
              </a:xfrm>
              <a:blipFill rotWithShape="0">
                <a:blip r:embed="rId3"/>
                <a:stretch>
                  <a:fillRect l="-427" t="-1425" r="-1706"/>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23B8E435-5DF5-44DE-83D2-9F90DF09A99B}" type="slidenum">
              <a:rPr lang="en-US" smtClean="0"/>
              <a:pPr/>
              <a:t>16</a:t>
            </a:fld>
            <a:endParaRPr lang="en-US"/>
          </a:p>
        </p:txBody>
      </p:sp>
      <p:pic>
        <p:nvPicPr>
          <p:cNvPr id="6"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4044125"/>
            <a:ext cx="2324977" cy="16716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1271" y="2514600"/>
            <a:ext cx="2191636" cy="1464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2" descr="Haa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3801" y="63580"/>
            <a:ext cx="1117600" cy="1353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674932"/>
      </p:ext>
    </p:extLst>
  </p:cSld>
  <p:clrMapOvr>
    <a:masterClrMapping/>
  </p:clrMapOvr>
  <p:transition spd="slow">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Image Pyramids</a:t>
            </a:r>
          </a:p>
        </p:txBody>
      </p:sp>
      <p:sp>
        <p:nvSpPr>
          <p:cNvPr id="5" name="Content Placeholder 2"/>
          <p:cNvSpPr>
            <a:spLocks noGrp="1"/>
          </p:cNvSpPr>
          <p:nvPr>
            <p:ph sz="quarter" idx="1"/>
          </p:nvPr>
        </p:nvSpPr>
        <p:spPr>
          <a:xfrm>
            <a:off x="401137" y="641295"/>
            <a:ext cx="8077200" cy="5559552"/>
          </a:xfrm>
        </p:spPr>
        <p:txBody>
          <a:bodyPr>
            <a:normAutofit/>
          </a:bodyPr>
          <a:lstStyle/>
          <a:p>
            <a:pPr marL="609600" indent="-609600">
              <a:buClrTx/>
              <a:buSzPct val="100000"/>
              <a:buFont typeface="Wingdings" panose="05000000000000000000" pitchFamily="2" charset="2"/>
              <a:buAutoNum type="arabicPeriod"/>
            </a:pPr>
            <a:r>
              <a:rPr lang="en-US" altLang="ar-SA" sz="2200"/>
              <a:t>Compute a reduced-resolution approximation of the input image</a:t>
            </a:r>
          </a:p>
          <a:p>
            <a:pPr marL="990600" lvl="1" indent="-533400">
              <a:buFont typeface="Wingdings" panose="05000000000000000000" pitchFamily="2" charset="2"/>
              <a:buChar char="§"/>
            </a:pPr>
            <a:r>
              <a:rPr lang="en-US" altLang="ar-SA" sz="2200"/>
              <a:t>Filtering (Averaging, Gaussian)</a:t>
            </a:r>
          </a:p>
          <a:p>
            <a:pPr marL="990600" lvl="1" indent="-533400">
              <a:buFont typeface="Wingdings" panose="05000000000000000000" pitchFamily="2" charset="2"/>
              <a:buChar char="§"/>
            </a:pPr>
            <a:r>
              <a:rPr lang="en-US" altLang="ar-SA" sz="2200"/>
              <a:t>Down-sampling</a:t>
            </a:r>
          </a:p>
          <a:p>
            <a:pPr marL="609600" indent="-609600">
              <a:buClrTx/>
              <a:buSzPct val="100000"/>
              <a:buFont typeface="Wingdings" panose="05000000000000000000" pitchFamily="2" charset="2"/>
              <a:buAutoNum type="arabicPeriod"/>
            </a:pPr>
            <a:r>
              <a:rPr lang="en-US" altLang="ar-SA" sz="2200"/>
              <a:t>Up-sample the output of the previous by a factor 2 </a:t>
            </a:r>
          </a:p>
          <a:p>
            <a:pPr marL="609600" indent="-609600">
              <a:buClrTx/>
              <a:buSzPct val="100000"/>
              <a:buFont typeface="Wingdings" panose="05000000000000000000" pitchFamily="2" charset="2"/>
              <a:buAutoNum type="arabicPeriod"/>
            </a:pPr>
            <a:r>
              <a:rPr lang="en-US" altLang="ar-SA" sz="2200"/>
              <a:t>Compute the difference between the prediction of </a:t>
            </a:r>
            <a:r>
              <a:rPr lang="en-US" altLang="ar-SA" sz="2200" i="1">
                <a:solidFill>
                  <a:srgbClr val="0000FF"/>
                </a:solidFill>
              </a:rPr>
              <a:t>step 2 </a:t>
            </a:r>
            <a:r>
              <a:rPr lang="en-US" altLang="ar-SA" sz="2200"/>
              <a:t>and the input to</a:t>
            </a:r>
            <a:r>
              <a:rPr lang="en-US" altLang="ar-SA" sz="2200" i="1"/>
              <a:t> </a:t>
            </a:r>
            <a:r>
              <a:rPr lang="en-US" altLang="ar-SA" sz="2200" i="1">
                <a:solidFill>
                  <a:srgbClr val="0000FF"/>
                </a:solidFill>
              </a:rPr>
              <a:t>Step 1</a:t>
            </a:r>
            <a:r>
              <a:rPr lang="en-US" altLang="ar-SA" sz="2200" i="1"/>
              <a:t>.</a:t>
            </a:r>
            <a:endParaRPr lang="en-US" altLang="ar-SA" sz="2200" b="1" i="1">
              <a:solidFill>
                <a:srgbClr val="009999"/>
              </a:solidFill>
            </a:endParaRPr>
          </a:p>
        </p:txBody>
      </p:sp>
      <p:sp>
        <p:nvSpPr>
          <p:cNvPr id="4" name="Slide Number Placeholder 3"/>
          <p:cNvSpPr>
            <a:spLocks noGrp="1"/>
          </p:cNvSpPr>
          <p:nvPr>
            <p:ph type="sldNum" sz="quarter" idx="15"/>
          </p:nvPr>
        </p:nvSpPr>
        <p:spPr/>
        <p:txBody>
          <a:bodyPr/>
          <a:lstStyle/>
          <a:p>
            <a:fld id="{23B8E435-5DF5-44DE-83D2-9F90DF09A99B}" type="slidenum">
              <a:rPr lang="en-US" smtClean="0"/>
              <a:pPr/>
              <a:t>17</a:t>
            </a:fld>
            <a:endParaRPr lang="en-US"/>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r="44444" b="46970"/>
          <a:stretch>
            <a:fillRect/>
          </a:stretch>
        </p:blipFill>
        <p:spPr bwMode="auto">
          <a:xfrm>
            <a:off x="401137" y="3581400"/>
            <a:ext cx="5232400" cy="2817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AutoShape 5"/>
          <p:cNvSpPr>
            <a:spLocks noChangeArrowheads="1"/>
          </p:cNvSpPr>
          <p:nvPr/>
        </p:nvSpPr>
        <p:spPr bwMode="auto">
          <a:xfrm>
            <a:off x="6645275" y="4114800"/>
            <a:ext cx="533400" cy="533400"/>
          </a:xfrm>
          <a:prstGeom prst="upArrow">
            <a:avLst>
              <a:gd name="adj1" fmla="val 50000"/>
              <a:gd name="adj2" fmla="val 5952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8" name="Text Box 6"/>
          <p:cNvSpPr txBox="1">
            <a:spLocks noChangeArrowheads="1"/>
          </p:cNvSpPr>
          <p:nvPr/>
        </p:nvSpPr>
        <p:spPr bwMode="auto">
          <a:xfrm>
            <a:off x="5121275" y="3657600"/>
            <a:ext cx="31342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panose="020B0604020202020204" pitchFamily="34" charset="0"/>
                <a:cs typeface="Arial" panose="020B0604020202020204" pitchFamily="34" charset="0"/>
              </a:rPr>
              <a:t>Coarser, decrease resolution</a:t>
            </a:r>
          </a:p>
        </p:txBody>
      </p:sp>
      <p:sp>
        <p:nvSpPr>
          <p:cNvPr id="9" name="AutoShape 7"/>
          <p:cNvSpPr>
            <a:spLocks noChangeArrowheads="1"/>
          </p:cNvSpPr>
          <p:nvPr/>
        </p:nvSpPr>
        <p:spPr bwMode="auto">
          <a:xfrm flipV="1">
            <a:off x="6645275" y="5349947"/>
            <a:ext cx="533400" cy="533400"/>
          </a:xfrm>
          <a:prstGeom prst="upArrow">
            <a:avLst>
              <a:gd name="adj1" fmla="val 50000"/>
              <a:gd name="adj2" fmla="val 5952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10" name="Text Box 8"/>
          <p:cNvSpPr txBox="1">
            <a:spLocks noChangeArrowheads="1"/>
          </p:cNvSpPr>
          <p:nvPr/>
        </p:nvSpPr>
        <p:spPr bwMode="auto">
          <a:xfrm>
            <a:off x="5584825" y="5883347"/>
            <a:ext cx="27623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panose="020B0604020202020204" pitchFamily="34" charset="0"/>
                <a:cs typeface="Arial" panose="020B0604020202020204" pitchFamily="34" charset="0"/>
              </a:rPr>
              <a:t>Finer, increase resolution</a:t>
            </a:r>
          </a:p>
        </p:txBody>
      </p:sp>
    </p:spTree>
    <p:extLst>
      <p:ext uri="{BB962C8B-B14F-4D97-AF65-F5344CB8AC3E}">
        <p14:creationId xmlns:p14="http://schemas.microsoft.com/office/powerpoint/2010/main" val="3340138663"/>
      </p:ext>
    </p:extLst>
  </p:cSld>
  <p:clrMapOvr>
    <a:masterClrMapping/>
  </p:clrMapOvr>
  <p:transition spd="slow">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Image Pyramids</a:t>
            </a:r>
          </a:p>
        </p:txBody>
      </p:sp>
      <p:sp>
        <p:nvSpPr>
          <p:cNvPr id="4" name="Slide Number Placeholder 3"/>
          <p:cNvSpPr>
            <a:spLocks noGrp="1"/>
          </p:cNvSpPr>
          <p:nvPr>
            <p:ph type="sldNum" sz="quarter" idx="15"/>
          </p:nvPr>
        </p:nvSpPr>
        <p:spPr/>
        <p:txBody>
          <a:bodyPr/>
          <a:lstStyle/>
          <a:p>
            <a:fld id="{23B8E435-5DF5-44DE-83D2-9F90DF09A99B}" type="slidenum">
              <a:rPr lang="en-US" smtClean="0"/>
              <a:pPr/>
              <a:t>18</a:t>
            </a:fld>
            <a:endParaRPr lang="en-US"/>
          </a:p>
        </p:txBody>
      </p:sp>
      <p:pic>
        <p:nvPicPr>
          <p:cNvPr id="6"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0" y="777884"/>
            <a:ext cx="6781799" cy="5626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4"/>
          <a:stretch>
            <a:fillRect/>
          </a:stretch>
        </p:blipFill>
        <p:spPr>
          <a:xfrm>
            <a:off x="6248400" y="319881"/>
            <a:ext cx="2053438" cy="3518128"/>
          </a:xfrm>
          <a:prstGeom prst="rect">
            <a:avLst/>
          </a:prstGeom>
        </p:spPr>
      </p:pic>
    </p:spTree>
    <p:extLst>
      <p:ext uri="{BB962C8B-B14F-4D97-AF65-F5344CB8AC3E}">
        <p14:creationId xmlns:p14="http://schemas.microsoft.com/office/powerpoint/2010/main" val="3923996399"/>
      </p:ext>
    </p:extLst>
  </p:cSld>
  <p:clrMapOvr>
    <a:masterClrMapping/>
  </p:clrMapOvr>
  <p:transition spd="slow">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Image Pyramids</a:t>
            </a:r>
          </a:p>
        </p:txBody>
      </p:sp>
      <p:sp>
        <p:nvSpPr>
          <p:cNvPr id="5" name="Content Placeholder 2"/>
          <p:cNvSpPr>
            <a:spLocks noGrp="1"/>
          </p:cNvSpPr>
          <p:nvPr>
            <p:ph sz="quarter" idx="1"/>
          </p:nvPr>
        </p:nvSpPr>
        <p:spPr>
          <a:xfrm>
            <a:off x="401137" y="641295"/>
            <a:ext cx="8077200" cy="5559552"/>
          </a:xfrm>
        </p:spPr>
        <p:txBody>
          <a:bodyPr>
            <a:normAutofit/>
          </a:bodyPr>
          <a:lstStyle/>
          <a:p>
            <a:r>
              <a:rPr lang="en-US"/>
              <a:t>Compression</a:t>
            </a:r>
          </a:p>
          <a:p>
            <a:pPr lvl="1"/>
            <a:r>
              <a:rPr lang="en-US"/>
              <a:t>Capture important structures with fewer bytes</a:t>
            </a:r>
          </a:p>
          <a:p>
            <a:r>
              <a:rPr lang="en-US"/>
              <a:t>Denoising</a:t>
            </a:r>
          </a:p>
          <a:p>
            <a:pPr lvl="1"/>
            <a:r>
              <a:rPr lang="en-US"/>
              <a:t>Model statistics of pyramid sub-bands</a:t>
            </a:r>
          </a:p>
          <a:p>
            <a:r>
              <a:rPr lang="en-US"/>
              <a:t>Image </a:t>
            </a:r>
            <a:r>
              <a:rPr lang="en-US" smtClean="0"/>
              <a:t>blending</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19</a:t>
            </a:fld>
            <a:endParaRPr lang="en-US"/>
          </a:p>
        </p:txBody>
      </p:sp>
      <p:pic>
        <p:nvPicPr>
          <p:cNvPr id="6" name="Picture 3" descr="lef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769" y="3065463"/>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righ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9965" y="3065463"/>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ti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8867" y="3919610"/>
            <a:ext cx="2286000" cy="22860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682292"/>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OUTLINE</a:t>
            </a:r>
            <a:endParaRPr lang="en-US" dirty="0"/>
          </a:p>
        </p:txBody>
      </p:sp>
      <p:sp>
        <p:nvSpPr>
          <p:cNvPr id="3" name="Content Placeholder 2"/>
          <p:cNvSpPr>
            <a:spLocks noGrp="1"/>
          </p:cNvSpPr>
          <p:nvPr>
            <p:ph sz="quarter" idx="1"/>
          </p:nvPr>
        </p:nvSpPr>
        <p:spPr/>
        <p:txBody>
          <a:bodyPr>
            <a:normAutofit/>
          </a:bodyPr>
          <a:lstStyle/>
          <a:p>
            <a:r>
              <a:rPr lang="en-US" smtClean="0"/>
              <a:t>Fourier Transform</a:t>
            </a:r>
          </a:p>
          <a:p>
            <a:r>
              <a:rPr lang="en-US" smtClean="0"/>
              <a:t>Wavelet Transform</a:t>
            </a:r>
          </a:p>
          <a:p>
            <a:pPr lvl="1"/>
            <a:r>
              <a:rPr lang="en-US" sz="2400"/>
              <a:t>Multiresolution </a:t>
            </a:r>
            <a:r>
              <a:rPr lang="en-US" sz="2400" smtClean="0"/>
              <a:t>Analysis</a:t>
            </a:r>
          </a:p>
          <a:p>
            <a:pPr lvl="1"/>
            <a:r>
              <a:rPr lang="en-US" sz="2400"/>
              <a:t>Haar Wavelet </a:t>
            </a:r>
            <a:r>
              <a:rPr lang="en-US" sz="2400" smtClean="0"/>
              <a:t>Transform</a:t>
            </a:r>
            <a:endParaRPr lang="en-US" sz="2400"/>
          </a:p>
          <a:p>
            <a:pPr lvl="1"/>
            <a:r>
              <a:rPr lang="en-US" sz="2400" smtClean="0"/>
              <a:t>Continuous </a:t>
            </a:r>
            <a:r>
              <a:rPr lang="en-US" sz="2400"/>
              <a:t>Wavelet Transform</a:t>
            </a:r>
          </a:p>
          <a:p>
            <a:pPr lvl="1"/>
            <a:r>
              <a:rPr lang="en-US" sz="2400" smtClean="0"/>
              <a:t>Discreet Wavelet Transform</a:t>
            </a:r>
          </a:p>
          <a:p>
            <a:pPr lvl="1"/>
            <a:r>
              <a:rPr lang="en-US" sz="2400" smtClean="0"/>
              <a:t>Wavelet Packet</a:t>
            </a:r>
          </a:p>
          <a:p>
            <a:r>
              <a:rPr lang="en-US" smtClean="0"/>
              <a:t>Wavelet Transform Application</a:t>
            </a:r>
          </a:p>
          <a:p>
            <a:pPr lvl="1"/>
            <a:r>
              <a:rPr lang="en-US" smtClean="0"/>
              <a:t>JPEG 2000</a:t>
            </a:r>
          </a:p>
          <a:p>
            <a:r>
              <a:rPr lang="en-US" smtClean="0"/>
              <a:t>Demo</a:t>
            </a:r>
          </a:p>
          <a:p>
            <a:r>
              <a:rPr lang="en-US" smtClean="0"/>
              <a:t>Conclusion</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a:t>
            </a:fld>
            <a:endParaRPr lang="en-US"/>
          </a:p>
        </p:txBody>
      </p:sp>
    </p:spTree>
    <p:extLst>
      <p:ext uri="{BB962C8B-B14F-4D97-AF65-F5344CB8AC3E}">
        <p14:creationId xmlns:p14="http://schemas.microsoft.com/office/powerpoint/2010/main" val="88717201"/>
      </p:ext>
    </p:extLst>
  </p:cSld>
  <p:clrMapOvr>
    <a:masterClrMapping/>
  </p:clrMapOvr>
  <p:transition spd="slow">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Subband Coding</a:t>
            </a:r>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gn="just"/>
            <a:r>
              <a:rPr lang="en-US"/>
              <a:t>If we regard the wavelet transform as a filter bank, then we can consider wavelet transforming a signal as passing the signal through this filter bank. </a:t>
            </a:r>
          </a:p>
          <a:p>
            <a:pPr algn="just"/>
            <a:r>
              <a:rPr lang="en-US"/>
              <a:t>The outputs of the different filter stages are the wavelet- and scaling function transform coefficients. </a:t>
            </a:r>
          </a:p>
          <a:p>
            <a:pPr algn="just"/>
            <a:r>
              <a:rPr lang="en-US"/>
              <a:t>In general we will refer to this kind of analysis as a multiresolution.</a:t>
            </a:r>
          </a:p>
          <a:p>
            <a:pPr algn="just"/>
            <a:r>
              <a:rPr lang="en-US"/>
              <a:t>That is called subband coding</a:t>
            </a:r>
            <a:r>
              <a:rPr lang="en-US" smtClean="0"/>
              <a:t>.</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20</a:t>
            </a:fld>
            <a:endParaRPr lang="en-US"/>
          </a:p>
        </p:txBody>
      </p:sp>
    </p:spTree>
    <p:extLst>
      <p:ext uri="{BB962C8B-B14F-4D97-AF65-F5344CB8AC3E}">
        <p14:creationId xmlns:p14="http://schemas.microsoft.com/office/powerpoint/2010/main" val="756611239"/>
      </p:ext>
    </p:extLst>
  </p:cSld>
  <p:clrMapOvr>
    <a:masterClrMapping/>
  </p:clrMapOvr>
  <p:transition spd="slow">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Subband Coding</a:t>
            </a:r>
            <a:endParaRPr lang="en-US"/>
          </a:p>
        </p:txBody>
      </p:sp>
      <p:sp>
        <p:nvSpPr>
          <p:cNvPr id="5" name="Content Placeholder 2"/>
          <p:cNvSpPr>
            <a:spLocks noGrp="1"/>
          </p:cNvSpPr>
          <p:nvPr>
            <p:ph sz="quarter" idx="1"/>
          </p:nvPr>
        </p:nvSpPr>
        <p:spPr>
          <a:xfrm>
            <a:off x="401137" y="641294"/>
            <a:ext cx="8077200" cy="6216705"/>
          </a:xfrm>
        </p:spPr>
        <p:txBody>
          <a:bodyPr>
            <a:normAutofit/>
          </a:bodyPr>
          <a:lstStyle/>
          <a:p>
            <a:pPr algn="just"/>
            <a:r>
              <a:rPr lang="en-US"/>
              <a:t>Splitting the signal spectrum with an iterated filter bank</a:t>
            </a:r>
            <a:r>
              <a:rPr lang="en-US" smtClean="0"/>
              <a:t>.</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21</a:t>
            </a:fld>
            <a:endParaRPr lang="en-US"/>
          </a:p>
        </p:txBody>
      </p:sp>
      <p:grpSp>
        <p:nvGrpSpPr>
          <p:cNvPr id="6" name="Group 13"/>
          <p:cNvGrpSpPr>
            <a:grpSpLocks/>
          </p:cNvGrpSpPr>
          <p:nvPr/>
        </p:nvGrpSpPr>
        <p:grpSpPr bwMode="auto">
          <a:xfrm>
            <a:off x="304800" y="1066800"/>
            <a:ext cx="5430337" cy="841375"/>
            <a:chOff x="528" y="912"/>
            <a:chExt cx="3936" cy="530"/>
          </a:xfrm>
        </p:grpSpPr>
        <p:grpSp>
          <p:nvGrpSpPr>
            <p:cNvPr id="7" name="Group 11"/>
            <p:cNvGrpSpPr>
              <a:grpSpLocks/>
            </p:cNvGrpSpPr>
            <p:nvPr/>
          </p:nvGrpSpPr>
          <p:grpSpPr bwMode="auto">
            <a:xfrm>
              <a:off x="528" y="912"/>
              <a:ext cx="3936" cy="530"/>
              <a:chOff x="528" y="912"/>
              <a:chExt cx="3936" cy="530"/>
            </a:xfrm>
          </p:grpSpPr>
          <p:grpSp>
            <p:nvGrpSpPr>
              <p:cNvPr id="9" name="Group 6"/>
              <p:cNvGrpSpPr>
                <a:grpSpLocks/>
              </p:cNvGrpSpPr>
              <p:nvPr/>
            </p:nvGrpSpPr>
            <p:grpSpPr bwMode="auto">
              <a:xfrm>
                <a:off x="528" y="912"/>
                <a:ext cx="3696" cy="480"/>
                <a:chOff x="528" y="912"/>
                <a:chExt cx="3696" cy="480"/>
              </a:xfrm>
            </p:grpSpPr>
            <p:sp>
              <p:nvSpPr>
                <p:cNvPr id="13" name="Line 4"/>
                <p:cNvSpPr>
                  <a:spLocks noChangeShapeType="1"/>
                </p:cNvSpPr>
                <p:nvPr/>
              </p:nvSpPr>
              <p:spPr bwMode="auto">
                <a:xfrm flipV="1">
                  <a:off x="528" y="912"/>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14" name="Line 5"/>
                <p:cNvSpPr>
                  <a:spLocks noChangeShapeType="1"/>
                </p:cNvSpPr>
                <p:nvPr/>
              </p:nvSpPr>
              <p:spPr bwMode="auto">
                <a:xfrm>
                  <a:off x="528" y="1392"/>
                  <a:ext cx="36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sp>
            <p:nvSpPr>
              <p:cNvPr id="10" name="Text Box 8"/>
              <p:cNvSpPr txBox="1">
                <a:spLocks noChangeArrowheads="1"/>
              </p:cNvSpPr>
              <p:nvPr/>
            </p:nvSpPr>
            <p:spPr bwMode="auto">
              <a:xfrm>
                <a:off x="4224" y="1248"/>
                <a:ext cx="24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i="1">
                    <a:latin typeface="Arial" panose="020B0604020202020204" pitchFamily="34" charset="0"/>
                    <a:cs typeface="Arial" panose="020B0604020202020204" pitchFamily="34" charset="0"/>
                  </a:rPr>
                  <a:t>f</a:t>
                </a:r>
              </a:p>
            </p:txBody>
          </p:sp>
          <p:sp>
            <p:nvSpPr>
              <p:cNvPr id="11" name="Line 9"/>
              <p:cNvSpPr>
                <a:spLocks noChangeShapeType="1"/>
              </p:cNvSpPr>
              <p:nvPr/>
            </p:nvSpPr>
            <p:spPr bwMode="auto">
              <a:xfrm>
                <a:off x="528" y="1056"/>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12" name="Line 10"/>
              <p:cNvSpPr>
                <a:spLocks noChangeShapeType="1"/>
              </p:cNvSpPr>
              <p:nvPr/>
            </p:nvSpPr>
            <p:spPr bwMode="auto">
              <a:xfrm>
                <a:off x="3696" y="1056"/>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sp>
          <p:nvSpPr>
            <p:cNvPr id="8" name="Text Box 12"/>
            <p:cNvSpPr txBox="1">
              <a:spLocks noChangeArrowheads="1"/>
            </p:cNvSpPr>
            <p:nvPr/>
          </p:nvSpPr>
          <p:spPr bwMode="auto">
            <a:xfrm>
              <a:off x="1968" y="1104"/>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8B</a:t>
              </a:r>
            </a:p>
          </p:txBody>
        </p:sp>
      </p:grpSp>
      <p:grpSp>
        <p:nvGrpSpPr>
          <p:cNvPr id="15" name="Group 31"/>
          <p:cNvGrpSpPr>
            <a:grpSpLocks/>
          </p:cNvGrpSpPr>
          <p:nvPr/>
        </p:nvGrpSpPr>
        <p:grpSpPr bwMode="auto">
          <a:xfrm>
            <a:off x="304800" y="1981200"/>
            <a:ext cx="5430337" cy="841375"/>
            <a:chOff x="528" y="1488"/>
            <a:chExt cx="3936" cy="530"/>
          </a:xfrm>
        </p:grpSpPr>
        <p:grpSp>
          <p:nvGrpSpPr>
            <p:cNvPr id="16" name="Group 16"/>
            <p:cNvGrpSpPr>
              <a:grpSpLocks/>
            </p:cNvGrpSpPr>
            <p:nvPr/>
          </p:nvGrpSpPr>
          <p:grpSpPr bwMode="auto">
            <a:xfrm>
              <a:off x="528" y="1488"/>
              <a:ext cx="3696" cy="480"/>
              <a:chOff x="528" y="912"/>
              <a:chExt cx="3696" cy="480"/>
            </a:xfrm>
          </p:grpSpPr>
          <p:sp>
            <p:nvSpPr>
              <p:cNvPr id="29" name="Line 17"/>
              <p:cNvSpPr>
                <a:spLocks noChangeShapeType="1"/>
              </p:cNvSpPr>
              <p:nvPr/>
            </p:nvSpPr>
            <p:spPr bwMode="auto">
              <a:xfrm flipV="1">
                <a:off x="528" y="912"/>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30" name="Line 18"/>
              <p:cNvSpPr>
                <a:spLocks noChangeShapeType="1"/>
              </p:cNvSpPr>
              <p:nvPr/>
            </p:nvSpPr>
            <p:spPr bwMode="auto">
              <a:xfrm>
                <a:off x="528" y="1392"/>
                <a:ext cx="36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sp>
          <p:nvSpPr>
            <p:cNvPr id="17" name="Text Box 19"/>
            <p:cNvSpPr txBox="1">
              <a:spLocks noChangeArrowheads="1"/>
            </p:cNvSpPr>
            <p:nvPr/>
          </p:nvSpPr>
          <p:spPr bwMode="auto">
            <a:xfrm>
              <a:off x="4224" y="1824"/>
              <a:ext cx="24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i="1">
                  <a:latin typeface="Arial" panose="020B0604020202020204" pitchFamily="34" charset="0"/>
                  <a:cs typeface="Arial" panose="020B0604020202020204" pitchFamily="34" charset="0"/>
                </a:rPr>
                <a:t>f</a:t>
              </a:r>
            </a:p>
          </p:txBody>
        </p:sp>
        <p:sp>
          <p:nvSpPr>
            <p:cNvPr id="18" name="Text Box 22"/>
            <p:cNvSpPr txBox="1">
              <a:spLocks noChangeArrowheads="1"/>
            </p:cNvSpPr>
            <p:nvPr/>
          </p:nvSpPr>
          <p:spPr bwMode="auto">
            <a:xfrm>
              <a:off x="2736" y="1680"/>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HP</a:t>
              </a:r>
            </a:p>
          </p:txBody>
        </p:sp>
        <p:grpSp>
          <p:nvGrpSpPr>
            <p:cNvPr id="19" name="Group 26"/>
            <p:cNvGrpSpPr>
              <a:grpSpLocks/>
            </p:cNvGrpSpPr>
            <p:nvPr/>
          </p:nvGrpSpPr>
          <p:grpSpPr bwMode="auto">
            <a:xfrm>
              <a:off x="1968" y="1632"/>
              <a:ext cx="1968" cy="336"/>
              <a:chOff x="1968" y="1632"/>
              <a:chExt cx="1968" cy="336"/>
            </a:xfrm>
          </p:grpSpPr>
          <p:sp>
            <p:nvSpPr>
              <p:cNvPr id="26" name="Line 20"/>
              <p:cNvSpPr>
                <a:spLocks noChangeShapeType="1"/>
              </p:cNvSpPr>
              <p:nvPr/>
            </p:nvSpPr>
            <p:spPr bwMode="auto">
              <a:xfrm>
                <a:off x="2208" y="1632"/>
                <a:ext cx="1488"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27" name="Line 21"/>
              <p:cNvSpPr>
                <a:spLocks noChangeShapeType="1"/>
              </p:cNvSpPr>
              <p:nvPr/>
            </p:nvSpPr>
            <p:spPr bwMode="auto">
              <a:xfrm>
                <a:off x="3696" y="1632"/>
                <a:ext cx="240"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28" name="Line 23"/>
              <p:cNvSpPr>
                <a:spLocks noChangeShapeType="1"/>
              </p:cNvSpPr>
              <p:nvPr/>
            </p:nvSpPr>
            <p:spPr bwMode="auto">
              <a:xfrm flipH="1">
                <a:off x="1968" y="1632"/>
                <a:ext cx="240"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grpSp>
          <p:nvGrpSpPr>
            <p:cNvPr id="20" name="Group 27"/>
            <p:cNvGrpSpPr>
              <a:grpSpLocks/>
            </p:cNvGrpSpPr>
            <p:nvPr/>
          </p:nvGrpSpPr>
          <p:grpSpPr bwMode="auto">
            <a:xfrm>
              <a:off x="528" y="1632"/>
              <a:ext cx="1680" cy="336"/>
              <a:chOff x="528" y="1632"/>
              <a:chExt cx="1680" cy="336"/>
            </a:xfrm>
          </p:grpSpPr>
          <p:sp>
            <p:nvSpPr>
              <p:cNvPr id="24" name="Line 24"/>
              <p:cNvSpPr>
                <a:spLocks noChangeShapeType="1"/>
              </p:cNvSpPr>
              <p:nvPr/>
            </p:nvSpPr>
            <p:spPr bwMode="auto">
              <a:xfrm>
                <a:off x="528" y="1632"/>
                <a:ext cx="1488"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25" name="Line 25"/>
              <p:cNvSpPr>
                <a:spLocks noChangeShapeType="1"/>
              </p:cNvSpPr>
              <p:nvPr/>
            </p:nvSpPr>
            <p:spPr bwMode="auto">
              <a:xfrm>
                <a:off x="2016" y="1632"/>
                <a:ext cx="192"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sp>
          <p:nvSpPr>
            <p:cNvPr id="21" name="Text Box 28"/>
            <p:cNvSpPr txBox="1">
              <a:spLocks noChangeArrowheads="1"/>
            </p:cNvSpPr>
            <p:nvPr/>
          </p:nvSpPr>
          <p:spPr bwMode="auto">
            <a:xfrm>
              <a:off x="1008" y="1680"/>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LP</a:t>
              </a:r>
            </a:p>
          </p:txBody>
        </p:sp>
        <p:sp>
          <p:nvSpPr>
            <p:cNvPr id="22" name="Text Box 29"/>
            <p:cNvSpPr txBox="1">
              <a:spLocks noChangeArrowheads="1"/>
            </p:cNvSpPr>
            <p:nvPr/>
          </p:nvSpPr>
          <p:spPr bwMode="auto">
            <a:xfrm>
              <a:off x="1440" y="1680"/>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4B</a:t>
              </a:r>
            </a:p>
          </p:txBody>
        </p:sp>
        <p:sp>
          <p:nvSpPr>
            <p:cNvPr id="23" name="Text Box 30"/>
            <p:cNvSpPr txBox="1">
              <a:spLocks noChangeArrowheads="1"/>
            </p:cNvSpPr>
            <p:nvPr/>
          </p:nvSpPr>
          <p:spPr bwMode="auto">
            <a:xfrm>
              <a:off x="3216" y="1680"/>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4B</a:t>
              </a:r>
            </a:p>
          </p:txBody>
        </p:sp>
      </p:grpSp>
      <p:grpSp>
        <p:nvGrpSpPr>
          <p:cNvPr id="31" name="Group 89"/>
          <p:cNvGrpSpPr>
            <a:grpSpLocks/>
          </p:cNvGrpSpPr>
          <p:nvPr/>
        </p:nvGrpSpPr>
        <p:grpSpPr bwMode="auto">
          <a:xfrm>
            <a:off x="304800" y="2895600"/>
            <a:ext cx="5430337" cy="1146175"/>
            <a:chOff x="528" y="2208"/>
            <a:chExt cx="3936" cy="722"/>
          </a:xfrm>
        </p:grpSpPr>
        <p:grpSp>
          <p:nvGrpSpPr>
            <p:cNvPr id="32" name="Group 55"/>
            <p:cNvGrpSpPr>
              <a:grpSpLocks/>
            </p:cNvGrpSpPr>
            <p:nvPr/>
          </p:nvGrpSpPr>
          <p:grpSpPr bwMode="auto">
            <a:xfrm>
              <a:off x="528" y="2208"/>
              <a:ext cx="3936" cy="530"/>
              <a:chOff x="528" y="2208"/>
              <a:chExt cx="3936" cy="530"/>
            </a:xfrm>
          </p:grpSpPr>
          <p:grpSp>
            <p:nvGrpSpPr>
              <p:cNvPr id="35" name="Group 33"/>
              <p:cNvGrpSpPr>
                <a:grpSpLocks/>
              </p:cNvGrpSpPr>
              <p:nvPr/>
            </p:nvGrpSpPr>
            <p:grpSpPr bwMode="auto">
              <a:xfrm>
                <a:off x="528" y="2208"/>
                <a:ext cx="3696" cy="480"/>
                <a:chOff x="528" y="912"/>
                <a:chExt cx="3696" cy="480"/>
              </a:xfrm>
            </p:grpSpPr>
            <p:sp>
              <p:nvSpPr>
                <p:cNvPr id="51" name="Line 34"/>
                <p:cNvSpPr>
                  <a:spLocks noChangeShapeType="1"/>
                </p:cNvSpPr>
                <p:nvPr/>
              </p:nvSpPr>
              <p:spPr bwMode="auto">
                <a:xfrm flipV="1">
                  <a:off x="528" y="912"/>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52" name="Line 35"/>
                <p:cNvSpPr>
                  <a:spLocks noChangeShapeType="1"/>
                </p:cNvSpPr>
                <p:nvPr/>
              </p:nvSpPr>
              <p:spPr bwMode="auto">
                <a:xfrm>
                  <a:off x="528" y="1392"/>
                  <a:ext cx="36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sp>
            <p:nvSpPr>
              <p:cNvPr id="36" name="Text Box 36"/>
              <p:cNvSpPr txBox="1">
                <a:spLocks noChangeArrowheads="1"/>
              </p:cNvSpPr>
              <p:nvPr/>
            </p:nvSpPr>
            <p:spPr bwMode="auto">
              <a:xfrm>
                <a:off x="4224" y="2544"/>
                <a:ext cx="24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i="1">
                    <a:latin typeface="Arial" panose="020B0604020202020204" pitchFamily="34" charset="0"/>
                    <a:cs typeface="Arial" panose="020B0604020202020204" pitchFamily="34" charset="0"/>
                  </a:rPr>
                  <a:t>f</a:t>
                </a:r>
              </a:p>
            </p:txBody>
          </p:sp>
          <p:sp>
            <p:nvSpPr>
              <p:cNvPr id="37" name="Text Box 37"/>
              <p:cNvSpPr txBox="1">
                <a:spLocks noChangeArrowheads="1"/>
              </p:cNvSpPr>
              <p:nvPr/>
            </p:nvSpPr>
            <p:spPr bwMode="auto">
              <a:xfrm>
                <a:off x="1488" y="2400"/>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HP</a:t>
                </a:r>
              </a:p>
            </p:txBody>
          </p:sp>
          <p:grpSp>
            <p:nvGrpSpPr>
              <p:cNvPr id="38" name="Group 38"/>
              <p:cNvGrpSpPr>
                <a:grpSpLocks/>
              </p:cNvGrpSpPr>
              <p:nvPr/>
            </p:nvGrpSpPr>
            <p:grpSpPr bwMode="auto">
              <a:xfrm>
                <a:off x="1968" y="2352"/>
                <a:ext cx="1968" cy="336"/>
                <a:chOff x="1968" y="1632"/>
                <a:chExt cx="1968" cy="336"/>
              </a:xfrm>
            </p:grpSpPr>
            <p:sp>
              <p:nvSpPr>
                <p:cNvPr id="48" name="Line 39"/>
                <p:cNvSpPr>
                  <a:spLocks noChangeShapeType="1"/>
                </p:cNvSpPr>
                <p:nvPr/>
              </p:nvSpPr>
              <p:spPr bwMode="auto">
                <a:xfrm>
                  <a:off x="2208" y="1632"/>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49" name="Line 40"/>
                <p:cNvSpPr>
                  <a:spLocks noChangeShapeType="1"/>
                </p:cNvSpPr>
                <p:nvPr/>
              </p:nvSpPr>
              <p:spPr bwMode="auto">
                <a:xfrm>
                  <a:off x="3696" y="1632"/>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50" name="Line 41"/>
                <p:cNvSpPr>
                  <a:spLocks noChangeShapeType="1"/>
                </p:cNvSpPr>
                <p:nvPr/>
              </p:nvSpPr>
              <p:spPr bwMode="auto">
                <a:xfrm flipH="1">
                  <a:off x="1968" y="1632"/>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sp>
            <p:nvSpPr>
              <p:cNvPr id="39" name="Text Box 45"/>
              <p:cNvSpPr txBox="1">
                <a:spLocks noChangeArrowheads="1"/>
              </p:cNvSpPr>
              <p:nvPr/>
            </p:nvSpPr>
            <p:spPr bwMode="auto">
              <a:xfrm>
                <a:off x="672" y="2400"/>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LP</a:t>
                </a:r>
              </a:p>
            </p:txBody>
          </p:sp>
          <p:sp>
            <p:nvSpPr>
              <p:cNvPr id="40" name="Text Box 47"/>
              <p:cNvSpPr txBox="1">
                <a:spLocks noChangeArrowheads="1"/>
              </p:cNvSpPr>
              <p:nvPr/>
            </p:nvSpPr>
            <p:spPr bwMode="auto">
              <a:xfrm>
                <a:off x="2736" y="2400"/>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4B</a:t>
                </a:r>
              </a:p>
            </p:txBody>
          </p:sp>
          <p:grpSp>
            <p:nvGrpSpPr>
              <p:cNvPr id="41" name="Group 51"/>
              <p:cNvGrpSpPr>
                <a:grpSpLocks/>
              </p:cNvGrpSpPr>
              <p:nvPr/>
            </p:nvGrpSpPr>
            <p:grpSpPr bwMode="auto">
              <a:xfrm>
                <a:off x="528" y="2352"/>
                <a:ext cx="816" cy="336"/>
                <a:chOff x="528" y="2352"/>
                <a:chExt cx="816" cy="336"/>
              </a:xfrm>
            </p:grpSpPr>
            <p:sp>
              <p:nvSpPr>
                <p:cNvPr id="46" name="Line 48"/>
                <p:cNvSpPr>
                  <a:spLocks noChangeShapeType="1"/>
                </p:cNvSpPr>
                <p:nvPr/>
              </p:nvSpPr>
              <p:spPr bwMode="auto">
                <a:xfrm>
                  <a:off x="528" y="2352"/>
                  <a:ext cx="624"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47" name="Line 49"/>
                <p:cNvSpPr>
                  <a:spLocks noChangeShapeType="1"/>
                </p:cNvSpPr>
                <p:nvPr/>
              </p:nvSpPr>
              <p:spPr bwMode="auto">
                <a:xfrm>
                  <a:off x="1152" y="2352"/>
                  <a:ext cx="192"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grpSp>
            <p:nvGrpSpPr>
              <p:cNvPr id="42" name="Group 52"/>
              <p:cNvGrpSpPr>
                <a:grpSpLocks/>
              </p:cNvGrpSpPr>
              <p:nvPr/>
            </p:nvGrpSpPr>
            <p:grpSpPr bwMode="auto">
              <a:xfrm>
                <a:off x="1152" y="2352"/>
                <a:ext cx="1056" cy="336"/>
                <a:chOff x="1152" y="2352"/>
                <a:chExt cx="1056" cy="336"/>
              </a:xfrm>
            </p:grpSpPr>
            <p:sp>
              <p:nvSpPr>
                <p:cNvPr id="43" name="Line 43"/>
                <p:cNvSpPr>
                  <a:spLocks noChangeShapeType="1"/>
                </p:cNvSpPr>
                <p:nvPr/>
              </p:nvSpPr>
              <p:spPr bwMode="auto">
                <a:xfrm>
                  <a:off x="1392" y="2352"/>
                  <a:ext cx="624"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44" name="Line 44"/>
                <p:cNvSpPr>
                  <a:spLocks noChangeShapeType="1"/>
                </p:cNvSpPr>
                <p:nvPr/>
              </p:nvSpPr>
              <p:spPr bwMode="auto">
                <a:xfrm>
                  <a:off x="2016" y="2352"/>
                  <a:ext cx="192"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45" name="Line 50"/>
                <p:cNvSpPr>
                  <a:spLocks noChangeShapeType="1"/>
                </p:cNvSpPr>
                <p:nvPr/>
              </p:nvSpPr>
              <p:spPr bwMode="auto">
                <a:xfrm flipH="1">
                  <a:off x="1152" y="2352"/>
                  <a:ext cx="240"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grpSp>
        <p:sp>
          <p:nvSpPr>
            <p:cNvPr id="33" name="Text Box 53"/>
            <p:cNvSpPr txBox="1">
              <a:spLocks noChangeArrowheads="1"/>
            </p:cNvSpPr>
            <p:nvPr/>
          </p:nvSpPr>
          <p:spPr bwMode="auto">
            <a:xfrm>
              <a:off x="1488" y="2736"/>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2B</a:t>
              </a:r>
            </a:p>
          </p:txBody>
        </p:sp>
        <p:sp>
          <p:nvSpPr>
            <p:cNvPr id="34" name="Text Box 54"/>
            <p:cNvSpPr txBox="1">
              <a:spLocks noChangeArrowheads="1"/>
            </p:cNvSpPr>
            <p:nvPr/>
          </p:nvSpPr>
          <p:spPr bwMode="auto">
            <a:xfrm>
              <a:off x="672" y="2736"/>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2B</a:t>
              </a:r>
            </a:p>
          </p:txBody>
        </p:sp>
      </p:grpSp>
      <p:grpSp>
        <p:nvGrpSpPr>
          <p:cNvPr id="53" name="Group 88"/>
          <p:cNvGrpSpPr>
            <a:grpSpLocks/>
          </p:cNvGrpSpPr>
          <p:nvPr/>
        </p:nvGrpSpPr>
        <p:grpSpPr bwMode="auto">
          <a:xfrm>
            <a:off x="228601" y="3962400"/>
            <a:ext cx="5496560" cy="1146175"/>
            <a:chOff x="528" y="3216"/>
            <a:chExt cx="3984" cy="722"/>
          </a:xfrm>
        </p:grpSpPr>
        <p:sp>
          <p:nvSpPr>
            <p:cNvPr id="54" name="Text Box 46"/>
            <p:cNvSpPr txBox="1">
              <a:spLocks noChangeArrowheads="1"/>
            </p:cNvSpPr>
            <p:nvPr/>
          </p:nvSpPr>
          <p:spPr bwMode="auto">
            <a:xfrm>
              <a:off x="528" y="3744"/>
              <a:ext cx="24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B</a:t>
              </a:r>
            </a:p>
          </p:txBody>
        </p:sp>
        <p:grpSp>
          <p:nvGrpSpPr>
            <p:cNvPr id="55" name="Group 57"/>
            <p:cNvGrpSpPr>
              <a:grpSpLocks/>
            </p:cNvGrpSpPr>
            <p:nvPr/>
          </p:nvGrpSpPr>
          <p:grpSpPr bwMode="auto">
            <a:xfrm>
              <a:off x="576" y="3216"/>
              <a:ext cx="3696" cy="480"/>
              <a:chOff x="528" y="912"/>
              <a:chExt cx="3696" cy="480"/>
            </a:xfrm>
          </p:grpSpPr>
          <p:sp>
            <p:nvSpPr>
              <p:cNvPr id="78" name="Line 58"/>
              <p:cNvSpPr>
                <a:spLocks noChangeShapeType="1"/>
              </p:cNvSpPr>
              <p:nvPr/>
            </p:nvSpPr>
            <p:spPr bwMode="auto">
              <a:xfrm flipV="1">
                <a:off x="528" y="912"/>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79" name="Line 59"/>
              <p:cNvSpPr>
                <a:spLocks noChangeShapeType="1"/>
              </p:cNvSpPr>
              <p:nvPr/>
            </p:nvSpPr>
            <p:spPr bwMode="auto">
              <a:xfrm>
                <a:off x="528" y="1392"/>
                <a:ext cx="36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sp>
          <p:nvSpPr>
            <p:cNvPr id="56" name="Text Box 60"/>
            <p:cNvSpPr txBox="1">
              <a:spLocks noChangeArrowheads="1"/>
            </p:cNvSpPr>
            <p:nvPr/>
          </p:nvSpPr>
          <p:spPr bwMode="auto">
            <a:xfrm>
              <a:off x="4272" y="3552"/>
              <a:ext cx="24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i="1">
                  <a:latin typeface="Arial" panose="020B0604020202020204" pitchFamily="34" charset="0"/>
                  <a:cs typeface="Arial" panose="020B0604020202020204" pitchFamily="34" charset="0"/>
                </a:rPr>
                <a:t>f</a:t>
              </a:r>
            </a:p>
          </p:txBody>
        </p:sp>
        <p:sp>
          <p:nvSpPr>
            <p:cNvPr id="57" name="Text Box 61"/>
            <p:cNvSpPr txBox="1">
              <a:spLocks noChangeArrowheads="1"/>
            </p:cNvSpPr>
            <p:nvPr/>
          </p:nvSpPr>
          <p:spPr bwMode="auto">
            <a:xfrm>
              <a:off x="960" y="3456"/>
              <a:ext cx="33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HP</a:t>
              </a:r>
            </a:p>
          </p:txBody>
        </p:sp>
        <p:grpSp>
          <p:nvGrpSpPr>
            <p:cNvPr id="58" name="Group 62"/>
            <p:cNvGrpSpPr>
              <a:grpSpLocks/>
            </p:cNvGrpSpPr>
            <p:nvPr/>
          </p:nvGrpSpPr>
          <p:grpSpPr bwMode="auto">
            <a:xfrm>
              <a:off x="2016" y="3360"/>
              <a:ext cx="1968" cy="336"/>
              <a:chOff x="1968" y="1632"/>
              <a:chExt cx="1968" cy="336"/>
            </a:xfrm>
          </p:grpSpPr>
          <p:sp>
            <p:nvSpPr>
              <p:cNvPr id="75" name="Line 63"/>
              <p:cNvSpPr>
                <a:spLocks noChangeShapeType="1"/>
              </p:cNvSpPr>
              <p:nvPr/>
            </p:nvSpPr>
            <p:spPr bwMode="auto">
              <a:xfrm>
                <a:off x="2208" y="1632"/>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76" name="Line 64"/>
              <p:cNvSpPr>
                <a:spLocks noChangeShapeType="1"/>
              </p:cNvSpPr>
              <p:nvPr/>
            </p:nvSpPr>
            <p:spPr bwMode="auto">
              <a:xfrm>
                <a:off x="3696" y="1632"/>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77" name="Line 65"/>
              <p:cNvSpPr>
                <a:spLocks noChangeShapeType="1"/>
              </p:cNvSpPr>
              <p:nvPr/>
            </p:nvSpPr>
            <p:spPr bwMode="auto">
              <a:xfrm flipH="1">
                <a:off x="1968" y="1632"/>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sp>
          <p:nvSpPr>
            <p:cNvPr id="59" name="Text Box 66"/>
            <p:cNvSpPr txBox="1">
              <a:spLocks noChangeArrowheads="1"/>
            </p:cNvSpPr>
            <p:nvPr/>
          </p:nvSpPr>
          <p:spPr bwMode="auto">
            <a:xfrm>
              <a:off x="576" y="3456"/>
              <a:ext cx="33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400">
                  <a:latin typeface="Arial" panose="020B0604020202020204" pitchFamily="34" charset="0"/>
                  <a:cs typeface="Arial" panose="020B0604020202020204" pitchFamily="34" charset="0"/>
                </a:rPr>
                <a:t>LP</a:t>
              </a:r>
            </a:p>
          </p:txBody>
        </p:sp>
        <p:sp>
          <p:nvSpPr>
            <p:cNvPr id="60" name="Text Box 67"/>
            <p:cNvSpPr txBox="1">
              <a:spLocks noChangeArrowheads="1"/>
            </p:cNvSpPr>
            <p:nvPr/>
          </p:nvSpPr>
          <p:spPr bwMode="auto">
            <a:xfrm>
              <a:off x="2784" y="3408"/>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4B</a:t>
              </a:r>
            </a:p>
          </p:txBody>
        </p:sp>
        <p:grpSp>
          <p:nvGrpSpPr>
            <p:cNvPr id="61" name="Group 71"/>
            <p:cNvGrpSpPr>
              <a:grpSpLocks/>
            </p:cNvGrpSpPr>
            <p:nvPr/>
          </p:nvGrpSpPr>
          <p:grpSpPr bwMode="auto">
            <a:xfrm>
              <a:off x="1200" y="3360"/>
              <a:ext cx="1056" cy="336"/>
              <a:chOff x="1152" y="2352"/>
              <a:chExt cx="1056" cy="336"/>
            </a:xfrm>
          </p:grpSpPr>
          <p:sp>
            <p:nvSpPr>
              <p:cNvPr id="72" name="Line 72"/>
              <p:cNvSpPr>
                <a:spLocks noChangeShapeType="1"/>
              </p:cNvSpPr>
              <p:nvPr/>
            </p:nvSpPr>
            <p:spPr bwMode="auto">
              <a:xfrm>
                <a:off x="1392" y="2352"/>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73" name="Line 73"/>
              <p:cNvSpPr>
                <a:spLocks noChangeShapeType="1"/>
              </p:cNvSpPr>
              <p:nvPr/>
            </p:nvSpPr>
            <p:spPr bwMode="auto">
              <a:xfrm>
                <a:off x="2016" y="2352"/>
                <a:ext cx="192"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74" name="Line 74"/>
              <p:cNvSpPr>
                <a:spLocks noChangeShapeType="1"/>
              </p:cNvSpPr>
              <p:nvPr/>
            </p:nvSpPr>
            <p:spPr bwMode="auto">
              <a:xfrm flipH="1">
                <a:off x="1152" y="2352"/>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sp>
          <p:nvSpPr>
            <p:cNvPr id="62" name="Text Box 75"/>
            <p:cNvSpPr txBox="1">
              <a:spLocks noChangeArrowheads="1"/>
            </p:cNvSpPr>
            <p:nvPr/>
          </p:nvSpPr>
          <p:spPr bwMode="auto">
            <a:xfrm>
              <a:off x="1536" y="3408"/>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2B</a:t>
              </a:r>
            </a:p>
          </p:txBody>
        </p:sp>
        <p:grpSp>
          <p:nvGrpSpPr>
            <p:cNvPr id="63" name="Group 86"/>
            <p:cNvGrpSpPr>
              <a:grpSpLocks/>
            </p:cNvGrpSpPr>
            <p:nvPr/>
          </p:nvGrpSpPr>
          <p:grpSpPr bwMode="auto">
            <a:xfrm>
              <a:off x="576" y="3360"/>
              <a:ext cx="384" cy="336"/>
              <a:chOff x="576" y="3360"/>
              <a:chExt cx="384" cy="336"/>
            </a:xfrm>
          </p:grpSpPr>
          <p:sp>
            <p:nvSpPr>
              <p:cNvPr id="70" name="Line 82"/>
              <p:cNvSpPr>
                <a:spLocks noChangeShapeType="1"/>
              </p:cNvSpPr>
              <p:nvPr/>
            </p:nvSpPr>
            <p:spPr bwMode="auto">
              <a:xfrm>
                <a:off x="576" y="3360"/>
                <a:ext cx="192"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71" name="Line 83"/>
              <p:cNvSpPr>
                <a:spLocks noChangeShapeType="1"/>
              </p:cNvSpPr>
              <p:nvPr/>
            </p:nvSpPr>
            <p:spPr bwMode="auto">
              <a:xfrm>
                <a:off x="768" y="3360"/>
                <a:ext cx="192"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grpSp>
          <p:nvGrpSpPr>
            <p:cNvPr id="64" name="Group 85"/>
            <p:cNvGrpSpPr>
              <a:grpSpLocks/>
            </p:cNvGrpSpPr>
            <p:nvPr/>
          </p:nvGrpSpPr>
          <p:grpSpPr bwMode="auto">
            <a:xfrm>
              <a:off x="816" y="3360"/>
              <a:ext cx="576" cy="336"/>
              <a:chOff x="816" y="3360"/>
              <a:chExt cx="576" cy="336"/>
            </a:xfrm>
          </p:grpSpPr>
          <p:grpSp>
            <p:nvGrpSpPr>
              <p:cNvPr id="66" name="Group 80"/>
              <p:cNvGrpSpPr>
                <a:grpSpLocks/>
              </p:cNvGrpSpPr>
              <p:nvPr/>
            </p:nvGrpSpPr>
            <p:grpSpPr bwMode="auto">
              <a:xfrm>
                <a:off x="1008" y="3360"/>
                <a:ext cx="384" cy="336"/>
                <a:chOff x="1008" y="3360"/>
                <a:chExt cx="384" cy="336"/>
              </a:xfrm>
            </p:grpSpPr>
            <p:sp>
              <p:nvSpPr>
                <p:cNvPr id="68" name="Line 69"/>
                <p:cNvSpPr>
                  <a:spLocks noChangeShapeType="1"/>
                </p:cNvSpPr>
                <p:nvPr/>
              </p:nvSpPr>
              <p:spPr bwMode="auto">
                <a:xfrm>
                  <a:off x="1008" y="3360"/>
                  <a:ext cx="19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69" name="Line 70"/>
                <p:cNvSpPr>
                  <a:spLocks noChangeShapeType="1"/>
                </p:cNvSpPr>
                <p:nvPr/>
              </p:nvSpPr>
              <p:spPr bwMode="auto">
                <a:xfrm>
                  <a:off x="1200" y="3360"/>
                  <a:ext cx="192"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sp>
            <p:nvSpPr>
              <p:cNvPr id="67" name="Line 84"/>
              <p:cNvSpPr>
                <a:spLocks noChangeShapeType="1"/>
              </p:cNvSpPr>
              <p:nvPr/>
            </p:nvSpPr>
            <p:spPr bwMode="auto">
              <a:xfrm flipH="1">
                <a:off x="816" y="3360"/>
                <a:ext cx="192"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sp>
          <p:nvSpPr>
            <p:cNvPr id="65" name="Text Box 87"/>
            <p:cNvSpPr txBox="1">
              <a:spLocks noChangeArrowheads="1"/>
            </p:cNvSpPr>
            <p:nvPr/>
          </p:nvSpPr>
          <p:spPr bwMode="auto">
            <a:xfrm>
              <a:off x="1008" y="3744"/>
              <a:ext cx="24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B</a:t>
              </a:r>
            </a:p>
          </p:txBody>
        </p:sp>
      </p:grpSp>
      <p:pic>
        <p:nvPicPr>
          <p:cNvPr id="3" name="Picture 2"/>
          <p:cNvPicPr>
            <a:picLocks noChangeAspect="1"/>
          </p:cNvPicPr>
          <p:nvPr/>
        </p:nvPicPr>
        <p:blipFill>
          <a:blip r:embed="rId3"/>
          <a:stretch>
            <a:fillRect/>
          </a:stretch>
        </p:blipFill>
        <p:spPr>
          <a:xfrm>
            <a:off x="5857607" y="1304925"/>
            <a:ext cx="2743200" cy="3190875"/>
          </a:xfrm>
          <a:prstGeom prst="rect">
            <a:avLst/>
          </a:prstGeom>
        </p:spPr>
      </p:pic>
      <p:sp>
        <p:nvSpPr>
          <p:cNvPr id="80" name="TextBox 79"/>
          <p:cNvSpPr txBox="1"/>
          <p:nvPr/>
        </p:nvSpPr>
        <p:spPr>
          <a:xfrm>
            <a:off x="401137" y="5181600"/>
            <a:ext cx="8157217" cy="1200329"/>
          </a:xfrm>
          <a:prstGeom prst="rect">
            <a:avLst/>
          </a:prstGeom>
          <a:noFill/>
        </p:spPr>
        <p:txBody>
          <a:bodyPr wrap="square" rtlCol="0">
            <a:spAutoFit/>
          </a:bodyPr>
          <a:lstStyle/>
          <a:p>
            <a:pPr marL="274320" indent="-274320" algn="just">
              <a:spcBef>
                <a:spcPts val="600"/>
              </a:spcBef>
              <a:buClr>
                <a:schemeClr val="accent1"/>
              </a:buClr>
              <a:buSzPct val="70000"/>
              <a:buFont typeface="Wingdings"/>
              <a:buChar char=""/>
            </a:pPr>
            <a:r>
              <a:rPr lang="en-US" sz="2400">
                <a:latin typeface="Arial" panose="020B0604020202020204" pitchFamily="34" charset="0"/>
                <a:cs typeface="Arial" panose="020B0604020202020204" pitchFamily="34" charset="0"/>
              </a:rPr>
              <a:t>Summarizing, if we implement the wavelet transform as an iterated filter bank, we do not have to specify the wavelets </a:t>
            </a:r>
            <a:r>
              <a:rPr lang="en-US" sz="2400" smtClean="0">
                <a:latin typeface="Arial" panose="020B0604020202020204" pitchFamily="34" charset="0"/>
                <a:cs typeface="Arial" panose="020B0604020202020204" pitchFamily="34" charset="0"/>
              </a:rPr>
              <a:t>explicitly.</a:t>
            </a:r>
            <a:endParaRPr lang="en-US" sz="2400"/>
          </a:p>
        </p:txBody>
      </p:sp>
    </p:spTree>
    <p:extLst>
      <p:ext uri="{BB962C8B-B14F-4D97-AF65-F5344CB8AC3E}">
        <p14:creationId xmlns:p14="http://schemas.microsoft.com/office/powerpoint/2010/main" val="3538160484"/>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Subband Coding - Application</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22</a:t>
            </a:fld>
            <a:endParaRPr lang="en-US"/>
          </a:p>
        </p:txBody>
      </p:sp>
      <p:sp>
        <p:nvSpPr>
          <p:cNvPr id="10" name="Content Placeholder 2"/>
          <p:cNvSpPr>
            <a:spLocks noGrp="1"/>
          </p:cNvSpPr>
          <p:nvPr>
            <p:ph sz="quarter" idx="1"/>
          </p:nvPr>
        </p:nvSpPr>
        <p:spPr>
          <a:xfrm>
            <a:off x="401137" y="641295"/>
            <a:ext cx="8077200" cy="5559552"/>
          </a:xfrm>
        </p:spPr>
        <p:txBody>
          <a:bodyPr>
            <a:normAutofit/>
          </a:bodyPr>
          <a:lstStyle/>
          <a:p>
            <a:r>
              <a:rPr lang="en-US"/>
              <a:t>Most audio codecs today uses subband coding</a:t>
            </a:r>
          </a:p>
          <a:p>
            <a:pPr lvl="1"/>
            <a:r>
              <a:rPr lang="en-US" smtClean="0"/>
              <a:t>Human </a:t>
            </a:r>
            <a:r>
              <a:rPr lang="en-US"/>
              <a:t>ears can be modeled by a filter bank of 25 </a:t>
            </a:r>
            <a:r>
              <a:rPr lang="en-US" smtClean="0"/>
              <a:t>overlapping </a:t>
            </a:r>
            <a:r>
              <a:rPr lang="en-US"/>
              <a:t>bands</a:t>
            </a:r>
          </a:p>
          <a:p>
            <a:r>
              <a:rPr lang="en-US" smtClean="0"/>
              <a:t>Some </a:t>
            </a:r>
            <a:r>
              <a:rPr lang="en-US"/>
              <a:t>researchers try to apply subband coding on </a:t>
            </a:r>
            <a:r>
              <a:rPr lang="en-US" smtClean="0"/>
              <a:t>images </a:t>
            </a:r>
            <a:r>
              <a:rPr lang="en-US"/>
              <a:t>and videos, but not very successful</a:t>
            </a:r>
          </a:p>
          <a:p>
            <a:pPr lvl="1"/>
            <a:r>
              <a:rPr lang="en-US" smtClean="0"/>
              <a:t>Key </a:t>
            </a:r>
            <a:r>
              <a:rPr lang="en-US"/>
              <a:t>issue: cascaded 2-D decomposition using </a:t>
            </a:r>
            <a:r>
              <a:rPr lang="en-US" smtClean="0"/>
              <a:t>separable 1-D </a:t>
            </a:r>
            <a:r>
              <a:rPr lang="en-US"/>
              <a:t>filters is not very </a:t>
            </a:r>
            <a:r>
              <a:rPr lang="en-US" smtClean="0"/>
              <a:t>meaningful</a:t>
            </a:r>
            <a:endParaRPr lang="en-US"/>
          </a:p>
        </p:txBody>
      </p:sp>
      <p:pic>
        <p:nvPicPr>
          <p:cNvPr id="5" name="Picture 4"/>
          <p:cNvPicPr>
            <a:picLocks noChangeAspect="1"/>
          </p:cNvPicPr>
          <p:nvPr/>
        </p:nvPicPr>
        <p:blipFill rotWithShape="1">
          <a:blip r:embed="rId3"/>
          <a:srcRect l="2119" t="2153" r="1906" b="1511"/>
          <a:stretch/>
        </p:blipFill>
        <p:spPr>
          <a:xfrm>
            <a:off x="762000" y="3733800"/>
            <a:ext cx="2157413" cy="2128839"/>
          </a:xfrm>
          <a:prstGeom prst="rect">
            <a:avLst/>
          </a:prstGeom>
        </p:spPr>
      </p:pic>
      <p:pic>
        <p:nvPicPr>
          <p:cNvPr id="7" name="Picture 6"/>
          <p:cNvPicPr>
            <a:picLocks noChangeAspect="1"/>
          </p:cNvPicPr>
          <p:nvPr/>
        </p:nvPicPr>
        <p:blipFill>
          <a:blip r:embed="rId4"/>
          <a:stretch>
            <a:fillRect/>
          </a:stretch>
        </p:blipFill>
        <p:spPr>
          <a:xfrm>
            <a:off x="6087562" y="3548062"/>
            <a:ext cx="2409825" cy="2581275"/>
          </a:xfrm>
          <a:prstGeom prst="rect">
            <a:avLst/>
          </a:prstGeom>
        </p:spPr>
      </p:pic>
      <p:sp>
        <p:nvSpPr>
          <p:cNvPr id="8" name="Right Arrow 7"/>
          <p:cNvSpPr/>
          <p:nvPr/>
        </p:nvSpPr>
        <p:spPr>
          <a:xfrm>
            <a:off x="3657600" y="4648200"/>
            <a:ext cx="2133600" cy="38100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751216" y="4278868"/>
            <a:ext cx="1946367" cy="369332"/>
          </a:xfrm>
          <a:prstGeom prst="rect">
            <a:avLst/>
          </a:prstGeom>
          <a:noFill/>
        </p:spPr>
        <p:txBody>
          <a:bodyPr wrap="none" rtlCol="0">
            <a:spAutoFit/>
          </a:bodyPr>
          <a:lstStyle/>
          <a:p>
            <a:r>
              <a:rPr lang="en-US"/>
              <a:t>Subband Coding</a:t>
            </a:r>
          </a:p>
        </p:txBody>
      </p:sp>
    </p:spTree>
    <p:extLst>
      <p:ext uri="{BB962C8B-B14F-4D97-AF65-F5344CB8AC3E}">
        <p14:creationId xmlns:p14="http://schemas.microsoft.com/office/powerpoint/2010/main" val="2358521209"/>
      </p:ext>
    </p:extLst>
  </p:cSld>
  <p:clrMapOvr>
    <a:masterClrMapping/>
  </p:clrMapOvr>
  <p:transition spd="slow">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MULTIRESOLUTION ANALYSIS</a:t>
            </a:r>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gn="just"/>
            <a:r>
              <a:rPr lang="en-US" altLang="ar-SA" b="1" smtClean="0"/>
              <a:t>In </a:t>
            </a:r>
            <a:r>
              <a:rPr lang="en-US" altLang="ar-SA" b="1"/>
              <a:t>Multi-resolution Analysis (</a:t>
            </a:r>
            <a:r>
              <a:rPr lang="en-US" altLang="ar-SA" b="1" smtClean="0"/>
              <a:t>MRA)</a:t>
            </a:r>
          </a:p>
          <a:p>
            <a:pPr lvl="1">
              <a:buFont typeface="Courier New" panose="02070309020205020404" pitchFamily="49" charset="0"/>
              <a:buChar char="o"/>
            </a:pPr>
            <a:r>
              <a:rPr lang="en-US" altLang="ar-SA" sz="2400" smtClean="0"/>
              <a:t>A </a:t>
            </a:r>
            <a:r>
              <a:rPr lang="en-US" altLang="ar-SA" sz="2400" i="1" smtClean="0">
                <a:solidFill>
                  <a:srgbClr val="0000FF"/>
                </a:solidFill>
              </a:rPr>
              <a:t>Scaling </a:t>
            </a:r>
            <a:r>
              <a:rPr lang="en-US" altLang="ar-SA" sz="2400" i="1">
                <a:solidFill>
                  <a:srgbClr val="0000FF"/>
                </a:solidFill>
              </a:rPr>
              <a:t>Function</a:t>
            </a:r>
            <a:r>
              <a:rPr lang="en-US" altLang="ar-SA" sz="2400"/>
              <a:t> is used to create a series of approximations of a function or image, each differing by a factor 2 from its nearest neighboring approximations. </a:t>
            </a:r>
            <a:endParaRPr lang="en-US" altLang="ar-SA" sz="2400" smtClean="0"/>
          </a:p>
          <a:p>
            <a:pPr lvl="1">
              <a:buFont typeface="Courier New" panose="02070309020205020404" pitchFamily="49" charset="0"/>
              <a:buChar char="o"/>
            </a:pPr>
            <a:r>
              <a:rPr lang="en-US" altLang="ar-SA" sz="2400" smtClean="0"/>
              <a:t>Additional </a:t>
            </a:r>
            <a:r>
              <a:rPr lang="en-US" altLang="ar-SA" sz="2400"/>
              <a:t>functions, called </a:t>
            </a:r>
            <a:r>
              <a:rPr lang="en-US" altLang="ar-SA" sz="2400" i="1">
                <a:solidFill>
                  <a:srgbClr val="0000FF"/>
                </a:solidFill>
              </a:rPr>
              <a:t>Wavelet</a:t>
            </a:r>
            <a:r>
              <a:rPr lang="en-US" altLang="ar-SA" sz="2400"/>
              <a:t>, </a:t>
            </a:r>
            <a:r>
              <a:rPr lang="en-US" altLang="ar-SA" sz="2400" smtClean="0"/>
              <a:t>are used </a:t>
            </a:r>
            <a:r>
              <a:rPr lang="en-US" altLang="ar-SA" sz="2400"/>
              <a:t>to encode the difference in information between adjacent </a:t>
            </a:r>
            <a:r>
              <a:rPr lang="en-US" altLang="ar-SA" sz="2400" smtClean="0"/>
              <a:t>approximation.</a:t>
            </a:r>
            <a:endParaRPr lang="en-US" altLang="ar-SA" sz="2400" b="1" i="1">
              <a:solidFill>
                <a:srgbClr val="009999"/>
              </a:solidFill>
            </a:endParaRPr>
          </a:p>
        </p:txBody>
      </p:sp>
      <p:sp>
        <p:nvSpPr>
          <p:cNvPr id="4" name="Slide Number Placeholder 3"/>
          <p:cNvSpPr>
            <a:spLocks noGrp="1"/>
          </p:cNvSpPr>
          <p:nvPr>
            <p:ph type="sldNum" sz="quarter" idx="15"/>
          </p:nvPr>
        </p:nvSpPr>
        <p:spPr/>
        <p:txBody>
          <a:bodyPr/>
          <a:lstStyle/>
          <a:p>
            <a:fld id="{23B8E435-5DF5-44DE-83D2-9F90DF09A99B}" type="slidenum">
              <a:rPr lang="en-US" smtClean="0"/>
              <a:pPr/>
              <a:t>23</a:t>
            </a:fld>
            <a:endParaRPr lang="en-US"/>
          </a:p>
        </p:txBody>
      </p:sp>
    </p:spTree>
    <p:extLst>
      <p:ext uri="{BB962C8B-B14F-4D97-AF65-F5344CB8AC3E}">
        <p14:creationId xmlns:p14="http://schemas.microsoft.com/office/powerpoint/2010/main" val="4121347678"/>
      </p:ext>
    </p:extLst>
  </p:cSld>
  <p:clrMapOvr>
    <a:masterClrMapping/>
  </p:clrMapOvr>
  <p:transition spd="slow">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MULTIRESOLUTION ANALYSIS</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24</a:t>
            </a:fld>
            <a:endParaRPr lang="en-US"/>
          </a:p>
        </p:txBody>
      </p:sp>
      <p:pic>
        <p:nvPicPr>
          <p:cNvPr id="7" name="Picture 6"/>
          <p:cNvPicPr>
            <a:picLocks noChangeAspect="1"/>
          </p:cNvPicPr>
          <p:nvPr/>
        </p:nvPicPr>
        <p:blipFill>
          <a:blip r:embed="rId3"/>
          <a:stretch>
            <a:fillRect/>
          </a:stretch>
        </p:blipFill>
        <p:spPr>
          <a:xfrm>
            <a:off x="254000" y="838200"/>
            <a:ext cx="8248650" cy="5124450"/>
          </a:xfrm>
          <a:prstGeom prst="rect">
            <a:avLst/>
          </a:prstGeom>
        </p:spPr>
      </p:pic>
    </p:spTree>
    <p:extLst>
      <p:ext uri="{BB962C8B-B14F-4D97-AF65-F5344CB8AC3E}">
        <p14:creationId xmlns:p14="http://schemas.microsoft.com/office/powerpoint/2010/main" val="4138100256"/>
      </p:ext>
    </p:extLst>
  </p:cSld>
  <p:clrMapOvr>
    <a:masterClrMapping/>
  </p:clrMapOvr>
  <p:transition spd="slow">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MULTIRESOLUTION ANALYSIS</a:t>
            </a:r>
            <a:endParaRPr lang="en-US"/>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Autofit/>
              </a:bodyPr>
              <a:lstStyle/>
              <a:p>
                <a:pPr algn="just"/>
                <a:r>
                  <a:rPr lang="en-US" altLang="zh-TW"/>
                  <a:t>Idea: If a set of signals can be represented by a weighted sum of </a:t>
                </a:r>
                <a:r>
                  <a:rPr lang="el-GR" altLang="zh-TW"/>
                  <a:t>φ</a:t>
                </a:r>
                <a:r>
                  <a:rPr lang="en-US" altLang="zh-TW"/>
                  <a:t>(t-k), a larger set (including the original), can be represented by a weighted sum of </a:t>
                </a:r>
                <a:r>
                  <a:rPr lang="el-GR" altLang="zh-TW"/>
                  <a:t>φ</a:t>
                </a:r>
                <a:r>
                  <a:rPr lang="en-US" altLang="zh-TW"/>
                  <a:t> (2t-k).</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𝑘</m:t>
                          </m:r>
                        </m:sub>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nary>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2</m:t>
                          </m:r>
                        </m:sup>
                      </m:sSup>
                    </m:oMath>
                  </m:oMathPara>
                </a14:m>
                <a:endParaRPr lang="en-US"/>
              </a:p>
              <a:p>
                <a:pPr marL="0" indent="0">
                  <a:buNone/>
                </a:pPr>
                <a:r>
                  <a:rPr lang="en-US" altLang="zh-TW" smtClean="0"/>
                  <a:t>	</a:t>
                </a:r>
              </a:p>
              <a:p>
                <a:pPr marL="0" indent="0">
                  <a:buNone/>
                </a:pPr>
                <a:endParaRPr lang="en-US" altLang="zh-TW" smtClean="0"/>
              </a:p>
              <a:p>
                <a:pPr marL="0" indent="0">
                  <a:buNone/>
                </a:pPr>
                <a:endParaRPr lang="en-US" altLang="zh-TW"/>
              </a:p>
              <a:p>
                <a:pPr marL="0" indent="0" algn="ctr">
                  <a:buNone/>
                </a:pPr>
                <a:r>
                  <a:rPr lang="en-US" altLang="zh-TW" smtClean="0"/>
                  <a:t>Subspace: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𝑆𝑝𝑎𝑛</m:t>
                        </m:r>
                      </m:e>
                      <m:sub>
                        <m:r>
                          <a:rPr lang="en-US" i="1">
                            <a:latin typeface="Cambria Math" panose="02040503050406030204" pitchFamily="18" charset="0"/>
                          </a:rPr>
                          <m:t>𝑘</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2</m:t>
                        </m:r>
                      </m:sup>
                    </m:sSup>
                  </m:oMath>
                </a14:m>
                <a:r>
                  <a:rPr lang="en-US"/>
                  <a:t>.</a:t>
                </a:r>
                <a:endParaRPr lang="en-US" altLang="zh-TW" smtClean="0"/>
              </a:p>
              <a:p>
                <a:r>
                  <a:rPr lang="en-US" altLang="zh-TW" smtClean="0"/>
                  <a:t>Increase </a:t>
                </a:r>
                <a:r>
                  <a:rPr lang="en-US" altLang="zh-TW"/>
                  <a:t>the size of the subspace changing the time scale of the scaling functions: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𝑗</m:t>
                              </m:r>
                            </m:num>
                            <m:den>
                              <m:r>
                                <a:rPr lang="en-US" i="1">
                                  <a:latin typeface="Cambria Math" panose="02040503050406030204" pitchFamily="18" charset="0"/>
                                </a:rPr>
                                <m:t>2</m:t>
                              </m:r>
                            </m:den>
                          </m:f>
                        </m:sup>
                      </m:sSup>
                      <m:r>
                        <a:rPr lang="en-US" i="1">
                          <a:latin typeface="Cambria Math" panose="02040503050406030204" pitchFamily="18" charset="0"/>
                        </a:rPr>
                        <m:t>𝜑</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m:t>
                          </m:r>
                          <m:r>
                            <a:rPr lang="en-US" i="1">
                              <a:latin typeface="Cambria Math" panose="02040503050406030204" pitchFamily="18" charset="0"/>
                            </a:rPr>
                            <m:t>𝑗</m:t>
                          </m:r>
                        </m:sup>
                      </m:sSup>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oMath>
                  </m:oMathPara>
                </a14:m>
                <a:endParaRPr lang="en-US"/>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768" r="-1132"/>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23B8E435-5DF5-44DE-83D2-9F90DF09A99B}" type="slidenum">
              <a:rPr lang="en-US" smtClean="0"/>
              <a:pPr/>
              <a:t>25</a:t>
            </a:fld>
            <a:endParaRPr lang="en-US"/>
          </a:p>
        </p:txBody>
      </p:sp>
      <p:sp>
        <p:nvSpPr>
          <p:cNvPr id="8" name="Text Box 7"/>
          <p:cNvSpPr txBox="1">
            <a:spLocks noChangeArrowheads="1"/>
          </p:cNvSpPr>
          <p:nvPr/>
        </p:nvSpPr>
        <p:spPr bwMode="auto">
          <a:xfrm>
            <a:off x="2036763" y="3311526"/>
            <a:ext cx="3098800" cy="654050"/>
          </a:xfrm>
          <a:prstGeom prst="rect">
            <a:avLst/>
          </a:prstGeom>
          <a:solidFill>
            <a:schemeClr val="bg1"/>
          </a:solidFill>
          <a:ln w="12700">
            <a:solidFill>
              <a:schemeClr val="bg1"/>
            </a:solidFill>
            <a:miter lim="800000"/>
            <a:headEnd/>
            <a:tailEnd/>
          </a:ln>
          <a:effectLst/>
        </p:spPr>
        <p:txBody>
          <a:bodyPr wrap="square">
            <a:spAutoFit/>
          </a:bodyPr>
          <a:lstStyle/>
          <a:p>
            <a:pPr algn="ctr">
              <a:spcBef>
                <a:spcPct val="50000"/>
              </a:spcBef>
            </a:pPr>
            <a:r>
              <a:rPr lang="en-US"/>
              <a:t>Real-valued expansion coefficients</a:t>
            </a:r>
          </a:p>
        </p:txBody>
      </p:sp>
      <p:sp>
        <p:nvSpPr>
          <p:cNvPr id="9" name="Text Box 9"/>
          <p:cNvSpPr txBox="1">
            <a:spLocks noChangeArrowheads="1"/>
          </p:cNvSpPr>
          <p:nvPr/>
        </p:nvSpPr>
        <p:spPr bwMode="auto">
          <a:xfrm>
            <a:off x="5791200" y="3298826"/>
            <a:ext cx="2413000" cy="654050"/>
          </a:xfrm>
          <a:prstGeom prst="rect">
            <a:avLst/>
          </a:prstGeom>
          <a:solidFill>
            <a:schemeClr val="bg1"/>
          </a:solidFill>
          <a:ln w="12700">
            <a:solidFill>
              <a:schemeClr val="bg1"/>
            </a:solidFill>
            <a:miter lim="800000"/>
            <a:headEnd/>
            <a:tailEnd/>
          </a:ln>
          <a:effectLst/>
        </p:spPr>
        <p:txBody>
          <a:bodyPr>
            <a:spAutoFit/>
          </a:bodyPr>
          <a:lstStyle/>
          <a:p>
            <a:pPr algn="ctr">
              <a:spcBef>
                <a:spcPct val="50000"/>
              </a:spcBef>
            </a:pPr>
            <a:r>
              <a:rPr lang="en-US"/>
              <a:t>Real-valued expansion functions</a:t>
            </a:r>
          </a:p>
        </p:txBody>
      </p:sp>
      <p:sp>
        <p:nvSpPr>
          <p:cNvPr id="10" name="Line 8"/>
          <p:cNvSpPr>
            <a:spLocks noChangeShapeType="1"/>
          </p:cNvSpPr>
          <p:nvPr/>
        </p:nvSpPr>
        <p:spPr bwMode="auto">
          <a:xfrm flipH="1" flipV="1">
            <a:off x="4495799" y="2819400"/>
            <a:ext cx="1" cy="41439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 name="Line 10"/>
          <p:cNvSpPr>
            <a:spLocks noChangeShapeType="1"/>
          </p:cNvSpPr>
          <p:nvPr/>
        </p:nvSpPr>
        <p:spPr bwMode="auto">
          <a:xfrm flipH="1" flipV="1">
            <a:off x="5257799" y="2819399"/>
            <a:ext cx="1127123" cy="44055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2325450679"/>
      </p:ext>
    </p:extLst>
  </p:cSld>
  <p:clrMapOvr>
    <a:masterClrMapping/>
  </p:clrMapOvr>
  <p:transition spd="slow">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MULTIRESOLUTION ANALYSIS</a:t>
            </a:r>
            <a:endParaRPr lang="en-US"/>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rmAutofit/>
              </a:bodyPr>
              <a:lstStyle/>
              <a:p>
                <a:r>
                  <a:rPr lang="en-US" altLang="zh-TW"/>
                  <a:t>The spanned spaces are nested:</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𝑆𝑝𝑎𝑛</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𝑘</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𝑗</m:t>
                              </m:r>
                            </m:sup>
                          </m:sSup>
                          <m:r>
                            <a:rPr lang="en-US" i="1">
                              <a:latin typeface="Cambria Math" panose="02040503050406030204" pitchFamily="18" charset="0"/>
                            </a:rPr>
                            <m:t>𝑡</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𝑆𝑝𝑎𝑛</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2</m:t>
                          </m:r>
                        </m:sup>
                      </m:sSup>
                    </m:oMath>
                  </m:oMathPara>
                </a14:m>
                <a:endParaRPr lang="en-US" altLang="zh-TW"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𝑉</m:t>
                          </m:r>
                        </m:e>
                        <m:sub>
                          <m:r>
                            <a:rPr lang="en-US" i="1">
                              <a:latin typeface="Cambria Math" panose="02040503050406030204" pitchFamily="18" charset="0"/>
                            </a:rPr>
                            <m:t>+∞</m:t>
                          </m:r>
                        </m:sub>
                      </m:sSub>
                    </m:oMath>
                  </m:oMathPara>
                </a14:m>
                <a:endParaRPr lang="en-US" altLang="zh-TW" smtClean="0"/>
              </a:p>
              <a:p>
                <a:r>
                  <a:rPr lang="en-US" altLang="zh-TW"/>
                  <a:t>Wavelets span the differences between spaces </a:t>
                </a:r>
                <a:r>
                  <a:rPr lang="en-US" altLang="zh-TW" i="1"/>
                  <a:t>w</a:t>
                </a:r>
                <a:r>
                  <a:rPr lang="en-US" altLang="zh-TW" i="1" baseline="-25000"/>
                  <a:t>i</a:t>
                </a:r>
                <a:r>
                  <a:rPr lang="en-US" altLang="zh-TW"/>
                  <a:t>.</a:t>
                </a:r>
              </a:p>
              <a:p>
                <a:pPr>
                  <a:buFont typeface="Wingdings" panose="05000000000000000000" pitchFamily="2" charset="2"/>
                  <a:buNone/>
                </a:pPr>
                <a:r>
                  <a:rPr lang="en-US" altLang="zh-TW"/>
                  <a:t>	Wavelets and scaling functions should be orthogonal: simple calculation of coefficients</a:t>
                </a:r>
                <a:r>
                  <a:rPr lang="en-US" altLang="zh-TW" smtClean="0"/>
                  <a:t>.</a:t>
                </a:r>
                <a:endParaRPr lang="en-US" altLang="zh-TW"/>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768"/>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23B8E435-5DF5-44DE-83D2-9F90DF09A99B}" type="slidenum">
              <a:rPr lang="en-US" smtClean="0"/>
              <a:pPr/>
              <a:t>26</a:t>
            </a:fld>
            <a:endParaRPr lang="en-US"/>
          </a:p>
        </p:txBody>
      </p:sp>
      <p:pic>
        <p:nvPicPr>
          <p:cNvPr id="3" name="Picture 2"/>
          <p:cNvPicPr>
            <a:picLocks noChangeAspect="1"/>
          </p:cNvPicPr>
          <p:nvPr/>
        </p:nvPicPr>
        <p:blipFill>
          <a:blip r:embed="rId4"/>
          <a:stretch>
            <a:fillRect/>
          </a:stretch>
        </p:blipFill>
        <p:spPr>
          <a:xfrm>
            <a:off x="990600" y="3375902"/>
            <a:ext cx="4495800" cy="3163282"/>
          </a:xfrm>
          <a:prstGeom prst="rect">
            <a:avLst/>
          </a:prstGeom>
        </p:spPr>
      </p:pic>
      <p:sp>
        <p:nvSpPr>
          <p:cNvPr id="6" name="TextBox 5"/>
          <p:cNvSpPr txBox="1"/>
          <p:nvPr/>
        </p:nvSpPr>
        <p:spPr>
          <a:xfrm>
            <a:off x="5943599" y="4267200"/>
            <a:ext cx="2534737" cy="1569660"/>
          </a:xfrm>
          <a:prstGeom prst="rect">
            <a:avLst/>
          </a:prstGeom>
          <a:noFill/>
        </p:spPr>
        <p:txBody>
          <a:bodyPr wrap="square" rtlCol="0">
            <a:spAutoFit/>
          </a:bodyPr>
          <a:lstStyle/>
          <a:p>
            <a:pPr algn="ctr"/>
            <a:r>
              <a:rPr lang="en-US" sz="2400">
                <a:latin typeface="Arial" panose="020B0604020202020204" pitchFamily="34" charset="0"/>
                <a:cs typeface="Arial" panose="020B0604020202020204" pitchFamily="34" charset="0"/>
              </a:rPr>
              <a:t>Nested function spaces spanned by </a:t>
            </a:r>
            <a:r>
              <a:rPr lang="en-US" sz="2400" smtClean="0">
                <a:latin typeface="Arial" panose="020B0604020202020204" pitchFamily="34" charset="0"/>
                <a:cs typeface="Arial" panose="020B0604020202020204" pitchFamily="34" charset="0"/>
              </a:rPr>
              <a:t>a </a:t>
            </a:r>
            <a:r>
              <a:rPr lang="en-US" sz="2400">
                <a:latin typeface="Arial" panose="020B0604020202020204" pitchFamily="34" charset="0"/>
                <a:cs typeface="Arial" panose="020B0604020202020204" pitchFamily="34" charset="0"/>
              </a:rPr>
              <a:t>scaling function</a:t>
            </a:r>
          </a:p>
        </p:txBody>
      </p:sp>
    </p:spTree>
    <p:extLst>
      <p:ext uri="{BB962C8B-B14F-4D97-AF65-F5344CB8AC3E}">
        <p14:creationId xmlns:p14="http://schemas.microsoft.com/office/powerpoint/2010/main" val="1133224935"/>
      </p:ext>
    </p:extLst>
  </p:cSld>
  <p:clrMapOvr>
    <a:masterClrMapping/>
  </p:clrMapOvr>
  <p:transition spd="slow">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MULTIRESOLUTION ANALYSIS</a:t>
            </a:r>
            <a:endParaRPr lang="en-US"/>
          </a:p>
        </p:txBody>
      </p:sp>
      <p:sp>
        <p:nvSpPr>
          <p:cNvPr id="8" name="Oval 3"/>
          <p:cNvSpPr>
            <a:spLocks noChangeArrowheads="1"/>
          </p:cNvSpPr>
          <p:nvPr/>
        </p:nvSpPr>
        <p:spPr bwMode="auto">
          <a:xfrm flipH="1">
            <a:off x="604838" y="2071687"/>
            <a:ext cx="6553200" cy="3455988"/>
          </a:xfrm>
          <a:prstGeom prst="ellipse">
            <a:avLst/>
          </a:prstGeom>
          <a:solidFill>
            <a:srgbClr val="FFFFA9"/>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r>
              <a:rPr lang="en-US" altLang="zh-TW" i="1" smtClean="0">
                <a:latin typeface="Times New Roman" panose="02020603050405020304" pitchFamily="18" charset="0"/>
              </a:rPr>
              <a:t> V</a:t>
            </a:r>
            <a:r>
              <a:rPr lang="en-US" altLang="zh-TW" baseline="-25000" smtClean="0">
                <a:latin typeface="Times New Roman" panose="02020603050405020304" pitchFamily="18" charset="0"/>
              </a:rPr>
              <a:t>3</a:t>
            </a:r>
            <a:endParaRPr lang="en-US" altLang="zh-TW" baseline="-25000">
              <a:latin typeface="Times New Roman" panose="02020603050405020304" pitchFamily="18" charset="0"/>
            </a:endParaRPr>
          </a:p>
        </p:txBody>
      </p:sp>
      <p:sp>
        <p:nvSpPr>
          <p:cNvPr id="9" name="Oval 4"/>
          <p:cNvSpPr>
            <a:spLocks noChangeArrowheads="1"/>
          </p:cNvSpPr>
          <p:nvPr/>
        </p:nvSpPr>
        <p:spPr bwMode="auto">
          <a:xfrm flipH="1">
            <a:off x="1182688" y="2503487"/>
            <a:ext cx="5184775" cy="2592388"/>
          </a:xfrm>
          <a:prstGeom prst="ellipse">
            <a:avLst/>
          </a:prstGeom>
          <a:solidFill>
            <a:srgbClr val="FFFF7F"/>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r>
              <a:rPr lang="en-US" altLang="zh-TW" i="1" smtClean="0">
                <a:latin typeface="Times New Roman" panose="02020603050405020304" pitchFamily="18" charset="0"/>
              </a:rPr>
              <a:t> V</a:t>
            </a:r>
            <a:r>
              <a:rPr lang="en-US" altLang="zh-TW" baseline="-25000" smtClean="0">
                <a:latin typeface="Times New Roman" panose="02020603050405020304" pitchFamily="18" charset="0"/>
              </a:rPr>
              <a:t>2</a:t>
            </a:r>
            <a:endParaRPr lang="en-US" altLang="zh-TW" baseline="-25000">
              <a:latin typeface="Times New Roman" panose="02020603050405020304" pitchFamily="18" charset="0"/>
            </a:endParaRPr>
          </a:p>
        </p:txBody>
      </p:sp>
      <p:sp>
        <p:nvSpPr>
          <p:cNvPr id="10" name="Oval 5"/>
          <p:cNvSpPr>
            <a:spLocks noChangeArrowheads="1"/>
          </p:cNvSpPr>
          <p:nvPr/>
        </p:nvSpPr>
        <p:spPr bwMode="auto">
          <a:xfrm flipH="1">
            <a:off x="1614488" y="2790825"/>
            <a:ext cx="4032250" cy="2017712"/>
          </a:xfrm>
          <a:prstGeom prst="ellipse">
            <a:avLst/>
          </a:prstGeom>
          <a:solidFill>
            <a:srgbClr val="FFFF71"/>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r>
              <a:rPr lang="en-US" altLang="zh-TW" i="1" smtClean="0">
                <a:latin typeface="Times New Roman" panose="02020603050405020304" pitchFamily="18" charset="0"/>
              </a:rPr>
              <a:t> V</a:t>
            </a:r>
            <a:r>
              <a:rPr lang="en-US" altLang="zh-TW" baseline="-25000" smtClean="0">
                <a:latin typeface="Times New Roman" panose="02020603050405020304" pitchFamily="18" charset="0"/>
              </a:rPr>
              <a:t>1</a:t>
            </a:r>
            <a:endParaRPr lang="en-US" altLang="zh-TW" baseline="-25000">
              <a:latin typeface="Times New Roman" panose="02020603050405020304" pitchFamily="18" charset="0"/>
            </a:endParaRPr>
          </a:p>
        </p:txBody>
      </p:sp>
      <p:sp>
        <p:nvSpPr>
          <p:cNvPr id="11" name="Oval 6"/>
          <p:cNvSpPr>
            <a:spLocks noChangeArrowheads="1"/>
          </p:cNvSpPr>
          <p:nvPr/>
        </p:nvSpPr>
        <p:spPr bwMode="auto">
          <a:xfrm flipH="1">
            <a:off x="1901825" y="3151187"/>
            <a:ext cx="3241675" cy="1296988"/>
          </a:xfrm>
          <a:prstGeom prst="ellipse">
            <a:avLst/>
          </a:prstGeom>
          <a:solidFill>
            <a:srgbClr val="FFFF00"/>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r>
              <a:rPr lang="en-US" altLang="zh-TW" i="1" smtClean="0">
                <a:latin typeface="Times New Roman" panose="02020603050405020304" pitchFamily="18" charset="0"/>
              </a:rPr>
              <a:t> V</a:t>
            </a:r>
            <a:r>
              <a:rPr lang="en-US" altLang="zh-TW" baseline="-25000" smtClean="0">
                <a:latin typeface="Times New Roman" panose="02020603050405020304" pitchFamily="18" charset="0"/>
              </a:rPr>
              <a:t>0 </a:t>
            </a:r>
            <a:endParaRPr lang="en-US" altLang="zh-TW" baseline="-25000">
              <a:latin typeface="Times New Roman" panose="02020603050405020304" pitchFamily="18" charset="0"/>
            </a:endParaRPr>
          </a:p>
        </p:txBody>
      </p:sp>
      <p:sp>
        <p:nvSpPr>
          <p:cNvPr id="12" name="Oval 7"/>
          <p:cNvSpPr>
            <a:spLocks noChangeArrowheads="1"/>
          </p:cNvSpPr>
          <p:nvPr/>
        </p:nvSpPr>
        <p:spPr bwMode="auto">
          <a:xfrm flipH="1">
            <a:off x="2117725" y="3295650"/>
            <a:ext cx="2376488" cy="1008062"/>
          </a:xfrm>
          <a:prstGeom prst="ellipse">
            <a:avLst/>
          </a:prstGeom>
          <a:solidFill>
            <a:srgbClr val="E3DE00"/>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r>
              <a:rPr lang="en-US" altLang="zh-TW" i="1" smtClean="0">
                <a:latin typeface="Times New Roman" panose="02020603050405020304" pitchFamily="18" charset="0"/>
              </a:rPr>
              <a:t> V</a:t>
            </a:r>
            <a:r>
              <a:rPr lang="en-US" altLang="zh-TW" i="1" baseline="-25000">
                <a:latin typeface="Times New Roman" panose="02020603050405020304" pitchFamily="18" charset="0"/>
                <a:sym typeface="Symbol" panose="05050102010706020507" pitchFamily="18" charset="2"/>
              </a:rPr>
              <a:t></a:t>
            </a:r>
            <a:r>
              <a:rPr lang="en-US" altLang="zh-TW" baseline="-25000">
                <a:latin typeface="Times New Roman" panose="02020603050405020304" pitchFamily="18" charset="0"/>
              </a:rPr>
              <a:t>1</a:t>
            </a:r>
          </a:p>
        </p:txBody>
      </p:sp>
      <p:sp>
        <p:nvSpPr>
          <p:cNvPr id="13" name="Oval 8"/>
          <p:cNvSpPr>
            <a:spLocks noChangeArrowheads="1"/>
          </p:cNvSpPr>
          <p:nvPr/>
        </p:nvSpPr>
        <p:spPr bwMode="auto">
          <a:xfrm flipH="1">
            <a:off x="2262188" y="3367087"/>
            <a:ext cx="1727200" cy="863600"/>
          </a:xfrm>
          <a:prstGeom prst="ellipse">
            <a:avLst/>
          </a:prstGeom>
          <a:solidFill>
            <a:srgbClr val="D3CE00"/>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r>
              <a:rPr lang="en-US" altLang="zh-TW" i="1" smtClean="0">
                <a:latin typeface="Times New Roman" panose="02020603050405020304" pitchFamily="18" charset="0"/>
              </a:rPr>
              <a:t> V</a:t>
            </a:r>
            <a:r>
              <a:rPr lang="en-US" altLang="zh-TW" i="1" baseline="-25000">
                <a:latin typeface="Times New Roman" panose="02020603050405020304" pitchFamily="18" charset="0"/>
                <a:sym typeface="Symbol" panose="05050102010706020507" pitchFamily="18" charset="2"/>
              </a:rPr>
              <a:t></a:t>
            </a:r>
            <a:r>
              <a:rPr lang="en-US" altLang="zh-TW" baseline="-25000">
                <a:latin typeface="Times New Roman" panose="02020603050405020304" pitchFamily="18" charset="0"/>
              </a:rPr>
              <a:t>2</a:t>
            </a:r>
          </a:p>
        </p:txBody>
      </p:sp>
      <p:sp>
        <p:nvSpPr>
          <p:cNvPr id="14" name="Oval 9"/>
          <p:cNvSpPr>
            <a:spLocks noChangeArrowheads="1"/>
          </p:cNvSpPr>
          <p:nvPr/>
        </p:nvSpPr>
        <p:spPr bwMode="auto">
          <a:xfrm flipH="1">
            <a:off x="2333625" y="3511550"/>
            <a:ext cx="1152525" cy="576262"/>
          </a:xfrm>
          <a:prstGeom prst="ellipse">
            <a:avLst/>
          </a:prstGeom>
          <a:solidFill>
            <a:srgbClr val="C5C000"/>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r>
              <a:rPr lang="en-US" altLang="zh-TW" i="1" smtClean="0">
                <a:latin typeface="Times New Roman" panose="02020603050405020304" pitchFamily="18" charset="0"/>
              </a:rPr>
              <a:t> V</a:t>
            </a:r>
            <a:r>
              <a:rPr lang="en-US" altLang="zh-TW" i="1" baseline="-25000">
                <a:latin typeface="Times New Roman" panose="02020603050405020304" pitchFamily="18" charset="0"/>
                <a:sym typeface="Symbol" panose="05050102010706020507" pitchFamily="18" charset="2"/>
              </a:rPr>
              <a:t></a:t>
            </a:r>
            <a:r>
              <a:rPr lang="en-US" altLang="zh-TW" baseline="-25000">
                <a:latin typeface="Times New Roman" panose="02020603050405020304" pitchFamily="18" charset="0"/>
              </a:rPr>
              <a:t>3</a:t>
            </a:r>
          </a:p>
        </p:txBody>
      </p:sp>
      <p:sp>
        <p:nvSpPr>
          <p:cNvPr id="15" name="Oval 10"/>
          <p:cNvSpPr>
            <a:spLocks noChangeArrowheads="1"/>
          </p:cNvSpPr>
          <p:nvPr/>
        </p:nvSpPr>
        <p:spPr bwMode="auto">
          <a:xfrm flipH="1">
            <a:off x="2406650" y="3582987"/>
            <a:ext cx="647700" cy="433388"/>
          </a:xfrm>
          <a:prstGeom prst="ellipse">
            <a:avLst/>
          </a:prstGeom>
          <a:solidFill>
            <a:srgbClr val="B4B000"/>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endParaRPr lang="en-US" baseline="-25000">
              <a:latin typeface="Times New Roman" panose="02020603050405020304" pitchFamily="18" charset="0"/>
            </a:endParaRPr>
          </a:p>
        </p:txBody>
      </p:sp>
      <p:sp>
        <p:nvSpPr>
          <p:cNvPr id="16" name="Oval 11"/>
          <p:cNvSpPr>
            <a:spLocks noChangeArrowheads="1"/>
          </p:cNvSpPr>
          <p:nvPr/>
        </p:nvSpPr>
        <p:spPr bwMode="auto">
          <a:xfrm flipH="1">
            <a:off x="2478088" y="3656012"/>
            <a:ext cx="431800" cy="288925"/>
          </a:xfrm>
          <a:prstGeom prst="ellipse">
            <a:avLst/>
          </a:prstGeom>
          <a:solidFill>
            <a:srgbClr val="ACA800"/>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endParaRPr lang="en-US" baseline="-25000">
              <a:latin typeface="Times New Roman" panose="02020603050405020304" pitchFamily="18" charset="0"/>
            </a:endParaRPr>
          </a:p>
        </p:txBody>
      </p:sp>
      <p:sp>
        <p:nvSpPr>
          <p:cNvPr id="17" name="Oval 12"/>
          <p:cNvSpPr>
            <a:spLocks noChangeArrowheads="1"/>
          </p:cNvSpPr>
          <p:nvPr/>
        </p:nvSpPr>
        <p:spPr bwMode="auto">
          <a:xfrm flipH="1">
            <a:off x="2549525" y="3727450"/>
            <a:ext cx="288925" cy="146050"/>
          </a:xfrm>
          <a:prstGeom prst="ellipse">
            <a:avLst/>
          </a:prstGeom>
          <a:solidFill>
            <a:srgbClr val="928F00"/>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endParaRPr lang="en-US" baseline="-25000">
              <a:latin typeface="Times New Roman" panose="02020603050405020304" pitchFamily="18" charset="0"/>
            </a:endParaRPr>
          </a:p>
        </p:txBody>
      </p:sp>
      <p:sp>
        <p:nvSpPr>
          <p:cNvPr id="18" name="Oval 13"/>
          <p:cNvSpPr>
            <a:spLocks noChangeArrowheads="1"/>
          </p:cNvSpPr>
          <p:nvPr/>
        </p:nvSpPr>
        <p:spPr bwMode="auto">
          <a:xfrm flipH="1">
            <a:off x="2589213" y="3770312"/>
            <a:ext cx="144462" cy="71438"/>
          </a:xfrm>
          <a:prstGeom prst="ellipse">
            <a:avLst/>
          </a:prstGeom>
          <a:solidFill>
            <a:srgbClr val="787500"/>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endParaRPr lang="en-US" baseline="-25000">
              <a:latin typeface="Times New Roman" panose="02020603050405020304" pitchFamily="18" charset="0"/>
            </a:endParaRPr>
          </a:p>
        </p:txBody>
      </p:sp>
      <p:sp>
        <p:nvSpPr>
          <p:cNvPr id="19" name="Oval 14"/>
          <p:cNvSpPr>
            <a:spLocks noChangeArrowheads="1"/>
          </p:cNvSpPr>
          <p:nvPr/>
        </p:nvSpPr>
        <p:spPr bwMode="auto">
          <a:xfrm flipH="1">
            <a:off x="7373938" y="3727450"/>
            <a:ext cx="144462" cy="1444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Oval 15"/>
          <p:cNvSpPr>
            <a:spLocks noChangeArrowheads="1"/>
          </p:cNvSpPr>
          <p:nvPr/>
        </p:nvSpPr>
        <p:spPr bwMode="auto">
          <a:xfrm flipH="1">
            <a:off x="7734300" y="3727450"/>
            <a:ext cx="144463" cy="1444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Oval 16"/>
          <p:cNvSpPr>
            <a:spLocks noChangeArrowheads="1"/>
          </p:cNvSpPr>
          <p:nvPr/>
        </p:nvSpPr>
        <p:spPr bwMode="auto">
          <a:xfrm flipH="1">
            <a:off x="8094663" y="3727450"/>
            <a:ext cx="144462" cy="1444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2" name="Object 17"/>
          <p:cNvGraphicFramePr>
            <a:graphicFrameLocks noChangeAspect="1"/>
          </p:cNvGraphicFramePr>
          <p:nvPr>
            <p:extLst>
              <p:ext uri="{D42A27DB-BD31-4B8C-83A1-F6EECF244321}">
                <p14:modId xmlns:p14="http://schemas.microsoft.com/office/powerpoint/2010/main" val="2378744563"/>
              </p:ext>
            </p:extLst>
          </p:nvPr>
        </p:nvGraphicFramePr>
        <p:xfrm>
          <a:off x="609600" y="1295400"/>
          <a:ext cx="5184775" cy="555625"/>
        </p:xfrm>
        <a:graphic>
          <a:graphicData uri="http://schemas.openxmlformats.org/presentationml/2006/ole">
            <mc:AlternateContent xmlns:mc="http://schemas.openxmlformats.org/markup-compatibility/2006">
              <mc:Choice xmlns:v="urn:schemas-microsoft-com:vml" Requires="v">
                <p:oleObj spid="_x0000_s13319" name="Equation" r:id="rId4" imgW="2133360" imgH="228600" progId="Equation.DSMT4">
                  <p:embed/>
                </p:oleObj>
              </mc:Choice>
              <mc:Fallback>
                <p:oleObj name="Equation" r:id="rId4" imgW="213336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295400"/>
                        <a:ext cx="5184775" cy="5556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oleObj>
              </mc:Fallback>
            </mc:AlternateContent>
          </a:graphicData>
        </a:graphic>
      </p:graphicFrame>
      <p:pic>
        <p:nvPicPr>
          <p:cNvPr id="23" name="Picture 18" descr="Lena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05513" y="1423987"/>
            <a:ext cx="1944687" cy="194468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9" descr="Lena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26013" y="2432050"/>
            <a:ext cx="1008062" cy="100806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0" descr="Lena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49750" y="3008312"/>
            <a:ext cx="504825" cy="50482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1" descr="Lena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17950" y="3294062"/>
            <a:ext cx="288925" cy="28892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2" descr="Lena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41688" y="3438525"/>
            <a:ext cx="144462" cy="14446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3" descr="Lena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054350" y="3584575"/>
            <a:ext cx="71438" cy="7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520799"/>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strVal val="4/3*#ppt_w"/>
                                          </p:val>
                                        </p:tav>
                                        <p:tav tm="100000">
                                          <p:val>
                                            <p:strVal val="#ppt_w"/>
                                          </p:val>
                                        </p:tav>
                                      </p:tavLst>
                                    </p:anim>
                                    <p:anim calcmode="lin" valueType="num">
                                      <p:cBhvr>
                                        <p:cTn id="8" dur="500" fill="hold"/>
                                        <p:tgtEl>
                                          <p:spTgt spid="23"/>
                                        </p:tgtEl>
                                        <p:attrNameLst>
                                          <p:attrName>ppt_h</p:attrName>
                                        </p:attrNameLst>
                                      </p:cBhvr>
                                      <p:tavLst>
                                        <p:tav tm="0">
                                          <p:val>
                                            <p:strVal val="4/3*#ppt_h"/>
                                          </p:val>
                                        </p:tav>
                                        <p:tav tm="100000">
                                          <p:val>
                                            <p:strVal val="#ppt_h"/>
                                          </p:val>
                                        </p:tav>
                                      </p:tavLst>
                                    </p:anim>
                                  </p:childTnLst>
                                </p:cTn>
                              </p:par>
                            </p:childTnLst>
                          </p:cTn>
                        </p:par>
                        <p:par>
                          <p:cTn id="9" fill="hold">
                            <p:stCondLst>
                              <p:cond delay="500"/>
                            </p:stCondLst>
                            <p:childTnLst>
                              <p:par>
                                <p:cTn id="10" presetID="1" presetClass="emph" presetSubtype="2" repeatCount="indefinite" fill="hold" nodeType="afterEffect">
                                  <p:stCondLst>
                                    <p:cond delay="0"/>
                                  </p:stCondLst>
                                  <p:endCondLst>
                                    <p:cond evt="onNext" delay="0">
                                      <p:tgtEl>
                                        <p:sldTgt/>
                                      </p:tgtEl>
                                    </p:cond>
                                  </p:endCondLst>
                                  <p:childTnLst>
                                    <p:animClr clrSpc="rgb" dir="cw">
                                      <p:cBhvr>
                                        <p:cTn id="11" dur="500" fill="hold"/>
                                        <p:tgtEl>
                                          <p:spTgt spid="9"/>
                                        </p:tgtEl>
                                        <p:attrNameLst>
                                          <p:attrName>fillcolor</p:attrName>
                                        </p:attrNameLst>
                                      </p:cBhvr>
                                      <p:to>
                                        <a:srgbClr val="99FFCC"/>
                                      </p:to>
                                    </p:animClr>
                                    <p:set>
                                      <p:cBhvr>
                                        <p:cTn id="12" dur="500" fill="hold"/>
                                        <p:tgtEl>
                                          <p:spTgt spid="9"/>
                                        </p:tgtEl>
                                        <p:attrNameLst>
                                          <p:attrName>fill.type</p:attrName>
                                        </p:attrNameLst>
                                      </p:cBhvr>
                                      <p:to>
                                        <p:strVal val="solid"/>
                                      </p:to>
                                    </p:set>
                                    <p:set>
                                      <p:cBhvr>
                                        <p:cTn id="13" dur="500" fill="hold"/>
                                        <p:tgtEl>
                                          <p:spTgt spid="9"/>
                                        </p:tgtEl>
                                        <p:attrNameLst>
                                          <p:attrName>fill.on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mph" presetSubtype="2" fill="hold" nodeType="clickEffect">
                                  <p:stCondLst>
                                    <p:cond delay="0"/>
                                  </p:stCondLst>
                                  <p:childTnLst>
                                    <p:animClr clrSpc="rgb" dir="cw">
                                      <p:cBhvr>
                                        <p:cTn id="17" dur="500" fill="hold"/>
                                        <p:tgtEl>
                                          <p:spTgt spid="9"/>
                                        </p:tgtEl>
                                        <p:attrNameLst>
                                          <p:attrName>fillcolor</p:attrName>
                                        </p:attrNameLst>
                                      </p:cBhvr>
                                      <p:to>
                                        <a:srgbClr val="FFFF7F"/>
                                      </p:to>
                                    </p:animClr>
                                    <p:set>
                                      <p:cBhvr>
                                        <p:cTn id="18" dur="500" fill="hold"/>
                                        <p:tgtEl>
                                          <p:spTgt spid="9"/>
                                        </p:tgtEl>
                                        <p:attrNameLst>
                                          <p:attrName>fill.type</p:attrName>
                                        </p:attrNameLst>
                                      </p:cBhvr>
                                      <p:to>
                                        <p:strVal val="solid"/>
                                      </p:to>
                                    </p:set>
                                    <p:set>
                                      <p:cBhvr>
                                        <p:cTn id="19" dur="500" fill="hold"/>
                                        <p:tgtEl>
                                          <p:spTgt spid="9"/>
                                        </p:tgtEl>
                                        <p:attrNameLst>
                                          <p:attrName>fill.on</p:attrName>
                                        </p:attrNameLst>
                                      </p:cBhvr>
                                      <p:to>
                                        <p:strVal val="true"/>
                                      </p:to>
                                    </p:set>
                                  </p:childTnLst>
                                </p:cTn>
                              </p:par>
                              <p:par>
                                <p:cTn id="20" presetID="23" presetClass="entr" presetSubtype="288"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p:cTn id="22" dur="500" fill="hold"/>
                                        <p:tgtEl>
                                          <p:spTgt spid="24"/>
                                        </p:tgtEl>
                                        <p:attrNameLst>
                                          <p:attrName>ppt_w</p:attrName>
                                        </p:attrNameLst>
                                      </p:cBhvr>
                                      <p:tavLst>
                                        <p:tav tm="0">
                                          <p:val>
                                            <p:strVal val="4/3*#ppt_w"/>
                                          </p:val>
                                        </p:tav>
                                        <p:tav tm="100000">
                                          <p:val>
                                            <p:strVal val="#ppt_w"/>
                                          </p:val>
                                        </p:tav>
                                      </p:tavLst>
                                    </p:anim>
                                    <p:anim calcmode="lin" valueType="num">
                                      <p:cBhvr>
                                        <p:cTn id="23" dur="500" fill="hold"/>
                                        <p:tgtEl>
                                          <p:spTgt spid="24"/>
                                        </p:tgtEl>
                                        <p:attrNameLst>
                                          <p:attrName>ppt_h</p:attrName>
                                        </p:attrNameLst>
                                      </p:cBhvr>
                                      <p:tavLst>
                                        <p:tav tm="0">
                                          <p:val>
                                            <p:strVal val="4/3*#ppt_h"/>
                                          </p:val>
                                        </p:tav>
                                        <p:tav tm="100000">
                                          <p:val>
                                            <p:strVal val="#ppt_h"/>
                                          </p:val>
                                        </p:tav>
                                      </p:tavLst>
                                    </p:anim>
                                  </p:childTnLst>
                                </p:cTn>
                              </p:par>
                            </p:childTnLst>
                          </p:cTn>
                        </p:par>
                        <p:par>
                          <p:cTn id="24" fill="hold">
                            <p:stCondLst>
                              <p:cond delay="500"/>
                            </p:stCondLst>
                            <p:childTnLst>
                              <p:par>
                                <p:cTn id="25" presetID="1" presetClass="emph" presetSubtype="2" repeatCount="indefinite" fill="hold" nodeType="afterEffect">
                                  <p:stCondLst>
                                    <p:cond delay="0"/>
                                  </p:stCondLst>
                                  <p:endCondLst>
                                    <p:cond evt="onNext" delay="0">
                                      <p:tgtEl>
                                        <p:sldTgt/>
                                      </p:tgtEl>
                                    </p:cond>
                                  </p:endCondLst>
                                  <p:childTnLst>
                                    <p:animClr clrSpc="rgb" dir="cw">
                                      <p:cBhvr>
                                        <p:cTn id="26" dur="500" fill="hold"/>
                                        <p:tgtEl>
                                          <p:spTgt spid="10"/>
                                        </p:tgtEl>
                                        <p:attrNameLst>
                                          <p:attrName>fillcolor</p:attrName>
                                        </p:attrNameLst>
                                      </p:cBhvr>
                                      <p:to>
                                        <a:srgbClr val="99FFCC"/>
                                      </p:to>
                                    </p:animClr>
                                    <p:set>
                                      <p:cBhvr>
                                        <p:cTn id="27" dur="500" fill="hold"/>
                                        <p:tgtEl>
                                          <p:spTgt spid="10"/>
                                        </p:tgtEl>
                                        <p:attrNameLst>
                                          <p:attrName>fill.type</p:attrName>
                                        </p:attrNameLst>
                                      </p:cBhvr>
                                      <p:to>
                                        <p:strVal val="solid"/>
                                      </p:to>
                                    </p:set>
                                    <p:set>
                                      <p:cBhvr>
                                        <p:cTn id="28" dur="500" fill="hold"/>
                                        <p:tgtEl>
                                          <p:spTgt spid="10"/>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500" fill="hold"/>
                                        <p:tgtEl>
                                          <p:spTgt spid="10"/>
                                        </p:tgtEl>
                                        <p:attrNameLst>
                                          <p:attrName>fillcolor</p:attrName>
                                        </p:attrNameLst>
                                      </p:cBhvr>
                                      <p:to>
                                        <a:srgbClr val="FFFF71"/>
                                      </p:to>
                                    </p:animClr>
                                    <p:set>
                                      <p:cBhvr>
                                        <p:cTn id="33" dur="500" fill="hold"/>
                                        <p:tgtEl>
                                          <p:spTgt spid="10"/>
                                        </p:tgtEl>
                                        <p:attrNameLst>
                                          <p:attrName>fill.type</p:attrName>
                                        </p:attrNameLst>
                                      </p:cBhvr>
                                      <p:to>
                                        <p:strVal val="solid"/>
                                      </p:to>
                                    </p:set>
                                    <p:set>
                                      <p:cBhvr>
                                        <p:cTn id="34" dur="500" fill="hold"/>
                                        <p:tgtEl>
                                          <p:spTgt spid="10"/>
                                        </p:tgtEl>
                                        <p:attrNameLst>
                                          <p:attrName>fill.on</p:attrName>
                                        </p:attrNameLst>
                                      </p:cBhvr>
                                      <p:to>
                                        <p:strVal val="true"/>
                                      </p:to>
                                    </p:set>
                                  </p:childTnLst>
                                </p:cTn>
                              </p:par>
                              <p:par>
                                <p:cTn id="35" presetID="23" presetClass="entr" presetSubtype="288"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strVal val="4/3*#ppt_w"/>
                                          </p:val>
                                        </p:tav>
                                        <p:tav tm="100000">
                                          <p:val>
                                            <p:strVal val="#ppt_w"/>
                                          </p:val>
                                        </p:tav>
                                      </p:tavLst>
                                    </p:anim>
                                    <p:anim calcmode="lin" valueType="num">
                                      <p:cBhvr>
                                        <p:cTn id="38" dur="500" fill="hold"/>
                                        <p:tgtEl>
                                          <p:spTgt spid="25"/>
                                        </p:tgtEl>
                                        <p:attrNameLst>
                                          <p:attrName>ppt_h</p:attrName>
                                        </p:attrNameLst>
                                      </p:cBhvr>
                                      <p:tavLst>
                                        <p:tav tm="0">
                                          <p:val>
                                            <p:strVal val="4/3*#ppt_h"/>
                                          </p:val>
                                        </p:tav>
                                        <p:tav tm="100000">
                                          <p:val>
                                            <p:strVal val="#ppt_h"/>
                                          </p:val>
                                        </p:tav>
                                      </p:tavLst>
                                    </p:anim>
                                  </p:childTnLst>
                                </p:cTn>
                              </p:par>
                            </p:childTnLst>
                          </p:cTn>
                        </p:par>
                        <p:par>
                          <p:cTn id="39" fill="hold">
                            <p:stCondLst>
                              <p:cond delay="500"/>
                            </p:stCondLst>
                            <p:childTnLst>
                              <p:par>
                                <p:cTn id="40" presetID="1" presetClass="emph" presetSubtype="2" repeatCount="indefinite" fill="hold" nodeType="afterEffect">
                                  <p:stCondLst>
                                    <p:cond delay="0"/>
                                  </p:stCondLst>
                                  <p:endCondLst>
                                    <p:cond evt="onNext" delay="0">
                                      <p:tgtEl>
                                        <p:sldTgt/>
                                      </p:tgtEl>
                                    </p:cond>
                                  </p:endCondLst>
                                  <p:childTnLst>
                                    <p:animClr clrSpc="rgb" dir="cw">
                                      <p:cBhvr>
                                        <p:cTn id="41" dur="500" fill="hold"/>
                                        <p:tgtEl>
                                          <p:spTgt spid="11"/>
                                        </p:tgtEl>
                                        <p:attrNameLst>
                                          <p:attrName>fillcolor</p:attrName>
                                        </p:attrNameLst>
                                      </p:cBhvr>
                                      <p:to>
                                        <a:srgbClr val="99FFCC"/>
                                      </p:to>
                                    </p:animClr>
                                    <p:set>
                                      <p:cBhvr>
                                        <p:cTn id="42" dur="500" fill="hold"/>
                                        <p:tgtEl>
                                          <p:spTgt spid="11"/>
                                        </p:tgtEl>
                                        <p:attrNameLst>
                                          <p:attrName>fill.type</p:attrName>
                                        </p:attrNameLst>
                                      </p:cBhvr>
                                      <p:to>
                                        <p:strVal val="solid"/>
                                      </p:to>
                                    </p:set>
                                    <p:set>
                                      <p:cBhvr>
                                        <p:cTn id="43" dur="500" fill="hold"/>
                                        <p:tgtEl>
                                          <p:spTgt spid="11"/>
                                        </p:tgtEl>
                                        <p:attrNameLst>
                                          <p:attrName>fill.on</p:attrName>
                                        </p:attrNameLst>
                                      </p:cBhvr>
                                      <p:to>
                                        <p:strVal val="true"/>
                                      </p:to>
                                    </p:set>
                                  </p:childTnLst>
                                </p:cTn>
                              </p:par>
                            </p:childTnLst>
                          </p:cTn>
                        </p:par>
                      </p:childTnLst>
                    </p:cTn>
                  </p:par>
                  <p:par>
                    <p:cTn id="44" fill="hold">
                      <p:stCondLst>
                        <p:cond delay="indefinite"/>
                      </p:stCondLst>
                      <p:childTnLst>
                        <p:par>
                          <p:cTn id="45" fill="hold">
                            <p:stCondLst>
                              <p:cond delay="0"/>
                            </p:stCondLst>
                            <p:childTnLst>
                              <p:par>
                                <p:cTn id="46" presetID="1" presetClass="emph" presetSubtype="2" fill="hold" nodeType="clickEffect">
                                  <p:stCondLst>
                                    <p:cond delay="0"/>
                                  </p:stCondLst>
                                  <p:childTnLst>
                                    <p:animClr clrSpc="rgb" dir="cw">
                                      <p:cBhvr>
                                        <p:cTn id="47" dur="500" fill="hold"/>
                                        <p:tgtEl>
                                          <p:spTgt spid="11"/>
                                        </p:tgtEl>
                                        <p:attrNameLst>
                                          <p:attrName>fillcolor</p:attrName>
                                        </p:attrNameLst>
                                      </p:cBhvr>
                                      <p:to>
                                        <a:srgbClr val="FFFF00"/>
                                      </p:to>
                                    </p:animClr>
                                    <p:set>
                                      <p:cBhvr>
                                        <p:cTn id="48" dur="500" fill="hold"/>
                                        <p:tgtEl>
                                          <p:spTgt spid="11"/>
                                        </p:tgtEl>
                                        <p:attrNameLst>
                                          <p:attrName>fill.type</p:attrName>
                                        </p:attrNameLst>
                                      </p:cBhvr>
                                      <p:to>
                                        <p:strVal val="solid"/>
                                      </p:to>
                                    </p:set>
                                    <p:set>
                                      <p:cBhvr>
                                        <p:cTn id="49" dur="500" fill="hold"/>
                                        <p:tgtEl>
                                          <p:spTgt spid="11"/>
                                        </p:tgtEl>
                                        <p:attrNameLst>
                                          <p:attrName>fill.on</p:attrName>
                                        </p:attrNameLst>
                                      </p:cBhvr>
                                      <p:to>
                                        <p:strVal val="true"/>
                                      </p:to>
                                    </p:set>
                                  </p:childTnLst>
                                </p:cTn>
                              </p:par>
                              <p:par>
                                <p:cTn id="50" presetID="23" presetClass="entr" presetSubtype="288" fill="hold" nodeType="withEffect">
                                  <p:stCondLst>
                                    <p:cond delay="0"/>
                                  </p:stCondLst>
                                  <p:childTnLst>
                                    <p:set>
                                      <p:cBhvr>
                                        <p:cTn id="51" dur="1" fill="hold">
                                          <p:stCondLst>
                                            <p:cond delay="0"/>
                                          </p:stCondLst>
                                        </p:cTn>
                                        <p:tgtEl>
                                          <p:spTgt spid="26"/>
                                        </p:tgtEl>
                                        <p:attrNameLst>
                                          <p:attrName>style.visibility</p:attrName>
                                        </p:attrNameLst>
                                      </p:cBhvr>
                                      <p:to>
                                        <p:strVal val="visible"/>
                                      </p:to>
                                    </p:set>
                                    <p:anim calcmode="lin" valueType="num">
                                      <p:cBhvr>
                                        <p:cTn id="52" dur="500" fill="hold"/>
                                        <p:tgtEl>
                                          <p:spTgt spid="26"/>
                                        </p:tgtEl>
                                        <p:attrNameLst>
                                          <p:attrName>ppt_w</p:attrName>
                                        </p:attrNameLst>
                                      </p:cBhvr>
                                      <p:tavLst>
                                        <p:tav tm="0">
                                          <p:val>
                                            <p:strVal val="4/3*#ppt_w"/>
                                          </p:val>
                                        </p:tav>
                                        <p:tav tm="100000">
                                          <p:val>
                                            <p:strVal val="#ppt_w"/>
                                          </p:val>
                                        </p:tav>
                                      </p:tavLst>
                                    </p:anim>
                                    <p:anim calcmode="lin" valueType="num">
                                      <p:cBhvr>
                                        <p:cTn id="53" dur="500" fill="hold"/>
                                        <p:tgtEl>
                                          <p:spTgt spid="26"/>
                                        </p:tgtEl>
                                        <p:attrNameLst>
                                          <p:attrName>ppt_h</p:attrName>
                                        </p:attrNameLst>
                                      </p:cBhvr>
                                      <p:tavLst>
                                        <p:tav tm="0">
                                          <p:val>
                                            <p:strVal val="4/3*#ppt_h"/>
                                          </p:val>
                                        </p:tav>
                                        <p:tav tm="100000">
                                          <p:val>
                                            <p:strVal val="#ppt_h"/>
                                          </p:val>
                                        </p:tav>
                                      </p:tavLst>
                                    </p:anim>
                                  </p:childTnLst>
                                </p:cTn>
                              </p:par>
                            </p:childTnLst>
                          </p:cTn>
                        </p:par>
                        <p:par>
                          <p:cTn id="54" fill="hold">
                            <p:stCondLst>
                              <p:cond delay="500"/>
                            </p:stCondLst>
                            <p:childTnLst>
                              <p:par>
                                <p:cTn id="55" presetID="1" presetClass="emph" presetSubtype="2" repeatCount="indefinite" fill="hold" nodeType="afterEffect">
                                  <p:stCondLst>
                                    <p:cond delay="0"/>
                                  </p:stCondLst>
                                  <p:endCondLst>
                                    <p:cond evt="onNext" delay="0">
                                      <p:tgtEl>
                                        <p:sldTgt/>
                                      </p:tgtEl>
                                    </p:cond>
                                  </p:endCondLst>
                                  <p:childTnLst>
                                    <p:animClr clrSpc="rgb" dir="cw">
                                      <p:cBhvr>
                                        <p:cTn id="56" dur="500" fill="hold"/>
                                        <p:tgtEl>
                                          <p:spTgt spid="12"/>
                                        </p:tgtEl>
                                        <p:attrNameLst>
                                          <p:attrName>fillcolor</p:attrName>
                                        </p:attrNameLst>
                                      </p:cBhvr>
                                      <p:to>
                                        <a:srgbClr val="99FFCC"/>
                                      </p:to>
                                    </p:animClr>
                                    <p:set>
                                      <p:cBhvr>
                                        <p:cTn id="57" dur="500" fill="hold"/>
                                        <p:tgtEl>
                                          <p:spTgt spid="12"/>
                                        </p:tgtEl>
                                        <p:attrNameLst>
                                          <p:attrName>fill.type</p:attrName>
                                        </p:attrNameLst>
                                      </p:cBhvr>
                                      <p:to>
                                        <p:strVal val="solid"/>
                                      </p:to>
                                    </p:set>
                                    <p:set>
                                      <p:cBhvr>
                                        <p:cTn id="58" dur="500" fill="hold"/>
                                        <p:tgtEl>
                                          <p:spTgt spid="12"/>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 presetClass="emph" presetSubtype="2" fill="hold" nodeType="clickEffect">
                                  <p:stCondLst>
                                    <p:cond delay="0"/>
                                  </p:stCondLst>
                                  <p:childTnLst>
                                    <p:animClr clrSpc="rgb" dir="cw">
                                      <p:cBhvr>
                                        <p:cTn id="62" dur="500" fill="hold"/>
                                        <p:tgtEl>
                                          <p:spTgt spid="12"/>
                                        </p:tgtEl>
                                        <p:attrNameLst>
                                          <p:attrName>fillcolor</p:attrName>
                                        </p:attrNameLst>
                                      </p:cBhvr>
                                      <p:to>
                                        <a:srgbClr val="E3DE00"/>
                                      </p:to>
                                    </p:animClr>
                                    <p:set>
                                      <p:cBhvr>
                                        <p:cTn id="63" dur="500" fill="hold"/>
                                        <p:tgtEl>
                                          <p:spTgt spid="12"/>
                                        </p:tgtEl>
                                        <p:attrNameLst>
                                          <p:attrName>fill.type</p:attrName>
                                        </p:attrNameLst>
                                      </p:cBhvr>
                                      <p:to>
                                        <p:strVal val="solid"/>
                                      </p:to>
                                    </p:set>
                                    <p:set>
                                      <p:cBhvr>
                                        <p:cTn id="64" dur="500" fill="hold"/>
                                        <p:tgtEl>
                                          <p:spTgt spid="12"/>
                                        </p:tgtEl>
                                        <p:attrNameLst>
                                          <p:attrName>fill.on</p:attrName>
                                        </p:attrNameLst>
                                      </p:cBhvr>
                                      <p:to>
                                        <p:strVal val="true"/>
                                      </p:to>
                                    </p:set>
                                  </p:childTnLst>
                                </p:cTn>
                              </p:par>
                              <p:par>
                                <p:cTn id="65" presetID="23" presetClass="entr" presetSubtype="288" fill="hold" nodeType="with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p:cTn id="67" dur="500" fill="hold"/>
                                        <p:tgtEl>
                                          <p:spTgt spid="27"/>
                                        </p:tgtEl>
                                        <p:attrNameLst>
                                          <p:attrName>ppt_w</p:attrName>
                                        </p:attrNameLst>
                                      </p:cBhvr>
                                      <p:tavLst>
                                        <p:tav tm="0">
                                          <p:val>
                                            <p:strVal val="4/3*#ppt_w"/>
                                          </p:val>
                                        </p:tav>
                                        <p:tav tm="100000">
                                          <p:val>
                                            <p:strVal val="#ppt_w"/>
                                          </p:val>
                                        </p:tav>
                                      </p:tavLst>
                                    </p:anim>
                                    <p:anim calcmode="lin" valueType="num">
                                      <p:cBhvr>
                                        <p:cTn id="68" dur="500" fill="hold"/>
                                        <p:tgtEl>
                                          <p:spTgt spid="27"/>
                                        </p:tgtEl>
                                        <p:attrNameLst>
                                          <p:attrName>ppt_h</p:attrName>
                                        </p:attrNameLst>
                                      </p:cBhvr>
                                      <p:tavLst>
                                        <p:tav tm="0">
                                          <p:val>
                                            <p:strVal val="4/3*#ppt_h"/>
                                          </p:val>
                                        </p:tav>
                                        <p:tav tm="100000">
                                          <p:val>
                                            <p:strVal val="#ppt_h"/>
                                          </p:val>
                                        </p:tav>
                                      </p:tavLst>
                                    </p:anim>
                                  </p:childTnLst>
                                </p:cTn>
                              </p:par>
                            </p:childTnLst>
                          </p:cTn>
                        </p:par>
                        <p:par>
                          <p:cTn id="69" fill="hold">
                            <p:stCondLst>
                              <p:cond delay="500"/>
                            </p:stCondLst>
                            <p:childTnLst>
                              <p:par>
                                <p:cTn id="70" presetID="1" presetClass="emph" presetSubtype="2" repeatCount="indefinite" fill="hold" nodeType="afterEffect">
                                  <p:stCondLst>
                                    <p:cond delay="0"/>
                                  </p:stCondLst>
                                  <p:endCondLst>
                                    <p:cond evt="onNext" delay="0">
                                      <p:tgtEl>
                                        <p:sldTgt/>
                                      </p:tgtEl>
                                    </p:cond>
                                  </p:endCondLst>
                                  <p:childTnLst>
                                    <p:animClr clrSpc="rgb" dir="cw">
                                      <p:cBhvr>
                                        <p:cTn id="71" dur="500" fill="hold"/>
                                        <p:tgtEl>
                                          <p:spTgt spid="13"/>
                                        </p:tgtEl>
                                        <p:attrNameLst>
                                          <p:attrName>fillcolor</p:attrName>
                                        </p:attrNameLst>
                                      </p:cBhvr>
                                      <p:to>
                                        <a:srgbClr val="99FFCC"/>
                                      </p:to>
                                    </p:animClr>
                                    <p:set>
                                      <p:cBhvr>
                                        <p:cTn id="72" dur="500" fill="hold"/>
                                        <p:tgtEl>
                                          <p:spTgt spid="13"/>
                                        </p:tgtEl>
                                        <p:attrNameLst>
                                          <p:attrName>fill.type</p:attrName>
                                        </p:attrNameLst>
                                      </p:cBhvr>
                                      <p:to>
                                        <p:strVal val="solid"/>
                                      </p:to>
                                    </p:set>
                                    <p:set>
                                      <p:cBhvr>
                                        <p:cTn id="73" dur="500" fill="hold"/>
                                        <p:tgtEl>
                                          <p:spTgt spid="13"/>
                                        </p:tgtEl>
                                        <p:attrNameLst>
                                          <p:attrName>fill.on</p:attrName>
                                        </p:attrNameLst>
                                      </p:cBhvr>
                                      <p:to>
                                        <p:strVal val="true"/>
                                      </p:to>
                                    </p:set>
                                  </p:childTnLst>
                                </p:cTn>
                              </p:par>
                            </p:childTnLst>
                          </p:cTn>
                        </p:par>
                      </p:childTnLst>
                    </p:cTn>
                  </p:par>
                  <p:par>
                    <p:cTn id="74" fill="hold">
                      <p:stCondLst>
                        <p:cond delay="indefinite"/>
                      </p:stCondLst>
                      <p:childTnLst>
                        <p:par>
                          <p:cTn id="75" fill="hold">
                            <p:stCondLst>
                              <p:cond delay="0"/>
                            </p:stCondLst>
                            <p:childTnLst>
                              <p:par>
                                <p:cTn id="76" presetID="1" presetClass="emph" presetSubtype="2" fill="hold" nodeType="clickEffect">
                                  <p:stCondLst>
                                    <p:cond delay="0"/>
                                  </p:stCondLst>
                                  <p:childTnLst>
                                    <p:animClr clrSpc="rgb" dir="cw">
                                      <p:cBhvr>
                                        <p:cTn id="77" dur="500" fill="hold"/>
                                        <p:tgtEl>
                                          <p:spTgt spid="13"/>
                                        </p:tgtEl>
                                        <p:attrNameLst>
                                          <p:attrName>fillcolor</p:attrName>
                                        </p:attrNameLst>
                                      </p:cBhvr>
                                      <p:to>
                                        <a:srgbClr val="D3CE00"/>
                                      </p:to>
                                    </p:animClr>
                                    <p:set>
                                      <p:cBhvr>
                                        <p:cTn id="78" dur="500" fill="hold"/>
                                        <p:tgtEl>
                                          <p:spTgt spid="13"/>
                                        </p:tgtEl>
                                        <p:attrNameLst>
                                          <p:attrName>fill.type</p:attrName>
                                        </p:attrNameLst>
                                      </p:cBhvr>
                                      <p:to>
                                        <p:strVal val="solid"/>
                                      </p:to>
                                    </p:set>
                                    <p:set>
                                      <p:cBhvr>
                                        <p:cTn id="79" dur="500" fill="hold"/>
                                        <p:tgtEl>
                                          <p:spTgt spid="13"/>
                                        </p:tgtEl>
                                        <p:attrNameLst>
                                          <p:attrName>fill.on</p:attrName>
                                        </p:attrNameLst>
                                      </p:cBhvr>
                                      <p:to>
                                        <p:strVal val="true"/>
                                      </p:to>
                                    </p:set>
                                  </p:childTnLst>
                                </p:cTn>
                              </p:par>
                              <p:par>
                                <p:cTn id="80" presetID="23" presetClass="entr" presetSubtype="288" fill="hold" nodeType="withEffect">
                                  <p:stCondLst>
                                    <p:cond delay="0"/>
                                  </p:stCondLst>
                                  <p:childTnLst>
                                    <p:set>
                                      <p:cBhvr>
                                        <p:cTn id="81" dur="1" fill="hold">
                                          <p:stCondLst>
                                            <p:cond delay="0"/>
                                          </p:stCondLst>
                                        </p:cTn>
                                        <p:tgtEl>
                                          <p:spTgt spid="28"/>
                                        </p:tgtEl>
                                        <p:attrNameLst>
                                          <p:attrName>style.visibility</p:attrName>
                                        </p:attrNameLst>
                                      </p:cBhvr>
                                      <p:to>
                                        <p:strVal val="visible"/>
                                      </p:to>
                                    </p:set>
                                    <p:anim calcmode="lin" valueType="num">
                                      <p:cBhvr>
                                        <p:cTn id="82" dur="500" fill="hold"/>
                                        <p:tgtEl>
                                          <p:spTgt spid="28"/>
                                        </p:tgtEl>
                                        <p:attrNameLst>
                                          <p:attrName>ppt_w</p:attrName>
                                        </p:attrNameLst>
                                      </p:cBhvr>
                                      <p:tavLst>
                                        <p:tav tm="0">
                                          <p:val>
                                            <p:strVal val="4/3*#ppt_w"/>
                                          </p:val>
                                        </p:tav>
                                        <p:tav tm="100000">
                                          <p:val>
                                            <p:strVal val="#ppt_w"/>
                                          </p:val>
                                        </p:tav>
                                      </p:tavLst>
                                    </p:anim>
                                    <p:anim calcmode="lin" valueType="num">
                                      <p:cBhvr>
                                        <p:cTn id="83" dur="500" fill="hold"/>
                                        <p:tgtEl>
                                          <p:spTgt spid="28"/>
                                        </p:tgtEl>
                                        <p:attrNameLst>
                                          <p:attrName>ppt_h</p:attrName>
                                        </p:attrNameLst>
                                      </p:cBhvr>
                                      <p:tavLst>
                                        <p:tav tm="0">
                                          <p:val>
                                            <p:strVal val="4/3*#ppt_h"/>
                                          </p:val>
                                        </p:tav>
                                        <p:tav tm="100000">
                                          <p:val>
                                            <p:strVal val="#ppt_h"/>
                                          </p:val>
                                        </p:tav>
                                      </p:tavLst>
                                    </p:anim>
                                  </p:childTnLst>
                                </p:cTn>
                              </p:par>
                            </p:childTnLst>
                          </p:cTn>
                        </p:par>
                        <p:par>
                          <p:cTn id="84" fill="hold">
                            <p:stCondLst>
                              <p:cond delay="500"/>
                            </p:stCondLst>
                            <p:childTnLst>
                              <p:par>
                                <p:cTn id="85" presetID="1" presetClass="emph" presetSubtype="2" repeatCount="indefinite" fill="hold" nodeType="afterEffect">
                                  <p:stCondLst>
                                    <p:cond delay="0"/>
                                  </p:stCondLst>
                                  <p:endCondLst>
                                    <p:cond evt="onNext" delay="0">
                                      <p:tgtEl>
                                        <p:sldTgt/>
                                      </p:tgtEl>
                                    </p:cond>
                                  </p:endCondLst>
                                  <p:childTnLst>
                                    <p:animClr clrSpc="rgb" dir="cw">
                                      <p:cBhvr>
                                        <p:cTn id="86" dur="500" fill="hold"/>
                                        <p:tgtEl>
                                          <p:spTgt spid="14"/>
                                        </p:tgtEl>
                                        <p:attrNameLst>
                                          <p:attrName>fillcolor</p:attrName>
                                        </p:attrNameLst>
                                      </p:cBhvr>
                                      <p:to>
                                        <a:srgbClr val="99FFCC"/>
                                      </p:to>
                                    </p:animClr>
                                    <p:set>
                                      <p:cBhvr>
                                        <p:cTn id="87" dur="500" fill="hold"/>
                                        <p:tgtEl>
                                          <p:spTgt spid="14"/>
                                        </p:tgtEl>
                                        <p:attrNameLst>
                                          <p:attrName>fill.type</p:attrName>
                                        </p:attrNameLst>
                                      </p:cBhvr>
                                      <p:to>
                                        <p:strVal val="solid"/>
                                      </p:to>
                                    </p:set>
                                    <p:set>
                                      <p:cBhvr>
                                        <p:cTn id="88" dur="500" fill="hold"/>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Haar Wavelet Transform - Example</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a:t>Suppose we are given the following input sequence.</a:t>
            </a:r>
          </a:p>
          <a:p>
            <a:pPr>
              <a:lnSpc>
                <a:spcPct val="120000"/>
              </a:lnSpc>
              <a:buNone/>
            </a:pPr>
            <a:r>
              <a:rPr lang="en-US" altLang="ko-KR">
                <a:ea typeface="MS Gothic" panose="020B0609070205080204" pitchFamily="49" charset="-128"/>
              </a:rPr>
              <a:t>	</a:t>
            </a:r>
            <a:r>
              <a:rPr lang="en-US" altLang="ko-KR">
                <a:solidFill>
                  <a:srgbClr val="0066CC"/>
                </a:solidFill>
                <a:ea typeface="MS Gothic" panose="020B0609070205080204" pitchFamily="49" charset="-128"/>
              </a:rPr>
              <a:t>{x</a:t>
            </a:r>
            <a:r>
              <a:rPr lang="en-US" altLang="ko-KR" baseline="-25000">
                <a:solidFill>
                  <a:srgbClr val="0066CC"/>
                </a:solidFill>
                <a:ea typeface="MS Gothic" panose="020B0609070205080204" pitchFamily="49" charset="-128"/>
              </a:rPr>
              <a:t>n,i</a:t>
            </a:r>
            <a:r>
              <a:rPr lang="en-US" altLang="ko-KR">
                <a:solidFill>
                  <a:srgbClr val="0066CC"/>
                </a:solidFill>
                <a:ea typeface="MS Gothic" panose="020B0609070205080204" pitchFamily="49" charset="-128"/>
              </a:rPr>
              <a:t>} = {10, 13, 25, 26, 29, 21, 7, 15}</a:t>
            </a:r>
          </a:p>
          <a:p>
            <a:pPr>
              <a:lnSpc>
                <a:spcPct val="120000"/>
              </a:lnSpc>
            </a:pPr>
            <a:r>
              <a:rPr lang="en-US" altLang="ko-KR"/>
              <a:t>Consider the transform that replaces the original sequence with its pairwise </a:t>
            </a:r>
            <a:r>
              <a:rPr lang="en-US" altLang="ko-KR" smtClean="0">
                <a:solidFill>
                  <a:srgbClr val="0066CC"/>
                </a:solidFill>
                <a:ea typeface="MS Gothic" panose="020B0609070205080204" pitchFamily="49" charset="-128"/>
              </a:rPr>
              <a:t>average </a:t>
            </a:r>
            <a:r>
              <a:rPr lang="en-US" altLang="ko-KR">
                <a:solidFill>
                  <a:srgbClr val="0066CC"/>
                </a:solidFill>
                <a:ea typeface="MS Gothic" panose="020B0609070205080204" pitchFamily="49" charset="-128"/>
              </a:rPr>
              <a:t>x</a:t>
            </a:r>
            <a:r>
              <a:rPr lang="en-US" altLang="ko-KR" baseline="-25000">
                <a:solidFill>
                  <a:srgbClr val="0066CC"/>
                </a:solidFill>
                <a:ea typeface="MS Gothic" panose="020B0609070205080204" pitchFamily="49" charset="-128"/>
              </a:rPr>
              <a:t>n−1,i</a:t>
            </a:r>
            <a:r>
              <a:rPr lang="en-US" altLang="ko-KR">
                <a:solidFill>
                  <a:srgbClr val="0066CC"/>
                </a:solidFill>
                <a:ea typeface="MS Gothic" panose="020B0609070205080204" pitchFamily="49" charset="-128"/>
              </a:rPr>
              <a:t> </a:t>
            </a:r>
            <a:r>
              <a:rPr lang="en-US" altLang="ko-KR" smtClean="0">
                <a:ea typeface="MS Gothic" panose="020B0609070205080204" pitchFamily="49" charset="-128"/>
              </a:rPr>
              <a:t>and</a:t>
            </a:r>
            <a:r>
              <a:rPr lang="en-US" altLang="ko-KR">
                <a:ea typeface="MS Gothic" panose="020B0609070205080204" pitchFamily="49" charset="-128"/>
              </a:rPr>
              <a:t>	</a:t>
            </a:r>
            <a:r>
              <a:rPr lang="en-US" altLang="ko-KR">
                <a:solidFill>
                  <a:srgbClr val="0066CC"/>
                </a:solidFill>
                <a:ea typeface="MS Gothic" panose="020B0609070205080204" pitchFamily="49" charset="-128"/>
              </a:rPr>
              <a:t>difference d</a:t>
            </a:r>
            <a:r>
              <a:rPr lang="en-US" altLang="ko-KR" baseline="-25000">
                <a:solidFill>
                  <a:srgbClr val="0066CC"/>
                </a:solidFill>
                <a:ea typeface="MS Gothic" panose="020B0609070205080204" pitchFamily="49" charset="-128"/>
              </a:rPr>
              <a:t>n−1,i</a:t>
            </a:r>
            <a:r>
              <a:rPr lang="en-US" altLang="ko-KR">
                <a:solidFill>
                  <a:srgbClr val="0066CC"/>
                </a:solidFill>
                <a:ea typeface="MS Gothic" panose="020B0609070205080204" pitchFamily="49" charset="-128"/>
              </a:rPr>
              <a:t> </a:t>
            </a:r>
            <a:r>
              <a:rPr lang="en-US" altLang="ko-KR">
                <a:ea typeface="MS Gothic" panose="020B0609070205080204" pitchFamily="49" charset="-128"/>
              </a:rPr>
              <a:t>defined as follows</a:t>
            </a:r>
            <a:r>
              <a:rPr lang="en-US" altLang="ko-KR" smtClean="0">
                <a:ea typeface="MS Gothic" panose="020B0609070205080204" pitchFamily="49" charset="-128"/>
              </a:rPr>
              <a:t>:</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28</a:t>
            </a:fld>
            <a:endParaRPr lang="en-US"/>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421071"/>
            <a:ext cx="4643438"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2048646"/>
      </p:ext>
    </p:extLst>
  </p:cSld>
  <p:clrMapOvr>
    <a:masterClrMapping/>
  </p:clrMapOvr>
  <p:transition spd="slow">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29</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641102087"/>
              </p:ext>
            </p:extLst>
          </p:nvPr>
        </p:nvGraphicFramePr>
        <p:xfrm>
          <a:off x="457200" y="685800"/>
          <a:ext cx="6934200" cy="552450"/>
        </p:xfrm>
        <a:graphic>
          <a:graphicData uri="http://schemas.openxmlformats.org/drawingml/2006/table">
            <a:tbl>
              <a:tblPr firstRow="1" bandRow="1">
                <a:tableStyleId>{2D5ABB26-0587-4C30-8999-92F81FD0307C}</a:tableStyleId>
              </a:tblPr>
              <a:tblGrid>
                <a:gridCol w="866775"/>
                <a:gridCol w="866775"/>
                <a:gridCol w="866775"/>
                <a:gridCol w="866775"/>
                <a:gridCol w="866775"/>
                <a:gridCol w="866775"/>
                <a:gridCol w="866775"/>
                <a:gridCol w="866775"/>
              </a:tblGrid>
              <a:tr h="552450">
                <a:tc>
                  <a:txBody>
                    <a:bodyPr/>
                    <a:lstStyle/>
                    <a:p>
                      <a:pPr algn="ctr"/>
                      <a:r>
                        <a:rPr lang="en-US" sz="2000" smtClean="0">
                          <a:latin typeface="Arial" panose="020B0604020202020204" pitchFamily="34" charset="0"/>
                          <a:cs typeface="Arial" panose="020B0604020202020204" pitchFamily="34" charset="0"/>
                        </a:rPr>
                        <a:t>10</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latin typeface="Arial" panose="020B0604020202020204" pitchFamily="34" charset="0"/>
                          <a:cs typeface="Arial" panose="020B0604020202020204" pitchFamily="34" charset="0"/>
                        </a:rPr>
                        <a:t>13</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26</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29</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21</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7</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206976086"/>
              </p:ext>
            </p:extLst>
          </p:nvPr>
        </p:nvGraphicFramePr>
        <p:xfrm>
          <a:off x="487590" y="2092218"/>
          <a:ext cx="3467100" cy="552450"/>
        </p:xfrm>
        <a:graphic>
          <a:graphicData uri="http://schemas.openxmlformats.org/drawingml/2006/table">
            <a:tbl>
              <a:tblPr firstRow="1" bandRow="1">
                <a:tableStyleId>{2D5ABB26-0587-4C30-8999-92F81FD0307C}</a:tableStyleId>
              </a:tblPr>
              <a:tblGrid>
                <a:gridCol w="866775"/>
                <a:gridCol w="866775"/>
                <a:gridCol w="866775"/>
                <a:gridCol w="866775"/>
              </a:tblGrid>
              <a:tr h="552450">
                <a:tc>
                  <a:txBody>
                    <a:bodyPr/>
                    <a:lstStyle/>
                    <a:p>
                      <a:pPr algn="ctr"/>
                      <a:r>
                        <a:rPr lang="en-US" sz="2000" smtClean="0">
                          <a:latin typeface="Arial" panose="020B0604020202020204" pitchFamily="34" charset="0"/>
                          <a:cs typeface="Arial" panose="020B0604020202020204" pitchFamily="34" charset="0"/>
                        </a:rPr>
                        <a:t>11.5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11</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Left Bracket 2"/>
          <p:cNvSpPr/>
          <p:nvPr/>
        </p:nvSpPr>
        <p:spPr>
          <a:xfrm rot="16200000">
            <a:off x="1253154" y="766726"/>
            <a:ext cx="217950" cy="1171921"/>
          </a:xfrm>
          <a:prstGeom prst="leftBracket">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Arrow Connector 12"/>
          <p:cNvCxnSpPr/>
          <p:nvPr/>
        </p:nvCxnSpPr>
        <p:spPr>
          <a:xfrm>
            <a:off x="944790" y="1644542"/>
            <a:ext cx="0" cy="4191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373790" y="1644542"/>
            <a:ext cx="0" cy="4191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944790" y="1644542"/>
            <a:ext cx="342900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 idx="1"/>
          </p:cNvCxnSpPr>
          <p:nvPr/>
        </p:nvCxnSpPr>
        <p:spPr>
          <a:xfrm flipH="1">
            <a:off x="1362129" y="1461662"/>
            <a:ext cx="1" cy="18288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24" name="Table 23"/>
          <p:cNvGraphicFramePr>
            <a:graphicFrameLocks noGrp="1"/>
          </p:cNvGraphicFramePr>
          <p:nvPr>
            <p:extLst>
              <p:ext uri="{D42A27DB-BD31-4B8C-83A1-F6EECF244321}">
                <p14:modId xmlns:p14="http://schemas.microsoft.com/office/powerpoint/2010/main" val="2913239165"/>
              </p:ext>
            </p:extLst>
          </p:nvPr>
        </p:nvGraphicFramePr>
        <p:xfrm>
          <a:off x="487590" y="3510777"/>
          <a:ext cx="1733550" cy="552450"/>
        </p:xfrm>
        <a:graphic>
          <a:graphicData uri="http://schemas.openxmlformats.org/drawingml/2006/table">
            <a:tbl>
              <a:tblPr firstRow="1" bandRow="1">
                <a:tableStyleId>{2D5ABB26-0587-4C30-8999-92F81FD0307C}</a:tableStyleId>
              </a:tblPr>
              <a:tblGrid>
                <a:gridCol w="866775"/>
                <a:gridCol w="866775"/>
              </a:tblGrid>
              <a:tr h="552450">
                <a:tc>
                  <a:txBody>
                    <a:bodyPr/>
                    <a:lstStyle/>
                    <a:p>
                      <a:pPr algn="ctr"/>
                      <a:r>
                        <a:rPr lang="en-US" sz="2000" smtClean="0">
                          <a:latin typeface="Arial" panose="020B0604020202020204" pitchFamily="34" charset="0"/>
                          <a:cs typeface="Arial" panose="020B0604020202020204" pitchFamily="34" charset="0"/>
                        </a:rPr>
                        <a:t>18.5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18</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5" name="Left Bracket 24"/>
          <p:cNvSpPr/>
          <p:nvPr/>
        </p:nvSpPr>
        <p:spPr>
          <a:xfrm rot="16200000">
            <a:off x="1296244" y="2177091"/>
            <a:ext cx="217950" cy="1171921"/>
          </a:xfrm>
          <a:prstGeom prst="leftBracket">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Straight Arrow Connector 25"/>
          <p:cNvCxnSpPr/>
          <p:nvPr/>
        </p:nvCxnSpPr>
        <p:spPr>
          <a:xfrm>
            <a:off x="957490" y="3048000"/>
            <a:ext cx="0" cy="4191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849790" y="3048000"/>
            <a:ext cx="0" cy="4191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57490" y="3048000"/>
            <a:ext cx="189230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5" idx="1"/>
          </p:cNvCxnSpPr>
          <p:nvPr/>
        </p:nvCxnSpPr>
        <p:spPr>
          <a:xfrm flipH="1">
            <a:off x="1405219" y="2872027"/>
            <a:ext cx="1" cy="18288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30" name="Table 29"/>
          <p:cNvGraphicFramePr>
            <a:graphicFrameLocks noGrp="1"/>
          </p:cNvGraphicFramePr>
          <p:nvPr>
            <p:extLst>
              <p:ext uri="{D42A27DB-BD31-4B8C-83A1-F6EECF244321}">
                <p14:modId xmlns:p14="http://schemas.microsoft.com/office/powerpoint/2010/main" val="145114650"/>
              </p:ext>
            </p:extLst>
          </p:nvPr>
        </p:nvGraphicFramePr>
        <p:xfrm>
          <a:off x="4145190" y="2093263"/>
          <a:ext cx="3467100" cy="552450"/>
        </p:xfrm>
        <a:graphic>
          <a:graphicData uri="http://schemas.openxmlformats.org/drawingml/2006/table">
            <a:tbl>
              <a:tblPr firstRow="1" bandRow="1">
                <a:tableStyleId>{2D5ABB26-0587-4C30-8999-92F81FD0307C}</a:tableStyleId>
              </a:tblPr>
              <a:tblGrid>
                <a:gridCol w="866775"/>
                <a:gridCol w="866775"/>
                <a:gridCol w="866775"/>
                <a:gridCol w="866775"/>
              </a:tblGrid>
              <a:tr h="552450">
                <a:tc>
                  <a:txBody>
                    <a:bodyPr/>
                    <a:lstStyle/>
                    <a:p>
                      <a:pPr algn="ctr"/>
                      <a:r>
                        <a:rPr lang="en-US" sz="2000" smtClean="0">
                          <a:solidFill>
                            <a:srgbClr val="0070C0"/>
                          </a:solidFill>
                          <a:latin typeface="Arial" panose="020B0604020202020204" pitchFamily="34" charset="0"/>
                          <a:cs typeface="Arial" panose="020B0604020202020204" pitchFamily="34" charset="0"/>
                        </a:rPr>
                        <a:t>-1.5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3597386720"/>
              </p:ext>
            </p:extLst>
          </p:nvPr>
        </p:nvGraphicFramePr>
        <p:xfrm>
          <a:off x="2468790" y="3509422"/>
          <a:ext cx="1733550" cy="552450"/>
        </p:xfrm>
        <a:graphic>
          <a:graphicData uri="http://schemas.openxmlformats.org/drawingml/2006/table">
            <a:tbl>
              <a:tblPr firstRow="1" bandRow="1">
                <a:tableStyleId>{2D5ABB26-0587-4C30-8999-92F81FD0307C}</a:tableStyleId>
              </a:tblPr>
              <a:tblGrid>
                <a:gridCol w="866775"/>
                <a:gridCol w="866775"/>
              </a:tblGrid>
              <a:tr h="552450">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3460122512"/>
              </p:ext>
            </p:extLst>
          </p:nvPr>
        </p:nvGraphicFramePr>
        <p:xfrm>
          <a:off x="268461" y="4929704"/>
          <a:ext cx="866775" cy="552450"/>
        </p:xfrm>
        <a:graphic>
          <a:graphicData uri="http://schemas.openxmlformats.org/drawingml/2006/table">
            <a:tbl>
              <a:tblPr firstRow="1" bandRow="1">
                <a:tableStyleId>{2D5ABB26-0587-4C30-8999-92F81FD0307C}</a:tableStyleId>
              </a:tblPr>
              <a:tblGrid>
                <a:gridCol w="866775"/>
              </a:tblGrid>
              <a:tr h="552450">
                <a:tc>
                  <a:txBody>
                    <a:bodyPr/>
                    <a:lstStyle/>
                    <a:p>
                      <a:pPr algn="ctr"/>
                      <a:r>
                        <a:rPr lang="en-US" sz="2000" smtClean="0">
                          <a:latin typeface="Arial" panose="020B0604020202020204" pitchFamily="34" charset="0"/>
                          <a:cs typeface="Arial" panose="020B0604020202020204" pitchFamily="34" charset="0"/>
                        </a:rPr>
                        <a:t>18.25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3519108630"/>
              </p:ext>
            </p:extLst>
          </p:nvPr>
        </p:nvGraphicFramePr>
        <p:xfrm>
          <a:off x="1314558" y="4915447"/>
          <a:ext cx="866775" cy="552450"/>
        </p:xfrm>
        <a:graphic>
          <a:graphicData uri="http://schemas.openxmlformats.org/drawingml/2006/table">
            <a:tbl>
              <a:tblPr firstRow="1" bandRow="1">
                <a:tableStyleId>{2D5ABB26-0587-4C30-8999-92F81FD0307C}</a:tableStyleId>
              </a:tblPr>
              <a:tblGrid>
                <a:gridCol w="866775"/>
              </a:tblGrid>
              <a:tr h="552450">
                <a:tc>
                  <a:txBody>
                    <a:bodyPr/>
                    <a:lstStyle/>
                    <a:p>
                      <a:pPr algn="ctr"/>
                      <a:r>
                        <a:rPr lang="en-US" sz="2000" smtClean="0">
                          <a:solidFill>
                            <a:srgbClr val="0070C0"/>
                          </a:solidFill>
                          <a:latin typeface="Arial" panose="020B0604020202020204" pitchFamily="34" charset="0"/>
                          <a:cs typeface="Arial" panose="020B0604020202020204" pitchFamily="34" charset="0"/>
                        </a:rPr>
                        <a:t>0.25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9" name="Left Bracket 38"/>
          <p:cNvSpPr/>
          <p:nvPr/>
        </p:nvSpPr>
        <p:spPr>
          <a:xfrm rot="16200000">
            <a:off x="1158012" y="3580548"/>
            <a:ext cx="217950" cy="1171921"/>
          </a:xfrm>
          <a:prstGeom prst="leftBracket">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0" name="Straight Arrow Connector 39"/>
          <p:cNvCxnSpPr/>
          <p:nvPr/>
        </p:nvCxnSpPr>
        <p:spPr>
          <a:xfrm>
            <a:off x="828729" y="4458364"/>
            <a:ext cx="0" cy="4191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716261" y="4458364"/>
            <a:ext cx="0" cy="4191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28729" y="4458364"/>
            <a:ext cx="887532"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9" idx="1"/>
          </p:cNvCxnSpPr>
          <p:nvPr/>
        </p:nvCxnSpPr>
        <p:spPr>
          <a:xfrm flipH="1">
            <a:off x="1266987" y="4275484"/>
            <a:ext cx="1" cy="18288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202590" y="2923322"/>
            <a:ext cx="2514600" cy="400110"/>
          </a:xfrm>
          <a:prstGeom prst="rect">
            <a:avLst/>
          </a:prstGeom>
          <a:noFill/>
        </p:spPr>
        <p:txBody>
          <a:bodyPr wrap="square" rtlCol="0">
            <a:spAutoFit/>
          </a:bodyPr>
          <a:lstStyle/>
          <a:p>
            <a:pPr algn="ctr"/>
            <a:r>
              <a:rPr lang="en-US" sz="2000" b="1" smtClean="0">
                <a:solidFill>
                  <a:srgbClr val="0070C0"/>
                </a:solidFill>
              </a:rPr>
              <a:t>Detail coefs D</a:t>
            </a:r>
            <a:r>
              <a:rPr lang="en-US" sz="2000" b="1" baseline="30000" smtClean="0">
                <a:solidFill>
                  <a:srgbClr val="0070C0"/>
                </a:solidFill>
              </a:rPr>
              <a:t>2</a:t>
            </a:r>
            <a:endParaRPr lang="en-US" sz="2000" b="1">
              <a:solidFill>
                <a:srgbClr val="0070C0"/>
              </a:solidFill>
            </a:endParaRPr>
          </a:p>
        </p:txBody>
      </p:sp>
      <p:sp>
        <p:nvSpPr>
          <p:cNvPr id="47" name="TextBox 46"/>
          <p:cNvSpPr txBox="1"/>
          <p:nvPr/>
        </p:nvSpPr>
        <p:spPr>
          <a:xfrm>
            <a:off x="3383190" y="4166508"/>
            <a:ext cx="2514600" cy="400110"/>
          </a:xfrm>
          <a:prstGeom prst="rect">
            <a:avLst/>
          </a:prstGeom>
          <a:noFill/>
        </p:spPr>
        <p:txBody>
          <a:bodyPr wrap="square" rtlCol="0">
            <a:spAutoFit/>
          </a:bodyPr>
          <a:lstStyle/>
          <a:p>
            <a:pPr algn="ctr"/>
            <a:r>
              <a:rPr lang="en-US" sz="2000" b="1" smtClean="0">
                <a:solidFill>
                  <a:srgbClr val="0070C0"/>
                </a:solidFill>
              </a:rPr>
              <a:t>Detail coefs D</a:t>
            </a:r>
            <a:r>
              <a:rPr lang="en-US" sz="2000" b="1" baseline="30000" smtClean="0">
                <a:solidFill>
                  <a:srgbClr val="0070C0"/>
                </a:solidFill>
              </a:rPr>
              <a:t>1</a:t>
            </a:r>
            <a:endParaRPr lang="en-US" sz="2000" b="1">
              <a:solidFill>
                <a:srgbClr val="0070C0"/>
              </a:solidFill>
            </a:endParaRPr>
          </a:p>
        </p:txBody>
      </p:sp>
      <p:sp>
        <p:nvSpPr>
          <p:cNvPr id="48" name="TextBox 47"/>
          <p:cNvSpPr txBox="1"/>
          <p:nvPr/>
        </p:nvSpPr>
        <p:spPr>
          <a:xfrm>
            <a:off x="1862419" y="5450528"/>
            <a:ext cx="2514600" cy="400110"/>
          </a:xfrm>
          <a:prstGeom prst="rect">
            <a:avLst/>
          </a:prstGeom>
          <a:noFill/>
        </p:spPr>
        <p:txBody>
          <a:bodyPr wrap="square" rtlCol="0">
            <a:spAutoFit/>
          </a:bodyPr>
          <a:lstStyle/>
          <a:p>
            <a:pPr algn="ctr"/>
            <a:r>
              <a:rPr lang="en-US" sz="2000" b="1" smtClean="0">
                <a:solidFill>
                  <a:srgbClr val="0070C0"/>
                </a:solidFill>
              </a:rPr>
              <a:t>Detail coefs D</a:t>
            </a:r>
            <a:r>
              <a:rPr lang="en-US" sz="2000" b="1" baseline="30000" smtClean="0">
                <a:solidFill>
                  <a:srgbClr val="0070C0"/>
                </a:solidFill>
              </a:rPr>
              <a:t>0</a:t>
            </a:r>
            <a:endParaRPr lang="en-US" sz="2000" b="1">
              <a:solidFill>
                <a:srgbClr val="0070C0"/>
              </a:solidFill>
            </a:endParaRPr>
          </a:p>
        </p:txBody>
      </p:sp>
      <p:sp>
        <p:nvSpPr>
          <p:cNvPr id="49" name="TextBox 48"/>
          <p:cNvSpPr txBox="1"/>
          <p:nvPr/>
        </p:nvSpPr>
        <p:spPr>
          <a:xfrm>
            <a:off x="7637690" y="662107"/>
            <a:ext cx="998310" cy="646331"/>
          </a:xfrm>
          <a:prstGeom prst="rect">
            <a:avLst/>
          </a:prstGeom>
          <a:noFill/>
        </p:spPr>
        <p:txBody>
          <a:bodyPr wrap="square" rtlCol="0">
            <a:spAutoFit/>
          </a:bodyPr>
          <a:lstStyle/>
          <a:p>
            <a:pPr algn="ctr"/>
            <a:r>
              <a:rPr lang="en-US" b="1" smtClean="0">
                <a:solidFill>
                  <a:srgbClr val="00B050"/>
                </a:solidFill>
              </a:rPr>
              <a:t>Input image</a:t>
            </a:r>
            <a:endParaRPr lang="en-US" b="1">
              <a:solidFill>
                <a:srgbClr val="00B050"/>
              </a:solidFill>
            </a:endParaRPr>
          </a:p>
        </p:txBody>
      </p:sp>
    </p:spTree>
    <p:extLst>
      <p:ext uri="{BB962C8B-B14F-4D97-AF65-F5344CB8AC3E}">
        <p14:creationId xmlns:p14="http://schemas.microsoft.com/office/powerpoint/2010/main" val="3687648238"/>
      </p:ext>
    </p:extLst>
  </p:cSld>
  <p:clrMapOvr>
    <a:masterClrMapping/>
  </p:clrMapOvr>
  <p:transition spd="slow">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FOURIER TRANSFORM</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zh-TW"/>
              <a:t>Frequency </a:t>
            </a:r>
            <a:r>
              <a:rPr lang="en-US" altLang="zh-TW" smtClean="0"/>
              <a:t>domain: Joseph </a:t>
            </a:r>
            <a:r>
              <a:rPr lang="en-US" altLang="zh-TW"/>
              <a:t>Fourier </a:t>
            </a:r>
            <a:r>
              <a:rPr lang="en-US" altLang="zh-TW" smtClean="0"/>
              <a:t>(1807).</a:t>
            </a:r>
          </a:p>
          <a:p>
            <a:endParaRPr lang="en-US" altLang="zh-TW" smtClean="0"/>
          </a:p>
          <a:p>
            <a:endParaRPr lang="en-US" altLang="zh-TW" smtClean="0"/>
          </a:p>
          <a:p>
            <a:pPr marL="0" indent="0">
              <a:buNone/>
            </a:pPr>
            <a:endParaRPr lang="en-US" altLang="zh-TW" smtClean="0"/>
          </a:p>
          <a:p>
            <a:r>
              <a:rPr lang="en-US" altLang="zh-TW"/>
              <a:t>Cannot provide simultaneously time and frequency information.</a:t>
            </a:r>
          </a:p>
          <a:p>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a:t>
            </a:fld>
            <a:endParaRPr lang="en-US"/>
          </a:p>
        </p:txBody>
      </p:sp>
      <mc:AlternateContent xmlns:mc="http://schemas.openxmlformats.org/markup-compatibility/2006" xmlns:a14="http://schemas.microsoft.com/office/drawing/2010/main">
        <mc:Choice Requires="a14">
          <p:sp>
            <p:nvSpPr>
              <p:cNvPr id="9" name="Rectangle 8"/>
              <p:cNvSpPr/>
              <p:nvPr/>
            </p:nvSpPr>
            <p:spPr>
              <a:xfrm>
                <a:off x="553537" y="1143000"/>
                <a:ext cx="7772400" cy="113114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𝐹</m:t>
                      </m:r>
                      <m:r>
                        <a:rPr lang="en-US" sz="2400" i="0">
                          <a:latin typeface="Cambria Math" panose="02040503050406030204" pitchFamily="18" charset="0"/>
                        </a:rPr>
                        <m:t>[</m:t>
                      </m:r>
                      <m:r>
                        <a:rPr lang="en-US" sz="2400" i="1">
                          <a:latin typeface="Cambria Math" panose="02040503050406030204" pitchFamily="18" charset="0"/>
                        </a:rPr>
                        <m:t>𝑘</m:t>
                      </m:r>
                      <m:r>
                        <a:rPr lang="en-US" sz="2400" i="0">
                          <a:latin typeface="Cambria Math" panose="02040503050406030204" pitchFamily="18" charset="0"/>
                        </a:rPr>
                        <m:t>]=</m:t>
                      </m:r>
                      <m:nary>
                        <m:naryPr>
                          <m:grow m:val="on"/>
                          <m:subHide m:val="on"/>
                          <m:supHide m:val="on"/>
                          <m:ctrlPr>
                            <a:rPr lang="en-US" sz="2400" i="1">
                              <a:latin typeface="Cambria Math" panose="02040503050406030204" pitchFamily="18" charset="0"/>
                            </a:rPr>
                          </m:ctrlPr>
                        </m:naryPr>
                        <m:sub/>
                        <m:sup/>
                        <m:e>
                          <m:r>
                            <a:rPr lang="en-US" sz="2400" i="1">
                              <a:latin typeface="Cambria Math" panose="02040503050406030204" pitchFamily="18" charset="0"/>
                            </a:rPr>
                            <m:t>𝑓</m:t>
                          </m:r>
                          <m:r>
                            <a:rPr lang="en-US" sz="2400" i="0">
                              <a:latin typeface="Cambria Math" panose="02040503050406030204" pitchFamily="18" charset="0"/>
                            </a:rPr>
                            <m:t>(</m:t>
                          </m:r>
                          <m:r>
                            <a:rPr lang="en-US" sz="2400" i="1">
                              <a:latin typeface="Cambria Math" panose="02040503050406030204" pitchFamily="18" charset="0"/>
                            </a:rPr>
                            <m:t>𝑡</m:t>
                          </m:r>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0">
                                  <a:latin typeface="Cambria Math" panose="02040503050406030204" pitchFamily="18" charset="0"/>
                                </a:rPr>
                                <m:t>−</m:t>
                              </m:r>
                              <m:r>
                                <a:rPr lang="en-US" sz="2400" i="1">
                                  <a:latin typeface="Cambria Math" panose="02040503050406030204" pitchFamily="18" charset="0"/>
                                </a:rPr>
                                <m:t>𝑗</m:t>
                              </m:r>
                              <m:r>
                                <a:rPr lang="en-US" sz="2400" i="0">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𝑘</m:t>
                              </m:r>
                              <m:f>
                                <m:fPr>
                                  <m:type m:val="lin"/>
                                  <m:ctrlPr>
                                    <a:rPr lang="en-US" sz="2400" i="1">
                                      <a:latin typeface="Cambria Math" panose="02040503050406030204" pitchFamily="18" charset="0"/>
                                    </a:rPr>
                                  </m:ctrlPr>
                                </m:fPr>
                                <m:num>
                                  <m:r>
                                    <a:rPr lang="en-US" sz="2400" i="1">
                                      <a:latin typeface="Cambria Math" panose="02040503050406030204" pitchFamily="18" charset="0"/>
                                    </a:rPr>
                                    <m:t>𝑡</m:t>
                                  </m:r>
                                </m:num>
                                <m:den>
                                  <m:r>
                                    <a:rPr lang="en-US" sz="2400" i="1">
                                      <a:latin typeface="Cambria Math" panose="02040503050406030204" pitchFamily="18" charset="0"/>
                                    </a:rPr>
                                    <m:t>𝑁</m:t>
                                  </m:r>
                                </m:den>
                              </m:f>
                            </m:sup>
                          </m:sSup>
                          <m:r>
                            <a:rPr lang="en-US" sz="2400" i="1">
                              <a:latin typeface="Cambria Math" panose="02040503050406030204" pitchFamily="18" charset="0"/>
                            </a:rPr>
                            <m:t>𝑑𝑡</m:t>
                          </m:r>
                        </m:e>
                      </m:nary>
                      <m:r>
                        <a:rPr lang="en-US" sz="2400" i="1" smtClean="0">
                          <a:latin typeface="Cambria Math" panose="02040503050406030204" pitchFamily="18" charset="0"/>
                        </a:rPr>
                        <m:t> </m:t>
                      </m:r>
                      <m:r>
                        <a:rPr lang="en-US" sz="2400" i="1">
                          <a:latin typeface="Cambria Math" panose="02040503050406030204" pitchFamily="18" charset="0"/>
                        </a:rPr>
                        <m:t>𝑓</m:t>
                      </m:r>
                      <m:r>
                        <a:rPr lang="en-US" sz="2400" i="0">
                          <a:latin typeface="Cambria Math" panose="02040503050406030204" pitchFamily="18" charset="0"/>
                        </a:rPr>
                        <m:t>(</m:t>
                      </m:r>
                      <m:r>
                        <a:rPr lang="en-US" sz="2400" i="1">
                          <a:latin typeface="Cambria Math" panose="02040503050406030204" pitchFamily="18" charset="0"/>
                        </a:rPr>
                        <m:t>𝑡</m:t>
                      </m:r>
                      <m:r>
                        <a:rPr lang="en-US" sz="2400" i="0">
                          <a:latin typeface="Cambria Math" panose="02040503050406030204" pitchFamily="18" charset="0"/>
                        </a:rPr>
                        <m:t>)=</m:t>
                      </m:r>
                      <m:f>
                        <m:fPr>
                          <m:ctrlPr>
                            <a:rPr lang="en-US" sz="2400" i="1">
                              <a:latin typeface="Cambria Math" panose="02040503050406030204" pitchFamily="18" charset="0"/>
                            </a:rPr>
                          </m:ctrlPr>
                        </m:fPr>
                        <m:num>
                          <m:r>
                            <a:rPr lang="en-US" sz="2400" i="0">
                              <a:latin typeface="Cambria Math" panose="02040503050406030204" pitchFamily="18" charset="0"/>
                            </a:rPr>
                            <m:t>1</m:t>
                          </m:r>
                        </m:num>
                        <m:den>
                          <m:r>
                            <a:rPr lang="en-US" sz="2400" i="0">
                              <a:latin typeface="Cambria Math" panose="02040503050406030204" pitchFamily="18" charset="0"/>
                            </a:rPr>
                            <m:t>2</m:t>
                          </m:r>
                          <m:r>
                            <a:rPr lang="en-US" sz="2400" i="1">
                              <a:latin typeface="Cambria Math" panose="02040503050406030204" pitchFamily="18" charset="0"/>
                            </a:rPr>
                            <m:t>𝜋</m:t>
                          </m:r>
                        </m:den>
                      </m:f>
                      <m:nary>
                        <m:naryPr>
                          <m:chr m:val="∑"/>
                          <m:limLoc m:val="undOvr"/>
                          <m:grow m:val="on"/>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0">
                              <a:latin typeface="Cambria Math" panose="02040503050406030204" pitchFamily="18" charset="0"/>
                            </a:rPr>
                            <m:t>=0</m:t>
                          </m:r>
                        </m:sub>
                        <m:sup>
                          <m:r>
                            <a:rPr lang="en-US" sz="2400" i="1">
                              <a:latin typeface="Cambria Math" panose="02040503050406030204" pitchFamily="18" charset="0"/>
                            </a:rPr>
                            <m:t>𝑁</m:t>
                          </m:r>
                          <m:r>
                            <a:rPr lang="en-US" sz="2400" i="0">
                              <a:latin typeface="Cambria Math" panose="02040503050406030204" pitchFamily="18" charset="0"/>
                            </a:rPr>
                            <m:t>−1</m:t>
                          </m:r>
                        </m:sup>
                        <m:e>
                          <m:r>
                            <a:rPr lang="en-US" sz="2400" i="1">
                              <a:latin typeface="Cambria Math" panose="02040503050406030204" pitchFamily="18" charset="0"/>
                            </a:rPr>
                            <m:t>𝐹</m:t>
                          </m:r>
                          <m:r>
                            <a:rPr lang="en-US" sz="2400" i="0">
                              <a:latin typeface="Cambria Math" panose="02040503050406030204" pitchFamily="18" charset="0"/>
                            </a:rPr>
                            <m:t>[</m:t>
                          </m:r>
                          <m:r>
                            <a:rPr lang="en-US" sz="2400" i="1">
                              <a:latin typeface="Cambria Math" panose="02040503050406030204" pitchFamily="18" charset="0"/>
                            </a:rPr>
                            <m:t>𝑘</m:t>
                          </m:r>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𝑗</m:t>
                              </m:r>
                              <m:r>
                                <a:rPr lang="en-US" sz="2400" i="0">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𝑘</m:t>
                              </m:r>
                              <m:f>
                                <m:fPr>
                                  <m:type m:val="lin"/>
                                  <m:ctrlPr>
                                    <a:rPr lang="en-US" sz="2400" i="1">
                                      <a:latin typeface="Cambria Math" panose="02040503050406030204" pitchFamily="18" charset="0"/>
                                    </a:rPr>
                                  </m:ctrlPr>
                                </m:fPr>
                                <m:num>
                                  <m:r>
                                    <a:rPr lang="en-US" sz="2400" i="1">
                                      <a:latin typeface="Cambria Math" panose="02040503050406030204" pitchFamily="18" charset="0"/>
                                    </a:rPr>
                                    <m:t>𝑡</m:t>
                                  </m:r>
                                </m:num>
                                <m:den>
                                  <m:r>
                                    <a:rPr lang="en-US" sz="2400" i="1">
                                      <a:latin typeface="Cambria Math" panose="02040503050406030204" pitchFamily="18" charset="0"/>
                                    </a:rPr>
                                    <m:t>𝑁</m:t>
                                  </m:r>
                                </m:den>
                              </m:f>
                            </m:sup>
                          </m:sSup>
                        </m:e>
                      </m:nary>
                    </m:oMath>
                  </m:oMathPara>
                </a14:m>
                <a:endParaRPr lang="en-US" sz="2400"/>
              </a:p>
            </p:txBody>
          </p:sp>
        </mc:Choice>
        <mc:Fallback xmlns="">
          <p:sp>
            <p:nvSpPr>
              <p:cNvPr id="9" name="Rectangle 8"/>
              <p:cNvSpPr>
                <a:spLocks noRot="1" noChangeAspect="1" noMove="1" noResize="1" noEditPoints="1" noAdjustHandles="1" noChangeArrowheads="1" noChangeShapeType="1" noTextEdit="1"/>
              </p:cNvSpPr>
              <p:nvPr/>
            </p:nvSpPr>
            <p:spPr>
              <a:xfrm>
                <a:off x="553537" y="1143000"/>
                <a:ext cx="7772400" cy="1131143"/>
              </a:xfrm>
              <a:prstGeom prst="rect">
                <a:avLst/>
              </a:prstGeom>
              <a:blipFill rotWithShape="0">
                <a:blip r:embed="rId4"/>
                <a:stretch>
                  <a:fillRect/>
                </a:stretch>
              </a:blipFill>
            </p:spPr>
            <p:txBody>
              <a:bodyPr/>
              <a:lstStyle/>
              <a:p>
                <a:r>
                  <a:rPr lang="en-US">
                    <a:noFill/>
                  </a:rPr>
                  <a:t> </a:t>
                </a:r>
              </a:p>
            </p:txBody>
          </p:sp>
        </mc:Fallback>
      </mc:AlternateContent>
      <p:pic>
        <p:nvPicPr>
          <p:cNvPr id="8" name="Picture 3" descr="fouri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7222" y="0"/>
            <a:ext cx="979715" cy="1344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567593"/>
      </p:ext>
    </p:extLst>
  </p:cSld>
  <p:clrMapOvr>
    <a:masterClrMapping/>
  </p:clrMapOvr>
  <p:transition spd="slow">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641102087"/>
              </p:ext>
            </p:extLst>
          </p:nvPr>
        </p:nvGraphicFramePr>
        <p:xfrm>
          <a:off x="457200" y="685800"/>
          <a:ext cx="6934200" cy="552450"/>
        </p:xfrm>
        <a:graphic>
          <a:graphicData uri="http://schemas.openxmlformats.org/drawingml/2006/table">
            <a:tbl>
              <a:tblPr firstRow="1" bandRow="1">
                <a:tableStyleId>{2D5ABB26-0587-4C30-8999-92F81FD0307C}</a:tableStyleId>
              </a:tblPr>
              <a:tblGrid>
                <a:gridCol w="866775"/>
                <a:gridCol w="866775"/>
                <a:gridCol w="866775"/>
                <a:gridCol w="866775"/>
                <a:gridCol w="866775"/>
                <a:gridCol w="866775"/>
                <a:gridCol w="866775"/>
                <a:gridCol w="866775"/>
              </a:tblGrid>
              <a:tr h="552450">
                <a:tc>
                  <a:txBody>
                    <a:bodyPr/>
                    <a:lstStyle/>
                    <a:p>
                      <a:pPr algn="ctr"/>
                      <a:r>
                        <a:rPr lang="en-US" sz="2000" smtClean="0">
                          <a:latin typeface="Arial" panose="020B0604020202020204" pitchFamily="34" charset="0"/>
                          <a:cs typeface="Arial" panose="020B0604020202020204" pitchFamily="34" charset="0"/>
                        </a:rPr>
                        <a:t>10</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latin typeface="Arial" panose="020B0604020202020204" pitchFamily="34" charset="0"/>
                          <a:cs typeface="Arial" panose="020B0604020202020204" pitchFamily="34" charset="0"/>
                        </a:rPr>
                        <a:t>13</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26</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29</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21</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7</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9" name="TextBox 48"/>
          <p:cNvSpPr txBox="1"/>
          <p:nvPr/>
        </p:nvSpPr>
        <p:spPr>
          <a:xfrm>
            <a:off x="7637690" y="662107"/>
            <a:ext cx="998310" cy="646331"/>
          </a:xfrm>
          <a:prstGeom prst="rect">
            <a:avLst/>
          </a:prstGeom>
          <a:noFill/>
        </p:spPr>
        <p:txBody>
          <a:bodyPr wrap="square" rtlCol="0">
            <a:spAutoFit/>
          </a:bodyPr>
          <a:lstStyle/>
          <a:p>
            <a:pPr algn="ctr"/>
            <a:r>
              <a:rPr lang="en-US" b="1" smtClean="0">
                <a:solidFill>
                  <a:srgbClr val="00B050"/>
                </a:solidFill>
              </a:rPr>
              <a:t>Input image</a:t>
            </a:r>
            <a:endParaRPr lang="en-US" b="1">
              <a:solidFill>
                <a:srgbClr val="00B050"/>
              </a:solidFill>
            </a:endParaRPr>
          </a:p>
        </p:txBody>
      </p:sp>
      <p:graphicFrame>
        <p:nvGraphicFramePr>
          <p:cNvPr id="32" name="Table 31"/>
          <p:cNvGraphicFramePr>
            <a:graphicFrameLocks noGrp="1"/>
          </p:cNvGraphicFramePr>
          <p:nvPr>
            <p:extLst>
              <p:ext uri="{D42A27DB-BD31-4B8C-83A1-F6EECF244321}">
                <p14:modId xmlns:p14="http://schemas.microsoft.com/office/powerpoint/2010/main" val="1490915362"/>
              </p:ext>
            </p:extLst>
          </p:nvPr>
        </p:nvGraphicFramePr>
        <p:xfrm>
          <a:off x="533400" y="3200400"/>
          <a:ext cx="6934200" cy="552450"/>
        </p:xfrm>
        <a:graphic>
          <a:graphicData uri="http://schemas.openxmlformats.org/drawingml/2006/table">
            <a:tbl>
              <a:tblPr firstRow="1" bandRow="1">
                <a:tableStyleId>{2D5ABB26-0587-4C30-8999-92F81FD0307C}</a:tableStyleId>
              </a:tblPr>
              <a:tblGrid>
                <a:gridCol w="866775"/>
                <a:gridCol w="866775"/>
                <a:gridCol w="866775"/>
                <a:gridCol w="866775"/>
                <a:gridCol w="866775"/>
                <a:gridCol w="866775"/>
                <a:gridCol w="866775"/>
                <a:gridCol w="866775"/>
              </a:tblGrid>
              <a:tr h="552450">
                <a:tc>
                  <a:txBody>
                    <a:bodyPr/>
                    <a:lstStyle/>
                    <a:p>
                      <a:pPr algn="ctr"/>
                      <a:r>
                        <a:rPr lang="en-US" sz="2000" smtClean="0">
                          <a:latin typeface="Arial" panose="020B0604020202020204" pitchFamily="34" charset="0"/>
                          <a:cs typeface="Arial" panose="020B0604020202020204" pitchFamily="34" charset="0"/>
                        </a:rPr>
                        <a:t>18.25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solidFill>
                            <a:srgbClr val="0070C0"/>
                          </a:solidFill>
                          <a:latin typeface="Arial" panose="020B0604020202020204" pitchFamily="34" charset="0"/>
                          <a:cs typeface="Arial" panose="020B0604020202020204" pitchFamily="34" charset="0"/>
                        </a:rPr>
                        <a:t>0.25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-1.5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3" name="TextBox 32"/>
          <p:cNvSpPr txBox="1"/>
          <p:nvPr/>
        </p:nvSpPr>
        <p:spPr>
          <a:xfrm>
            <a:off x="762000" y="3962400"/>
            <a:ext cx="5867400" cy="369332"/>
          </a:xfrm>
          <a:prstGeom prst="rect">
            <a:avLst/>
          </a:prstGeom>
          <a:noFill/>
        </p:spPr>
        <p:txBody>
          <a:bodyPr wrap="square" rtlCol="0">
            <a:spAutoFit/>
          </a:bodyPr>
          <a:lstStyle/>
          <a:p>
            <a:pPr algn="ctr"/>
            <a:r>
              <a:rPr lang="en-US" b="1" smtClean="0">
                <a:solidFill>
                  <a:srgbClr val="00B050"/>
                </a:solidFill>
              </a:rPr>
              <a:t>Wavelet transform image</a:t>
            </a:r>
            <a:endParaRPr lang="en-US" b="1">
              <a:solidFill>
                <a:srgbClr val="00B050"/>
              </a:solidFill>
            </a:endParaRPr>
          </a:p>
        </p:txBody>
      </p:sp>
      <p:sp>
        <p:nvSpPr>
          <p:cNvPr id="6" name="Rectangle 5"/>
          <p:cNvSpPr/>
          <p:nvPr/>
        </p:nvSpPr>
        <p:spPr>
          <a:xfrm>
            <a:off x="1637588" y="2590800"/>
            <a:ext cx="465192" cy="369332"/>
          </a:xfrm>
          <a:prstGeom prst="rect">
            <a:avLst/>
          </a:prstGeom>
        </p:spPr>
        <p:txBody>
          <a:bodyPr wrap="none">
            <a:spAutoFit/>
          </a:bodyPr>
          <a:lstStyle/>
          <a:p>
            <a:pPr algn="ctr"/>
            <a:r>
              <a:rPr lang="en-US" b="1">
                <a:solidFill>
                  <a:srgbClr val="0070C0"/>
                </a:solidFill>
              </a:rPr>
              <a:t>D</a:t>
            </a:r>
            <a:r>
              <a:rPr lang="en-US" b="1" baseline="30000">
                <a:solidFill>
                  <a:srgbClr val="0070C0"/>
                </a:solidFill>
              </a:rPr>
              <a:t>0</a:t>
            </a:r>
            <a:endParaRPr lang="en-US" b="1">
              <a:solidFill>
                <a:srgbClr val="0070C0"/>
              </a:solidFill>
            </a:endParaRPr>
          </a:p>
        </p:txBody>
      </p:sp>
      <p:sp>
        <p:nvSpPr>
          <p:cNvPr id="8" name="Rectangle 7"/>
          <p:cNvSpPr/>
          <p:nvPr/>
        </p:nvSpPr>
        <p:spPr>
          <a:xfrm>
            <a:off x="3048000" y="2590800"/>
            <a:ext cx="465192" cy="369332"/>
          </a:xfrm>
          <a:prstGeom prst="rect">
            <a:avLst/>
          </a:prstGeom>
        </p:spPr>
        <p:txBody>
          <a:bodyPr wrap="none">
            <a:spAutoFit/>
          </a:bodyPr>
          <a:lstStyle/>
          <a:p>
            <a:pPr algn="ctr"/>
            <a:r>
              <a:rPr lang="en-US" b="1" smtClean="0">
                <a:solidFill>
                  <a:srgbClr val="0070C0"/>
                </a:solidFill>
              </a:rPr>
              <a:t>D</a:t>
            </a:r>
            <a:r>
              <a:rPr lang="en-US" b="1" baseline="30000" smtClean="0">
                <a:solidFill>
                  <a:srgbClr val="0070C0"/>
                </a:solidFill>
              </a:rPr>
              <a:t>1</a:t>
            </a:r>
            <a:endParaRPr lang="en-US" b="1">
              <a:solidFill>
                <a:srgbClr val="0070C0"/>
              </a:solidFill>
            </a:endParaRPr>
          </a:p>
        </p:txBody>
      </p:sp>
      <p:sp>
        <p:nvSpPr>
          <p:cNvPr id="9" name="Rectangle 8"/>
          <p:cNvSpPr/>
          <p:nvPr/>
        </p:nvSpPr>
        <p:spPr>
          <a:xfrm>
            <a:off x="5562600" y="2590800"/>
            <a:ext cx="465192" cy="369332"/>
          </a:xfrm>
          <a:prstGeom prst="rect">
            <a:avLst/>
          </a:prstGeom>
        </p:spPr>
        <p:txBody>
          <a:bodyPr wrap="none">
            <a:spAutoFit/>
          </a:bodyPr>
          <a:lstStyle/>
          <a:p>
            <a:pPr algn="ctr"/>
            <a:r>
              <a:rPr lang="en-US" b="1" smtClean="0">
                <a:solidFill>
                  <a:srgbClr val="0070C0"/>
                </a:solidFill>
              </a:rPr>
              <a:t>D</a:t>
            </a:r>
            <a:r>
              <a:rPr lang="en-US" b="1" baseline="30000" smtClean="0">
                <a:solidFill>
                  <a:srgbClr val="0070C0"/>
                </a:solidFill>
              </a:rPr>
              <a:t>2</a:t>
            </a:r>
            <a:endParaRPr lang="en-US" b="1">
              <a:solidFill>
                <a:srgbClr val="0070C0"/>
              </a:solidFill>
            </a:endParaRPr>
          </a:p>
        </p:txBody>
      </p:sp>
      <p:sp>
        <p:nvSpPr>
          <p:cNvPr id="10" name="Left Brace 9"/>
          <p:cNvSpPr/>
          <p:nvPr/>
        </p:nvSpPr>
        <p:spPr>
          <a:xfrm rot="5400000">
            <a:off x="2979792" y="2655332"/>
            <a:ext cx="228600" cy="838200"/>
          </a:xfrm>
          <a:prstGeom prst="lef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Left Brace 45"/>
          <p:cNvSpPr/>
          <p:nvPr/>
        </p:nvSpPr>
        <p:spPr>
          <a:xfrm rot="5400000">
            <a:off x="5718996" y="1744928"/>
            <a:ext cx="228600" cy="2659008"/>
          </a:xfrm>
          <a:prstGeom prst="lef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Left Brace 49"/>
          <p:cNvSpPr/>
          <p:nvPr/>
        </p:nvSpPr>
        <p:spPr>
          <a:xfrm rot="5400000">
            <a:off x="1694382" y="2737526"/>
            <a:ext cx="228600" cy="673812"/>
          </a:xfrm>
          <a:prstGeom prst="lef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83721311"/>
      </p:ext>
    </p:extLst>
  </p:cSld>
  <p:clrMapOvr>
    <a:masterClrMapping/>
  </p:clrMapOvr>
  <p:transition spd="slow">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smtClean="0"/>
              <a:t>The</a:t>
            </a:r>
            <a:r>
              <a:rPr lang="en-US" altLang="ko-KR" smtClean="0">
                <a:ea typeface="MS Gothic" panose="020B0609070205080204" pitchFamily="49" charset="-128"/>
              </a:rPr>
              <a:t> </a:t>
            </a:r>
            <a:r>
              <a:rPr lang="en-US" altLang="ko-KR">
                <a:solidFill>
                  <a:srgbClr val="FF0000"/>
                </a:solidFill>
                <a:ea typeface="MS Gothic" panose="020B0609070205080204" pitchFamily="49" charset="-128"/>
              </a:rPr>
              <a:t>averages</a:t>
            </a:r>
            <a:r>
              <a:rPr lang="en-US" altLang="ko-KR">
                <a:ea typeface="MS Gothic" panose="020B0609070205080204" pitchFamily="49" charset="-128"/>
              </a:rPr>
              <a:t> and </a:t>
            </a:r>
            <a:r>
              <a:rPr lang="en-US" altLang="ko-KR">
                <a:solidFill>
                  <a:srgbClr val="FF0000"/>
                </a:solidFill>
                <a:ea typeface="MS Gothic" panose="020B0609070205080204" pitchFamily="49" charset="-128"/>
              </a:rPr>
              <a:t>differences</a:t>
            </a:r>
            <a:r>
              <a:rPr lang="en-US" altLang="ko-KR">
                <a:ea typeface="MS Gothic" panose="020B0609070205080204" pitchFamily="49" charset="-128"/>
              </a:rPr>
              <a:t> are applied only on consecutive pairs of input sequences whose first element has an even index.</a:t>
            </a:r>
          </a:p>
          <a:p>
            <a:pPr>
              <a:lnSpc>
                <a:spcPct val="120000"/>
              </a:lnSpc>
            </a:pPr>
            <a:r>
              <a:rPr lang="en-US" altLang="ko-KR" smtClean="0"/>
              <a:t>The</a:t>
            </a:r>
            <a:r>
              <a:rPr lang="en-US" altLang="ko-KR" smtClean="0">
                <a:ea typeface="MS Gothic" panose="020B0609070205080204" pitchFamily="49" charset="-128"/>
              </a:rPr>
              <a:t> </a:t>
            </a:r>
            <a:r>
              <a:rPr lang="en-US" altLang="ko-KR">
                <a:ea typeface="MS Gothic" panose="020B0609070205080204" pitchFamily="49" charset="-128"/>
              </a:rPr>
              <a:t>number of elements in each set </a:t>
            </a:r>
            <a:r>
              <a:rPr lang="en-US" altLang="ko-KR">
                <a:solidFill>
                  <a:srgbClr val="0066CC"/>
                </a:solidFill>
                <a:ea typeface="MS Gothic" panose="020B0609070205080204" pitchFamily="49" charset="-128"/>
              </a:rPr>
              <a:t>{x</a:t>
            </a:r>
            <a:r>
              <a:rPr lang="en-US" altLang="ko-KR" baseline="-25000">
                <a:solidFill>
                  <a:srgbClr val="0066CC"/>
                </a:solidFill>
                <a:ea typeface="MS Gothic" panose="020B0609070205080204" pitchFamily="49" charset="-128"/>
              </a:rPr>
              <a:t>n−1,i</a:t>
            </a:r>
            <a:r>
              <a:rPr lang="en-US" altLang="ko-KR">
                <a:solidFill>
                  <a:srgbClr val="0066CC"/>
                </a:solidFill>
                <a:ea typeface="MS Gothic" panose="020B0609070205080204" pitchFamily="49" charset="-128"/>
              </a:rPr>
              <a:t>} </a:t>
            </a:r>
            <a:r>
              <a:rPr lang="en-US" altLang="ko-KR">
                <a:ea typeface="MS Gothic" panose="020B0609070205080204" pitchFamily="49" charset="-128"/>
              </a:rPr>
              <a:t>and </a:t>
            </a:r>
            <a:r>
              <a:rPr lang="en-US" altLang="ko-KR">
                <a:solidFill>
                  <a:srgbClr val="0066CC"/>
                </a:solidFill>
                <a:ea typeface="MS Gothic" panose="020B0609070205080204" pitchFamily="49" charset="-128"/>
              </a:rPr>
              <a:t>{d</a:t>
            </a:r>
            <a:r>
              <a:rPr lang="en-US" altLang="ko-KR" baseline="-25000">
                <a:solidFill>
                  <a:srgbClr val="0066CC"/>
                </a:solidFill>
                <a:ea typeface="MS Gothic" panose="020B0609070205080204" pitchFamily="49" charset="-128"/>
              </a:rPr>
              <a:t>n−1,i</a:t>
            </a:r>
            <a:r>
              <a:rPr lang="en-US" altLang="ko-KR" smtClean="0">
                <a:solidFill>
                  <a:srgbClr val="0066CC"/>
                </a:solidFill>
                <a:ea typeface="MS Gothic" panose="020B0609070205080204" pitchFamily="49" charset="-128"/>
              </a:rPr>
              <a:t>} </a:t>
            </a:r>
            <a:r>
              <a:rPr lang="en-US" altLang="ko-KR" smtClean="0">
                <a:ea typeface="MS Gothic" panose="020B0609070205080204" pitchFamily="49" charset="-128"/>
              </a:rPr>
              <a:t>is </a:t>
            </a:r>
            <a:r>
              <a:rPr lang="en-US" altLang="ko-KR">
                <a:ea typeface="MS Gothic" panose="020B0609070205080204" pitchFamily="49" charset="-128"/>
              </a:rPr>
              <a:t>exactly </a:t>
            </a:r>
            <a:r>
              <a:rPr lang="en-US" altLang="ko-KR">
                <a:solidFill>
                  <a:srgbClr val="0066CC"/>
                </a:solidFill>
                <a:ea typeface="MS Gothic" panose="020B0609070205080204" pitchFamily="49" charset="-128"/>
              </a:rPr>
              <a:t>half</a:t>
            </a:r>
            <a:r>
              <a:rPr lang="en-US" altLang="ko-KR">
                <a:ea typeface="MS Gothic" panose="020B0609070205080204" pitchFamily="49" charset="-128"/>
              </a:rPr>
              <a:t> of the number of elements in the original sequence.</a:t>
            </a:r>
          </a:p>
          <a:p>
            <a:pPr>
              <a:lnSpc>
                <a:spcPct val="120000"/>
              </a:lnSpc>
            </a:pPr>
            <a:r>
              <a:rPr lang="en-US" altLang="ko-KR"/>
              <a:t>Form </a:t>
            </a:r>
            <a:r>
              <a:rPr lang="en-US" altLang="ko-KR" smtClean="0">
                <a:ea typeface="MS Gothic" panose="020B0609070205080204" pitchFamily="49" charset="-128"/>
              </a:rPr>
              <a:t>a </a:t>
            </a:r>
            <a:r>
              <a:rPr lang="en-US" altLang="ko-KR">
                <a:ea typeface="MS Gothic" panose="020B0609070205080204" pitchFamily="49" charset="-128"/>
              </a:rPr>
              <a:t>new sequence having length equal to that of the original sequence by concatenating the two sequences {x</a:t>
            </a:r>
            <a:r>
              <a:rPr lang="en-US" altLang="ko-KR" baseline="-25000">
                <a:ea typeface="MS Gothic" panose="020B0609070205080204" pitchFamily="49" charset="-128"/>
              </a:rPr>
              <a:t>n−1,i</a:t>
            </a:r>
            <a:r>
              <a:rPr lang="en-US" altLang="ko-KR">
                <a:ea typeface="MS Gothic" panose="020B0609070205080204" pitchFamily="49" charset="-128"/>
              </a:rPr>
              <a:t> } and {d</a:t>
            </a:r>
            <a:r>
              <a:rPr lang="en-US" altLang="ko-KR" baseline="-25000">
                <a:ea typeface="MS Gothic" panose="020B0609070205080204" pitchFamily="49" charset="-128"/>
              </a:rPr>
              <a:t>n−1,i</a:t>
            </a:r>
            <a:r>
              <a:rPr lang="en-US" altLang="ko-KR">
                <a:ea typeface="MS Gothic" panose="020B0609070205080204" pitchFamily="49" charset="-128"/>
              </a:rPr>
              <a:t>}. The resulting sequence is</a:t>
            </a:r>
          </a:p>
          <a:p>
            <a:pPr algn="ctr">
              <a:lnSpc>
                <a:spcPct val="120000"/>
              </a:lnSpc>
              <a:buNone/>
            </a:pPr>
            <a:r>
              <a:rPr lang="en-US" altLang="ko-KR">
                <a:ea typeface="MS Gothic" panose="020B0609070205080204" pitchFamily="49" charset="-128"/>
              </a:rPr>
              <a:t>	</a:t>
            </a:r>
            <a:r>
              <a:rPr lang="en-US" altLang="ko-KR">
                <a:solidFill>
                  <a:schemeClr val="accent2"/>
                </a:solidFill>
                <a:ea typeface="MS Gothic" panose="020B0609070205080204" pitchFamily="49" charset="-128"/>
              </a:rPr>
              <a:t>{x</a:t>
            </a:r>
            <a:r>
              <a:rPr lang="en-US" altLang="ko-KR" baseline="-25000">
                <a:solidFill>
                  <a:schemeClr val="accent2"/>
                </a:solidFill>
                <a:ea typeface="MS Gothic" panose="020B0609070205080204" pitchFamily="49" charset="-128"/>
              </a:rPr>
              <a:t>n,i</a:t>
            </a:r>
            <a:r>
              <a:rPr lang="en-US" altLang="ko-KR">
                <a:solidFill>
                  <a:schemeClr val="accent2"/>
                </a:solidFill>
                <a:ea typeface="MS Gothic" panose="020B0609070205080204" pitchFamily="49" charset="-128"/>
              </a:rPr>
              <a:t>,</a:t>
            </a:r>
            <a:r>
              <a:rPr lang="en-US" altLang="ko-KR" baseline="-25000">
                <a:solidFill>
                  <a:schemeClr val="accent2"/>
                </a:solidFill>
                <a:ea typeface="MS Gothic" panose="020B0609070205080204" pitchFamily="49" charset="-128"/>
              </a:rPr>
              <a:t> </a:t>
            </a:r>
            <a:r>
              <a:rPr lang="en-US" altLang="ko-KR">
                <a:solidFill>
                  <a:schemeClr val="accent2"/>
                </a:solidFill>
                <a:ea typeface="MS Gothic" panose="020B0609070205080204" pitchFamily="49" charset="-128"/>
              </a:rPr>
              <a:t>d</a:t>
            </a:r>
            <a:r>
              <a:rPr lang="en-US" altLang="ko-KR" baseline="-25000">
                <a:solidFill>
                  <a:schemeClr val="accent2"/>
                </a:solidFill>
                <a:ea typeface="MS Gothic" panose="020B0609070205080204" pitchFamily="49" charset="-128"/>
              </a:rPr>
              <a:t>n-1,i</a:t>
            </a:r>
            <a:r>
              <a:rPr lang="en-US" altLang="ko-KR" smtClean="0">
                <a:solidFill>
                  <a:schemeClr val="accent2"/>
                </a:solidFill>
                <a:ea typeface="MS Gothic" panose="020B0609070205080204" pitchFamily="49" charset="-128"/>
              </a:rPr>
              <a:t>} = </a:t>
            </a:r>
            <a:r>
              <a:rPr lang="en-US" altLang="ko-KR">
                <a:solidFill>
                  <a:schemeClr val="accent2"/>
                </a:solidFill>
                <a:ea typeface="MS Gothic" panose="020B0609070205080204" pitchFamily="49" charset="-128"/>
              </a:rPr>
              <a:t>{11.5, 25.5, 25, 11, −1.5, −0.5</a:t>
            </a:r>
            <a:r>
              <a:rPr lang="en-US" altLang="ko-KR" smtClean="0">
                <a:solidFill>
                  <a:schemeClr val="accent2"/>
                </a:solidFill>
                <a:ea typeface="MS Gothic" panose="020B0609070205080204" pitchFamily="49" charset="-128"/>
              </a:rPr>
              <a:t>, 4</a:t>
            </a:r>
            <a:r>
              <a:rPr lang="en-US" altLang="ko-KR">
                <a:solidFill>
                  <a:schemeClr val="accent2"/>
                </a:solidFill>
                <a:ea typeface="MS Gothic" panose="020B0609070205080204" pitchFamily="49" charset="-128"/>
              </a:rPr>
              <a:t>, −4}</a:t>
            </a:r>
          </a:p>
        </p:txBody>
      </p:sp>
      <p:sp>
        <p:nvSpPr>
          <p:cNvPr id="4" name="Slide Number Placeholder 3"/>
          <p:cNvSpPr>
            <a:spLocks noGrp="1"/>
          </p:cNvSpPr>
          <p:nvPr>
            <p:ph type="sldNum" sz="quarter" idx="15"/>
          </p:nvPr>
        </p:nvSpPr>
        <p:spPr/>
        <p:txBody>
          <a:bodyPr/>
          <a:lstStyle/>
          <a:p>
            <a:fld id="{23B8E435-5DF5-44DE-83D2-9F90DF09A99B}" type="slidenum">
              <a:rPr lang="en-US" smtClean="0"/>
              <a:pPr/>
              <a:t>31</a:t>
            </a:fld>
            <a:endParaRPr lang="en-US"/>
          </a:p>
        </p:txBody>
      </p:sp>
    </p:spTree>
    <p:extLst>
      <p:ext uri="{BB962C8B-B14F-4D97-AF65-F5344CB8AC3E}">
        <p14:creationId xmlns:p14="http://schemas.microsoft.com/office/powerpoint/2010/main" val="1189153425"/>
      </p:ext>
    </p:extLst>
  </p:cSld>
  <p:clrMapOvr>
    <a:masterClrMapping/>
  </p:clrMapOvr>
  <p:transition spd="slow">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a:t>This </a:t>
            </a:r>
            <a:r>
              <a:rPr lang="en-US" altLang="ko-KR" smtClean="0">
                <a:ea typeface="MS Gothic" panose="020B0609070205080204" pitchFamily="49" charset="-128"/>
              </a:rPr>
              <a:t>sequence </a:t>
            </a:r>
            <a:r>
              <a:rPr lang="en-US" altLang="ko-KR">
                <a:ea typeface="MS Gothic" panose="020B0609070205080204" pitchFamily="49" charset="-128"/>
              </a:rPr>
              <a:t>has exactly the same number of elements as the input sequence - the transform did not increase the amount of data.</a:t>
            </a:r>
          </a:p>
          <a:p>
            <a:pPr>
              <a:lnSpc>
                <a:spcPct val="120000"/>
              </a:lnSpc>
            </a:pPr>
            <a:r>
              <a:rPr lang="en-US" altLang="ko-KR" smtClean="0"/>
              <a:t>Sinc</a:t>
            </a:r>
            <a:r>
              <a:rPr lang="en-US" altLang="ko-KR" smtClean="0">
                <a:ea typeface="MS Gothic" panose="020B0609070205080204" pitchFamily="49" charset="-128"/>
              </a:rPr>
              <a:t>e </a:t>
            </a:r>
            <a:r>
              <a:rPr lang="en-US" altLang="ko-KR">
                <a:ea typeface="MS Gothic" panose="020B0609070205080204" pitchFamily="49" charset="-128"/>
              </a:rPr>
              <a:t>the </a:t>
            </a:r>
            <a:r>
              <a:rPr lang="en-US" altLang="ko-KR">
                <a:solidFill>
                  <a:schemeClr val="accent2"/>
                </a:solidFill>
                <a:ea typeface="MS Gothic" panose="020B0609070205080204" pitchFamily="49" charset="-128"/>
              </a:rPr>
              <a:t>first half</a:t>
            </a:r>
            <a:r>
              <a:rPr lang="en-US" altLang="ko-KR">
                <a:ea typeface="MS Gothic" panose="020B0609070205080204" pitchFamily="49" charset="-128"/>
              </a:rPr>
              <a:t> of the above sequence contain </a:t>
            </a:r>
            <a:r>
              <a:rPr lang="en-US" altLang="ko-KR">
                <a:solidFill>
                  <a:srgbClr val="FF0000"/>
                </a:solidFill>
                <a:ea typeface="MS Gothic" panose="020B0609070205080204" pitchFamily="49" charset="-128"/>
              </a:rPr>
              <a:t>averages</a:t>
            </a:r>
            <a:r>
              <a:rPr lang="en-US" altLang="ko-KR">
                <a:ea typeface="MS Gothic" panose="020B0609070205080204" pitchFamily="49" charset="-128"/>
              </a:rPr>
              <a:t> from the original sequence, we can view it as a </a:t>
            </a:r>
            <a:r>
              <a:rPr lang="en-US" altLang="ko-KR">
                <a:solidFill>
                  <a:schemeClr val="accent2"/>
                </a:solidFill>
                <a:ea typeface="MS Gothic" panose="020B0609070205080204" pitchFamily="49" charset="-128"/>
              </a:rPr>
              <a:t>coarser approximation</a:t>
            </a:r>
            <a:r>
              <a:rPr lang="en-US" altLang="ko-KR">
                <a:ea typeface="MS Gothic" panose="020B0609070205080204" pitchFamily="49" charset="-128"/>
              </a:rPr>
              <a:t> to the original signal. </a:t>
            </a:r>
          </a:p>
          <a:p>
            <a:pPr>
              <a:lnSpc>
                <a:spcPct val="120000"/>
              </a:lnSpc>
            </a:pPr>
            <a:r>
              <a:rPr lang="en-US" altLang="ko-KR" smtClean="0"/>
              <a:t>Th</a:t>
            </a:r>
            <a:r>
              <a:rPr lang="en-US" altLang="ko-KR" smtClean="0">
                <a:ea typeface="MS Gothic" panose="020B0609070205080204" pitchFamily="49" charset="-128"/>
              </a:rPr>
              <a:t>e </a:t>
            </a:r>
            <a:r>
              <a:rPr lang="en-US" altLang="ko-KR">
                <a:solidFill>
                  <a:schemeClr val="accent2"/>
                </a:solidFill>
                <a:ea typeface="MS Gothic" panose="020B0609070205080204" pitchFamily="49" charset="-128"/>
              </a:rPr>
              <a:t>second half</a:t>
            </a:r>
            <a:r>
              <a:rPr lang="en-US" altLang="ko-KR">
                <a:ea typeface="MS Gothic" panose="020B0609070205080204" pitchFamily="49" charset="-128"/>
              </a:rPr>
              <a:t> of this sequence can be viewed as the </a:t>
            </a:r>
            <a:r>
              <a:rPr lang="en-US" altLang="ko-KR">
                <a:solidFill>
                  <a:srgbClr val="FF0000"/>
                </a:solidFill>
                <a:ea typeface="MS Gothic" panose="020B0609070205080204" pitchFamily="49" charset="-128"/>
              </a:rPr>
              <a:t>details</a:t>
            </a:r>
            <a:r>
              <a:rPr lang="en-US" altLang="ko-KR">
                <a:ea typeface="MS Gothic" panose="020B0609070205080204" pitchFamily="49" charset="-128"/>
              </a:rPr>
              <a:t> or </a:t>
            </a:r>
            <a:r>
              <a:rPr lang="en-US" altLang="ko-KR">
                <a:solidFill>
                  <a:schemeClr val="accent2"/>
                </a:solidFill>
                <a:ea typeface="MS Gothic" panose="020B0609070205080204" pitchFamily="49" charset="-128"/>
              </a:rPr>
              <a:t>approximation errors</a:t>
            </a:r>
            <a:r>
              <a:rPr lang="en-US" altLang="ko-KR">
                <a:ea typeface="MS Gothic" panose="020B0609070205080204" pitchFamily="49" charset="-128"/>
              </a:rPr>
              <a:t> of the first half.</a:t>
            </a:r>
          </a:p>
        </p:txBody>
      </p:sp>
      <p:sp>
        <p:nvSpPr>
          <p:cNvPr id="4" name="Slide Number Placeholder 3"/>
          <p:cNvSpPr>
            <a:spLocks noGrp="1"/>
          </p:cNvSpPr>
          <p:nvPr>
            <p:ph type="sldNum" sz="quarter" idx="15"/>
          </p:nvPr>
        </p:nvSpPr>
        <p:spPr/>
        <p:txBody>
          <a:bodyPr/>
          <a:lstStyle/>
          <a:p>
            <a:fld id="{23B8E435-5DF5-44DE-83D2-9F90DF09A99B}" type="slidenum">
              <a:rPr lang="en-US" smtClean="0"/>
              <a:pPr/>
              <a:t>32</a:t>
            </a:fld>
            <a:endParaRPr lang="en-US"/>
          </a:p>
        </p:txBody>
      </p:sp>
    </p:spTree>
    <p:extLst>
      <p:ext uri="{BB962C8B-B14F-4D97-AF65-F5344CB8AC3E}">
        <p14:creationId xmlns:p14="http://schemas.microsoft.com/office/powerpoint/2010/main" val="995173751"/>
      </p:ext>
    </p:extLst>
  </p:cSld>
  <p:clrMapOvr>
    <a:masterClrMapping/>
  </p:clrMapOvr>
  <p:transition spd="slow">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smtClean="0">
                <a:solidFill>
                  <a:srgbClr val="0070C0"/>
                </a:solidFill>
              </a:rPr>
              <a:t>S</a:t>
            </a:r>
            <a:r>
              <a:rPr lang="en-US" altLang="ko-KR" smtClean="0">
                <a:solidFill>
                  <a:srgbClr val="0070C0"/>
                </a:solidFill>
                <a:ea typeface="MS Gothic" panose="020B0609070205080204" pitchFamily="49" charset="-128"/>
              </a:rPr>
              <a:t>ynthesis</a:t>
            </a:r>
            <a:r>
              <a:rPr lang="en-US" altLang="ko-KR">
                <a:ea typeface="MS Gothic" panose="020B0609070205080204" pitchFamily="49" charset="-128"/>
              </a:rPr>
              <a:t>: The original sequence can be reconstructed from the transformed sequence using the </a:t>
            </a:r>
            <a:r>
              <a:rPr lang="en-US" altLang="ko-KR" smtClean="0">
                <a:ea typeface="MS Gothic" panose="020B0609070205080204" pitchFamily="49" charset="-128"/>
              </a:rPr>
              <a:t>relations</a:t>
            </a:r>
          </a:p>
          <a:p>
            <a:pPr>
              <a:lnSpc>
                <a:spcPct val="120000"/>
              </a:lnSpc>
              <a:buFont typeface="Wingdings" panose="05000000000000000000" pitchFamily="2" charset="2"/>
              <a:buChar char="§"/>
            </a:pPr>
            <a:endParaRPr lang="en-US" altLang="ko-KR">
              <a:ea typeface="MS Gothic" panose="020B0609070205080204" pitchFamily="49" charset="-128"/>
            </a:endParaRPr>
          </a:p>
          <a:p>
            <a:pPr>
              <a:lnSpc>
                <a:spcPct val="120000"/>
              </a:lnSpc>
              <a:buFont typeface="Wingdings" panose="05000000000000000000" pitchFamily="2" charset="2"/>
              <a:buChar char="§"/>
            </a:pPr>
            <a:endParaRPr lang="en-US" altLang="ko-KR" smtClean="0">
              <a:ea typeface="MS Gothic" panose="020B0609070205080204" pitchFamily="49" charset="-128"/>
            </a:endParaRPr>
          </a:p>
          <a:p>
            <a:pPr>
              <a:lnSpc>
                <a:spcPct val="120000"/>
              </a:lnSpc>
              <a:buFont typeface="Wingdings" panose="05000000000000000000" pitchFamily="2" charset="2"/>
              <a:buChar char="§"/>
            </a:pPr>
            <a:endParaRPr lang="en-US" altLang="ko-KR">
              <a:ea typeface="MS Gothic" panose="020B0609070205080204" pitchFamily="49" charset="-128"/>
            </a:endParaRPr>
          </a:p>
          <a:p>
            <a:pPr>
              <a:lnSpc>
                <a:spcPct val="120000"/>
              </a:lnSpc>
            </a:pPr>
            <a:r>
              <a:rPr lang="en-US" altLang="ko-KR" smtClean="0">
                <a:solidFill>
                  <a:srgbClr val="0070C0"/>
                </a:solidFill>
              </a:rPr>
              <a:t>A</a:t>
            </a:r>
            <a:r>
              <a:rPr lang="en-US" altLang="ko-KR" smtClean="0">
                <a:solidFill>
                  <a:srgbClr val="0070C0"/>
                </a:solidFill>
                <a:ea typeface="MS Gothic" panose="020B0609070205080204" pitchFamily="49" charset="-128"/>
              </a:rPr>
              <a:t>nalysis </a:t>
            </a:r>
            <a:r>
              <a:rPr lang="en-US" altLang="ko-KR">
                <a:solidFill>
                  <a:srgbClr val="0070C0"/>
                </a:solidFill>
                <a:ea typeface="MS Gothic" panose="020B0609070205080204" pitchFamily="49" charset="-128"/>
              </a:rPr>
              <a:t>(Haar wavelet transform)</a:t>
            </a:r>
          </a:p>
          <a:p>
            <a:pPr>
              <a:lnSpc>
                <a:spcPct val="120000"/>
              </a:lnSpc>
              <a:buFont typeface="Wingdings" panose="05000000000000000000" pitchFamily="2" charset="2"/>
              <a:buChar char="§"/>
            </a:pPr>
            <a:endParaRPr lang="en-US" altLang="ko-KR">
              <a:ea typeface="MS Gothic" panose="020B0609070205080204" pitchFamily="49" charset="-128"/>
            </a:endParaRPr>
          </a:p>
        </p:txBody>
      </p:sp>
      <p:sp>
        <p:nvSpPr>
          <p:cNvPr id="4" name="Slide Number Placeholder 3"/>
          <p:cNvSpPr>
            <a:spLocks noGrp="1"/>
          </p:cNvSpPr>
          <p:nvPr>
            <p:ph type="sldNum" sz="quarter" idx="15"/>
          </p:nvPr>
        </p:nvSpPr>
        <p:spPr/>
        <p:txBody>
          <a:bodyPr/>
          <a:lstStyle/>
          <a:p>
            <a:fld id="{23B8E435-5DF5-44DE-83D2-9F90DF09A99B}" type="slidenum">
              <a:rPr lang="en-US" smtClean="0"/>
              <a:pPr/>
              <a:t>33</a:t>
            </a:fld>
            <a:endParaRPr lang="en-US"/>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003398"/>
            <a:ext cx="4500563"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921147"/>
            <a:ext cx="392430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3375200"/>
      </p:ext>
    </p:extLst>
  </p:cSld>
  <p:clrMapOvr>
    <a:masterClrMapping/>
  </p:clrMapOvr>
  <p:transition spd="slow">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357306340"/>
              </p:ext>
            </p:extLst>
          </p:nvPr>
        </p:nvGraphicFramePr>
        <p:xfrm>
          <a:off x="1066800" y="2057400"/>
          <a:ext cx="6934200" cy="2209800"/>
        </p:xfrm>
        <a:graphic>
          <a:graphicData uri="http://schemas.openxmlformats.org/drawingml/2006/table">
            <a:tbl>
              <a:tblPr firstRow="1" bandRow="1">
                <a:tableStyleId>{2D5ABB26-0587-4C30-8999-92F81FD0307C}</a:tableStyleId>
              </a:tblPr>
              <a:tblGrid>
                <a:gridCol w="866775"/>
                <a:gridCol w="866775"/>
                <a:gridCol w="866775"/>
                <a:gridCol w="866775"/>
                <a:gridCol w="866775"/>
                <a:gridCol w="866775"/>
                <a:gridCol w="866775"/>
                <a:gridCol w="866775"/>
              </a:tblGrid>
              <a:tr h="552450">
                <a:tc>
                  <a:txBody>
                    <a:bodyPr/>
                    <a:lstStyle/>
                    <a:p>
                      <a:pPr algn="ctr"/>
                      <a:r>
                        <a:rPr lang="en-US" sz="2000" smtClean="0">
                          <a:latin typeface="Arial" panose="020B0604020202020204" pitchFamily="34" charset="0"/>
                          <a:cs typeface="Arial" panose="020B0604020202020204" pitchFamily="34" charset="0"/>
                        </a:rPr>
                        <a:t>10</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latin typeface="Arial" panose="020B0604020202020204" pitchFamily="34" charset="0"/>
                          <a:cs typeface="Arial" panose="020B0604020202020204" pitchFamily="34" charset="0"/>
                        </a:rPr>
                        <a:t>13</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26</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29</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21</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7</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latin typeface="Arial" panose="020B0604020202020204" pitchFamily="34" charset="0"/>
                          <a:cs typeface="Arial" panose="020B0604020202020204" pitchFamily="34" charset="0"/>
                        </a:rPr>
                        <a:t>11.5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11</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-1.5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latin typeface="Arial" panose="020B0604020202020204" pitchFamily="34" charset="0"/>
                          <a:cs typeface="Arial" panose="020B0604020202020204" pitchFamily="34" charset="0"/>
                        </a:rPr>
                        <a:t>18.5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18</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-1.5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solidFill>
                            <a:schemeClr val="tx1"/>
                          </a:solidFill>
                          <a:latin typeface="Arial" panose="020B0604020202020204" pitchFamily="34" charset="0"/>
                          <a:cs typeface="Arial" panose="020B0604020202020204" pitchFamily="34" charset="0"/>
                        </a:rPr>
                        <a:t>18.25</a:t>
                      </a:r>
                      <a:endParaRPr lang="en-US" sz="200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-1.5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Rectangle 7"/>
          <p:cNvSpPr/>
          <p:nvPr/>
        </p:nvSpPr>
        <p:spPr>
          <a:xfrm>
            <a:off x="2381650" y="4495800"/>
            <a:ext cx="4799712" cy="535531"/>
          </a:xfrm>
          <a:prstGeom prst="rect">
            <a:avLst/>
          </a:prstGeom>
        </p:spPr>
        <p:txBody>
          <a:bodyPr wrap="none">
            <a:spAutoFit/>
          </a:bodyPr>
          <a:lstStyle/>
          <a:p>
            <a:pPr>
              <a:lnSpc>
                <a:spcPct val="120000"/>
              </a:lnSpc>
              <a:buNone/>
            </a:pPr>
            <a:r>
              <a:rPr lang="en-US" altLang="ko-KR" sz="2400" smtClean="0">
                <a:latin typeface="Arial" panose="020B0604020202020204" pitchFamily="34" charset="0"/>
                <a:ea typeface="MS Gothic" panose="020B0609070205080204" pitchFamily="49" charset="-128"/>
                <a:cs typeface="Arial" panose="020B0604020202020204" pitchFamily="34" charset="0"/>
              </a:rPr>
              <a:t>{18.25, 0.25, -7, 7, -1.5, -0.5, 4, 4}</a:t>
            </a:r>
            <a:endParaRPr lang="en-US" altLang="ko-KR" sz="2400">
              <a:latin typeface="Arial" panose="020B0604020202020204" pitchFamily="34" charset="0"/>
              <a:ea typeface="MS Gothic" panose="020B0609070205080204" pitchFamily="49" charset="-128"/>
              <a:cs typeface="Arial" panose="020B0604020202020204" pitchFamily="34" charset="0"/>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7418" y="1027906"/>
            <a:ext cx="4500563"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ight Arrow 8"/>
          <p:cNvSpPr/>
          <p:nvPr/>
        </p:nvSpPr>
        <p:spPr>
          <a:xfrm rot="16200000">
            <a:off x="7695134" y="2970735"/>
            <a:ext cx="1447800" cy="535531"/>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0440516"/>
      </p:ext>
    </p:extLst>
  </p:cSld>
  <p:clrMapOvr>
    <a:masterClrMapping/>
  </p:clrMapOvr>
  <p:transition spd="slow">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35</a:t>
            </a:fld>
            <a:endParaRPr lang="en-US"/>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31" y="1219200"/>
            <a:ext cx="8135937" cy="381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057400" y="5181600"/>
            <a:ext cx="5524500" cy="646331"/>
          </a:xfrm>
          <a:prstGeom prst="rect">
            <a:avLst/>
          </a:prstGeom>
        </p:spPr>
        <p:txBody>
          <a:bodyPr wrap="square">
            <a:spAutoFit/>
          </a:bodyPr>
          <a:lstStyle/>
          <a:p>
            <a:pPr algn="ctr">
              <a:spcBef>
                <a:spcPct val="0"/>
              </a:spcBef>
            </a:pPr>
            <a:r>
              <a:rPr lang="en-US" altLang="ko-KR">
                <a:solidFill>
                  <a:srgbClr val="0070C0"/>
                </a:solidFill>
                <a:latin typeface="Arial" panose="020B0604020202020204" pitchFamily="34" charset="0"/>
                <a:ea typeface="MS Gothic" panose="020B0609070205080204" pitchFamily="49" charset="-128"/>
                <a:cs typeface="Arial" panose="020B0604020202020204" pitchFamily="34" charset="0"/>
              </a:rPr>
              <a:t>Input image for the 2D Haar Wavelet Transform.</a:t>
            </a:r>
          </a:p>
          <a:p>
            <a:pPr algn="ctr">
              <a:spcBef>
                <a:spcPct val="0"/>
              </a:spcBef>
            </a:pPr>
            <a:r>
              <a:rPr lang="en-US" altLang="ko-KR">
                <a:solidFill>
                  <a:srgbClr val="0070C0"/>
                </a:solidFill>
                <a:latin typeface="Arial" panose="020B0604020202020204" pitchFamily="34" charset="0"/>
                <a:ea typeface="MS Gothic" panose="020B0609070205080204" pitchFamily="49" charset="-128"/>
                <a:cs typeface="Arial" panose="020B0604020202020204" pitchFamily="34" charset="0"/>
              </a:rPr>
              <a:t>(a) The pixel values. (b) Shown as an 8×8 image.</a:t>
            </a:r>
          </a:p>
        </p:txBody>
      </p:sp>
    </p:spTree>
    <p:extLst>
      <p:ext uri="{BB962C8B-B14F-4D97-AF65-F5344CB8AC3E}">
        <p14:creationId xmlns:p14="http://schemas.microsoft.com/office/powerpoint/2010/main" val="1635426696"/>
      </p:ext>
    </p:extLst>
  </p:cSld>
  <p:clrMapOvr>
    <a:masterClrMapping/>
  </p:clrMapOvr>
  <p:transition spd="slow">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36</a:t>
            </a:fld>
            <a:endParaRPr lang="en-US"/>
          </a:p>
        </p:txBody>
      </p:sp>
      <p:pic>
        <p:nvPicPr>
          <p:cNvPr id="7" name="Picture 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12944"/>
          <a:stretch>
            <a:fillRect/>
          </a:stretch>
        </p:blipFill>
        <p:spPr bwMode="auto">
          <a:xfrm>
            <a:off x="190499" y="1084270"/>
            <a:ext cx="3184525"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 name="Object 5"/>
          <p:cNvGraphicFramePr>
            <a:graphicFrameLocks noChangeAspect="1"/>
          </p:cNvGraphicFramePr>
          <p:nvPr>
            <p:extLst>
              <p:ext uri="{D42A27DB-BD31-4B8C-83A1-F6EECF244321}">
                <p14:modId xmlns:p14="http://schemas.microsoft.com/office/powerpoint/2010/main" val="3506556639"/>
              </p:ext>
            </p:extLst>
          </p:nvPr>
        </p:nvGraphicFramePr>
        <p:xfrm>
          <a:off x="3509962" y="1194601"/>
          <a:ext cx="4567238" cy="3163888"/>
        </p:xfrm>
        <a:graphic>
          <a:graphicData uri="http://schemas.openxmlformats.org/presentationml/2006/ole">
            <mc:AlternateContent xmlns:mc="http://schemas.openxmlformats.org/markup-compatibility/2006">
              <mc:Choice xmlns:v="urn:schemas-microsoft-com:vml" Requires="v">
                <p:oleObj spid="_x0000_s9253" name="Equation" r:id="rId5" imgW="2234880" imgH="1549080" progId="Equation.DSMT4">
                  <p:embed/>
                </p:oleObj>
              </mc:Choice>
              <mc:Fallback>
                <p:oleObj name="Equation" r:id="rId5" imgW="2234880" imgH="15490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9962" y="1194601"/>
                        <a:ext cx="4567238" cy="316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388224331"/>
              </p:ext>
            </p:extLst>
          </p:nvPr>
        </p:nvGraphicFramePr>
        <p:xfrm>
          <a:off x="943372" y="4989528"/>
          <a:ext cx="6934200" cy="1501140"/>
        </p:xfrm>
        <a:graphic>
          <a:graphicData uri="http://schemas.openxmlformats.org/drawingml/2006/table">
            <a:tbl>
              <a:tblPr firstRow="1" bandRow="1">
                <a:tableStyleId>{2D5ABB26-0587-4C30-8999-92F81FD0307C}</a:tableStyleId>
              </a:tblPr>
              <a:tblGrid>
                <a:gridCol w="866775"/>
                <a:gridCol w="866775"/>
                <a:gridCol w="866775"/>
                <a:gridCol w="866775"/>
                <a:gridCol w="866775"/>
                <a:gridCol w="866775"/>
                <a:gridCol w="866775"/>
                <a:gridCol w="866775"/>
              </a:tblGrid>
              <a:tr h="0">
                <a:tc>
                  <a:txBody>
                    <a:bodyPr/>
                    <a:lstStyle/>
                    <a:p>
                      <a:pPr algn="ctr"/>
                      <a:r>
                        <a:rPr lang="en-US" sz="2000" smtClean="0">
                          <a:latin typeface="Arial" panose="020B0604020202020204" pitchFamily="34" charset="0"/>
                          <a:cs typeface="Arial" panose="020B0604020202020204" pitchFamily="34" charset="0"/>
                        </a:rPr>
                        <a:t>33</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latin typeface="Arial" panose="020B0604020202020204" pitchFamily="34" charset="0"/>
                          <a:cs typeface="Arial" panose="020B0604020202020204" pitchFamily="34" charset="0"/>
                        </a:rPr>
                        <a:t>32</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33</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32</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31</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-29</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latin typeface="Arial" panose="020B0604020202020204" pitchFamily="34" charset="0"/>
                          <a:cs typeface="Arial" panose="020B0604020202020204" pitchFamily="34" charset="0"/>
                        </a:rPr>
                        <a:t>32.5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32.5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31</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-29</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solidFill>
                            <a:srgbClr val="0070C0"/>
                          </a:solidFill>
                          <a:latin typeface="Arial" panose="020B0604020202020204" pitchFamily="34" charset="0"/>
                          <a:cs typeface="Arial" panose="020B0604020202020204" pitchFamily="34" charset="0"/>
                        </a:rPr>
                        <a:t>32.5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31</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-29</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85700549"/>
      </p:ext>
    </p:extLst>
  </p:cSld>
  <p:clrMapOvr>
    <a:masterClrMapping/>
  </p:clrMapOvr>
  <p:transition spd="slow">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1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smtClean="0"/>
              <a:t>Appling on rows</a:t>
            </a:r>
            <a:endParaRPr lang="en-US" altLang="ko-KR">
              <a:ea typeface="MS Gothic" panose="020B0609070205080204" pitchFamily="49" charset="-128"/>
            </a:endParaRPr>
          </a:p>
        </p:txBody>
      </p:sp>
      <p:sp>
        <p:nvSpPr>
          <p:cNvPr id="4" name="Slide Number Placeholder 3"/>
          <p:cNvSpPr>
            <a:spLocks noGrp="1"/>
          </p:cNvSpPr>
          <p:nvPr>
            <p:ph type="sldNum" sz="quarter" idx="15"/>
          </p:nvPr>
        </p:nvSpPr>
        <p:spPr/>
        <p:txBody>
          <a:bodyPr/>
          <a:lstStyle/>
          <a:p>
            <a:fld id="{23B8E435-5DF5-44DE-83D2-9F90DF09A99B}" type="slidenum">
              <a:rPr lang="en-US" smtClean="0"/>
              <a:pPr/>
              <a:t>37</a:t>
            </a:fld>
            <a:endParaRPr lang="en-US"/>
          </a:p>
        </p:txBody>
      </p:sp>
      <p:graphicFrame>
        <p:nvGraphicFramePr>
          <p:cNvPr id="8" name="Object 4"/>
          <p:cNvGraphicFramePr>
            <a:graphicFrameLocks noChangeAspect="1"/>
          </p:cNvGraphicFramePr>
          <p:nvPr>
            <p:extLst>
              <p:ext uri="{D42A27DB-BD31-4B8C-83A1-F6EECF244321}">
                <p14:modId xmlns:p14="http://schemas.microsoft.com/office/powerpoint/2010/main" val="2077929555"/>
              </p:ext>
            </p:extLst>
          </p:nvPr>
        </p:nvGraphicFramePr>
        <p:xfrm>
          <a:off x="1371600" y="1676400"/>
          <a:ext cx="6048375" cy="3494087"/>
        </p:xfrm>
        <a:graphic>
          <a:graphicData uri="http://schemas.openxmlformats.org/presentationml/2006/ole">
            <mc:AlternateContent xmlns:mc="http://schemas.openxmlformats.org/markup-compatibility/2006">
              <mc:Choice xmlns:v="urn:schemas-microsoft-com:vml" Requires="v">
                <p:oleObj spid="_x0000_s10275" name="Equation" r:id="rId4" imgW="2679480" imgH="1549080" progId="Equation.3">
                  <p:embed/>
                </p:oleObj>
              </mc:Choice>
              <mc:Fallback>
                <p:oleObj name="Equation" r:id="rId4" imgW="2679480" imgH="1549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676400"/>
                        <a:ext cx="6048375" cy="349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5"/>
          <p:cNvSpPr>
            <a:spLocks noChangeArrowheads="1"/>
          </p:cNvSpPr>
          <p:nvPr/>
        </p:nvSpPr>
        <p:spPr bwMode="auto">
          <a:xfrm>
            <a:off x="1516063" y="1676400"/>
            <a:ext cx="647700" cy="3887787"/>
          </a:xfrm>
          <a:prstGeom prst="rect">
            <a:avLst/>
          </a:prstGeom>
          <a:noFill/>
          <a:ln w="38100" algn="ctr">
            <a:solidFill>
              <a:srgbClr val="CC99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 name="Text Box 6"/>
          <p:cNvSpPr txBox="1">
            <a:spLocks noChangeArrowheads="1"/>
          </p:cNvSpPr>
          <p:nvPr/>
        </p:nvSpPr>
        <p:spPr bwMode="auto">
          <a:xfrm>
            <a:off x="1082675" y="5486400"/>
            <a:ext cx="1517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eaLnBrk="0" hangingPunct="0"/>
            <a:r>
              <a:rPr lang="en-US" altLang="ko-KR" b="1">
                <a:solidFill>
                  <a:srgbClr val="CC9900"/>
                </a:solidFill>
                <a:latin typeface="Arial" panose="020B0604020202020204" pitchFamily="34" charset="0"/>
                <a:ea typeface="굴림" panose="020B0600000101010101" pitchFamily="34" charset="-127"/>
              </a:rPr>
              <a:t>row average</a:t>
            </a:r>
          </a:p>
        </p:txBody>
      </p:sp>
      <p:sp>
        <p:nvSpPr>
          <p:cNvPr id="12" name="Text Box 7"/>
          <p:cNvSpPr txBox="1">
            <a:spLocks noChangeArrowheads="1"/>
          </p:cNvSpPr>
          <p:nvPr/>
        </p:nvSpPr>
        <p:spPr bwMode="auto">
          <a:xfrm>
            <a:off x="5116513" y="5276850"/>
            <a:ext cx="2114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eaLnBrk="0" hangingPunct="0"/>
            <a:r>
              <a:rPr lang="en-US" altLang="ko-KR" b="1">
                <a:solidFill>
                  <a:srgbClr val="663300"/>
                </a:solidFill>
                <a:latin typeface="Arial" panose="020B0604020202020204" pitchFamily="34" charset="0"/>
                <a:ea typeface="굴림" panose="020B0600000101010101" pitchFamily="34" charset="-127"/>
              </a:rPr>
              <a:t>detail coefficients</a:t>
            </a:r>
          </a:p>
        </p:txBody>
      </p:sp>
      <p:sp>
        <p:nvSpPr>
          <p:cNvPr id="13" name="Line 8"/>
          <p:cNvSpPr>
            <a:spLocks noChangeShapeType="1"/>
          </p:cNvSpPr>
          <p:nvPr/>
        </p:nvSpPr>
        <p:spPr bwMode="auto">
          <a:xfrm>
            <a:off x="2308225" y="5276850"/>
            <a:ext cx="4824413" cy="0"/>
          </a:xfrm>
          <a:prstGeom prst="line">
            <a:avLst/>
          </a:prstGeom>
          <a:noFill/>
          <a:ln w="38100" cap="rnd">
            <a:solidFill>
              <a:srgbClr val="66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extLst>
      <p:ext uri="{BB962C8B-B14F-4D97-AF65-F5344CB8AC3E}">
        <p14:creationId xmlns:p14="http://schemas.microsoft.com/office/powerpoint/2010/main" val="3949108962"/>
      </p:ext>
    </p:extLst>
  </p:cSld>
  <p:clrMapOvr>
    <a:masterClrMapping/>
  </p:clrMapOvr>
  <p:transition spd="slow">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1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smtClean="0"/>
              <a:t>Appling on columns</a:t>
            </a:r>
            <a:endParaRPr lang="en-US" altLang="ko-KR">
              <a:ea typeface="MS Gothic" panose="020B0609070205080204" pitchFamily="49" charset="-128"/>
            </a:endParaRPr>
          </a:p>
        </p:txBody>
      </p:sp>
      <p:sp>
        <p:nvSpPr>
          <p:cNvPr id="4" name="Slide Number Placeholder 3"/>
          <p:cNvSpPr>
            <a:spLocks noGrp="1"/>
          </p:cNvSpPr>
          <p:nvPr>
            <p:ph type="sldNum" sz="quarter" idx="15"/>
          </p:nvPr>
        </p:nvSpPr>
        <p:spPr/>
        <p:txBody>
          <a:bodyPr/>
          <a:lstStyle/>
          <a:p>
            <a:fld id="{23B8E435-5DF5-44DE-83D2-9F90DF09A99B}" type="slidenum">
              <a:rPr lang="en-US" smtClean="0"/>
              <a:pPr/>
              <a:t>38</a:t>
            </a:fld>
            <a:endParaRPr lang="en-US"/>
          </a:p>
        </p:txBody>
      </p:sp>
      <p:graphicFrame>
        <p:nvGraphicFramePr>
          <p:cNvPr id="14" name="Object 4"/>
          <p:cNvGraphicFramePr>
            <a:graphicFrameLocks noChangeAspect="1"/>
          </p:cNvGraphicFramePr>
          <p:nvPr>
            <p:extLst>
              <p:ext uri="{D42A27DB-BD31-4B8C-83A1-F6EECF244321}">
                <p14:modId xmlns:p14="http://schemas.microsoft.com/office/powerpoint/2010/main" val="799812687"/>
              </p:ext>
            </p:extLst>
          </p:nvPr>
        </p:nvGraphicFramePr>
        <p:xfrm>
          <a:off x="1743075" y="1721644"/>
          <a:ext cx="5561013" cy="3494087"/>
        </p:xfrm>
        <a:graphic>
          <a:graphicData uri="http://schemas.openxmlformats.org/presentationml/2006/ole">
            <mc:AlternateContent xmlns:mc="http://schemas.openxmlformats.org/markup-compatibility/2006">
              <mc:Choice xmlns:v="urn:schemas-microsoft-com:vml" Requires="v">
                <p:oleObj spid="_x0000_s12304" name="Equation" r:id="rId4" imgW="2463480" imgH="1549080" progId="Equation.3">
                  <p:embed/>
                </p:oleObj>
              </mc:Choice>
              <mc:Fallback>
                <p:oleObj name="Equation" r:id="rId4" imgW="2463480" imgH="1549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3075" y="1721644"/>
                        <a:ext cx="5561013" cy="349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 name="Group 17"/>
          <p:cNvGrpSpPr>
            <a:grpSpLocks/>
          </p:cNvGrpSpPr>
          <p:nvPr/>
        </p:nvGrpSpPr>
        <p:grpSpPr bwMode="auto">
          <a:xfrm>
            <a:off x="1347788" y="1637506"/>
            <a:ext cx="6119812" cy="3816350"/>
            <a:chOff x="839" y="1706"/>
            <a:chExt cx="3855" cy="2404"/>
          </a:xfrm>
        </p:grpSpPr>
        <p:sp>
          <p:nvSpPr>
            <p:cNvPr id="17" name="Line 18"/>
            <p:cNvSpPr>
              <a:spLocks noChangeShapeType="1"/>
            </p:cNvSpPr>
            <p:nvPr/>
          </p:nvSpPr>
          <p:spPr bwMode="auto">
            <a:xfrm>
              <a:off x="839" y="2840"/>
              <a:ext cx="3855" cy="0"/>
            </a:xfrm>
            <a:prstGeom prst="line">
              <a:avLst/>
            </a:prstGeom>
            <a:noFill/>
            <a:ln w="38100">
              <a:solidFill>
                <a:srgbClr val="CC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 name="Line 19"/>
            <p:cNvSpPr>
              <a:spLocks noChangeShapeType="1"/>
            </p:cNvSpPr>
            <p:nvPr/>
          </p:nvSpPr>
          <p:spPr bwMode="auto">
            <a:xfrm>
              <a:off x="2744" y="1706"/>
              <a:ext cx="0" cy="2404"/>
            </a:xfrm>
            <a:prstGeom prst="line">
              <a:avLst/>
            </a:prstGeom>
            <a:noFill/>
            <a:ln w="38100">
              <a:solidFill>
                <a:srgbClr val="CC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1379527759"/>
      </p:ext>
    </p:extLst>
  </p:cSld>
  <p:clrMapOvr>
    <a:masterClrMapping/>
  </p:clrMapOvr>
  <p:transition spd="slow">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1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a:t>Appling on </a:t>
            </a:r>
            <a:r>
              <a:rPr lang="en-US" altLang="ko-KR" smtClean="0"/>
              <a:t>columns</a:t>
            </a:r>
          </a:p>
          <a:p>
            <a:pPr lvl="1">
              <a:lnSpc>
                <a:spcPct val="120000"/>
              </a:lnSpc>
            </a:pPr>
            <a:r>
              <a:rPr lang="en-US" smtClean="0"/>
              <a:t>Choose </a:t>
            </a:r>
            <a:r>
              <a:rPr lang="en-US"/>
              <a:t>a threshold </a:t>
            </a:r>
            <a:r>
              <a:rPr kumimoji="1" lang="en-US" altLang="ko-KR" b="1">
                <a:solidFill>
                  <a:srgbClr val="080808"/>
                </a:solidFill>
                <a:ea typeface="굴림" panose="020B0600000101010101" pitchFamily="34" charset="-127"/>
              </a:rPr>
              <a:t>δ</a:t>
            </a:r>
            <a:r>
              <a:rPr lang="en-US"/>
              <a:t> </a:t>
            </a:r>
          </a:p>
          <a:p>
            <a:pPr>
              <a:lnSpc>
                <a:spcPct val="120000"/>
              </a:lnSpc>
            </a:pPr>
            <a:endParaRPr lang="en-US" altLang="ko-KR">
              <a:ea typeface="MS Gothic" panose="020B0609070205080204" pitchFamily="49" charset="-128"/>
            </a:endParaRPr>
          </a:p>
        </p:txBody>
      </p:sp>
      <p:sp>
        <p:nvSpPr>
          <p:cNvPr id="4" name="Slide Number Placeholder 3"/>
          <p:cNvSpPr>
            <a:spLocks noGrp="1"/>
          </p:cNvSpPr>
          <p:nvPr>
            <p:ph type="sldNum" sz="quarter" idx="15"/>
          </p:nvPr>
        </p:nvSpPr>
        <p:spPr/>
        <p:txBody>
          <a:bodyPr/>
          <a:lstStyle/>
          <a:p>
            <a:fld id="{23B8E435-5DF5-44DE-83D2-9F90DF09A99B}" type="slidenum">
              <a:rPr lang="en-US" smtClean="0"/>
              <a:pPr/>
              <a:t>39</a:t>
            </a:fld>
            <a:endParaRPr lang="en-US"/>
          </a:p>
        </p:txBody>
      </p:sp>
      <p:sp>
        <p:nvSpPr>
          <p:cNvPr id="21" name="Text Box 6"/>
          <p:cNvSpPr txBox="1">
            <a:spLocks noChangeArrowheads="1"/>
          </p:cNvSpPr>
          <p:nvPr/>
        </p:nvSpPr>
        <p:spPr bwMode="auto">
          <a:xfrm>
            <a:off x="7165975" y="5205412"/>
            <a:ext cx="811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eaLnBrk="0" hangingPunct="0"/>
            <a:r>
              <a:rPr kumimoji="1" lang="en-US" altLang="ko-KR" sz="2400" b="1">
                <a:solidFill>
                  <a:srgbClr val="080808"/>
                </a:solidFill>
                <a:latin typeface="Arial" panose="020B0604020202020204" pitchFamily="34" charset="0"/>
                <a:ea typeface="굴림" panose="020B0600000101010101" pitchFamily="34" charset="-127"/>
              </a:rPr>
              <a:t>δ </a:t>
            </a:r>
            <a:r>
              <a:rPr kumimoji="1" lang="en-US" altLang="ko-KR" sz="2000" b="1">
                <a:solidFill>
                  <a:srgbClr val="080808"/>
                </a:solidFill>
                <a:latin typeface="Arial" panose="020B0604020202020204" pitchFamily="34" charset="0"/>
                <a:ea typeface="굴림" panose="020B0600000101010101" pitchFamily="34" charset="-127"/>
              </a:rPr>
              <a:t>= 5</a:t>
            </a:r>
          </a:p>
        </p:txBody>
      </p:sp>
      <p:grpSp>
        <p:nvGrpSpPr>
          <p:cNvPr id="22" name="Group 7"/>
          <p:cNvGrpSpPr>
            <a:grpSpLocks/>
          </p:cNvGrpSpPr>
          <p:nvPr/>
        </p:nvGrpSpPr>
        <p:grpSpPr bwMode="auto">
          <a:xfrm>
            <a:off x="960438" y="1917700"/>
            <a:ext cx="6192837" cy="3960812"/>
            <a:chOff x="839" y="1661"/>
            <a:chExt cx="3901" cy="2495"/>
          </a:xfrm>
        </p:grpSpPr>
        <p:sp>
          <p:nvSpPr>
            <p:cNvPr id="23" name="Rectangle 8"/>
            <p:cNvSpPr>
              <a:spLocks noChangeArrowheads="1"/>
            </p:cNvSpPr>
            <p:nvPr/>
          </p:nvSpPr>
          <p:spPr bwMode="auto">
            <a:xfrm>
              <a:off x="839" y="1661"/>
              <a:ext cx="3901" cy="249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24" name="Object 9"/>
            <p:cNvGraphicFramePr>
              <a:graphicFrameLocks noChangeAspect="1"/>
            </p:cNvGraphicFramePr>
            <p:nvPr/>
          </p:nvGraphicFramePr>
          <p:xfrm>
            <a:off x="1444" y="1752"/>
            <a:ext cx="3160" cy="2201"/>
          </p:xfrm>
          <a:graphic>
            <a:graphicData uri="http://schemas.openxmlformats.org/presentationml/2006/ole">
              <mc:AlternateContent xmlns:mc="http://schemas.openxmlformats.org/markup-compatibility/2006">
                <mc:Choice xmlns:v="urn:schemas-microsoft-com:vml" Requires="v">
                  <p:oleObj spid="_x0000_s11318" name="Equation" r:id="rId4" imgW="2222280" imgH="1549080" progId="Equation.3">
                    <p:embed/>
                  </p:oleObj>
                </mc:Choice>
                <mc:Fallback>
                  <p:oleObj name="Equation" r:id="rId4" imgW="2222280" imgH="1549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4" y="1752"/>
                          <a:ext cx="3160" cy="2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 name="Group 10"/>
          <p:cNvGrpSpPr>
            <a:grpSpLocks/>
          </p:cNvGrpSpPr>
          <p:nvPr/>
        </p:nvGrpSpPr>
        <p:grpSpPr bwMode="auto">
          <a:xfrm>
            <a:off x="1295400" y="1954212"/>
            <a:ext cx="6119812" cy="3816350"/>
            <a:chOff x="992" y="1638"/>
            <a:chExt cx="3855" cy="2404"/>
          </a:xfrm>
        </p:grpSpPr>
        <p:sp>
          <p:nvSpPr>
            <p:cNvPr id="26" name="Line 11"/>
            <p:cNvSpPr>
              <a:spLocks noChangeShapeType="1"/>
            </p:cNvSpPr>
            <p:nvPr/>
          </p:nvSpPr>
          <p:spPr bwMode="auto">
            <a:xfrm>
              <a:off x="992" y="2807"/>
              <a:ext cx="3855" cy="0"/>
            </a:xfrm>
            <a:prstGeom prst="line">
              <a:avLst/>
            </a:prstGeom>
            <a:noFill/>
            <a:ln w="38100">
              <a:solidFill>
                <a:srgbClr val="CC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 name="Line 12"/>
            <p:cNvSpPr>
              <a:spLocks noChangeShapeType="1"/>
            </p:cNvSpPr>
            <p:nvPr/>
          </p:nvSpPr>
          <p:spPr bwMode="auto">
            <a:xfrm>
              <a:off x="2720" y="1638"/>
              <a:ext cx="0" cy="2404"/>
            </a:xfrm>
            <a:prstGeom prst="line">
              <a:avLst/>
            </a:prstGeom>
            <a:noFill/>
            <a:ln w="38100">
              <a:solidFill>
                <a:srgbClr val="CC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3363017948"/>
      </p:ext>
    </p:extLst>
  </p:cSld>
  <p:clrMapOvr>
    <a:masterClrMapping/>
  </p:clrMapOvr>
  <p:transition spd="slow">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FOURIER TRANSFORM</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altLang="ar-SA"/>
              <a:t>Recall that FT uses complex exponentials (sinusoids) as building blocks. </a:t>
            </a:r>
          </a:p>
          <a:p>
            <a:pPr>
              <a:lnSpc>
                <a:spcPct val="90000"/>
              </a:lnSpc>
            </a:pPr>
            <a:r>
              <a:rPr lang="en-US" altLang="ar-SA"/>
              <a:t>For each frequency of complex exponential, the sinusoid at that frequency is compared to the signal.</a:t>
            </a:r>
          </a:p>
          <a:p>
            <a:pPr>
              <a:lnSpc>
                <a:spcPct val="90000"/>
              </a:lnSpc>
            </a:pPr>
            <a:r>
              <a:rPr lang="en-US" altLang="ar-SA"/>
              <a:t>If the signal consists of that frequency, the correlation is high </a:t>
            </a:r>
            <a:r>
              <a:rPr lang="en-US" altLang="ar-SA">
                <a:sym typeface="Wingdings" panose="05000000000000000000" pitchFamily="2" charset="2"/>
              </a:rPr>
              <a:t> large FT coefficients.</a:t>
            </a:r>
          </a:p>
          <a:p>
            <a:pPr>
              <a:lnSpc>
                <a:spcPct val="90000"/>
              </a:lnSpc>
              <a:buFont typeface="Wingdings" panose="05000000000000000000" pitchFamily="2" charset="2"/>
              <a:buChar char="§"/>
            </a:pPr>
            <a:endParaRPr lang="en-US" altLang="ar-SA">
              <a:sym typeface="Wingdings" panose="05000000000000000000" pitchFamily="2" charset="2"/>
            </a:endParaRPr>
          </a:p>
          <a:p>
            <a:pPr>
              <a:lnSpc>
                <a:spcPct val="90000"/>
              </a:lnSpc>
              <a:buFont typeface="Wingdings" panose="05000000000000000000" pitchFamily="2" charset="2"/>
              <a:buChar char="§"/>
            </a:pPr>
            <a:endParaRPr lang="en-US" altLang="ar-SA">
              <a:sym typeface="Wingdings" panose="05000000000000000000" pitchFamily="2" charset="2"/>
            </a:endParaRPr>
          </a:p>
          <a:p>
            <a:pPr>
              <a:lnSpc>
                <a:spcPct val="90000"/>
              </a:lnSpc>
              <a:buFont typeface="Wingdings" panose="05000000000000000000" pitchFamily="2" charset="2"/>
              <a:buChar char="§"/>
            </a:pPr>
            <a:endParaRPr lang="en-US" altLang="ar-SA">
              <a:sym typeface="Wingdings" panose="05000000000000000000" pitchFamily="2" charset="2"/>
            </a:endParaRPr>
          </a:p>
          <a:p>
            <a:pPr>
              <a:lnSpc>
                <a:spcPct val="90000"/>
              </a:lnSpc>
              <a:buFont typeface="Wingdings" panose="05000000000000000000" pitchFamily="2" charset="2"/>
              <a:buChar char="§"/>
            </a:pPr>
            <a:endParaRPr lang="en-US" altLang="ar-SA">
              <a:sym typeface="Wingdings" panose="05000000000000000000" pitchFamily="2" charset="2"/>
            </a:endParaRPr>
          </a:p>
          <a:p>
            <a:pPr>
              <a:lnSpc>
                <a:spcPct val="90000"/>
              </a:lnSpc>
            </a:pPr>
            <a:r>
              <a:rPr lang="en-US" altLang="ar-SA">
                <a:sym typeface="Wingdings" panose="05000000000000000000" pitchFamily="2" charset="2"/>
              </a:rPr>
              <a:t>If the signal does not have any spectral component at a frequency, the correlation at that frequency is low / zero,  small / zero FT coefficient.</a:t>
            </a:r>
            <a:endParaRPr lang="en-US" altLang="ar-SA"/>
          </a:p>
          <a:p>
            <a:pPr>
              <a:lnSpc>
                <a:spcPct val="90000"/>
              </a:lnSpc>
            </a:pP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4</a:t>
            </a:fld>
            <a:endParaRPr lang="en-US"/>
          </a:p>
        </p:txBody>
      </p:sp>
      <mc:AlternateContent xmlns:mc="http://schemas.openxmlformats.org/markup-compatibility/2006" xmlns:a14="http://schemas.microsoft.com/office/drawing/2010/main">
        <mc:Choice Requires="a14">
          <p:sp>
            <p:nvSpPr>
              <p:cNvPr id="3" name="Rectangle 2"/>
              <p:cNvSpPr/>
              <p:nvPr/>
            </p:nvSpPr>
            <p:spPr>
              <a:xfrm>
                <a:off x="2895600" y="990600"/>
                <a:ext cx="3162148" cy="4101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𝑗</m:t>
                          </m:r>
                          <m:r>
                            <a:rPr lang="en-US" sz="2000" i="1">
                              <a:latin typeface="Cambria Math" panose="02040503050406030204" pitchFamily="18" charset="0"/>
                            </a:rPr>
                            <m:t>𝜔</m:t>
                          </m:r>
                          <m:r>
                            <a:rPr lang="en-US" sz="2000" i="1">
                              <a:latin typeface="Cambria Math" panose="02040503050406030204" pitchFamily="18" charset="0"/>
                            </a:rPr>
                            <m:t>𝑡</m:t>
                          </m:r>
                        </m:sup>
                      </m:sSup>
                      <m:r>
                        <a:rPr lang="en-US" sz="2000" i="0">
                          <a:latin typeface="Cambria Math" panose="02040503050406030204" pitchFamily="18" charset="0"/>
                        </a:rPr>
                        <m:t>=</m:t>
                      </m:r>
                      <m:r>
                        <m:rPr>
                          <m:sty m:val="p"/>
                        </m:rPr>
                        <a:rPr lang="en-US" sz="2000" i="0">
                          <a:latin typeface="Cambria Math" panose="02040503050406030204" pitchFamily="18" charset="0"/>
                        </a:rPr>
                        <m:t>cos</m:t>
                      </m:r>
                      <m:d>
                        <m:dPr>
                          <m:ctrlPr>
                            <a:rPr lang="en-US" sz="2000" i="1">
                              <a:latin typeface="Cambria Math" panose="02040503050406030204" pitchFamily="18" charset="0"/>
                            </a:rPr>
                          </m:ctrlPr>
                        </m:dPr>
                        <m:e>
                          <m:r>
                            <a:rPr lang="en-US" sz="2000" i="1">
                              <a:latin typeface="Cambria Math" panose="02040503050406030204" pitchFamily="18" charset="0"/>
                            </a:rPr>
                            <m:t>𝜔</m:t>
                          </m:r>
                          <m:r>
                            <a:rPr lang="en-US" sz="2000" i="1">
                              <a:latin typeface="Cambria Math" panose="02040503050406030204" pitchFamily="18" charset="0"/>
                            </a:rPr>
                            <m:t>𝑡</m:t>
                          </m:r>
                        </m:e>
                      </m:d>
                      <m:r>
                        <a:rPr lang="en-US" sz="2000" i="0">
                          <a:latin typeface="Cambria Math" panose="02040503050406030204" pitchFamily="18" charset="0"/>
                        </a:rPr>
                        <m:t>+</m:t>
                      </m:r>
                      <m:r>
                        <a:rPr lang="en-US" sz="2000" i="1">
                          <a:latin typeface="Cambria Math" panose="02040503050406030204" pitchFamily="18" charset="0"/>
                        </a:rPr>
                        <m:t>𝑗</m:t>
                      </m:r>
                      <m:r>
                        <m:rPr>
                          <m:sty m:val="p"/>
                        </m:rPr>
                        <a:rPr lang="en-US" sz="2000" i="0">
                          <a:latin typeface="Cambria Math" panose="02040503050406030204" pitchFamily="18" charset="0"/>
                        </a:rPr>
                        <m:t>sin</m:t>
                      </m:r>
                      <m:d>
                        <m:dPr>
                          <m:ctrlPr>
                            <a:rPr lang="en-US" sz="2000" i="1">
                              <a:latin typeface="Cambria Math" panose="02040503050406030204" pitchFamily="18" charset="0"/>
                            </a:rPr>
                          </m:ctrlPr>
                        </m:dPr>
                        <m:e>
                          <m:r>
                            <a:rPr lang="en-US" sz="2000" i="1">
                              <a:latin typeface="Cambria Math" panose="02040503050406030204" pitchFamily="18" charset="0"/>
                            </a:rPr>
                            <m:t>𝜔</m:t>
                          </m:r>
                          <m:r>
                            <a:rPr lang="en-US" sz="2000" i="1">
                              <a:latin typeface="Cambria Math" panose="02040503050406030204" pitchFamily="18" charset="0"/>
                            </a:rPr>
                            <m:t>𝑡</m:t>
                          </m:r>
                        </m:e>
                      </m:d>
                    </m:oMath>
                  </m:oMathPara>
                </a14:m>
                <a:endParaRPr lang="en-US" sz="2000"/>
              </a:p>
            </p:txBody>
          </p:sp>
        </mc:Choice>
        <mc:Fallback xmlns="">
          <p:sp>
            <p:nvSpPr>
              <p:cNvPr id="3" name="Rectangle 2"/>
              <p:cNvSpPr>
                <a:spLocks noRot="1" noChangeAspect="1" noMove="1" noResize="1" noEditPoints="1" noAdjustHandles="1" noChangeArrowheads="1" noChangeShapeType="1" noTextEdit="1"/>
              </p:cNvSpPr>
              <p:nvPr/>
            </p:nvSpPr>
            <p:spPr>
              <a:xfrm>
                <a:off x="2895600" y="990600"/>
                <a:ext cx="3162148" cy="410112"/>
              </a:xfrm>
              <a:prstGeom prst="rect">
                <a:avLst/>
              </a:prstGeom>
              <a:blipFill rotWithShape="0">
                <a:blip r:embed="rId3"/>
                <a:stretch>
                  <a:fillRect b="-149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762000" y="2895600"/>
                <a:ext cx="6858000" cy="136902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𝐹</m:t>
                      </m:r>
                      <m:d>
                        <m:dPr>
                          <m:ctrlPr>
                            <a:rPr lang="en-US" sz="2000" i="1">
                              <a:latin typeface="Cambria Math" panose="02040503050406030204" pitchFamily="18" charset="0"/>
                            </a:rPr>
                          </m:ctrlPr>
                        </m:dPr>
                        <m:e>
                          <m:r>
                            <a:rPr lang="en-US" sz="2000" i="1">
                              <a:latin typeface="Cambria Math" panose="02040503050406030204" pitchFamily="18" charset="0"/>
                            </a:rPr>
                            <m:t>𝜔</m:t>
                          </m:r>
                        </m:e>
                      </m:d>
                      <m:r>
                        <a:rPr lang="en-US" sz="2000" i="0">
                          <a:latin typeface="Cambria Math" panose="02040503050406030204" pitchFamily="18" charset="0"/>
                        </a:rPr>
                        <m:t>=</m:t>
                      </m:r>
                      <m:nary>
                        <m:naryPr>
                          <m:grow m:val="on"/>
                          <m:subHide m:val="on"/>
                          <m:supHide m:val="on"/>
                          <m:ctrlPr>
                            <a:rPr lang="en-US" sz="2000" i="1">
                              <a:latin typeface="Cambria Math" panose="02040503050406030204" pitchFamily="18" charset="0"/>
                            </a:rPr>
                          </m:ctrlPr>
                        </m:naryPr>
                        <m:sub/>
                        <m:sup/>
                        <m:e>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𝑡</m:t>
                              </m:r>
                            </m:e>
                          </m:d>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0">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𝜔</m:t>
                              </m:r>
                              <m:r>
                                <a:rPr lang="en-US" sz="2000" i="1">
                                  <a:latin typeface="Cambria Math" panose="02040503050406030204" pitchFamily="18" charset="0"/>
                                </a:rPr>
                                <m:t>𝑡</m:t>
                              </m:r>
                            </m:sup>
                          </m:sSup>
                          <m:r>
                            <a:rPr lang="en-US" sz="2000" i="1">
                              <a:latin typeface="Cambria Math" panose="02040503050406030204" pitchFamily="18" charset="0"/>
                            </a:rPr>
                            <m:t>𝑑𝑡</m:t>
                          </m:r>
                        </m:e>
                      </m:nary>
                    </m:oMath>
                  </m:oMathPara>
                </a14:m>
                <a:endParaRPr lang="en-US" sz="2000" i="1"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𝑓</m:t>
                      </m:r>
                      <m:r>
                        <a:rPr lang="en-US" sz="2000" i="0">
                          <a:latin typeface="Cambria Math" panose="02040503050406030204" pitchFamily="18" charset="0"/>
                        </a:rPr>
                        <m:t>(</m:t>
                      </m:r>
                      <m:r>
                        <a:rPr lang="en-US" sz="2000" i="1">
                          <a:latin typeface="Cambria Math" panose="02040503050406030204" pitchFamily="18" charset="0"/>
                        </a:rPr>
                        <m:t>𝑡</m:t>
                      </m:r>
                      <m:r>
                        <a:rPr lang="en-US" sz="2000" i="0">
                          <a:latin typeface="Cambria Math" panose="02040503050406030204" pitchFamily="18" charset="0"/>
                        </a:rPr>
                        <m:t>)=</m:t>
                      </m:r>
                      <m:f>
                        <m:fPr>
                          <m:ctrlPr>
                            <a:rPr lang="en-US" sz="2000" i="1">
                              <a:latin typeface="Cambria Math" panose="02040503050406030204" pitchFamily="18" charset="0"/>
                            </a:rPr>
                          </m:ctrlPr>
                        </m:fPr>
                        <m:num>
                          <m:r>
                            <a:rPr lang="en-US" sz="2000" i="0">
                              <a:latin typeface="Cambria Math" panose="02040503050406030204" pitchFamily="18" charset="0"/>
                            </a:rPr>
                            <m:t>1</m:t>
                          </m:r>
                        </m:num>
                        <m:den>
                          <m:r>
                            <a:rPr lang="en-US" sz="2000" i="0">
                              <a:latin typeface="Cambria Math" panose="02040503050406030204" pitchFamily="18" charset="0"/>
                            </a:rPr>
                            <m:t>2</m:t>
                          </m:r>
                          <m:r>
                            <a:rPr lang="en-US" sz="2000" i="1">
                              <a:latin typeface="Cambria Math" panose="02040503050406030204" pitchFamily="18" charset="0"/>
                            </a:rPr>
                            <m:t>𝜋</m:t>
                          </m:r>
                        </m:den>
                      </m:f>
                      <m:nary>
                        <m:naryPr>
                          <m:grow m:val="on"/>
                          <m:subHide m:val="on"/>
                          <m:supHide m:val="on"/>
                          <m:ctrlPr>
                            <a:rPr lang="en-US" sz="2000" i="1">
                              <a:latin typeface="Cambria Math" panose="02040503050406030204" pitchFamily="18" charset="0"/>
                            </a:rPr>
                          </m:ctrlPr>
                        </m:naryPr>
                        <m:sub/>
                        <m:sup/>
                        <m:e>
                          <m:r>
                            <a:rPr lang="en-US" sz="2000" i="1">
                              <a:latin typeface="Cambria Math" panose="02040503050406030204" pitchFamily="18" charset="0"/>
                            </a:rPr>
                            <m:t>𝐹</m:t>
                          </m:r>
                          <m:r>
                            <a:rPr lang="en-US" sz="2000" i="0">
                              <a:latin typeface="Cambria Math" panose="02040503050406030204" pitchFamily="18" charset="0"/>
                            </a:rPr>
                            <m:t>(</m:t>
                          </m:r>
                          <m:r>
                            <a:rPr lang="en-US" sz="2000" i="1">
                              <a:latin typeface="Cambria Math" panose="02040503050406030204" pitchFamily="18" charset="0"/>
                            </a:rPr>
                            <m:t>𝜔</m:t>
                          </m:r>
                          <m:r>
                            <a:rPr lang="en-US" sz="2000" i="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𝑗</m:t>
                              </m:r>
                              <m:r>
                                <a:rPr lang="en-US" sz="2000" i="1">
                                  <a:latin typeface="Cambria Math" panose="02040503050406030204" pitchFamily="18" charset="0"/>
                                </a:rPr>
                                <m:t>𝜔</m:t>
                              </m:r>
                              <m:r>
                                <a:rPr lang="en-US" sz="2000" i="1">
                                  <a:latin typeface="Cambria Math" panose="02040503050406030204" pitchFamily="18" charset="0"/>
                                </a:rPr>
                                <m:t>𝑡</m:t>
                              </m:r>
                            </m:sup>
                          </m:sSup>
                          <m:r>
                            <a:rPr lang="en-US" sz="2000" i="1">
                              <a:latin typeface="Cambria Math" panose="02040503050406030204" pitchFamily="18" charset="0"/>
                            </a:rPr>
                            <m:t>𝑑</m:t>
                          </m:r>
                          <m:r>
                            <a:rPr lang="en-US" sz="2000" i="1">
                              <a:latin typeface="Cambria Math" panose="02040503050406030204" pitchFamily="18" charset="0"/>
                            </a:rPr>
                            <m:t>𝜔</m:t>
                          </m:r>
                        </m:e>
                      </m:nary>
                    </m:oMath>
                  </m:oMathPara>
                </a14:m>
                <a:endParaRPr lang="en-US" sz="2000"/>
              </a:p>
            </p:txBody>
          </p:sp>
        </mc:Choice>
        <mc:Fallback xmlns="">
          <p:sp>
            <p:nvSpPr>
              <p:cNvPr id="6" name="Rectangle 5"/>
              <p:cNvSpPr>
                <a:spLocks noRot="1" noChangeAspect="1" noMove="1" noResize="1" noEditPoints="1" noAdjustHandles="1" noChangeArrowheads="1" noChangeShapeType="1" noTextEdit="1"/>
              </p:cNvSpPr>
              <p:nvPr/>
            </p:nvSpPr>
            <p:spPr>
              <a:xfrm>
                <a:off x="762000" y="2895600"/>
                <a:ext cx="6858000" cy="1369029"/>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19024722"/>
      </p:ext>
    </p:extLst>
  </p:cSld>
  <p:clrMapOvr>
    <a:masterClrMapping/>
  </p:clrMapOvr>
  <p:transition spd="slow">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Example Decomposition Of a 4×4 Array</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40</a:t>
            </a:fld>
            <a:endParaRPr lang="en-US"/>
          </a:p>
        </p:txBody>
      </p:sp>
      <p:pic>
        <p:nvPicPr>
          <p:cNvPr id="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737" y="109698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436089"/>
      </p:ext>
    </p:extLst>
  </p:cSld>
  <p:clrMapOvr>
    <a:masterClrMapping/>
  </p:clrMapOvr>
  <p:transition spd="slow">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CONTINUOUS WAVELET TRANSFORM</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pPr marL="0" indent="19050"/>
            <a:r>
              <a:rPr lang="ru-RU"/>
              <a:t>The continuous wavelet transform is the sum over all time of the signal</a:t>
            </a:r>
            <a:r>
              <a:rPr lang="en-GB"/>
              <a:t> </a:t>
            </a:r>
            <a:r>
              <a:rPr lang="ru-RU"/>
              <a:t>multiplied by scaled, shifted versions of the wavelet. This process produces</a:t>
            </a:r>
            <a:r>
              <a:rPr lang="en-GB"/>
              <a:t> </a:t>
            </a:r>
            <a:r>
              <a:rPr lang="ru-RU"/>
              <a:t>wavelet coefficients that are a function of scale and position.</a:t>
            </a:r>
          </a:p>
        </p:txBody>
      </p:sp>
      <p:sp>
        <p:nvSpPr>
          <p:cNvPr id="4" name="Slide Number Placeholder 3"/>
          <p:cNvSpPr>
            <a:spLocks noGrp="1"/>
          </p:cNvSpPr>
          <p:nvPr>
            <p:ph type="sldNum" sz="quarter" idx="15"/>
          </p:nvPr>
        </p:nvSpPr>
        <p:spPr/>
        <p:txBody>
          <a:bodyPr/>
          <a:lstStyle/>
          <a:p>
            <a:fld id="{23B8E435-5DF5-44DE-83D2-9F90DF09A99B}" type="slidenum">
              <a:rPr lang="en-US" smtClean="0"/>
              <a:pPr/>
              <a:t>41</a:t>
            </a:fld>
            <a:endParaRPr lang="en-US"/>
          </a:p>
        </p:txBody>
      </p:sp>
      <p:pic>
        <p:nvPicPr>
          <p:cNvPr id="10" name="Picture 25"/>
          <p:cNvPicPr>
            <a:picLocks noChangeAspect="1" noChangeArrowheads="1"/>
          </p:cNvPicPr>
          <p:nvPr/>
        </p:nvPicPr>
        <p:blipFill rotWithShape="1">
          <a:blip r:embed="rId3">
            <a:extLst>
              <a:ext uri="{28A0092B-C50C-407E-A947-70E740481C1C}">
                <a14:useLocalDpi xmlns:a14="http://schemas.microsoft.com/office/drawing/2010/main" val="0"/>
              </a:ext>
            </a:extLst>
          </a:blip>
          <a:srcRect l="3586" t="6584" r="3180" b="7822"/>
          <a:stretch/>
        </p:blipFill>
        <p:spPr>
          <a:xfrm>
            <a:off x="254000" y="4076700"/>
            <a:ext cx="8382000" cy="2095500"/>
          </a:xfrm>
          <a:prstGeom prst="rect">
            <a:avLst/>
          </a:prstGeom>
          <a:noFill/>
          <a:ln/>
        </p:spPr>
      </p:pic>
    </p:spTree>
    <p:extLst>
      <p:ext uri="{BB962C8B-B14F-4D97-AF65-F5344CB8AC3E}">
        <p14:creationId xmlns:p14="http://schemas.microsoft.com/office/powerpoint/2010/main" val="3386391856"/>
      </p:ext>
    </p:extLst>
  </p:cSld>
  <p:clrMapOvr>
    <a:masterClrMapping/>
  </p:clrMapOvr>
  <p:transition spd="slow">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CONTINUOUS WAVELET TRANSFORM</a:t>
            </a:r>
            <a:endParaRPr lang="en-US" dirty="0"/>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rmAutofit/>
              </a:bodyPr>
              <a:lstStyle/>
              <a:p>
                <a:r>
                  <a:rPr lang="en-US" altLang="zh-TW" smtClean="0"/>
                  <a:t>Width of the window is changed as the transform is computed for every </a:t>
                </a:r>
                <a:r>
                  <a:rPr lang="en-US" altLang="zh-TW"/>
                  <a:t>spectral </a:t>
                </a:r>
                <a:r>
                  <a:rPr lang="en-US" altLang="zh-TW" smtClean="0"/>
                  <a:t>components.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𝜓</m:t>
                          </m:r>
                        </m:sub>
                      </m:sSub>
                      <m:d>
                        <m:dPr>
                          <m:ctrlPr>
                            <a:rPr lang="en-US" i="1">
                              <a:latin typeface="Cambria Math" panose="02040503050406030204" pitchFamily="18" charset="0"/>
                            </a:rPr>
                          </m:ctrlPr>
                        </m:dPr>
                        <m:e>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d>
                                <m:dPr>
                                  <m:begChr m:val="|"/>
                                  <m:endChr m:val="|"/>
                                  <m:ctrlPr>
                                    <a:rPr lang="en-US" i="1">
                                      <a:latin typeface="Cambria Math" panose="02040503050406030204" pitchFamily="18" charset="0"/>
                                    </a:rPr>
                                  </m:ctrlPr>
                                </m:dPr>
                                <m:e>
                                  <m:r>
                                    <a:rPr lang="en-US" i="1">
                                      <a:latin typeface="Cambria Math" panose="02040503050406030204" pitchFamily="18" charset="0"/>
                                    </a:rPr>
                                    <m:t>𝑠</m:t>
                                  </m:r>
                                </m:e>
                              </m:d>
                            </m:e>
                          </m:rad>
                        </m:den>
                      </m:f>
                      <m:nary>
                        <m:naryPr>
                          <m:limLoc m:val="subSup"/>
                          <m:ctrlPr>
                            <a:rPr lang="en-US" i="1">
                              <a:latin typeface="Cambria Math" panose="02040503050406030204" pitchFamily="18" charset="0"/>
                            </a:rPr>
                          </m:ctrlPr>
                        </m:naryPr>
                        <m:sub>
                          <m:r>
                            <a:rPr lang="en-US" i="1">
                              <a:latin typeface="Cambria Math" panose="02040503050406030204" pitchFamily="18" charset="0"/>
                            </a:rPr>
                            <m:t>−∞</m:t>
                          </m:r>
                        </m:sub>
                        <m:sup>
                          <m:r>
                            <a:rPr lang="en-US" i="1">
                              <a:latin typeface="Cambria Math" panose="02040503050406030204" pitchFamily="18" charset="0"/>
                            </a:rPr>
                            <m:t>∞</m:t>
                          </m:r>
                        </m:sup>
                        <m:e>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𝜓</m:t>
                              </m:r>
                            </m:e>
                            <m:sup>
                              <m:r>
                                <a:rPr lang="en-US" i="1">
                                  <a:latin typeface="Cambria Math" panose="02040503050406030204" pitchFamily="18" charset="0"/>
                                </a:rPr>
                                <m:t>∗</m:t>
                              </m:r>
                            </m:sup>
                          </m:sSup>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𝜏</m:t>
                                  </m:r>
                                </m:num>
                                <m:den>
                                  <m:r>
                                    <a:rPr lang="en-US" i="1">
                                      <a:latin typeface="Cambria Math" panose="02040503050406030204" pitchFamily="18" charset="0"/>
                                    </a:rPr>
                                    <m:t>𝑠</m:t>
                                  </m:r>
                                </m:den>
                              </m:f>
                            </m:e>
                          </m:d>
                        </m:e>
                      </m:nary>
                      <m:r>
                        <a:rPr lang="en-US" i="1">
                          <a:latin typeface="Cambria Math" panose="02040503050406030204" pitchFamily="18" charset="0"/>
                        </a:rPr>
                        <m:t>𝑑𝑡</m:t>
                      </m:r>
                    </m:oMath>
                  </m:oMathPara>
                </a14:m>
                <a:endParaRPr lang="en-US" altLang="zh-TW" smtClean="0"/>
              </a:p>
              <a:p>
                <a:pPr marL="0" indent="0">
                  <a:buNone/>
                </a:pPr>
                <a:r>
                  <a:rPr lang="en-US" smtClean="0"/>
                  <a:t>	</a:t>
                </a:r>
                <a14:m>
                  <m:oMath xmlns:m="http://schemas.openxmlformats.org/officeDocument/2006/math">
                    <m:r>
                      <a:rPr lang="en-US" i="1">
                        <a:latin typeface="Cambria Math" panose="02040503050406030204" pitchFamily="18" charset="0"/>
                      </a:rPr>
                      <m:t>𝜏</m:t>
                    </m:r>
                  </m:oMath>
                </a14:m>
                <a:r>
                  <a:rPr lang="en-US"/>
                  <a:t>: translation </a:t>
                </a:r>
                <a:r>
                  <a:rPr lang="en-US" smtClean="0"/>
                  <a:t>(the </a:t>
                </a:r>
                <a:r>
                  <a:rPr lang="en-US"/>
                  <a:t>location of the window</a:t>
                </a:r>
                <a:r>
                  <a:rPr lang="en-US" smtClean="0"/>
                  <a:t>)</a:t>
                </a:r>
              </a:p>
              <a:p>
                <a:pPr marL="0" indent="0">
                  <a:buNone/>
                </a:pPr>
                <a:r>
                  <a:rPr lang="en-US" smtClean="0"/>
                  <a:t>	</a:t>
                </a:r>
                <a14:m>
                  <m:oMath xmlns:m="http://schemas.openxmlformats.org/officeDocument/2006/math">
                    <m:r>
                      <a:rPr lang="en-US" i="1">
                        <a:latin typeface="Cambria Math" panose="02040503050406030204" pitchFamily="18" charset="0"/>
                      </a:rPr>
                      <m:t>𝑠</m:t>
                    </m:r>
                  </m:oMath>
                </a14:m>
                <a:r>
                  <a:rPr lang="en-US" smtClean="0"/>
                  <a:t>: scale</a:t>
                </a:r>
              </a:p>
              <a:p>
                <a:pPr marL="0" indent="0">
                  <a:buNone/>
                </a:pPr>
                <a:r>
                  <a:rPr lang="en-US" smtClean="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𝜓</m:t>
                        </m:r>
                      </m:e>
                      <m:sup>
                        <m:r>
                          <a:rPr lang="en-US" i="1">
                            <a:latin typeface="Cambria Math" panose="02040503050406030204" pitchFamily="18" charset="0"/>
                          </a:rPr>
                          <m:t>∗</m:t>
                        </m:r>
                      </m:sup>
                    </m:sSup>
                  </m:oMath>
                </a14:m>
                <a:r>
                  <a:rPr lang="en-US" smtClean="0"/>
                  <a:t>: mother wavelet</a:t>
                </a:r>
              </a:p>
              <a:p>
                <a:pPr marL="0" indent="0">
                  <a:buNone/>
                </a:pPr>
                <a:r>
                  <a:rPr lang="en-US" smtClean="0">
                    <a:ea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m:t>
                    </m:r>
                  </m:oMath>
                </a14:m>
                <a:r>
                  <a:rPr lang="en-US" smtClean="0">
                    <a:ea typeface="Times New Roman" panose="02020603050405020304" pitchFamily="18" charset="0"/>
                    <a:cs typeface="Times New Roman" panose="02020603050405020304" pitchFamily="18" charset="0"/>
                  </a:rPr>
                  <a:t> </a:t>
                </a:r>
                <a:r>
                  <a:rPr lang="en-US">
                    <a:ea typeface="Times New Roman" panose="02020603050405020304" pitchFamily="18" charset="0"/>
                    <a:cs typeface="Times New Roman" panose="02020603050405020304" pitchFamily="18" charset="0"/>
                  </a:rPr>
                  <a:t>denotes complex conjugation</a:t>
                </a:r>
                <a:endParaRPr lang="en-US"/>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768"/>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23B8E435-5DF5-44DE-83D2-9F90DF09A99B}" type="slidenum">
              <a:rPr lang="en-US" smtClean="0"/>
              <a:pPr/>
              <a:t>42</a:t>
            </a:fld>
            <a:endParaRPr lang="en-US"/>
          </a:p>
        </p:txBody>
      </p:sp>
      <p:pic>
        <p:nvPicPr>
          <p:cNvPr id="10" name="Picture 25"/>
          <p:cNvPicPr>
            <a:picLocks noChangeAspect="1" noChangeArrowheads="1"/>
          </p:cNvPicPr>
          <p:nvPr/>
        </p:nvPicPr>
        <p:blipFill rotWithShape="1">
          <a:blip r:embed="rId4">
            <a:extLst>
              <a:ext uri="{28A0092B-C50C-407E-A947-70E740481C1C}">
                <a14:useLocalDpi xmlns:a14="http://schemas.microsoft.com/office/drawing/2010/main" val="0"/>
              </a:ext>
            </a:extLst>
          </a:blip>
          <a:srcRect l="3586" t="6584" r="3180" b="7822"/>
          <a:stretch/>
        </p:blipFill>
        <p:spPr>
          <a:xfrm>
            <a:off x="254000" y="4076700"/>
            <a:ext cx="8382000" cy="2095500"/>
          </a:xfrm>
          <a:prstGeom prst="rect">
            <a:avLst/>
          </a:prstGeom>
          <a:noFill/>
          <a:ln/>
        </p:spPr>
      </p:pic>
    </p:spTree>
    <p:extLst>
      <p:ext uri="{BB962C8B-B14F-4D97-AF65-F5344CB8AC3E}">
        <p14:creationId xmlns:p14="http://schemas.microsoft.com/office/powerpoint/2010/main" val="3382799175"/>
      </p:ext>
    </p:extLst>
  </p:cSld>
  <p:clrMapOvr>
    <a:masterClrMapping/>
  </p:clrMapOvr>
  <p:transition spd="slow">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CONTINUOUS WAVELET TRANSFORM</a:t>
            </a:r>
            <a:endParaRPr lang="en-US" dirty="0"/>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rmAutofit/>
              </a:bodyPr>
              <a:lstStyle/>
              <a:p>
                <a:r>
                  <a:rPr lang="en-US" altLang="zh-TW" smtClean="0"/>
                  <a:t>Wavelet function:</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𝜓</m:t>
                          </m:r>
                        </m:e>
                        <m:sub>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d>
                                <m:dPr>
                                  <m:begChr m:val="|"/>
                                  <m:endChr m:val="|"/>
                                  <m:ctrlPr>
                                    <a:rPr lang="en-US" i="1">
                                      <a:latin typeface="Cambria Math" panose="02040503050406030204" pitchFamily="18" charset="0"/>
                                    </a:rPr>
                                  </m:ctrlPr>
                                </m:dPr>
                                <m:e>
                                  <m:r>
                                    <a:rPr lang="en-US" i="1">
                                      <a:latin typeface="Cambria Math" panose="02040503050406030204" pitchFamily="18" charset="0"/>
                                    </a:rPr>
                                    <m:t>𝑠</m:t>
                                  </m:r>
                                </m:e>
                              </m:d>
                            </m:e>
                          </m:rad>
                        </m:den>
                      </m:f>
                      <m:r>
                        <a:rPr lang="en-US" i="1">
                          <a:latin typeface="Cambria Math" panose="02040503050406030204" pitchFamily="18" charset="0"/>
                        </a:rPr>
                        <m:t>𝜓</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𝜏</m:t>
                              </m:r>
                            </m:num>
                            <m:den>
                              <m:r>
                                <a:rPr lang="en-US" i="1">
                                  <a:latin typeface="Cambria Math" panose="02040503050406030204" pitchFamily="18" charset="0"/>
                                </a:rPr>
                                <m:t>𝑠</m:t>
                              </m:r>
                            </m:den>
                          </m:f>
                        </m:e>
                      </m:d>
                      <m:r>
                        <a:rPr lang="en-US" i="1">
                          <a:latin typeface="Cambria Math" panose="02040503050406030204" pitchFamily="18" charset="0"/>
                        </a:rPr>
                        <m:t>, </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ℝ</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≠0</m:t>
                      </m:r>
                    </m:oMath>
                  </m:oMathPara>
                </a14:m>
                <a:endParaRPr lang="en-US" smtClean="0"/>
              </a:p>
              <a:p>
                <a:pPr marL="0" indent="0">
                  <a:buNone/>
                </a:pPr>
                <a:r>
                  <a:rPr lang="en-US" smtClean="0"/>
                  <a:t>	or</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𝜓</m:t>
                          </m:r>
                        </m:e>
                        <m:sub>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𝜓</m:t>
                          </m:r>
                        </m:sub>
                      </m:sSub>
                      <m:d>
                        <m:dPr>
                          <m:ctrlPr>
                            <a:rPr lang="en-US" i="1">
                              <a:latin typeface="Cambria Math" panose="02040503050406030204" pitchFamily="18" charset="0"/>
                            </a:rPr>
                          </m:ctrlPr>
                        </m:dPr>
                        <m:e>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e>
                      </m:d>
                      <m:r>
                        <a:rPr lang="en-US" i="1">
                          <a:latin typeface="Cambria Math" panose="02040503050406030204" pitchFamily="18" charset="0"/>
                        </a:rPr>
                        <m:t>=</m:t>
                      </m:r>
                      <m:nary>
                        <m:naryPr>
                          <m:limLoc m:val="subSup"/>
                          <m:ctrlPr>
                            <a:rPr lang="en-US" i="1">
                              <a:latin typeface="Cambria Math" panose="02040503050406030204" pitchFamily="18" charset="0"/>
                            </a:rPr>
                          </m:ctrlPr>
                        </m:naryPr>
                        <m:sub>
                          <m:r>
                            <a:rPr lang="en-US" i="1">
                              <a:latin typeface="Cambria Math" panose="02040503050406030204" pitchFamily="18" charset="0"/>
                            </a:rPr>
                            <m:t>−∞</m:t>
                          </m:r>
                        </m:sub>
                        <m:sup>
                          <m:r>
                            <a:rPr lang="en-US" i="1">
                              <a:latin typeface="Cambria Math" panose="02040503050406030204" pitchFamily="18" charset="0"/>
                            </a:rPr>
                            <m:t>∞</m:t>
                          </m:r>
                        </m:sup>
                        <m:e>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𝜓</m:t>
                              </m:r>
                            </m:e>
                            <m:sub>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nary>
                      <m:r>
                        <a:rPr lang="en-US" i="1">
                          <a:latin typeface="Cambria Math" panose="02040503050406030204" pitchFamily="18" charset="0"/>
                        </a:rPr>
                        <m:t>𝑑𝑡</m:t>
                      </m:r>
                    </m:oMath>
                  </m:oMathPara>
                </a14:m>
                <a:endParaRPr lang="en-US" smtClean="0"/>
              </a:p>
              <a:p>
                <a:r>
                  <a:rPr lang="en-US"/>
                  <a:t>Invert CWT: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𝜓</m:t>
                              </m:r>
                            </m:sub>
                          </m:sSub>
                        </m:den>
                      </m:f>
                      <m:nary>
                        <m:naryPr>
                          <m:limLoc m:val="subSup"/>
                          <m:ctrlPr>
                            <a:rPr lang="en-US" i="1">
                              <a:latin typeface="Cambria Math" panose="02040503050406030204" pitchFamily="18" charset="0"/>
                            </a:rPr>
                          </m:ctrlPr>
                        </m:naryPr>
                        <m:sub>
                          <m:r>
                            <a:rPr lang="en-US" i="1">
                              <a:latin typeface="Cambria Math" panose="02040503050406030204" pitchFamily="18" charset="0"/>
                            </a:rPr>
                            <m:t>0</m:t>
                          </m:r>
                        </m:sub>
                        <m:sup>
                          <m:r>
                            <a:rPr lang="en-US" i="1">
                              <a:latin typeface="Cambria Math" panose="02040503050406030204" pitchFamily="18" charset="0"/>
                            </a:rPr>
                            <m:t>∞</m:t>
                          </m:r>
                        </m:sup>
                        <m:e>
                          <m:d>
                            <m:dPr>
                              <m:begChr m:val="["/>
                              <m:endChr m:val="]"/>
                              <m:ctrlPr>
                                <a:rPr lang="en-US" i="1">
                                  <a:latin typeface="Cambria Math" panose="02040503050406030204" pitchFamily="18" charset="0"/>
                                </a:rPr>
                              </m:ctrlPr>
                            </m:dPr>
                            <m:e>
                              <m:nary>
                                <m:naryPr>
                                  <m:limLoc m:val="subSup"/>
                                  <m:ctrlPr>
                                    <a:rPr lang="en-US" i="1">
                                      <a:latin typeface="Cambria Math" panose="02040503050406030204" pitchFamily="18" charset="0"/>
                                    </a:rPr>
                                  </m:ctrlPr>
                                </m:naryPr>
                                <m:sub>
                                  <m:r>
                                    <a:rPr lang="en-US" i="1">
                                      <a:latin typeface="Cambria Math" panose="02040503050406030204" pitchFamily="18" charset="0"/>
                                    </a:rPr>
                                    <m:t>−∞</m:t>
                                  </m:r>
                                </m:sub>
                                <m:sup>
                                  <m:r>
                                    <a:rPr lang="en-US" i="1">
                                      <a:latin typeface="Cambria Math" panose="02040503050406030204" pitchFamily="18" charset="0"/>
                                    </a:rPr>
                                    <m:t>∞</m:t>
                                  </m:r>
                                </m:sup>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e>
                                  </m:d>
                                  <m:sSub>
                                    <m:sSubPr>
                                      <m:ctrlPr>
                                        <a:rPr lang="en-US" i="1">
                                          <a:latin typeface="Cambria Math" panose="02040503050406030204" pitchFamily="18" charset="0"/>
                                        </a:rPr>
                                      </m:ctrlPr>
                                    </m:sSubPr>
                                    <m:e>
                                      <m:r>
                                        <a:rPr lang="en-US" i="1">
                                          <a:latin typeface="Cambria Math" panose="02040503050406030204" pitchFamily="18" charset="0"/>
                                        </a:rPr>
                                        <m:t>𝜓</m:t>
                                      </m:r>
                                    </m:e>
                                    <m:sub>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𝑑</m:t>
                                  </m:r>
                                  <m:r>
                                    <a:rPr lang="en-US" i="1">
                                      <a:latin typeface="Cambria Math" panose="02040503050406030204" pitchFamily="18" charset="0"/>
                                    </a:rPr>
                                    <m:t>𝜏</m:t>
                                  </m:r>
                                </m:e>
                              </m:nary>
                            </m:e>
                          </m:d>
                        </m:e>
                      </m:nary>
                      <m:f>
                        <m:fPr>
                          <m:ctrlPr>
                            <a:rPr lang="en-US" i="1">
                              <a:latin typeface="Cambria Math" panose="02040503050406030204" pitchFamily="18" charset="0"/>
                            </a:rPr>
                          </m:ctrlPr>
                        </m:fPr>
                        <m:num>
                          <m:r>
                            <a:rPr lang="en-US" i="1">
                              <a:latin typeface="Cambria Math" panose="02040503050406030204" pitchFamily="18" charset="0"/>
                            </a:rPr>
                            <m:t>𝑑𝑠</m:t>
                          </m:r>
                        </m:num>
                        <m:den>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den>
                      </m:f>
                    </m:oMath>
                  </m:oMathPara>
                </a14:m>
                <a:endParaRPr lang="en-US" smtClean="0"/>
              </a:p>
              <a:p>
                <a:r>
                  <a:rPr lang="en-US"/>
                  <a:t>Continuous transform: map functions to </a:t>
                </a:r>
                <a:r>
                  <a:rPr lang="en-US" smtClean="0"/>
                  <a:t>functions.</a:t>
                </a:r>
                <a:endParaRPr lang="en-US"/>
              </a:p>
              <a:p>
                <a:r>
                  <a:rPr lang="en-US"/>
                  <a:t>Discrete transform: map sequences to </a:t>
                </a:r>
                <a:r>
                  <a:rPr lang="en-US" smtClean="0"/>
                  <a:t>sequences.</a:t>
                </a:r>
                <a:endParaRPr lang="en-US"/>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768"/>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23B8E435-5DF5-44DE-83D2-9F90DF09A99B}" type="slidenum">
              <a:rPr lang="en-US" smtClean="0"/>
              <a:pPr/>
              <a:t>43</a:t>
            </a:fld>
            <a:endParaRPr lang="en-US"/>
          </a:p>
        </p:txBody>
      </p:sp>
    </p:spTree>
    <p:extLst>
      <p:ext uri="{BB962C8B-B14F-4D97-AF65-F5344CB8AC3E}">
        <p14:creationId xmlns:p14="http://schemas.microsoft.com/office/powerpoint/2010/main" val="3321453794"/>
      </p:ext>
    </p:extLst>
  </p:cSld>
  <p:clrMapOvr>
    <a:masterClrMapping/>
  </p:clrMapOvr>
  <p:transition spd="slow">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CONTINUOUS WAVELET TRANSFORM</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r>
              <a:rPr lang="en-US" b="1">
                <a:solidFill>
                  <a:srgbClr val="003333"/>
                </a:solidFill>
              </a:rPr>
              <a:t>Five Easy Steps to a Continuous Wavelet Transform</a:t>
            </a:r>
            <a:endParaRPr lang="en-US">
              <a:latin typeface="Times New Roman" panose="02020603050405020304" pitchFamily="18" charset="0"/>
            </a:endParaRPr>
          </a:p>
          <a:p>
            <a:pPr marL="822960" lvl="1" indent="-457200">
              <a:buSzPct val="100000"/>
              <a:buFont typeface="+mj-lt"/>
              <a:buAutoNum type="arabicPeriod"/>
            </a:pPr>
            <a:r>
              <a:rPr lang="en-US" sz="2400" smtClean="0"/>
              <a:t>Take </a:t>
            </a:r>
            <a:r>
              <a:rPr lang="en-US" sz="2400"/>
              <a:t>a wavelet and compare it to a section at the start of the original signal. </a:t>
            </a:r>
          </a:p>
          <a:p>
            <a:pPr marL="822960" lvl="1" indent="-457200">
              <a:buSzPct val="100000"/>
              <a:buFont typeface="+mj-lt"/>
              <a:buAutoNum type="arabicPeriod"/>
            </a:pPr>
            <a:r>
              <a:rPr lang="en-US" sz="2400"/>
              <a:t>Calculate a number, </a:t>
            </a:r>
            <a:r>
              <a:rPr lang="en-US" sz="2400" b="1">
                <a:solidFill>
                  <a:srgbClr val="0070C0"/>
                </a:solidFill>
              </a:rPr>
              <a:t>C</a:t>
            </a:r>
            <a:r>
              <a:rPr lang="en-US" sz="2400"/>
              <a:t>, that represents how closely correlated the wavelet is with this section of the signal. The higher </a:t>
            </a:r>
            <a:r>
              <a:rPr lang="en-US" sz="2400" b="1">
                <a:solidFill>
                  <a:srgbClr val="0070C0"/>
                </a:solidFill>
              </a:rPr>
              <a:t>C</a:t>
            </a:r>
            <a:r>
              <a:rPr lang="en-US" sz="2400"/>
              <a:t> is, the more the similarity. Note that the results will depend on the shape of the wavelet you choose.</a:t>
            </a:r>
          </a:p>
          <a:p>
            <a:pPr lvl="1">
              <a:buFontTx/>
              <a:buAutoNum type="arabicPeriod"/>
            </a:pPr>
            <a:endParaRPr lang="en-US" sz="2400"/>
          </a:p>
          <a:p>
            <a:endParaRPr lang="en-US">
              <a:latin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23B8E435-5DF5-44DE-83D2-9F90DF09A99B}" type="slidenum">
              <a:rPr lang="en-US" smtClean="0"/>
              <a:pPr/>
              <a:t>44</a:t>
            </a:fld>
            <a:endParaRPr lang="en-US"/>
          </a:p>
        </p:txBody>
      </p:sp>
      <p:pic>
        <p:nvPicPr>
          <p:cNvPr id="6" name="Picture 5" descr="ch01_i45"/>
          <p:cNvPicPr>
            <a:picLocks noChangeAspect="1" noChangeArrowheads="1"/>
          </p:cNvPicPr>
          <p:nvPr/>
        </p:nvPicPr>
        <p:blipFill rotWithShape="1">
          <a:blip r:embed="rId3">
            <a:extLst>
              <a:ext uri="{28A0092B-C50C-407E-A947-70E740481C1C}">
                <a14:useLocalDpi xmlns:a14="http://schemas.microsoft.com/office/drawing/2010/main" val="0"/>
              </a:ext>
            </a:extLst>
          </a:blip>
          <a:srcRect l="4437" r="47862"/>
          <a:stretch/>
        </p:blipFill>
        <p:spPr bwMode="auto">
          <a:xfrm>
            <a:off x="2514600" y="3822460"/>
            <a:ext cx="4267200" cy="245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158384"/>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CONTINUOUS WAVELET TRANSFORM</a:t>
            </a:r>
            <a:endParaRPr lang="en-US" dirty="0"/>
          </a:p>
        </p:txBody>
      </p:sp>
      <p:sp>
        <p:nvSpPr>
          <p:cNvPr id="5" name="Content Placeholder 2"/>
          <p:cNvSpPr>
            <a:spLocks noGrp="1"/>
          </p:cNvSpPr>
          <p:nvPr>
            <p:ph sz="quarter" idx="1"/>
          </p:nvPr>
        </p:nvSpPr>
        <p:spPr>
          <a:xfrm>
            <a:off x="401137" y="641294"/>
            <a:ext cx="8077200" cy="6158493"/>
          </a:xfrm>
        </p:spPr>
        <p:txBody>
          <a:bodyPr>
            <a:normAutofit/>
          </a:bodyPr>
          <a:lstStyle/>
          <a:p>
            <a:r>
              <a:rPr lang="en-US" b="1">
                <a:solidFill>
                  <a:srgbClr val="003333"/>
                </a:solidFill>
              </a:rPr>
              <a:t>Five Easy Steps to a Continuous Wavelet Transform</a:t>
            </a:r>
            <a:endParaRPr lang="en-US">
              <a:latin typeface="Times New Roman" panose="02020603050405020304" pitchFamily="18" charset="0"/>
            </a:endParaRPr>
          </a:p>
          <a:p>
            <a:pPr marL="822960" lvl="1" indent="-457200">
              <a:buSzPct val="100000"/>
              <a:buFont typeface="+mj-lt"/>
              <a:buAutoNum type="arabicPeriod" startAt="3"/>
            </a:pPr>
            <a:r>
              <a:rPr lang="en-US" sz="2400" smtClean="0"/>
              <a:t>Shift </a:t>
            </a:r>
            <a:r>
              <a:rPr lang="en-US" sz="2400"/>
              <a:t>the wavelet to the right and repeat steps 1 and 2 until you've covered the whole signal</a:t>
            </a:r>
            <a:r>
              <a:rPr lang="en-US" sz="2400" smtClean="0"/>
              <a:t>.</a:t>
            </a:r>
          </a:p>
          <a:p>
            <a:pPr marL="822960" lvl="1" indent="-457200">
              <a:buSzPct val="100000"/>
              <a:buFont typeface="+mj-lt"/>
              <a:buAutoNum type="arabicPeriod" startAt="3"/>
            </a:pPr>
            <a:endParaRPr lang="en-US" sz="2400" smtClean="0"/>
          </a:p>
          <a:p>
            <a:pPr marL="822960" lvl="1" indent="-457200">
              <a:buSzPct val="100000"/>
              <a:buFont typeface="+mj-lt"/>
              <a:buAutoNum type="arabicPeriod" startAt="3"/>
            </a:pPr>
            <a:endParaRPr lang="en-US" sz="2400"/>
          </a:p>
          <a:p>
            <a:pPr marL="822960" lvl="1" indent="-457200">
              <a:buSzPct val="100000"/>
              <a:buFont typeface="+mj-lt"/>
              <a:buAutoNum type="arabicPeriod" startAt="3"/>
            </a:pPr>
            <a:endParaRPr lang="en-US" sz="2400" smtClean="0"/>
          </a:p>
          <a:p>
            <a:pPr marL="822960" lvl="1" indent="-457200">
              <a:buSzPct val="100000"/>
              <a:buFont typeface="+mj-lt"/>
              <a:buAutoNum type="arabicPeriod" startAt="3"/>
            </a:pPr>
            <a:endParaRPr lang="en-US" sz="2400"/>
          </a:p>
          <a:p>
            <a:pPr marL="822960" lvl="1" indent="-457200">
              <a:buSzPct val="100000"/>
              <a:buFont typeface="+mj-lt"/>
              <a:buAutoNum type="arabicPeriod" startAt="3"/>
            </a:pPr>
            <a:r>
              <a:rPr lang="en-US" sz="2400" smtClean="0"/>
              <a:t>Scale </a:t>
            </a:r>
            <a:r>
              <a:rPr lang="en-US" sz="2400"/>
              <a:t>(stretch) the wavelet and repeat steps 1 through 3</a:t>
            </a:r>
            <a:r>
              <a:rPr lang="en-US" sz="2400" smtClean="0"/>
              <a:t>.</a:t>
            </a:r>
          </a:p>
          <a:p>
            <a:pPr marL="822960" lvl="1" indent="-457200">
              <a:buSzPct val="100000"/>
              <a:buFont typeface="+mj-lt"/>
              <a:buAutoNum type="arabicPeriod" startAt="3"/>
            </a:pPr>
            <a:endParaRPr lang="en-US" sz="2400"/>
          </a:p>
          <a:p>
            <a:pPr marL="822960" lvl="1" indent="-457200">
              <a:buSzPct val="100000"/>
              <a:buFont typeface="+mj-lt"/>
              <a:buAutoNum type="arabicPeriod" startAt="3"/>
            </a:pPr>
            <a:endParaRPr lang="en-US" sz="2400" smtClean="0"/>
          </a:p>
          <a:p>
            <a:pPr marL="822960" lvl="1" indent="-457200">
              <a:buSzPct val="100000"/>
              <a:buFont typeface="+mj-lt"/>
              <a:buAutoNum type="arabicPeriod" startAt="3"/>
            </a:pPr>
            <a:endParaRPr lang="en-US" sz="2400"/>
          </a:p>
          <a:p>
            <a:pPr marL="822960" lvl="1" indent="-457200">
              <a:buSzPct val="100000"/>
              <a:buFont typeface="+mj-lt"/>
              <a:buAutoNum type="arabicPeriod" startAt="3"/>
            </a:pPr>
            <a:r>
              <a:rPr lang="en-US" sz="2400" smtClean="0"/>
              <a:t>Repeat steps </a:t>
            </a:r>
            <a:r>
              <a:rPr lang="en-US" sz="2400"/>
              <a:t>1 through 4 for all scales</a:t>
            </a:r>
          </a:p>
        </p:txBody>
      </p:sp>
      <p:sp>
        <p:nvSpPr>
          <p:cNvPr id="4" name="Slide Number Placeholder 3"/>
          <p:cNvSpPr>
            <a:spLocks noGrp="1"/>
          </p:cNvSpPr>
          <p:nvPr>
            <p:ph type="sldNum" sz="quarter" idx="15"/>
          </p:nvPr>
        </p:nvSpPr>
        <p:spPr/>
        <p:txBody>
          <a:bodyPr/>
          <a:lstStyle/>
          <a:p>
            <a:fld id="{23B8E435-5DF5-44DE-83D2-9F90DF09A99B}" type="slidenum">
              <a:rPr lang="en-US" smtClean="0"/>
              <a:pPr/>
              <a:t>45</a:t>
            </a:fld>
            <a:endParaRPr lang="en-US"/>
          </a:p>
        </p:txBody>
      </p:sp>
      <p:pic>
        <p:nvPicPr>
          <p:cNvPr id="7" name="Picture 4" descr="ch01_i49"/>
          <p:cNvPicPr>
            <a:picLocks noChangeAspect="1" noChangeArrowheads="1"/>
          </p:cNvPicPr>
          <p:nvPr/>
        </p:nvPicPr>
        <p:blipFill rotWithShape="1">
          <a:blip r:embed="rId3">
            <a:extLst>
              <a:ext uri="{28A0092B-C50C-407E-A947-70E740481C1C}">
                <a14:useLocalDpi xmlns:a14="http://schemas.microsoft.com/office/drawing/2010/main" val="0"/>
              </a:ext>
            </a:extLst>
          </a:blip>
          <a:srcRect l="5583" r="46394"/>
          <a:stretch/>
        </p:blipFill>
        <p:spPr bwMode="auto">
          <a:xfrm>
            <a:off x="2209800" y="1981200"/>
            <a:ext cx="3276601"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ch01_i53"/>
          <p:cNvPicPr>
            <a:picLocks noChangeAspect="1" noChangeArrowheads="1"/>
          </p:cNvPicPr>
          <p:nvPr/>
        </p:nvPicPr>
        <p:blipFill rotWithShape="1">
          <a:blip r:embed="rId4">
            <a:extLst>
              <a:ext uri="{28A0092B-C50C-407E-A947-70E740481C1C}">
                <a14:useLocalDpi xmlns:a14="http://schemas.microsoft.com/office/drawing/2010/main" val="0"/>
              </a:ext>
            </a:extLst>
          </a:blip>
          <a:srcRect l="5547" r="47861"/>
          <a:stretch/>
        </p:blipFill>
        <p:spPr bwMode="auto">
          <a:xfrm>
            <a:off x="3429000" y="4120903"/>
            <a:ext cx="2819400" cy="1641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3146065"/>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CONTINUOUS WAVELET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46</a:t>
            </a:fld>
            <a:endParaRPr lang="en-US"/>
          </a:p>
        </p:txBody>
      </p:sp>
      <p:grpSp>
        <p:nvGrpSpPr>
          <p:cNvPr id="8" name="Group 7"/>
          <p:cNvGrpSpPr>
            <a:grpSpLocks/>
          </p:cNvGrpSpPr>
          <p:nvPr/>
        </p:nvGrpSpPr>
        <p:grpSpPr bwMode="auto">
          <a:xfrm>
            <a:off x="146843" y="1007269"/>
            <a:ext cx="8850313" cy="5134861"/>
            <a:chOff x="41" y="964"/>
            <a:chExt cx="5719" cy="3771"/>
          </a:xfrm>
        </p:grpSpPr>
        <p:pic>
          <p:nvPicPr>
            <p:cNvPr id="9" name="Picture 8" descr="Resolution_Wavel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 y="1016"/>
              <a:ext cx="3396" cy="2706"/>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1196" y="1031"/>
              <a:ext cx="3361" cy="2642"/>
              <a:chOff x="1196" y="1229"/>
              <a:chExt cx="3361" cy="2642"/>
            </a:xfrm>
          </p:grpSpPr>
          <p:sp>
            <p:nvSpPr>
              <p:cNvPr id="16" name="Rectangle 15"/>
              <p:cNvSpPr>
                <a:spLocks noChangeArrowheads="1"/>
              </p:cNvSpPr>
              <p:nvPr/>
            </p:nvSpPr>
            <p:spPr bwMode="auto">
              <a:xfrm>
                <a:off x="1203" y="1237"/>
                <a:ext cx="3354" cy="263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17" name="Line 8"/>
              <p:cNvSpPr>
                <a:spLocks noChangeShapeType="1"/>
              </p:cNvSpPr>
              <p:nvPr/>
            </p:nvSpPr>
            <p:spPr bwMode="auto">
              <a:xfrm>
                <a:off x="1208" y="3652"/>
                <a:ext cx="33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18" name="Line 9"/>
              <p:cNvSpPr>
                <a:spLocks noChangeShapeType="1"/>
              </p:cNvSpPr>
              <p:nvPr/>
            </p:nvSpPr>
            <p:spPr bwMode="auto">
              <a:xfrm>
                <a:off x="1209" y="3213"/>
                <a:ext cx="33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19" name="Line 10"/>
              <p:cNvSpPr>
                <a:spLocks noChangeShapeType="1"/>
              </p:cNvSpPr>
              <p:nvPr/>
            </p:nvSpPr>
            <p:spPr bwMode="auto">
              <a:xfrm flipV="1">
                <a:off x="2888" y="1246"/>
                <a:ext cx="14" cy="240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0" name="Line 11"/>
              <p:cNvSpPr>
                <a:spLocks noChangeShapeType="1"/>
              </p:cNvSpPr>
              <p:nvPr/>
            </p:nvSpPr>
            <p:spPr bwMode="auto">
              <a:xfrm>
                <a:off x="1196" y="2560"/>
                <a:ext cx="33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1" name="Line 12"/>
              <p:cNvSpPr>
                <a:spLocks noChangeShapeType="1"/>
              </p:cNvSpPr>
              <p:nvPr/>
            </p:nvSpPr>
            <p:spPr bwMode="auto">
              <a:xfrm flipH="1" flipV="1">
                <a:off x="3730" y="1233"/>
                <a:ext cx="4" cy="19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2" name="Line 13"/>
              <p:cNvSpPr>
                <a:spLocks noChangeShapeType="1"/>
              </p:cNvSpPr>
              <p:nvPr/>
            </p:nvSpPr>
            <p:spPr bwMode="auto">
              <a:xfrm flipH="1" flipV="1">
                <a:off x="2044" y="1229"/>
                <a:ext cx="4" cy="19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3" name="Line 14"/>
              <p:cNvSpPr>
                <a:spLocks noChangeShapeType="1"/>
              </p:cNvSpPr>
              <p:nvPr/>
            </p:nvSpPr>
            <p:spPr bwMode="auto">
              <a:xfrm flipH="1" flipV="1">
                <a:off x="4138" y="1236"/>
                <a:ext cx="4" cy="13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4" name="Line 15"/>
              <p:cNvSpPr>
                <a:spLocks noChangeShapeType="1"/>
              </p:cNvSpPr>
              <p:nvPr/>
            </p:nvSpPr>
            <p:spPr bwMode="auto">
              <a:xfrm flipH="1" flipV="1">
                <a:off x="3312" y="1236"/>
                <a:ext cx="4" cy="13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5" name="Line 16"/>
              <p:cNvSpPr>
                <a:spLocks noChangeShapeType="1"/>
              </p:cNvSpPr>
              <p:nvPr/>
            </p:nvSpPr>
            <p:spPr bwMode="auto">
              <a:xfrm flipH="1" flipV="1">
                <a:off x="2466" y="1236"/>
                <a:ext cx="4" cy="13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6" name="Line 17"/>
              <p:cNvSpPr>
                <a:spLocks noChangeShapeType="1"/>
              </p:cNvSpPr>
              <p:nvPr/>
            </p:nvSpPr>
            <p:spPr bwMode="auto">
              <a:xfrm flipH="1" flipV="1">
                <a:off x="1631" y="1236"/>
                <a:ext cx="4" cy="13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grpSp>
        <p:sp>
          <p:nvSpPr>
            <p:cNvPr id="11" name="Text Box 18"/>
            <p:cNvSpPr txBox="1">
              <a:spLocks noChangeArrowheads="1"/>
            </p:cNvSpPr>
            <p:nvPr/>
          </p:nvSpPr>
          <p:spPr bwMode="auto">
            <a:xfrm>
              <a:off x="2559" y="3734"/>
              <a:ext cx="687"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a:spcBef>
                  <a:spcPct val="50000"/>
                </a:spcBef>
              </a:pPr>
              <a:r>
                <a:rPr lang="en-US" b="1">
                  <a:solidFill>
                    <a:srgbClr val="FF0000"/>
                  </a:solidFill>
                  <a:latin typeface="Arial" panose="020B0604020202020204" pitchFamily="34" charset="0"/>
                </a:rPr>
                <a:t>Time</a:t>
              </a:r>
            </a:p>
          </p:txBody>
        </p:sp>
        <p:sp>
          <p:nvSpPr>
            <p:cNvPr id="12" name="Text Box 19"/>
            <p:cNvSpPr txBox="1">
              <a:spLocks noChangeArrowheads="1"/>
            </p:cNvSpPr>
            <p:nvPr/>
          </p:nvSpPr>
          <p:spPr bwMode="auto">
            <a:xfrm>
              <a:off x="192" y="1914"/>
              <a:ext cx="978"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a:spcBef>
                  <a:spcPct val="50000"/>
                </a:spcBef>
              </a:pPr>
              <a:r>
                <a:rPr lang="en-US" b="1">
                  <a:solidFill>
                    <a:srgbClr val="FF0000"/>
                  </a:solidFill>
                  <a:latin typeface="Arial" panose="020B0604020202020204" pitchFamily="34" charset="0"/>
                </a:rPr>
                <a:t>Frequency</a:t>
              </a:r>
            </a:p>
          </p:txBody>
        </p:sp>
        <p:sp>
          <p:nvSpPr>
            <p:cNvPr id="13" name="AutoShape 20"/>
            <p:cNvSpPr>
              <a:spLocks/>
            </p:cNvSpPr>
            <p:nvPr/>
          </p:nvSpPr>
          <p:spPr bwMode="auto">
            <a:xfrm>
              <a:off x="4747" y="964"/>
              <a:ext cx="1013" cy="877"/>
            </a:xfrm>
            <a:prstGeom prst="borderCallout1">
              <a:avLst>
                <a:gd name="adj1" fmla="val 8208"/>
                <a:gd name="adj2" fmla="val -4736"/>
                <a:gd name="adj3" fmla="val 48917"/>
                <a:gd name="adj4" fmla="val -38106"/>
              </a:avLst>
            </a:prstGeom>
            <a:noFill/>
            <a:ln w="254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r>
                <a:rPr lang="en-US" b="1">
                  <a:solidFill>
                    <a:srgbClr val="0070C0"/>
                  </a:solidFill>
                  <a:latin typeface="Arial" panose="020B0604020202020204" pitchFamily="34" charset="0"/>
                </a:rPr>
                <a:t>Better time resolution;</a:t>
              </a:r>
            </a:p>
            <a:p>
              <a:r>
                <a:rPr lang="en-US" b="1">
                  <a:solidFill>
                    <a:srgbClr val="0070C0"/>
                  </a:solidFill>
                  <a:latin typeface="Arial" panose="020B0604020202020204" pitchFamily="34" charset="0"/>
                </a:rPr>
                <a:t>Poor frequency resolution</a:t>
              </a:r>
            </a:p>
          </p:txBody>
        </p:sp>
        <p:sp>
          <p:nvSpPr>
            <p:cNvPr id="14" name="AutoShape 21"/>
            <p:cNvSpPr>
              <a:spLocks/>
            </p:cNvSpPr>
            <p:nvPr/>
          </p:nvSpPr>
          <p:spPr bwMode="auto">
            <a:xfrm>
              <a:off x="41" y="3054"/>
              <a:ext cx="1013" cy="877"/>
            </a:xfrm>
            <a:prstGeom prst="borderCallout1">
              <a:avLst>
                <a:gd name="adj1" fmla="val 8208"/>
                <a:gd name="adj2" fmla="val 104736"/>
                <a:gd name="adj3" fmla="val 54046"/>
                <a:gd name="adj4" fmla="val 143634"/>
              </a:avLst>
            </a:prstGeom>
            <a:noFill/>
            <a:ln w="254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r>
                <a:rPr lang="en-US" b="1">
                  <a:solidFill>
                    <a:srgbClr val="0070C0"/>
                  </a:solidFill>
                  <a:latin typeface="Arial" panose="020B0604020202020204" pitchFamily="34" charset="0"/>
                </a:rPr>
                <a:t>Better frequency resolution;</a:t>
              </a:r>
            </a:p>
            <a:p>
              <a:r>
                <a:rPr lang="en-US" b="1">
                  <a:solidFill>
                    <a:srgbClr val="0070C0"/>
                  </a:solidFill>
                  <a:latin typeface="Arial" panose="020B0604020202020204" pitchFamily="34" charset="0"/>
                </a:rPr>
                <a:t>Poor time resolution</a:t>
              </a:r>
            </a:p>
          </p:txBody>
        </p:sp>
        <p:sp>
          <p:nvSpPr>
            <p:cNvPr id="15" name="Text Box 22"/>
            <p:cNvSpPr txBox="1">
              <a:spLocks noChangeArrowheads="1"/>
            </p:cNvSpPr>
            <p:nvPr/>
          </p:nvSpPr>
          <p:spPr bwMode="auto">
            <a:xfrm>
              <a:off x="2668" y="3989"/>
              <a:ext cx="2891" cy="746"/>
            </a:xfrm>
            <a:prstGeom prst="rect">
              <a:avLst/>
            </a:prstGeom>
            <a:no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buFontTx/>
                <a:buChar char="•"/>
              </a:pPr>
              <a:r>
                <a:rPr lang="en-US" sz="2000">
                  <a:solidFill>
                    <a:srgbClr val="0070C0"/>
                  </a:solidFill>
                  <a:latin typeface="Arial" panose="020B0604020202020204" pitchFamily="34" charset="0"/>
                </a:rPr>
                <a:t> Each box represents a equal </a:t>
              </a:r>
              <a:r>
                <a:rPr lang="en-US" sz="2000" smtClean="0">
                  <a:solidFill>
                    <a:srgbClr val="0070C0"/>
                  </a:solidFill>
                  <a:latin typeface="Arial" panose="020B0604020202020204" pitchFamily="34" charset="0"/>
                </a:rPr>
                <a:t>portion </a:t>
              </a:r>
              <a:endParaRPr lang="en-US" sz="2000">
                <a:solidFill>
                  <a:srgbClr val="0070C0"/>
                </a:solidFill>
                <a:latin typeface="Arial" panose="020B0604020202020204" pitchFamily="34" charset="0"/>
              </a:endParaRPr>
            </a:p>
            <a:p>
              <a:pPr>
                <a:buFontTx/>
                <a:buChar char="•"/>
              </a:pPr>
              <a:r>
                <a:rPr lang="en-US" sz="2000">
                  <a:solidFill>
                    <a:srgbClr val="0070C0"/>
                  </a:solidFill>
                  <a:latin typeface="Arial" panose="020B0604020202020204" pitchFamily="34" charset="0"/>
                </a:rPr>
                <a:t> Resolution in STFT is selected once for entire analysis</a:t>
              </a:r>
            </a:p>
          </p:txBody>
        </p:sp>
      </p:grpSp>
    </p:spTree>
    <p:extLst>
      <p:ext uri="{BB962C8B-B14F-4D97-AF65-F5344CB8AC3E}">
        <p14:creationId xmlns:p14="http://schemas.microsoft.com/office/powerpoint/2010/main" val="2440445467"/>
      </p:ext>
    </p:extLst>
  </p:cSld>
  <p:clrMapOvr>
    <a:masterClrMapping/>
  </p:clrMapOvr>
  <p:transition spd="slow">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Fourier vs. Wavelet</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47</a:t>
            </a:fld>
            <a:endParaRPr lang="en-US"/>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600200" y="563562"/>
            <a:ext cx="5722002" cy="4999038"/>
          </a:xfrm>
          <a:prstGeom prst="rect">
            <a:avLst/>
          </a:prstGeom>
          <a:noFill/>
          <a:ln>
            <a:noFill/>
          </a:ln>
        </p:spPr>
      </p:pic>
      <p:sp>
        <p:nvSpPr>
          <p:cNvPr id="3" name="TextBox 2"/>
          <p:cNvSpPr txBox="1"/>
          <p:nvPr/>
        </p:nvSpPr>
        <p:spPr>
          <a:xfrm>
            <a:off x="1828800" y="6193810"/>
            <a:ext cx="5665333" cy="276999"/>
          </a:xfrm>
          <a:prstGeom prst="rect">
            <a:avLst/>
          </a:prstGeom>
          <a:noFill/>
        </p:spPr>
        <p:txBody>
          <a:bodyPr wrap="none" rtlCol="0">
            <a:spAutoFit/>
          </a:bodyPr>
          <a:lstStyle/>
          <a:p>
            <a:r>
              <a:rPr lang="en-US" altLang="zh-TW" sz="1200"/>
              <a:t>From </a:t>
            </a:r>
            <a:r>
              <a:rPr lang="en-US" altLang="zh-TW" sz="1200">
                <a:hlinkClick r:id="rId4"/>
              </a:rPr>
              <a:t>http://www.cerm.unifi.it/EUcourse2001/Gunther_lecturenotes.pdf</a:t>
            </a:r>
            <a:r>
              <a:rPr lang="en-US" altLang="zh-TW" sz="1200"/>
              <a:t>, </a:t>
            </a:r>
            <a:r>
              <a:rPr lang="en-US" altLang="zh-TW" sz="1200" smtClean="0"/>
              <a:t>p.10</a:t>
            </a:r>
            <a:endParaRPr lang="en-US" sz="1200"/>
          </a:p>
        </p:txBody>
      </p:sp>
      <p:sp>
        <p:nvSpPr>
          <p:cNvPr id="7" name="TextBox 6"/>
          <p:cNvSpPr txBox="1"/>
          <p:nvPr/>
        </p:nvSpPr>
        <p:spPr>
          <a:xfrm>
            <a:off x="2895600" y="5768082"/>
            <a:ext cx="3350597" cy="369332"/>
          </a:xfrm>
          <a:prstGeom prst="rect">
            <a:avLst/>
          </a:prstGeom>
          <a:noFill/>
        </p:spPr>
        <p:txBody>
          <a:bodyPr wrap="none" rtlCol="0">
            <a:spAutoFit/>
          </a:bodyPr>
          <a:lstStyle/>
          <a:p>
            <a:r>
              <a:rPr lang="en-US" smtClean="0"/>
              <a:t>Fourier vs Wavelet transform</a:t>
            </a:r>
            <a:endParaRPr lang="en-US"/>
          </a:p>
        </p:txBody>
      </p:sp>
    </p:spTree>
    <p:extLst>
      <p:ext uri="{BB962C8B-B14F-4D97-AF65-F5344CB8AC3E}">
        <p14:creationId xmlns:p14="http://schemas.microsoft.com/office/powerpoint/2010/main" val="1079714074"/>
      </p:ext>
    </p:extLst>
  </p:cSld>
  <p:clrMapOvr>
    <a:masterClrMapping/>
  </p:clrMapOvr>
  <p:transition spd="slow">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Fourier vs. Wavelet</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48</a:t>
            </a:fld>
            <a:endParaRPr lang="en-US"/>
          </a:p>
        </p:txBody>
      </p:sp>
      <p:pic>
        <p:nvPicPr>
          <p:cNvPr id="5" name="Picture 4"/>
          <p:cNvPicPr>
            <a:picLocks noChangeAspect="1"/>
          </p:cNvPicPr>
          <p:nvPr/>
        </p:nvPicPr>
        <p:blipFill>
          <a:blip r:embed="rId3"/>
          <a:stretch>
            <a:fillRect/>
          </a:stretch>
        </p:blipFill>
        <p:spPr>
          <a:xfrm>
            <a:off x="123825" y="928687"/>
            <a:ext cx="8650642" cy="4862513"/>
          </a:xfrm>
          <a:prstGeom prst="rect">
            <a:avLst/>
          </a:prstGeom>
        </p:spPr>
      </p:pic>
    </p:spTree>
    <p:extLst>
      <p:ext uri="{BB962C8B-B14F-4D97-AF65-F5344CB8AC3E}">
        <p14:creationId xmlns:p14="http://schemas.microsoft.com/office/powerpoint/2010/main" val="935002175"/>
      </p:ext>
    </p:extLst>
  </p:cSld>
  <p:clrMapOvr>
    <a:masterClrMapping/>
  </p:clrMapOvr>
  <p:transition spd="slow">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Fourier vs. Wavelet</a:t>
            </a:r>
            <a:endParaRPr lang="en-US" dirty="0"/>
          </a:p>
        </p:txBody>
      </p:sp>
      <p:sp>
        <p:nvSpPr>
          <p:cNvPr id="8" name="Content Placeholder 2"/>
          <p:cNvSpPr>
            <a:spLocks noGrp="1"/>
          </p:cNvSpPr>
          <p:nvPr>
            <p:ph sz="quarter" idx="1"/>
          </p:nvPr>
        </p:nvSpPr>
        <p:spPr>
          <a:xfrm>
            <a:off x="401137" y="641295"/>
            <a:ext cx="8077200" cy="5559552"/>
          </a:xfrm>
        </p:spPr>
        <p:txBody>
          <a:bodyPr>
            <a:normAutofit/>
          </a:bodyPr>
          <a:lstStyle/>
          <a:p>
            <a:pPr>
              <a:lnSpc>
                <a:spcPct val="90000"/>
              </a:lnSpc>
            </a:pPr>
            <a:r>
              <a:rPr lang="en-US"/>
              <a:t>Fourier</a:t>
            </a:r>
          </a:p>
          <a:p>
            <a:pPr lvl="1">
              <a:lnSpc>
                <a:spcPct val="90000"/>
              </a:lnSpc>
            </a:pPr>
            <a:r>
              <a:rPr lang="en-US" sz="2400"/>
              <a:t>Loses time (location) coordinate completely</a:t>
            </a:r>
          </a:p>
          <a:p>
            <a:pPr lvl="1">
              <a:lnSpc>
                <a:spcPct val="90000"/>
              </a:lnSpc>
            </a:pPr>
            <a:r>
              <a:rPr lang="en-US" sz="2400"/>
              <a:t>Analyses the whole signal</a:t>
            </a:r>
          </a:p>
          <a:p>
            <a:pPr lvl="1">
              <a:lnSpc>
                <a:spcPct val="90000"/>
              </a:lnSpc>
            </a:pPr>
            <a:r>
              <a:rPr lang="en-US" sz="2400"/>
              <a:t>Short pieces lose “frequency” meaning</a:t>
            </a:r>
          </a:p>
          <a:p>
            <a:pPr lvl="1">
              <a:lnSpc>
                <a:spcPct val="90000"/>
              </a:lnSpc>
              <a:buClr>
                <a:schemeClr val="folHlink"/>
              </a:buClr>
              <a:buNone/>
            </a:pPr>
            <a:endParaRPr lang="en-US" sz="2400"/>
          </a:p>
          <a:p>
            <a:pPr>
              <a:lnSpc>
                <a:spcPct val="90000"/>
              </a:lnSpc>
            </a:pPr>
            <a:r>
              <a:rPr lang="en-US"/>
              <a:t>Wavelets</a:t>
            </a:r>
          </a:p>
          <a:p>
            <a:pPr lvl="1">
              <a:lnSpc>
                <a:spcPct val="90000"/>
              </a:lnSpc>
            </a:pPr>
            <a:r>
              <a:rPr lang="en-US" sz="2400"/>
              <a:t>Localized time-frequency analysis</a:t>
            </a:r>
          </a:p>
          <a:p>
            <a:pPr lvl="1">
              <a:lnSpc>
                <a:spcPct val="90000"/>
              </a:lnSpc>
            </a:pPr>
            <a:r>
              <a:rPr lang="en-US" sz="2400"/>
              <a:t>Short signal pieces also have significance</a:t>
            </a:r>
          </a:p>
          <a:p>
            <a:pPr lvl="1">
              <a:lnSpc>
                <a:spcPct val="90000"/>
              </a:lnSpc>
            </a:pPr>
            <a:r>
              <a:rPr lang="en-US" sz="2400"/>
              <a:t>Scale = Frequency band</a:t>
            </a:r>
          </a:p>
        </p:txBody>
      </p:sp>
      <p:sp>
        <p:nvSpPr>
          <p:cNvPr id="4" name="Slide Number Placeholder 3"/>
          <p:cNvSpPr>
            <a:spLocks noGrp="1"/>
          </p:cNvSpPr>
          <p:nvPr>
            <p:ph type="sldNum" sz="quarter" idx="15"/>
          </p:nvPr>
        </p:nvSpPr>
        <p:spPr/>
        <p:txBody>
          <a:bodyPr/>
          <a:lstStyle/>
          <a:p>
            <a:fld id="{23B8E435-5DF5-44DE-83D2-9F90DF09A99B}" type="slidenum">
              <a:rPr lang="en-US" smtClean="0"/>
              <a:pPr/>
              <a:t>49</a:t>
            </a:fld>
            <a:endParaRPr lang="en-US"/>
          </a:p>
        </p:txBody>
      </p:sp>
    </p:spTree>
    <p:extLst>
      <p:ext uri="{BB962C8B-B14F-4D97-AF65-F5344CB8AC3E}">
        <p14:creationId xmlns:p14="http://schemas.microsoft.com/office/powerpoint/2010/main" val="2743934058"/>
      </p:ext>
    </p:extLst>
  </p:cSld>
  <p:clrMapOvr>
    <a:masterClrMapping/>
  </p:clrMapOvr>
  <p:transition spd="slow">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Stationary and Non-stationary Signals</a:t>
            </a:r>
            <a:endParaRPr lang="en-US" dirty="0"/>
          </a:p>
        </p:txBody>
      </p:sp>
      <p:sp>
        <p:nvSpPr>
          <p:cNvPr id="5" name="Content Placeholder 2"/>
          <p:cNvSpPr>
            <a:spLocks noGrp="1"/>
          </p:cNvSpPr>
          <p:nvPr>
            <p:ph sz="quarter" idx="1"/>
          </p:nvPr>
        </p:nvSpPr>
        <p:spPr>
          <a:xfrm>
            <a:off x="401137" y="641295"/>
            <a:ext cx="8077200" cy="5559552"/>
          </a:xfrm>
        </p:spPr>
        <p:txBody>
          <a:bodyPr>
            <a:normAutofit lnSpcReduction="10000"/>
          </a:bodyPr>
          <a:lstStyle/>
          <a:p>
            <a:r>
              <a:rPr lang="en-US" altLang="ar-SA"/>
              <a:t>FT </a:t>
            </a:r>
            <a:r>
              <a:rPr lang="en-US" altLang="ar-SA" sz="2200" smtClean="0"/>
              <a:t>identifies </a:t>
            </a:r>
            <a:r>
              <a:rPr lang="en-US" altLang="ar-SA" sz="2200"/>
              <a:t>all spectral components present in the signal, however it does not provide any information regarding the </a:t>
            </a:r>
            <a:r>
              <a:rPr lang="en-US" altLang="ar-SA" sz="2200">
                <a:solidFill>
                  <a:srgbClr val="0000FF"/>
                </a:solidFill>
              </a:rPr>
              <a:t>temporal (time) localization</a:t>
            </a:r>
            <a:r>
              <a:rPr lang="en-US" altLang="ar-SA" sz="2200"/>
              <a:t> of these components</a:t>
            </a:r>
            <a:r>
              <a:rPr lang="en-US" altLang="ar-SA" sz="2200" smtClean="0"/>
              <a:t>.</a:t>
            </a:r>
            <a:endParaRPr lang="en-US" altLang="ar-SA" sz="2200"/>
          </a:p>
          <a:p>
            <a:r>
              <a:rPr lang="en-US" altLang="ar-SA" sz="2200">
                <a:solidFill>
                  <a:srgbClr val="0000FF"/>
                </a:solidFill>
              </a:rPr>
              <a:t>Stat</a:t>
            </a:r>
            <a:r>
              <a:rPr lang="en-US" altLang="ar-SA" sz="2200" smtClean="0">
                <a:solidFill>
                  <a:srgbClr val="0000FF"/>
                </a:solidFill>
              </a:rPr>
              <a:t>ionary </a:t>
            </a:r>
            <a:r>
              <a:rPr lang="en-US" altLang="ar-SA" sz="2200">
                <a:solidFill>
                  <a:srgbClr val="0000FF"/>
                </a:solidFill>
              </a:rPr>
              <a:t>signals</a:t>
            </a:r>
            <a:r>
              <a:rPr lang="en-US" altLang="ar-SA" sz="2200"/>
              <a:t> consist of spectral components that do not change in time </a:t>
            </a:r>
            <a:endParaRPr lang="en-US" altLang="ar-SA" sz="2200">
              <a:sym typeface="Wingdings" panose="05000000000000000000" pitchFamily="2" charset="2"/>
            </a:endParaRPr>
          </a:p>
          <a:p>
            <a:pPr lvl="1">
              <a:lnSpc>
                <a:spcPct val="90000"/>
              </a:lnSpc>
            </a:pPr>
            <a:r>
              <a:rPr lang="en-US" altLang="ar-SA" sz="2200">
                <a:sym typeface="Wingdings" panose="05000000000000000000" pitchFamily="2" charset="2"/>
              </a:rPr>
              <a:t>all spectral components exist at all times</a:t>
            </a:r>
          </a:p>
          <a:p>
            <a:pPr lvl="1">
              <a:lnSpc>
                <a:spcPct val="90000"/>
              </a:lnSpc>
            </a:pPr>
            <a:r>
              <a:rPr lang="en-US" altLang="ar-SA" sz="2200">
                <a:sym typeface="Wingdings" panose="05000000000000000000" pitchFamily="2" charset="2"/>
              </a:rPr>
              <a:t>no need to know any time information</a:t>
            </a:r>
          </a:p>
          <a:p>
            <a:pPr lvl="1">
              <a:lnSpc>
                <a:spcPct val="90000"/>
              </a:lnSpc>
            </a:pPr>
            <a:r>
              <a:rPr lang="en-US" altLang="ar-SA" sz="2200">
                <a:sym typeface="Wingdings" panose="05000000000000000000" pitchFamily="2" charset="2"/>
              </a:rPr>
              <a:t>FT works well for stationary signals</a:t>
            </a:r>
          </a:p>
          <a:p>
            <a:r>
              <a:rPr lang="en-US" altLang="ar-SA" smtClean="0"/>
              <a:t>H</a:t>
            </a:r>
            <a:r>
              <a:rPr lang="en-US" altLang="ar-SA" sz="2200" smtClean="0"/>
              <a:t>owever</a:t>
            </a:r>
            <a:r>
              <a:rPr lang="en-US" altLang="ar-SA" sz="2200"/>
              <a:t>, </a:t>
            </a:r>
            <a:r>
              <a:rPr lang="en-US" altLang="ar-SA" sz="2200">
                <a:solidFill>
                  <a:srgbClr val="0000FF"/>
                </a:solidFill>
              </a:rPr>
              <a:t>non-stationary signals</a:t>
            </a:r>
            <a:r>
              <a:rPr lang="en-US" altLang="ar-SA" sz="2200"/>
              <a:t> consists of time varying spectral components</a:t>
            </a:r>
          </a:p>
          <a:p>
            <a:pPr lvl="1">
              <a:lnSpc>
                <a:spcPct val="90000"/>
              </a:lnSpc>
            </a:pPr>
            <a:r>
              <a:rPr lang="en-US" altLang="ar-SA" sz="2200"/>
              <a:t>How do we find out which spectral component appears when?</a:t>
            </a:r>
          </a:p>
          <a:p>
            <a:pPr lvl="1">
              <a:lnSpc>
                <a:spcPct val="90000"/>
              </a:lnSpc>
            </a:pPr>
            <a:r>
              <a:rPr lang="en-US" altLang="ar-SA" sz="2200"/>
              <a:t>FT only provides </a:t>
            </a:r>
            <a:r>
              <a:rPr lang="en-US" altLang="ar-SA" sz="2200" b="1" i="1">
                <a:solidFill>
                  <a:srgbClr val="0000FF"/>
                </a:solidFill>
              </a:rPr>
              <a:t>what spectral components </a:t>
            </a:r>
            <a:r>
              <a:rPr lang="en-US" altLang="ar-SA" sz="2200" b="1" i="1" smtClean="0">
                <a:solidFill>
                  <a:srgbClr val="0000FF"/>
                </a:solidFill>
              </a:rPr>
              <a:t>exist</a:t>
            </a:r>
            <a:r>
              <a:rPr lang="en-US" altLang="ar-SA" sz="2200" smtClean="0"/>
              <a:t>, </a:t>
            </a:r>
            <a:r>
              <a:rPr lang="en-US" altLang="ar-SA" sz="2200"/>
              <a:t>not where in time they are located.</a:t>
            </a:r>
          </a:p>
          <a:p>
            <a:pPr lvl="1">
              <a:lnSpc>
                <a:spcPct val="90000"/>
              </a:lnSpc>
            </a:pPr>
            <a:r>
              <a:rPr lang="en-US" altLang="ar-SA" sz="2200"/>
              <a:t>Need some other ways to determine </a:t>
            </a:r>
            <a:r>
              <a:rPr lang="en-US" altLang="ar-SA" sz="2200" b="1" i="1">
                <a:solidFill>
                  <a:srgbClr val="0000FF"/>
                </a:solidFill>
              </a:rPr>
              <a:t>time localization of spectral </a:t>
            </a:r>
            <a:r>
              <a:rPr lang="en-US" altLang="ar-SA" sz="2200" b="1" i="1" smtClean="0">
                <a:solidFill>
                  <a:srgbClr val="0000FF"/>
                </a:solidFill>
              </a:rPr>
              <a:t>components</a:t>
            </a:r>
            <a:r>
              <a:rPr lang="en-US" altLang="ar-SA" sz="2200" smtClean="0"/>
              <a:t>.</a:t>
            </a:r>
            <a:endParaRPr lang="en-US" altLang="ar-SA" sz="2200" b="1">
              <a:solidFill>
                <a:srgbClr val="0000FF"/>
              </a:solidFill>
            </a:endParaRPr>
          </a:p>
        </p:txBody>
      </p:sp>
      <p:sp>
        <p:nvSpPr>
          <p:cNvPr id="4" name="Slide Number Placeholder 3"/>
          <p:cNvSpPr>
            <a:spLocks noGrp="1"/>
          </p:cNvSpPr>
          <p:nvPr>
            <p:ph type="sldNum" sz="quarter" idx="15"/>
          </p:nvPr>
        </p:nvSpPr>
        <p:spPr/>
        <p:txBody>
          <a:bodyPr/>
          <a:lstStyle/>
          <a:p>
            <a:fld id="{23B8E435-5DF5-44DE-83D2-9F90DF09A99B}" type="slidenum">
              <a:rPr lang="en-US" smtClean="0"/>
              <a:pPr/>
              <a:t>5</a:t>
            </a:fld>
            <a:endParaRPr lang="en-US"/>
          </a:p>
        </p:txBody>
      </p:sp>
    </p:spTree>
    <p:extLst>
      <p:ext uri="{BB962C8B-B14F-4D97-AF65-F5344CB8AC3E}">
        <p14:creationId xmlns:p14="http://schemas.microsoft.com/office/powerpoint/2010/main" val="2940412420"/>
      </p:ext>
    </p:extLst>
  </p:cSld>
  <p:clrMapOvr>
    <a:masterClrMapping/>
  </p:clrMapOvr>
  <p:transition spd="slow">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rmAutofit/>
              </a:bodyPr>
              <a:lstStyle/>
              <a:p>
                <a:r>
                  <a:rPr lang="en-US" altLang="zh-TW" smtClean="0"/>
                  <a:t>DWT </a:t>
                </a:r>
                <a:r>
                  <a:rPr lang="en-US" altLang="zh-TW"/>
                  <a:t>was built by Mallat as multi-resolution </a:t>
                </a:r>
                <a:r>
                  <a:rPr lang="en-US" altLang="zh-TW" smtClean="0"/>
                  <a:t>analysis.</a:t>
                </a:r>
                <a:endParaRPr lang="en-US" altLang="zh-TW"/>
              </a:p>
              <a:p>
                <a:r>
                  <a:rPr lang="en-US" altLang="zh-TW" smtClean="0"/>
                  <a:t>Using </a:t>
                </a:r>
                <a:r>
                  <a:rPr lang="en-US" altLang="zh-TW"/>
                  <a:t>Multiresolution </a:t>
                </a:r>
                <a:r>
                  <a:rPr lang="en-US" altLang="zh-TW" smtClean="0"/>
                  <a:t>Analysis.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𝜙</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𝑘</m:t>
                          </m:r>
                        </m:e>
                      </m:d>
                      <m:r>
                        <a:rPr lang="en-US" i="1">
                          <a:latin typeface="Cambria Math" panose="02040503050406030204" pitchFamily="18" charset="0"/>
                        </a:rPr>
                        <m:t>=</m:t>
                      </m:r>
                      <m:f>
                        <m:fPr>
                          <m:ctrlPr>
                            <a:rPr lang="en-US" i="1" smtClean="0">
                              <a:solidFill>
                                <a:srgbClr val="00B050"/>
                              </a:solidFill>
                              <a:latin typeface="Cambria Math" panose="02040503050406030204" pitchFamily="18" charset="0"/>
                            </a:rPr>
                          </m:ctrlPr>
                        </m:fPr>
                        <m:num>
                          <m:r>
                            <a:rPr lang="en-US" i="1">
                              <a:solidFill>
                                <a:srgbClr val="00B050"/>
                              </a:solidFill>
                              <a:latin typeface="Cambria Math" panose="02040503050406030204" pitchFamily="18" charset="0"/>
                            </a:rPr>
                            <m:t>1</m:t>
                          </m:r>
                        </m:num>
                        <m:den>
                          <m:rad>
                            <m:radPr>
                              <m:degHide m:val="on"/>
                              <m:ctrlPr>
                                <a:rPr lang="en-US" i="1">
                                  <a:solidFill>
                                    <a:srgbClr val="00B050"/>
                                  </a:solidFill>
                                  <a:latin typeface="Cambria Math" panose="02040503050406030204" pitchFamily="18" charset="0"/>
                                </a:rPr>
                              </m:ctrlPr>
                            </m:radPr>
                            <m:deg/>
                            <m:e>
                              <m:r>
                                <a:rPr lang="en-US" i="1">
                                  <a:solidFill>
                                    <a:srgbClr val="00B050"/>
                                  </a:solidFill>
                                  <a:latin typeface="Cambria Math" panose="02040503050406030204" pitchFamily="18" charset="0"/>
                                </a:rPr>
                                <m:t>𝑀</m:t>
                              </m:r>
                            </m:e>
                          </m:rad>
                        </m:den>
                      </m:f>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𝑥</m:t>
                          </m:r>
                        </m:sub>
                        <m:sup/>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e>
                      </m:nary>
                      <m:sSub>
                        <m:sSubPr>
                          <m:ctrlPr>
                            <a:rPr lang="en-US" i="1">
                              <a:latin typeface="Cambria Math" panose="02040503050406030204" pitchFamily="18" charset="0"/>
                            </a:rPr>
                          </m:ctrlPr>
                        </m:sSubPr>
                        <m:e>
                          <m:r>
                            <a:rPr lang="en-US" i="1" smtClean="0">
                              <a:solidFill>
                                <a:srgbClr val="0070C0"/>
                              </a:solidFill>
                              <a:latin typeface="Cambria Math" panose="02040503050406030204" pitchFamily="18" charset="0"/>
                            </a:rPr>
                            <m:t>𝜙</m:t>
                          </m:r>
                        </m:e>
                        <m:sub>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m:oMathPara>
                </a14:m>
                <a:endParaRPr lang="en-US" altLang="zh-TW"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𝜑</m:t>
                          </m:r>
                        </m:sub>
                      </m:sSub>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e>
                      </m:d>
                      <m:r>
                        <a:rPr lang="en-US" i="1">
                          <a:latin typeface="Cambria Math" panose="02040503050406030204" pitchFamily="18" charset="0"/>
                        </a:rPr>
                        <m:t>=</m:t>
                      </m:r>
                      <m:f>
                        <m:fPr>
                          <m:ctrlPr>
                            <a:rPr lang="en-US" i="1" smtClean="0">
                              <a:solidFill>
                                <a:srgbClr val="00B050"/>
                              </a:solidFill>
                              <a:latin typeface="Cambria Math" panose="02040503050406030204" pitchFamily="18" charset="0"/>
                            </a:rPr>
                          </m:ctrlPr>
                        </m:fPr>
                        <m:num>
                          <m:r>
                            <a:rPr lang="en-US" i="1">
                              <a:solidFill>
                                <a:srgbClr val="00B050"/>
                              </a:solidFill>
                              <a:latin typeface="Cambria Math" panose="02040503050406030204" pitchFamily="18" charset="0"/>
                            </a:rPr>
                            <m:t>1</m:t>
                          </m:r>
                        </m:num>
                        <m:den>
                          <m:rad>
                            <m:radPr>
                              <m:degHide m:val="on"/>
                              <m:ctrlPr>
                                <a:rPr lang="en-US" i="1">
                                  <a:solidFill>
                                    <a:srgbClr val="00B050"/>
                                  </a:solidFill>
                                  <a:latin typeface="Cambria Math" panose="02040503050406030204" pitchFamily="18" charset="0"/>
                                </a:rPr>
                              </m:ctrlPr>
                            </m:radPr>
                            <m:deg/>
                            <m:e>
                              <m:r>
                                <a:rPr lang="en-US" i="1">
                                  <a:solidFill>
                                    <a:srgbClr val="00B050"/>
                                  </a:solidFill>
                                  <a:latin typeface="Cambria Math" panose="02040503050406030204" pitchFamily="18" charset="0"/>
                                </a:rPr>
                                <m:t>𝑀</m:t>
                              </m:r>
                            </m:e>
                          </m:rad>
                        </m:den>
                      </m:f>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𝑥</m:t>
                          </m:r>
                        </m:sub>
                        <m:sup/>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e>
                      </m:nary>
                      <m:sSub>
                        <m:sSubPr>
                          <m:ctrlPr>
                            <a:rPr lang="en-US" i="1">
                              <a:latin typeface="Cambria Math" panose="02040503050406030204" pitchFamily="18" charset="0"/>
                            </a:rPr>
                          </m:ctrlPr>
                        </m:sSubPr>
                        <m:e>
                          <m:r>
                            <a:rPr lang="en-US" i="1" smtClean="0">
                              <a:solidFill>
                                <a:srgbClr val="FF0000"/>
                              </a:solidFill>
                              <a:latin typeface="Cambria Math" panose="02040503050406030204" pitchFamily="18" charset="0"/>
                            </a:rPr>
                            <m:t>𝜑</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m:oMathPara>
                </a14:m>
                <a:endParaRPr lang="en-US" altLang="zh-TW" smtClean="0"/>
              </a:p>
              <a:p>
                <a:pPr marL="0" indent="0">
                  <a:buNone/>
                </a:pPr>
                <a:endParaRPr lang="en-US" altLang="zh-TW" smtClean="0"/>
              </a:p>
              <a:p>
                <a:pPr marL="0" indent="0">
                  <a:buNone/>
                </a:pPr>
                <a:endParaRPr lang="en-US" altLang="zh-TW"/>
              </a:p>
              <a:p>
                <a:pPr marL="0" indent="0">
                  <a:buNone/>
                </a:pPr>
                <a:endParaRPr lang="en-US" altLang="zh-TW" smtClean="0"/>
              </a:p>
              <a:p>
                <a:r>
                  <a:rPr lang="en-US" altLang="zh-TW"/>
                  <a:t>Invert DWT</a:t>
                </a:r>
                <a:r>
                  <a:rPr lang="en-US" altLang="zh-TW" smtClean="0"/>
                  <a:t>:</a:t>
                </a:r>
                <a:endParaRPr lang="en-US" altLang="zh-TW"/>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𝑀</m:t>
                              </m:r>
                            </m:e>
                          </m:rad>
                        </m:den>
                      </m:f>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𝑘</m:t>
                          </m:r>
                        </m:sub>
                        <m:sup/>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𝜙</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𝑘</m:t>
                              </m:r>
                            </m:e>
                          </m:d>
                          <m:sSub>
                            <m:sSubPr>
                              <m:ctrlPr>
                                <a:rPr lang="en-US" i="1">
                                  <a:latin typeface="Cambria Math" panose="02040503050406030204" pitchFamily="18" charset="0"/>
                                </a:rPr>
                              </m:ctrlPr>
                            </m:sSubPr>
                            <m:e>
                              <m:r>
                                <a:rPr lang="en-US" i="1">
                                  <a:latin typeface="Cambria Math" panose="02040503050406030204" pitchFamily="18" charset="0"/>
                                </a:rPr>
                                <m:t>𝜙</m:t>
                              </m:r>
                            </m:e>
                            <m:sub>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𝑘</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e>
                      </m:nary>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𝑀</m:t>
                              </m:r>
                            </m:e>
                          </m:rad>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sub>
                        <m:sup>
                          <m:r>
                            <a:rPr lang="en-US" i="1">
                              <a:latin typeface="Cambria Math" panose="02040503050406030204" pitchFamily="18" charset="0"/>
                            </a:rPr>
                            <m:t>∞</m:t>
                          </m:r>
                        </m:sup>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𝜑</m:t>
                              </m:r>
                            </m:sub>
                          </m:sSub>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e>
                          </m:d>
                        </m:e>
                      </m:nary>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m:oMathPara>
                </a14:m>
                <a:endParaRPr lang="en-US" altLang="zh-TW"/>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768"/>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23B8E435-5DF5-44DE-83D2-9F90DF09A99B}" type="slidenum">
              <a:rPr lang="en-US" smtClean="0"/>
              <a:pPr/>
              <a:t>50</a:t>
            </a:fld>
            <a:endParaRPr lang="en-US"/>
          </a:p>
        </p:txBody>
      </p:sp>
      <p:sp>
        <p:nvSpPr>
          <p:cNvPr id="11" name="Freeform 10"/>
          <p:cNvSpPr/>
          <p:nvPr/>
        </p:nvSpPr>
        <p:spPr>
          <a:xfrm>
            <a:off x="6146800" y="1193286"/>
            <a:ext cx="2044700" cy="1016514"/>
          </a:xfrm>
          <a:custGeom>
            <a:avLst/>
            <a:gdLst>
              <a:gd name="connsiteX0" fmla="*/ 0 w 2044700"/>
              <a:gd name="connsiteY0" fmla="*/ 470414 h 927614"/>
              <a:gd name="connsiteX1" fmla="*/ 1676400 w 2044700"/>
              <a:gd name="connsiteY1" fmla="*/ 13214 h 927614"/>
              <a:gd name="connsiteX2" fmla="*/ 2044700 w 2044700"/>
              <a:gd name="connsiteY2" fmla="*/ 927614 h 927614"/>
            </a:gdLst>
            <a:ahLst/>
            <a:cxnLst>
              <a:cxn ang="0">
                <a:pos x="connsiteX0" y="connsiteY0"/>
              </a:cxn>
              <a:cxn ang="0">
                <a:pos x="connsiteX1" y="connsiteY1"/>
              </a:cxn>
              <a:cxn ang="0">
                <a:pos x="connsiteX2" y="connsiteY2"/>
              </a:cxn>
            </a:cxnLst>
            <a:rect l="l" t="t" r="r" b="b"/>
            <a:pathLst>
              <a:path w="2044700" h="927614">
                <a:moveTo>
                  <a:pt x="0" y="470414"/>
                </a:moveTo>
                <a:cubicBezTo>
                  <a:pt x="667808" y="203714"/>
                  <a:pt x="1335617" y="-62986"/>
                  <a:pt x="1676400" y="13214"/>
                </a:cubicBezTo>
                <a:cubicBezTo>
                  <a:pt x="2017183" y="89414"/>
                  <a:pt x="1970617" y="747697"/>
                  <a:pt x="2044700" y="927614"/>
                </a:cubicBezTo>
              </a:path>
            </a:pathLst>
          </a:custGeom>
          <a:noFill/>
          <a:ln w="28575">
            <a:solidFill>
              <a:srgbClr val="0070C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169150" y="2287533"/>
            <a:ext cx="1875835" cy="646331"/>
          </a:xfrm>
          <a:prstGeom prst="rect">
            <a:avLst/>
          </a:prstGeom>
          <a:noFill/>
        </p:spPr>
        <p:txBody>
          <a:bodyPr wrap="none" rtlCol="0">
            <a:spAutoFit/>
          </a:bodyPr>
          <a:lstStyle/>
          <a:p>
            <a:r>
              <a:rPr lang="en-US" altLang="zh-TW">
                <a:solidFill>
                  <a:srgbClr val="0070C0"/>
                </a:solidFill>
              </a:rPr>
              <a:t>scaling function</a:t>
            </a:r>
          </a:p>
          <a:p>
            <a:endParaRPr lang="en-US"/>
          </a:p>
        </p:txBody>
      </p:sp>
      <p:cxnSp>
        <p:nvCxnSpPr>
          <p:cNvPr id="15" name="Curved Connector 14"/>
          <p:cNvCxnSpPr/>
          <p:nvPr/>
        </p:nvCxnSpPr>
        <p:spPr>
          <a:xfrm>
            <a:off x="5638800" y="3040071"/>
            <a:ext cx="1682750" cy="762000"/>
          </a:xfrm>
          <a:prstGeom prst="curvedConnector3">
            <a:avLst>
              <a:gd name="adj1" fmla="val -7358"/>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21550" y="3564439"/>
            <a:ext cx="1952779" cy="369332"/>
          </a:xfrm>
          <a:prstGeom prst="rect">
            <a:avLst/>
          </a:prstGeom>
          <a:noFill/>
        </p:spPr>
        <p:txBody>
          <a:bodyPr wrap="none" rtlCol="0">
            <a:spAutoFit/>
          </a:bodyPr>
          <a:lstStyle/>
          <a:p>
            <a:r>
              <a:rPr lang="en-US" altLang="zh-TW">
                <a:solidFill>
                  <a:srgbClr val="FF0000"/>
                </a:solidFill>
              </a:rPr>
              <a:t>wavelet function</a:t>
            </a:r>
            <a:endParaRPr lang="en-US">
              <a:solidFill>
                <a:srgbClr val="FF0000"/>
              </a:solidFill>
            </a:endParaRPr>
          </a:p>
        </p:txBody>
      </p:sp>
      <p:cxnSp>
        <p:nvCxnSpPr>
          <p:cNvPr id="21" name="Elbow Connector 20"/>
          <p:cNvCxnSpPr/>
          <p:nvPr/>
        </p:nvCxnSpPr>
        <p:spPr>
          <a:xfrm rot="5400000">
            <a:off x="3386936" y="3539335"/>
            <a:ext cx="846129" cy="609600"/>
          </a:xfrm>
          <a:prstGeom prst="bentConnector3">
            <a:avLst>
              <a:gd name="adj1" fmla="val 104034"/>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212725" y="4082534"/>
            <a:ext cx="2106667" cy="369332"/>
          </a:xfrm>
          <a:prstGeom prst="rect">
            <a:avLst/>
          </a:prstGeom>
          <a:noFill/>
        </p:spPr>
        <p:txBody>
          <a:bodyPr wrap="none" rtlCol="0">
            <a:spAutoFit/>
          </a:bodyPr>
          <a:lstStyle/>
          <a:p>
            <a:r>
              <a:rPr lang="en-US" smtClean="0"/>
              <a:t>Normalized factor</a:t>
            </a:r>
            <a:endParaRPr lang="en-US"/>
          </a:p>
        </p:txBody>
      </p:sp>
    </p:spTree>
    <p:extLst>
      <p:ext uri="{BB962C8B-B14F-4D97-AF65-F5344CB8AC3E}">
        <p14:creationId xmlns:p14="http://schemas.microsoft.com/office/powerpoint/2010/main" val="2397080324"/>
      </p:ext>
    </p:extLst>
  </p:cSld>
  <p:clrMapOvr>
    <a:masterClrMapping/>
  </p:clrMapOvr>
  <p:transition spd="slow">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gn="just">
              <a:defRPr/>
            </a:pPr>
            <a:r>
              <a:rPr lang="en-US"/>
              <a:t>In the discrete signal case we compute the Discrete Wavelet Transform by successive low pass and high pass filtering of the discrete time-domain signal. This is called the Mallat algorithm or Mallat-tree decomposition</a:t>
            </a:r>
            <a:r>
              <a:rPr lang="en-US" smtClean="0"/>
              <a:t>.</a:t>
            </a:r>
          </a:p>
          <a:p>
            <a:r>
              <a:rPr lang="en-US" smtClean="0"/>
              <a:t>Unfortunately</a:t>
            </a:r>
            <a:r>
              <a:rPr lang="en-US"/>
              <a:t>, if we actually perform this operation on </a:t>
            </a:r>
            <a:r>
              <a:rPr lang="en-US" smtClean="0"/>
              <a:t>a real </a:t>
            </a:r>
            <a:r>
              <a:rPr lang="en-US"/>
              <a:t>digital signal, we wind up with twice as much data </a:t>
            </a:r>
            <a:r>
              <a:rPr lang="en-US" smtClean="0"/>
              <a:t>as we </a:t>
            </a:r>
            <a:r>
              <a:rPr lang="en-US"/>
              <a:t>started with. Suppose, for instance, that the </a:t>
            </a:r>
            <a:r>
              <a:rPr lang="en-US" smtClean="0"/>
              <a:t>original signal </a:t>
            </a:r>
            <a:r>
              <a:rPr lang="en-US"/>
              <a:t>S consists of 1000 samples of data. Then </a:t>
            </a:r>
            <a:r>
              <a:rPr lang="en-US" smtClean="0"/>
              <a:t>the approximation </a:t>
            </a:r>
            <a:r>
              <a:rPr lang="en-US"/>
              <a:t>and the detail will each have 1000 </a:t>
            </a:r>
            <a:r>
              <a:rPr lang="en-US" smtClean="0"/>
              <a:t>samples, for </a:t>
            </a:r>
            <a:r>
              <a:rPr lang="en-US"/>
              <a:t>a total of 2000</a:t>
            </a:r>
            <a:r>
              <a:rPr lang="en-US" smtClean="0"/>
              <a:t>.</a:t>
            </a:r>
          </a:p>
          <a:p>
            <a:r>
              <a:rPr lang="en-US" smtClean="0"/>
              <a:t>To </a:t>
            </a:r>
            <a:r>
              <a:rPr lang="en-US"/>
              <a:t>correct this problem, we introduce the notion </a:t>
            </a:r>
            <a:r>
              <a:rPr lang="en-US" smtClean="0"/>
              <a:t>of </a:t>
            </a:r>
            <a:r>
              <a:rPr lang="en-US" smtClean="0">
                <a:solidFill>
                  <a:srgbClr val="0070C0"/>
                </a:solidFill>
              </a:rPr>
              <a:t>downsampling</a:t>
            </a:r>
            <a:r>
              <a:rPr lang="en-US"/>
              <a:t>. This simply means throwing away </a:t>
            </a:r>
            <a:r>
              <a:rPr lang="en-US" smtClean="0"/>
              <a:t>every second </a:t>
            </a:r>
            <a:r>
              <a:rPr lang="en-US"/>
              <a:t>data point. </a:t>
            </a:r>
          </a:p>
          <a:p>
            <a:endParaRPr lang="en-US"/>
          </a:p>
          <a:p>
            <a:pPr algn="just">
              <a:defRPr/>
            </a:pP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51</a:t>
            </a:fld>
            <a:endParaRPr lang="en-US"/>
          </a:p>
        </p:txBody>
      </p:sp>
    </p:spTree>
    <p:extLst>
      <p:ext uri="{BB962C8B-B14F-4D97-AF65-F5344CB8AC3E}">
        <p14:creationId xmlns:p14="http://schemas.microsoft.com/office/powerpoint/2010/main" val="586851021"/>
      </p:ext>
    </p:extLst>
  </p:cSld>
  <p:clrMapOvr>
    <a:masterClrMapping/>
  </p:clrMapOvr>
  <p:transition spd="slow">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p:sp>
        <p:nvSpPr>
          <p:cNvPr id="8" name="Content Placeholder 2"/>
          <p:cNvSpPr>
            <a:spLocks noGrp="1"/>
          </p:cNvSpPr>
          <p:nvPr>
            <p:ph sz="quarter" idx="1"/>
          </p:nvPr>
        </p:nvSpPr>
        <p:spPr>
          <a:xfrm>
            <a:off x="401137" y="4648835"/>
            <a:ext cx="8077200" cy="1552011"/>
          </a:xfrm>
        </p:spPr>
        <p:txBody>
          <a:bodyPr>
            <a:normAutofit/>
          </a:bodyPr>
          <a:lstStyle/>
          <a:p>
            <a:r>
              <a:rPr lang="en-US" altLang="zh-TW" smtClean="0"/>
              <a:t>g[n]: lowpass filter, scaling function</a:t>
            </a:r>
          </a:p>
          <a:p>
            <a:r>
              <a:rPr lang="en-US" altLang="zh-TW"/>
              <a:t>h</a:t>
            </a:r>
            <a:r>
              <a:rPr lang="en-US" altLang="zh-TW" smtClean="0"/>
              <a:t>[n]: highpass filter, wavelet function</a:t>
            </a:r>
            <a:endParaRPr lang="en-US" altLang="zh-TW"/>
          </a:p>
        </p:txBody>
      </p:sp>
      <p:sp>
        <p:nvSpPr>
          <p:cNvPr id="4" name="Slide Number Placeholder 3"/>
          <p:cNvSpPr>
            <a:spLocks noGrp="1"/>
          </p:cNvSpPr>
          <p:nvPr>
            <p:ph type="sldNum" sz="quarter" idx="15"/>
          </p:nvPr>
        </p:nvSpPr>
        <p:spPr/>
        <p:txBody>
          <a:bodyPr/>
          <a:lstStyle/>
          <a:p>
            <a:fld id="{23B8E435-5DF5-44DE-83D2-9F90DF09A99B}" type="slidenum">
              <a:rPr lang="en-US" smtClean="0"/>
              <a:pPr/>
              <a:t>52</a:t>
            </a:fld>
            <a:endParaRPr lang="en-US"/>
          </a:p>
        </p:txBody>
      </p:sp>
      <p:pic>
        <p:nvPicPr>
          <p:cNvPr id="6" name="Picture 5" descr="http://upload.wikimedia.org/wikipedia/commons/2/22/Wavelets_-_Filter_Bank.png"/>
          <p:cNvPicPr/>
          <p:nvPr/>
        </p:nvPicPr>
        <p:blipFill>
          <a:blip r:embed="rId3">
            <a:extLst>
              <a:ext uri="{28A0092B-C50C-407E-A947-70E740481C1C}">
                <a14:useLocalDpi xmlns:a14="http://schemas.microsoft.com/office/drawing/2010/main" val="0"/>
              </a:ext>
            </a:extLst>
          </a:blip>
          <a:srcRect/>
          <a:stretch>
            <a:fillRect/>
          </a:stretch>
        </p:blipFill>
        <p:spPr bwMode="auto">
          <a:xfrm>
            <a:off x="239624" y="1066800"/>
            <a:ext cx="8436151" cy="2575560"/>
          </a:xfrm>
          <a:prstGeom prst="rect">
            <a:avLst/>
          </a:prstGeom>
          <a:noFill/>
          <a:ln>
            <a:noFill/>
          </a:ln>
        </p:spPr>
      </p:pic>
      <p:sp>
        <p:nvSpPr>
          <p:cNvPr id="7" name="TextBox 6"/>
          <p:cNvSpPr txBox="1"/>
          <p:nvPr/>
        </p:nvSpPr>
        <p:spPr>
          <a:xfrm>
            <a:off x="3505200" y="3914765"/>
            <a:ext cx="2299860" cy="461665"/>
          </a:xfrm>
          <a:prstGeom prst="rect">
            <a:avLst/>
          </a:prstGeom>
          <a:noFill/>
        </p:spPr>
        <p:txBody>
          <a:bodyPr wrap="none" rtlCol="0">
            <a:spAutoFit/>
          </a:bodyPr>
          <a:lstStyle/>
          <a:p>
            <a:r>
              <a:rPr lang="en-US" sz="2400">
                <a:latin typeface="Arial" panose="020B0604020202020204" pitchFamily="34" charset="0"/>
                <a:cs typeface="Arial" panose="020B0604020202020204" pitchFamily="34" charset="0"/>
              </a:rPr>
              <a:t>DWT filter bank</a:t>
            </a:r>
          </a:p>
        </p:txBody>
      </p:sp>
      <p:sp>
        <p:nvSpPr>
          <p:cNvPr id="9" name="TextBox 8"/>
          <p:cNvSpPr txBox="1"/>
          <p:nvPr/>
        </p:nvSpPr>
        <p:spPr>
          <a:xfrm>
            <a:off x="609600" y="835967"/>
            <a:ext cx="1736373" cy="369332"/>
          </a:xfrm>
          <a:prstGeom prst="rect">
            <a:avLst/>
          </a:prstGeom>
          <a:noFill/>
        </p:spPr>
        <p:txBody>
          <a:bodyPr wrap="none" rtlCol="0">
            <a:spAutoFit/>
          </a:bodyPr>
          <a:lstStyle/>
          <a:p>
            <a:r>
              <a:rPr lang="en-US" smtClean="0"/>
              <a:t>downsampling</a:t>
            </a:r>
            <a:endParaRPr lang="en-US"/>
          </a:p>
        </p:txBody>
      </p:sp>
      <p:cxnSp>
        <p:nvCxnSpPr>
          <p:cNvPr id="13" name="Curved Connector 12"/>
          <p:cNvCxnSpPr/>
          <p:nvPr/>
        </p:nvCxnSpPr>
        <p:spPr>
          <a:xfrm rot="16200000" flipH="1">
            <a:off x="1631350" y="1326549"/>
            <a:ext cx="1233100" cy="990600"/>
          </a:xfrm>
          <a:prstGeom prst="curvedConnector3">
            <a:avLst>
              <a:gd name="adj1" fmla="val 500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2732282"/>
      </p:ext>
    </p:extLst>
  </p:cSld>
  <p:clrMapOvr>
    <a:masterClrMapping/>
  </p:clrMapOvr>
  <p:transition spd="slow">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Pyramidal Wavelet Decomposition</a:t>
            </a:r>
          </a:p>
        </p:txBody>
      </p:sp>
      <p:sp>
        <p:nvSpPr>
          <p:cNvPr id="4" name="Slide Number Placeholder 3"/>
          <p:cNvSpPr>
            <a:spLocks noGrp="1"/>
          </p:cNvSpPr>
          <p:nvPr>
            <p:ph type="sldNum" sz="quarter" idx="15"/>
          </p:nvPr>
        </p:nvSpPr>
        <p:spPr/>
        <p:txBody>
          <a:bodyPr/>
          <a:lstStyle/>
          <a:p>
            <a:fld id="{23B8E435-5DF5-44DE-83D2-9F90DF09A99B}" type="slidenum">
              <a:rPr lang="en-US" smtClean="0"/>
              <a:pPr/>
              <a:t>53</a:t>
            </a:fld>
            <a:endParaRPr lang="en-US"/>
          </a:p>
        </p:txBody>
      </p:sp>
      <p:sp>
        <p:nvSpPr>
          <p:cNvPr id="11" name="Rectangle 3"/>
          <p:cNvSpPr>
            <a:spLocks noChangeArrowheads="1"/>
          </p:cNvSpPr>
          <p:nvPr/>
        </p:nvSpPr>
        <p:spPr bwMode="auto">
          <a:xfrm>
            <a:off x="1981200" y="1371600"/>
            <a:ext cx="4721225" cy="4721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2" name="Object 4"/>
          <p:cNvGraphicFramePr>
            <a:graphicFrameLocks noChangeAspect="1"/>
          </p:cNvGraphicFramePr>
          <p:nvPr>
            <p:extLst>
              <p:ext uri="{D42A27DB-BD31-4B8C-83A1-F6EECF244321}">
                <p14:modId xmlns:p14="http://schemas.microsoft.com/office/powerpoint/2010/main" val="3234314409"/>
              </p:ext>
            </p:extLst>
          </p:nvPr>
        </p:nvGraphicFramePr>
        <p:xfrm>
          <a:off x="4800600" y="2057400"/>
          <a:ext cx="1457325" cy="1203325"/>
        </p:xfrm>
        <a:graphic>
          <a:graphicData uri="http://schemas.openxmlformats.org/presentationml/2006/ole">
            <mc:AlternateContent xmlns:mc="http://schemas.openxmlformats.org/markup-compatibility/2006">
              <mc:Choice xmlns:v="urn:schemas-microsoft-com:vml" Requires="v">
                <p:oleObj spid="_x0000_s5410" name="Egyenlet" r:id="rId4" imgW="583920" imgH="482400" progId="Equation.3">
                  <p:embed/>
                </p:oleObj>
              </mc:Choice>
              <mc:Fallback>
                <p:oleObj name="Egyenlet" r:id="rId4" imgW="583920" imgH="482400" progId="Equation.3">
                  <p:embed/>
                  <p:pic>
                    <p:nvPicPr>
                      <p:cNvPr id="0" name=""/>
                      <p:cNvPicPr>
                        <a:picLocks noChangeAspect="1" noChangeArrowheads="1"/>
                      </p:cNvPicPr>
                      <p:nvPr/>
                    </p:nvPicPr>
                    <p:blipFill>
                      <a:blip r:embed="rId5">
                        <a:lum bright="-100000" contrast="100000"/>
                        <a:extLst>
                          <a:ext uri="{28A0092B-C50C-407E-A947-70E740481C1C}">
                            <a14:useLocalDpi xmlns:a14="http://schemas.microsoft.com/office/drawing/2010/main" val="0"/>
                          </a:ext>
                        </a:extLst>
                      </a:blip>
                      <a:srcRect/>
                      <a:stretch>
                        <a:fillRect/>
                      </a:stretch>
                    </p:blipFill>
                    <p:spPr bwMode="auto">
                      <a:xfrm>
                        <a:off x="4800600" y="2057400"/>
                        <a:ext cx="1457325" cy="120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5"/>
          <p:cNvGraphicFramePr>
            <a:graphicFrameLocks noChangeAspect="1"/>
          </p:cNvGraphicFramePr>
          <p:nvPr>
            <p:extLst>
              <p:ext uri="{D42A27DB-BD31-4B8C-83A1-F6EECF244321}">
                <p14:modId xmlns:p14="http://schemas.microsoft.com/office/powerpoint/2010/main" val="2652044161"/>
              </p:ext>
            </p:extLst>
          </p:nvPr>
        </p:nvGraphicFramePr>
        <p:xfrm>
          <a:off x="2362200" y="2057400"/>
          <a:ext cx="1431925" cy="1177925"/>
        </p:xfrm>
        <a:graphic>
          <a:graphicData uri="http://schemas.openxmlformats.org/presentationml/2006/ole">
            <mc:AlternateContent xmlns:mc="http://schemas.openxmlformats.org/markup-compatibility/2006">
              <mc:Choice xmlns:v="urn:schemas-microsoft-com:vml" Requires="v">
                <p:oleObj spid="_x0000_s5411" name="Egyenlet" r:id="rId6" imgW="571320" imgH="469800" progId="Equation.3">
                  <p:embed/>
                </p:oleObj>
              </mc:Choice>
              <mc:Fallback>
                <p:oleObj name="Egyenlet" r:id="rId6" imgW="571320" imgH="469800" progId="Equation.3">
                  <p:embed/>
                  <p:pic>
                    <p:nvPicPr>
                      <p:cNvPr id="0" name=""/>
                      <p:cNvPicPr>
                        <a:picLocks noChangeAspect="1" noChangeArrowheads="1"/>
                      </p:cNvPicPr>
                      <p:nvPr/>
                    </p:nvPicPr>
                    <p:blipFill>
                      <a:blip r:embed="rId7">
                        <a:lum bright="-100000" contrast="100000"/>
                        <a:extLst>
                          <a:ext uri="{28A0092B-C50C-407E-A947-70E740481C1C}">
                            <a14:useLocalDpi xmlns:a14="http://schemas.microsoft.com/office/drawing/2010/main" val="0"/>
                          </a:ext>
                        </a:extLst>
                      </a:blip>
                      <a:srcRect/>
                      <a:stretch>
                        <a:fillRect/>
                      </a:stretch>
                    </p:blipFill>
                    <p:spPr bwMode="auto">
                      <a:xfrm>
                        <a:off x="2362200" y="2057400"/>
                        <a:ext cx="1431925" cy="117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6"/>
          <p:cNvGraphicFramePr>
            <a:graphicFrameLocks noChangeAspect="1"/>
          </p:cNvGraphicFramePr>
          <p:nvPr>
            <p:extLst>
              <p:ext uri="{D42A27DB-BD31-4B8C-83A1-F6EECF244321}">
                <p14:modId xmlns:p14="http://schemas.microsoft.com/office/powerpoint/2010/main" val="347639681"/>
              </p:ext>
            </p:extLst>
          </p:nvPr>
        </p:nvGraphicFramePr>
        <p:xfrm>
          <a:off x="4800600" y="4419600"/>
          <a:ext cx="1493838" cy="1176338"/>
        </p:xfrm>
        <a:graphic>
          <a:graphicData uri="http://schemas.openxmlformats.org/presentationml/2006/ole">
            <mc:AlternateContent xmlns:mc="http://schemas.openxmlformats.org/markup-compatibility/2006">
              <mc:Choice xmlns:v="urn:schemas-microsoft-com:vml" Requires="v">
                <p:oleObj spid="_x0000_s5412" name="Egyenlet" r:id="rId8" imgW="596880" imgH="469800" progId="Equation.3">
                  <p:embed/>
                </p:oleObj>
              </mc:Choice>
              <mc:Fallback>
                <p:oleObj name="Egyenlet" r:id="rId8" imgW="596880" imgH="469800" progId="Equation.3">
                  <p:embed/>
                  <p:pic>
                    <p:nvPicPr>
                      <p:cNvPr id="0" name=""/>
                      <p:cNvPicPr>
                        <a:picLocks noChangeAspect="1" noChangeArrowheads="1"/>
                      </p:cNvPicPr>
                      <p:nvPr/>
                    </p:nvPicPr>
                    <p:blipFill>
                      <a:blip r:embed="rId9">
                        <a:lum bright="-100000" contrast="100000"/>
                        <a:extLst>
                          <a:ext uri="{28A0092B-C50C-407E-A947-70E740481C1C}">
                            <a14:useLocalDpi xmlns:a14="http://schemas.microsoft.com/office/drawing/2010/main" val="0"/>
                          </a:ext>
                        </a:extLst>
                      </a:blip>
                      <a:srcRect/>
                      <a:stretch>
                        <a:fillRect/>
                      </a:stretch>
                    </p:blipFill>
                    <p:spPr bwMode="auto">
                      <a:xfrm>
                        <a:off x="4800600" y="4419600"/>
                        <a:ext cx="1493838" cy="117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 name="Group 7"/>
          <p:cNvGrpSpPr>
            <a:grpSpLocks/>
          </p:cNvGrpSpPr>
          <p:nvPr/>
        </p:nvGrpSpPr>
        <p:grpSpPr bwMode="auto">
          <a:xfrm>
            <a:off x="1981200" y="1371600"/>
            <a:ext cx="4724400" cy="4724400"/>
            <a:chOff x="1056" y="720"/>
            <a:chExt cx="2976" cy="2976"/>
          </a:xfrm>
        </p:grpSpPr>
        <p:sp>
          <p:nvSpPr>
            <p:cNvPr id="17" name="Line 8"/>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9"/>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 name="Group 10"/>
          <p:cNvGrpSpPr>
            <a:grpSpLocks/>
          </p:cNvGrpSpPr>
          <p:nvPr/>
        </p:nvGrpSpPr>
        <p:grpSpPr bwMode="auto">
          <a:xfrm>
            <a:off x="1981200" y="3732213"/>
            <a:ext cx="2363788" cy="2363787"/>
            <a:chOff x="1056" y="720"/>
            <a:chExt cx="2976" cy="2976"/>
          </a:xfrm>
        </p:grpSpPr>
        <p:sp>
          <p:nvSpPr>
            <p:cNvPr id="20" name="Line 11"/>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2"/>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 name="Group 13"/>
          <p:cNvGrpSpPr>
            <a:grpSpLocks/>
          </p:cNvGrpSpPr>
          <p:nvPr/>
        </p:nvGrpSpPr>
        <p:grpSpPr bwMode="auto">
          <a:xfrm>
            <a:off x="1981200" y="4911725"/>
            <a:ext cx="1184275" cy="1184275"/>
            <a:chOff x="1056" y="720"/>
            <a:chExt cx="2976" cy="2976"/>
          </a:xfrm>
        </p:grpSpPr>
        <p:sp>
          <p:nvSpPr>
            <p:cNvPr id="23" name="Line 14"/>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5"/>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5" name="Group 16"/>
          <p:cNvGrpSpPr>
            <a:grpSpLocks/>
          </p:cNvGrpSpPr>
          <p:nvPr/>
        </p:nvGrpSpPr>
        <p:grpSpPr bwMode="auto">
          <a:xfrm>
            <a:off x="1981200" y="5502275"/>
            <a:ext cx="593725" cy="593725"/>
            <a:chOff x="1056" y="720"/>
            <a:chExt cx="2976" cy="2976"/>
          </a:xfrm>
        </p:grpSpPr>
        <p:sp>
          <p:nvSpPr>
            <p:cNvPr id="26" name="Line 17"/>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18"/>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 name="Group 19"/>
          <p:cNvGrpSpPr>
            <a:grpSpLocks/>
          </p:cNvGrpSpPr>
          <p:nvPr/>
        </p:nvGrpSpPr>
        <p:grpSpPr bwMode="auto">
          <a:xfrm>
            <a:off x="1981200" y="5797550"/>
            <a:ext cx="298450" cy="298450"/>
            <a:chOff x="1056" y="720"/>
            <a:chExt cx="2976" cy="2976"/>
          </a:xfrm>
        </p:grpSpPr>
        <p:sp>
          <p:nvSpPr>
            <p:cNvPr id="29" name="Line 20"/>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1"/>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 name="Group 22"/>
          <p:cNvGrpSpPr>
            <a:grpSpLocks/>
          </p:cNvGrpSpPr>
          <p:nvPr/>
        </p:nvGrpSpPr>
        <p:grpSpPr bwMode="auto">
          <a:xfrm>
            <a:off x="1981200" y="5945188"/>
            <a:ext cx="150813" cy="150812"/>
            <a:chOff x="1056" y="720"/>
            <a:chExt cx="2976" cy="2976"/>
          </a:xfrm>
        </p:grpSpPr>
        <p:sp>
          <p:nvSpPr>
            <p:cNvPr id="32" name="Line 23"/>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24"/>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 name="Group 25"/>
          <p:cNvGrpSpPr>
            <a:grpSpLocks/>
          </p:cNvGrpSpPr>
          <p:nvPr/>
        </p:nvGrpSpPr>
        <p:grpSpPr bwMode="auto">
          <a:xfrm>
            <a:off x="1981200" y="6019800"/>
            <a:ext cx="76200" cy="76200"/>
            <a:chOff x="1056" y="720"/>
            <a:chExt cx="2976" cy="2976"/>
          </a:xfrm>
        </p:grpSpPr>
        <p:sp>
          <p:nvSpPr>
            <p:cNvPr id="35" name="Line 26"/>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27"/>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37" name="Object 28"/>
          <p:cNvGraphicFramePr>
            <a:graphicFrameLocks noChangeAspect="1"/>
          </p:cNvGraphicFramePr>
          <p:nvPr>
            <p:extLst>
              <p:ext uri="{D42A27DB-BD31-4B8C-83A1-F6EECF244321}">
                <p14:modId xmlns:p14="http://schemas.microsoft.com/office/powerpoint/2010/main" val="2703938654"/>
              </p:ext>
            </p:extLst>
          </p:nvPr>
        </p:nvGraphicFramePr>
        <p:xfrm>
          <a:off x="2133600" y="3962400"/>
          <a:ext cx="857250" cy="704850"/>
        </p:xfrm>
        <a:graphic>
          <a:graphicData uri="http://schemas.openxmlformats.org/presentationml/2006/ole">
            <mc:AlternateContent xmlns:mc="http://schemas.openxmlformats.org/markup-compatibility/2006">
              <mc:Choice xmlns:v="urn:schemas-microsoft-com:vml" Requires="v">
                <p:oleObj spid="_x0000_s5413" name="Egyenlet" r:id="rId10" imgW="571320" imgH="469800" progId="Equation.3">
                  <p:embed/>
                </p:oleObj>
              </mc:Choice>
              <mc:Fallback>
                <p:oleObj name="Egyenlet" r:id="rId10" imgW="571320" imgH="469800" progId="Equation.3">
                  <p:embed/>
                  <p:pic>
                    <p:nvPicPr>
                      <p:cNvPr id="0" name=""/>
                      <p:cNvPicPr>
                        <a:picLocks noChangeAspect="1" noChangeArrowheads="1"/>
                      </p:cNvPicPr>
                      <p:nvPr/>
                    </p:nvPicPr>
                    <p:blipFill>
                      <a:blip r:embed="rId7">
                        <a:lum bright="-100000" contrast="100000"/>
                        <a:extLst>
                          <a:ext uri="{28A0092B-C50C-407E-A947-70E740481C1C}">
                            <a14:useLocalDpi xmlns:a14="http://schemas.microsoft.com/office/drawing/2010/main" val="0"/>
                          </a:ext>
                        </a:extLst>
                      </a:blip>
                      <a:srcRect/>
                      <a:stretch>
                        <a:fillRect/>
                      </a:stretch>
                    </p:blipFill>
                    <p:spPr bwMode="auto">
                      <a:xfrm>
                        <a:off x="2133600" y="3962400"/>
                        <a:ext cx="857250"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29"/>
          <p:cNvGraphicFramePr>
            <a:graphicFrameLocks noChangeAspect="1"/>
          </p:cNvGraphicFramePr>
          <p:nvPr>
            <p:extLst>
              <p:ext uri="{D42A27DB-BD31-4B8C-83A1-F6EECF244321}">
                <p14:modId xmlns:p14="http://schemas.microsoft.com/office/powerpoint/2010/main" val="4126088757"/>
              </p:ext>
            </p:extLst>
          </p:nvPr>
        </p:nvGraphicFramePr>
        <p:xfrm>
          <a:off x="3352800" y="3962400"/>
          <a:ext cx="874713" cy="722313"/>
        </p:xfrm>
        <a:graphic>
          <a:graphicData uri="http://schemas.openxmlformats.org/presentationml/2006/ole">
            <mc:AlternateContent xmlns:mc="http://schemas.openxmlformats.org/markup-compatibility/2006">
              <mc:Choice xmlns:v="urn:schemas-microsoft-com:vml" Requires="v">
                <p:oleObj spid="_x0000_s5414" name="Egyenlet" r:id="rId11" imgW="583920" imgH="482400" progId="Equation.3">
                  <p:embed/>
                </p:oleObj>
              </mc:Choice>
              <mc:Fallback>
                <p:oleObj name="Egyenlet" r:id="rId11" imgW="583920" imgH="482400" progId="Equation.3">
                  <p:embed/>
                  <p:pic>
                    <p:nvPicPr>
                      <p:cNvPr id="0" name=""/>
                      <p:cNvPicPr>
                        <a:picLocks noChangeAspect="1" noChangeArrowheads="1"/>
                      </p:cNvPicPr>
                      <p:nvPr/>
                    </p:nvPicPr>
                    <p:blipFill>
                      <a:blip r:embed="rId5">
                        <a:lum bright="-100000" contrast="100000"/>
                        <a:extLst>
                          <a:ext uri="{28A0092B-C50C-407E-A947-70E740481C1C}">
                            <a14:useLocalDpi xmlns:a14="http://schemas.microsoft.com/office/drawing/2010/main" val="0"/>
                          </a:ext>
                        </a:extLst>
                      </a:blip>
                      <a:srcRect/>
                      <a:stretch>
                        <a:fillRect/>
                      </a:stretch>
                    </p:blipFill>
                    <p:spPr bwMode="auto">
                      <a:xfrm>
                        <a:off x="3352800" y="3962400"/>
                        <a:ext cx="874713"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Object 30"/>
          <p:cNvGraphicFramePr>
            <a:graphicFrameLocks noChangeAspect="1"/>
          </p:cNvGraphicFramePr>
          <p:nvPr>
            <p:extLst>
              <p:ext uri="{D42A27DB-BD31-4B8C-83A1-F6EECF244321}">
                <p14:modId xmlns:p14="http://schemas.microsoft.com/office/powerpoint/2010/main" val="1997694572"/>
              </p:ext>
            </p:extLst>
          </p:nvPr>
        </p:nvGraphicFramePr>
        <p:xfrm>
          <a:off x="3352800" y="5181600"/>
          <a:ext cx="895350" cy="704850"/>
        </p:xfrm>
        <a:graphic>
          <a:graphicData uri="http://schemas.openxmlformats.org/presentationml/2006/ole">
            <mc:AlternateContent xmlns:mc="http://schemas.openxmlformats.org/markup-compatibility/2006">
              <mc:Choice xmlns:v="urn:schemas-microsoft-com:vml" Requires="v">
                <p:oleObj spid="_x0000_s5415" name="Egyenlet" r:id="rId12" imgW="596880" imgH="469800" progId="Equation.3">
                  <p:embed/>
                </p:oleObj>
              </mc:Choice>
              <mc:Fallback>
                <p:oleObj name="Egyenlet" r:id="rId12" imgW="596880" imgH="469800" progId="Equation.3">
                  <p:embed/>
                  <p:pic>
                    <p:nvPicPr>
                      <p:cNvPr id="0" name=""/>
                      <p:cNvPicPr>
                        <a:picLocks noChangeAspect="1" noChangeArrowheads="1"/>
                      </p:cNvPicPr>
                      <p:nvPr/>
                    </p:nvPicPr>
                    <p:blipFill>
                      <a:blip r:embed="rId9">
                        <a:lum bright="-100000" contrast="100000"/>
                        <a:extLst>
                          <a:ext uri="{28A0092B-C50C-407E-A947-70E740481C1C}">
                            <a14:useLocalDpi xmlns:a14="http://schemas.microsoft.com/office/drawing/2010/main" val="0"/>
                          </a:ext>
                        </a:extLst>
                      </a:blip>
                      <a:srcRect/>
                      <a:stretch>
                        <a:fillRect/>
                      </a:stretch>
                    </p:blipFill>
                    <p:spPr bwMode="auto">
                      <a:xfrm>
                        <a:off x="3352800" y="5181600"/>
                        <a:ext cx="895350"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 name="Object 31"/>
          <p:cNvGraphicFramePr>
            <a:graphicFrameLocks noChangeAspect="1"/>
          </p:cNvGraphicFramePr>
          <p:nvPr>
            <p:extLst>
              <p:ext uri="{D42A27DB-BD31-4B8C-83A1-F6EECF244321}">
                <p14:modId xmlns:p14="http://schemas.microsoft.com/office/powerpoint/2010/main" val="1075790876"/>
              </p:ext>
            </p:extLst>
          </p:nvPr>
        </p:nvGraphicFramePr>
        <p:xfrm>
          <a:off x="2057400" y="5029200"/>
          <a:ext cx="428625" cy="352425"/>
        </p:xfrm>
        <a:graphic>
          <a:graphicData uri="http://schemas.openxmlformats.org/presentationml/2006/ole">
            <mc:AlternateContent xmlns:mc="http://schemas.openxmlformats.org/markup-compatibility/2006">
              <mc:Choice xmlns:v="urn:schemas-microsoft-com:vml" Requires="v">
                <p:oleObj spid="_x0000_s5416" name="Egyenlet" r:id="rId13" imgW="571320" imgH="469800" progId="Equation.3">
                  <p:embed/>
                </p:oleObj>
              </mc:Choice>
              <mc:Fallback>
                <p:oleObj name="Egyenlet" r:id="rId13" imgW="571320" imgH="469800" progId="Equation.3">
                  <p:embed/>
                  <p:pic>
                    <p:nvPicPr>
                      <p:cNvPr id="0" name=""/>
                      <p:cNvPicPr>
                        <a:picLocks noChangeAspect="1" noChangeArrowheads="1"/>
                      </p:cNvPicPr>
                      <p:nvPr/>
                    </p:nvPicPr>
                    <p:blipFill>
                      <a:blip r:embed="rId7">
                        <a:lum bright="-100000" contrast="100000"/>
                        <a:extLst>
                          <a:ext uri="{28A0092B-C50C-407E-A947-70E740481C1C}">
                            <a14:useLocalDpi xmlns:a14="http://schemas.microsoft.com/office/drawing/2010/main" val="0"/>
                          </a:ext>
                        </a:extLst>
                      </a:blip>
                      <a:srcRect/>
                      <a:stretch>
                        <a:fillRect/>
                      </a:stretch>
                    </p:blipFill>
                    <p:spPr bwMode="auto">
                      <a:xfrm>
                        <a:off x="2057400" y="5029200"/>
                        <a:ext cx="428625"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 name="Object 32"/>
          <p:cNvGraphicFramePr>
            <a:graphicFrameLocks noChangeAspect="1"/>
          </p:cNvGraphicFramePr>
          <p:nvPr>
            <p:extLst>
              <p:ext uri="{D42A27DB-BD31-4B8C-83A1-F6EECF244321}">
                <p14:modId xmlns:p14="http://schemas.microsoft.com/office/powerpoint/2010/main" val="3983444916"/>
              </p:ext>
            </p:extLst>
          </p:nvPr>
        </p:nvGraphicFramePr>
        <p:xfrm>
          <a:off x="2667000" y="5029200"/>
          <a:ext cx="439738" cy="363538"/>
        </p:xfrm>
        <a:graphic>
          <a:graphicData uri="http://schemas.openxmlformats.org/presentationml/2006/ole">
            <mc:AlternateContent xmlns:mc="http://schemas.openxmlformats.org/markup-compatibility/2006">
              <mc:Choice xmlns:v="urn:schemas-microsoft-com:vml" Requires="v">
                <p:oleObj spid="_x0000_s5417" name="Egyenlet" r:id="rId14" imgW="583920" imgH="482400" progId="Equation.3">
                  <p:embed/>
                </p:oleObj>
              </mc:Choice>
              <mc:Fallback>
                <p:oleObj name="Egyenlet" r:id="rId14" imgW="583920" imgH="482400" progId="Equation.3">
                  <p:embed/>
                  <p:pic>
                    <p:nvPicPr>
                      <p:cNvPr id="0" name=""/>
                      <p:cNvPicPr>
                        <a:picLocks noChangeAspect="1" noChangeArrowheads="1"/>
                      </p:cNvPicPr>
                      <p:nvPr/>
                    </p:nvPicPr>
                    <p:blipFill>
                      <a:blip r:embed="rId5">
                        <a:lum bright="-100000" contrast="100000"/>
                        <a:extLst>
                          <a:ext uri="{28A0092B-C50C-407E-A947-70E740481C1C}">
                            <a14:useLocalDpi xmlns:a14="http://schemas.microsoft.com/office/drawing/2010/main" val="0"/>
                          </a:ext>
                        </a:extLst>
                      </a:blip>
                      <a:srcRect/>
                      <a:stretch>
                        <a:fillRect/>
                      </a:stretch>
                    </p:blipFill>
                    <p:spPr bwMode="auto">
                      <a:xfrm>
                        <a:off x="2667000" y="5029200"/>
                        <a:ext cx="439738"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 name="Object 33"/>
          <p:cNvGraphicFramePr>
            <a:graphicFrameLocks noChangeAspect="1"/>
          </p:cNvGraphicFramePr>
          <p:nvPr>
            <p:extLst>
              <p:ext uri="{D42A27DB-BD31-4B8C-83A1-F6EECF244321}">
                <p14:modId xmlns:p14="http://schemas.microsoft.com/office/powerpoint/2010/main" val="2348030760"/>
              </p:ext>
            </p:extLst>
          </p:nvPr>
        </p:nvGraphicFramePr>
        <p:xfrm>
          <a:off x="2667000" y="5638800"/>
          <a:ext cx="449263" cy="354013"/>
        </p:xfrm>
        <a:graphic>
          <a:graphicData uri="http://schemas.openxmlformats.org/presentationml/2006/ole">
            <mc:AlternateContent xmlns:mc="http://schemas.openxmlformats.org/markup-compatibility/2006">
              <mc:Choice xmlns:v="urn:schemas-microsoft-com:vml" Requires="v">
                <p:oleObj spid="_x0000_s5418" name="Egyenlet" r:id="rId15" imgW="596880" imgH="469800" progId="Equation.3">
                  <p:embed/>
                </p:oleObj>
              </mc:Choice>
              <mc:Fallback>
                <p:oleObj name="Egyenlet" r:id="rId15" imgW="596880" imgH="469800" progId="Equation.3">
                  <p:embed/>
                  <p:pic>
                    <p:nvPicPr>
                      <p:cNvPr id="0" name=""/>
                      <p:cNvPicPr>
                        <a:picLocks noChangeAspect="1" noChangeArrowheads="1"/>
                      </p:cNvPicPr>
                      <p:nvPr/>
                    </p:nvPicPr>
                    <p:blipFill>
                      <a:blip r:embed="rId9">
                        <a:lum bright="-100000" contrast="100000"/>
                        <a:extLst>
                          <a:ext uri="{28A0092B-C50C-407E-A947-70E740481C1C}">
                            <a14:useLocalDpi xmlns:a14="http://schemas.microsoft.com/office/drawing/2010/main" val="0"/>
                          </a:ext>
                        </a:extLst>
                      </a:blip>
                      <a:srcRect/>
                      <a:stretch>
                        <a:fillRect/>
                      </a:stretch>
                    </p:blipFill>
                    <p:spPr bwMode="auto">
                      <a:xfrm>
                        <a:off x="2667000" y="5638800"/>
                        <a:ext cx="449263"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22087517"/>
      </p:ext>
    </p:extLst>
  </p:cSld>
  <p:clrMapOvr>
    <a:masterClrMapping/>
  </p:clrMapOvr>
  <p:transition spd="slow">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altLang="zh-TW"/>
              <a:t>Wavelet transforms </a:t>
            </a:r>
          </a:p>
          <a:p>
            <a:pPr lvl="1">
              <a:lnSpc>
                <a:spcPct val="90000"/>
              </a:lnSpc>
            </a:pPr>
            <a:r>
              <a:rPr lang="en-US" altLang="zh-TW" sz="2400" smtClean="0"/>
              <a:t>Low</a:t>
            </a:r>
            <a:r>
              <a:rPr lang="zh-TW" altLang="en-US" sz="2400" smtClean="0"/>
              <a:t> </a:t>
            </a:r>
            <a:r>
              <a:rPr lang="en-US" altLang="zh-TW" sz="2400"/>
              <a:t>pass filtering:</a:t>
            </a:r>
            <a:r>
              <a:rPr lang="zh-TW" altLang="en-US" sz="2400"/>
              <a:t> </a:t>
            </a:r>
            <a:r>
              <a:rPr lang="en-US" altLang="zh-TW" sz="2400" smtClean="0"/>
              <a:t>averaging</a:t>
            </a:r>
            <a:endParaRPr lang="en-US" altLang="zh-TW" sz="2400"/>
          </a:p>
          <a:p>
            <a:pPr lvl="1">
              <a:lnSpc>
                <a:spcPct val="90000"/>
              </a:lnSpc>
            </a:pPr>
            <a:r>
              <a:rPr lang="en-US" altLang="zh-TW" sz="2400" smtClean="0"/>
              <a:t>High </a:t>
            </a:r>
            <a:r>
              <a:rPr lang="en-US" altLang="zh-TW" sz="2400"/>
              <a:t>pass </a:t>
            </a:r>
            <a:r>
              <a:rPr lang="en-US" altLang="zh-TW" sz="2400" smtClean="0"/>
              <a:t>filtering</a:t>
            </a:r>
            <a:r>
              <a:rPr lang="en-US" altLang="zh-TW" sz="2400"/>
              <a:t>: </a:t>
            </a:r>
            <a:r>
              <a:rPr lang="en-US" altLang="zh-TW" sz="2400" smtClean="0"/>
              <a:t>differencing</a:t>
            </a:r>
          </a:p>
          <a:p>
            <a:pPr lvl="1">
              <a:lnSpc>
                <a:spcPct val="90000"/>
              </a:lnSpc>
            </a:pPr>
            <a:r>
              <a:rPr lang="en-US" altLang="zh-TW" sz="2400"/>
              <a:t>Input data</a:t>
            </a:r>
            <a:r>
              <a:rPr lang="en-US" altLang="zh-TW" sz="2400" smtClean="0"/>
              <a:t>: a</a:t>
            </a:r>
            <a:r>
              <a:rPr lang="en-US" altLang="zh-TW" sz="2400"/>
              <a:t>, </a:t>
            </a:r>
            <a:r>
              <a:rPr lang="en-US" altLang="zh-TW" sz="2400" smtClean="0"/>
              <a:t>b </a:t>
            </a:r>
            <a:endParaRPr lang="en-US" altLang="zh-TW" sz="2400"/>
          </a:p>
          <a:p>
            <a:pPr lvl="1"/>
            <a:r>
              <a:rPr lang="en-US" altLang="zh-TW" sz="2400" smtClean="0"/>
              <a:t>Average</a:t>
            </a:r>
            <a:r>
              <a:rPr lang="en-US" altLang="zh-TW" sz="2400"/>
              <a:t>: </a:t>
            </a:r>
            <a:r>
              <a:rPr lang="en-US" altLang="zh-TW" sz="2400" i="1"/>
              <a:t>s</a:t>
            </a:r>
            <a:r>
              <a:rPr lang="en-US" altLang="zh-TW" sz="2400"/>
              <a:t> = (</a:t>
            </a:r>
            <a:r>
              <a:rPr lang="en-US" altLang="zh-TW" sz="2400" i="1"/>
              <a:t>a</a:t>
            </a:r>
            <a:r>
              <a:rPr lang="en-US" altLang="zh-TW" sz="2400"/>
              <a:t> + </a:t>
            </a:r>
            <a:r>
              <a:rPr lang="en-US" altLang="zh-TW" sz="2400" i="1"/>
              <a:t>b</a:t>
            </a:r>
            <a:r>
              <a:rPr lang="en-US" altLang="zh-TW" sz="2400"/>
              <a:t>) / </a:t>
            </a:r>
            <a:r>
              <a:rPr lang="en-US" altLang="zh-TW" sz="2400" smtClean="0"/>
              <a:t>2 (</a:t>
            </a:r>
            <a:r>
              <a:rPr lang="en-US" altLang="zh-TW" sz="2400"/>
              <a:t>low pass filtering) </a:t>
            </a:r>
          </a:p>
          <a:p>
            <a:pPr lvl="1">
              <a:lnSpc>
                <a:spcPct val="80000"/>
              </a:lnSpc>
            </a:pPr>
            <a:r>
              <a:rPr lang="en-US" altLang="zh-TW" sz="2400" smtClean="0"/>
              <a:t>Difference</a:t>
            </a:r>
            <a:r>
              <a:rPr lang="en-US" altLang="zh-TW" sz="2400"/>
              <a:t>: </a:t>
            </a:r>
            <a:r>
              <a:rPr lang="en-US" altLang="zh-TW" sz="2400" i="1"/>
              <a:t>d</a:t>
            </a:r>
            <a:r>
              <a:rPr lang="en-US" altLang="zh-TW" sz="2400"/>
              <a:t> = </a:t>
            </a:r>
            <a:r>
              <a:rPr lang="en-US" altLang="zh-TW" sz="2400" i="1"/>
              <a:t>a</a:t>
            </a:r>
            <a:r>
              <a:rPr lang="en-US" altLang="zh-TW" sz="2400"/>
              <a:t> – </a:t>
            </a:r>
            <a:r>
              <a:rPr lang="en-US" altLang="zh-TW" sz="2400" i="1" smtClean="0"/>
              <a:t>s </a:t>
            </a:r>
            <a:r>
              <a:rPr lang="en-US" altLang="zh-TW" sz="2400" smtClean="0"/>
              <a:t>(</a:t>
            </a:r>
            <a:r>
              <a:rPr lang="en-US" altLang="zh-TW" sz="2400"/>
              <a:t>high pass filtering) </a:t>
            </a:r>
            <a:endParaRPr lang="en-US" altLang="zh-TW" sz="2400" i="1"/>
          </a:p>
          <a:p>
            <a:pPr lvl="1">
              <a:lnSpc>
                <a:spcPct val="90000"/>
              </a:lnSpc>
            </a:pPr>
            <a:r>
              <a:rPr lang="en-US" altLang="zh-TW" sz="2400"/>
              <a:t>Wavelet coefficients</a:t>
            </a:r>
            <a:r>
              <a:rPr lang="en-US" altLang="zh-TW" sz="2400" smtClean="0"/>
              <a:t>: (</a:t>
            </a:r>
            <a:r>
              <a:rPr lang="en-US" altLang="zh-TW" sz="2400"/>
              <a:t>s, d).</a:t>
            </a:r>
          </a:p>
          <a:p>
            <a:pPr>
              <a:lnSpc>
                <a:spcPct val="90000"/>
              </a:lnSpc>
            </a:pPr>
            <a:r>
              <a:rPr lang="en-US" altLang="zh-TW"/>
              <a:t>Inverse wavelet transforms: addition; </a:t>
            </a:r>
            <a:r>
              <a:rPr lang="en-US" altLang="zh-TW" smtClean="0"/>
              <a:t>subtraction</a:t>
            </a:r>
          </a:p>
          <a:p>
            <a:pPr lvl="1">
              <a:lnSpc>
                <a:spcPct val="80000"/>
              </a:lnSpc>
            </a:pPr>
            <a:r>
              <a:rPr lang="en-US" altLang="zh-TW" sz="2400"/>
              <a:t>Wavelet coefficients</a:t>
            </a:r>
            <a:r>
              <a:rPr lang="en-US" altLang="zh-TW" sz="2400" smtClean="0"/>
              <a:t>: (</a:t>
            </a:r>
            <a:r>
              <a:rPr lang="en-US" altLang="zh-TW" sz="2400"/>
              <a:t>s, d).</a:t>
            </a:r>
          </a:p>
          <a:p>
            <a:pPr lvl="1">
              <a:lnSpc>
                <a:spcPct val="80000"/>
              </a:lnSpc>
            </a:pPr>
            <a:r>
              <a:rPr lang="en-US" altLang="zh-TW" sz="2400" smtClean="0"/>
              <a:t>Addition</a:t>
            </a:r>
            <a:r>
              <a:rPr lang="en-US" altLang="zh-TW" sz="2400"/>
              <a:t>:</a:t>
            </a:r>
            <a:r>
              <a:rPr lang="en-US" altLang="zh-TW" sz="2400" i="1"/>
              <a:t> s </a:t>
            </a:r>
            <a:r>
              <a:rPr lang="en-US" altLang="zh-TW" sz="2400"/>
              <a:t>+ </a:t>
            </a:r>
            <a:r>
              <a:rPr lang="en-US" altLang="zh-TW" sz="2400" i="1"/>
              <a:t>d</a:t>
            </a:r>
            <a:r>
              <a:rPr lang="en-US" altLang="zh-TW" sz="2400"/>
              <a:t> = </a:t>
            </a:r>
            <a:r>
              <a:rPr lang="en-US" altLang="zh-TW" sz="2400" i="1"/>
              <a:t>s</a:t>
            </a:r>
            <a:r>
              <a:rPr lang="en-US" altLang="zh-TW" sz="2400"/>
              <a:t> + (</a:t>
            </a:r>
            <a:r>
              <a:rPr lang="en-US" altLang="zh-TW" sz="2400" i="1"/>
              <a:t>a</a:t>
            </a:r>
            <a:r>
              <a:rPr lang="en-US" altLang="zh-TW" sz="2400"/>
              <a:t> – </a:t>
            </a:r>
            <a:r>
              <a:rPr lang="en-US" altLang="zh-TW" sz="2400" i="1"/>
              <a:t>s</a:t>
            </a:r>
            <a:r>
              <a:rPr lang="en-US" altLang="zh-TW" sz="2400"/>
              <a:t>)</a:t>
            </a:r>
            <a:r>
              <a:rPr lang="en-US" altLang="zh-TW" sz="2400" i="1"/>
              <a:t> = a</a:t>
            </a:r>
            <a:r>
              <a:rPr lang="en-US" altLang="zh-TW" sz="2400" smtClean="0"/>
              <a:t>, </a:t>
            </a:r>
            <a:endParaRPr lang="en-US" altLang="zh-TW" sz="2400"/>
          </a:p>
          <a:p>
            <a:pPr lvl="1">
              <a:lnSpc>
                <a:spcPct val="80000"/>
              </a:lnSpc>
            </a:pPr>
            <a:r>
              <a:rPr lang="en-US" altLang="zh-TW" sz="2400" smtClean="0"/>
              <a:t>Subtraction</a:t>
            </a:r>
            <a:r>
              <a:rPr lang="en-US" altLang="zh-TW" sz="2400"/>
              <a:t>:</a:t>
            </a:r>
            <a:r>
              <a:rPr lang="en-US" altLang="zh-TW" sz="2400" i="1"/>
              <a:t> s</a:t>
            </a:r>
            <a:r>
              <a:rPr lang="en-US" altLang="zh-TW" sz="2400"/>
              <a:t> – </a:t>
            </a:r>
            <a:r>
              <a:rPr lang="en-US" altLang="zh-TW" sz="2400" i="1"/>
              <a:t>d</a:t>
            </a:r>
            <a:r>
              <a:rPr lang="en-US" altLang="zh-TW" sz="2400"/>
              <a:t> = </a:t>
            </a:r>
            <a:r>
              <a:rPr lang="en-US" altLang="zh-TW" sz="2400" i="1"/>
              <a:t>s</a:t>
            </a:r>
            <a:r>
              <a:rPr lang="en-US" altLang="zh-TW" sz="2400"/>
              <a:t> </a:t>
            </a:r>
            <a:r>
              <a:rPr lang="en-US" altLang="zh-TW" sz="2400" smtClean="0"/>
              <a:t>– (</a:t>
            </a:r>
            <a:r>
              <a:rPr lang="en-US" altLang="zh-TW" sz="2400" i="1"/>
              <a:t>a</a:t>
            </a:r>
            <a:r>
              <a:rPr lang="en-US" altLang="zh-TW" sz="2400"/>
              <a:t> – </a:t>
            </a:r>
            <a:r>
              <a:rPr lang="en-US" altLang="zh-TW" sz="2400" i="1"/>
              <a:t>s</a:t>
            </a:r>
            <a:r>
              <a:rPr lang="en-US" altLang="zh-TW" sz="2400"/>
              <a:t>)</a:t>
            </a:r>
            <a:r>
              <a:rPr lang="en-US" altLang="zh-TW" sz="2400" i="1"/>
              <a:t> = </a:t>
            </a:r>
            <a:r>
              <a:rPr lang="en-US" altLang="zh-TW" sz="2400"/>
              <a:t>2</a:t>
            </a:r>
            <a:r>
              <a:rPr lang="en-US" altLang="zh-TW" sz="2400" i="1"/>
              <a:t>s </a:t>
            </a:r>
            <a:r>
              <a:rPr lang="en-US" altLang="zh-TW" sz="2400"/>
              <a:t>–</a:t>
            </a:r>
            <a:r>
              <a:rPr lang="en-US" altLang="zh-TW" sz="2400" i="1"/>
              <a:t> a = b</a:t>
            </a:r>
          </a:p>
          <a:p>
            <a:pPr lvl="1">
              <a:lnSpc>
                <a:spcPct val="80000"/>
              </a:lnSpc>
            </a:pPr>
            <a:r>
              <a:rPr lang="en-US" altLang="zh-TW" sz="2400"/>
              <a:t>Input data</a:t>
            </a:r>
            <a:r>
              <a:rPr lang="en-US" altLang="zh-TW" sz="2400" smtClean="0"/>
              <a:t>: (</a:t>
            </a:r>
            <a:r>
              <a:rPr lang="en-US" altLang="zh-TW" sz="2400"/>
              <a:t>a, b</a:t>
            </a:r>
            <a:r>
              <a:rPr lang="en-US" altLang="zh-TW" sz="2400" smtClean="0"/>
              <a:t>).</a:t>
            </a:r>
            <a:endParaRPr lang="en-US" altLang="zh-TW" sz="2400"/>
          </a:p>
        </p:txBody>
      </p:sp>
      <p:sp>
        <p:nvSpPr>
          <p:cNvPr id="4" name="Slide Number Placeholder 3"/>
          <p:cNvSpPr>
            <a:spLocks noGrp="1"/>
          </p:cNvSpPr>
          <p:nvPr>
            <p:ph type="sldNum" sz="quarter" idx="15"/>
          </p:nvPr>
        </p:nvSpPr>
        <p:spPr/>
        <p:txBody>
          <a:bodyPr/>
          <a:lstStyle/>
          <a:p>
            <a:fld id="{23B8E435-5DF5-44DE-83D2-9F90DF09A99B}" type="slidenum">
              <a:rPr lang="en-US" smtClean="0"/>
              <a:pPr/>
              <a:t>54</a:t>
            </a:fld>
            <a:endParaRPr lang="en-US"/>
          </a:p>
        </p:txBody>
      </p:sp>
    </p:spTree>
    <p:extLst>
      <p:ext uri="{BB962C8B-B14F-4D97-AF65-F5344CB8AC3E}">
        <p14:creationId xmlns:p14="http://schemas.microsoft.com/office/powerpoint/2010/main" val="2320965987"/>
      </p:ext>
    </p:extLst>
  </p:cSld>
  <p:clrMapOvr>
    <a:masterClrMapping/>
  </p:clrMapOvr>
  <p:transition spd="slow">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spcBef>
                <a:spcPct val="20000"/>
              </a:spcBef>
            </a:pPr>
            <a:r>
              <a:rPr lang="en-US" altLang="zh-TW" smtClean="0"/>
              <a:t>Example: input </a:t>
            </a:r>
            <a:r>
              <a:rPr lang="en-US" altLang="zh-TW"/>
              <a:t>data 14, 22</a:t>
            </a:r>
          </a:p>
          <a:p>
            <a:pPr lvl="1">
              <a:lnSpc>
                <a:spcPct val="90000"/>
              </a:lnSpc>
            </a:pPr>
            <a:r>
              <a:rPr lang="en-US" altLang="zh-TW" sz="2400" smtClean="0"/>
              <a:t>Wavelet </a:t>
            </a:r>
            <a:r>
              <a:rPr lang="en-US" altLang="zh-TW" sz="2400"/>
              <a:t>Transform</a:t>
            </a:r>
          </a:p>
          <a:p>
            <a:pPr marL="0" indent="0">
              <a:lnSpc>
                <a:spcPct val="90000"/>
              </a:lnSpc>
              <a:spcBef>
                <a:spcPct val="20000"/>
              </a:spcBef>
              <a:buNone/>
            </a:pPr>
            <a:r>
              <a:rPr lang="en-US" altLang="zh-TW" smtClean="0"/>
              <a:t> Average: </a:t>
            </a:r>
            <a:r>
              <a:rPr lang="en-US" altLang="zh-TW" i="1" smtClean="0"/>
              <a:t>s</a:t>
            </a:r>
            <a:r>
              <a:rPr lang="en-US" altLang="zh-TW" smtClean="0"/>
              <a:t> </a:t>
            </a:r>
            <a:r>
              <a:rPr lang="en-US" altLang="zh-TW"/>
              <a:t>= (14</a:t>
            </a:r>
            <a:r>
              <a:rPr lang="zh-TW" altLang="en-US"/>
              <a:t>＋</a:t>
            </a:r>
            <a:r>
              <a:rPr lang="en-US" altLang="zh-TW"/>
              <a:t>22)/2 = 18, </a:t>
            </a:r>
          </a:p>
          <a:p>
            <a:pPr marL="0" indent="0">
              <a:lnSpc>
                <a:spcPct val="90000"/>
              </a:lnSpc>
              <a:spcBef>
                <a:spcPct val="20000"/>
              </a:spcBef>
              <a:buNone/>
            </a:pPr>
            <a:r>
              <a:rPr lang="en-US" altLang="zh-TW" smtClean="0"/>
              <a:t> Difference</a:t>
            </a:r>
            <a:r>
              <a:rPr lang="en-US" altLang="zh-TW"/>
              <a:t>: </a:t>
            </a:r>
            <a:r>
              <a:rPr lang="en-US" altLang="zh-TW" i="1"/>
              <a:t>d </a:t>
            </a:r>
            <a:r>
              <a:rPr lang="en-US" altLang="zh-TW"/>
              <a:t>= 14-18= -</a:t>
            </a:r>
            <a:r>
              <a:rPr lang="en-US" altLang="zh-TW" smtClean="0"/>
              <a:t>4 </a:t>
            </a:r>
            <a:endParaRPr lang="en-US" altLang="zh-TW"/>
          </a:p>
          <a:p>
            <a:pPr marL="0" indent="0">
              <a:lnSpc>
                <a:spcPct val="90000"/>
              </a:lnSpc>
              <a:spcBef>
                <a:spcPct val="20000"/>
              </a:spcBef>
              <a:buNone/>
            </a:pPr>
            <a:r>
              <a:rPr lang="en-US" altLang="zh-TW" smtClean="0"/>
              <a:t> Wavelet </a:t>
            </a:r>
            <a:r>
              <a:rPr lang="en-US" altLang="zh-TW"/>
              <a:t>coefficients</a:t>
            </a:r>
            <a:r>
              <a:rPr lang="en-US" altLang="zh-TW" smtClean="0"/>
              <a:t>: (</a:t>
            </a:r>
            <a:r>
              <a:rPr lang="en-US" altLang="zh-TW"/>
              <a:t>18, -4).</a:t>
            </a:r>
          </a:p>
          <a:p>
            <a:pPr lvl="1">
              <a:lnSpc>
                <a:spcPct val="90000"/>
              </a:lnSpc>
            </a:pPr>
            <a:r>
              <a:rPr lang="en-US" altLang="zh-TW" sz="2400" smtClean="0"/>
              <a:t>Inverse </a:t>
            </a:r>
            <a:r>
              <a:rPr lang="en-US" altLang="zh-TW" sz="2400"/>
              <a:t>Wavelet Transform (to recover the input data)</a:t>
            </a:r>
          </a:p>
          <a:p>
            <a:pPr marL="0" indent="0">
              <a:lnSpc>
                <a:spcPct val="90000"/>
              </a:lnSpc>
              <a:spcBef>
                <a:spcPct val="20000"/>
              </a:spcBef>
              <a:buNone/>
            </a:pPr>
            <a:r>
              <a:rPr lang="en-US" altLang="zh-TW" smtClean="0"/>
              <a:t> </a:t>
            </a:r>
            <a:r>
              <a:rPr lang="en-US" altLang="zh-TW" i="1" smtClean="0"/>
              <a:t>s</a:t>
            </a:r>
            <a:r>
              <a:rPr lang="en-US" altLang="zh-TW" smtClean="0"/>
              <a:t> </a:t>
            </a:r>
            <a:r>
              <a:rPr lang="zh-TW" altLang="en-US"/>
              <a:t>＋ </a:t>
            </a:r>
            <a:r>
              <a:rPr lang="en-US" altLang="zh-TW" i="1"/>
              <a:t>d</a:t>
            </a:r>
            <a:r>
              <a:rPr lang="en-US" altLang="zh-TW"/>
              <a:t> = 18+(-4) = 14</a:t>
            </a:r>
            <a:r>
              <a:rPr lang="en-US" altLang="zh-TW" smtClean="0"/>
              <a:t>, </a:t>
            </a:r>
            <a:endParaRPr lang="en-US" altLang="zh-TW"/>
          </a:p>
          <a:p>
            <a:pPr marL="0" indent="0">
              <a:lnSpc>
                <a:spcPct val="90000"/>
              </a:lnSpc>
              <a:spcBef>
                <a:spcPct val="20000"/>
              </a:spcBef>
              <a:buNone/>
            </a:pPr>
            <a:r>
              <a:rPr lang="en-US" altLang="zh-TW" smtClean="0"/>
              <a:t> </a:t>
            </a:r>
            <a:r>
              <a:rPr lang="en-US" altLang="zh-TW" i="1" smtClean="0"/>
              <a:t>s</a:t>
            </a:r>
            <a:r>
              <a:rPr lang="en-US" altLang="zh-TW" smtClean="0"/>
              <a:t> </a:t>
            </a:r>
            <a:r>
              <a:rPr lang="zh-TW" altLang="en-US"/>
              <a:t>－ </a:t>
            </a:r>
            <a:r>
              <a:rPr lang="en-US" altLang="zh-TW" i="1"/>
              <a:t>d</a:t>
            </a:r>
            <a:r>
              <a:rPr lang="en-US" altLang="zh-TW"/>
              <a:t> = 18-(-4) = 22</a:t>
            </a:r>
          </a:p>
          <a:p>
            <a:pPr marL="0" indent="0">
              <a:lnSpc>
                <a:spcPct val="90000"/>
              </a:lnSpc>
              <a:spcBef>
                <a:spcPct val="20000"/>
              </a:spcBef>
              <a:buNone/>
            </a:pPr>
            <a:r>
              <a:rPr lang="en-US" altLang="zh-TW" smtClean="0"/>
              <a:t> Input </a:t>
            </a:r>
            <a:r>
              <a:rPr lang="en-US" altLang="zh-TW"/>
              <a:t>data</a:t>
            </a:r>
            <a:r>
              <a:rPr lang="en-US" altLang="zh-TW" smtClean="0"/>
              <a:t>: (</a:t>
            </a:r>
            <a:r>
              <a:rPr lang="en-US" altLang="zh-TW"/>
              <a:t>14, 22).</a:t>
            </a:r>
          </a:p>
        </p:txBody>
      </p:sp>
      <p:sp>
        <p:nvSpPr>
          <p:cNvPr id="4" name="Slide Number Placeholder 3"/>
          <p:cNvSpPr>
            <a:spLocks noGrp="1"/>
          </p:cNvSpPr>
          <p:nvPr>
            <p:ph type="sldNum" sz="quarter" idx="15"/>
          </p:nvPr>
        </p:nvSpPr>
        <p:spPr/>
        <p:txBody>
          <a:bodyPr/>
          <a:lstStyle/>
          <a:p>
            <a:fld id="{23B8E435-5DF5-44DE-83D2-9F90DF09A99B}" type="slidenum">
              <a:rPr lang="en-US" smtClean="0"/>
              <a:pPr/>
              <a:t>55</a:t>
            </a:fld>
            <a:endParaRPr lang="en-US"/>
          </a:p>
        </p:txBody>
      </p:sp>
    </p:spTree>
    <p:extLst>
      <p:ext uri="{BB962C8B-B14F-4D97-AF65-F5344CB8AC3E}">
        <p14:creationId xmlns:p14="http://schemas.microsoft.com/office/powerpoint/2010/main" val="317027080"/>
      </p:ext>
    </p:extLst>
  </p:cSld>
  <p:clrMapOvr>
    <a:masterClrMapping/>
  </p:clrMapOvr>
  <p:transition spd="slow">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p:sp>
        <p:nvSpPr>
          <p:cNvPr id="5" name="Content Placeholder 2"/>
          <p:cNvSpPr>
            <a:spLocks noGrp="1"/>
          </p:cNvSpPr>
          <p:nvPr>
            <p:ph sz="quarter" idx="1"/>
          </p:nvPr>
        </p:nvSpPr>
        <p:spPr>
          <a:xfrm>
            <a:off x="401137" y="641294"/>
            <a:ext cx="8077200" cy="6064305"/>
          </a:xfrm>
        </p:spPr>
        <p:txBody>
          <a:bodyPr>
            <a:noAutofit/>
          </a:bodyPr>
          <a:lstStyle/>
          <a:p>
            <a:r>
              <a:rPr lang="en-US" sz="1800"/>
              <a:t>Compression algorithms using DWT</a:t>
            </a:r>
          </a:p>
          <a:p>
            <a:pPr lvl="1"/>
            <a:r>
              <a:rPr lang="en-US" sz="1800" smtClean="0"/>
              <a:t>Embedded zero-tree </a:t>
            </a:r>
            <a:r>
              <a:rPr lang="en-US" sz="1800"/>
              <a:t>(EZW</a:t>
            </a:r>
            <a:r>
              <a:rPr lang="en-US" sz="1800" smtClean="0"/>
              <a:t>)</a:t>
            </a:r>
            <a:endParaRPr lang="en-US" sz="1800"/>
          </a:p>
          <a:p>
            <a:pPr lvl="2">
              <a:buFont typeface="Wingdings" panose="05000000000000000000" pitchFamily="2" charset="2"/>
              <a:buChar char="v"/>
            </a:pPr>
            <a:r>
              <a:rPr lang="en-US"/>
              <a:t>Use DWT for the decomposition </a:t>
            </a:r>
            <a:r>
              <a:rPr lang="en-US" smtClean="0"/>
              <a:t>of an </a:t>
            </a:r>
            <a:r>
              <a:rPr lang="en-US"/>
              <a:t>image at each </a:t>
            </a:r>
            <a:r>
              <a:rPr lang="en-US" smtClean="0"/>
              <a:t>level.</a:t>
            </a:r>
            <a:endParaRPr lang="en-US"/>
          </a:p>
          <a:p>
            <a:pPr lvl="2">
              <a:buFont typeface="Wingdings" panose="05000000000000000000" pitchFamily="2" charset="2"/>
              <a:buChar char="v"/>
            </a:pPr>
            <a:r>
              <a:rPr lang="en-US"/>
              <a:t>Scans wavelet coefficients subband by </a:t>
            </a:r>
            <a:r>
              <a:rPr lang="en-US" smtClean="0"/>
              <a:t>subband in </a:t>
            </a:r>
            <a:r>
              <a:rPr lang="en-US"/>
              <a:t>a zigzag </a:t>
            </a:r>
            <a:r>
              <a:rPr lang="en-US" smtClean="0"/>
              <a:t>manner.</a:t>
            </a:r>
            <a:endParaRPr lang="en-US"/>
          </a:p>
          <a:p>
            <a:pPr lvl="1"/>
            <a:r>
              <a:rPr lang="en-US" sz="1800"/>
              <a:t>Set partitioning in </a:t>
            </a:r>
            <a:r>
              <a:rPr lang="en-US" sz="1800" smtClean="0"/>
              <a:t>hierarchical </a:t>
            </a:r>
            <a:r>
              <a:rPr lang="en-US" sz="1800"/>
              <a:t>trees (SPHIT</a:t>
            </a:r>
            <a:r>
              <a:rPr lang="en-US" sz="1800" smtClean="0"/>
              <a:t>)</a:t>
            </a:r>
            <a:endParaRPr lang="en-US" sz="1800"/>
          </a:p>
          <a:p>
            <a:pPr lvl="2">
              <a:buFont typeface="Wingdings" panose="05000000000000000000" pitchFamily="2" charset="2"/>
              <a:buChar char="v"/>
            </a:pPr>
            <a:r>
              <a:rPr lang="en-US"/>
              <a:t>Highly refined version of EZW.</a:t>
            </a:r>
          </a:p>
          <a:p>
            <a:pPr lvl="2">
              <a:buFont typeface="Wingdings" panose="05000000000000000000" pitchFamily="2" charset="2"/>
              <a:buChar char="v"/>
            </a:pPr>
            <a:r>
              <a:rPr lang="en-US"/>
              <a:t>Perform better at higher compression ratio for a wide variety of images than EZW.</a:t>
            </a:r>
          </a:p>
          <a:p>
            <a:pPr lvl="1"/>
            <a:r>
              <a:rPr lang="en-US" sz="1800"/>
              <a:t>Zero-tree entropy (ZTE)</a:t>
            </a:r>
          </a:p>
          <a:p>
            <a:pPr lvl="2">
              <a:buFont typeface="Wingdings" panose="05000000000000000000" pitchFamily="2" charset="2"/>
              <a:buChar char="v"/>
            </a:pPr>
            <a:r>
              <a:rPr lang="en-US"/>
              <a:t>Quantized wavelet coefficients into wavelet trees to reduce the number of bits required to represent those trees.</a:t>
            </a:r>
          </a:p>
          <a:p>
            <a:pPr lvl="2">
              <a:buFont typeface="Wingdings" panose="05000000000000000000" pitchFamily="2" charset="2"/>
              <a:buChar char="v"/>
            </a:pPr>
            <a:r>
              <a:rPr lang="en-US"/>
              <a:t>Quantization is explicit instead of implicit, make it possible to adjust the quantization according to where the transform coefficient lies and what it represents in the frame.</a:t>
            </a:r>
          </a:p>
          <a:p>
            <a:pPr lvl="2">
              <a:buFont typeface="Wingdings" panose="05000000000000000000" pitchFamily="2" charset="2"/>
              <a:buChar char="v"/>
            </a:pPr>
            <a:r>
              <a:rPr lang="en-US"/>
              <a:t>Coefficient scanning, tree growing, and coding are done in one pass.</a:t>
            </a:r>
          </a:p>
          <a:p>
            <a:pPr lvl="2">
              <a:buFont typeface="Wingdings" panose="05000000000000000000" pitchFamily="2" charset="2"/>
              <a:buChar char="v"/>
            </a:pPr>
            <a:r>
              <a:rPr lang="en-US"/>
              <a:t>Coefficient scanning is a depth first traversal of each tree.</a:t>
            </a:r>
          </a:p>
        </p:txBody>
      </p:sp>
      <p:sp>
        <p:nvSpPr>
          <p:cNvPr id="4" name="Slide Number Placeholder 3"/>
          <p:cNvSpPr>
            <a:spLocks noGrp="1"/>
          </p:cNvSpPr>
          <p:nvPr>
            <p:ph type="sldNum" sz="quarter" idx="15"/>
          </p:nvPr>
        </p:nvSpPr>
        <p:spPr/>
        <p:txBody>
          <a:bodyPr/>
          <a:lstStyle/>
          <a:p>
            <a:fld id="{23B8E435-5DF5-44DE-83D2-9F90DF09A99B}" type="slidenum">
              <a:rPr lang="en-US" smtClean="0"/>
              <a:pPr/>
              <a:t>56</a:t>
            </a:fld>
            <a:endParaRPr lang="en-US"/>
          </a:p>
        </p:txBody>
      </p:sp>
    </p:spTree>
    <p:extLst>
      <p:ext uri="{BB962C8B-B14F-4D97-AF65-F5344CB8AC3E}">
        <p14:creationId xmlns:p14="http://schemas.microsoft.com/office/powerpoint/2010/main" val="513821648"/>
      </p:ext>
    </p:extLst>
  </p:cSld>
  <p:clrMapOvr>
    <a:masterClrMapping/>
  </p:clrMapOvr>
  <p:transition spd="slow">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CWT vs. DWT</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57</a:t>
            </a:fld>
            <a:endParaRPr lang="en-US"/>
          </a:p>
        </p:txBody>
      </p:sp>
      <p:graphicFrame>
        <p:nvGraphicFramePr>
          <p:cNvPr id="10" name="Group 197"/>
          <p:cNvGraphicFramePr>
            <a:graphicFrameLocks noGrp="1"/>
          </p:cNvGraphicFramePr>
          <p:nvPr>
            <p:extLst>
              <p:ext uri="{D42A27DB-BD31-4B8C-83A1-F6EECF244321}">
                <p14:modId xmlns:p14="http://schemas.microsoft.com/office/powerpoint/2010/main" val="4014093845"/>
              </p:ext>
            </p:extLst>
          </p:nvPr>
        </p:nvGraphicFramePr>
        <p:xfrm>
          <a:off x="228601" y="1371600"/>
          <a:ext cx="8458200" cy="4157472"/>
        </p:xfrm>
        <a:graphic>
          <a:graphicData uri="http://schemas.openxmlformats.org/drawingml/2006/table">
            <a:tbl>
              <a:tblPr/>
              <a:tblGrid>
                <a:gridCol w="2281390"/>
                <a:gridCol w="3207442"/>
                <a:gridCol w="2969368"/>
              </a:tblGrid>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CWT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DWT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1. Scale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any scale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Dyadic scales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2. Translation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any point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Integer point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3. Wavelet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Any wavelet that satisfies minimum criteria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Orthogonal, biorthogonal,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4. Computation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Large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Small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5. Detection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Easily detects direction, orientation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Cannot detect minute object if not finely tuned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279525">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6. Application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Pattern Recognition</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Feature extraction</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Detection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Compression</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De-noising</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Transmission</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Characterization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51574261"/>
      </p:ext>
    </p:extLst>
  </p:cSld>
  <p:clrMapOvr>
    <a:masterClrMapping/>
  </p:clrMapOvr>
  <p:transition spd="slow">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PACKET</a:t>
            </a:r>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ko-KR"/>
              <a:t>In </a:t>
            </a:r>
            <a:r>
              <a:rPr lang="en-US" altLang="ko-KR" smtClean="0">
                <a:ea typeface="MS Gothic" panose="020B0609070205080204" pitchFamily="49" charset="-128"/>
              </a:rPr>
              <a:t>the </a:t>
            </a:r>
            <a:r>
              <a:rPr lang="en-US" altLang="ko-KR">
                <a:ea typeface="MS Gothic" panose="020B0609070205080204" pitchFamily="49" charset="-128"/>
              </a:rPr>
              <a:t>usual dyadic wavelet decomposition (transform), only the low-pass filtered subband is recursively decomposed and thus can be represented by a logarithmic tree structure.</a:t>
            </a:r>
          </a:p>
          <a:p>
            <a:r>
              <a:rPr lang="en-US" altLang="ko-KR" smtClean="0"/>
              <a:t>A</a:t>
            </a:r>
            <a:r>
              <a:rPr lang="en-US" altLang="ko-KR" smtClean="0">
                <a:ea typeface="MS Gothic" panose="020B0609070205080204" pitchFamily="49" charset="-128"/>
              </a:rPr>
              <a:t> </a:t>
            </a:r>
            <a:r>
              <a:rPr lang="en-US" altLang="ko-KR">
                <a:solidFill>
                  <a:srgbClr val="0066CC"/>
                </a:solidFill>
                <a:ea typeface="MS Gothic" panose="020B0609070205080204" pitchFamily="49" charset="-128"/>
              </a:rPr>
              <a:t>wavelet packet </a:t>
            </a:r>
            <a:r>
              <a:rPr lang="en-US" altLang="ko-KR">
                <a:ea typeface="MS Gothic" panose="020B0609070205080204" pitchFamily="49" charset="-128"/>
              </a:rPr>
              <a:t>decomposition allows the </a:t>
            </a:r>
            <a:r>
              <a:rPr lang="en-US" altLang="ko-KR" smtClean="0">
                <a:ea typeface="MS Gothic" panose="020B0609070205080204" pitchFamily="49" charset="-128"/>
              </a:rPr>
              <a:t>decomposition to </a:t>
            </a:r>
            <a:r>
              <a:rPr lang="en-US" altLang="ko-KR">
                <a:ea typeface="MS Gothic" panose="020B0609070205080204" pitchFamily="49" charset="-128"/>
              </a:rPr>
              <a:t>be represented by any pruned subtree of the full tree topology.</a:t>
            </a:r>
          </a:p>
          <a:p>
            <a:r>
              <a:rPr lang="en-US" altLang="ko-KR" sz="2600" smtClean="0"/>
              <a:t>T</a:t>
            </a:r>
            <a:r>
              <a:rPr lang="en-US" altLang="ko-KR" smtClean="0">
                <a:ea typeface="MS Gothic" panose="020B0609070205080204" pitchFamily="49" charset="-128"/>
              </a:rPr>
              <a:t>he </a:t>
            </a:r>
            <a:r>
              <a:rPr lang="en-US" altLang="ko-KR">
                <a:ea typeface="MS Gothic" panose="020B0609070205080204" pitchFamily="49" charset="-128"/>
              </a:rPr>
              <a:t>wavelet packet decomposition is very flexible</a:t>
            </a:r>
            <a:r>
              <a:rPr lang="en-US" altLang="ko-KR" smtClean="0">
                <a:ea typeface="MS Gothic" panose="020B0609070205080204" pitchFamily="49" charset="-128"/>
              </a:rPr>
              <a:t>.</a:t>
            </a:r>
            <a:endParaRPr lang="en-US" altLang="ko-KR">
              <a:ea typeface="MS Gothic" panose="020B0609070205080204" pitchFamily="49" charset="-128"/>
            </a:endParaRPr>
          </a:p>
        </p:txBody>
      </p:sp>
      <p:sp>
        <p:nvSpPr>
          <p:cNvPr id="4" name="Slide Number Placeholder 3"/>
          <p:cNvSpPr>
            <a:spLocks noGrp="1"/>
          </p:cNvSpPr>
          <p:nvPr>
            <p:ph type="sldNum" sz="quarter" idx="15"/>
          </p:nvPr>
        </p:nvSpPr>
        <p:spPr/>
        <p:txBody>
          <a:bodyPr/>
          <a:lstStyle/>
          <a:p>
            <a:fld id="{23B8E435-5DF5-44DE-83D2-9F90DF09A99B}" type="slidenum">
              <a:rPr lang="en-US" smtClean="0"/>
              <a:pPr/>
              <a:t>58</a:t>
            </a:fld>
            <a:endParaRPr lang="en-US"/>
          </a:p>
        </p:txBody>
      </p:sp>
    </p:spTree>
    <p:extLst>
      <p:ext uri="{BB962C8B-B14F-4D97-AF65-F5344CB8AC3E}">
        <p14:creationId xmlns:p14="http://schemas.microsoft.com/office/powerpoint/2010/main" val="2126721669"/>
      </p:ext>
    </p:extLst>
  </p:cSld>
  <p:clrMapOvr>
    <a:masterClrMapping/>
  </p:clrMapOvr>
  <p:transition spd="slow">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PACKET</a:t>
            </a:r>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ko-KR" sz="2800" smtClean="0"/>
              <a:t>The cost of this generalization is an image in </a:t>
            </a:r>
            <a:r>
              <a:rPr lang="en-US" altLang="ko-KR" sz="2800" i="1" smtClean="0"/>
              <a:t>computational complexity</a:t>
            </a:r>
            <a:r>
              <a:rPr lang="en-US" altLang="ko-KR" sz="2800" smtClean="0"/>
              <a:t> from </a:t>
            </a:r>
            <a:r>
              <a:rPr lang="en-US" altLang="ko-KR" sz="2800" smtClean="0">
                <a:solidFill>
                  <a:srgbClr val="0070C0"/>
                </a:solidFill>
              </a:rPr>
              <a:t>O(M)</a:t>
            </a:r>
            <a:r>
              <a:rPr lang="en-US" altLang="ko-KR" sz="2800" smtClean="0"/>
              <a:t> for FWT to </a:t>
            </a:r>
            <a:r>
              <a:rPr lang="en-US" altLang="ko-KR" sz="2800" smtClean="0">
                <a:solidFill>
                  <a:srgbClr val="0070C0"/>
                </a:solidFill>
              </a:rPr>
              <a:t>O(M log M)</a:t>
            </a:r>
            <a:r>
              <a:rPr lang="en-US" altLang="ko-KR" sz="2800" smtClean="0"/>
              <a:t>.</a:t>
            </a:r>
            <a:endParaRPr lang="en-US" altLang="ko-KR" sz="2800">
              <a:ea typeface="MS Gothic" panose="020B0609070205080204" pitchFamily="49" charset="-128"/>
            </a:endParaRPr>
          </a:p>
        </p:txBody>
      </p:sp>
      <p:sp>
        <p:nvSpPr>
          <p:cNvPr id="4" name="Slide Number Placeholder 3"/>
          <p:cNvSpPr>
            <a:spLocks noGrp="1"/>
          </p:cNvSpPr>
          <p:nvPr>
            <p:ph type="sldNum" sz="quarter" idx="15"/>
          </p:nvPr>
        </p:nvSpPr>
        <p:spPr/>
        <p:txBody>
          <a:bodyPr/>
          <a:lstStyle/>
          <a:p>
            <a:fld id="{23B8E435-5DF5-44DE-83D2-9F90DF09A99B}" type="slidenum">
              <a:rPr lang="en-US" smtClean="0"/>
              <a:pPr/>
              <a:t>59</a:t>
            </a:fld>
            <a:endParaRPr lang="en-US"/>
          </a:p>
        </p:txBody>
      </p:sp>
      <p:pic>
        <p:nvPicPr>
          <p:cNvPr id="3" name="Picture 2"/>
          <p:cNvPicPr>
            <a:picLocks noChangeAspect="1"/>
          </p:cNvPicPr>
          <p:nvPr/>
        </p:nvPicPr>
        <p:blipFill>
          <a:blip r:embed="rId3"/>
          <a:stretch>
            <a:fillRect/>
          </a:stretch>
        </p:blipFill>
        <p:spPr>
          <a:xfrm>
            <a:off x="401137" y="2438400"/>
            <a:ext cx="8199860" cy="3071813"/>
          </a:xfrm>
          <a:prstGeom prst="rect">
            <a:avLst/>
          </a:prstGeom>
        </p:spPr>
      </p:pic>
      <p:sp>
        <p:nvSpPr>
          <p:cNvPr id="6" name="TextBox 5"/>
          <p:cNvSpPr txBox="1"/>
          <p:nvPr/>
        </p:nvSpPr>
        <p:spPr>
          <a:xfrm>
            <a:off x="1676400" y="5807462"/>
            <a:ext cx="5919249" cy="461665"/>
          </a:xfrm>
          <a:prstGeom prst="rect">
            <a:avLst/>
          </a:prstGeom>
          <a:noFill/>
        </p:spPr>
        <p:txBody>
          <a:bodyPr wrap="none" rtlCol="0">
            <a:spAutoFit/>
          </a:bodyPr>
          <a:lstStyle/>
          <a:p>
            <a:r>
              <a:rPr lang="en-US" sz="2400" smtClean="0">
                <a:latin typeface="Arial" panose="020B0604020202020204" pitchFamily="34" charset="0"/>
                <a:cs typeface="Arial" panose="020B0604020202020204" pitchFamily="34" charset="0"/>
              </a:rPr>
              <a:t>A three-scale wavelet packet analysis tree</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4224368"/>
      </p:ext>
    </p:extLst>
  </p:cSld>
  <p:clrMapOvr>
    <a:masterClrMapping/>
  </p:clrMapOvr>
  <p:transition spd="slow">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Stationary and Non-stationary Signals</a:t>
            </a:r>
            <a:endParaRPr lang="en-US" dirty="0"/>
          </a:p>
        </p:txBody>
      </p:sp>
      <p:sp>
        <p:nvSpPr>
          <p:cNvPr id="3" name="Content Placeholder 2"/>
          <p:cNvSpPr>
            <a:spLocks noGrp="1"/>
          </p:cNvSpPr>
          <p:nvPr>
            <p:ph sz="quarter" idx="1"/>
          </p:nvPr>
        </p:nvSpPr>
        <p:spPr/>
        <p:txBody>
          <a:bodyPr/>
          <a:lstStyle/>
          <a:p>
            <a:pPr>
              <a:lnSpc>
                <a:spcPct val="90000"/>
              </a:lnSpc>
            </a:pPr>
            <a:r>
              <a:rPr lang="en-US" altLang="ar-SA"/>
              <a:t>Stationary signals’ spectral characteristics do not change with time </a:t>
            </a:r>
          </a:p>
          <a:p>
            <a:pPr>
              <a:buFont typeface="Wingdings" panose="05000000000000000000" pitchFamily="2" charset="2"/>
              <a:buChar char="§"/>
            </a:pPr>
            <a:endParaRPr lang="en-US" altLang="ar-SA"/>
          </a:p>
          <a:p>
            <a:pPr>
              <a:buFont typeface="Wingdings" panose="05000000000000000000" pitchFamily="2" charset="2"/>
              <a:buChar char="§"/>
            </a:pPr>
            <a:endParaRPr lang="en-US" altLang="ar-SA"/>
          </a:p>
          <a:p>
            <a:pPr>
              <a:buFont typeface="Wingdings" panose="05000000000000000000" pitchFamily="2" charset="2"/>
              <a:buChar char="§"/>
            </a:pPr>
            <a:endParaRPr lang="en-US" altLang="ar-SA"/>
          </a:p>
          <a:p>
            <a:pPr>
              <a:buFont typeface="Wingdings" panose="05000000000000000000" pitchFamily="2" charset="2"/>
              <a:buChar char="§"/>
            </a:pPr>
            <a:endParaRPr lang="en-US" altLang="ar-SA"/>
          </a:p>
          <a:p>
            <a:pPr>
              <a:buFont typeface="Wingdings" panose="05000000000000000000" pitchFamily="2" charset="2"/>
              <a:buChar char="§"/>
            </a:pPr>
            <a:endParaRPr lang="en-US" altLang="ar-SA"/>
          </a:p>
          <a:p>
            <a:pPr>
              <a:lnSpc>
                <a:spcPct val="90000"/>
              </a:lnSpc>
            </a:pPr>
            <a:r>
              <a:rPr lang="en-US" altLang="ar-SA"/>
              <a:t>Non-stationary signals have time varying spectra</a:t>
            </a:r>
          </a:p>
          <a:p>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6</a:t>
            </a:fld>
            <a:endParaRPr lang="en-US"/>
          </a:p>
        </p:txBody>
      </p:sp>
      <p:graphicFrame>
        <p:nvGraphicFramePr>
          <p:cNvPr id="6" name="Object 6"/>
          <p:cNvGraphicFramePr>
            <a:graphicFrameLocks noChangeAspect="1"/>
          </p:cNvGraphicFramePr>
          <p:nvPr>
            <p:extLst>
              <p:ext uri="{D42A27DB-BD31-4B8C-83A1-F6EECF244321}">
                <p14:modId xmlns:p14="http://schemas.microsoft.com/office/powerpoint/2010/main" val="3983184347"/>
              </p:ext>
            </p:extLst>
          </p:nvPr>
        </p:nvGraphicFramePr>
        <p:xfrm>
          <a:off x="762000" y="2057400"/>
          <a:ext cx="2608262" cy="1309688"/>
        </p:xfrm>
        <a:graphic>
          <a:graphicData uri="http://schemas.openxmlformats.org/presentationml/2006/ole">
            <mc:AlternateContent xmlns:mc="http://schemas.openxmlformats.org/markup-compatibility/2006">
              <mc:Choice xmlns:v="urn:schemas-microsoft-com:vml" Requires="v">
                <p:oleObj spid="_x0000_s1155" name="Equation" r:id="rId4" imgW="1346040" imgH="672840" progId="Equation.DSMT4">
                  <p:embed/>
                </p:oleObj>
              </mc:Choice>
              <mc:Fallback>
                <p:oleObj name="Equation" r:id="rId4" imgW="1346040" imgH="6728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057400"/>
                        <a:ext cx="2608262" cy="1309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 name="Picture 4"/>
          <p:cNvPicPr>
            <a:picLocks noChangeAspect="1" noChangeArrowheads="1"/>
          </p:cNvPicPr>
          <p:nvPr/>
        </p:nvPicPr>
        <p:blipFill>
          <a:blip r:embed="rId6">
            <a:extLst>
              <a:ext uri="{28A0092B-C50C-407E-A947-70E740481C1C}">
                <a14:useLocalDpi xmlns:a14="http://schemas.microsoft.com/office/drawing/2010/main" val="0"/>
              </a:ext>
            </a:extLst>
          </a:blip>
          <a:srcRect l="6917" t="8804" r="7788" b="47157"/>
          <a:stretch>
            <a:fillRect/>
          </a:stretch>
        </p:blipFill>
        <p:spPr bwMode="auto">
          <a:xfrm>
            <a:off x="3581399" y="1368425"/>
            <a:ext cx="4842551" cy="221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 name="Object 7"/>
          <p:cNvGraphicFramePr>
            <a:graphicFrameLocks noChangeAspect="1"/>
          </p:cNvGraphicFramePr>
          <p:nvPr>
            <p:extLst>
              <p:ext uri="{D42A27DB-BD31-4B8C-83A1-F6EECF244321}">
                <p14:modId xmlns:p14="http://schemas.microsoft.com/office/powerpoint/2010/main" val="3338547816"/>
              </p:ext>
            </p:extLst>
          </p:nvPr>
        </p:nvGraphicFramePr>
        <p:xfrm>
          <a:off x="600075" y="4446697"/>
          <a:ext cx="2932112" cy="517525"/>
        </p:xfrm>
        <a:graphic>
          <a:graphicData uri="http://schemas.openxmlformats.org/presentationml/2006/ole">
            <mc:AlternateContent xmlns:mc="http://schemas.openxmlformats.org/markup-compatibility/2006">
              <mc:Choice xmlns:v="urn:schemas-microsoft-com:vml" Requires="v">
                <p:oleObj spid="_x0000_s1156" name="Equation" r:id="rId7" imgW="1295280" imgH="228600" progId="Equation.3">
                  <p:embed/>
                </p:oleObj>
              </mc:Choice>
              <mc:Fallback>
                <p:oleObj name="Equation" r:id="rId7" imgW="129528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0075" y="4446697"/>
                        <a:ext cx="2932112"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 name="Picture 5"/>
          <p:cNvPicPr>
            <a:picLocks noChangeAspect="1" noChangeArrowheads="1"/>
          </p:cNvPicPr>
          <p:nvPr/>
        </p:nvPicPr>
        <p:blipFill>
          <a:blip r:embed="rId9">
            <a:extLst>
              <a:ext uri="{28A0092B-C50C-407E-A947-70E740481C1C}">
                <a14:useLocalDpi xmlns:a14="http://schemas.microsoft.com/office/drawing/2010/main" val="0"/>
              </a:ext>
            </a:extLst>
          </a:blip>
          <a:srcRect l="7233" t="10300" r="6140" b="46387"/>
          <a:stretch>
            <a:fillRect/>
          </a:stretch>
        </p:blipFill>
        <p:spPr bwMode="auto">
          <a:xfrm>
            <a:off x="3606799" y="4230796"/>
            <a:ext cx="4873116" cy="2047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12"/>
          <p:cNvGrpSpPr>
            <a:grpSpLocks/>
          </p:cNvGrpSpPr>
          <p:nvPr/>
        </p:nvGrpSpPr>
        <p:grpSpPr bwMode="auto">
          <a:xfrm>
            <a:off x="1068387" y="5224525"/>
            <a:ext cx="1995488" cy="396875"/>
            <a:chOff x="662" y="3592"/>
            <a:chExt cx="1257" cy="250"/>
          </a:xfrm>
        </p:grpSpPr>
        <p:graphicFrame>
          <p:nvGraphicFramePr>
            <p:cNvPr id="11" name="Object 8"/>
            <p:cNvGraphicFramePr>
              <a:graphicFrameLocks noChangeAspect="1"/>
            </p:cNvGraphicFramePr>
            <p:nvPr/>
          </p:nvGraphicFramePr>
          <p:xfrm>
            <a:off x="662" y="3634"/>
            <a:ext cx="177" cy="191"/>
          </p:xfrm>
          <a:graphic>
            <a:graphicData uri="http://schemas.openxmlformats.org/presentationml/2006/ole">
              <mc:AlternateContent xmlns:mc="http://schemas.openxmlformats.org/markup-compatibility/2006">
                <mc:Choice xmlns:v="urn:schemas-microsoft-com:vml" Requires="v">
                  <p:oleObj spid="_x0000_s1157" name="Equation" r:id="rId10" imgW="164880" imgH="177480" progId="Equation.3">
                    <p:embed/>
                  </p:oleObj>
                </mc:Choice>
                <mc:Fallback>
                  <p:oleObj name="Equation" r:id="rId10" imgW="164880" imgH="177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2" y="3634"/>
                          <a:ext cx="177"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9"/>
            <p:cNvSpPr txBox="1">
              <a:spLocks noChangeArrowheads="1"/>
            </p:cNvSpPr>
            <p:nvPr/>
          </p:nvSpPr>
          <p:spPr bwMode="auto">
            <a:xfrm>
              <a:off x="795" y="3592"/>
              <a:ext cx="11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0000FF"/>
                  </a:solidFill>
                </a:rPr>
                <a:t>Concatenation</a:t>
              </a:r>
            </a:p>
          </p:txBody>
        </p:sp>
      </p:grpSp>
    </p:spTree>
    <p:extLst>
      <p:ext uri="{BB962C8B-B14F-4D97-AF65-F5344CB8AC3E}">
        <p14:creationId xmlns:p14="http://schemas.microsoft.com/office/powerpoint/2010/main" val="1718876567"/>
      </p:ext>
    </p:extLst>
  </p:cSld>
  <p:clrMapOvr>
    <a:masterClrMapping/>
  </p:clrMapOvr>
  <p:transition spd="slow">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Applied Fields Using Wavelets</a:t>
            </a:r>
          </a:p>
        </p:txBody>
      </p:sp>
      <p:sp>
        <p:nvSpPr>
          <p:cNvPr id="5" name="Content Placeholder 2"/>
          <p:cNvSpPr>
            <a:spLocks noGrp="1"/>
          </p:cNvSpPr>
          <p:nvPr>
            <p:ph sz="quarter" idx="1"/>
          </p:nvPr>
        </p:nvSpPr>
        <p:spPr>
          <a:xfrm>
            <a:off x="401137" y="641295"/>
            <a:ext cx="4399463" cy="3624372"/>
          </a:xfrm>
        </p:spPr>
        <p:txBody>
          <a:bodyPr>
            <a:normAutofit/>
          </a:bodyPr>
          <a:lstStyle/>
          <a:p>
            <a:r>
              <a:rPr lang="en-US"/>
              <a:t>Astronomy</a:t>
            </a:r>
          </a:p>
          <a:p>
            <a:r>
              <a:rPr lang="en-US"/>
              <a:t>Acoustics</a:t>
            </a:r>
          </a:p>
          <a:p>
            <a:r>
              <a:rPr lang="en-US" smtClean="0"/>
              <a:t>Nuclear </a:t>
            </a:r>
            <a:r>
              <a:rPr lang="en-US"/>
              <a:t>engineering</a:t>
            </a:r>
          </a:p>
          <a:p>
            <a:r>
              <a:rPr lang="en-US"/>
              <a:t>Sub-band coding</a:t>
            </a:r>
          </a:p>
          <a:p>
            <a:r>
              <a:rPr lang="en-US"/>
              <a:t>Signal and Image processing</a:t>
            </a:r>
          </a:p>
          <a:p>
            <a:r>
              <a:rPr lang="en-US"/>
              <a:t>Neurophysiology</a:t>
            </a:r>
          </a:p>
          <a:p>
            <a:r>
              <a:rPr lang="en-US"/>
              <a:t>Music</a:t>
            </a:r>
          </a:p>
          <a:p>
            <a:r>
              <a:rPr lang="en-US"/>
              <a:t>Magnetic resonance </a:t>
            </a:r>
            <a:r>
              <a:rPr lang="en-US" smtClean="0"/>
              <a:t>imaging</a:t>
            </a:r>
            <a:endParaRPr lang="en-US" sz="2800"/>
          </a:p>
        </p:txBody>
      </p:sp>
      <p:sp>
        <p:nvSpPr>
          <p:cNvPr id="4" name="Slide Number Placeholder 3"/>
          <p:cNvSpPr>
            <a:spLocks noGrp="1"/>
          </p:cNvSpPr>
          <p:nvPr>
            <p:ph type="sldNum" sz="quarter" idx="15"/>
          </p:nvPr>
        </p:nvSpPr>
        <p:spPr/>
        <p:txBody>
          <a:bodyPr/>
          <a:lstStyle/>
          <a:p>
            <a:fld id="{23B8E435-5DF5-44DE-83D2-9F90DF09A99B}" type="slidenum">
              <a:rPr lang="en-US" smtClean="0"/>
              <a:pPr/>
              <a:t>60</a:t>
            </a:fld>
            <a:endParaRPr lang="en-US"/>
          </a:p>
        </p:txBody>
      </p:sp>
      <p:sp>
        <p:nvSpPr>
          <p:cNvPr id="6" name="Content Placeholder 2"/>
          <p:cNvSpPr txBox="1">
            <a:spLocks/>
          </p:cNvSpPr>
          <p:nvPr/>
        </p:nvSpPr>
        <p:spPr>
          <a:xfrm>
            <a:off x="4876801" y="641295"/>
            <a:ext cx="3886200" cy="5559552"/>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Arial" panose="020B0604020202020204" pitchFamily="34" charset="0"/>
                <a:ea typeface="+mn-ea"/>
                <a:cs typeface="Arial" panose="020B0604020202020204" pitchFamily="34" charset="0"/>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Arial" panose="020B0604020202020204" pitchFamily="34" charset="0"/>
                <a:ea typeface="+mn-ea"/>
                <a:cs typeface="Arial" panose="020B0604020202020204" pitchFamily="34" charset="0"/>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Arial" panose="020B0604020202020204" pitchFamily="34" charset="0"/>
                <a:ea typeface="+mn-ea"/>
                <a:cs typeface="Arial" panose="020B0604020202020204" pitchFamily="34" charset="0"/>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Arial" panose="020B0604020202020204" pitchFamily="34" charset="0"/>
                <a:ea typeface="+mn-ea"/>
                <a:cs typeface="Arial" panose="020B0604020202020204" pitchFamily="34" charset="0"/>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Arial" panose="020B0604020202020204" pitchFamily="34" charset="0"/>
                <a:ea typeface="+mn-ea"/>
                <a:cs typeface="Arial" panose="020B0604020202020204" pitchFamily="34" charset="0"/>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a:t>Speech </a:t>
            </a:r>
            <a:r>
              <a:rPr lang="en-US" smtClean="0"/>
              <a:t>discrimination</a:t>
            </a:r>
            <a:endParaRPr lang="en-US"/>
          </a:p>
          <a:p>
            <a:r>
              <a:rPr lang="en-US"/>
              <a:t>Optics</a:t>
            </a:r>
          </a:p>
          <a:p>
            <a:r>
              <a:rPr lang="en-US" smtClean="0"/>
              <a:t>Fractals</a:t>
            </a:r>
            <a:endParaRPr lang="en-US"/>
          </a:p>
          <a:p>
            <a:r>
              <a:rPr lang="en-US"/>
              <a:t>Turbulence</a:t>
            </a:r>
          </a:p>
          <a:p>
            <a:r>
              <a:rPr lang="en-US" smtClean="0"/>
              <a:t>Earthquake-prediction</a:t>
            </a:r>
            <a:endParaRPr lang="en-US"/>
          </a:p>
          <a:p>
            <a:r>
              <a:rPr lang="en-US"/>
              <a:t>Radar</a:t>
            </a:r>
          </a:p>
          <a:p>
            <a:r>
              <a:rPr lang="en-US"/>
              <a:t>Human vision</a:t>
            </a:r>
          </a:p>
          <a:p>
            <a:endParaRPr lang="en-US" sz="2800"/>
          </a:p>
          <a:p>
            <a:endParaRPr lang="en-US" sz="2800"/>
          </a:p>
        </p:txBody>
      </p:sp>
      <p:sp>
        <p:nvSpPr>
          <p:cNvPr id="3" name="TextBox 2"/>
          <p:cNvSpPr txBox="1"/>
          <p:nvPr/>
        </p:nvSpPr>
        <p:spPr>
          <a:xfrm>
            <a:off x="398004" y="4216400"/>
            <a:ext cx="8225296" cy="830997"/>
          </a:xfrm>
          <a:prstGeom prst="rect">
            <a:avLst/>
          </a:prstGeom>
          <a:noFill/>
        </p:spPr>
        <p:txBody>
          <a:bodyPr wrap="square" rtlCol="0">
            <a:spAutoFit/>
          </a:bodyPr>
          <a:lstStyle/>
          <a:p>
            <a:pPr marL="274320" indent="-274320">
              <a:spcBef>
                <a:spcPts val="600"/>
              </a:spcBef>
              <a:buClr>
                <a:schemeClr val="accent1"/>
              </a:buClr>
              <a:buSzPct val="70000"/>
              <a:buFont typeface="Wingdings"/>
              <a:buChar char=""/>
            </a:pPr>
            <a:r>
              <a:rPr lang="en-US" sz="2400">
                <a:latin typeface="Arial" panose="020B0604020202020204" pitchFamily="34" charset="0"/>
                <a:cs typeface="Arial" panose="020B0604020202020204" pitchFamily="34" charset="0"/>
              </a:rPr>
              <a:t>Pure mathematics applications such as solving partial differential equations</a:t>
            </a:r>
          </a:p>
        </p:txBody>
      </p:sp>
    </p:spTree>
    <p:extLst>
      <p:ext uri="{BB962C8B-B14F-4D97-AF65-F5344CB8AC3E}">
        <p14:creationId xmlns:p14="http://schemas.microsoft.com/office/powerpoint/2010/main" val="1741286732"/>
      </p:ext>
    </p:extLst>
  </p:cSld>
  <p:clrMapOvr>
    <a:masterClrMapping/>
  </p:clrMapOvr>
  <p:transition spd="slow">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 APPLICATION</a:t>
            </a:r>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zh-TW" smtClean="0"/>
              <a:t>Compress image: JPEG 2000</a:t>
            </a:r>
          </a:p>
          <a:p>
            <a:r>
              <a:rPr lang="en-US" altLang="zh-TW" smtClean="0"/>
              <a:t>Compress video</a:t>
            </a:r>
          </a:p>
          <a:p>
            <a:r>
              <a:rPr lang="en-US" altLang="zh-TW" smtClean="0"/>
              <a:t>Compress speech/audio</a:t>
            </a:r>
          </a:p>
          <a:p>
            <a:r>
              <a:rPr lang="en-US" altLang="zh-TW"/>
              <a:t>Store digital Fingerprints</a:t>
            </a:r>
          </a:p>
          <a:p>
            <a:r>
              <a:rPr lang="en-US" altLang="zh-TW" smtClean="0"/>
              <a:t>Fingerprints authentication</a:t>
            </a:r>
          </a:p>
          <a:p>
            <a:r>
              <a:rPr lang="en-US" altLang="zh-TW" smtClean="0"/>
              <a:t>Reduce noise</a:t>
            </a:r>
          </a:p>
          <a:p>
            <a:r>
              <a:rPr lang="en-US" altLang="zh-TW" smtClean="0"/>
              <a:t>Edge detection</a:t>
            </a:r>
          </a:p>
          <a:p>
            <a:r>
              <a:rPr lang="en-US" altLang="zh-TW" smtClean="0"/>
              <a:t>…</a:t>
            </a:r>
            <a:endParaRPr lang="en-US" altLang="zh-TW"/>
          </a:p>
          <a:p>
            <a:endParaRPr lang="en-US" altLang="zh-TW"/>
          </a:p>
        </p:txBody>
      </p:sp>
      <p:sp>
        <p:nvSpPr>
          <p:cNvPr id="4" name="Slide Number Placeholder 3"/>
          <p:cNvSpPr>
            <a:spLocks noGrp="1"/>
          </p:cNvSpPr>
          <p:nvPr>
            <p:ph type="sldNum" sz="quarter" idx="15"/>
          </p:nvPr>
        </p:nvSpPr>
        <p:spPr/>
        <p:txBody>
          <a:bodyPr/>
          <a:lstStyle/>
          <a:p>
            <a:fld id="{23B8E435-5DF5-44DE-83D2-9F90DF09A99B}" type="slidenum">
              <a:rPr lang="en-US" smtClean="0"/>
              <a:pPr/>
              <a:t>61</a:t>
            </a:fld>
            <a:endParaRPr lang="en-US"/>
          </a:p>
        </p:txBody>
      </p:sp>
    </p:spTree>
    <p:extLst>
      <p:ext uri="{BB962C8B-B14F-4D97-AF65-F5344CB8AC3E}">
        <p14:creationId xmlns:p14="http://schemas.microsoft.com/office/powerpoint/2010/main" val="4158077828"/>
      </p:ext>
    </p:extLst>
  </p:cSld>
  <p:clrMapOvr>
    <a:masterClrMapping/>
  </p:clrMapOvr>
  <p:transition spd="slow">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 APPLICATION</a:t>
            </a:r>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t>Computer and </a:t>
            </a:r>
            <a:r>
              <a:rPr lang="en-US" smtClean="0"/>
              <a:t>Human Vision</a:t>
            </a:r>
          </a:p>
          <a:p>
            <a:pPr lvl="1"/>
            <a:r>
              <a:rPr lang="en-US" sz="2400" smtClean="0"/>
              <a:t>Goal: </a:t>
            </a:r>
            <a:r>
              <a:rPr lang="en-US" sz="2400" i="1" smtClean="0"/>
              <a:t>A</a:t>
            </a:r>
            <a:r>
              <a:rPr lang="en-US" sz="2400" smtClean="0"/>
              <a:t>rtificial </a:t>
            </a:r>
            <a:r>
              <a:rPr lang="en-US" sz="2400"/>
              <a:t>vision </a:t>
            </a:r>
            <a:r>
              <a:rPr lang="en-US" sz="2400" smtClean="0"/>
              <a:t>for robots</a:t>
            </a:r>
          </a:p>
          <a:p>
            <a:pPr lvl="1"/>
            <a:r>
              <a:rPr lang="en-US" sz="2400"/>
              <a:t>Marr Wavelet</a:t>
            </a:r>
            <a:r>
              <a:rPr lang="en-US" sz="2400" smtClean="0"/>
              <a:t>: intensity </a:t>
            </a:r>
            <a:r>
              <a:rPr lang="en-US" sz="2400"/>
              <a:t>changes at different scales in an </a:t>
            </a:r>
            <a:r>
              <a:rPr lang="en-US" sz="2400" smtClean="0"/>
              <a:t>image.</a:t>
            </a:r>
            <a:endParaRPr lang="en-US" sz="2400"/>
          </a:p>
          <a:p>
            <a:pPr lvl="1"/>
            <a:r>
              <a:rPr lang="en-US" sz="2400"/>
              <a:t>Image processing in the human has hierarchical structure </a:t>
            </a:r>
            <a:r>
              <a:rPr lang="en-US" sz="2400" smtClean="0"/>
              <a:t>of layers </a:t>
            </a:r>
            <a:r>
              <a:rPr lang="en-US" sz="2400"/>
              <a:t>of </a:t>
            </a:r>
            <a:r>
              <a:rPr lang="en-US" sz="2400" smtClean="0"/>
              <a:t>processing.</a:t>
            </a:r>
            <a:endParaRPr lang="en-US" sz="2400"/>
          </a:p>
          <a:p>
            <a:r>
              <a:rPr lang="en-US"/>
              <a:t>FBI </a:t>
            </a:r>
            <a:r>
              <a:rPr lang="en-US" smtClean="0"/>
              <a:t>Fingerprint Compression</a:t>
            </a:r>
          </a:p>
          <a:p>
            <a:pPr lvl="1"/>
            <a:r>
              <a:rPr lang="en-US" sz="2400" smtClean="0"/>
              <a:t>Goal: Compression </a:t>
            </a:r>
            <a:r>
              <a:rPr lang="en-US" sz="2400"/>
              <a:t>of 6MB </a:t>
            </a:r>
            <a:r>
              <a:rPr lang="en-US" sz="2400" smtClean="0"/>
              <a:t>for pair </a:t>
            </a:r>
            <a:r>
              <a:rPr lang="en-US" sz="2400"/>
              <a:t>of </a:t>
            </a:r>
            <a:r>
              <a:rPr lang="en-US" sz="2400" smtClean="0"/>
              <a:t>hands.</a:t>
            </a:r>
          </a:p>
          <a:p>
            <a:pPr lvl="1"/>
            <a:r>
              <a:rPr lang="en-US" sz="2400"/>
              <a:t>Choose the best </a:t>
            </a:r>
            <a:r>
              <a:rPr lang="en-US" sz="2400" smtClean="0"/>
              <a:t>wavelets.</a:t>
            </a:r>
            <a:endParaRPr lang="en-US" sz="2400"/>
          </a:p>
          <a:p>
            <a:pPr lvl="1"/>
            <a:r>
              <a:rPr lang="en-US" sz="2400"/>
              <a:t>Truncate coefficients below a </a:t>
            </a:r>
            <a:r>
              <a:rPr lang="en-US" sz="2400" smtClean="0"/>
              <a:t>threshold.</a:t>
            </a:r>
            <a:endParaRPr lang="en-US" sz="2400"/>
          </a:p>
          <a:p>
            <a:pPr lvl="1"/>
            <a:r>
              <a:rPr lang="en-US" sz="2400"/>
              <a:t>Sparse coding makes wavelets valuable tool </a:t>
            </a:r>
            <a:r>
              <a:rPr lang="en-US" sz="2400" smtClean="0"/>
              <a:t>in data </a:t>
            </a:r>
            <a:r>
              <a:rPr lang="en-US" sz="2400"/>
              <a:t>compression</a:t>
            </a:r>
            <a:r>
              <a:rPr lang="en-US" sz="2400" smtClean="0"/>
              <a:t>.</a:t>
            </a:r>
            <a:endParaRPr lang="en-US" altLang="zh-TW" sz="2400"/>
          </a:p>
        </p:txBody>
      </p:sp>
      <p:sp>
        <p:nvSpPr>
          <p:cNvPr id="4" name="Slide Number Placeholder 3"/>
          <p:cNvSpPr>
            <a:spLocks noGrp="1"/>
          </p:cNvSpPr>
          <p:nvPr>
            <p:ph type="sldNum" sz="quarter" idx="15"/>
          </p:nvPr>
        </p:nvSpPr>
        <p:spPr/>
        <p:txBody>
          <a:bodyPr/>
          <a:lstStyle/>
          <a:p>
            <a:fld id="{23B8E435-5DF5-44DE-83D2-9F90DF09A99B}" type="slidenum">
              <a:rPr lang="en-US" smtClean="0"/>
              <a:pPr/>
              <a:t>62</a:t>
            </a:fld>
            <a:endParaRPr lang="en-US"/>
          </a:p>
        </p:txBody>
      </p:sp>
    </p:spTree>
    <p:extLst>
      <p:ext uri="{BB962C8B-B14F-4D97-AF65-F5344CB8AC3E}">
        <p14:creationId xmlns:p14="http://schemas.microsoft.com/office/powerpoint/2010/main" val="1135678232"/>
      </p:ext>
    </p:extLst>
  </p:cSld>
  <p:clrMapOvr>
    <a:masterClrMapping/>
  </p:clrMapOvr>
  <p:transition spd="slow">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 APPLICATION</a:t>
            </a:r>
            <a:endParaRPr lang="en-US"/>
          </a:p>
        </p:txBody>
      </p:sp>
      <p:sp>
        <p:nvSpPr>
          <p:cNvPr id="5" name="Content Placeholder 2"/>
          <p:cNvSpPr>
            <a:spLocks noGrp="1"/>
          </p:cNvSpPr>
          <p:nvPr>
            <p:ph sz="quarter" idx="1"/>
          </p:nvPr>
        </p:nvSpPr>
        <p:spPr>
          <a:xfrm>
            <a:off x="401137" y="641294"/>
            <a:ext cx="8077200" cy="6064305"/>
          </a:xfrm>
        </p:spPr>
        <p:txBody>
          <a:bodyPr>
            <a:normAutofit lnSpcReduction="10000"/>
          </a:bodyPr>
          <a:lstStyle/>
          <a:p>
            <a:pPr>
              <a:lnSpc>
                <a:spcPct val="110000"/>
              </a:lnSpc>
            </a:pPr>
            <a:r>
              <a:rPr lang="en-US"/>
              <a:t>Denoising Noisy Data</a:t>
            </a:r>
          </a:p>
          <a:p>
            <a:pPr lvl="1">
              <a:lnSpc>
                <a:spcPct val="110000"/>
              </a:lnSpc>
            </a:pPr>
            <a:r>
              <a:rPr lang="en-US" sz="2400" smtClean="0"/>
              <a:t>Goal: Recovering </a:t>
            </a:r>
            <a:r>
              <a:rPr lang="en-US" sz="2400"/>
              <a:t>a true signal </a:t>
            </a:r>
            <a:r>
              <a:rPr lang="en-US" sz="2400" smtClean="0"/>
              <a:t>from noisy data.</a:t>
            </a:r>
            <a:endParaRPr lang="en-US" sz="2400"/>
          </a:p>
          <a:p>
            <a:pPr lvl="1">
              <a:lnSpc>
                <a:spcPct val="110000"/>
              </a:lnSpc>
            </a:pPr>
            <a:r>
              <a:rPr lang="en-US" sz="2400"/>
              <a:t>Wavelet shrinkage and Thresholding </a:t>
            </a:r>
            <a:r>
              <a:rPr lang="en-US" sz="2400" smtClean="0"/>
              <a:t>methods.</a:t>
            </a:r>
            <a:endParaRPr lang="en-US" sz="2400"/>
          </a:p>
          <a:p>
            <a:pPr lvl="1">
              <a:lnSpc>
                <a:spcPct val="110000"/>
              </a:lnSpc>
            </a:pPr>
            <a:r>
              <a:rPr lang="en-US" sz="2400"/>
              <a:t>Signal is transformed using </a:t>
            </a:r>
            <a:r>
              <a:rPr lang="en-US" sz="2400" smtClean="0"/>
              <a:t>Coiflets, </a:t>
            </a:r>
            <a:r>
              <a:rPr lang="en-US" sz="2400"/>
              <a:t>thresholded and </a:t>
            </a:r>
            <a:r>
              <a:rPr lang="en-US" sz="2400" smtClean="0"/>
              <a:t>inverse-transformed.</a:t>
            </a:r>
            <a:endParaRPr lang="en-US" sz="2400"/>
          </a:p>
          <a:p>
            <a:pPr lvl="1">
              <a:lnSpc>
                <a:spcPct val="110000"/>
              </a:lnSpc>
            </a:pPr>
            <a:r>
              <a:rPr lang="en-US" sz="2400"/>
              <a:t>No smoothing of sharp structures required, one step </a:t>
            </a:r>
            <a:r>
              <a:rPr lang="en-US" sz="2400" smtClean="0"/>
              <a:t>forward.</a:t>
            </a:r>
            <a:endParaRPr lang="en-US" sz="2400"/>
          </a:p>
          <a:p>
            <a:pPr marL="274320" lvl="1">
              <a:lnSpc>
                <a:spcPct val="110000"/>
              </a:lnSpc>
              <a:spcBef>
                <a:spcPts val="600"/>
              </a:spcBef>
              <a:buSzPct val="70000"/>
              <a:buFont typeface="Wingdings"/>
              <a:buChar char=""/>
            </a:pPr>
            <a:r>
              <a:rPr lang="en-US" sz="2400"/>
              <a:t>Musical Tones</a:t>
            </a:r>
          </a:p>
          <a:p>
            <a:pPr lvl="1">
              <a:lnSpc>
                <a:spcPct val="110000"/>
              </a:lnSpc>
            </a:pPr>
            <a:r>
              <a:rPr lang="en-US" sz="2400" smtClean="0"/>
              <a:t>Goal: </a:t>
            </a:r>
            <a:r>
              <a:rPr lang="en-US" sz="2400"/>
              <a:t>Sound </a:t>
            </a:r>
            <a:r>
              <a:rPr lang="en-US" sz="2400" smtClean="0"/>
              <a:t>synthesis.</a:t>
            </a:r>
            <a:endParaRPr lang="en-US" sz="2400"/>
          </a:p>
          <a:p>
            <a:pPr lvl="1">
              <a:lnSpc>
                <a:spcPct val="110000"/>
              </a:lnSpc>
            </a:pPr>
            <a:r>
              <a:rPr lang="en-US" sz="2400"/>
              <a:t>Notes from instrument decomposed into wavelet packet coefficients. </a:t>
            </a:r>
          </a:p>
          <a:p>
            <a:pPr lvl="1">
              <a:lnSpc>
                <a:spcPct val="110000"/>
              </a:lnSpc>
            </a:pPr>
            <a:r>
              <a:rPr lang="en-US" sz="2400"/>
              <a:t>Reproducing the note requires reloading those coefficients into wavelet packet </a:t>
            </a:r>
            <a:r>
              <a:rPr lang="en-US" sz="2400" smtClean="0"/>
              <a:t>generator.</a:t>
            </a:r>
            <a:endParaRPr lang="en-US" sz="2400"/>
          </a:p>
          <a:p>
            <a:pPr lvl="1">
              <a:lnSpc>
                <a:spcPct val="110000"/>
              </a:lnSpc>
            </a:pPr>
            <a:r>
              <a:rPr lang="en-US" sz="2400"/>
              <a:t>Wavelet-packet-based music </a:t>
            </a:r>
            <a:r>
              <a:rPr lang="en-US" sz="2400" smtClean="0"/>
              <a:t>synthesizer.</a:t>
            </a:r>
            <a:endParaRPr lang="en-US" sz="2400"/>
          </a:p>
        </p:txBody>
      </p:sp>
      <p:sp>
        <p:nvSpPr>
          <p:cNvPr id="4" name="Slide Number Placeholder 3"/>
          <p:cNvSpPr>
            <a:spLocks noGrp="1"/>
          </p:cNvSpPr>
          <p:nvPr>
            <p:ph type="sldNum" sz="quarter" idx="15"/>
          </p:nvPr>
        </p:nvSpPr>
        <p:spPr/>
        <p:txBody>
          <a:bodyPr/>
          <a:lstStyle/>
          <a:p>
            <a:fld id="{23B8E435-5DF5-44DE-83D2-9F90DF09A99B}" type="slidenum">
              <a:rPr lang="en-US" smtClean="0"/>
              <a:pPr/>
              <a:t>63</a:t>
            </a:fld>
            <a:endParaRPr lang="en-US"/>
          </a:p>
        </p:txBody>
      </p:sp>
    </p:spTree>
    <p:extLst>
      <p:ext uri="{BB962C8B-B14F-4D97-AF65-F5344CB8AC3E}">
        <p14:creationId xmlns:p14="http://schemas.microsoft.com/office/powerpoint/2010/main" val="4231041042"/>
      </p:ext>
    </p:extLst>
  </p:cSld>
  <p:clrMapOvr>
    <a:masterClrMapping/>
  </p:clrMapOvr>
  <p:transition spd="slow">
    <p:rand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Wavelets in Image Coding</a:t>
            </a:r>
          </a:p>
        </p:txBody>
      </p:sp>
      <p:sp>
        <p:nvSpPr>
          <p:cNvPr id="5" name="Content Placeholder 2"/>
          <p:cNvSpPr>
            <a:spLocks noGrp="1"/>
          </p:cNvSpPr>
          <p:nvPr>
            <p:ph sz="quarter" idx="1"/>
          </p:nvPr>
        </p:nvSpPr>
        <p:spPr>
          <a:xfrm>
            <a:off x="401137" y="641295"/>
            <a:ext cx="8077200" cy="5759505"/>
          </a:xfrm>
        </p:spPr>
        <p:txBody>
          <a:bodyPr>
            <a:noAutofit/>
          </a:bodyPr>
          <a:lstStyle/>
          <a:p>
            <a:r>
              <a:rPr lang="en-US" sz="2000"/>
              <a:t>Orthogonal vs. Biorthogonal:</a:t>
            </a:r>
          </a:p>
          <a:p>
            <a:pPr lvl="1"/>
            <a:r>
              <a:rPr lang="en-US" sz="2000"/>
              <a:t>JPEG 2000 uses biorthogonal filters</a:t>
            </a:r>
          </a:p>
          <a:p>
            <a:pPr lvl="1"/>
            <a:r>
              <a:rPr lang="en-US" sz="2000"/>
              <a:t>Lossless and lossy compression</a:t>
            </a:r>
          </a:p>
          <a:p>
            <a:pPr lvl="1"/>
            <a:r>
              <a:rPr lang="en-US" sz="2000"/>
              <a:t>Cohen-Daubechies-Feavau filters 9/7</a:t>
            </a:r>
          </a:p>
          <a:p>
            <a:pPr lvl="1"/>
            <a:r>
              <a:rPr lang="en-US" sz="2000"/>
              <a:t>CDF 5/3 for lossless compression (integer)</a:t>
            </a:r>
          </a:p>
          <a:p>
            <a:pPr lvl="1"/>
            <a:r>
              <a:rPr lang="en-US" sz="2000"/>
              <a:t>Filters are symmetric/anti-symmetric</a:t>
            </a:r>
          </a:p>
          <a:p>
            <a:pPr lvl="1"/>
            <a:r>
              <a:rPr lang="en-US" sz="2000"/>
              <a:t>Nearly orthogonal</a:t>
            </a:r>
          </a:p>
          <a:p>
            <a:pPr lvl="1"/>
            <a:r>
              <a:rPr lang="en-US" sz="2000"/>
              <a:t>Symmetric extensions of the input </a:t>
            </a:r>
            <a:r>
              <a:rPr lang="en-US" sz="2000" smtClean="0"/>
              <a:t>data</a:t>
            </a:r>
          </a:p>
          <a:p>
            <a:pPr marL="274320" lvl="1">
              <a:spcBef>
                <a:spcPts val="600"/>
              </a:spcBef>
              <a:buSzPct val="70000"/>
              <a:buFont typeface="Wingdings"/>
              <a:buChar char=""/>
            </a:pPr>
            <a:r>
              <a:rPr lang="en-US" altLang="zh-TW" sz="2000"/>
              <a:t>Common Wavelet Filters</a:t>
            </a:r>
          </a:p>
          <a:p>
            <a:pPr lvl="1"/>
            <a:r>
              <a:rPr lang="en-US" altLang="zh-TW" sz="2000"/>
              <a:t>Haar: simplest, orthogonal, not very good</a:t>
            </a:r>
          </a:p>
          <a:p>
            <a:pPr lvl="1"/>
            <a:r>
              <a:rPr lang="en-US" altLang="zh-TW" sz="2000"/>
              <a:t>Daubechies 8/8: orthogonal</a:t>
            </a:r>
          </a:p>
          <a:p>
            <a:pPr lvl="1"/>
            <a:r>
              <a:rPr lang="en-US" altLang="zh-TW" sz="2000"/>
              <a:t>Daubechies 9/7: </a:t>
            </a:r>
            <a:r>
              <a:rPr lang="en-US" altLang="zh-TW" sz="2000" smtClean="0"/>
              <a:t>bi-orthogonal, most </a:t>
            </a:r>
            <a:r>
              <a:rPr lang="en-US" altLang="zh-TW" sz="2000"/>
              <a:t>commonly used if numerical reconstruction errors are </a:t>
            </a:r>
            <a:r>
              <a:rPr lang="en-US" altLang="zh-TW" sz="2000" smtClean="0"/>
              <a:t>acceptable.</a:t>
            </a:r>
            <a:endParaRPr lang="en-US" altLang="zh-TW" sz="2000"/>
          </a:p>
          <a:p>
            <a:pPr lvl="1"/>
            <a:r>
              <a:rPr lang="en-US" altLang="zh-TW" sz="2000"/>
              <a:t>LeGall 5/3: bi-orthogonal, integer </a:t>
            </a:r>
            <a:r>
              <a:rPr lang="en-US" altLang="zh-TW" sz="2000" smtClean="0"/>
              <a:t>operation, can </a:t>
            </a:r>
            <a:r>
              <a:rPr lang="en-US" altLang="zh-TW" sz="2000"/>
              <a:t>be implemented with integer operations only, used for lossless image </a:t>
            </a:r>
            <a:r>
              <a:rPr lang="en-US" altLang="zh-TW" sz="2000" smtClean="0"/>
              <a:t>coding.</a:t>
            </a:r>
            <a:endParaRPr lang="en-US" sz="2000"/>
          </a:p>
        </p:txBody>
      </p:sp>
      <p:sp>
        <p:nvSpPr>
          <p:cNvPr id="4" name="Slide Number Placeholder 3"/>
          <p:cNvSpPr>
            <a:spLocks noGrp="1"/>
          </p:cNvSpPr>
          <p:nvPr>
            <p:ph type="sldNum" sz="quarter" idx="15"/>
          </p:nvPr>
        </p:nvSpPr>
        <p:spPr/>
        <p:txBody>
          <a:bodyPr/>
          <a:lstStyle/>
          <a:p>
            <a:fld id="{23B8E435-5DF5-44DE-83D2-9F90DF09A99B}" type="slidenum">
              <a:rPr lang="en-US" smtClean="0"/>
              <a:pPr/>
              <a:t>64</a:t>
            </a:fld>
            <a:endParaRPr lang="en-US"/>
          </a:p>
        </p:txBody>
      </p:sp>
    </p:spTree>
    <p:extLst>
      <p:ext uri="{BB962C8B-B14F-4D97-AF65-F5344CB8AC3E}">
        <p14:creationId xmlns:p14="http://schemas.microsoft.com/office/powerpoint/2010/main" val="2046621925"/>
      </p:ext>
    </p:extLst>
  </p:cSld>
  <p:clrMapOvr>
    <a:masterClrMapping/>
  </p:clrMapOvr>
  <p:transition spd="slow">
    <p:rand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839200" cy="487362"/>
          </a:xfrm>
        </p:spPr>
        <p:txBody>
          <a:bodyPr>
            <a:noAutofit/>
          </a:bodyPr>
          <a:lstStyle/>
          <a:p>
            <a:r>
              <a:rPr lang="en-US" sz="2600"/>
              <a:t>Wavelet Transform Coding for Image Compression</a:t>
            </a:r>
          </a:p>
        </p:txBody>
      </p:sp>
      <p:sp>
        <p:nvSpPr>
          <p:cNvPr id="4" name="Slide Number Placeholder 3"/>
          <p:cNvSpPr>
            <a:spLocks noGrp="1"/>
          </p:cNvSpPr>
          <p:nvPr>
            <p:ph type="sldNum" sz="quarter" idx="15"/>
          </p:nvPr>
        </p:nvSpPr>
        <p:spPr/>
        <p:txBody>
          <a:bodyPr/>
          <a:lstStyle/>
          <a:p>
            <a:fld id="{23B8E435-5DF5-44DE-83D2-9F90DF09A99B}" type="slidenum">
              <a:rPr lang="en-US" smtClean="0"/>
              <a:pPr/>
              <a:t>65</a:t>
            </a:fld>
            <a:endParaRPr lang="en-US"/>
          </a:p>
        </p:txBody>
      </p:sp>
      <p:grpSp>
        <p:nvGrpSpPr>
          <p:cNvPr id="7" name="Group 4"/>
          <p:cNvGrpSpPr>
            <a:grpSpLocks/>
          </p:cNvGrpSpPr>
          <p:nvPr/>
        </p:nvGrpSpPr>
        <p:grpSpPr bwMode="auto">
          <a:xfrm>
            <a:off x="1042988" y="762000"/>
            <a:ext cx="7034213" cy="4800600"/>
            <a:chOff x="1137" y="480"/>
            <a:chExt cx="4431" cy="3024"/>
          </a:xfrm>
        </p:grpSpPr>
        <p:sp>
          <p:nvSpPr>
            <p:cNvPr id="8" name="Rectangle 5"/>
            <p:cNvSpPr>
              <a:spLocks noChangeArrowheads="1"/>
            </p:cNvSpPr>
            <p:nvPr/>
          </p:nvSpPr>
          <p:spPr bwMode="auto">
            <a:xfrm>
              <a:off x="2304" y="720"/>
              <a:ext cx="3216" cy="864"/>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9" name="Rectangle 6"/>
            <p:cNvSpPr>
              <a:spLocks noChangeArrowheads="1"/>
            </p:cNvSpPr>
            <p:nvPr/>
          </p:nvSpPr>
          <p:spPr bwMode="auto">
            <a:xfrm>
              <a:off x="3024" y="2640"/>
              <a:ext cx="2544" cy="86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10" name="Rectangle 7"/>
            <p:cNvSpPr>
              <a:spLocks noChangeArrowheads="1"/>
            </p:cNvSpPr>
            <p:nvPr/>
          </p:nvSpPr>
          <p:spPr bwMode="auto">
            <a:xfrm>
              <a:off x="2544" y="864"/>
              <a:ext cx="816" cy="576"/>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Arial" panose="020B0604020202020204" pitchFamily="34" charset="0"/>
                  <a:cs typeface="Arial" panose="020B0604020202020204" pitchFamily="34" charset="0"/>
                </a:rPr>
                <a:t>Wavelet </a:t>
              </a:r>
            </a:p>
            <a:p>
              <a:pPr algn="ctr"/>
              <a:r>
                <a:rPr lang="en-US">
                  <a:latin typeface="Arial" panose="020B0604020202020204" pitchFamily="34" charset="0"/>
                  <a:cs typeface="Arial" panose="020B0604020202020204" pitchFamily="34" charset="0"/>
                </a:rPr>
                <a:t>transform</a:t>
              </a:r>
            </a:p>
          </p:txBody>
        </p:sp>
        <p:sp>
          <p:nvSpPr>
            <p:cNvPr id="11" name="Rectangle 8"/>
            <p:cNvSpPr>
              <a:spLocks noChangeArrowheads="1"/>
            </p:cNvSpPr>
            <p:nvPr/>
          </p:nvSpPr>
          <p:spPr bwMode="auto">
            <a:xfrm>
              <a:off x="3552" y="960"/>
              <a:ext cx="864" cy="38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Arial" panose="020B0604020202020204" pitchFamily="34" charset="0"/>
                  <a:cs typeface="Arial" panose="020B0604020202020204" pitchFamily="34" charset="0"/>
                </a:rPr>
                <a:t>Quantizer</a:t>
              </a:r>
            </a:p>
          </p:txBody>
        </p:sp>
        <p:sp>
          <p:nvSpPr>
            <p:cNvPr id="12" name="Rectangle 9"/>
            <p:cNvSpPr>
              <a:spLocks noChangeArrowheads="1"/>
            </p:cNvSpPr>
            <p:nvPr/>
          </p:nvSpPr>
          <p:spPr bwMode="auto">
            <a:xfrm>
              <a:off x="4608" y="888"/>
              <a:ext cx="864" cy="52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Arial" panose="020B0604020202020204" pitchFamily="34" charset="0"/>
                  <a:cs typeface="Arial" panose="020B0604020202020204" pitchFamily="34" charset="0"/>
                </a:rPr>
                <a:t>Symbol</a:t>
              </a:r>
            </a:p>
            <a:p>
              <a:pPr algn="ctr"/>
              <a:r>
                <a:rPr lang="en-US">
                  <a:latin typeface="Arial" panose="020B0604020202020204" pitchFamily="34" charset="0"/>
                  <a:cs typeface="Arial" panose="020B0604020202020204" pitchFamily="34" charset="0"/>
                </a:rPr>
                <a:t>encoder</a:t>
              </a:r>
            </a:p>
          </p:txBody>
        </p:sp>
        <p:sp>
          <p:nvSpPr>
            <p:cNvPr id="13" name="Text Box 10"/>
            <p:cNvSpPr txBox="1">
              <a:spLocks noChangeArrowheads="1"/>
            </p:cNvSpPr>
            <p:nvPr/>
          </p:nvSpPr>
          <p:spPr bwMode="auto">
            <a:xfrm>
              <a:off x="1137" y="864"/>
              <a:ext cx="87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atin typeface="Arial" panose="020B0604020202020204" pitchFamily="34" charset="0"/>
                  <a:cs typeface="Arial" panose="020B0604020202020204" pitchFamily="34" charset="0"/>
                </a:rPr>
                <a:t>Input image</a:t>
              </a:r>
            </a:p>
            <a:p>
              <a:pPr algn="ctr"/>
              <a:r>
                <a:rPr lang="en-US">
                  <a:latin typeface="Arial" panose="020B0604020202020204" pitchFamily="34" charset="0"/>
                  <a:cs typeface="Arial" panose="020B0604020202020204" pitchFamily="34" charset="0"/>
                </a:rPr>
                <a:t>(NxN)</a:t>
              </a:r>
            </a:p>
          </p:txBody>
        </p:sp>
        <p:sp>
          <p:nvSpPr>
            <p:cNvPr id="14" name="Text Box 11"/>
            <p:cNvSpPr txBox="1">
              <a:spLocks noChangeArrowheads="1"/>
            </p:cNvSpPr>
            <p:nvPr/>
          </p:nvSpPr>
          <p:spPr bwMode="auto">
            <a:xfrm>
              <a:off x="4565" y="1834"/>
              <a:ext cx="94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atin typeface="Arial" panose="020B0604020202020204" pitchFamily="34" charset="0"/>
                  <a:cs typeface="Arial" panose="020B0604020202020204" pitchFamily="34" charset="0"/>
                </a:rPr>
                <a:t>Compressed</a:t>
              </a:r>
            </a:p>
            <a:p>
              <a:pPr algn="ctr"/>
              <a:r>
                <a:rPr lang="en-US">
                  <a:latin typeface="Arial" panose="020B0604020202020204" pitchFamily="34" charset="0"/>
                  <a:cs typeface="Arial" panose="020B0604020202020204" pitchFamily="34" charset="0"/>
                </a:rPr>
                <a:t>image</a:t>
              </a:r>
            </a:p>
          </p:txBody>
        </p:sp>
        <p:sp>
          <p:nvSpPr>
            <p:cNvPr id="15" name="Rectangle 12"/>
            <p:cNvSpPr>
              <a:spLocks noChangeArrowheads="1"/>
            </p:cNvSpPr>
            <p:nvPr/>
          </p:nvSpPr>
          <p:spPr bwMode="auto">
            <a:xfrm>
              <a:off x="3216" y="2736"/>
              <a:ext cx="1008" cy="67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Arial" panose="020B0604020202020204" pitchFamily="34" charset="0"/>
                  <a:cs typeface="Arial" panose="020B0604020202020204" pitchFamily="34" charset="0"/>
                </a:rPr>
                <a:t>Inverse </a:t>
              </a:r>
            </a:p>
            <a:p>
              <a:pPr algn="ctr"/>
              <a:r>
                <a:rPr lang="en-US">
                  <a:latin typeface="Arial" panose="020B0604020202020204" pitchFamily="34" charset="0"/>
                  <a:cs typeface="Arial" panose="020B0604020202020204" pitchFamily="34" charset="0"/>
                </a:rPr>
                <a:t>wavelet</a:t>
              </a:r>
            </a:p>
            <a:p>
              <a:pPr algn="ctr"/>
              <a:r>
                <a:rPr lang="en-US">
                  <a:latin typeface="Arial" panose="020B0604020202020204" pitchFamily="34" charset="0"/>
                  <a:cs typeface="Arial" panose="020B0604020202020204" pitchFamily="34" charset="0"/>
                </a:rPr>
                <a:t>transform</a:t>
              </a:r>
            </a:p>
          </p:txBody>
        </p:sp>
        <p:sp>
          <p:nvSpPr>
            <p:cNvPr id="16" name="Rectangle 13"/>
            <p:cNvSpPr>
              <a:spLocks noChangeArrowheads="1"/>
            </p:cNvSpPr>
            <p:nvPr/>
          </p:nvSpPr>
          <p:spPr bwMode="auto">
            <a:xfrm>
              <a:off x="4608" y="2808"/>
              <a:ext cx="864" cy="52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Arial" panose="020B0604020202020204" pitchFamily="34" charset="0"/>
                  <a:cs typeface="Arial" panose="020B0604020202020204" pitchFamily="34" charset="0"/>
                </a:rPr>
                <a:t>Symbol</a:t>
              </a:r>
            </a:p>
            <a:p>
              <a:pPr algn="ctr"/>
              <a:r>
                <a:rPr lang="en-US">
                  <a:latin typeface="Arial" panose="020B0604020202020204" pitchFamily="34" charset="0"/>
                  <a:cs typeface="Arial" panose="020B0604020202020204" pitchFamily="34" charset="0"/>
                </a:rPr>
                <a:t>decoder</a:t>
              </a:r>
            </a:p>
          </p:txBody>
        </p:sp>
        <p:cxnSp>
          <p:nvCxnSpPr>
            <p:cNvPr id="17" name="AutoShape 14"/>
            <p:cNvCxnSpPr>
              <a:cxnSpLocks noChangeShapeType="1"/>
              <a:stCxn id="10" idx="3"/>
              <a:endCxn id="11" idx="1"/>
            </p:cNvCxnSpPr>
            <p:nvPr/>
          </p:nvCxnSpPr>
          <p:spPr bwMode="auto">
            <a:xfrm>
              <a:off x="3360" y="1152"/>
              <a:ext cx="192" cy="0"/>
            </a:xfrm>
            <a:prstGeom prst="straightConnector1">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5"/>
            <p:cNvCxnSpPr>
              <a:cxnSpLocks noChangeShapeType="1"/>
              <a:stCxn id="11" idx="3"/>
              <a:endCxn id="12" idx="1"/>
            </p:cNvCxnSpPr>
            <p:nvPr/>
          </p:nvCxnSpPr>
          <p:spPr bwMode="auto">
            <a:xfrm>
              <a:off x="4416" y="1152"/>
              <a:ext cx="192" cy="0"/>
            </a:xfrm>
            <a:prstGeom prst="straightConnector1">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Line 16"/>
            <p:cNvSpPr>
              <a:spLocks noChangeShapeType="1"/>
            </p:cNvSpPr>
            <p:nvPr/>
          </p:nvSpPr>
          <p:spPr bwMode="auto">
            <a:xfrm>
              <a:off x="5040" y="1440"/>
              <a:ext cx="0" cy="43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20" name="Line 17"/>
            <p:cNvSpPr>
              <a:spLocks noChangeShapeType="1"/>
            </p:cNvSpPr>
            <p:nvPr/>
          </p:nvSpPr>
          <p:spPr bwMode="auto">
            <a:xfrm>
              <a:off x="5040" y="2400"/>
              <a:ext cx="0" cy="432"/>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21" name="Line 18"/>
            <p:cNvSpPr>
              <a:spLocks noChangeShapeType="1"/>
            </p:cNvSpPr>
            <p:nvPr/>
          </p:nvSpPr>
          <p:spPr bwMode="auto">
            <a:xfrm>
              <a:off x="2064" y="1152"/>
              <a:ext cx="24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cxnSp>
          <p:nvCxnSpPr>
            <p:cNvPr id="22" name="AutoShape 19"/>
            <p:cNvCxnSpPr>
              <a:cxnSpLocks noChangeShapeType="1"/>
              <a:stCxn id="16" idx="1"/>
              <a:endCxn id="15" idx="3"/>
            </p:cNvCxnSpPr>
            <p:nvPr/>
          </p:nvCxnSpPr>
          <p:spPr bwMode="auto">
            <a:xfrm flipH="1">
              <a:off x="4224" y="3072"/>
              <a:ext cx="384" cy="0"/>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 Box 20"/>
            <p:cNvSpPr txBox="1">
              <a:spLocks noChangeArrowheads="1"/>
            </p:cNvSpPr>
            <p:nvPr/>
          </p:nvSpPr>
          <p:spPr bwMode="auto">
            <a:xfrm>
              <a:off x="1564" y="2813"/>
              <a:ext cx="1094"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atin typeface="Arial" panose="020B0604020202020204" pitchFamily="34" charset="0"/>
                  <a:cs typeface="Arial" panose="020B0604020202020204" pitchFamily="34" charset="0"/>
                </a:rPr>
                <a:t>Decompressed</a:t>
              </a:r>
            </a:p>
            <a:p>
              <a:pPr algn="ctr"/>
              <a:r>
                <a:rPr lang="en-US">
                  <a:latin typeface="Arial" panose="020B0604020202020204" pitchFamily="34" charset="0"/>
                  <a:cs typeface="Arial" panose="020B0604020202020204" pitchFamily="34" charset="0"/>
                </a:rPr>
                <a:t>image</a:t>
              </a:r>
            </a:p>
          </p:txBody>
        </p:sp>
        <p:cxnSp>
          <p:nvCxnSpPr>
            <p:cNvPr id="24" name="AutoShape 21"/>
            <p:cNvCxnSpPr>
              <a:cxnSpLocks noChangeShapeType="1"/>
            </p:cNvCxnSpPr>
            <p:nvPr/>
          </p:nvCxnSpPr>
          <p:spPr bwMode="auto">
            <a:xfrm flipH="1">
              <a:off x="2736" y="3085"/>
              <a:ext cx="288" cy="0"/>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 Box 22"/>
            <p:cNvSpPr txBox="1">
              <a:spLocks noChangeArrowheads="1"/>
            </p:cNvSpPr>
            <p:nvPr/>
          </p:nvSpPr>
          <p:spPr bwMode="auto">
            <a:xfrm>
              <a:off x="3888" y="2352"/>
              <a:ext cx="66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panose="020B0604020202020204" pitchFamily="34" charset="0"/>
                  <a:cs typeface="Arial" panose="020B0604020202020204" pitchFamily="34" charset="0"/>
                </a:rPr>
                <a:t>Decoder</a:t>
              </a:r>
            </a:p>
          </p:txBody>
        </p:sp>
        <p:sp>
          <p:nvSpPr>
            <p:cNvPr id="26" name="Text Box 23"/>
            <p:cNvSpPr txBox="1">
              <a:spLocks noChangeArrowheads="1"/>
            </p:cNvSpPr>
            <p:nvPr/>
          </p:nvSpPr>
          <p:spPr bwMode="auto">
            <a:xfrm>
              <a:off x="2832" y="480"/>
              <a:ext cx="65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panose="020B0604020202020204" pitchFamily="34" charset="0"/>
                  <a:cs typeface="Arial" panose="020B0604020202020204" pitchFamily="34" charset="0"/>
                </a:rPr>
                <a:t>Encoder</a:t>
              </a:r>
            </a:p>
          </p:txBody>
        </p:sp>
      </p:grpSp>
      <p:sp>
        <p:nvSpPr>
          <p:cNvPr id="27" name="Rectangle 26"/>
          <p:cNvSpPr/>
          <p:nvPr/>
        </p:nvSpPr>
        <p:spPr>
          <a:xfrm>
            <a:off x="743745" y="5927726"/>
            <a:ext cx="8069262" cy="369332"/>
          </a:xfrm>
          <a:prstGeom prst="rect">
            <a:avLst/>
          </a:prstGeom>
        </p:spPr>
        <p:txBody>
          <a:bodyPr wrap="square">
            <a:spAutoFit/>
          </a:bodyPr>
          <a:lstStyle/>
          <a:p>
            <a:r>
              <a:rPr lang="en-US">
                <a:solidFill>
                  <a:srgbClr val="0070C0"/>
                </a:solidFill>
              </a:rPr>
              <a:t>Unlike DFT and DCT, Wavelet transform is a multiresolution transform.</a:t>
            </a:r>
          </a:p>
        </p:txBody>
      </p:sp>
    </p:spTree>
    <p:extLst>
      <p:ext uri="{BB962C8B-B14F-4D97-AF65-F5344CB8AC3E}">
        <p14:creationId xmlns:p14="http://schemas.microsoft.com/office/powerpoint/2010/main" val="95174302"/>
      </p:ext>
    </p:extLst>
  </p:cSld>
  <p:clrMapOvr>
    <a:masterClrMapping/>
  </p:clrMapOvr>
  <p:transition spd="slow">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Steps in </a:t>
            </a:r>
            <a:r>
              <a:rPr lang="en-US" smtClean="0"/>
              <a:t>JPEG 2000</a:t>
            </a:r>
            <a:endParaRPr lang="en-US"/>
          </a:p>
        </p:txBody>
      </p:sp>
      <p:sp>
        <p:nvSpPr>
          <p:cNvPr id="5" name="Content Placeholder 2"/>
          <p:cNvSpPr>
            <a:spLocks noGrp="1"/>
          </p:cNvSpPr>
          <p:nvPr>
            <p:ph sz="quarter" idx="1"/>
          </p:nvPr>
        </p:nvSpPr>
        <p:spPr>
          <a:xfrm>
            <a:off x="401137" y="641295"/>
            <a:ext cx="8077200" cy="5759505"/>
          </a:xfrm>
        </p:spPr>
        <p:txBody>
          <a:bodyPr>
            <a:noAutofit/>
          </a:bodyPr>
          <a:lstStyle/>
          <a:p>
            <a:pPr algn="just"/>
            <a:r>
              <a:rPr lang="en-US" sz="2000"/>
              <a:t>Tiling: The image is split into tiles, rectangular regions of the image that are transformed and encoded separately. Tiles can be any size. Dividing the image into tiles is advantageous in that the decoder will need less memory to decode the image and it can opt to decode only selected tiles to achieve a partial decoding of the image. Using many tiles can create a blocking effect.</a:t>
            </a:r>
          </a:p>
          <a:p>
            <a:pPr algn="just"/>
            <a:r>
              <a:rPr lang="en-US" sz="2000"/>
              <a:t>Wavelet Transform: Either CDF 9/7 or CDF 5/3 biorthogonal wavelet transform.</a:t>
            </a:r>
          </a:p>
          <a:p>
            <a:pPr algn="just"/>
            <a:r>
              <a:rPr lang="en-US" sz="2000"/>
              <a:t>Quantization: Scalar quantization</a:t>
            </a:r>
          </a:p>
          <a:p>
            <a:pPr algn="just"/>
            <a:r>
              <a:rPr lang="en-US" sz="2000"/>
              <a:t>Coding: The quantized subbands are split into precincts, rectangular regions in the wavelet domain. They are selected in a way that the coefficients within them across the sub-bands form approximately spatial blocks in the image domain. Precincts are split further into code blocks. Code blocks are located in a single sub-band and have equal sizes. The encoder has to encode the bits of all quantized coefficients of a code block, starting with the most significant bits and progressing to less significant bits by EBCOT scheme.</a:t>
            </a:r>
          </a:p>
        </p:txBody>
      </p:sp>
      <p:sp>
        <p:nvSpPr>
          <p:cNvPr id="4" name="Slide Number Placeholder 3"/>
          <p:cNvSpPr>
            <a:spLocks noGrp="1"/>
          </p:cNvSpPr>
          <p:nvPr>
            <p:ph type="sldNum" sz="quarter" idx="15"/>
          </p:nvPr>
        </p:nvSpPr>
        <p:spPr/>
        <p:txBody>
          <a:bodyPr/>
          <a:lstStyle/>
          <a:p>
            <a:fld id="{23B8E435-5DF5-44DE-83D2-9F90DF09A99B}" type="slidenum">
              <a:rPr lang="en-US" smtClean="0"/>
              <a:pPr/>
              <a:t>66</a:t>
            </a:fld>
            <a:endParaRPr lang="en-US"/>
          </a:p>
        </p:txBody>
      </p:sp>
    </p:spTree>
    <p:extLst>
      <p:ext uri="{BB962C8B-B14F-4D97-AF65-F5344CB8AC3E}">
        <p14:creationId xmlns:p14="http://schemas.microsoft.com/office/powerpoint/2010/main" val="1998497399"/>
      </p:ext>
    </p:extLst>
  </p:cSld>
  <p:clrMapOvr>
    <a:masterClrMapping/>
  </p:clrMapOvr>
  <p:transition spd="slow">
    <p:rand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67</a:t>
            </a:fld>
            <a:endParaRPr lang="en-US"/>
          </a:p>
        </p:txBody>
      </p:sp>
      <p:graphicFrame>
        <p:nvGraphicFramePr>
          <p:cNvPr id="6" name="Group 274"/>
          <p:cNvGraphicFramePr>
            <a:graphicFrameLocks noGrp="1"/>
          </p:cNvGraphicFramePr>
          <p:nvPr/>
        </p:nvGraphicFramePr>
        <p:xfrm>
          <a:off x="609600" y="1295400"/>
          <a:ext cx="7696200" cy="1513840"/>
        </p:xfrm>
        <a:graphic>
          <a:graphicData uri="http://schemas.openxmlformats.org/drawingml/2006/table">
            <a:tbl>
              <a:tblPr/>
              <a:tblGrid>
                <a:gridCol w="622300"/>
                <a:gridCol w="622300"/>
                <a:gridCol w="542925"/>
                <a:gridCol w="544512"/>
                <a:gridCol w="2487613"/>
                <a:gridCol w="700087"/>
                <a:gridCol w="777875"/>
                <a:gridCol w="698500"/>
                <a:gridCol w="700088"/>
              </a:tblGrid>
              <a:tr h="3302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17600">
                <a:tc gridSpan="4">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2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H</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
        <p:nvSpPr>
          <p:cNvPr id="8" name="向右箭號 6"/>
          <p:cNvSpPr/>
          <p:nvPr/>
        </p:nvSpPr>
        <p:spPr>
          <a:xfrm>
            <a:off x="3733800" y="1809750"/>
            <a:ext cx="857250" cy="500063"/>
          </a:xfrm>
          <a:prstGeom prst="rightArrow">
            <a:avLst/>
          </a:prstGeom>
          <a:noFill/>
          <a:ln w="57150">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kumimoji="0" lang="zh-TW" altLang="en-US"/>
          </a:p>
        </p:txBody>
      </p:sp>
      <p:sp>
        <p:nvSpPr>
          <p:cNvPr id="9" name="文字方塊 8"/>
          <p:cNvSpPr txBox="1">
            <a:spLocks noChangeArrowheads="1"/>
          </p:cNvSpPr>
          <p:nvPr/>
        </p:nvSpPr>
        <p:spPr bwMode="auto">
          <a:xfrm>
            <a:off x="661987" y="666750"/>
            <a:ext cx="114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r>
              <a:rPr kumimoji="0" lang="en-US" altLang="zh-TW" sz="2400" b="1"/>
              <a:t>Step 1:</a:t>
            </a:r>
            <a:endParaRPr kumimoji="0" lang="zh-TW" altLang="en-US" sz="2400" b="1"/>
          </a:p>
        </p:txBody>
      </p:sp>
      <p:graphicFrame>
        <p:nvGraphicFramePr>
          <p:cNvPr id="10" name="Group 117"/>
          <p:cNvGraphicFramePr>
            <a:graphicFrameLocks noGrp="1"/>
          </p:cNvGraphicFramePr>
          <p:nvPr/>
        </p:nvGraphicFramePr>
        <p:xfrm>
          <a:off x="515437" y="3733800"/>
          <a:ext cx="7848600" cy="1463040"/>
        </p:xfrm>
        <a:graphic>
          <a:graphicData uri="http://schemas.openxmlformats.org/drawingml/2006/table">
            <a:tbl>
              <a:tblPr/>
              <a:tblGrid>
                <a:gridCol w="685800"/>
                <a:gridCol w="685800"/>
                <a:gridCol w="685800"/>
                <a:gridCol w="685800"/>
                <a:gridCol w="2362200"/>
                <a:gridCol w="685800"/>
                <a:gridCol w="685800"/>
                <a:gridCol w="685800"/>
                <a:gridCol w="685800"/>
              </a:tblGrid>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 name="AutoShape 175"/>
          <p:cNvSpPr>
            <a:spLocks noChangeArrowheads="1"/>
          </p:cNvSpPr>
          <p:nvPr/>
        </p:nvSpPr>
        <p:spPr bwMode="auto">
          <a:xfrm>
            <a:off x="3944437" y="4238625"/>
            <a:ext cx="976313" cy="485775"/>
          </a:xfrm>
          <a:prstGeom prst="rightArrow">
            <a:avLst>
              <a:gd name="adj1" fmla="val 50000"/>
              <a:gd name="adj2" fmla="val 50245"/>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endParaRPr kumimoji="0" lang="zh-TW" altLang="en-US"/>
          </a:p>
        </p:txBody>
      </p:sp>
      <p:sp>
        <p:nvSpPr>
          <p:cNvPr id="12" name="Text Box 177"/>
          <p:cNvSpPr txBox="1">
            <a:spLocks noChangeArrowheads="1"/>
          </p:cNvSpPr>
          <p:nvPr/>
        </p:nvSpPr>
        <p:spPr bwMode="auto">
          <a:xfrm>
            <a:off x="905962" y="5334000"/>
            <a:ext cx="2071688"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Original image O</a:t>
            </a:r>
          </a:p>
        </p:txBody>
      </p:sp>
      <p:sp>
        <p:nvSpPr>
          <p:cNvPr id="13" name="Text Box 178"/>
          <p:cNvSpPr txBox="1">
            <a:spLocks noChangeArrowheads="1"/>
          </p:cNvSpPr>
          <p:nvPr/>
        </p:nvSpPr>
        <p:spPr bwMode="auto">
          <a:xfrm>
            <a:off x="5549400" y="5291138"/>
            <a:ext cx="2928937"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1</a:t>
            </a:r>
            <a:r>
              <a:rPr kumimoji="0" lang="en-US" altLang="zh-TW" sz="2000" baseline="30000"/>
              <a:t>st</a:t>
            </a:r>
            <a:r>
              <a:rPr kumimoji="0" lang="en-US" altLang="zh-TW" sz="2000"/>
              <a:t> horizontal separation </a:t>
            </a:r>
          </a:p>
        </p:txBody>
      </p:sp>
    </p:spTree>
    <p:extLst>
      <p:ext uri="{BB962C8B-B14F-4D97-AF65-F5344CB8AC3E}">
        <p14:creationId xmlns:p14="http://schemas.microsoft.com/office/powerpoint/2010/main" val="2007151941"/>
      </p:ext>
    </p:extLst>
  </p:cSld>
  <p:clrMapOvr>
    <a:masterClrMapping/>
  </p:clrMapOvr>
  <p:transition spd="slow">
    <p:rand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68</a:t>
            </a:fld>
            <a:endParaRPr lang="en-US"/>
          </a:p>
        </p:txBody>
      </p:sp>
      <p:sp>
        <p:nvSpPr>
          <p:cNvPr id="9" name="文字方塊 8"/>
          <p:cNvSpPr txBox="1">
            <a:spLocks noChangeArrowheads="1"/>
          </p:cNvSpPr>
          <p:nvPr/>
        </p:nvSpPr>
        <p:spPr bwMode="auto">
          <a:xfrm>
            <a:off x="661987" y="666750"/>
            <a:ext cx="114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r>
              <a:rPr kumimoji="0" lang="en-US" altLang="zh-TW" sz="2400" b="1"/>
              <a:t>Step </a:t>
            </a:r>
            <a:r>
              <a:rPr kumimoji="0" lang="en-US" altLang="zh-TW" sz="2400" b="1" smtClean="0"/>
              <a:t>2:</a:t>
            </a:r>
            <a:endParaRPr kumimoji="0" lang="zh-TW" altLang="en-US" sz="2400" b="1"/>
          </a:p>
        </p:txBody>
      </p:sp>
      <p:graphicFrame>
        <p:nvGraphicFramePr>
          <p:cNvPr id="7" name="Group 196"/>
          <p:cNvGraphicFramePr>
            <a:graphicFrameLocks noGrp="1"/>
          </p:cNvGraphicFramePr>
          <p:nvPr/>
        </p:nvGraphicFramePr>
        <p:xfrm>
          <a:off x="636587" y="1295400"/>
          <a:ext cx="7543800" cy="1971358"/>
        </p:xfrm>
        <a:graphic>
          <a:graphicData uri="http://schemas.openxmlformats.org/drawingml/2006/table">
            <a:tbl>
              <a:tblPr/>
              <a:tblGrid>
                <a:gridCol w="609600"/>
                <a:gridCol w="533400"/>
                <a:gridCol w="609600"/>
                <a:gridCol w="533400"/>
                <a:gridCol w="2438400"/>
                <a:gridCol w="685800"/>
                <a:gridCol w="685800"/>
                <a:gridCol w="762000"/>
                <a:gridCol w="685800"/>
              </a:tblGrid>
              <a:tr h="180975">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rowSpan="4">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r>
              <a:tr h="290513">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B</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LL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HL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00025">
                <a:tc rowSpan="2"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en-US"/>
                    </a:p>
                  </a:txBody>
                  <a:tcPr/>
                </a:tc>
                <a:tc rowSpan="2"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H</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en-US"/>
                    </a:p>
                  </a:txBody>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A-B</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782638">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LH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HH</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
        <p:nvSpPr>
          <p:cNvPr id="10" name="AutoShape 35"/>
          <p:cNvSpPr>
            <a:spLocks noChangeArrowheads="1"/>
          </p:cNvSpPr>
          <p:nvPr/>
        </p:nvSpPr>
        <p:spPr bwMode="auto">
          <a:xfrm>
            <a:off x="3732212" y="2016125"/>
            <a:ext cx="976313" cy="485775"/>
          </a:xfrm>
          <a:prstGeom prst="rightArrow">
            <a:avLst>
              <a:gd name="adj1" fmla="val 50000"/>
              <a:gd name="adj2" fmla="val 50245"/>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endParaRPr kumimoji="0" lang="zh-TW" altLang="en-US"/>
          </a:p>
        </p:txBody>
      </p:sp>
      <p:graphicFrame>
        <p:nvGraphicFramePr>
          <p:cNvPr id="11" name="Group 117"/>
          <p:cNvGraphicFramePr>
            <a:graphicFrameLocks noGrp="1"/>
          </p:cNvGraphicFramePr>
          <p:nvPr/>
        </p:nvGraphicFramePr>
        <p:xfrm>
          <a:off x="515437" y="3733800"/>
          <a:ext cx="7848600" cy="1463040"/>
        </p:xfrm>
        <a:graphic>
          <a:graphicData uri="http://schemas.openxmlformats.org/drawingml/2006/table">
            <a:tbl>
              <a:tblPr/>
              <a:tblGrid>
                <a:gridCol w="685800"/>
                <a:gridCol w="685800"/>
                <a:gridCol w="685800"/>
                <a:gridCol w="685800"/>
                <a:gridCol w="2362200"/>
                <a:gridCol w="685800"/>
                <a:gridCol w="685800"/>
                <a:gridCol w="685800"/>
                <a:gridCol w="685800"/>
              </a:tblGrid>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68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 name="AutoShape 35"/>
          <p:cNvSpPr>
            <a:spLocks noChangeArrowheads="1"/>
          </p:cNvSpPr>
          <p:nvPr/>
        </p:nvSpPr>
        <p:spPr bwMode="auto">
          <a:xfrm>
            <a:off x="3969543" y="4114800"/>
            <a:ext cx="976313" cy="485775"/>
          </a:xfrm>
          <a:prstGeom prst="rightArrow">
            <a:avLst>
              <a:gd name="adj1" fmla="val 50000"/>
              <a:gd name="adj2" fmla="val 50245"/>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endParaRPr kumimoji="0" lang="zh-TW" altLang="en-US"/>
          </a:p>
        </p:txBody>
      </p:sp>
      <p:sp>
        <p:nvSpPr>
          <p:cNvPr id="13" name="Text Box 179"/>
          <p:cNvSpPr txBox="1">
            <a:spLocks noChangeArrowheads="1"/>
          </p:cNvSpPr>
          <p:nvPr/>
        </p:nvSpPr>
        <p:spPr bwMode="auto">
          <a:xfrm>
            <a:off x="5715000" y="5562600"/>
            <a:ext cx="2614612"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1</a:t>
            </a:r>
            <a:r>
              <a:rPr kumimoji="0" lang="en-US" altLang="zh-TW" sz="2000" baseline="30000"/>
              <a:t>st</a:t>
            </a:r>
            <a:r>
              <a:rPr kumimoji="0" lang="en-US" altLang="zh-TW" sz="2000"/>
              <a:t> vertical separation </a:t>
            </a:r>
          </a:p>
        </p:txBody>
      </p:sp>
      <p:sp>
        <p:nvSpPr>
          <p:cNvPr id="14" name="Text Box 178"/>
          <p:cNvSpPr txBox="1">
            <a:spLocks noChangeArrowheads="1"/>
          </p:cNvSpPr>
          <p:nvPr/>
        </p:nvSpPr>
        <p:spPr bwMode="auto">
          <a:xfrm>
            <a:off x="457200" y="5562600"/>
            <a:ext cx="2928937"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1</a:t>
            </a:r>
            <a:r>
              <a:rPr kumimoji="0" lang="en-US" altLang="zh-TW" sz="2000" baseline="30000"/>
              <a:t>st</a:t>
            </a:r>
            <a:r>
              <a:rPr kumimoji="0" lang="en-US" altLang="zh-TW" sz="2000"/>
              <a:t> horizontal separation </a:t>
            </a:r>
          </a:p>
        </p:txBody>
      </p:sp>
    </p:spTree>
    <p:extLst>
      <p:ext uri="{BB962C8B-B14F-4D97-AF65-F5344CB8AC3E}">
        <p14:creationId xmlns:p14="http://schemas.microsoft.com/office/powerpoint/2010/main" val="85444547"/>
      </p:ext>
    </p:extLst>
  </p:cSld>
  <p:clrMapOvr>
    <a:masterClrMapping/>
  </p:clrMapOvr>
  <p:transition spd="slow">
    <p:rand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69</a:t>
            </a:fld>
            <a:endParaRPr lang="en-US"/>
          </a:p>
        </p:txBody>
      </p:sp>
      <p:graphicFrame>
        <p:nvGraphicFramePr>
          <p:cNvPr id="15" name="Group 189"/>
          <p:cNvGraphicFramePr>
            <a:graphicFrameLocks noGrp="1"/>
          </p:cNvGraphicFramePr>
          <p:nvPr/>
        </p:nvGraphicFramePr>
        <p:xfrm>
          <a:off x="1524000" y="876300"/>
          <a:ext cx="6553200" cy="1754187"/>
        </p:xfrm>
        <a:graphic>
          <a:graphicData uri="http://schemas.openxmlformats.org/drawingml/2006/table">
            <a:tbl>
              <a:tblPr/>
              <a:tblGrid>
                <a:gridCol w="1016000"/>
                <a:gridCol w="1016000"/>
                <a:gridCol w="1625600"/>
                <a:gridCol w="685800"/>
                <a:gridCol w="736600"/>
                <a:gridCol w="1473200"/>
              </a:tblGrid>
              <a:tr h="431956">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Tahoma" pitchFamily="34" charset="0"/>
                          <a:ea typeface="新細明體" pitchFamily="18" charset="-120"/>
                        </a:rPr>
                        <a:t>LL1</a:t>
                      </a:r>
                    </a:p>
                  </a:txBody>
                  <a:tcPr marT="45737" marB="457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HL1</a:t>
                      </a:r>
                    </a:p>
                  </a:txBody>
                  <a:tcPr marT="45737" marB="4573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itchFamily="34" charset="0"/>
                        <a:ea typeface="新細明體" pitchFamily="18" charset="-120"/>
                      </a:endParaRPr>
                    </a:p>
                  </a:txBody>
                  <a:tcPr marT="45737" marB="4573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LL2</a:t>
                      </a:r>
                    </a:p>
                  </a:txBody>
                  <a:tcPr marT="45737" marB="457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HL2</a:t>
                      </a: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HL1</a:t>
                      </a:r>
                    </a:p>
                  </a:txBody>
                  <a:tcPr marT="45737" marB="4573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83">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LH2</a:t>
                      </a:r>
                    </a:p>
                  </a:txBody>
                  <a:tcPr marT="45737" marB="457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HH2</a:t>
                      </a: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r>
              <a:tr h="92584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LH1</a:t>
                      </a:r>
                    </a:p>
                  </a:txBody>
                  <a:tcPr marT="45737" marB="457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HH1</a:t>
                      </a:r>
                    </a:p>
                  </a:txBody>
                  <a:tcPr marT="45737" marB="4573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LH1</a:t>
                      </a:r>
                    </a:p>
                  </a:txBody>
                  <a:tcPr marT="45737" marB="457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HH1</a:t>
                      </a:r>
                    </a:p>
                  </a:txBody>
                  <a:tcPr marT="45737" marB="4573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 name="AutoShape 71"/>
          <p:cNvSpPr>
            <a:spLocks noChangeArrowheads="1"/>
          </p:cNvSpPr>
          <p:nvPr/>
        </p:nvSpPr>
        <p:spPr bwMode="auto">
          <a:xfrm>
            <a:off x="3962400" y="1485900"/>
            <a:ext cx="914400" cy="485775"/>
          </a:xfrm>
          <a:prstGeom prst="rightArrow">
            <a:avLst>
              <a:gd name="adj1" fmla="val 50000"/>
              <a:gd name="adj2" fmla="val 47059"/>
            </a:avLst>
          </a:prstGeom>
          <a:solidFill>
            <a:srgbClr val="FFFFFF"/>
          </a:solidFill>
          <a:ln w="9525">
            <a:solidFill>
              <a:srgbClr val="000000"/>
            </a:solidFill>
            <a:miter lim="800000"/>
            <a:headEnd/>
            <a:tailEnd/>
          </a:ln>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endParaRPr kumimoji="0" lang="zh-TW" altLang="en-US"/>
          </a:p>
        </p:txBody>
      </p:sp>
      <p:graphicFrame>
        <p:nvGraphicFramePr>
          <p:cNvPr id="17" name="Group 193"/>
          <p:cNvGraphicFramePr>
            <a:graphicFrameLocks noGrp="1"/>
          </p:cNvGraphicFramePr>
          <p:nvPr/>
        </p:nvGraphicFramePr>
        <p:xfrm>
          <a:off x="3467100" y="3124200"/>
          <a:ext cx="5029200" cy="2971859"/>
        </p:xfrm>
        <a:graphic>
          <a:graphicData uri="http://schemas.openxmlformats.org/drawingml/2006/table">
            <a:tbl>
              <a:tblPr/>
              <a:tblGrid>
                <a:gridCol w="609600"/>
                <a:gridCol w="685800"/>
                <a:gridCol w="1295400"/>
                <a:gridCol w="2438400"/>
              </a:tblGrid>
              <a:tr h="3809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dirty="0" smtClean="0">
                          <a:ln>
                            <a:noFill/>
                          </a:ln>
                          <a:solidFill>
                            <a:schemeClr val="tx1"/>
                          </a:solidFill>
                          <a:effectLst/>
                          <a:latin typeface="Tahoma" pitchFamily="34" charset="0"/>
                          <a:ea typeface="新細明體" pitchFamily="18" charset="-120"/>
                        </a:rPr>
                        <a:t>LL3</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HL3</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HL2</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HL1</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LH3</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HH3</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c vMerge="1">
                  <a:txBody>
                    <a:bodyPr/>
                    <a:lstStyle/>
                    <a:p>
                      <a:endParaRPr lang="zh-TW" altLang="en-US"/>
                    </a:p>
                  </a:txBody>
                  <a:tcPr/>
                </a:tc>
              </a:tr>
              <a:tr h="777709">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LH2</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HH2</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r>
              <a:tr h="1447491">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Tahoma" pitchFamily="34" charset="0"/>
                          <a:ea typeface="新細明體" pitchFamily="18" charset="-120"/>
                        </a:rPr>
                        <a:t>LH1</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HH1</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 name="Text Box 184"/>
          <p:cNvSpPr txBox="1">
            <a:spLocks noChangeArrowheads="1"/>
          </p:cNvSpPr>
          <p:nvPr/>
        </p:nvSpPr>
        <p:spPr bwMode="auto">
          <a:xfrm>
            <a:off x="2000250" y="2705100"/>
            <a:ext cx="1214438"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First level</a:t>
            </a:r>
            <a:endParaRPr kumimoji="0" lang="zh-TW" altLang="en-US" sz="2000"/>
          </a:p>
        </p:txBody>
      </p:sp>
      <p:sp>
        <p:nvSpPr>
          <p:cNvPr id="19" name="Text Box 185"/>
          <p:cNvSpPr txBox="1">
            <a:spLocks noChangeArrowheads="1"/>
          </p:cNvSpPr>
          <p:nvPr/>
        </p:nvSpPr>
        <p:spPr bwMode="auto">
          <a:xfrm>
            <a:off x="5786438" y="2705100"/>
            <a:ext cx="1643062"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Second level</a:t>
            </a:r>
            <a:endParaRPr kumimoji="0" lang="zh-TW" altLang="en-US" sz="2000"/>
          </a:p>
          <a:p>
            <a:pPr algn="ctr" eaLnBrk="0" hangingPunct="0"/>
            <a:endParaRPr kumimoji="0" lang="zh-TW" altLang="en-US" sz="2000"/>
          </a:p>
        </p:txBody>
      </p:sp>
      <p:sp>
        <p:nvSpPr>
          <p:cNvPr id="20" name="Text Box 190"/>
          <p:cNvSpPr txBox="1">
            <a:spLocks noChangeArrowheads="1"/>
          </p:cNvSpPr>
          <p:nvPr/>
        </p:nvSpPr>
        <p:spPr bwMode="auto">
          <a:xfrm>
            <a:off x="5429250" y="6143625"/>
            <a:ext cx="1285875"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Third level</a:t>
            </a:r>
            <a:endParaRPr kumimoji="0" lang="zh-TW" altLang="en-US" sz="2000"/>
          </a:p>
        </p:txBody>
      </p:sp>
      <p:sp>
        <p:nvSpPr>
          <p:cNvPr id="21" name="Text Box 191"/>
          <p:cNvSpPr txBox="1">
            <a:spLocks noChangeArrowheads="1"/>
          </p:cNvSpPr>
          <p:nvPr/>
        </p:nvSpPr>
        <p:spPr bwMode="auto">
          <a:xfrm>
            <a:off x="785813" y="3810000"/>
            <a:ext cx="2000250" cy="6905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eaLnBrk="0" hangingPunct="0"/>
            <a:r>
              <a:rPr kumimoji="0" lang="en-US" altLang="zh-TW" sz="2000"/>
              <a:t>Most important part of the image</a:t>
            </a:r>
            <a:endParaRPr kumimoji="0" lang="zh-TW" altLang="en-US" sz="2000"/>
          </a:p>
        </p:txBody>
      </p:sp>
      <p:sp>
        <p:nvSpPr>
          <p:cNvPr id="22" name="Line 192"/>
          <p:cNvSpPr>
            <a:spLocks noChangeShapeType="1"/>
          </p:cNvSpPr>
          <p:nvPr/>
        </p:nvSpPr>
        <p:spPr bwMode="auto">
          <a:xfrm flipH="1">
            <a:off x="2476500" y="335280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3435342359"/>
      </p:ext>
    </p:extLst>
  </p:cSld>
  <p:clrMapOvr>
    <a:masterClrMapping/>
  </p:clrMapOvr>
  <p:transition spd="slow">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SHORT-TIME FOURIER TRANSFORM</a:t>
            </a:r>
            <a:endParaRPr lang="en-US" dirty="0"/>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altLang="zh-TW" smtClean="0"/>
                  <a:t>Time-Frequency analysis:</a:t>
                </a:r>
              </a:p>
              <a:p>
                <a:pPr marL="0" indent="0">
                  <a:lnSpc>
                    <a:spcPct val="90000"/>
                  </a:lnSpc>
                  <a:buNone/>
                </a:pPr>
                <a:r>
                  <a:rPr lang="en-US" altLang="zh-TW" smtClean="0"/>
                  <a:t>	 STFT (Dennis </a:t>
                </a:r>
                <a:r>
                  <a:rPr lang="en-US" altLang="zh-TW"/>
                  <a:t>Gabor 1946</a:t>
                </a:r>
                <a:r>
                  <a:rPr lang="en-US" altLang="zh-TW" smtClean="0"/>
                  <a:t>).</a:t>
                </a:r>
                <a:endParaRPr lang="en-US" altLang="zh-TW"/>
              </a:p>
              <a:p>
                <a:endParaRPr lang="en-US" smtClean="0"/>
              </a:p>
              <a:p>
                <a:endParaRPr lang="en-US" smtClean="0"/>
              </a:p>
              <a:p>
                <a:endParaRPr lang="en-US" smtClean="0"/>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𝑺𝑻𝑭𝑻</m:t>
                      </m:r>
                      <m:d>
                        <m:dPr>
                          <m:begChr m:val="{"/>
                          <m:endChr m:val="}"/>
                          <m:ctrlPr>
                            <a:rPr lang="en-US" i="1">
                              <a:latin typeface="Cambria Math" panose="02040503050406030204" pitchFamily="18" charset="0"/>
                            </a:rPr>
                          </m:ctrlPr>
                        </m:dPr>
                        <m:e>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e>
                          </m:d>
                        </m:e>
                      </m:d>
                      <m:d>
                        <m:dPr>
                          <m:begChr m:val="{"/>
                          <m:endChr m:val="}"/>
                          <m:ctrlPr>
                            <a:rPr lang="en-US" i="1">
                              <a:latin typeface="Cambria Math" panose="02040503050406030204" pitchFamily="18" charset="0"/>
                            </a:rPr>
                          </m:ctrlPr>
                        </m:dPr>
                        <m:e>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𝜔</m:t>
                          </m:r>
                        </m:e>
                      </m:d>
                      <m:r>
                        <a:rPr lang="en-US" i="1">
                          <a:latin typeface="Cambria Math" panose="02040503050406030204" pitchFamily="18" charset="0"/>
                        </a:rPr>
                        <m:t>≡</m:t>
                      </m:r>
                      <m:r>
                        <a:rPr lang="en-US" i="1">
                          <a:latin typeface="Cambria Math" panose="02040503050406030204" pitchFamily="18" charset="0"/>
                        </a:rPr>
                        <m:t>𝑋</m:t>
                      </m:r>
                      <m:d>
                        <m:dPr>
                          <m:ctrlPr>
                            <a:rPr lang="en-US" i="1">
                              <a:latin typeface="Cambria Math" panose="02040503050406030204" pitchFamily="18" charset="0"/>
                            </a:rPr>
                          </m:ctrlPr>
                        </m:dPr>
                        <m:e>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𝜔</m:t>
                          </m:r>
                        </m:e>
                      </m:d>
                      <m:r>
                        <a:rPr lang="en-US" i="1">
                          <a:latin typeface="Cambria Math" panose="02040503050406030204" pitchFamily="18" charset="0"/>
                        </a:rPr>
                        <m:t>=</m:t>
                      </m:r>
                      <m:nary>
                        <m:naryPr>
                          <m:limLoc m:val="subSup"/>
                          <m:ctrlPr>
                            <a:rPr lang="en-US" i="1">
                              <a:latin typeface="Cambria Math" panose="02040503050406030204" pitchFamily="18" charset="0"/>
                            </a:rPr>
                          </m:ctrlPr>
                        </m:naryPr>
                        <m:sub>
                          <m:r>
                            <a:rPr lang="en-US" i="1">
                              <a:latin typeface="Cambria Math" panose="02040503050406030204" pitchFamily="18" charset="0"/>
                            </a:rPr>
                            <m:t>−∞</m:t>
                          </m:r>
                        </m:sub>
                        <m:sup>
                          <m:r>
                            <a:rPr lang="en-US" i="1">
                              <a:latin typeface="Cambria Math" panose="02040503050406030204" pitchFamily="18" charset="0"/>
                            </a:rPr>
                            <m:t>∞</m:t>
                          </m:r>
                        </m:sup>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𝜔</m:t>
                          </m:r>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𝜏</m:t>
                              </m:r>
                            </m:e>
                          </m:d>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r>
                                <a:rPr lang="en-US" i="1">
                                  <a:latin typeface="Cambria Math" panose="02040503050406030204" pitchFamily="18" charset="0"/>
                                </a:rPr>
                                <m:t>𝑡</m:t>
                              </m:r>
                            </m:sup>
                          </m:sSup>
                          <m:r>
                            <a:rPr lang="en-US" i="1">
                              <a:latin typeface="Cambria Math" panose="02040503050406030204" pitchFamily="18" charset="0"/>
                            </a:rPr>
                            <m:t>𝑑𝑡</m:t>
                          </m:r>
                        </m:e>
                      </m:nary>
                    </m:oMath>
                  </m:oMathPara>
                </a14:m>
                <a:endParaRPr lang="en-US" dirty="0" smtClean="0"/>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1425"/>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23B8E435-5DF5-44DE-83D2-9F90DF09A99B}" type="slidenum">
              <a:rPr lang="en-US" smtClean="0"/>
              <a:pPr/>
              <a:t>7</a:t>
            </a:fld>
            <a:endParaRPr lang="en-US"/>
          </a:p>
        </p:txBody>
      </p:sp>
      <p:sp>
        <p:nvSpPr>
          <p:cNvPr id="6" name="Text Box 7"/>
          <p:cNvSpPr txBox="1">
            <a:spLocks noChangeArrowheads="1"/>
          </p:cNvSpPr>
          <p:nvPr/>
        </p:nvSpPr>
        <p:spPr bwMode="auto">
          <a:xfrm>
            <a:off x="1301750" y="1685925"/>
            <a:ext cx="1196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latin typeface="Times New Roman" panose="02020603050405020304" pitchFamily="18" charset="0"/>
              </a:rPr>
              <a:t>Time </a:t>
            </a:r>
          </a:p>
          <a:p>
            <a:pPr algn="ctr"/>
            <a:r>
              <a:rPr lang="en-US" sz="2000">
                <a:latin typeface="Times New Roman" panose="02020603050405020304" pitchFamily="18" charset="0"/>
              </a:rPr>
              <a:t>parameter</a:t>
            </a:r>
          </a:p>
        </p:txBody>
      </p:sp>
      <p:sp>
        <p:nvSpPr>
          <p:cNvPr id="7" name="Text Box 9"/>
          <p:cNvSpPr txBox="1">
            <a:spLocks noChangeArrowheads="1"/>
          </p:cNvSpPr>
          <p:nvPr/>
        </p:nvSpPr>
        <p:spPr bwMode="auto">
          <a:xfrm>
            <a:off x="2590800" y="1676400"/>
            <a:ext cx="12557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latin typeface="Times New Roman" panose="02020603050405020304" pitchFamily="18" charset="0"/>
              </a:rPr>
              <a:t>Frequency</a:t>
            </a:r>
          </a:p>
          <a:p>
            <a:pPr algn="ctr"/>
            <a:r>
              <a:rPr lang="en-US" sz="2000">
                <a:latin typeface="Times New Roman" panose="02020603050405020304" pitchFamily="18" charset="0"/>
              </a:rPr>
              <a:t>parameter</a:t>
            </a:r>
          </a:p>
        </p:txBody>
      </p:sp>
      <p:sp>
        <p:nvSpPr>
          <p:cNvPr id="9" name="Text Box 11"/>
          <p:cNvSpPr txBox="1">
            <a:spLocks noChangeArrowheads="1"/>
          </p:cNvSpPr>
          <p:nvPr/>
        </p:nvSpPr>
        <p:spPr bwMode="auto">
          <a:xfrm>
            <a:off x="4478337" y="1749425"/>
            <a:ext cx="13890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latin typeface="Times New Roman" panose="02020603050405020304" pitchFamily="18" charset="0"/>
              </a:rPr>
              <a:t>Signal to </a:t>
            </a:r>
          </a:p>
          <a:p>
            <a:pPr algn="ctr"/>
            <a:r>
              <a:rPr lang="en-US" sz="2000">
                <a:latin typeface="Times New Roman" panose="02020603050405020304" pitchFamily="18" charset="0"/>
              </a:rPr>
              <a:t>be analyzed</a:t>
            </a:r>
          </a:p>
        </p:txBody>
      </p:sp>
      <p:sp>
        <p:nvSpPr>
          <p:cNvPr id="10" name="Text Box 17"/>
          <p:cNvSpPr txBox="1">
            <a:spLocks noChangeArrowheads="1"/>
          </p:cNvSpPr>
          <p:nvPr/>
        </p:nvSpPr>
        <p:spPr bwMode="auto">
          <a:xfrm>
            <a:off x="6429375" y="1825625"/>
            <a:ext cx="17668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latin typeface="Times New Roman" panose="02020603050405020304" pitchFamily="18" charset="0"/>
              </a:rPr>
              <a:t>FT Kernel</a:t>
            </a:r>
          </a:p>
          <a:p>
            <a:pPr algn="ctr"/>
            <a:r>
              <a:rPr lang="en-US" sz="2000">
                <a:latin typeface="Times New Roman" panose="02020603050405020304" pitchFamily="18" charset="0"/>
              </a:rPr>
              <a:t>(basis function)</a:t>
            </a:r>
          </a:p>
        </p:txBody>
      </p:sp>
      <p:sp>
        <p:nvSpPr>
          <p:cNvPr id="11" name="Line 6"/>
          <p:cNvSpPr>
            <a:spLocks noChangeShapeType="1"/>
          </p:cNvSpPr>
          <p:nvPr/>
        </p:nvSpPr>
        <p:spPr bwMode="auto">
          <a:xfrm>
            <a:off x="2108201" y="2371929"/>
            <a:ext cx="390524" cy="6031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8"/>
          <p:cNvSpPr>
            <a:spLocks noChangeShapeType="1"/>
          </p:cNvSpPr>
          <p:nvPr/>
        </p:nvSpPr>
        <p:spPr bwMode="auto">
          <a:xfrm flipH="1">
            <a:off x="2841331" y="2322715"/>
            <a:ext cx="376531" cy="63326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0"/>
          <p:cNvSpPr>
            <a:spLocks noChangeShapeType="1"/>
          </p:cNvSpPr>
          <p:nvPr/>
        </p:nvSpPr>
        <p:spPr bwMode="auto">
          <a:xfrm>
            <a:off x="5257799" y="2451100"/>
            <a:ext cx="179137" cy="56059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6"/>
          <p:cNvSpPr>
            <a:spLocks noChangeShapeType="1"/>
          </p:cNvSpPr>
          <p:nvPr/>
        </p:nvSpPr>
        <p:spPr bwMode="auto">
          <a:xfrm flipH="1">
            <a:off x="7112794" y="2421933"/>
            <a:ext cx="200025" cy="614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4"/>
          <p:cNvSpPr>
            <a:spLocks noChangeShapeType="1"/>
          </p:cNvSpPr>
          <p:nvPr/>
        </p:nvSpPr>
        <p:spPr bwMode="auto">
          <a:xfrm flipH="1" flipV="1">
            <a:off x="1524000" y="3465495"/>
            <a:ext cx="509588" cy="121763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xmlns:a14="http://schemas.microsoft.com/office/drawing/2010/main">
        <mc:Choice Requires="a14">
          <p:sp>
            <p:nvSpPr>
              <p:cNvPr id="16" name="Text Box 5"/>
              <p:cNvSpPr txBox="1">
                <a:spLocks noChangeArrowheads="1"/>
              </p:cNvSpPr>
              <p:nvPr/>
            </p:nvSpPr>
            <p:spPr bwMode="auto">
              <a:xfrm>
                <a:off x="1066800" y="4718050"/>
                <a:ext cx="2770188" cy="13112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r>
                  <a:rPr lang="en-US" sz="2000">
                    <a:latin typeface="Times New Roman" panose="02020603050405020304" pitchFamily="18" charset="0"/>
                  </a:rPr>
                  <a:t>STFT of signal x(t):</a:t>
                </a:r>
              </a:p>
              <a:p>
                <a:r>
                  <a:rPr lang="en-US" sz="2000">
                    <a:latin typeface="Times New Roman" panose="02020603050405020304" pitchFamily="18" charset="0"/>
                  </a:rPr>
                  <a:t>Computed for each </a:t>
                </a:r>
              </a:p>
              <a:p>
                <a:r>
                  <a:rPr lang="en-US" sz="2000">
                    <a:latin typeface="Times New Roman" panose="02020603050405020304" pitchFamily="18" charset="0"/>
                  </a:rPr>
                  <a:t>window centered at t=</a:t>
                </a:r>
                <a14:m>
                  <m:oMath xmlns:m="http://schemas.openxmlformats.org/officeDocument/2006/math">
                    <m:r>
                      <a:rPr lang="en-US" sz="2000" i="1">
                        <a:latin typeface="Cambria Math" panose="02040503050406030204" pitchFamily="18" charset="0"/>
                      </a:rPr>
                      <m:t>𝜏</m:t>
                    </m:r>
                  </m:oMath>
                </a14:m>
                <a:endParaRPr lang="en-US" sz="2000">
                  <a:latin typeface="Times New Roman" panose="02020603050405020304" pitchFamily="18" charset="0"/>
                </a:endParaRPr>
              </a:p>
              <a:p>
                <a:endParaRPr lang="en-US" sz="2000">
                  <a:latin typeface="Times New Roman" panose="02020603050405020304" pitchFamily="18" charset="0"/>
                </a:endParaRPr>
              </a:p>
            </p:txBody>
          </p:sp>
        </mc:Choice>
        <mc:Fallback xmlns="">
          <p:sp>
            <p:nvSpPr>
              <p:cNvPr id="16" name="Text Box 5"/>
              <p:cNvSpPr txBox="1">
                <a:spLocks noRot="1" noChangeAspect="1" noMove="1" noResize="1" noEditPoints="1" noAdjustHandles="1" noChangeArrowheads="1" noChangeShapeType="1" noTextEdit="1"/>
              </p:cNvSpPr>
              <p:nvPr/>
            </p:nvSpPr>
            <p:spPr bwMode="auto">
              <a:xfrm>
                <a:off x="1066800" y="4718050"/>
                <a:ext cx="2770188" cy="1311275"/>
              </a:xfrm>
              <a:prstGeom prst="rect">
                <a:avLst/>
              </a:prstGeom>
              <a:blipFill rotWithShape="0">
                <a:blip r:embed="rId4"/>
                <a:stretch>
                  <a:fillRect l="-2203" t="-279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7" name="Line 12"/>
          <p:cNvSpPr>
            <a:spLocks noChangeShapeType="1"/>
          </p:cNvSpPr>
          <p:nvPr/>
        </p:nvSpPr>
        <p:spPr bwMode="auto">
          <a:xfrm flipV="1">
            <a:off x="5480050" y="3535362"/>
            <a:ext cx="438150" cy="9890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Text Box 13"/>
          <p:cNvSpPr txBox="1">
            <a:spLocks noChangeArrowheads="1"/>
          </p:cNvSpPr>
          <p:nvPr/>
        </p:nvSpPr>
        <p:spPr bwMode="auto">
          <a:xfrm>
            <a:off x="4398963" y="4748212"/>
            <a:ext cx="13827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latin typeface="Times New Roman" panose="02020603050405020304" pitchFamily="18" charset="0"/>
              </a:rPr>
              <a:t>Windowing</a:t>
            </a:r>
          </a:p>
          <a:p>
            <a:pPr algn="ctr"/>
            <a:r>
              <a:rPr lang="en-US" sz="2000">
                <a:latin typeface="Times New Roman" panose="02020603050405020304" pitchFamily="18" charset="0"/>
              </a:rPr>
              <a:t>function</a:t>
            </a:r>
          </a:p>
        </p:txBody>
      </p:sp>
      <p:sp>
        <p:nvSpPr>
          <p:cNvPr id="19" name="Line 14"/>
          <p:cNvSpPr>
            <a:spLocks noChangeShapeType="1"/>
          </p:cNvSpPr>
          <p:nvPr/>
        </p:nvSpPr>
        <p:spPr bwMode="auto">
          <a:xfrm flipH="1" flipV="1">
            <a:off x="6553200" y="3465495"/>
            <a:ext cx="746125" cy="11985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xmlns:a14="http://schemas.microsoft.com/office/drawing/2010/main">
        <mc:Choice Requires="a14">
          <p:sp>
            <p:nvSpPr>
              <p:cNvPr id="20" name="Text Box 15"/>
              <p:cNvSpPr txBox="1">
                <a:spLocks noChangeArrowheads="1"/>
              </p:cNvSpPr>
              <p:nvPr/>
            </p:nvSpPr>
            <p:spPr bwMode="auto">
              <a:xfrm>
                <a:off x="6269038" y="4749800"/>
                <a:ext cx="2659062" cy="7016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algn="ctr"/>
                <a:r>
                  <a:rPr lang="en-US" sz="2000">
                    <a:latin typeface="Times New Roman" panose="02020603050405020304" pitchFamily="18" charset="0"/>
                  </a:rPr>
                  <a:t>Windowing function </a:t>
                </a:r>
              </a:p>
              <a:p>
                <a:pPr algn="ctr"/>
                <a:r>
                  <a:rPr lang="en-US" sz="2000">
                    <a:latin typeface="Times New Roman" panose="02020603050405020304" pitchFamily="18" charset="0"/>
                  </a:rPr>
                  <a:t>centered at t=</a:t>
                </a:r>
                <a14:m>
                  <m:oMath xmlns:m="http://schemas.openxmlformats.org/officeDocument/2006/math">
                    <m:r>
                      <a:rPr lang="en-US" sz="2000" i="1">
                        <a:latin typeface="Cambria Math" panose="02040503050406030204" pitchFamily="18" charset="0"/>
                      </a:rPr>
                      <m:t>𝜏</m:t>
                    </m:r>
                  </m:oMath>
                </a14:m>
                <a:endParaRPr lang="en-US" sz="2000">
                  <a:latin typeface="Times New Roman" panose="02020603050405020304" pitchFamily="18" charset="0"/>
                </a:endParaRPr>
              </a:p>
            </p:txBody>
          </p:sp>
        </mc:Choice>
        <mc:Fallback xmlns="">
          <p:sp>
            <p:nvSpPr>
              <p:cNvPr id="20" name="Text Box 15"/>
              <p:cNvSpPr txBox="1">
                <a:spLocks noRot="1" noChangeAspect="1" noMove="1" noResize="1" noEditPoints="1" noAdjustHandles="1" noChangeArrowheads="1" noChangeShapeType="1" noTextEdit="1"/>
              </p:cNvSpPr>
              <p:nvPr/>
            </p:nvSpPr>
            <p:spPr bwMode="auto">
              <a:xfrm>
                <a:off x="6269038" y="4749800"/>
                <a:ext cx="2659062" cy="701675"/>
              </a:xfrm>
              <a:prstGeom prst="rect">
                <a:avLst/>
              </a:prstGeom>
              <a:blipFill rotWithShape="0">
                <a:blip r:embed="rId5"/>
                <a:stretch>
                  <a:fillRect t="-4348" b="-1565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21" name="Picture 5" descr="Gabor_pic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76108" y="201630"/>
            <a:ext cx="969963"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264926"/>
      </p:ext>
    </p:extLst>
  </p:cSld>
  <p:clrMapOvr>
    <a:masterClrMapping/>
  </p:clrMapOvr>
  <p:transition spd="slow">
    <p:rand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70</a:t>
            </a:fld>
            <a:endParaRPr lang="en-US"/>
          </a:p>
        </p:txBody>
      </p:sp>
      <p:graphicFrame>
        <p:nvGraphicFramePr>
          <p:cNvPr id="12" name="Group 118"/>
          <p:cNvGraphicFramePr>
            <a:graphicFrameLocks noGrp="1"/>
          </p:cNvGraphicFramePr>
          <p:nvPr/>
        </p:nvGraphicFramePr>
        <p:xfrm>
          <a:off x="599574" y="4364055"/>
          <a:ext cx="7848600" cy="1463040"/>
        </p:xfrm>
        <a:graphic>
          <a:graphicData uri="http://schemas.openxmlformats.org/drawingml/2006/table">
            <a:tbl>
              <a:tblPr/>
              <a:tblGrid>
                <a:gridCol w="685800"/>
                <a:gridCol w="685800"/>
                <a:gridCol w="685800"/>
                <a:gridCol w="685800"/>
                <a:gridCol w="2362200"/>
                <a:gridCol w="685800"/>
                <a:gridCol w="685800"/>
                <a:gridCol w="685800"/>
                <a:gridCol w="685800"/>
              </a:tblGrid>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68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326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 name="AutoShape 176"/>
          <p:cNvSpPr>
            <a:spLocks noChangeArrowheads="1"/>
          </p:cNvSpPr>
          <p:nvPr/>
        </p:nvSpPr>
        <p:spPr bwMode="auto">
          <a:xfrm>
            <a:off x="4028574" y="4868880"/>
            <a:ext cx="976313" cy="485775"/>
          </a:xfrm>
          <a:prstGeom prst="rightArrow">
            <a:avLst>
              <a:gd name="adj1" fmla="val 50000"/>
              <a:gd name="adj2" fmla="val 50245"/>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endParaRPr kumimoji="0" lang="zh-TW" altLang="en-US"/>
          </a:p>
        </p:txBody>
      </p:sp>
      <p:sp>
        <p:nvSpPr>
          <p:cNvPr id="14" name="Text Box 179"/>
          <p:cNvSpPr txBox="1">
            <a:spLocks noChangeArrowheads="1"/>
          </p:cNvSpPr>
          <p:nvPr/>
        </p:nvSpPr>
        <p:spPr bwMode="auto">
          <a:xfrm>
            <a:off x="661487" y="5973780"/>
            <a:ext cx="2614612"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1</a:t>
            </a:r>
            <a:r>
              <a:rPr kumimoji="0" lang="en-US" altLang="zh-TW" sz="2000" baseline="30000"/>
              <a:t>st</a:t>
            </a:r>
            <a:r>
              <a:rPr kumimoji="0" lang="en-US" altLang="zh-TW" sz="2000"/>
              <a:t> vertical separation </a:t>
            </a:r>
          </a:p>
        </p:txBody>
      </p:sp>
      <p:sp>
        <p:nvSpPr>
          <p:cNvPr id="23" name="Text Box 180"/>
          <p:cNvSpPr txBox="1">
            <a:spLocks noChangeArrowheads="1"/>
          </p:cNvSpPr>
          <p:nvPr/>
        </p:nvSpPr>
        <p:spPr bwMode="auto">
          <a:xfrm>
            <a:off x="5709737" y="5926155"/>
            <a:ext cx="2781300"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2</a:t>
            </a:r>
            <a:r>
              <a:rPr kumimoji="0" lang="en-US" altLang="zh-TW" sz="2000" baseline="30000"/>
              <a:t>nd</a:t>
            </a:r>
            <a:r>
              <a:rPr kumimoji="0" lang="en-US" altLang="zh-TW" sz="2000"/>
              <a:t> level DWT result</a:t>
            </a:r>
            <a:endParaRPr kumimoji="0" lang="zh-TW" altLang="en-US" sz="2000"/>
          </a:p>
          <a:p>
            <a:pPr algn="ctr" eaLnBrk="0" hangingPunct="0"/>
            <a:endParaRPr kumimoji="0" lang="en-US" altLang="zh-TW" sz="2000"/>
          </a:p>
        </p:txBody>
      </p:sp>
      <p:graphicFrame>
        <p:nvGraphicFramePr>
          <p:cNvPr id="8" name="Group 193"/>
          <p:cNvGraphicFramePr>
            <a:graphicFrameLocks noGrp="1"/>
          </p:cNvGraphicFramePr>
          <p:nvPr/>
        </p:nvGraphicFramePr>
        <p:xfrm>
          <a:off x="1676400" y="838200"/>
          <a:ext cx="5029200" cy="2971859"/>
        </p:xfrm>
        <a:graphic>
          <a:graphicData uri="http://schemas.openxmlformats.org/drawingml/2006/table">
            <a:tbl>
              <a:tblPr/>
              <a:tblGrid>
                <a:gridCol w="609600"/>
                <a:gridCol w="685800"/>
                <a:gridCol w="1295400"/>
                <a:gridCol w="2438400"/>
              </a:tblGrid>
              <a:tr h="3809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dirty="0" smtClean="0">
                          <a:ln>
                            <a:noFill/>
                          </a:ln>
                          <a:solidFill>
                            <a:schemeClr val="tx1"/>
                          </a:solidFill>
                          <a:effectLst/>
                          <a:latin typeface="Tahoma" pitchFamily="34" charset="0"/>
                          <a:ea typeface="新細明體" pitchFamily="18" charset="-120"/>
                        </a:rPr>
                        <a:t>LL3</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HL3</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HL2</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HL1</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LH3</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HH3</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c vMerge="1">
                  <a:txBody>
                    <a:bodyPr/>
                    <a:lstStyle/>
                    <a:p>
                      <a:endParaRPr lang="zh-TW" altLang="en-US"/>
                    </a:p>
                  </a:txBody>
                  <a:tcPr/>
                </a:tc>
              </a:tr>
              <a:tr h="777709">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LH2</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HH2</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r>
              <a:tr h="1447491">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Tahoma" pitchFamily="34" charset="0"/>
                          <a:ea typeface="新細明體" pitchFamily="18" charset="-120"/>
                        </a:rPr>
                        <a:t>LH1</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HH1</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67501515"/>
      </p:ext>
    </p:extLst>
  </p:cSld>
  <p:clrMapOvr>
    <a:masterClrMapping/>
  </p:clrMapOvr>
  <p:transition spd="slow">
    <p:rand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71</a:t>
            </a:fld>
            <a:endParaRPr lang="en-US"/>
          </a:p>
        </p:txBody>
      </p:sp>
      <p:pic>
        <p:nvPicPr>
          <p:cNvPr id="5" name="Picture 4"/>
          <p:cNvPicPr>
            <a:picLocks noChangeAspect="1"/>
          </p:cNvPicPr>
          <p:nvPr/>
        </p:nvPicPr>
        <p:blipFill>
          <a:blip r:embed="rId3"/>
          <a:stretch>
            <a:fillRect/>
          </a:stretch>
        </p:blipFill>
        <p:spPr>
          <a:xfrm>
            <a:off x="1196340" y="685800"/>
            <a:ext cx="6522720" cy="5722620"/>
          </a:xfrm>
          <a:prstGeom prst="rect">
            <a:avLst/>
          </a:prstGeom>
        </p:spPr>
      </p:pic>
    </p:spTree>
    <p:extLst>
      <p:ext uri="{BB962C8B-B14F-4D97-AF65-F5344CB8AC3E}">
        <p14:creationId xmlns:p14="http://schemas.microsoft.com/office/powerpoint/2010/main" val="1846252583"/>
      </p:ext>
    </p:extLst>
  </p:cSld>
  <p:clrMapOvr>
    <a:masterClrMapping/>
  </p:clrMapOvr>
  <p:transition spd="slow">
    <p:rand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72</a:t>
            </a:fld>
            <a:endParaRPr lang="en-US"/>
          </a:p>
        </p:txBody>
      </p:sp>
      <p:pic>
        <p:nvPicPr>
          <p:cNvPr id="3" name="Picture 2"/>
          <p:cNvPicPr>
            <a:picLocks noChangeAspect="1"/>
          </p:cNvPicPr>
          <p:nvPr/>
        </p:nvPicPr>
        <p:blipFill>
          <a:blip r:embed="rId3"/>
          <a:stretch>
            <a:fillRect/>
          </a:stretch>
        </p:blipFill>
        <p:spPr>
          <a:xfrm>
            <a:off x="1143000" y="735284"/>
            <a:ext cx="6446520" cy="5791200"/>
          </a:xfrm>
          <a:prstGeom prst="rect">
            <a:avLst/>
          </a:prstGeom>
        </p:spPr>
      </p:pic>
    </p:spTree>
    <p:extLst>
      <p:ext uri="{BB962C8B-B14F-4D97-AF65-F5344CB8AC3E}">
        <p14:creationId xmlns:p14="http://schemas.microsoft.com/office/powerpoint/2010/main" val="1132878304"/>
      </p:ext>
    </p:extLst>
  </p:cSld>
  <p:clrMapOvr>
    <a:masterClrMapping/>
  </p:clrMapOvr>
  <p:transition spd="slow">
    <p:rand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73</a:t>
            </a:fld>
            <a:endParaRPr lang="en-US"/>
          </a:p>
        </p:txBody>
      </p:sp>
      <p:pic>
        <p:nvPicPr>
          <p:cNvPr id="5" name="Picture 102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09600"/>
            <a:ext cx="28194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02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6100" y="1828800"/>
            <a:ext cx="28194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02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3352800"/>
            <a:ext cx="28194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1035"/>
          <p:cNvSpPr txBox="1">
            <a:spLocks noChangeArrowheads="1"/>
          </p:cNvSpPr>
          <p:nvPr/>
        </p:nvSpPr>
        <p:spPr bwMode="auto">
          <a:xfrm>
            <a:off x="3886200" y="4724400"/>
            <a:ext cx="1104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Level 1</a:t>
            </a:r>
            <a:endParaRPr lang="th-TH"/>
          </a:p>
        </p:txBody>
      </p:sp>
      <p:sp>
        <p:nvSpPr>
          <p:cNvPr id="9" name="Text Box 1036"/>
          <p:cNvSpPr txBox="1">
            <a:spLocks noChangeArrowheads="1"/>
          </p:cNvSpPr>
          <p:nvPr/>
        </p:nvSpPr>
        <p:spPr bwMode="auto">
          <a:xfrm>
            <a:off x="7010400" y="6172200"/>
            <a:ext cx="1104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Level 2</a:t>
            </a:r>
            <a:endParaRPr lang="th-TH"/>
          </a:p>
        </p:txBody>
      </p:sp>
    </p:spTree>
    <p:extLst>
      <p:ext uri="{BB962C8B-B14F-4D97-AF65-F5344CB8AC3E}">
        <p14:creationId xmlns:p14="http://schemas.microsoft.com/office/powerpoint/2010/main" val="2286826058"/>
      </p:ext>
    </p:extLst>
  </p:cSld>
  <p:clrMapOvr>
    <a:masterClrMapping/>
  </p:clrMapOvr>
  <p:transition spd="slow">
    <p:random/>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TW" sz="3200" smtClean="0"/>
              <a:t>JPEG2000 vs </a:t>
            </a:r>
            <a:r>
              <a:rPr lang="en-US" altLang="zh-TW" sz="3200"/>
              <a:t>JPEG</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74</a:t>
            </a:fld>
            <a:endParaRPr lang="en-US"/>
          </a:p>
        </p:txBody>
      </p:sp>
      <p:pic>
        <p:nvPicPr>
          <p:cNvPr id="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563562"/>
            <a:ext cx="4121150" cy="275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 y="3546492"/>
            <a:ext cx="4114800" cy="275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9300" y="3546492"/>
            <a:ext cx="4114800" cy="275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433746"/>
      </p:ext>
    </p:extLst>
  </p:cSld>
  <p:clrMapOvr>
    <a:masterClrMapping/>
  </p:clrMapOvr>
  <p:transition spd="slow">
    <p:rand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u-RU" sz="3200"/>
              <a:t>D</a:t>
            </a:r>
            <a:r>
              <a:rPr lang="en-US" sz="3200"/>
              <a:t>WT</a:t>
            </a:r>
            <a:r>
              <a:rPr lang="ru-RU" sz="3200"/>
              <a:t> v</a:t>
            </a:r>
            <a:r>
              <a:rPr lang="en-US" sz="3200"/>
              <a:t>s.</a:t>
            </a:r>
            <a:r>
              <a:rPr lang="ru-RU" sz="3200"/>
              <a:t> D</a:t>
            </a:r>
            <a:r>
              <a:rPr lang="en-US" sz="3200"/>
              <a:t>CT</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75</a:t>
            </a:fld>
            <a:endParaRPr lang="en-US"/>
          </a:p>
        </p:txBody>
      </p:sp>
      <p:pic>
        <p:nvPicPr>
          <p:cNvPr id="7" name="Picture 5" descr="Di_ori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87630"/>
            <a:ext cx="2447095" cy="24511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Di_wavel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6641" y="759954"/>
            <a:ext cx="2445442" cy="244044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Di_fouri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0882" y="759954"/>
            <a:ext cx="2453396" cy="244044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62000" y="4724400"/>
            <a:ext cx="1646605" cy="369332"/>
          </a:xfrm>
          <a:prstGeom prst="rect">
            <a:avLst/>
          </a:prstGeom>
          <a:noFill/>
        </p:spPr>
        <p:txBody>
          <a:bodyPr wrap="none" rtlCol="0">
            <a:spAutoFit/>
          </a:bodyPr>
          <a:lstStyle/>
          <a:p>
            <a:r>
              <a:rPr lang="en-US">
                <a:latin typeface="Times New Roman" panose="02020603050405020304" pitchFamily="18" charset="0"/>
              </a:rPr>
              <a:t> Original Image</a:t>
            </a:r>
            <a:endParaRPr lang="en-US"/>
          </a:p>
        </p:txBody>
      </p:sp>
      <p:sp>
        <p:nvSpPr>
          <p:cNvPr id="5" name="TextBox 4"/>
          <p:cNvSpPr txBox="1"/>
          <p:nvPr/>
        </p:nvSpPr>
        <p:spPr>
          <a:xfrm>
            <a:off x="3113517" y="3396793"/>
            <a:ext cx="2688365" cy="369332"/>
          </a:xfrm>
          <a:prstGeom prst="rect">
            <a:avLst/>
          </a:prstGeom>
          <a:noFill/>
        </p:spPr>
        <p:txBody>
          <a:bodyPr wrap="none" rtlCol="0">
            <a:spAutoFit/>
          </a:bodyPr>
          <a:lstStyle/>
          <a:p>
            <a:r>
              <a:rPr lang="ru-RU">
                <a:latin typeface="Times New Roman" panose="02020603050405020304" pitchFamily="18" charset="0"/>
              </a:rPr>
              <a:t>98% Wavelet </a:t>
            </a:r>
            <a:r>
              <a:rPr lang="ru-RU" smtClean="0">
                <a:latin typeface="Times New Roman" panose="02020603050405020304" pitchFamily="18" charset="0"/>
              </a:rPr>
              <a:t>Compression</a:t>
            </a:r>
            <a:endParaRPr lang="en-US">
              <a:latin typeface="Times New Roman" panose="02020603050405020304" pitchFamily="18" charset="0"/>
            </a:endParaRPr>
          </a:p>
        </p:txBody>
      </p:sp>
      <p:sp>
        <p:nvSpPr>
          <p:cNvPr id="6" name="TextBox 5"/>
          <p:cNvSpPr txBox="1"/>
          <p:nvPr/>
        </p:nvSpPr>
        <p:spPr>
          <a:xfrm>
            <a:off x="6287745" y="3413180"/>
            <a:ext cx="2399055" cy="369332"/>
          </a:xfrm>
          <a:prstGeom prst="rect">
            <a:avLst/>
          </a:prstGeom>
          <a:noFill/>
        </p:spPr>
        <p:txBody>
          <a:bodyPr wrap="none" rtlCol="0">
            <a:spAutoFit/>
          </a:bodyPr>
          <a:lstStyle/>
          <a:p>
            <a:r>
              <a:rPr lang="ru-RU">
                <a:latin typeface="Times New Roman" panose="02020603050405020304" pitchFamily="18" charset="0"/>
              </a:rPr>
              <a:t>98% DCT </a:t>
            </a:r>
            <a:r>
              <a:rPr lang="ru-RU" smtClean="0">
                <a:latin typeface="Times New Roman" panose="02020603050405020304" pitchFamily="18" charset="0"/>
              </a:rPr>
              <a:t>Compression</a:t>
            </a:r>
            <a:endParaRPr lang="en-US">
              <a:latin typeface="Times New Roman" panose="02020603050405020304" pitchFamily="18" charset="0"/>
            </a:endParaRPr>
          </a:p>
        </p:txBody>
      </p:sp>
      <p:pic>
        <p:nvPicPr>
          <p:cNvPr id="13" name="Picture 6" descr="Di_err_wav"/>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6641" y="3982591"/>
            <a:ext cx="2445442" cy="245182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7" descr="Di_err_fou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00882" y="3995290"/>
            <a:ext cx="2453396" cy="2467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08424"/>
      </p:ext>
    </p:extLst>
  </p:cSld>
  <p:clrMapOvr>
    <a:masterClrMapping/>
  </p:clrMapOvr>
  <p:transition spd="slow">
    <p:rand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DEMO</a:t>
            </a:r>
            <a:endParaRPr lang="en-US"/>
          </a:p>
        </p:txBody>
      </p:sp>
      <p:sp>
        <p:nvSpPr>
          <p:cNvPr id="5" name="Content Placeholder 2"/>
          <p:cNvSpPr>
            <a:spLocks noGrp="1"/>
          </p:cNvSpPr>
          <p:nvPr>
            <p:ph sz="quarter" idx="1"/>
          </p:nvPr>
        </p:nvSpPr>
        <p:spPr>
          <a:xfrm>
            <a:off x="401137" y="641294"/>
            <a:ext cx="8209463" cy="5759505"/>
          </a:xfrm>
        </p:spPr>
        <p:txBody>
          <a:bodyPr>
            <a:normAutofit fontScale="92500" lnSpcReduction="10000"/>
          </a:bodyPr>
          <a:lstStyle/>
          <a:p>
            <a:r>
              <a:rPr lang="en-US" altLang="zh-TW" smtClean="0"/>
              <a:t>Haar wavelet transform</a:t>
            </a:r>
          </a:p>
          <a:p>
            <a:pPr lvl="1"/>
            <a:r>
              <a:rPr lang="en-US" altLang="zh-TW" sz="2400" smtClean="0"/>
              <a:t>Compress </a:t>
            </a:r>
            <a:r>
              <a:rPr lang="en-US" altLang="zh-TW" sz="2400" smtClean="0"/>
              <a:t>image (with iteration)</a:t>
            </a:r>
            <a:endParaRPr lang="en-US" altLang="zh-TW" sz="2400" smtClean="0"/>
          </a:p>
          <a:p>
            <a:pPr lvl="1"/>
            <a:r>
              <a:rPr lang="en-US" altLang="zh-TW" sz="2400" smtClean="0"/>
              <a:t>Reduce </a:t>
            </a:r>
            <a:r>
              <a:rPr lang="en-US" altLang="zh-TW" sz="2400" smtClean="0"/>
              <a:t>noise (with threshold)</a:t>
            </a:r>
            <a:endParaRPr lang="en-US" altLang="zh-TW" sz="2400" smtClean="0"/>
          </a:p>
          <a:p>
            <a:pPr marL="274320" lvl="1">
              <a:spcBef>
                <a:spcPts val="600"/>
              </a:spcBef>
              <a:buSzPct val="70000"/>
              <a:buFont typeface="Wingdings"/>
              <a:buChar char=""/>
            </a:pPr>
            <a:r>
              <a:rPr lang="en-US" altLang="zh-TW" sz="2400"/>
              <a:t>Wavelet transform on depth </a:t>
            </a:r>
            <a:r>
              <a:rPr lang="en-US" altLang="zh-TW" sz="2400" smtClean="0"/>
              <a:t>image</a:t>
            </a:r>
          </a:p>
          <a:p>
            <a:pPr marL="274320" lvl="1">
              <a:spcBef>
                <a:spcPts val="600"/>
              </a:spcBef>
              <a:buSzPct val="70000"/>
              <a:buFont typeface="Wingdings"/>
              <a:buChar char=""/>
            </a:pPr>
            <a:r>
              <a:rPr lang="en-US" altLang="zh-TW" sz="2400" smtClean="0"/>
              <a:t>Wavelet transform on RGD-D image</a:t>
            </a:r>
          </a:p>
          <a:p>
            <a:pPr marL="274320" lvl="1">
              <a:spcBef>
                <a:spcPts val="600"/>
              </a:spcBef>
              <a:buSzPct val="70000"/>
              <a:buFont typeface="Wingdings"/>
              <a:buChar char=""/>
            </a:pPr>
            <a:r>
              <a:rPr lang="en-US" altLang="zh-TW" sz="2400" smtClean="0"/>
              <a:t>Dataset</a:t>
            </a:r>
          </a:p>
          <a:p>
            <a:pPr lvl="1"/>
            <a:r>
              <a:rPr lang="en-US" altLang="zh-TW" sz="2400"/>
              <a:t>"Standard" test images</a:t>
            </a:r>
            <a:br>
              <a:rPr lang="en-US" altLang="zh-TW" sz="2400"/>
            </a:br>
            <a:r>
              <a:rPr lang="en-US" altLang="zh-TW" sz="2400"/>
              <a:t>(</a:t>
            </a:r>
            <a:r>
              <a:rPr lang="en-US" altLang="zh-TW" sz="2400">
                <a:hlinkClick r:id="rId3"/>
              </a:rPr>
              <a:t>http://</a:t>
            </a:r>
            <a:r>
              <a:rPr lang="en-US" altLang="zh-TW" sz="2400" smtClean="0">
                <a:hlinkClick r:id="rId3"/>
              </a:rPr>
              <a:t>www.imageprocessingplace.com/root_files_V3/image_databases.htm</a:t>
            </a:r>
            <a:r>
              <a:rPr lang="en-US" altLang="zh-TW" sz="2400" smtClean="0"/>
              <a:t>)</a:t>
            </a:r>
            <a:endParaRPr lang="en-US" altLang="zh-TW" sz="2400"/>
          </a:p>
          <a:p>
            <a:pPr lvl="1"/>
            <a:r>
              <a:rPr lang="en-US" altLang="zh-TW" sz="2400" smtClean="0"/>
              <a:t>IEEE </a:t>
            </a:r>
            <a:r>
              <a:rPr lang="en-US" altLang="zh-TW" sz="2400"/>
              <a:t>International Conference on Robotics and Automation (ICRA) </a:t>
            </a:r>
            <a:r>
              <a:rPr lang="en-US" altLang="zh-TW" sz="2400" smtClean="0"/>
              <a:t/>
            </a:r>
            <a:br>
              <a:rPr lang="en-US" altLang="zh-TW" sz="2400" smtClean="0"/>
            </a:br>
            <a:r>
              <a:rPr lang="en-US" altLang="zh-TW" sz="2400" smtClean="0"/>
              <a:t>(</a:t>
            </a:r>
            <a:r>
              <a:rPr lang="en-US" altLang="zh-TW" sz="2400">
                <a:hlinkClick r:id="rId4"/>
              </a:rPr>
              <a:t>http://rgbd-dataset.cs.washington.edu</a:t>
            </a:r>
            <a:r>
              <a:rPr lang="en-US" altLang="zh-TW" sz="2400"/>
              <a:t>)</a:t>
            </a:r>
          </a:p>
          <a:p>
            <a:pPr lvl="1"/>
            <a:r>
              <a:rPr lang="en-US" altLang="zh-TW" sz="2400" smtClean="0"/>
              <a:t>VOCB3DO</a:t>
            </a:r>
            <a:r>
              <a:rPr lang="en-US" altLang="zh-TW" sz="2400"/>
              <a:t>, Berkeley 3-D Object </a:t>
            </a:r>
            <a:r>
              <a:rPr lang="en-US" altLang="zh-TW" sz="2400" smtClean="0"/>
              <a:t>Dataset</a:t>
            </a:r>
            <a:br>
              <a:rPr lang="en-US" altLang="zh-TW" sz="2400" smtClean="0"/>
            </a:br>
            <a:r>
              <a:rPr lang="en-US" altLang="zh-TW" sz="2400" smtClean="0"/>
              <a:t>(</a:t>
            </a:r>
            <a:r>
              <a:rPr lang="en-US" sz="2400">
                <a:hlinkClick r:id="rId5"/>
              </a:rPr>
              <a:t>http://kinectdata.com</a:t>
            </a:r>
            <a:r>
              <a:rPr lang="en-US" sz="2400" smtClean="0"/>
              <a:t>)</a:t>
            </a:r>
          </a:p>
          <a:p>
            <a:pPr lvl="1"/>
            <a:r>
              <a:rPr lang="sv-SE" altLang="zh-TW" sz="2400"/>
              <a:t>NYU Depth </a:t>
            </a:r>
            <a:r>
              <a:rPr lang="sv-SE" altLang="zh-TW" sz="2400"/>
              <a:t>Dataset </a:t>
            </a:r>
            <a:r>
              <a:rPr lang="sv-SE" altLang="zh-TW" sz="2400" smtClean="0"/>
              <a:t>V2</a:t>
            </a:r>
            <a:br>
              <a:rPr lang="sv-SE" altLang="zh-TW" sz="2400" smtClean="0"/>
            </a:br>
            <a:r>
              <a:rPr lang="sv-SE" altLang="zh-TW" sz="2400" smtClean="0"/>
              <a:t>(</a:t>
            </a:r>
            <a:r>
              <a:rPr lang="sv-SE" altLang="zh-TW" sz="2400" smtClean="0">
                <a:hlinkClick r:id="rId6"/>
              </a:rPr>
              <a:t>http</a:t>
            </a:r>
            <a:r>
              <a:rPr lang="sv-SE" altLang="zh-TW" sz="2400">
                <a:hlinkClick r:id="rId6"/>
              </a:rPr>
              <a:t>://cs.nyu.edu</a:t>
            </a:r>
            <a:r>
              <a:rPr lang="sv-SE" altLang="zh-TW" sz="2400">
                <a:hlinkClick r:id="rId6"/>
              </a:rPr>
              <a:t>/~</a:t>
            </a:r>
            <a:r>
              <a:rPr lang="sv-SE" altLang="zh-TW" sz="2400" smtClean="0">
                <a:hlinkClick r:id="rId6"/>
              </a:rPr>
              <a:t>silberman/datasets/nyu_depth_v2.html</a:t>
            </a:r>
            <a:r>
              <a:rPr lang="sv-SE" altLang="zh-TW" sz="2400" smtClean="0"/>
              <a:t>)</a:t>
            </a:r>
            <a:endParaRPr lang="en-US" altLang="zh-TW" sz="2400"/>
          </a:p>
        </p:txBody>
      </p:sp>
      <p:sp>
        <p:nvSpPr>
          <p:cNvPr id="4" name="Slide Number Placeholder 3"/>
          <p:cNvSpPr>
            <a:spLocks noGrp="1"/>
          </p:cNvSpPr>
          <p:nvPr>
            <p:ph type="sldNum" sz="quarter" idx="15"/>
          </p:nvPr>
        </p:nvSpPr>
        <p:spPr/>
        <p:txBody>
          <a:bodyPr/>
          <a:lstStyle/>
          <a:p>
            <a:fld id="{23B8E435-5DF5-44DE-83D2-9F90DF09A99B}" type="slidenum">
              <a:rPr lang="en-US" smtClean="0"/>
              <a:pPr/>
              <a:t>76</a:t>
            </a:fld>
            <a:endParaRPr lang="en-US"/>
          </a:p>
        </p:txBody>
      </p:sp>
    </p:spTree>
    <p:extLst>
      <p:ext uri="{BB962C8B-B14F-4D97-AF65-F5344CB8AC3E}">
        <p14:creationId xmlns:p14="http://schemas.microsoft.com/office/powerpoint/2010/main" val="1526972239"/>
      </p:ext>
    </p:extLst>
  </p:cSld>
  <p:clrMapOvr>
    <a:masterClrMapping/>
  </p:clrMapOvr>
  <p:transition spd="slow">
    <p:rand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CONCLUSION</a:t>
            </a:r>
            <a:endParaRPr lang="en-US" dirty="0"/>
          </a:p>
        </p:txBody>
      </p:sp>
      <p:sp>
        <p:nvSpPr>
          <p:cNvPr id="5" name="Content Placeholder 2"/>
          <p:cNvSpPr>
            <a:spLocks noGrp="1"/>
          </p:cNvSpPr>
          <p:nvPr>
            <p:ph sz="quarter" idx="1"/>
          </p:nvPr>
        </p:nvSpPr>
        <p:spPr>
          <a:xfrm>
            <a:off x="401137" y="641294"/>
            <a:ext cx="8077200" cy="6158493"/>
          </a:xfrm>
        </p:spPr>
        <p:txBody>
          <a:bodyPr>
            <a:normAutofit/>
          </a:bodyPr>
          <a:lstStyle/>
          <a:p>
            <a:pPr marL="274320" lvl="1">
              <a:spcBef>
                <a:spcPts val="600"/>
              </a:spcBef>
              <a:buSzPct val="70000"/>
              <a:buFont typeface="Wingdings"/>
              <a:buChar char=""/>
            </a:pPr>
            <a:r>
              <a:rPr lang="en-US" sz="2200"/>
              <a:t>Wavelet transform provides what frequency bands exists at what time intervals</a:t>
            </a:r>
            <a:r>
              <a:rPr lang="en-US" sz="2200" smtClean="0"/>
              <a:t>.</a:t>
            </a:r>
          </a:p>
          <a:p>
            <a:pPr marL="274320" lvl="1">
              <a:spcBef>
                <a:spcPts val="600"/>
              </a:spcBef>
              <a:buSzPct val="70000"/>
              <a:buFont typeface="Wingdings"/>
              <a:buChar char=""/>
            </a:pPr>
            <a:r>
              <a:rPr lang="en-US" altLang="zh-TW" sz="2200" smtClean="0"/>
              <a:t>Provides </a:t>
            </a:r>
            <a:r>
              <a:rPr lang="en-US" altLang="zh-TW" sz="2200"/>
              <a:t>Orthonormal bases while STFT does not.</a:t>
            </a:r>
          </a:p>
          <a:p>
            <a:pPr marL="274320" lvl="1">
              <a:spcBef>
                <a:spcPts val="600"/>
              </a:spcBef>
              <a:buSzPct val="70000"/>
              <a:buFont typeface="Wingdings"/>
              <a:buChar char=""/>
            </a:pPr>
            <a:r>
              <a:rPr lang="en-US" altLang="zh-TW" sz="2200"/>
              <a:t>Provides a multi-resolution signal analysis approach</a:t>
            </a:r>
            <a:r>
              <a:rPr lang="en-US" altLang="zh-TW" sz="2200" smtClean="0"/>
              <a:t>.</a:t>
            </a:r>
            <a:endParaRPr lang="en-US" altLang="zh-TW" sz="2200"/>
          </a:p>
          <a:p>
            <a:r>
              <a:rPr lang="en-US" sz="2200" smtClean="0"/>
              <a:t>Wavelet-based </a:t>
            </a:r>
            <a:r>
              <a:rPr lang="en-US" sz="2200"/>
              <a:t>processing algorithms were superior….Ability of wavelets to discriminate different frequencies and to preserve signal details at different resolutions</a:t>
            </a:r>
            <a:r>
              <a:rPr lang="en-US" sz="2200" smtClean="0"/>
              <a:t>.</a:t>
            </a:r>
          </a:p>
          <a:p>
            <a:endParaRPr lang="en-US" sz="2200"/>
          </a:p>
        </p:txBody>
      </p:sp>
      <p:sp>
        <p:nvSpPr>
          <p:cNvPr id="4" name="Slide Number Placeholder 3"/>
          <p:cNvSpPr>
            <a:spLocks noGrp="1"/>
          </p:cNvSpPr>
          <p:nvPr>
            <p:ph type="sldNum" sz="quarter" idx="15"/>
          </p:nvPr>
        </p:nvSpPr>
        <p:spPr/>
        <p:txBody>
          <a:bodyPr/>
          <a:lstStyle/>
          <a:p>
            <a:fld id="{23B8E435-5DF5-44DE-83D2-9F90DF09A99B}" type="slidenum">
              <a:rPr lang="en-US" smtClean="0"/>
              <a:pPr/>
              <a:t>77</a:t>
            </a:fld>
            <a:endParaRPr lang="en-US"/>
          </a:p>
        </p:txBody>
      </p:sp>
    </p:spTree>
    <p:extLst>
      <p:ext uri="{BB962C8B-B14F-4D97-AF65-F5344CB8AC3E}">
        <p14:creationId xmlns:p14="http://schemas.microsoft.com/office/powerpoint/2010/main" val="1009219890"/>
      </p:ext>
    </p:extLst>
  </p:cSld>
  <p:clrMapOvr>
    <a:masterClrMapping/>
  </p:clrMapOvr>
  <p:transition spd="slow">
    <p:random/>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CONCLUSION</a:t>
            </a:r>
            <a:endParaRPr lang="en-US" dirty="0"/>
          </a:p>
        </p:txBody>
      </p:sp>
      <p:sp>
        <p:nvSpPr>
          <p:cNvPr id="5" name="Content Placeholder 2"/>
          <p:cNvSpPr>
            <a:spLocks noGrp="1"/>
          </p:cNvSpPr>
          <p:nvPr>
            <p:ph sz="quarter" idx="1"/>
          </p:nvPr>
        </p:nvSpPr>
        <p:spPr>
          <a:xfrm>
            <a:off x="401137" y="641294"/>
            <a:ext cx="8077200" cy="6158493"/>
          </a:xfrm>
        </p:spPr>
        <p:txBody>
          <a:bodyPr>
            <a:normAutofit/>
          </a:bodyPr>
          <a:lstStyle/>
          <a:p>
            <a:r>
              <a:rPr lang="en-US" sz="2200" smtClean="0"/>
              <a:t>Continuous Wavelet Transform</a:t>
            </a:r>
          </a:p>
          <a:p>
            <a:pPr lvl="1"/>
            <a:r>
              <a:rPr lang="en-US" sz="2200" smtClean="0"/>
              <a:t>Pros</a:t>
            </a:r>
          </a:p>
          <a:p>
            <a:pPr lvl="2">
              <a:buFont typeface="Wingdings" panose="05000000000000000000" pitchFamily="2" charset="2"/>
              <a:buChar char="v"/>
            </a:pPr>
            <a:r>
              <a:rPr lang="en-US" sz="2200" smtClean="0"/>
              <a:t>Using </a:t>
            </a:r>
            <a:r>
              <a:rPr lang="en-US" sz="2200"/>
              <a:t>wavelets we overcome background </a:t>
            </a:r>
            <a:r>
              <a:rPr lang="en-US" sz="2200" smtClean="0"/>
              <a:t>estimation</a:t>
            </a:r>
          </a:p>
          <a:p>
            <a:pPr lvl="2">
              <a:buFont typeface="Wingdings" panose="05000000000000000000" pitchFamily="2" charset="2"/>
              <a:buChar char="v"/>
            </a:pPr>
            <a:r>
              <a:rPr lang="en-US" sz="2200" smtClean="0"/>
              <a:t>Wavelets </a:t>
            </a:r>
            <a:r>
              <a:rPr lang="en-US" sz="2200"/>
              <a:t>are resistant to noise (robust)</a:t>
            </a:r>
          </a:p>
          <a:p>
            <a:pPr lvl="1"/>
            <a:r>
              <a:rPr lang="en-US" sz="2200" smtClean="0"/>
              <a:t>Cons</a:t>
            </a:r>
          </a:p>
          <a:p>
            <a:pPr lvl="2">
              <a:buFont typeface="Wingdings" panose="05000000000000000000" pitchFamily="2" charset="2"/>
              <a:buChar char="v"/>
            </a:pPr>
            <a:r>
              <a:rPr lang="en-US" sz="2200" smtClean="0"/>
              <a:t>Redundancy → </a:t>
            </a:r>
            <a:r>
              <a:rPr lang="en-US" sz="2200">
                <a:solidFill>
                  <a:srgbClr val="0070C0"/>
                </a:solidFill>
              </a:rPr>
              <a:t>slow speed</a:t>
            </a:r>
            <a:r>
              <a:rPr lang="en-US" sz="2200"/>
              <a:t> of </a:t>
            </a:r>
            <a:r>
              <a:rPr lang="en-US" sz="2200" smtClean="0"/>
              <a:t>calculations</a:t>
            </a:r>
          </a:p>
          <a:p>
            <a:pPr lvl="2">
              <a:buFont typeface="Wingdings" panose="05000000000000000000" pitchFamily="2" charset="2"/>
              <a:buChar char="v"/>
            </a:pPr>
            <a:r>
              <a:rPr lang="en-US" sz="2200" smtClean="0"/>
              <a:t>Nonorthogonality (</a:t>
            </a:r>
            <a:r>
              <a:rPr lang="en-US" sz="2200"/>
              <a:t>signal distotrs after inverse transform</a:t>
            </a:r>
            <a:r>
              <a:rPr lang="en-US" sz="2200" smtClean="0"/>
              <a:t>)</a:t>
            </a:r>
          </a:p>
          <a:p>
            <a:pPr marL="274320" lvl="1">
              <a:spcBef>
                <a:spcPts val="600"/>
              </a:spcBef>
              <a:buSzPct val="70000"/>
              <a:buFont typeface="Wingdings"/>
              <a:buChar char=""/>
            </a:pPr>
            <a:r>
              <a:rPr lang="en-US" sz="2200"/>
              <a:t>3D DCT has great potential to produce better compression than 3D </a:t>
            </a:r>
            <a:r>
              <a:rPr lang="en-US" sz="2200" smtClean="0"/>
              <a:t>DWT.</a:t>
            </a:r>
          </a:p>
          <a:p>
            <a:pPr marL="274320" lvl="1">
              <a:spcBef>
                <a:spcPts val="600"/>
              </a:spcBef>
              <a:buSzPct val="70000"/>
              <a:buFont typeface="Wingdings"/>
              <a:buChar char=""/>
            </a:pPr>
            <a:r>
              <a:rPr lang="en-US" sz="2200"/>
              <a:t>The biggest disadvantage of the </a:t>
            </a:r>
            <a:r>
              <a:rPr lang="en-US" sz="2200" smtClean="0"/>
              <a:t>wavelet </a:t>
            </a:r>
            <a:r>
              <a:rPr lang="en-US" sz="2200"/>
              <a:t>based coding technique is the problem of selecting basis function for a particular operation.</a:t>
            </a:r>
          </a:p>
          <a:p>
            <a:pPr lvl="1"/>
            <a:endParaRPr lang="en-US" sz="2400"/>
          </a:p>
        </p:txBody>
      </p:sp>
      <p:sp>
        <p:nvSpPr>
          <p:cNvPr id="4" name="Slide Number Placeholder 3"/>
          <p:cNvSpPr>
            <a:spLocks noGrp="1"/>
          </p:cNvSpPr>
          <p:nvPr>
            <p:ph type="sldNum" sz="quarter" idx="15"/>
          </p:nvPr>
        </p:nvSpPr>
        <p:spPr/>
        <p:txBody>
          <a:bodyPr/>
          <a:lstStyle/>
          <a:p>
            <a:fld id="{23B8E435-5DF5-44DE-83D2-9F90DF09A99B}" type="slidenum">
              <a:rPr lang="en-US" smtClean="0"/>
              <a:pPr/>
              <a:t>78</a:t>
            </a:fld>
            <a:endParaRPr lang="en-US"/>
          </a:p>
        </p:txBody>
      </p:sp>
    </p:spTree>
    <p:extLst>
      <p:ext uri="{BB962C8B-B14F-4D97-AF65-F5344CB8AC3E}">
        <p14:creationId xmlns:p14="http://schemas.microsoft.com/office/powerpoint/2010/main" val="3223762562"/>
      </p:ext>
    </p:extLst>
  </p:cSld>
  <p:clrMapOvr>
    <a:masterClrMapping/>
  </p:clrMapOvr>
  <p:transition spd="slow">
    <p:rand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FUTURE WORK</a:t>
            </a:r>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t>Basic wavelet theory is now in the </a:t>
            </a:r>
            <a:r>
              <a:rPr lang="en-US" b="1"/>
              <a:t>refinement </a:t>
            </a:r>
            <a:r>
              <a:rPr lang="en-US"/>
              <a:t>stage</a:t>
            </a:r>
          </a:p>
          <a:p>
            <a:r>
              <a:rPr lang="en-US"/>
              <a:t>The refinement stage involves </a:t>
            </a:r>
            <a:r>
              <a:rPr lang="en-US" b="1"/>
              <a:t>generalizations</a:t>
            </a:r>
            <a:r>
              <a:rPr lang="en-US"/>
              <a:t> and</a:t>
            </a:r>
            <a:r>
              <a:rPr lang="en-US" b="1"/>
              <a:t> extensions</a:t>
            </a:r>
            <a:r>
              <a:rPr lang="en-US"/>
              <a:t> of wavelets, such as extending wavelet packet </a:t>
            </a:r>
            <a:r>
              <a:rPr lang="en-US" smtClean="0"/>
              <a:t>techniques.</a:t>
            </a:r>
            <a:endParaRPr lang="en-US"/>
          </a:p>
          <a:p>
            <a:r>
              <a:rPr lang="en-US"/>
              <a:t>Wavelet techniques have </a:t>
            </a:r>
            <a:r>
              <a:rPr lang="en-US" b="1"/>
              <a:t>not been thoroughly</a:t>
            </a:r>
            <a:r>
              <a:rPr lang="en-US"/>
              <a:t> </a:t>
            </a:r>
            <a:r>
              <a:rPr lang="en-US" b="1"/>
              <a:t>worked out in applications</a:t>
            </a:r>
            <a:r>
              <a:rPr lang="en-US"/>
              <a:t> such as practical data analysis where for example, discretely sampled time-series data might need to be analyzed.</a:t>
            </a:r>
          </a:p>
        </p:txBody>
      </p:sp>
      <p:sp>
        <p:nvSpPr>
          <p:cNvPr id="4" name="Slide Number Placeholder 3"/>
          <p:cNvSpPr>
            <a:spLocks noGrp="1"/>
          </p:cNvSpPr>
          <p:nvPr>
            <p:ph type="sldNum" sz="quarter" idx="15"/>
          </p:nvPr>
        </p:nvSpPr>
        <p:spPr/>
        <p:txBody>
          <a:bodyPr/>
          <a:lstStyle/>
          <a:p>
            <a:fld id="{23B8E435-5DF5-44DE-83D2-9F90DF09A99B}" type="slidenum">
              <a:rPr lang="en-US" smtClean="0"/>
              <a:pPr/>
              <a:t>79</a:t>
            </a:fld>
            <a:endParaRPr lang="en-US"/>
          </a:p>
        </p:txBody>
      </p:sp>
    </p:spTree>
    <p:extLst>
      <p:ext uri="{BB962C8B-B14F-4D97-AF65-F5344CB8AC3E}">
        <p14:creationId xmlns:p14="http://schemas.microsoft.com/office/powerpoint/2010/main" val="535332875"/>
      </p:ext>
    </p:extLst>
  </p:cSld>
  <p:clrMapOvr>
    <a:masterClrMapping/>
  </p:clrMapOvr>
  <p:transition spd="slow">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SHORT-TIME FOURIER TRANSFORM</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smtClean="0"/>
              <a:t>Wide </a:t>
            </a:r>
            <a:r>
              <a:rPr lang="en-US"/>
              <a:t>analysis window </a:t>
            </a:r>
            <a:r>
              <a:rPr lang="en-US">
                <a:sym typeface="Wingdings" panose="05000000000000000000" pitchFamily="2" charset="2"/>
              </a:rPr>
              <a:t></a:t>
            </a:r>
            <a:r>
              <a:rPr lang="en-US" smtClean="0"/>
              <a:t> </a:t>
            </a:r>
            <a:r>
              <a:rPr lang="en-US"/>
              <a:t>poor time resolution, good frequency </a:t>
            </a:r>
            <a:r>
              <a:rPr lang="en-US" smtClean="0"/>
              <a:t>resolution.</a:t>
            </a:r>
          </a:p>
          <a:p>
            <a:pPr>
              <a:lnSpc>
                <a:spcPct val="90000"/>
              </a:lnSpc>
            </a:pPr>
            <a:r>
              <a:rPr lang="en-US"/>
              <a:t>Narrow analysis window </a:t>
            </a:r>
            <a:r>
              <a:rPr lang="en-US">
                <a:sym typeface="Wingdings" panose="05000000000000000000" pitchFamily="2" charset="2"/>
              </a:rPr>
              <a:t></a:t>
            </a:r>
            <a:r>
              <a:rPr lang="en-US"/>
              <a:t> good time resolution, poor frequency resolution</a:t>
            </a:r>
            <a:r>
              <a:rPr lang="en-US" smtClean="0"/>
              <a:t>.</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8</a:t>
            </a:fld>
            <a:endParaRPr lang="en-US"/>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l="7233" t="10300" r="6140" b="46387"/>
          <a:stretch>
            <a:fillRect/>
          </a:stretch>
        </p:blipFill>
        <p:spPr bwMode="auto">
          <a:xfrm>
            <a:off x="533400" y="2534489"/>
            <a:ext cx="7750006" cy="3256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8" name="Group 17"/>
          <p:cNvGrpSpPr/>
          <p:nvPr/>
        </p:nvGrpSpPr>
        <p:grpSpPr>
          <a:xfrm>
            <a:off x="1905000" y="2919519"/>
            <a:ext cx="1841500" cy="2324101"/>
            <a:chOff x="6302206" y="641295"/>
            <a:chExt cx="1981200" cy="1676400"/>
          </a:xfrm>
        </p:grpSpPr>
        <p:cxnSp>
          <p:nvCxnSpPr>
            <p:cNvPr id="9" name="Straight Connector 8"/>
            <p:cNvCxnSpPr/>
            <p:nvPr/>
          </p:nvCxnSpPr>
          <p:spPr>
            <a:xfrm>
              <a:off x="6302206" y="641295"/>
              <a:ext cx="19812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302206" y="641295"/>
              <a:ext cx="0" cy="16764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83406" y="641295"/>
              <a:ext cx="0" cy="16764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302206" y="2317695"/>
              <a:ext cx="19812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39360502"/>
      </p:ext>
    </p:extLst>
  </p:cSld>
  <p:clrMapOvr>
    <a:masterClrMapping/>
  </p:clrMapOvr>
  <p:transition spd="slow">
    <p:random/>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a:t>
            </a:r>
            <a:endParaRPr lang="en-US"/>
          </a:p>
        </p:txBody>
      </p:sp>
      <p:sp>
        <p:nvSpPr>
          <p:cNvPr id="3" name="Content Placeholder 2"/>
          <p:cNvSpPr>
            <a:spLocks noGrp="1"/>
          </p:cNvSpPr>
          <p:nvPr>
            <p:ph sz="quarter" idx="1"/>
          </p:nvPr>
        </p:nvSpPr>
        <p:spPr>
          <a:xfrm>
            <a:off x="457200" y="685800"/>
            <a:ext cx="8001000" cy="5340858"/>
          </a:xfrm>
        </p:spPr>
        <p:txBody>
          <a:bodyPr>
            <a:noAutofit/>
          </a:bodyPr>
          <a:lstStyle/>
          <a:p>
            <a:pPr lvl="0"/>
            <a:r>
              <a:rPr lang="en-US" sz="1600" smtClean="0"/>
              <a:t>English:</a:t>
            </a:r>
          </a:p>
          <a:p>
            <a:pPr marL="708660" lvl="1" indent="-342900">
              <a:buClrTx/>
              <a:buSzPct val="100000"/>
              <a:buFont typeface="+mj-lt"/>
              <a:buAutoNum type="arabicPeriod"/>
            </a:pPr>
            <a:r>
              <a:rPr lang="en-US" sz="1600"/>
              <a:t>Asim Bhatti, Saeid Nahavandi, Yakov Frayman: “</a:t>
            </a:r>
            <a:r>
              <a:rPr lang="en-US" sz="1600" i="1"/>
              <a:t>3D depth estimation for visual inspection using wavelet transform modulus maxima</a:t>
            </a:r>
            <a:r>
              <a:rPr lang="en-US" sz="1600"/>
              <a:t>”, Comput. Electr. Eng., Vol. 33, August </a:t>
            </a:r>
            <a:r>
              <a:rPr lang="en-US" sz="1600" smtClean="0"/>
              <a:t>2006.</a:t>
            </a:r>
          </a:p>
          <a:p>
            <a:pPr marL="708660" lvl="1" indent="-342900">
              <a:buClrTx/>
              <a:buSzPct val="100000"/>
              <a:buFont typeface="+mj-lt"/>
              <a:buAutoNum type="arabicPeriod"/>
            </a:pPr>
            <a:r>
              <a:rPr lang="en-US" sz="1600" smtClean="0"/>
              <a:t>M</a:t>
            </a:r>
            <a:r>
              <a:rPr lang="en-US" sz="1600"/>
              <a:t>. Sifuzzaman, M.R. Islam, M.Z. Ali: “</a:t>
            </a:r>
            <a:r>
              <a:rPr lang="en-US" sz="1600" i="1"/>
              <a:t>Application of Wavelet Transform and its Advantages Compared to Fourier Transform”</a:t>
            </a:r>
            <a:r>
              <a:rPr lang="en-US" sz="1600"/>
              <a:t>, Vidyasagar University, 2009.</a:t>
            </a:r>
          </a:p>
          <a:p>
            <a:pPr marL="708660" lvl="1" indent="-342900">
              <a:buClrTx/>
              <a:buSzPct val="100000"/>
              <a:buFont typeface="+mj-lt"/>
              <a:buAutoNum type="arabicPeriod"/>
            </a:pPr>
            <a:r>
              <a:rPr lang="en-US" sz="1600" smtClean="0"/>
              <a:t>Rafael C. Gonzalez &amp; R. E. Woods: “</a:t>
            </a:r>
            <a:r>
              <a:rPr lang="en-US" sz="1600" i="1" smtClean="0"/>
              <a:t>Digital Image Processing Third Edition”</a:t>
            </a:r>
            <a:r>
              <a:rPr lang="en-US" sz="1600" smtClean="0"/>
              <a:t>, Prentice Hall, ISBN 978-0131687288, pp. 483-543, 2006.</a:t>
            </a:r>
          </a:p>
          <a:p>
            <a:pPr marL="708660" lvl="1" indent="-342900">
              <a:buClrTx/>
              <a:buFont typeface="+mj-lt"/>
              <a:buAutoNum type="arabicPeriod"/>
            </a:pPr>
            <a:r>
              <a:rPr lang="en-US" sz="1600" smtClean="0"/>
              <a:t>Richard Szeliski: “</a:t>
            </a:r>
            <a:r>
              <a:rPr lang="en-US" sz="1600" i="1" smtClean="0"/>
              <a:t>Computer Vision: Algorithms and Applications”</a:t>
            </a:r>
            <a:r>
              <a:rPr lang="en-US" sz="1600" smtClean="0"/>
              <a:t>, Springer, ISBN 978-1848829343, pp. 154-160, 2010.</a:t>
            </a:r>
          </a:p>
          <a:p>
            <a:r>
              <a:rPr lang="en-US" sz="1600" smtClean="0"/>
              <a:t>Vietnamese:</a:t>
            </a:r>
            <a:endParaRPr lang="en-US" sz="1600"/>
          </a:p>
          <a:p>
            <a:pPr marL="708660" lvl="1" indent="-342900">
              <a:buClrTx/>
              <a:buSzPct val="100000"/>
              <a:buFont typeface="+mj-lt"/>
              <a:buAutoNum type="arabicPeriod" startAt="4"/>
            </a:pPr>
            <a:r>
              <a:rPr lang="en-US" sz="1600"/>
              <a:t>Đỗ Ngọc Anh: “</a:t>
            </a:r>
            <a:r>
              <a:rPr lang="en-US" sz="1600" i="1"/>
              <a:t>Nén ảnh sử dụng biến đổi wavelet và ứng dụng trong các dịch vụ dữ liệu đa phương tiện di động</a:t>
            </a:r>
            <a:r>
              <a:rPr lang="en-US" sz="1600"/>
              <a:t>”, Đại học Bách Khoa Hà Nội, 2006. </a:t>
            </a:r>
            <a:endParaRPr lang="en-US" sz="1600" smtClean="0"/>
          </a:p>
          <a:p>
            <a:pPr marL="708660" lvl="1" indent="-342900">
              <a:buClrTx/>
              <a:buSzPct val="100000"/>
              <a:buFont typeface="+mj-lt"/>
              <a:buAutoNum type="arabicPeriod" startAt="4"/>
            </a:pPr>
            <a:r>
              <a:rPr lang="en-US" sz="1600" smtClean="0"/>
              <a:t>Nguyễn </a:t>
            </a:r>
            <a:r>
              <a:rPr lang="en-US" sz="1600"/>
              <a:t>Thị Lụa: “</a:t>
            </a:r>
            <a:r>
              <a:rPr lang="en-US" sz="1600" i="1"/>
              <a:t>Nghiên cứu lý thuyết wavelet trong xử lý tín hiệu”</a:t>
            </a:r>
            <a:r>
              <a:rPr lang="en-US" sz="1600"/>
              <a:t>, Đại học Bách Khoa Hà Nội, 2001.</a:t>
            </a:r>
          </a:p>
          <a:p>
            <a:pPr marL="708660" lvl="1" indent="-342900">
              <a:buClrTx/>
              <a:buSzPct val="100000"/>
              <a:buFont typeface="+mj-lt"/>
              <a:buAutoNum type="arabicPeriod" startAt="4"/>
            </a:pPr>
            <a:r>
              <a:rPr lang="en-US" sz="1600"/>
              <a:t>Trần Duy Hưng: “</a:t>
            </a:r>
            <a:r>
              <a:rPr lang="en-US" sz="1600" i="1"/>
              <a:t>Kỹ thuật xử lý ảnh sử dụng biến đổi Wavelet</a:t>
            </a:r>
            <a:r>
              <a:rPr lang="en-US" sz="1600" smtClean="0"/>
              <a:t>”.</a:t>
            </a:r>
          </a:p>
          <a:p>
            <a:pPr lvl="0"/>
            <a:r>
              <a:rPr lang="en-US" sz="1600"/>
              <a:t>Website:</a:t>
            </a:r>
            <a:endParaRPr lang="en-US" sz="1600" u="sng" smtClean="0">
              <a:hlinkClick r:id="rId2"/>
            </a:endParaRPr>
          </a:p>
          <a:p>
            <a:pPr marL="708660" lvl="1" indent="-342900">
              <a:buClrTx/>
              <a:buSzPct val="100000"/>
              <a:buFont typeface="+mj-lt"/>
              <a:buAutoNum type="arabicPeriod" startAt="7"/>
            </a:pPr>
            <a:r>
              <a:rPr lang="en-US" sz="1600" u="sng">
                <a:hlinkClick r:id="rId3"/>
              </a:rPr>
              <a:t>http://en.wikipedia.org/wiki/Wavelet_transform</a:t>
            </a:r>
            <a:endParaRPr lang="en-US" sz="1600"/>
          </a:p>
          <a:p>
            <a:pPr marL="708660" lvl="1" indent="-342900">
              <a:buClrTx/>
              <a:buSzPct val="100000"/>
              <a:buFont typeface="+mj-lt"/>
              <a:buAutoNum type="arabicPeriod" startAt="7"/>
            </a:pPr>
            <a:r>
              <a:rPr lang="en-US" sz="1600" u="sng" smtClean="0">
                <a:hlinkClick r:id="rId2"/>
              </a:rPr>
              <a:t>http</a:t>
            </a:r>
            <a:r>
              <a:rPr lang="en-US" sz="1600" u="sng">
                <a:hlinkClick r:id="rId2"/>
              </a:rPr>
              <a:t>://</a:t>
            </a:r>
            <a:r>
              <a:rPr lang="en-US" sz="1600" u="sng" smtClean="0">
                <a:hlinkClick r:id="rId2"/>
              </a:rPr>
              <a:t>www.mathworks.com/help/wavelet/ug/wavelet-packets.html</a:t>
            </a:r>
            <a:endParaRPr lang="en-US" sz="1600"/>
          </a:p>
        </p:txBody>
      </p:sp>
      <p:sp>
        <p:nvSpPr>
          <p:cNvPr id="4" name="Slide Number Placeholder 3"/>
          <p:cNvSpPr>
            <a:spLocks noGrp="1"/>
          </p:cNvSpPr>
          <p:nvPr>
            <p:ph type="sldNum" sz="quarter" idx="15"/>
          </p:nvPr>
        </p:nvSpPr>
        <p:spPr/>
        <p:txBody>
          <a:bodyPr/>
          <a:lstStyle/>
          <a:p>
            <a:fld id="{23B8E435-5DF5-44DE-83D2-9F90DF09A99B}" type="slidenum">
              <a:rPr lang="en-US" smtClean="0"/>
              <a:pPr/>
              <a:t>80</a:t>
            </a:fld>
            <a:endParaRPr lang="en-US"/>
          </a:p>
        </p:txBody>
      </p:sp>
    </p:spTree>
    <p:extLst>
      <p:ext uri="{BB962C8B-B14F-4D97-AF65-F5344CB8AC3E}">
        <p14:creationId xmlns:p14="http://schemas.microsoft.com/office/powerpoint/2010/main" val="3830396033"/>
      </p:ext>
    </p:extLst>
  </p:cSld>
  <p:clrMapOvr>
    <a:masterClrMapping/>
  </p:clrMapOvr>
  <p:transition spd="slow">
    <p:random/>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7200" smtClean="0"/>
              <a:t>THANK YOU!</a:t>
            </a:r>
            <a:endParaRPr lang="en-US" sz="7200"/>
          </a:p>
        </p:txBody>
      </p:sp>
    </p:spTree>
    <p:extLst>
      <p:ext uri="{BB962C8B-B14F-4D97-AF65-F5344CB8AC3E}">
        <p14:creationId xmlns:p14="http://schemas.microsoft.com/office/powerpoint/2010/main" val="2232175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SHORT-TIME FOURIER TRANSFORM</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smtClean="0"/>
              <a:t>Once </a:t>
            </a:r>
            <a:r>
              <a:rPr lang="en-US"/>
              <a:t>the window is chosen, the resolution is set for both time and frequency.</a:t>
            </a:r>
          </a:p>
          <a:p>
            <a:pPr>
              <a:lnSpc>
                <a:spcPct val="90000"/>
              </a:lnSpc>
            </a:pP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9</a:t>
            </a:fld>
            <a:endParaRPr lang="en-US"/>
          </a:p>
        </p:txBody>
      </p:sp>
      <p:pic>
        <p:nvPicPr>
          <p:cNvPr id="8" name="Picture 16" descr="stft"/>
          <p:cNvPicPr>
            <a:picLocks noChangeAspect="1" noChangeArrowheads="1"/>
          </p:cNvPicPr>
          <p:nvPr/>
        </p:nvPicPr>
        <p:blipFill rotWithShape="1">
          <a:blip r:embed="rId3">
            <a:extLst>
              <a:ext uri="{28A0092B-C50C-407E-A947-70E740481C1C}">
                <a14:useLocalDpi xmlns:a14="http://schemas.microsoft.com/office/drawing/2010/main" val="0"/>
              </a:ext>
            </a:extLst>
          </a:blip>
          <a:srcRect t="5484" b="11814"/>
          <a:stretch/>
        </p:blipFill>
        <p:spPr bwMode="auto">
          <a:xfrm>
            <a:off x="785850" y="2271716"/>
            <a:ext cx="7679787" cy="2573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819927"/>
      </p:ext>
    </p:extLst>
  </p:cSld>
  <p:clrMapOvr>
    <a:masterClrMapping/>
  </p:clrMapOvr>
  <p:transition spd="slow">
    <p:random/>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2589</TotalTime>
  <Words>4545</Words>
  <Application>Microsoft Office PowerPoint</Application>
  <PresentationFormat>On-screen Show (4:3)</PresentationFormat>
  <Paragraphs>1018</Paragraphs>
  <Slides>81</Slides>
  <Notes>79</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2</vt:i4>
      </vt:variant>
      <vt:variant>
        <vt:lpstr>Slide Titles</vt:lpstr>
      </vt:variant>
      <vt:variant>
        <vt:i4>81</vt:i4>
      </vt:variant>
    </vt:vector>
  </HeadingPairs>
  <TitlesOfParts>
    <vt:vector size="100" baseType="lpstr">
      <vt:lpstr>굴림</vt:lpstr>
      <vt:lpstr>휴먼매직체</vt:lpstr>
      <vt:lpstr>MS Gothic</vt:lpstr>
      <vt:lpstr>新細明體</vt:lpstr>
      <vt:lpstr>Arial</vt:lpstr>
      <vt:lpstr>Calibri</vt:lpstr>
      <vt:lpstr>Cambria Math</vt:lpstr>
      <vt:lpstr>Century Schoolbook</vt:lpstr>
      <vt:lpstr>Corbel</vt:lpstr>
      <vt:lpstr>Courier New</vt:lpstr>
      <vt:lpstr>KodchiangUPC</vt:lpstr>
      <vt:lpstr>Symbol</vt:lpstr>
      <vt:lpstr>Tahoma</vt:lpstr>
      <vt:lpstr>Times New Roman</vt:lpstr>
      <vt:lpstr>Wingdings</vt:lpstr>
      <vt:lpstr>Wingdings 2</vt:lpstr>
      <vt:lpstr>Oriel</vt:lpstr>
      <vt:lpstr>Equation</vt:lpstr>
      <vt:lpstr>Egyenlet</vt:lpstr>
      <vt:lpstr>WAVELET TRANSFORM</vt:lpstr>
      <vt:lpstr>OUTLINE</vt:lpstr>
      <vt:lpstr>FOURIER TRANSFORM</vt:lpstr>
      <vt:lpstr>FOURIER TRANSFORM</vt:lpstr>
      <vt:lpstr>Stationary and Non-stationary Signals</vt:lpstr>
      <vt:lpstr>Stationary and Non-stationary Signals</vt:lpstr>
      <vt:lpstr>SHORT-TIME FOURIER TRANSFORM</vt:lpstr>
      <vt:lpstr>SHORT-TIME FOURIER TRANSFORM</vt:lpstr>
      <vt:lpstr>SHORT-TIME FOURIER TRANSFORM</vt:lpstr>
      <vt:lpstr>Heisenberg Uncertainty Principle</vt:lpstr>
      <vt:lpstr>WAVELET TRANSFORM</vt:lpstr>
      <vt:lpstr>WAVELET TRANSFORM</vt:lpstr>
      <vt:lpstr>WAVELET TRANSFORM</vt:lpstr>
      <vt:lpstr>WAVELET TRANSFORM</vt:lpstr>
      <vt:lpstr>TYPES OF WAVELET</vt:lpstr>
      <vt:lpstr>TYPES OF WAVELET</vt:lpstr>
      <vt:lpstr>Image Pyramids</vt:lpstr>
      <vt:lpstr>Image Pyramids</vt:lpstr>
      <vt:lpstr>Image Pyramids</vt:lpstr>
      <vt:lpstr>Subband Coding</vt:lpstr>
      <vt:lpstr>Subband Coding</vt:lpstr>
      <vt:lpstr>Subband Coding - Application</vt:lpstr>
      <vt:lpstr>MULTIRESOLUTION ANALYSIS</vt:lpstr>
      <vt:lpstr>MULTIRESOLUTION ANALYSIS</vt:lpstr>
      <vt:lpstr>MULTIRESOLUTION ANALYSIS</vt:lpstr>
      <vt:lpstr>MULTIRESOLUTION ANALYSIS</vt:lpstr>
      <vt:lpstr>MULTIRESOLUTION ANALYSIS</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Example Decomposition Of a 4×4 Array</vt:lpstr>
      <vt:lpstr>CONTINUOUS WAVELET TRANSFORM</vt:lpstr>
      <vt:lpstr>CONTINUOUS WAVELET TRANSFORM</vt:lpstr>
      <vt:lpstr>CONTINUOUS WAVELET TRANSFORM</vt:lpstr>
      <vt:lpstr>CONTINUOUS WAVELET TRANSFORM</vt:lpstr>
      <vt:lpstr>CONTINUOUS WAVELET TRANSFORM</vt:lpstr>
      <vt:lpstr>CONTINUOUS WAVELET TRANSFORM</vt:lpstr>
      <vt:lpstr>Fourier vs. Wavelet</vt:lpstr>
      <vt:lpstr>Fourier vs. Wavelet</vt:lpstr>
      <vt:lpstr>Fourier vs. Wavelet</vt:lpstr>
      <vt:lpstr>DISCREET WAVELET TRANSFORM</vt:lpstr>
      <vt:lpstr>DISCREET WAVELET TRANSFORM</vt:lpstr>
      <vt:lpstr>DISCREET WAVELET TRANSFORM</vt:lpstr>
      <vt:lpstr>Pyramidal Wavelet Decomposition</vt:lpstr>
      <vt:lpstr>DISCREET WAVELET TRANSFORM</vt:lpstr>
      <vt:lpstr>DISCREET WAVELET TRANSFORM</vt:lpstr>
      <vt:lpstr>DISCREET WAVELET TRANSFORM</vt:lpstr>
      <vt:lpstr>CWT vs. DWT</vt:lpstr>
      <vt:lpstr>WAVELET PACKET</vt:lpstr>
      <vt:lpstr>WAVELET PACKET</vt:lpstr>
      <vt:lpstr>Applied Fields Using Wavelets</vt:lpstr>
      <vt:lpstr>WAVELET TRANSFORM APPLICATION</vt:lpstr>
      <vt:lpstr>WAVELET TRANSFORM APPLICATION</vt:lpstr>
      <vt:lpstr>WAVELET TRANSFORM APPLICATION</vt:lpstr>
      <vt:lpstr>Wavelets in Image Coding</vt:lpstr>
      <vt:lpstr>Wavelet Transform Coding for Image Compression</vt:lpstr>
      <vt:lpstr>Steps in JPEG 2000</vt:lpstr>
      <vt:lpstr>DWT in JPEG 2000</vt:lpstr>
      <vt:lpstr>DWT in JPEG 2000</vt:lpstr>
      <vt:lpstr>DWT in JPEG 2000</vt:lpstr>
      <vt:lpstr>DWT in JPEG 2000</vt:lpstr>
      <vt:lpstr>DWT in JPEG 2000</vt:lpstr>
      <vt:lpstr>DWT in JPEG 2000</vt:lpstr>
      <vt:lpstr>DWT in JPEG 2000</vt:lpstr>
      <vt:lpstr>JPEG2000 vs JPEG</vt:lpstr>
      <vt:lpstr>DWT vs. DCT</vt:lpstr>
      <vt:lpstr>DEMO</vt:lpstr>
      <vt:lpstr>CONCLUSION</vt:lpstr>
      <vt:lpstr>CONCLUSION</vt:lpstr>
      <vt:lpstr>FUTURE WORK</vt:lpstr>
      <vt:lpstr>REFERENCE</vt:lpstr>
      <vt:lpstr>THANK YOU!</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Wavelet Transform</dc:title>
  <dc:creator>Group 9</dc:creator>
  <cp:lastModifiedBy>Alex Huynh</cp:lastModifiedBy>
  <cp:revision>180</cp:revision>
  <dcterms:created xsi:type="dcterms:W3CDTF">2014-08-22T03:03:46Z</dcterms:created>
  <dcterms:modified xsi:type="dcterms:W3CDTF">2014-10-23T13:52:12Z</dcterms:modified>
</cp:coreProperties>
</file>