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1"/>
  </p:notesMasterIdLst>
  <p:sldIdLst>
    <p:sldId id="256" r:id="rId2"/>
    <p:sldId id="258" r:id="rId3"/>
    <p:sldId id="259" r:id="rId4"/>
    <p:sldId id="313" r:id="rId5"/>
    <p:sldId id="314" r:id="rId6"/>
    <p:sldId id="315" r:id="rId7"/>
    <p:sldId id="290" r:id="rId8"/>
    <p:sldId id="316" r:id="rId9"/>
    <p:sldId id="318" r:id="rId10"/>
    <p:sldId id="305" r:id="rId11"/>
    <p:sldId id="317" r:id="rId12"/>
    <p:sldId id="306" r:id="rId13"/>
    <p:sldId id="307" r:id="rId14"/>
    <p:sldId id="308" r:id="rId15"/>
    <p:sldId id="319" r:id="rId16"/>
    <p:sldId id="320" r:id="rId17"/>
    <p:sldId id="293" r:id="rId18"/>
    <p:sldId id="377" r:id="rId19"/>
    <p:sldId id="376" r:id="rId20"/>
    <p:sldId id="321" r:id="rId21"/>
    <p:sldId id="294" r:id="rId22"/>
    <p:sldId id="330" r:id="rId23"/>
    <p:sldId id="341" r:id="rId24"/>
    <p:sldId id="332" r:id="rId25"/>
    <p:sldId id="333" r:id="rId26"/>
    <p:sldId id="334" r:id="rId27"/>
    <p:sldId id="342" r:id="rId28"/>
    <p:sldId id="335" r:id="rId29"/>
    <p:sldId id="354" r:id="rId30"/>
    <p:sldId id="355" r:id="rId31"/>
    <p:sldId id="356" r:id="rId32"/>
    <p:sldId id="336" r:id="rId33"/>
    <p:sldId id="337" r:id="rId34"/>
    <p:sldId id="331" r:id="rId35"/>
    <p:sldId id="309" r:id="rId36"/>
    <p:sldId id="367" r:id="rId37"/>
    <p:sldId id="368" r:id="rId38"/>
    <p:sldId id="292" r:id="rId39"/>
    <p:sldId id="366" r:id="rId40"/>
    <p:sldId id="365" r:id="rId41"/>
    <p:sldId id="295" r:id="rId42"/>
    <p:sldId id="348" r:id="rId43"/>
    <p:sldId id="299" r:id="rId44"/>
    <p:sldId id="349" r:id="rId45"/>
    <p:sldId id="310" r:id="rId46"/>
    <p:sldId id="311" r:id="rId47"/>
    <p:sldId id="375" r:id="rId48"/>
    <p:sldId id="343" r:id="rId49"/>
    <p:sldId id="338" r:id="rId50"/>
    <p:sldId id="322" r:id="rId51"/>
    <p:sldId id="323" r:id="rId52"/>
    <p:sldId id="324" r:id="rId53"/>
    <p:sldId id="325" r:id="rId54"/>
    <p:sldId id="326" r:id="rId55"/>
    <p:sldId id="327" r:id="rId56"/>
    <p:sldId id="328" r:id="rId57"/>
    <p:sldId id="329" r:id="rId58"/>
    <p:sldId id="301" r:id="rId59"/>
    <p:sldId id="302" r:id="rId60"/>
    <p:sldId id="303" r:id="rId61"/>
    <p:sldId id="304" r:id="rId62"/>
    <p:sldId id="300" r:id="rId63"/>
    <p:sldId id="344" r:id="rId64"/>
    <p:sldId id="297" r:id="rId65"/>
    <p:sldId id="345" r:id="rId66"/>
    <p:sldId id="346" r:id="rId67"/>
    <p:sldId id="350" r:id="rId68"/>
    <p:sldId id="357" r:id="rId69"/>
    <p:sldId id="358" r:id="rId70"/>
    <p:sldId id="369" r:id="rId71"/>
    <p:sldId id="370" r:id="rId72"/>
    <p:sldId id="371" r:id="rId73"/>
    <p:sldId id="372" r:id="rId74"/>
    <p:sldId id="373" r:id="rId75"/>
    <p:sldId id="374" r:id="rId76"/>
    <p:sldId id="353" r:id="rId77"/>
    <p:sldId id="298" r:id="rId78"/>
    <p:sldId id="347" r:id="rId79"/>
    <p:sldId id="289"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03" autoAdjust="0"/>
  </p:normalViewPr>
  <p:slideViewPr>
    <p:cSldViewPr>
      <p:cViewPr varScale="1">
        <p:scale>
          <a:sx n="75" d="100"/>
          <a:sy n="75" d="100"/>
        </p:scale>
        <p:origin x="1422" y="78"/>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26/09/2014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1.0</a:t>
            </a:r>
          </a:p>
          <a:p>
            <a:r>
              <a:rPr lang="en-US" baseline="0" smtClean="0"/>
              <a:t>Last update: September 25, 2014</a:t>
            </a:r>
            <a:endParaRPr lang="en-US" smtClean="0"/>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Fourier series: harmonic sinusoids; single integer index</a:t>
            </a:r>
          </a:p>
          <a:p>
            <a:r>
              <a:rPr lang="en-US" smtClean="0"/>
              <a:t>Fourier transform (FT): nonharmonic sinusoids; single real index</a:t>
            </a:r>
          </a:p>
          <a:p>
            <a:r>
              <a:rPr lang="en-US" smtClean="0"/>
              <a:t>Walsh decomposition: “harmonic” square waves; single integer index</a:t>
            </a:r>
          </a:p>
          <a:p>
            <a:r>
              <a:rPr lang="en-US" smtClean="0"/>
              <a:t>Karhunen-Loeve decomp: eigenfunctions of covariance; single real index</a:t>
            </a:r>
          </a:p>
          <a:p>
            <a:r>
              <a:rPr lang="en-US" smtClean="0"/>
              <a:t>Short-Time FT (STFT): windowed, nonharmonic sinusoids; double index </a:t>
            </a:r>
          </a:p>
          <a:p>
            <a:r>
              <a:rPr lang="en-US" smtClean="0"/>
              <a:t>Wavelet Transform: time-compacted waves; double index</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194614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2561543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149340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725628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3040991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844509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16</a:t>
            </a:fld>
            <a:endParaRPr lang="en-US"/>
          </a:p>
        </p:txBody>
      </p:sp>
    </p:spTree>
    <p:extLst>
      <p:ext uri="{BB962C8B-B14F-4D97-AF65-F5344CB8AC3E}">
        <p14:creationId xmlns:p14="http://schemas.microsoft.com/office/powerpoint/2010/main" val="228176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17</a:t>
            </a:fld>
            <a:endParaRPr lang="en-US"/>
          </a:p>
        </p:txBody>
      </p:sp>
    </p:spTree>
    <p:extLst>
      <p:ext uri="{BB962C8B-B14F-4D97-AF65-F5344CB8AC3E}">
        <p14:creationId xmlns:p14="http://schemas.microsoft.com/office/powerpoint/2010/main" val="3822399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2758125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122278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213161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1826375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337849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1590717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3414358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477255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775882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2283362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3448429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2003262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ar-SA" sz="1200" b="1" smtClean="0">
                <a:solidFill>
                  <a:srgbClr val="0000FF"/>
                </a:solidFill>
              </a:rPr>
              <a:t>Transform:</a:t>
            </a:r>
            <a:r>
              <a:rPr lang="en-US" altLang="ar-SA" sz="1200" smtClean="0"/>
              <a:t> A mathematical operation that takes a function or sequence and maps it into another </a:t>
            </a:r>
            <a:r>
              <a:rPr lang="en-US" altLang="ar-SA" sz="1200" smtClean="0"/>
              <a:t>one.</a:t>
            </a:r>
            <a:endParaRPr lang="en-US" altLang="ar-SA" sz="1200" smtClean="0"/>
          </a:p>
          <a:p>
            <a:r>
              <a:rPr lang="en-US" smtClean="0"/>
              <a:t>The transform of a function may give </a:t>
            </a:r>
            <a:r>
              <a:rPr lang="en-US" smtClean="0"/>
              <a:t>additional/hidden </a:t>
            </a:r>
            <a:r>
              <a:rPr lang="en-US" smtClean="0"/>
              <a:t>information about the original function, which may not be available/obvious </a:t>
            </a:r>
            <a:r>
              <a:rPr lang="en-US" smtClean="0"/>
              <a:t>otherwise.</a:t>
            </a:r>
            <a:endParaRPr lang="en-US" smtClean="0"/>
          </a:p>
          <a:p>
            <a:r>
              <a:rPr lang="en-US" smtClean="0"/>
              <a:t>The transform of an equation may be easier to solve than the original </a:t>
            </a:r>
            <a:r>
              <a:rPr lang="en-US" smtClean="0"/>
              <a:t>equation.</a:t>
            </a:r>
            <a:endParaRPr lang="en-US" smtClean="0"/>
          </a:p>
          <a:p>
            <a:r>
              <a:rPr lang="en-US" smtClean="0"/>
              <a:t>The transform of a function/sequence may require less storage, hence provide data </a:t>
            </a:r>
            <a:r>
              <a:rPr lang="en-US" smtClean="0"/>
              <a:t>compression/reduction.</a:t>
            </a:r>
            <a:endParaRPr lang="en-US" smtClean="0"/>
          </a:p>
          <a:p>
            <a:r>
              <a:rPr lang="en-US" smtClean="0"/>
              <a:t>An operation may be easier to apply on the transformed function, rather than the original function (recall convolution</a:t>
            </a:r>
            <a:r>
              <a:rPr lang="en-US" smtClean="0"/>
              <a:t>).</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a:t>
            </a:fld>
            <a:endParaRPr lang="en-US"/>
          </a:p>
        </p:txBody>
      </p:sp>
    </p:spTree>
    <p:extLst>
      <p:ext uri="{BB962C8B-B14F-4D97-AF65-F5344CB8AC3E}">
        <p14:creationId xmlns:p14="http://schemas.microsoft.com/office/powerpoint/2010/main" val="2006779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23310874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2028008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2856165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24721313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108079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3319752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36</a:t>
            </a:fld>
            <a:endParaRPr lang="en-US"/>
          </a:p>
        </p:txBody>
      </p:sp>
    </p:spTree>
    <p:extLst>
      <p:ext uri="{BB962C8B-B14F-4D97-AF65-F5344CB8AC3E}">
        <p14:creationId xmlns:p14="http://schemas.microsoft.com/office/powerpoint/2010/main" val="19381459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37</a:t>
            </a:fld>
            <a:endParaRPr lang="en-US"/>
          </a:p>
        </p:txBody>
      </p:sp>
    </p:spTree>
    <p:extLst>
      <p:ext uri="{BB962C8B-B14F-4D97-AF65-F5344CB8AC3E}">
        <p14:creationId xmlns:p14="http://schemas.microsoft.com/office/powerpoint/2010/main" val="4130339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eaLnBrk="1" hangingPunct="1">
              <a:lnSpc>
                <a:spcPct val="90000"/>
              </a:lnSpc>
              <a:buFont typeface="Wingdings" panose="05000000000000000000" pitchFamily="2" charset="2"/>
              <a:buChar char="q"/>
            </a:pPr>
            <a:r>
              <a:rPr lang="en-US" sz="2400" smtClean="0"/>
              <a:t>FFT, basis functions: sinusoids</a:t>
            </a:r>
          </a:p>
          <a:p>
            <a:pPr marL="0" indent="-182880" eaLnBrk="1" hangingPunct="1">
              <a:lnSpc>
                <a:spcPct val="90000"/>
              </a:lnSpc>
              <a:buFont typeface="Wingdings" panose="05000000000000000000" pitchFamily="2" charset="2"/>
              <a:buChar char="q"/>
            </a:pPr>
            <a:r>
              <a:rPr lang="en-US" sz="2400" smtClean="0"/>
              <a:t>Wavelet transforms: small waves, called wavelet</a:t>
            </a:r>
          </a:p>
          <a:p>
            <a:pPr marL="0" indent="-182880" eaLnBrk="1" hangingPunct="1">
              <a:lnSpc>
                <a:spcPct val="90000"/>
              </a:lnSpc>
              <a:buFont typeface="Wingdings" panose="05000000000000000000" pitchFamily="2" charset="2"/>
              <a:buChar char="q"/>
            </a:pPr>
            <a:r>
              <a:rPr lang="en-US" sz="2400" smtClean="0"/>
              <a:t>FFT can only offer frequency information</a:t>
            </a:r>
          </a:p>
          <a:p>
            <a:pPr marL="0" indent="-182880" eaLnBrk="1" hangingPunct="1">
              <a:lnSpc>
                <a:spcPct val="90000"/>
              </a:lnSpc>
              <a:buFont typeface="Wingdings" panose="05000000000000000000" pitchFamily="2" charset="2"/>
              <a:buChar char="q"/>
            </a:pPr>
            <a:r>
              <a:rPr lang="en-US" sz="2400" smtClean="0"/>
              <a:t>Wavelet: frequency + temporal information</a:t>
            </a:r>
          </a:p>
          <a:p>
            <a:pPr marL="0" indent="-182880" eaLnBrk="1" hangingPunct="1">
              <a:lnSpc>
                <a:spcPct val="90000"/>
              </a:lnSpc>
              <a:buFont typeface="Wingdings" panose="05000000000000000000" pitchFamily="2" charset="2"/>
              <a:buChar char="q"/>
            </a:pPr>
            <a:r>
              <a:rPr lang="en-US" sz="2400" smtClean="0"/>
              <a:t>Fourier analysis doesn’t work well on discontinuous, “bursty” data: </a:t>
            </a:r>
            <a:r>
              <a:rPr lang="en-US" smtClean="0"/>
              <a:t>music, video, power, earthquakes,…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38</a:t>
            </a:fld>
            <a:endParaRPr lang="en-US"/>
          </a:p>
        </p:txBody>
      </p:sp>
    </p:spTree>
    <p:extLst>
      <p:ext uri="{BB962C8B-B14F-4D97-AF65-F5344CB8AC3E}">
        <p14:creationId xmlns:p14="http://schemas.microsoft.com/office/powerpoint/2010/main" val="22369203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Wingdings" panose="05000000000000000000" pitchFamily="2" charset="2"/>
              <a:buNone/>
            </a:pP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39</a:t>
            </a:fld>
            <a:endParaRPr lang="en-US"/>
          </a:p>
        </p:txBody>
      </p:sp>
    </p:spTree>
    <p:extLst>
      <p:ext uri="{BB962C8B-B14F-4D97-AF65-F5344CB8AC3E}">
        <p14:creationId xmlns:p14="http://schemas.microsoft.com/office/powerpoint/2010/main" val="401768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a:t>
            </a:fld>
            <a:endParaRPr lang="en-US"/>
          </a:p>
        </p:txBody>
      </p:sp>
    </p:spTree>
    <p:extLst>
      <p:ext uri="{BB962C8B-B14F-4D97-AF65-F5344CB8AC3E}">
        <p14:creationId xmlns:p14="http://schemas.microsoft.com/office/powerpoint/2010/main" val="28192317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648248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41</a:t>
            </a:fld>
            <a:endParaRPr lang="en-US"/>
          </a:p>
        </p:txBody>
      </p:sp>
    </p:spTree>
    <p:extLst>
      <p:ext uri="{BB962C8B-B14F-4D97-AF65-F5344CB8AC3E}">
        <p14:creationId xmlns:p14="http://schemas.microsoft.com/office/powerpoint/2010/main" val="11986770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42</a:t>
            </a:fld>
            <a:endParaRPr lang="en-US"/>
          </a:p>
        </p:txBody>
      </p:sp>
    </p:spTree>
    <p:extLst>
      <p:ext uri="{BB962C8B-B14F-4D97-AF65-F5344CB8AC3E}">
        <p14:creationId xmlns:p14="http://schemas.microsoft.com/office/powerpoint/2010/main" val="5908520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43</a:t>
            </a:fld>
            <a:endParaRPr lang="en-US"/>
          </a:p>
        </p:txBody>
      </p:sp>
    </p:spTree>
    <p:extLst>
      <p:ext uri="{BB962C8B-B14F-4D97-AF65-F5344CB8AC3E}">
        <p14:creationId xmlns:p14="http://schemas.microsoft.com/office/powerpoint/2010/main" val="1997914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44</a:t>
            </a:fld>
            <a:endParaRPr lang="en-US"/>
          </a:p>
        </p:txBody>
      </p:sp>
    </p:spTree>
    <p:extLst>
      <p:ext uri="{BB962C8B-B14F-4D97-AF65-F5344CB8AC3E}">
        <p14:creationId xmlns:p14="http://schemas.microsoft.com/office/powerpoint/2010/main" val="790050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45</a:t>
            </a:fld>
            <a:endParaRPr lang="en-US"/>
          </a:p>
        </p:txBody>
      </p:sp>
    </p:spTree>
    <p:extLst>
      <p:ext uri="{BB962C8B-B14F-4D97-AF65-F5344CB8AC3E}">
        <p14:creationId xmlns:p14="http://schemas.microsoft.com/office/powerpoint/2010/main" val="16965074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46</a:t>
            </a:fld>
            <a:endParaRPr lang="en-US"/>
          </a:p>
        </p:txBody>
      </p:sp>
    </p:spTree>
    <p:extLst>
      <p:ext uri="{BB962C8B-B14F-4D97-AF65-F5344CB8AC3E}">
        <p14:creationId xmlns:p14="http://schemas.microsoft.com/office/powerpoint/2010/main" val="5307343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47</a:t>
            </a:fld>
            <a:endParaRPr lang="en-US"/>
          </a:p>
        </p:txBody>
      </p:sp>
    </p:spTree>
    <p:extLst>
      <p:ext uri="{BB962C8B-B14F-4D97-AF65-F5344CB8AC3E}">
        <p14:creationId xmlns:p14="http://schemas.microsoft.com/office/powerpoint/2010/main" val="29398494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48</a:t>
            </a:fld>
            <a:endParaRPr lang="en-US"/>
          </a:p>
        </p:txBody>
      </p:sp>
    </p:spTree>
    <p:extLst>
      <p:ext uri="{BB962C8B-B14F-4D97-AF65-F5344CB8AC3E}">
        <p14:creationId xmlns:p14="http://schemas.microsoft.com/office/powerpoint/2010/main" val="20165598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49</a:t>
            </a:fld>
            <a:endParaRPr lang="en-US"/>
          </a:p>
        </p:txBody>
      </p:sp>
    </p:spTree>
    <p:extLst>
      <p:ext uri="{BB962C8B-B14F-4D97-AF65-F5344CB8AC3E}">
        <p14:creationId xmlns:p14="http://schemas.microsoft.com/office/powerpoint/2010/main" val="805065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SA" sz="2200" smtClean="0">
                <a:sym typeface="Wingdings" panose="05000000000000000000" pitchFamily="2" charset="2"/>
              </a:rPr>
              <a:t>Stationary signal:</a:t>
            </a:r>
            <a:r>
              <a:rPr lang="en-US" altLang="ar-SA" sz="2200" baseline="0" smtClean="0">
                <a:sym typeface="Wingdings" panose="05000000000000000000" pitchFamily="2" charset="2"/>
              </a:rPr>
              <a:t> tín hiệu dừng</a:t>
            </a:r>
            <a:endParaRPr lang="en-US" altLang="ar-SA" sz="2200" smtClean="0">
              <a:sym typeface="Wingdings" panose="05000000000000000000" pitchFamily="2" charset="2"/>
            </a:endParaRPr>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2266423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50</a:t>
            </a:fld>
            <a:endParaRPr lang="en-US"/>
          </a:p>
        </p:txBody>
      </p:sp>
    </p:spTree>
    <p:extLst>
      <p:ext uri="{BB962C8B-B14F-4D97-AF65-F5344CB8AC3E}">
        <p14:creationId xmlns:p14="http://schemas.microsoft.com/office/powerpoint/2010/main" val="14456817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51</a:t>
            </a:fld>
            <a:endParaRPr lang="en-US"/>
          </a:p>
        </p:txBody>
      </p:sp>
    </p:spTree>
    <p:extLst>
      <p:ext uri="{BB962C8B-B14F-4D97-AF65-F5344CB8AC3E}">
        <p14:creationId xmlns:p14="http://schemas.microsoft.com/office/powerpoint/2010/main" val="22323628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52</a:t>
            </a:fld>
            <a:endParaRPr lang="en-US"/>
          </a:p>
        </p:txBody>
      </p:sp>
    </p:spTree>
    <p:extLst>
      <p:ext uri="{BB962C8B-B14F-4D97-AF65-F5344CB8AC3E}">
        <p14:creationId xmlns:p14="http://schemas.microsoft.com/office/powerpoint/2010/main" val="40071642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53</a:t>
            </a:fld>
            <a:endParaRPr lang="en-US"/>
          </a:p>
        </p:txBody>
      </p:sp>
    </p:spTree>
    <p:extLst>
      <p:ext uri="{BB962C8B-B14F-4D97-AF65-F5344CB8AC3E}">
        <p14:creationId xmlns:p14="http://schemas.microsoft.com/office/powerpoint/2010/main" val="35781624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54</a:t>
            </a:fld>
            <a:endParaRPr lang="en-US"/>
          </a:p>
        </p:txBody>
      </p:sp>
    </p:spTree>
    <p:extLst>
      <p:ext uri="{BB962C8B-B14F-4D97-AF65-F5344CB8AC3E}">
        <p14:creationId xmlns:p14="http://schemas.microsoft.com/office/powerpoint/2010/main" val="3964545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55</a:t>
            </a:fld>
            <a:endParaRPr lang="en-US"/>
          </a:p>
        </p:txBody>
      </p:sp>
    </p:spTree>
    <p:extLst>
      <p:ext uri="{BB962C8B-B14F-4D97-AF65-F5344CB8AC3E}">
        <p14:creationId xmlns:p14="http://schemas.microsoft.com/office/powerpoint/2010/main" val="23991852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56</a:t>
            </a:fld>
            <a:endParaRPr lang="en-US"/>
          </a:p>
        </p:txBody>
      </p:sp>
    </p:spTree>
    <p:extLst>
      <p:ext uri="{BB962C8B-B14F-4D97-AF65-F5344CB8AC3E}">
        <p14:creationId xmlns:p14="http://schemas.microsoft.com/office/powerpoint/2010/main" val="42272939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57</a:t>
            </a:fld>
            <a:endParaRPr lang="en-US"/>
          </a:p>
        </p:txBody>
      </p:sp>
    </p:spTree>
    <p:extLst>
      <p:ext uri="{BB962C8B-B14F-4D97-AF65-F5344CB8AC3E}">
        <p14:creationId xmlns:p14="http://schemas.microsoft.com/office/powerpoint/2010/main" val="24083521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58</a:t>
            </a:fld>
            <a:endParaRPr lang="en-US"/>
          </a:p>
        </p:txBody>
      </p:sp>
    </p:spTree>
    <p:extLst>
      <p:ext uri="{BB962C8B-B14F-4D97-AF65-F5344CB8AC3E}">
        <p14:creationId xmlns:p14="http://schemas.microsoft.com/office/powerpoint/2010/main" val="31821033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59</a:t>
            </a:fld>
            <a:endParaRPr lang="en-US"/>
          </a:p>
        </p:txBody>
      </p:sp>
    </p:spTree>
    <p:extLst>
      <p:ext uri="{BB962C8B-B14F-4D97-AF65-F5344CB8AC3E}">
        <p14:creationId xmlns:p14="http://schemas.microsoft.com/office/powerpoint/2010/main" val="53143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1061848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60</a:t>
            </a:fld>
            <a:endParaRPr lang="en-US"/>
          </a:p>
        </p:txBody>
      </p:sp>
    </p:spTree>
    <p:extLst>
      <p:ext uri="{BB962C8B-B14F-4D97-AF65-F5344CB8AC3E}">
        <p14:creationId xmlns:p14="http://schemas.microsoft.com/office/powerpoint/2010/main" val="7433962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61</a:t>
            </a:fld>
            <a:endParaRPr lang="en-US"/>
          </a:p>
        </p:txBody>
      </p:sp>
    </p:spTree>
    <p:extLst>
      <p:ext uri="{BB962C8B-B14F-4D97-AF65-F5344CB8AC3E}">
        <p14:creationId xmlns:p14="http://schemas.microsoft.com/office/powerpoint/2010/main" val="9932830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62</a:t>
            </a:fld>
            <a:endParaRPr lang="en-US"/>
          </a:p>
        </p:txBody>
      </p:sp>
    </p:spTree>
    <p:extLst>
      <p:ext uri="{BB962C8B-B14F-4D97-AF65-F5344CB8AC3E}">
        <p14:creationId xmlns:p14="http://schemas.microsoft.com/office/powerpoint/2010/main" val="38090583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63</a:t>
            </a:fld>
            <a:endParaRPr lang="en-US"/>
          </a:p>
        </p:txBody>
      </p:sp>
    </p:spTree>
    <p:extLst>
      <p:ext uri="{BB962C8B-B14F-4D97-AF65-F5344CB8AC3E}">
        <p14:creationId xmlns:p14="http://schemas.microsoft.com/office/powerpoint/2010/main" val="24663320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64</a:t>
            </a:fld>
            <a:endParaRPr lang="en-US"/>
          </a:p>
        </p:txBody>
      </p:sp>
    </p:spTree>
    <p:extLst>
      <p:ext uri="{BB962C8B-B14F-4D97-AF65-F5344CB8AC3E}">
        <p14:creationId xmlns:p14="http://schemas.microsoft.com/office/powerpoint/2010/main" val="10897307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65</a:t>
            </a:fld>
            <a:endParaRPr lang="en-US"/>
          </a:p>
        </p:txBody>
      </p:sp>
    </p:spTree>
    <p:extLst>
      <p:ext uri="{BB962C8B-B14F-4D97-AF65-F5344CB8AC3E}">
        <p14:creationId xmlns:p14="http://schemas.microsoft.com/office/powerpoint/2010/main" val="29183076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66</a:t>
            </a:fld>
            <a:endParaRPr lang="en-US"/>
          </a:p>
        </p:txBody>
      </p:sp>
    </p:spTree>
    <p:extLst>
      <p:ext uri="{BB962C8B-B14F-4D97-AF65-F5344CB8AC3E}">
        <p14:creationId xmlns:p14="http://schemas.microsoft.com/office/powerpoint/2010/main" val="7535057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Font typeface="Wingdings" panose="05000000000000000000" pitchFamily="2" charset="2"/>
              <a:buNone/>
            </a:pPr>
            <a:r>
              <a:rPr lang="en-US" sz="1200" smtClean="0"/>
              <a:t>Image compression:</a:t>
            </a:r>
            <a:r>
              <a:rPr lang="en-US" sz="1200" baseline="0" smtClean="0"/>
              <a:t> Reduce the redundancy of the image data in order to be able to store or transmit data in an efficient form.</a:t>
            </a:r>
          </a:p>
          <a:p>
            <a:r>
              <a:rPr lang="en-US" altLang="zh-TW" smtClean="0"/>
              <a:t>For human eyes, the image will still seems to be the same even when the Compression ratio is equal 10 </a:t>
            </a:r>
          </a:p>
          <a:p>
            <a:r>
              <a:rPr lang="en-US" altLang="zh-TW" smtClean="0"/>
              <a:t>Human eyes are </a:t>
            </a:r>
            <a:r>
              <a:rPr lang="en-US" altLang="zh-TW" b="1" smtClean="0">
                <a:solidFill>
                  <a:srgbClr val="FFFF00"/>
                </a:solidFill>
              </a:rPr>
              <a:t>less sensitive</a:t>
            </a:r>
            <a:r>
              <a:rPr lang="en-US" altLang="zh-TW" smtClean="0"/>
              <a:t> to those </a:t>
            </a:r>
            <a:r>
              <a:rPr lang="en-US" altLang="zh-TW" b="1" smtClean="0">
                <a:solidFill>
                  <a:srgbClr val="FFFF00"/>
                </a:solidFill>
              </a:rPr>
              <a:t>high frequency </a:t>
            </a:r>
            <a:r>
              <a:rPr lang="en-US" altLang="zh-TW" smtClean="0"/>
              <a:t>signals</a:t>
            </a:r>
          </a:p>
          <a:p>
            <a:r>
              <a:rPr lang="en-US" altLang="zh-TW" smtClean="0"/>
              <a:t>Our eyes will </a:t>
            </a:r>
            <a:r>
              <a:rPr lang="en-US" altLang="zh-TW" b="1" smtClean="0">
                <a:solidFill>
                  <a:srgbClr val="FFFF00"/>
                </a:solidFill>
              </a:rPr>
              <a:t>average fine details </a:t>
            </a:r>
            <a:r>
              <a:rPr lang="en-US" altLang="zh-TW" smtClean="0"/>
              <a:t>within the small area and record only the overall intensity of the area, which is regarded as a </a:t>
            </a:r>
            <a:r>
              <a:rPr lang="en-US" altLang="zh-TW" b="1" smtClean="0">
                <a:solidFill>
                  <a:srgbClr val="FFFF00"/>
                </a:solidFill>
              </a:rPr>
              <a:t>lowpass</a:t>
            </a:r>
            <a:r>
              <a:rPr lang="en-US" altLang="zh-TW" smtClean="0"/>
              <a:t> filter. </a:t>
            </a:r>
          </a:p>
          <a:p>
            <a:pPr marL="0" indent="0">
              <a:lnSpc>
                <a:spcPct val="80000"/>
              </a:lnSpc>
              <a:buFont typeface="Wingdings" panose="05000000000000000000" pitchFamily="2" charset="2"/>
              <a:buNone/>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67</a:t>
            </a:fld>
            <a:endParaRPr lang="en-US"/>
          </a:p>
        </p:txBody>
      </p:sp>
    </p:spTree>
    <p:extLst>
      <p:ext uri="{BB962C8B-B14F-4D97-AF65-F5344CB8AC3E}">
        <p14:creationId xmlns:p14="http://schemas.microsoft.com/office/powerpoint/2010/main" val="24640276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q"/>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68</a:t>
            </a:fld>
            <a:endParaRPr lang="en-US"/>
          </a:p>
        </p:txBody>
      </p:sp>
    </p:spTree>
    <p:extLst>
      <p:ext uri="{BB962C8B-B14F-4D97-AF65-F5344CB8AC3E}">
        <p14:creationId xmlns:p14="http://schemas.microsoft.com/office/powerpoint/2010/main" val="36638386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Font typeface="Wingdings" panose="05000000000000000000" pitchFamily="2" charset="2"/>
              <a:buNone/>
            </a:pPr>
            <a:r>
              <a:rPr lang="en-US" sz="1200" smtClean="0"/>
              <a:t>EBCOT: </a:t>
            </a:r>
            <a:r>
              <a:rPr lang="en-US" sz="1200" b="0" i="0" kern="1200" smtClean="0">
                <a:solidFill>
                  <a:schemeClr val="tx1"/>
                </a:solidFill>
                <a:effectLst/>
                <a:latin typeface="+mn-lt"/>
                <a:ea typeface="+mn-ea"/>
                <a:cs typeface="+mn-cs"/>
              </a:rPr>
              <a:t>embedded block coding with optimized truncation</a:t>
            </a: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69</a:t>
            </a:fld>
            <a:endParaRPr lang="en-US"/>
          </a:p>
        </p:txBody>
      </p:sp>
    </p:spTree>
    <p:extLst>
      <p:ext uri="{BB962C8B-B14F-4D97-AF65-F5344CB8AC3E}">
        <p14:creationId xmlns:p14="http://schemas.microsoft.com/office/powerpoint/2010/main" val="1435012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a:t>
            </a:r>
            <a:r>
              <a:rPr lang="en-US" altLang="ar-SA" sz="2400" smtClean="0">
                <a:solidFill>
                  <a:srgbClr val="0000FF"/>
                </a:solidFill>
              </a:rPr>
              <a:t>FT.</a:t>
            </a:r>
            <a:endParaRPr lang="en-US" altLang="ar-SA" sz="2400" smtClean="0">
              <a:solidFill>
                <a:srgbClr val="0000FF"/>
              </a:solidFill>
            </a:endParaRPr>
          </a:p>
          <a:p>
            <a:pPr marL="0" lvl="1" indent="-182880"/>
            <a:r>
              <a:rPr lang="en-US" altLang="ar-SA" sz="2000" smtClean="0">
                <a:solidFill>
                  <a:srgbClr val="0000FF"/>
                </a:solidFill>
              </a:rPr>
              <a:t>Hence, each FT provides the spectral information of a separate time-slice of the signal, providing simultaneous time and frequency </a:t>
            </a:r>
            <a:r>
              <a:rPr lang="en-US" altLang="ar-SA" sz="2000" smtClean="0">
                <a:solidFill>
                  <a:srgbClr val="0000FF"/>
                </a:solidFill>
              </a:rPr>
              <a:t>information.</a:t>
            </a:r>
            <a:endParaRPr lang="en-US" altLang="ar-SA" sz="2000" smtClean="0">
              <a:solidFill>
                <a:srgbClr val="0000FF"/>
              </a:solidFill>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19417213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70</a:t>
            </a:fld>
            <a:endParaRPr lang="en-US"/>
          </a:p>
        </p:txBody>
      </p:sp>
    </p:spTree>
    <p:extLst>
      <p:ext uri="{BB962C8B-B14F-4D97-AF65-F5344CB8AC3E}">
        <p14:creationId xmlns:p14="http://schemas.microsoft.com/office/powerpoint/2010/main" val="15819949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71</a:t>
            </a:fld>
            <a:endParaRPr lang="en-US"/>
          </a:p>
        </p:txBody>
      </p:sp>
    </p:spTree>
    <p:extLst>
      <p:ext uri="{BB962C8B-B14F-4D97-AF65-F5344CB8AC3E}">
        <p14:creationId xmlns:p14="http://schemas.microsoft.com/office/powerpoint/2010/main" val="1109789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72</a:t>
            </a:fld>
            <a:endParaRPr lang="en-US"/>
          </a:p>
        </p:txBody>
      </p:sp>
    </p:spTree>
    <p:extLst>
      <p:ext uri="{BB962C8B-B14F-4D97-AF65-F5344CB8AC3E}">
        <p14:creationId xmlns:p14="http://schemas.microsoft.com/office/powerpoint/2010/main" val="15530694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73</a:t>
            </a:fld>
            <a:endParaRPr lang="en-US"/>
          </a:p>
        </p:txBody>
      </p:sp>
    </p:spTree>
    <p:extLst>
      <p:ext uri="{BB962C8B-B14F-4D97-AF65-F5344CB8AC3E}">
        <p14:creationId xmlns:p14="http://schemas.microsoft.com/office/powerpoint/2010/main" val="9926490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74</a:t>
            </a:fld>
            <a:endParaRPr lang="en-US"/>
          </a:p>
        </p:txBody>
      </p:sp>
    </p:spTree>
    <p:extLst>
      <p:ext uri="{BB962C8B-B14F-4D97-AF65-F5344CB8AC3E}">
        <p14:creationId xmlns:p14="http://schemas.microsoft.com/office/powerpoint/2010/main" val="34078462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75</a:t>
            </a:fld>
            <a:endParaRPr lang="en-US"/>
          </a:p>
        </p:txBody>
      </p:sp>
    </p:spTree>
    <p:extLst>
      <p:ext uri="{BB962C8B-B14F-4D97-AF65-F5344CB8AC3E}">
        <p14:creationId xmlns:p14="http://schemas.microsoft.com/office/powerpoint/2010/main" val="14954524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76</a:t>
            </a:fld>
            <a:endParaRPr lang="en-US"/>
          </a:p>
        </p:txBody>
      </p:sp>
    </p:spTree>
    <p:extLst>
      <p:ext uri="{BB962C8B-B14F-4D97-AF65-F5344CB8AC3E}">
        <p14:creationId xmlns:p14="http://schemas.microsoft.com/office/powerpoint/2010/main" val="40801498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77</a:t>
            </a:fld>
            <a:endParaRPr lang="en-US"/>
          </a:p>
        </p:txBody>
      </p:sp>
    </p:spTree>
    <p:extLst>
      <p:ext uri="{BB962C8B-B14F-4D97-AF65-F5344CB8AC3E}">
        <p14:creationId xmlns:p14="http://schemas.microsoft.com/office/powerpoint/2010/main" val="19027014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78</a:t>
            </a:fld>
            <a:endParaRPr lang="en-US"/>
          </a:p>
        </p:txBody>
      </p:sp>
    </p:spTree>
    <p:extLst>
      <p:ext uri="{BB962C8B-B14F-4D97-AF65-F5344CB8AC3E}">
        <p14:creationId xmlns:p14="http://schemas.microsoft.com/office/powerpoint/2010/main" val="377997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 </a:t>
            </a:r>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368141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altLang="ar-SA" sz="2000" smtClean="0">
              <a:solidFill>
                <a:srgbClr val="0000FF"/>
              </a:solidFill>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9</a:t>
            </a:fld>
            <a:endParaRPr lang="en-US"/>
          </a:p>
        </p:txBody>
      </p:sp>
    </p:spTree>
    <p:extLst>
      <p:ext uri="{BB962C8B-B14F-4D97-AF65-F5344CB8AC3E}">
        <p14:creationId xmlns:p14="http://schemas.microsoft.com/office/powerpoint/2010/main" val="328387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lvl1pPr>
              <a:defRPr>
                <a:latin typeface="Arial" panose="020B0604020202020204" pitchFamily="34" charset="0"/>
                <a:cs typeface="Arial" panose="020B0604020202020204" pitchFamily="34" charset="0"/>
              </a:defRPr>
            </a:lvl1pPr>
          </a:lstStyle>
          <a:p>
            <a:fld id="{BBB36B7C-CDB3-4935-8539-1EAC7D2A34E2}" type="datetime1">
              <a:rPr lang="en-US" smtClean="0"/>
              <a:t>26/09/2014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FAD33C-3A96-41C7-8C32-D39B49E58298}" type="datetime1">
              <a:rPr lang="en-US" smtClean="0"/>
              <a:t>26/09/2014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0AE694-F689-4611-98E1-BDCE46F4159F}" type="datetime1">
              <a:rPr lang="en-US" smtClean="0"/>
              <a:t>26/09/2014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458200" cy="487362"/>
          </a:xfrm>
        </p:spPr>
        <p:txBody>
          <a:bodyPr>
            <a:noAutofit/>
          </a:bodyPr>
          <a:lstStyle>
            <a:lvl1pPr>
              <a:defRPr sz="3000" b="1">
                <a:solidFill>
                  <a:srgbClr val="FF0000"/>
                </a:solidFill>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228600" y="719028"/>
            <a:ext cx="84582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a:xfrm>
            <a:off x="228600" y="6415740"/>
            <a:ext cx="2011680" cy="384048"/>
          </a:xfrm>
        </p:spPr>
        <p:txBody>
          <a:bodyPr rtlCol="0"/>
          <a:lstStyle>
            <a:lvl1pPr>
              <a:defRPr>
                <a:latin typeface="Arial" panose="020B0604020202020204" pitchFamily="34" charset="0"/>
                <a:cs typeface="Arial" panose="020B0604020202020204" pitchFamily="34" charset="0"/>
              </a:defRPr>
            </a:lvl1pPr>
          </a:lstStyle>
          <a:p>
            <a:fld id="{73A4C595-71CD-48A9-B36D-8F8DA91F5D49}" type="datetime1">
              <a:rPr lang="en-US" smtClean="0"/>
              <a:t>26/09/2014</a:t>
            </a:fld>
            <a:endParaRPr lang="en-US"/>
          </a:p>
        </p:txBody>
      </p:sp>
      <p:sp>
        <p:nvSpPr>
          <p:cNvPr id="9" name="Slide Number Placeholder 8"/>
          <p:cNvSpPr>
            <a:spLocks noGrp="1"/>
          </p:cNvSpPr>
          <p:nvPr>
            <p:ph type="sldNum" sz="quarter" idx="15"/>
          </p:nvPr>
        </p:nvSpPr>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10" name="Footer Placeholder 9"/>
          <p:cNvSpPr>
            <a:spLocks noGrp="1"/>
          </p:cNvSpPr>
          <p:nvPr>
            <p:ph type="ftr" sz="quarter" idx="16"/>
          </p:nvPr>
        </p:nvSpPr>
        <p:spPr>
          <a:xfrm>
            <a:off x="2628900" y="6438327"/>
            <a:ext cx="3200400" cy="365760"/>
          </a:xfrm>
        </p:spPr>
        <p:txBody>
          <a:bodyPr rtlCol="0"/>
          <a:lstStyle>
            <a:lvl1pPr>
              <a:defRPr>
                <a:latin typeface="Arial" panose="020B0604020202020204" pitchFamily="34" charset="0"/>
                <a:cs typeface="Arial" panose="020B0604020202020204" pitchFamily="34" charset="0"/>
              </a:defRPr>
            </a:lvl1p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lvl1pPr>
              <a:defRPr>
                <a:latin typeface="Arial" panose="020B0604020202020204" pitchFamily="34" charset="0"/>
                <a:cs typeface="Arial" panose="020B0604020202020204" pitchFamily="34" charset="0"/>
              </a:defRPr>
            </a:lvl1pPr>
          </a:lstStyle>
          <a:p>
            <a:fld id="{2CC33225-2A3E-46C3-B84C-120A007D5AEF}" type="datetime1">
              <a:rPr lang="en-US" smtClean="0"/>
              <a:t>26/09/2014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AB5ADC-F86B-4D81-9EB5-DC98B4341E13}" type="datetime1">
              <a:rPr lang="en-US" smtClean="0"/>
              <a:t>26/09/2014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A229586-4A6F-4BC1-BA6E-E4A338FBE53D}" type="datetime1">
              <a:rPr lang="en-US" smtClean="0"/>
              <a:t>26/09/2014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DC843E2-7568-4744-8325-AFDE5D899B3E}" type="datetime1">
              <a:rPr lang="en-US" smtClean="0"/>
              <a:t>26/09/2014</a:t>
            </a:fld>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79C4D-3B4E-42B1-8B84-D9DB5C53737E}" type="datetime1">
              <a:rPr lang="en-US" smtClean="0"/>
              <a:t>26/09/2014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D5625C-5127-423B-B3C8-FFE630656F64}" type="datetime1">
              <a:rPr lang="en-US" smtClean="0"/>
              <a:t>26/09/2014</a:t>
            </a:fld>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17A5374-14CA-4781-9F93-33BA48088627}" type="datetime1">
              <a:rPr lang="en-US" smtClean="0"/>
              <a:t>26/09/2014</a:t>
            </a:fld>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A43357E-7903-4739-B50E-386C0068E2A3}" type="datetime1">
              <a:rPr lang="en-US" smtClean="0"/>
              <a:t>26/09/2014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505769" y="625953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478337" y="6278580"/>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5.wmf"/><Relationship Id="rId5" Type="http://schemas.openxmlformats.org/officeDocument/2006/relationships/oleObject" Target="../embeddings/oleObject4.bin"/><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7.w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38.w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www.cerm.unifi.it/EUcourse2001/Gunther_lecturenotes.pdf"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4.bin"/><Relationship Id="rId3" Type="http://schemas.openxmlformats.org/officeDocument/2006/relationships/notesSlide" Target="../notesSlides/notesSlide44.xml"/><Relationship Id="rId7" Type="http://schemas.openxmlformats.org/officeDocument/2006/relationships/image" Target="../media/image51.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50.wmf"/><Relationship Id="rId15" Type="http://schemas.openxmlformats.org/officeDocument/2006/relationships/oleObject" Target="../embeddings/oleObject16.bin"/><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52.wmf"/><Relationship Id="rId14" Type="http://schemas.openxmlformats.org/officeDocument/2006/relationships/oleObject" Target="../embeddings/oleObject15.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57.wmf"/><Relationship Id="rId3" Type="http://schemas.openxmlformats.org/officeDocument/2006/relationships/notesSlide" Target="../notesSlides/notesSlide50.xml"/><Relationship Id="rId7" Type="http://schemas.openxmlformats.org/officeDocument/2006/relationships/image" Target="../media/image54.wmf"/><Relationship Id="rId12"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55.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62.wmf"/><Relationship Id="rId3" Type="http://schemas.openxmlformats.org/officeDocument/2006/relationships/notesSlide" Target="../notesSlides/notesSlide51.xml"/><Relationship Id="rId7" Type="http://schemas.openxmlformats.org/officeDocument/2006/relationships/image" Target="../media/image59.wmf"/><Relationship Id="rId12" Type="http://schemas.openxmlformats.org/officeDocument/2006/relationships/oleObject" Target="../embeddings/oleObject26.bin"/><Relationship Id="rId17" Type="http://schemas.openxmlformats.org/officeDocument/2006/relationships/image" Target="../media/image64.wmf"/><Relationship Id="rId2" Type="http://schemas.openxmlformats.org/officeDocument/2006/relationships/slideLayout" Target="../slideLayouts/slideLayout2.xml"/><Relationship Id="rId16" Type="http://schemas.openxmlformats.org/officeDocument/2006/relationships/oleObject" Target="../embeddings/oleObject28.bin"/><Relationship Id="rId1" Type="http://schemas.openxmlformats.org/officeDocument/2006/relationships/vmlDrawing" Target="../drawings/vmlDrawing7.vml"/><Relationship Id="rId6" Type="http://schemas.openxmlformats.org/officeDocument/2006/relationships/oleObject" Target="../embeddings/oleObject23.bin"/><Relationship Id="rId11" Type="http://schemas.openxmlformats.org/officeDocument/2006/relationships/image" Target="../media/image61.wmf"/><Relationship Id="rId5" Type="http://schemas.openxmlformats.org/officeDocument/2006/relationships/image" Target="../media/image58.wmf"/><Relationship Id="rId15" Type="http://schemas.openxmlformats.org/officeDocument/2006/relationships/image" Target="../media/image63.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60.wmf"/><Relationship Id="rId1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notesSlide" Target="../notesSlides/notesSlide52.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3.wmf"/><Relationship Id="rId5" Type="http://schemas.openxmlformats.org/officeDocument/2006/relationships/oleObject" Target="../embeddings/oleObject29.bin"/><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11" Type="http://schemas.openxmlformats.org/officeDocument/2006/relationships/image" Target="../media/image10.wmf"/><Relationship Id="rId5" Type="http://schemas.openxmlformats.org/officeDocument/2006/relationships/image" Target="../media/image8.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75.png"/><Relationship Id="rId4" Type="http://schemas.openxmlformats.org/officeDocument/2006/relationships/oleObject" Target="../embeddings/oleObject31.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en.wikipedia.org/wiki/Wavelet_transform" TargetMode="External"/><Relationship Id="rId2" Type="http://schemas.openxmlformats.org/officeDocument/2006/relationships/hyperlink" Target="http://www.mathworks.com/help/wavelet/ug/wavelet-packet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362200"/>
            <a:ext cx="6172200" cy="979962"/>
          </a:xfrm>
        </p:spPr>
        <p:txBody>
          <a:bodyPr>
            <a:noAutofit/>
          </a:bodyPr>
          <a:lstStyle/>
          <a:p>
            <a:pPr algn="ctr"/>
            <a:r>
              <a:rPr lang="en-US" sz="4000" smtClean="0">
                <a:solidFill>
                  <a:srgbClr val="FF0000"/>
                </a:solidFill>
                <a:latin typeface="Arial" panose="020B0604020202020204" pitchFamily="34" charset="0"/>
                <a:cs typeface="Arial" panose="020B0604020202020204" pitchFamily="34" charset="0"/>
              </a:rPr>
              <a:t>WAVELET TRANSFORM</a:t>
            </a:r>
            <a:endParaRPr lang="en-US" sz="40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819400" y="4495800"/>
            <a:ext cx="4343400" cy="2209800"/>
          </a:xfrm>
        </p:spPr>
        <p:txBody>
          <a:bodyPr>
            <a:noAutofit/>
          </a:bodyPr>
          <a:lstStyle/>
          <a:p>
            <a:r>
              <a:rPr lang="en-US" b="0" smtClean="0"/>
              <a:t>Supervisor: Dr. Lý Quốc Ngọc</a:t>
            </a:r>
            <a:endParaRPr lang="en-US" b="0" dirty="0" smtClean="0"/>
          </a:p>
          <a:p>
            <a:r>
              <a:rPr lang="en-US" b="0" smtClean="0"/>
              <a:t>Group </a:t>
            </a:r>
            <a:r>
              <a:rPr lang="en-US" b="0" smtClean="0"/>
              <a:t>9:	</a:t>
            </a:r>
            <a:r>
              <a:rPr lang="vi-VN" b="0" smtClean="0"/>
              <a:t>Hồ </a:t>
            </a:r>
            <a:r>
              <a:rPr lang="vi-VN" b="0"/>
              <a:t>Quang </a:t>
            </a:r>
            <a:r>
              <a:rPr lang="vi-VN" b="0" smtClean="0"/>
              <a:t>Minh</a:t>
            </a:r>
            <a:r>
              <a:rPr lang="en-US" b="0"/>
              <a:t> - 1211042</a:t>
            </a:r>
            <a:endParaRPr lang="vi-VN" b="0"/>
          </a:p>
          <a:p>
            <a:r>
              <a:rPr lang="en-US" b="0" smtClean="0"/>
              <a:t>	</a:t>
            </a:r>
            <a:r>
              <a:rPr lang="vi-VN" b="0" smtClean="0"/>
              <a:t>Đỗ </a:t>
            </a:r>
            <a:r>
              <a:rPr lang="vi-VN" b="0"/>
              <a:t>Đặng </a:t>
            </a:r>
            <a:r>
              <a:rPr lang="vi-VN" b="0" smtClean="0"/>
              <a:t>Minh</a:t>
            </a:r>
            <a:r>
              <a:rPr lang="en-US" b="0"/>
              <a:t> - 1311015</a:t>
            </a:r>
          </a:p>
          <a:p>
            <a:r>
              <a:rPr lang="en-US" b="0" smtClean="0"/>
              <a:t>	</a:t>
            </a:r>
            <a:r>
              <a:rPr lang="vi-VN" b="0" smtClean="0"/>
              <a:t>Huỳnh </a:t>
            </a:r>
            <a:r>
              <a:rPr lang="vi-VN" b="0"/>
              <a:t>Công </a:t>
            </a:r>
            <a:r>
              <a:rPr lang="vi-VN" b="0" smtClean="0"/>
              <a:t>Toàn</a:t>
            </a:r>
            <a:r>
              <a:rPr lang="en-US" b="0" smtClean="0"/>
              <a:t> - 1311026</a:t>
            </a:r>
            <a:endParaRPr lang="vi-VN" b="0"/>
          </a:p>
          <a:p>
            <a:r>
              <a:rPr lang="en-US" b="0" smtClean="0"/>
              <a:t>	</a:t>
            </a:r>
            <a:r>
              <a:rPr lang="vi-VN" b="0" smtClean="0"/>
              <a:t>Dương </a:t>
            </a:r>
            <a:r>
              <a:rPr lang="vi-VN" b="0"/>
              <a:t>Xuân </a:t>
            </a:r>
            <a:r>
              <a:rPr lang="vi-VN" b="0" smtClean="0"/>
              <a:t>Long</a:t>
            </a:r>
            <a:r>
              <a:rPr lang="en-US" b="0" smtClean="0"/>
              <a:t> - 1311048</a:t>
            </a:r>
            <a:endParaRPr lang="vi-VN" b="0"/>
          </a:p>
          <a:p>
            <a:r>
              <a:rPr lang="en-US" b="0" smtClean="0"/>
              <a:t>	</a:t>
            </a:r>
            <a:r>
              <a:rPr lang="vi-VN" b="0" smtClean="0"/>
              <a:t>Hồ </a:t>
            </a:r>
            <a:r>
              <a:rPr lang="vi-VN" b="0"/>
              <a:t>Văn </a:t>
            </a:r>
            <a:r>
              <a:rPr lang="vi-VN" b="0" smtClean="0"/>
              <a:t>Tấn</a:t>
            </a:r>
            <a:r>
              <a:rPr lang="en-US" b="0" smtClean="0"/>
              <a:t> - 1311058</a:t>
            </a:r>
            <a:endParaRPr lang="en-US" b="0" dirty="0"/>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marL="274320" lvl="1">
              <a:lnSpc>
                <a:spcPct val="90000"/>
              </a:lnSpc>
              <a:spcBef>
                <a:spcPts val="600"/>
              </a:spcBef>
              <a:buSzPct val="70000"/>
              <a:buFont typeface="Wingdings"/>
              <a:buChar char=""/>
            </a:pPr>
            <a:r>
              <a:rPr lang="en-US" sz="2200"/>
              <a:t>Wavelets are mathematical </a:t>
            </a:r>
            <a:r>
              <a:rPr lang="en-US" sz="2200" smtClean="0"/>
              <a:t>functions.</a:t>
            </a:r>
            <a:endParaRPr lang="en-US" altLang="zh-TW" sz="2200" smtClean="0"/>
          </a:p>
          <a:p>
            <a:pPr>
              <a:lnSpc>
                <a:spcPct val="90000"/>
              </a:lnSpc>
            </a:pPr>
            <a:r>
              <a:rPr lang="en-US" altLang="zh-TW" sz="2200" smtClean="0"/>
              <a:t>Wavelet Transform: Decomposition </a:t>
            </a:r>
            <a:r>
              <a:rPr lang="en-US" altLang="zh-TW" sz="2200"/>
              <a:t>of a signal into constituent </a:t>
            </a:r>
            <a:r>
              <a:rPr lang="en-US" altLang="zh-TW" sz="2200" smtClean="0"/>
              <a:t>parts.</a:t>
            </a:r>
          </a:p>
          <a:p>
            <a:pPr>
              <a:lnSpc>
                <a:spcPct val="90000"/>
              </a:lnSpc>
            </a:pPr>
            <a:r>
              <a:rPr lang="en-US" altLang="zh-TW" sz="2200" smtClean="0"/>
              <a:t>Principles of wavelet transform:</a:t>
            </a:r>
          </a:p>
          <a:p>
            <a:pPr lvl="1"/>
            <a:r>
              <a:rPr lang="en-US" sz="2200" smtClean="0"/>
              <a:t>Split up the signal into a bunch of signals.</a:t>
            </a:r>
          </a:p>
          <a:p>
            <a:pPr lvl="1"/>
            <a:r>
              <a:rPr lang="en-US" sz="2200" smtClean="0"/>
              <a:t>Representing the same signal, but all corresponding to different frequency bands.</a:t>
            </a:r>
          </a:p>
          <a:p>
            <a:pPr lvl="1"/>
            <a:r>
              <a:rPr lang="en-US" sz="2200" smtClean="0"/>
              <a:t>Providing what frequency bands exists at what time intervals.</a:t>
            </a:r>
            <a:endParaRPr lang="en-US" altLang="zh-TW" sz="2200" smtClean="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839413"/>
            <a:ext cx="3886200" cy="2550319"/>
          </a:xfrm>
          <a:prstGeom prst="rect">
            <a:avLst/>
          </a:prstGeom>
          <a:noFill/>
          <a:ln>
            <a:noFill/>
          </a:ln>
        </p:spPr>
      </p:pic>
    </p:spTree>
    <p:extLst>
      <p:ext uri="{BB962C8B-B14F-4D97-AF65-F5344CB8AC3E}">
        <p14:creationId xmlns:p14="http://schemas.microsoft.com/office/powerpoint/2010/main" val="2142690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ar-SA" sz="2200"/>
              <a:t>Overcomes the preset resolution problem of the STFT by using a variable length </a:t>
            </a:r>
            <a:r>
              <a:rPr lang="en-US" altLang="ar-SA" sz="2200" smtClean="0"/>
              <a:t>window.</a:t>
            </a:r>
            <a:endParaRPr lang="en-US" altLang="ar-SA" sz="2200"/>
          </a:p>
          <a:p>
            <a:pPr>
              <a:lnSpc>
                <a:spcPct val="90000"/>
              </a:lnSpc>
            </a:pPr>
            <a:r>
              <a:rPr lang="en-US" altLang="ar-SA" sz="2200"/>
              <a:t>Analysis windows of different lengths are used for different frequencies:</a:t>
            </a:r>
          </a:p>
          <a:p>
            <a:pPr lvl="1">
              <a:lnSpc>
                <a:spcPct val="90000"/>
              </a:lnSpc>
            </a:pPr>
            <a:r>
              <a:rPr lang="en-US" altLang="ar-SA" sz="2200"/>
              <a:t>Analysis of high </a:t>
            </a:r>
            <a:r>
              <a:rPr lang="en-US" altLang="ar-SA" sz="2200" smtClean="0"/>
              <a:t>frequenci.es</a:t>
            </a:r>
            <a:r>
              <a:rPr lang="en-US" altLang="ar-SA" sz="2200">
                <a:sym typeface="Wingdings" panose="05000000000000000000" pitchFamily="2" charset="2"/>
              </a:rPr>
              <a:t> Use narrower windows for better time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Analysis of low frequencies  Use wider windows for better frequency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a:lnSpc>
                <a:spcPct val="90000"/>
              </a:lnSpc>
            </a:pPr>
            <a:r>
              <a:rPr lang="en-US" altLang="ar-SA" sz="2200"/>
              <a:t>This works well, if the signal to be analyzed mainly consists of slowly varying characteristics with occasional short high frequency bursts.</a:t>
            </a:r>
          </a:p>
          <a:p>
            <a:pPr>
              <a:lnSpc>
                <a:spcPct val="90000"/>
              </a:lnSpc>
            </a:pPr>
            <a:r>
              <a:rPr lang="en-US" altLang="ar-SA" sz="2200"/>
              <a:t>Heisenberg principle still holds!!!</a:t>
            </a:r>
          </a:p>
          <a:p>
            <a:pPr>
              <a:lnSpc>
                <a:spcPct val="90000"/>
              </a:lnSpc>
            </a:pPr>
            <a:r>
              <a:rPr lang="en-US" altLang="ar-SA" sz="2200"/>
              <a:t>The function used to window the signal is called </a:t>
            </a:r>
            <a:r>
              <a:rPr lang="en-US" altLang="ar-SA" sz="2200">
                <a:solidFill>
                  <a:srgbClr val="0070C0"/>
                </a:solidFill>
              </a:rPr>
              <a:t>the </a:t>
            </a:r>
            <a:r>
              <a:rPr lang="en-US" altLang="ar-SA" sz="2200" smtClean="0">
                <a:solidFill>
                  <a:srgbClr val="0070C0"/>
                </a:solidFill>
              </a:rPr>
              <a:t>wavelet.</a:t>
            </a:r>
            <a:endParaRPr lang="en-US" altLang="ar-SA" sz="2200">
              <a:solidFill>
                <a:srgbClr val="0070C0"/>
              </a:solidFill>
            </a:endParaRPr>
          </a:p>
        </p:txBody>
      </p:sp>
    </p:spTree>
    <p:extLst>
      <p:ext uri="{BB962C8B-B14F-4D97-AF65-F5344CB8AC3E}">
        <p14:creationId xmlns:p14="http://schemas.microsoft.com/office/powerpoint/2010/main" val="3517755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Wavelet </a:t>
            </a:r>
            <a:r>
              <a:rPr lang="en-US"/>
              <a:t>transform also provides time-frequency </a:t>
            </a:r>
            <a:r>
              <a:rPr lang="en-US" smtClean="0"/>
              <a:t>view</a:t>
            </a:r>
          </a:p>
          <a:p>
            <a:pPr lvl="1">
              <a:lnSpc>
                <a:spcPct val="90000"/>
              </a:lnSpc>
            </a:pPr>
            <a:r>
              <a:rPr lang="en-US" sz="2400" smtClean="0"/>
              <a:t>Decomposes </a:t>
            </a:r>
            <a:r>
              <a:rPr lang="en-US" sz="2400"/>
              <a:t>signal in terms of duration-limited, band-pass components</a:t>
            </a:r>
          </a:p>
          <a:p>
            <a:pPr lvl="2">
              <a:lnSpc>
                <a:spcPct val="90000"/>
              </a:lnSpc>
            </a:pPr>
            <a:r>
              <a:rPr lang="en-US" sz="2400" smtClean="0"/>
              <a:t>high-frequency </a:t>
            </a:r>
            <a:r>
              <a:rPr lang="en-US" sz="2400"/>
              <a:t>components are short-duration, wide-band</a:t>
            </a:r>
          </a:p>
          <a:p>
            <a:pPr lvl="2">
              <a:lnSpc>
                <a:spcPct val="90000"/>
              </a:lnSpc>
            </a:pPr>
            <a:r>
              <a:rPr lang="en-US" sz="2400" smtClean="0"/>
              <a:t>low-frequency </a:t>
            </a:r>
            <a:r>
              <a:rPr lang="en-US" sz="2400"/>
              <a:t>components are longer-duration, narrow-band</a:t>
            </a:r>
          </a:p>
          <a:p>
            <a:pPr lvl="1">
              <a:lnSpc>
                <a:spcPct val="90000"/>
              </a:lnSpc>
            </a:pPr>
            <a:r>
              <a:rPr lang="en-US" sz="2400" smtClean="0"/>
              <a:t>Can </a:t>
            </a:r>
            <a:r>
              <a:rPr lang="en-US" sz="2400"/>
              <a:t>provide combo of good time-frequency localization and orthogonality</a:t>
            </a:r>
          </a:p>
          <a:p>
            <a:pPr lvl="2">
              <a:lnSpc>
                <a:spcPct val="90000"/>
              </a:lnSpc>
            </a:pPr>
            <a:r>
              <a:rPr lang="en-US" sz="2400" smtClean="0"/>
              <a:t>the </a:t>
            </a:r>
            <a:r>
              <a:rPr lang="en-US" sz="2400"/>
              <a:t>STFT can’t do this</a:t>
            </a:r>
          </a:p>
          <a:p>
            <a:pPr lvl="1">
              <a:lnSpc>
                <a:spcPct val="90000"/>
              </a:lnSpc>
            </a:pPr>
            <a:r>
              <a:rPr lang="en-US" sz="2400" smtClean="0"/>
              <a:t>More </a:t>
            </a:r>
            <a:r>
              <a:rPr lang="en-US" sz="2400"/>
              <a:t>precisely, wavelets give time-scale viewpoint</a:t>
            </a:r>
          </a:p>
          <a:p>
            <a:pPr lvl="2">
              <a:lnSpc>
                <a:spcPct val="90000"/>
              </a:lnSpc>
            </a:pPr>
            <a:r>
              <a:rPr lang="en-US" sz="2400" smtClean="0"/>
              <a:t>this </a:t>
            </a:r>
            <a:r>
              <a:rPr lang="en-US" sz="2400"/>
              <a:t>is connected to the multi-resolution viewpoint of wavelets</a:t>
            </a:r>
            <a:endParaRPr lang="en-US" sz="2400" dirty="0"/>
          </a:p>
        </p:txBody>
      </p:sp>
    </p:spTree>
    <p:extLst>
      <p:ext uri="{BB962C8B-B14F-4D97-AF65-F5344CB8AC3E}">
        <p14:creationId xmlns:p14="http://schemas.microsoft.com/office/powerpoint/2010/main" val="1235745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TYPES OF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13</a:t>
            </a:fld>
            <a:endParaRPr lang="en-US"/>
          </a:p>
        </p:txBody>
      </p:sp>
      <p:pic>
        <p:nvPicPr>
          <p:cNvPr id="6" name="Picture 5" descr="http://sfb649.wiwi.hu-berlin.de/fedc_homepage/xplore/ebooks/html/csa/img2723.gif"/>
          <p:cNvPicPr/>
          <p:nvPr/>
        </p:nvPicPr>
        <p:blipFill>
          <a:blip r:embed="rId3">
            <a:extLst>
              <a:ext uri="{28A0092B-C50C-407E-A947-70E740481C1C}">
                <a14:useLocalDpi xmlns:a14="http://schemas.microsoft.com/office/drawing/2010/main" val="0"/>
              </a:ext>
            </a:extLst>
          </a:blip>
          <a:srcRect/>
          <a:stretch>
            <a:fillRect/>
          </a:stretch>
        </p:blipFill>
        <p:spPr bwMode="auto">
          <a:xfrm>
            <a:off x="533400" y="721686"/>
            <a:ext cx="2333625" cy="1799590"/>
          </a:xfrm>
          <a:prstGeom prst="rect">
            <a:avLst/>
          </a:prstGeom>
          <a:noFill/>
          <a:ln>
            <a:noFill/>
          </a:ln>
        </p:spPr>
      </p:pic>
      <p:sp>
        <p:nvSpPr>
          <p:cNvPr id="7" name="TextBox 6"/>
          <p:cNvSpPr txBox="1"/>
          <p:nvPr/>
        </p:nvSpPr>
        <p:spPr>
          <a:xfrm>
            <a:off x="838200" y="2870812"/>
            <a:ext cx="1813317"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Daubechies</a:t>
            </a:r>
          </a:p>
        </p:txBody>
      </p:sp>
      <p:pic>
        <p:nvPicPr>
          <p:cNvPr id="8" name="Picture 7" descr="http://upload.wikimedia.org/wikipedia/commons/thumb/0/08/MexicanHatMathematica.svg/250px-MexicanHatMathematica.svg.png"/>
          <p:cNvPicPr/>
          <p:nvPr/>
        </p:nvPicPr>
        <p:blipFill>
          <a:blip r:embed="rId4">
            <a:extLst>
              <a:ext uri="{28A0092B-C50C-407E-A947-70E740481C1C}">
                <a14:useLocalDpi xmlns:a14="http://schemas.microsoft.com/office/drawing/2010/main" val="0"/>
              </a:ext>
            </a:extLst>
          </a:blip>
          <a:srcRect/>
          <a:stretch>
            <a:fillRect/>
          </a:stretch>
        </p:blipFill>
        <p:spPr bwMode="auto">
          <a:xfrm>
            <a:off x="6096000" y="792320"/>
            <a:ext cx="2487960" cy="1646079"/>
          </a:xfrm>
          <a:prstGeom prst="rect">
            <a:avLst/>
          </a:prstGeom>
          <a:noFill/>
          <a:ln>
            <a:noFill/>
          </a:ln>
        </p:spPr>
      </p:pic>
      <p:sp>
        <p:nvSpPr>
          <p:cNvPr id="9" name="TextBox 8"/>
          <p:cNvSpPr txBox="1"/>
          <p:nvPr/>
        </p:nvSpPr>
        <p:spPr>
          <a:xfrm>
            <a:off x="6632960" y="2870811"/>
            <a:ext cx="1845377"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Mexican hat</a:t>
            </a:r>
            <a:endParaRPr lang="en-US" sz="240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5"/>
          <a:stretch>
            <a:fillRect/>
          </a:stretch>
        </p:blipFill>
        <p:spPr>
          <a:xfrm>
            <a:off x="5500408" y="4017372"/>
            <a:ext cx="3055714" cy="1653525"/>
          </a:xfrm>
          <a:prstGeom prst="rect">
            <a:avLst/>
          </a:prstGeom>
        </p:spPr>
      </p:pic>
      <p:sp>
        <p:nvSpPr>
          <p:cNvPr id="11" name="TextBox 10"/>
          <p:cNvSpPr txBox="1"/>
          <p:nvPr/>
        </p:nvSpPr>
        <p:spPr>
          <a:xfrm>
            <a:off x="6632960" y="6047746"/>
            <a:ext cx="1040670"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Morlet</a:t>
            </a:r>
            <a:endParaRPr lang="en-US" sz="240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381000" y="3962400"/>
            <a:ext cx="4724400" cy="1934308"/>
          </a:xfrm>
          <a:prstGeom prst="rect">
            <a:avLst/>
          </a:prstGeom>
        </p:spPr>
      </p:pic>
      <p:sp>
        <p:nvSpPr>
          <p:cNvPr id="13" name="TextBox 12"/>
          <p:cNvSpPr txBox="1"/>
          <p:nvPr/>
        </p:nvSpPr>
        <p:spPr>
          <a:xfrm>
            <a:off x="1942028" y="6047746"/>
            <a:ext cx="1418978"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Shannon</a:t>
            </a:r>
            <a:endParaRPr lang="en-US" sz="2400">
              <a:latin typeface="Arial" panose="020B0604020202020204" pitchFamily="34" charset="0"/>
              <a:cs typeface="Arial" panose="020B0604020202020204" pitchFamily="34" charset="0"/>
            </a:endParaRPr>
          </a:p>
        </p:txBody>
      </p:sp>
      <p:pic>
        <p:nvPicPr>
          <p:cNvPr id="14" name="Picture 13" descr="http://upload.wikimedia.org/wikipedia/commons/thumb/a/a0/Haar_wavelet.svg/220px-Haar_wavelet.svg.png"/>
          <p:cNvPicPr/>
          <p:nvPr/>
        </p:nvPicPr>
        <p:blipFill>
          <a:blip r:embed="rId7">
            <a:extLst>
              <a:ext uri="{28A0092B-C50C-407E-A947-70E740481C1C}">
                <a14:useLocalDpi xmlns:a14="http://schemas.microsoft.com/office/drawing/2010/main" val="0"/>
              </a:ext>
            </a:extLst>
          </a:blip>
          <a:srcRect/>
          <a:stretch>
            <a:fillRect/>
          </a:stretch>
        </p:blipFill>
        <p:spPr bwMode="auto">
          <a:xfrm>
            <a:off x="3216924" y="543568"/>
            <a:ext cx="2667000" cy="2155825"/>
          </a:xfrm>
          <a:prstGeom prst="rect">
            <a:avLst/>
          </a:prstGeom>
          <a:noFill/>
          <a:ln>
            <a:noFill/>
          </a:ln>
        </p:spPr>
      </p:pic>
      <p:sp>
        <p:nvSpPr>
          <p:cNvPr id="15" name="TextBox 14"/>
          <p:cNvSpPr txBox="1"/>
          <p:nvPr/>
        </p:nvSpPr>
        <p:spPr>
          <a:xfrm>
            <a:off x="4031140" y="2870811"/>
            <a:ext cx="85311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Haar</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527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TYPES OF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7142663" cy="5559552"/>
              </a:xfrm>
            </p:spPr>
            <p:txBody>
              <a:bodyPr>
                <a:normAutofit/>
              </a:bodyPr>
              <a:lstStyle/>
              <a:p>
                <a:pPr>
                  <a:lnSpc>
                    <a:spcPct val="90000"/>
                  </a:lnSpc>
                </a:pPr>
                <a:r>
                  <a:rPr lang="en-US" smtClean="0"/>
                  <a:t>Haar wavelet:</a:t>
                </a:r>
              </a:p>
              <a:p>
                <a:pPr lvl="1">
                  <a:lnSpc>
                    <a:spcPct val="90000"/>
                  </a:lnSpc>
                </a:pPr>
                <a:r>
                  <a:rPr lang="en-US" sz="2400"/>
                  <a:t>Haar wavelets seem to be as powerful as the other wavelets for most problems and are very easy to code.</a:t>
                </a:r>
              </a:p>
              <a:p>
                <a:pPr>
                  <a:lnSpc>
                    <a:spcPct val="90000"/>
                  </a:lnSpc>
                </a:pPr>
                <a:endParaRPr lang="en-US" smtClean="0"/>
              </a:p>
              <a:p>
                <a:pPr lvl="1">
                  <a:lnSpc>
                    <a:spcPct val="90000"/>
                  </a:lnSpc>
                </a:pPr>
                <a:r>
                  <a:rPr lang="en-US" sz="2400" smtClean="0"/>
                  <a:t>Wavelet 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0</m:t>
                              </m:r>
                            </m:e>
                          </m:eqArr>
                          <m:r>
                            <a:rPr lang="en-US" b="0" i="1" smtClean="0">
                              <a:latin typeface="Cambria Math" panose="02040503050406030204" pitchFamily="18" charset="0"/>
                            </a:rPr>
                            <m:t> </m:t>
                          </m:r>
                        </m:e>
                      </m:d>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&lt;1/2</m:t>
                            </m:r>
                          </m:e>
                        </m:mr>
                        <m:mr>
                          <m:e>
                            <m:r>
                              <a:rPr lang="en-US" i="1">
                                <a:latin typeface="Cambria Math" panose="02040503050406030204" pitchFamily="18" charset="0"/>
                              </a:rPr>
                              <m:t>1/2≤</m:t>
                            </m:r>
                            <m:r>
                              <a:rPr lang="en-US" i="1">
                                <a:latin typeface="Cambria Math" panose="02040503050406030204" pitchFamily="18" charset="0"/>
                              </a:rPr>
                              <m:t>𝑡</m:t>
                            </m:r>
                            <m:r>
                              <a:rPr lang="en-US" i="1">
                                <a:latin typeface="Cambria Math" panose="02040503050406030204" pitchFamily="18" charset="0"/>
                              </a:rPr>
                              <m:t>&lt;1</m:t>
                            </m:r>
                          </m:e>
                        </m:mr>
                        <m:mr>
                          <m:e>
                            <m:r>
                              <a:rPr lang="en-US" b="0" i="1" smtClean="0">
                                <a:latin typeface="Cambria Math" panose="02040503050406030204" pitchFamily="18" charset="0"/>
                              </a:rPr>
                              <m:t>𝑜𝑡h𝑒𝑟𝑤𝑖𝑠𝑒</m:t>
                            </m:r>
                          </m:e>
                        </m:mr>
                      </m:m>
                    </m:oMath>
                  </m:oMathPara>
                </a14:m>
                <a:endParaRPr lang="en-US" dirty="0" smtClean="0"/>
              </a:p>
              <a:p>
                <a:pPr lvl="1">
                  <a:lnSpc>
                    <a:spcPct val="90000"/>
                  </a:lnSpc>
                </a:pPr>
                <a:endParaRPr lang="en-US" sz="2400" smtClean="0"/>
              </a:p>
              <a:p>
                <a:pPr lvl="1">
                  <a:lnSpc>
                    <a:spcPct val="90000"/>
                  </a:lnSpc>
                </a:pPr>
                <a:r>
                  <a:rPr lang="en-US" sz="2400" smtClean="0"/>
                  <a:t>Scaling </a:t>
                </a:r>
                <a:r>
                  <a:rPr lang="en-US" sz="2400"/>
                  <a:t>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0</m:t>
                              </m:r>
                            </m:e>
                          </m:eqArr>
                          <m:r>
                            <m:rPr>
                              <m:brk m:alnAt="7"/>
                            </m:rPr>
                            <a:rPr lang="en-US"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m:t>
                                </m:r>
                              </m:e>
                            </m:mr>
                            <m:mr>
                              <m:e>
                                <m:r>
                                  <a:rPr lang="en-US" i="1">
                                    <a:latin typeface="Cambria Math" panose="02040503050406030204" pitchFamily="18" charset="0"/>
                                  </a:rPr>
                                  <m:t>𝑘h</m:t>
                                </m:r>
                                <m:r>
                                  <a:rPr lang="en-US" i="1">
                                    <a:latin typeface="Cambria Math" panose="02040503050406030204" pitchFamily="18" charset="0"/>
                                  </a:rPr>
                                  <m:t>á</m:t>
                                </m:r>
                                <m:r>
                                  <a:rPr lang="en-US" i="1">
                                    <a:latin typeface="Cambria Math" panose="02040503050406030204" pitchFamily="18" charset="0"/>
                                  </a:rPr>
                                  <m:t>𝑐</m:t>
                                </m:r>
                              </m:e>
                            </m:mr>
                          </m:m>
                        </m:e>
                      </m:d>
                    </m:oMath>
                  </m:oMathPara>
                </a14:m>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7142663" cy="5559552"/>
              </a:xfrm>
              <a:blipFill rotWithShape="0">
                <a:blip r:embed="rId3"/>
                <a:stretch>
                  <a:fillRect l="-427" t="-1425" r="-1706"/>
                </a:stretch>
              </a:blipFill>
            </p:spPr>
            <p:txBody>
              <a:bodyPr/>
              <a:lstStyle/>
              <a:p>
                <a:r>
                  <a:rPr lang="en-US">
                    <a:noFill/>
                  </a:rPr>
                  <a:t> </a:t>
                </a:r>
              </a:p>
            </p:txBody>
          </p:sp>
        </mc:Fallback>
      </mc:AlternateContent>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044125"/>
            <a:ext cx="2324977" cy="16716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1271" y="2514600"/>
            <a:ext cx="2191636" cy="146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2" descr="Ha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1" y="63580"/>
            <a:ext cx="1117600" cy="135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674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marL="609600" indent="-609600">
              <a:buClrTx/>
              <a:buSzPct val="100000"/>
              <a:buFont typeface="Wingdings" panose="05000000000000000000" pitchFamily="2" charset="2"/>
              <a:buAutoNum type="arabicPeriod"/>
            </a:pPr>
            <a:r>
              <a:rPr lang="en-US" altLang="ar-SA"/>
              <a:t>Compute a reduced-resolution approximation of the input image</a:t>
            </a:r>
          </a:p>
          <a:p>
            <a:pPr marL="990600" lvl="1" indent="-533400">
              <a:buFont typeface="Wingdings" panose="05000000000000000000" pitchFamily="2" charset="2"/>
              <a:buChar char="§"/>
            </a:pPr>
            <a:r>
              <a:rPr lang="en-US" altLang="ar-SA" sz="2400"/>
              <a:t>Filtering (Averaging, Gaussian)</a:t>
            </a:r>
          </a:p>
          <a:p>
            <a:pPr marL="990600" lvl="1" indent="-533400">
              <a:buFont typeface="Wingdings" panose="05000000000000000000" pitchFamily="2" charset="2"/>
              <a:buChar char="§"/>
            </a:pPr>
            <a:r>
              <a:rPr lang="en-US" altLang="ar-SA" sz="2400"/>
              <a:t>Down-sampling</a:t>
            </a:r>
          </a:p>
          <a:p>
            <a:pPr marL="609600" indent="-609600">
              <a:buClrTx/>
              <a:buSzPct val="100000"/>
              <a:buFont typeface="Wingdings" panose="05000000000000000000" pitchFamily="2" charset="2"/>
              <a:buAutoNum type="arabicPeriod"/>
            </a:pPr>
            <a:r>
              <a:rPr lang="en-US" altLang="ar-SA"/>
              <a:t>Up-sample the output of the previous by a factor 2 </a:t>
            </a:r>
          </a:p>
          <a:p>
            <a:pPr marL="609600" indent="-609600">
              <a:buClrTx/>
              <a:buSzPct val="100000"/>
              <a:buFont typeface="Wingdings" panose="05000000000000000000" pitchFamily="2" charset="2"/>
              <a:buAutoNum type="arabicPeriod"/>
            </a:pPr>
            <a:r>
              <a:rPr lang="en-US" altLang="ar-SA"/>
              <a:t>Compute the difference between the prediction of </a:t>
            </a:r>
            <a:r>
              <a:rPr lang="en-US" altLang="ar-SA" i="1">
                <a:solidFill>
                  <a:srgbClr val="0000FF"/>
                </a:solidFill>
              </a:rPr>
              <a:t>step 2 </a:t>
            </a:r>
            <a:r>
              <a:rPr lang="en-US" altLang="ar-SA"/>
              <a:t>and the input to</a:t>
            </a:r>
            <a:r>
              <a:rPr lang="en-US" altLang="ar-SA" i="1"/>
              <a:t> </a:t>
            </a:r>
            <a:r>
              <a:rPr lang="en-US" altLang="ar-SA" i="1">
                <a:solidFill>
                  <a:srgbClr val="0000FF"/>
                </a:solidFill>
              </a:rPr>
              <a:t>Step 1</a:t>
            </a:r>
            <a:r>
              <a:rPr lang="en-US" altLang="ar-SA" i="1"/>
              <a:t>.</a:t>
            </a:r>
            <a:endParaRPr lang="en-US" altLang="ar-SA" b="1" i="1">
              <a:solidFill>
                <a:srgbClr val="009999"/>
              </a:solidFill>
            </a:endParaRPr>
          </a:p>
        </p:txBody>
      </p:sp>
    </p:spTree>
    <p:extLst>
      <p:ext uri="{BB962C8B-B14F-4D97-AF65-F5344CB8AC3E}">
        <p14:creationId xmlns:p14="http://schemas.microsoft.com/office/powerpoint/2010/main" val="3340138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777883"/>
            <a:ext cx="7258837" cy="602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6633362" y="228600"/>
            <a:ext cx="2053438" cy="3518128"/>
          </a:xfrm>
          <a:prstGeom prst="rect">
            <a:avLst/>
          </a:prstGeom>
        </p:spPr>
      </p:pic>
    </p:spTree>
    <p:extLst>
      <p:ext uri="{BB962C8B-B14F-4D97-AF65-F5344CB8AC3E}">
        <p14:creationId xmlns:p14="http://schemas.microsoft.com/office/powerpoint/2010/main" val="3923996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r>
              <a:rPr lang="en-US"/>
              <a:t>If we regard the wavelet transform as a filter bank, then we can consider wavelet transforming a signal as passing the signal through this filter bank. </a:t>
            </a:r>
          </a:p>
          <a:p>
            <a:pPr algn="just"/>
            <a:r>
              <a:rPr lang="en-US"/>
              <a:t>The outputs of the different filter stages are the wavelet- and scaling function transform coefficients. </a:t>
            </a:r>
          </a:p>
          <a:p>
            <a:pPr algn="just"/>
            <a:r>
              <a:rPr lang="en-US"/>
              <a:t>In general we will refer to this kind of analysis as a multiresolution.</a:t>
            </a:r>
          </a:p>
          <a:p>
            <a:pPr algn="just"/>
            <a:r>
              <a:rPr lang="en-US"/>
              <a:t>That is called subband coding</a:t>
            </a:r>
            <a:r>
              <a:rPr lang="en-US" smtClean="0"/>
              <a:t>.</a:t>
            </a:r>
            <a:endParaRPr lang="en-US"/>
          </a:p>
        </p:txBody>
      </p:sp>
    </p:spTree>
    <p:extLst>
      <p:ext uri="{BB962C8B-B14F-4D97-AF65-F5344CB8AC3E}">
        <p14:creationId xmlns:p14="http://schemas.microsoft.com/office/powerpoint/2010/main" val="756611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sp>
        <p:nvSpPr>
          <p:cNvPr id="5" name="Content Placeholder 2"/>
          <p:cNvSpPr>
            <a:spLocks noGrp="1"/>
          </p:cNvSpPr>
          <p:nvPr>
            <p:ph sz="quarter" idx="1"/>
          </p:nvPr>
        </p:nvSpPr>
        <p:spPr>
          <a:xfrm>
            <a:off x="401137" y="641294"/>
            <a:ext cx="8077200" cy="6216705"/>
          </a:xfrm>
        </p:spPr>
        <p:txBody>
          <a:bodyPr>
            <a:normAutofit/>
          </a:bodyPr>
          <a:lstStyle/>
          <a:p>
            <a:pPr algn="just"/>
            <a:r>
              <a:rPr lang="en-US"/>
              <a:t>Splitting the signal spectrum with an iterated filter bank.</a:t>
            </a:r>
          </a:p>
          <a:p>
            <a:pPr algn="just"/>
            <a:endParaRPr lang="en-US" smtClean="0"/>
          </a:p>
          <a:p>
            <a:pPr algn="just"/>
            <a:endParaRPr lang="en-US"/>
          </a:p>
          <a:p>
            <a:pPr algn="just"/>
            <a:endParaRPr lang="en-US" smtClean="0"/>
          </a:p>
          <a:p>
            <a:pPr algn="just"/>
            <a:endParaRPr lang="en-US"/>
          </a:p>
          <a:p>
            <a:pPr algn="just"/>
            <a:endParaRPr lang="en-US" smtClean="0"/>
          </a:p>
          <a:p>
            <a:pPr algn="just"/>
            <a:endParaRPr lang="en-US"/>
          </a:p>
          <a:p>
            <a:pPr algn="just"/>
            <a:endParaRPr lang="en-US" smtClean="0"/>
          </a:p>
          <a:p>
            <a:pPr algn="just"/>
            <a:endParaRPr lang="en-US"/>
          </a:p>
          <a:p>
            <a:pPr algn="just"/>
            <a:endParaRPr lang="en-US" smtClean="0"/>
          </a:p>
          <a:p>
            <a:pPr algn="just"/>
            <a:endParaRPr lang="en-US"/>
          </a:p>
          <a:p>
            <a:pPr algn="just"/>
            <a:r>
              <a:rPr lang="en-US" smtClean="0"/>
              <a:t>Summarizing</a:t>
            </a:r>
            <a:r>
              <a:rPr lang="en-US"/>
              <a:t>, if we implement the wavelet transform as an iterated filter bank, we do not have to specify the wavelets explicitly! This is a remarkable result.</a:t>
            </a:r>
          </a:p>
        </p:txBody>
      </p:sp>
      <p:grpSp>
        <p:nvGrpSpPr>
          <p:cNvPr id="6" name="Group 13"/>
          <p:cNvGrpSpPr>
            <a:grpSpLocks/>
          </p:cNvGrpSpPr>
          <p:nvPr/>
        </p:nvGrpSpPr>
        <p:grpSpPr bwMode="auto">
          <a:xfrm>
            <a:off x="1219200" y="1355725"/>
            <a:ext cx="6248400" cy="990600"/>
            <a:chOff x="528" y="912"/>
            <a:chExt cx="3936" cy="624"/>
          </a:xfrm>
        </p:grpSpPr>
        <p:grpSp>
          <p:nvGrpSpPr>
            <p:cNvPr id="7" name="Group 11"/>
            <p:cNvGrpSpPr>
              <a:grpSpLocks/>
            </p:cNvGrpSpPr>
            <p:nvPr/>
          </p:nvGrpSpPr>
          <p:grpSpPr bwMode="auto">
            <a:xfrm>
              <a:off x="528" y="912"/>
              <a:ext cx="3936" cy="624"/>
              <a:chOff x="528" y="912"/>
              <a:chExt cx="3936" cy="624"/>
            </a:xfrm>
          </p:grpSpPr>
          <p:grpSp>
            <p:nvGrpSpPr>
              <p:cNvPr id="9" name="Group 6"/>
              <p:cNvGrpSpPr>
                <a:grpSpLocks/>
              </p:cNvGrpSpPr>
              <p:nvPr/>
            </p:nvGrpSpPr>
            <p:grpSpPr bwMode="auto">
              <a:xfrm>
                <a:off x="528" y="912"/>
                <a:ext cx="3696" cy="480"/>
                <a:chOff x="528" y="912"/>
                <a:chExt cx="3696" cy="480"/>
              </a:xfrm>
            </p:grpSpPr>
            <p:sp>
              <p:nvSpPr>
                <p:cNvPr id="13" name="Line 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 name="Text Box 8"/>
              <p:cNvSpPr txBox="1">
                <a:spLocks noChangeArrowheads="1"/>
              </p:cNvSpPr>
              <p:nvPr/>
            </p:nvSpPr>
            <p:spPr bwMode="auto">
              <a:xfrm>
                <a:off x="4224" y="124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11" name="Line 9"/>
              <p:cNvSpPr>
                <a:spLocks noChangeShapeType="1"/>
              </p:cNvSpPr>
              <p:nvPr/>
            </p:nvSpPr>
            <p:spPr bwMode="auto">
              <a:xfrm>
                <a:off x="528" y="105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p:cNvSpPr>
                <a:spLocks noChangeShapeType="1"/>
              </p:cNvSpPr>
              <p:nvPr/>
            </p:nvSpPr>
            <p:spPr bwMode="auto">
              <a:xfrm>
                <a:off x="3696" y="1056"/>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 name="Text Box 12"/>
            <p:cNvSpPr txBox="1">
              <a:spLocks noChangeArrowheads="1"/>
            </p:cNvSpPr>
            <p:nvPr/>
          </p:nvSpPr>
          <p:spPr bwMode="auto">
            <a:xfrm>
              <a:off x="1968" y="11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8B</a:t>
              </a:r>
            </a:p>
          </p:txBody>
        </p:sp>
      </p:grpSp>
      <p:grpSp>
        <p:nvGrpSpPr>
          <p:cNvPr id="15" name="Group 31"/>
          <p:cNvGrpSpPr>
            <a:grpSpLocks/>
          </p:cNvGrpSpPr>
          <p:nvPr/>
        </p:nvGrpSpPr>
        <p:grpSpPr bwMode="auto">
          <a:xfrm>
            <a:off x="1219200" y="2270125"/>
            <a:ext cx="6248400" cy="990600"/>
            <a:chOff x="528" y="1488"/>
            <a:chExt cx="3936" cy="624"/>
          </a:xfrm>
        </p:grpSpPr>
        <p:grpSp>
          <p:nvGrpSpPr>
            <p:cNvPr id="16" name="Group 16"/>
            <p:cNvGrpSpPr>
              <a:grpSpLocks/>
            </p:cNvGrpSpPr>
            <p:nvPr/>
          </p:nvGrpSpPr>
          <p:grpSpPr bwMode="auto">
            <a:xfrm>
              <a:off x="528" y="1488"/>
              <a:ext cx="3696" cy="480"/>
              <a:chOff x="528" y="912"/>
              <a:chExt cx="3696" cy="480"/>
            </a:xfrm>
          </p:grpSpPr>
          <p:sp>
            <p:nvSpPr>
              <p:cNvPr id="29" name="Line 17"/>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18"/>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Text Box 19"/>
            <p:cNvSpPr txBox="1">
              <a:spLocks noChangeArrowheads="1"/>
            </p:cNvSpPr>
            <p:nvPr/>
          </p:nvSpPr>
          <p:spPr bwMode="auto">
            <a:xfrm>
              <a:off x="4224"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18" name="Text Box 22"/>
            <p:cNvSpPr txBox="1">
              <a:spLocks noChangeArrowheads="1"/>
            </p:cNvSpPr>
            <p:nvPr/>
          </p:nvSpPr>
          <p:spPr bwMode="auto">
            <a:xfrm>
              <a:off x="2736"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HP</a:t>
              </a:r>
            </a:p>
          </p:txBody>
        </p:sp>
        <p:grpSp>
          <p:nvGrpSpPr>
            <p:cNvPr id="19" name="Group 26"/>
            <p:cNvGrpSpPr>
              <a:grpSpLocks/>
            </p:cNvGrpSpPr>
            <p:nvPr/>
          </p:nvGrpSpPr>
          <p:grpSpPr bwMode="auto">
            <a:xfrm>
              <a:off x="1968" y="1632"/>
              <a:ext cx="1968" cy="336"/>
              <a:chOff x="1968" y="1632"/>
              <a:chExt cx="1968" cy="336"/>
            </a:xfrm>
          </p:grpSpPr>
          <p:sp>
            <p:nvSpPr>
              <p:cNvPr id="26" name="Line 20"/>
              <p:cNvSpPr>
                <a:spLocks noChangeShapeType="1"/>
              </p:cNvSpPr>
              <p:nvPr/>
            </p:nvSpPr>
            <p:spPr bwMode="auto">
              <a:xfrm>
                <a:off x="2208" y="1632"/>
                <a:ext cx="148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1"/>
              <p:cNvSpPr>
                <a:spLocks noChangeShapeType="1"/>
              </p:cNvSpPr>
              <p:nvPr/>
            </p:nvSpPr>
            <p:spPr bwMode="auto">
              <a:xfrm>
                <a:off x="3696"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3"/>
              <p:cNvSpPr>
                <a:spLocks noChangeShapeType="1"/>
              </p:cNvSpPr>
              <p:nvPr/>
            </p:nvSpPr>
            <p:spPr bwMode="auto">
              <a:xfrm flipH="1">
                <a:off x="1968"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 name="Group 27"/>
            <p:cNvGrpSpPr>
              <a:grpSpLocks/>
            </p:cNvGrpSpPr>
            <p:nvPr/>
          </p:nvGrpSpPr>
          <p:grpSpPr bwMode="auto">
            <a:xfrm>
              <a:off x="528" y="1632"/>
              <a:ext cx="1680" cy="336"/>
              <a:chOff x="528" y="1632"/>
              <a:chExt cx="1680" cy="336"/>
            </a:xfrm>
          </p:grpSpPr>
          <p:sp>
            <p:nvSpPr>
              <p:cNvPr id="24" name="Line 24"/>
              <p:cNvSpPr>
                <a:spLocks noChangeShapeType="1"/>
              </p:cNvSpPr>
              <p:nvPr/>
            </p:nvSpPr>
            <p:spPr bwMode="auto">
              <a:xfrm>
                <a:off x="528" y="1632"/>
                <a:ext cx="14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5"/>
              <p:cNvSpPr>
                <a:spLocks noChangeShapeType="1"/>
              </p:cNvSpPr>
              <p:nvPr/>
            </p:nvSpPr>
            <p:spPr bwMode="auto">
              <a:xfrm>
                <a:off x="2016" y="163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 name="Text Box 28"/>
            <p:cNvSpPr txBox="1">
              <a:spLocks noChangeArrowheads="1"/>
            </p:cNvSpPr>
            <p:nvPr/>
          </p:nvSpPr>
          <p:spPr bwMode="auto">
            <a:xfrm>
              <a:off x="1008"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LP</a:t>
              </a:r>
            </a:p>
          </p:txBody>
        </p:sp>
        <p:sp>
          <p:nvSpPr>
            <p:cNvPr id="22" name="Text Box 29"/>
            <p:cNvSpPr txBox="1">
              <a:spLocks noChangeArrowheads="1"/>
            </p:cNvSpPr>
            <p:nvPr/>
          </p:nvSpPr>
          <p:spPr bwMode="auto">
            <a:xfrm>
              <a:off x="1440"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sp>
          <p:nvSpPr>
            <p:cNvPr id="23" name="Text Box 30"/>
            <p:cNvSpPr txBox="1">
              <a:spLocks noChangeArrowheads="1"/>
            </p:cNvSpPr>
            <p:nvPr/>
          </p:nvSpPr>
          <p:spPr bwMode="auto">
            <a:xfrm>
              <a:off x="3216"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grpSp>
      <p:grpSp>
        <p:nvGrpSpPr>
          <p:cNvPr id="31" name="Group 89"/>
          <p:cNvGrpSpPr>
            <a:grpSpLocks/>
          </p:cNvGrpSpPr>
          <p:nvPr/>
        </p:nvGrpSpPr>
        <p:grpSpPr bwMode="auto">
          <a:xfrm>
            <a:off x="1219200" y="3184525"/>
            <a:ext cx="6248400" cy="1235075"/>
            <a:chOff x="528" y="2208"/>
            <a:chExt cx="3936" cy="778"/>
          </a:xfrm>
        </p:grpSpPr>
        <p:grpSp>
          <p:nvGrpSpPr>
            <p:cNvPr id="32" name="Group 55"/>
            <p:cNvGrpSpPr>
              <a:grpSpLocks/>
            </p:cNvGrpSpPr>
            <p:nvPr/>
          </p:nvGrpSpPr>
          <p:grpSpPr bwMode="auto">
            <a:xfrm>
              <a:off x="528" y="2208"/>
              <a:ext cx="3936" cy="624"/>
              <a:chOff x="528" y="2208"/>
              <a:chExt cx="3936" cy="624"/>
            </a:xfrm>
          </p:grpSpPr>
          <p:grpSp>
            <p:nvGrpSpPr>
              <p:cNvPr id="35" name="Group 33"/>
              <p:cNvGrpSpPr>
                <a:grpSpLocks/>
              </p:cNvGrpSpPr>
              <p:nvPr/>
            </p:nvGrpSpPr>
            <p:grpSpPr bwMode="auto">
              <a:xfrm>
                <a:off x="528" y="2208"/>
                <a:ext cx="3696" cy="480"/>
                <a:chOff x="528" y="912"/>
                <a:chExt cx="3696" cy="480"/>
              </a:xfrm>
            </p:grpSpPr>
            <p:sp>
              <p:nvSpPr>
                <p:cNvPr id="51" name="Line 3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3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Text Box 36"/>
              <p:cNvSpPr txBox="1">
                <a:spLocks noChangeArrowheads="1"/>
              </p:cNvSpPr>
              <p:nvPr/>
            </p:nvSpPr>
            <p:spPr bwMode="auto">
              <a:xfrm>
                <a:off x="4224" y="25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37" name="Text Box 37"/>
              <p:cNvSpPr txBox="1">
                <a:spLocks noChangeArrowheads="1"/>
              </p:cNvSpPr>
              <p:nvPr/>
            </p:nvSpPr>
            <p:spPr bwMode="auto">
              <a:xfrm>
                <a:off x="1488" y="240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HP</a:t>
                </a:r>
              </a:p>
            </p:txBody>
          </p:sp>
          <p:grpSp>
            <p:nvGrpSpPr>
              <p:cNvPr id="38" name="Group 38"/>
              <p:cNvGrpSpPr>
                <a:grpSpLocks/>
              </p:cNvGrpSpPr>
              <p:nvPr/>
            </p:nvGrpSpPr>
            <p:grpSpPr bwMode="auto">
              <a:xfrm>
                <a:off x="1968" y="2352"/>
                <a:ext cx="1968" cy="336"/>
                <a:chOff x="1968" y="1632"/>
                <a:chExt cx="1968" cy="336"/>
              </a:xfrm>
            </p:grpSpPr>
            <p:sp>
              <p:nvSpPr>
                <p:cNvPr id="48" name="Line 39"/>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40"/>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41"/>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 name="Text Box 45"/>
              <p:cNvSpPr txBox="1">
                <a:spLocks noChangeArrowheads="1"/>
              </p:cNvSpPr>
              <p:nvPr/>
            </p:nvSpPr>
            <p:spPr bwMode="auto">
              <a:xfrm>
                <a:off x="672" y="240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LP</a:t>
                </a:r>
              </a:p>
            </p:txBody>
          </p:sp>
          <p:sp>
            <p:nvSpPr>
              <p:cNvPr id="40" name="Text Box 47"/>
              <p:cNvSpPr txBox="1">
                <a:spLocks noChangeArrowheads="1"/>
              </p:cNvSpPr>
              <p:nvPr/>
            </p:nvSpPr>
            <p:spPr bwMode="auto">
              <a:xfrm>
                <a:off x="2736" y="240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grpSp>
            <p:nvGrpSpPr>
              <p:cNvPr id="41" name="Group 51"/>
              <p:cNvGrpSpPr>
                <a:grpSpLocks/>
              </p:cNvGrpSpPr>
              <p:nvPr/>
            </p:nvGrpSpPr>
            <p:grpSpPr bwMode="auto">
              <a:xfrm>
                <a:off x="528" y="2352"/>
                <a:ext cx="816" cy="336"/>
                <a:chOff x="528" y="2352"/>
                <a:chExt cx="816" cy="336"/>
              </a:xfrm>
            </p:grpSpPr>
            <p:sp>
              <p:nvSpPr>
                <p:cNvPr id="46" name="Line 48"/>
                <p:cNvSpPr>
                  <a:spLocks noChangeShapeType="1"/>
                </p:cNvSpPr>
                <p:nvPr/>
              </p:nvSpPr>
              <p:spPr bwMode="auto">
                <a:xfrm>
                  <a:off x="528" y="2352"/>
                  <a:ext cx="62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49"/>
                <p:cNvSpPr>
                  <a:spLocks noChangeShapeType="1"/>
                </p:cNvSpPr>
                <p:nvPr/>
              </p:nvSpPr>
              <p:spPr bwMode="auto">
                <a:xfrm>
                  <a:off x="1152" y="235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 name="Group 52"/>
              <p:cNvGrpSpPr>
                <a:grpSpLocks/>
              </p:cNvGrpSpPr>
              <p:nvPr/>
            </p:nvGrpSpPr>
            <p:grpSpPr bwMode="auto">
              <a:xfrm>
                <a:off x="1152" y="2352"/>
                <a:ext cx="1056" cy="336"/>
                <a:chOff x="1152" y="2352"/>
                <a:chExt cx="1056" cy="336"/>
              </a:xfrm>
            </p:grpSpPr>
            <p:sp>
              <p:nvSpPr>
                <p:cNvPr id="43" name="Line 43"/>
                <p:cNvSpPr>
                  <a:spLocks noChangeShapeType="1"/>
                </p:cNvSpPr>
                <p:nvPr/>
              </p:nvSpPr>
              <p:spPr bwMode="auto">
                <a:xfrm>
                  <a:off x="1392" y="2352"/>
                  <a:ext cx="62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44"/>
                <p:cNvSpPr>
                  <a:spLocks noChangeShapeType="1"/>
                </p:cNvSpPr>
                <p:nvPr/>
              </p:nvSpPr>
              <p:spPr bwMode="auto">
                <a:xfrm>
                  <a:off x="2016" y="2352"/>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50"/>
                <p:cNvSpPr>
                  <a:spLocks noChangeShapeType="1"/>
                </p:cNvSpPr>
                <p:nvPr/>
              </p:nvSpPr>
              <p:spPr bwMode="auto">
                <a:xfrm flipH="1">
                  <a:off x="1152" y="235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3" name="Text Box 53"/>
            <p:cNvSpPr txBox="1">
              <a:spLocks noChangeArrowheads="1"/>
            </p:cNvSpPr>
            <p:nvPr/>
          </p:nvSpPr>
          <p:spPr bwMode="auto">
            <a:xfrm>
              <a:off x="1488" y="27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2B</a:t>
              </a:r>
            </a:p>
          </p:txBody>
        </p:sp>
        <p:sp>
          <p:nvSpPr>
            <p:cNvPr id="34" name="Text Box 54"/>
            <p:cNvSpPr txBox="1">
              <a:spLocks noChangeArrowheads="1"/>
            </p:cNvSpPr>
            <p:nvPr/>
          </p:nvSpPr>
          <p:spPr bwMode="auto">
            <a:xfrm>
              <a:off x="672" y="27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2B</a:t>
              </a:r>
            </a:p>
          </p:txBody>
        </p:sp>
      </p:grpSp>
      <p:grpSp>
        <p:nvGrpSpPr>
          <p:cNvPr id="53" name="Group 88"/>
          <p:cNvGrpSpPr>
            <a:grpSpLocks/>
          </p:cNvGrpSpPr>
          <p:nvPr/>
        </p:nvGrpSpPr>
        <p:grpSpPr bwMode="auto">
          <a:xfrm>
            <a:off x="1143000" y="4251325"/>
            <a:ext cx="6324600" cy="1235075"/>
            <a:chOff x="528" y="3216"/>
            <a:chExt cx="3984" cy="778"/>
          </a:xfrm>
        </p:grpSpPr>
        <p:sp>
          <p:nvSpPr>
            <p:cNvPr id="54" name="Text Box 46"/>
            <p:cNvSpPr txBox="1">
              <a:spLocks noChangeArrowheads="1"/>
            </p:cNvSpPr>
            <p:nvPr/>
          </p:nvSpPr>
          <p:spPr bwMode="auto">
            <a:xfrm>
              <a:off x="528" y="374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B</a:t>
              </a:r>
            </a:p>
          </p:txBody>
        </p:sp>
        <p:grpSp>
          <p:nvGrpSpPr>
            <p:cNvPr id="55" name="Group 57"/>
            <p:cNvGrpSpPr>
              <a:grpSpLocks/>
            </p:cNvGrpSpPr>
            <p:nvPr/>
          </p:nvGrpSpPr>
          <p:grpSpPr bwMode="auto">
            <a:xfrm>
              <a:off x="576" y="3216"/>
              <a:ext cx="3696" cy="480"/>
              <a:chOff x="528" y="912"/>
              <a:chExt cx="3696" cy="480"/>
            </a:xfrm>
          </p:grpSpPr>
          <p:sp>
            <p:nvSpPr>
              <p:cNvPr id="78" name="Line 58"/>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Line 59"/>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Text Box 60"/>
            <p:cNvSpPr txBox="1">
              <a:spLocks noChangeArrowheads="1"/>
            </p:cNvSpPr>
            <p:nvPr/>
          </p:nvSpPr>
          <p:spPr bwMode="auto">
            <a:xfrm>
              <a:off x="4272" y="35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57" name="Text Box 61"/>
            <p:cNvSpPr txBox="1">
              <a:spLocks noChangeArrowheads="1"/>
            </p:cNvSpPr>
            <p:nvPr/>
          </p:nvSpPr>
          <p:spPr bwMode="auto">
            <a:xfrm>
              <a:off x="960"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HP</a:t>
              </a:r>
            </a:p>
          </p:txBody>
        </p:sp>
        <p:grpSp>
          <p:nvGrpSpPr>
            <p:cNvPr id="58" name="Group 62"/>
            <p:cNvGrpSpPr>
              <a:grpSpLocks/>
            </p:cNvGrpSpPr>
            <p:nvPr/>
          </p:nvGrpSpPr>
          <p:grpSpPr bwMode="auto">
            <a:xfrm>
              <a:off x="2016" y="3360"/>
              <a:ext cx="1968" cy="336"/>
              <a:chOff x="1968" y="1632"/>
              <a:chExt cx="1968" cy="336"/>
            </a:xfrm>
          </p:grpSpPr>
          <p:sp>
            <p:nvSpPr>
              <p:cNvPr id="75" name="Line 63"/>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Line 64"/>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Line 65"/>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9" name="Text Box 66"/>
            <p:cNvSpPr txBox="1">
              <a:spLocks noChangeArrowheads="1"/>
            </p:cNvSpPr>
            <p:nvPr/>
          </p:nvSpPr>
          <p:spPr bwMode="auto">
            <a:xfrm>
              <a:off x="576" y="3456"/>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LP</a:t>
              </a:r>
            </a:p>
          </p:txBody>
        </p:sp>
        <p:sp>
          <p:nvSpPr>
            <p:cNvPr id="60" name="Text Box 67"/>
            <p:cNvSpPr txBox="1">
              <a:spLocks noChangeArrowheads="1"/>
            </p:cNvSpPr>
            <p:nvPr/>
          </p:nvSpPr>
          <p:spPr bwMode="auto">
            <a:xfrm>
              <a:off x="2784" y="340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grpSp>
          <p:nvGrpSpPr>
            <p:cNvPr id="61" name="Group 71"/>
            <p:cNvGrpSpPr>
              <a:grpSpLocks/>
            </p:cNvGrpSpPr>
            <p:nvPr/>
          </p:nvGrpSpPr>
          <p:grpSpPr bwMode="auto">
            <a:xfrm>
              <a:off x="1200" y="3360"/>
              <a:ext cx="1056" cy="336"/>
              <a:chOff x="1152" y="2352"/>
              <a:chExt cx="1056" cy="336"/>
            </a:xfrm>
          </p:grpSpPr>
          <p:sp>
            <p:nvSpPr>
              <p:cNvPr id="72" name="Line 72"/>
              <p:cNvSpPr>
                <a:spLocks noChangeShapeType="1"/>
              </p:cNvSpPr>
              <p:nvPr/>
            </p:nvSpPr>
            <p:spPr bwMode="auto">
              <a:xfrm>
                <a:off x="1392" y="235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Line 73"/>
              <p:cNvSpPr>
                <a:spLocks noChangeShapeType="1"/>
              </p:cNvSpPr>
              <p:nvPr/>
            </p:nvSpPr>
            <p:spPr bwMode="auto">
              <a:xfrm>
                <a:off x="2016" y="235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Line 74"/>
              <p:cNvSpPr>
                <a:spLocks noChangeShapeType="1"/>
              </p:cNvSpPr>
              <p:nvPr/>
            </p:nvSpPr>
            <p:spPr bwMode="auto">
              <a:xfrm flipH="1">
                <a:off x="1152" y="235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 name="Text Box 75"/>
            <p:cNvSpPr txBox="1">
              <a:spLocks noChangeArrowheads="1"/>
            </p:cNvSpPr>
            <p:nvPr/>
          </p:nvSpPr>
          <p:spPr bwMode="auto">
            <a:xfrm>
              <a:off x="1536" y="340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2B</a:t>
              </a:r>
            </a:p>
          </p:txBody>
        </p:sp>
        <p:grpSp>
          <p:nvGrpSpPr>
            <p:cNvPr id="63" name="Group 86"/>
            <p:cNvGrpSpPr>
              <a:grpSpLocks/>
            </p:cNvGrpSpPr>
            <p:nvPr/>
          </p:nvGrpSpPr>
          <p:grpSpPr bwMode="auto">
            <a:xfrm>
              <a:off x="576" y="3360"/>
              <a:ext cx="384" cy="336"/>
              <a:chOff x="576" y="3360"/>
              <a:chExt cx="384" cy="336"/>
            </a:xfrm>
          </p:grpSpPr>
          <p:sp>
            <p:nvSpPr>
              <p:cNvPr id="70" name="Line 82"/>
              <p:cNvSpPr>
                <a:spLocks noChangeShapeType="1"/>
              </p:cNvSpPr>
              <p:nvPr/>
            </p:nvSpPr>
            <p:spPr bwMode="auto">
              <a:xfrm>
                <a:off x="576" y="3360"/>
                <a:ext cx="19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Line 83"/>
              <p:cNvSpPr>
                <a:spLocks noChangeShapeType="1"/>
              </p:cNvSpPr>
              <p:nvPr/>
            </p:nvSpPr>
            <p:spPr bwMode="auto">
              <a:xfrm>
                <a:off x="768" y="3360"/>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4" name="Group 85"/>
            <p:cNvGrpSpPr>
              <a:grpSpLocks/>
            </p:cNvGrpSpPr>
            <p:nvPr/>
          </p:nvGrpSpPr>
          <p:grpSpPr bwMode="auto">
            <a:xfrm>
              <a:off x="816" y="3360"/>
              <a:ext cx="576" cy="336"/>
              <a:chOff x="816" y="3360"/>
              <a:chExt cx="576" cy="336"/>
            </a:xfrm>
          </p:grpSpPr>
          <p:grpSp>
            <p:nvGrpSpPr>
              <p:cNvPr id="66" name="Group 80"/>
              <p:cNvGrpSpPr>
                <a:grpSpLocks/>
              </p:cNvGrpSpPr>
              <p:nvPr/>
            </p:nvGrpSpPr>
            <p:grpSpPr bwMode="auto">
              <a:xfrm>
                <a:off x="1008" y="3360"/>
                <a:ext cx="384" cy="336"/>
                <a:chOff x="1008" y="3360"/>
                <a:chExt cx="384" cy="336"/>
              </a:xfrm>
            </p:grpSpPr>
            <p:sp>
              <p:nvSpPr>
                <p:cNvPr id="68" name="Line 69"/>
                <p:cNvSpPr>
                  <a:spLocks noChangeShapeType="1"/>
                </p:cNvSpPr>
                <p:nvPr/>
              </p:nvSpPr>
              <p:spPr bwMode="auto">
                <a:xfrm>
                  <a:off x="1008" y="3360"/>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Line 70"/>
                <p:cNvSpPr>
                  <a:spLocks noChangeShapeType="1"/>
                </p:cNvSpPr>
                <p:nvPr/>
              </p:nvSpPr>
              <p:spPr bwMode="auto">
                <a:xfrm>
                  <a:off x="1200"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7" name="Line 84"/>
              <p:cNvSpPr>
                <a:spLocks noChangeShapeType="1"/>
              </p:cNvSpPr>
              <p:nvPr/>
            </p:nvSpPr>
            <p:spPr bwMode="auto">
              <a:xfrm flipH="1">
                <a:off x="816"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 name="Text Box 87"/>
            <p:cNvSpPr txBox="1">
              <a:spLocks noChangeArrowheads="1"/>
            </p:cNvSpPr>
            <p:nvPr/>
          </p:nvSpPr>
          <p:spPr bwMode="auto">
            <a:xfrm>
              <a:off x="1008" y="374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B</a:t>
              </a:r>
            </a:p>
          </p:txBody>
        </p:sp>
      </p:grpSp>
    </p:spTree>
    <p:extLst>
      <p:ext uri="{BB962C8B-B14F-4D97-AF65-F5344CB8AC3E}">
        <p14:creationId xmlns:p14="http://schemas.microsoft.com/office/powerpoint/2010/main" val="353816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buFont typeface="Wingdings" panose="05000000000000000000" pitchFamily="2" charset="2"/>
              <a:buChar char="§"/>
            </a:pPr>
            <a:r>
              <a:rPr lang="en-US" altLang="ar-SA" b="1"/>
              <a:t>In Multi-resolution Analysis (MRA),</a:t>
            </a:r>
            <a:r>
              <a:rPr lang="en-US" altLang="ar-SA"/>
              <a:t> a </a:t>
            </a:r>
            <a:r>
              <a:rPr lang="en-US" altLang="ar-SA" i="1">
                <a:solidFill>
                  <a:srgbClr val="0000FF"/>
                </a:solidFill>
              </a:rPr>
              <a:t>Scaling Function</a:t>
            </a:r>
            <a:r>
              <a:rPr lang="en-US" altLang="ar-SA"/>
              <a:t> is used to create a series of approximations of a function or image, each differing by a factor 2 from its nearest neighboring approximations. Additional functions, called </a:t>
            </a:r>
            <a:r>
              <a:rPr lang="en-US" altLang="ar-SA" i="1">
                <a:solidFill>
                  <a:srgbClr val="0000FF"/>
                </a:solidFill>
              </a:rPr>
              <a:t>Wavelet</a:t>
            </a:r>
            <a:r>
              <a:rPr lang="en-US" altLang="ar-SA"/>
              <a:t>, </a:t>
            </a:r>
            <a:r>
              <a:rPr lang="en-US" altLang="ar-SA" smtClean="0"/>
              <a:t>are used </a:t>
            </a:r>
            <a:r>
              <a:rPr lang="en-US" altLang="ar-SA"/>
              <a:t>to encode the difference in information between adjacent </a:t>
            </a:r>
            <a:r>
              <a:rPr lang="en-US" altLang="ar-SA" smtClean="0"/>
              <a:t>approximation.</a:t>
            </a:r>
            <a:endParaRPr lang="en-US" altLang="ar-SA" b="1" i="1">
              <a:solidFill>
                <a:srgbClr val="009999"/>
              </a:solidFill>
            </a:endParaRPr>
          </a:p>
        </p:txBody>
      </p:sp>
    </p:spTree>
    <p:extLst>
      <p:ext uri="{BB962C8B-B14F-4D97-AF65-F5344CB8AC3E}">
        <p14:creationId xmlns:p14="http://schemas.microsoft.com/office/powerpoint/2010/main" val="4121347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OUTLINE</a:t>
            </a:r>
            <a:endParaRPr lang="en-US" dirty="0"/>
          </a:p>
        </p:txBody>
      </p:sp>
      <p:sp>
        <p:nvSpPr>
          <p:cNvPr id="3" name="Content Placeholder 2"/>
          <p:cNvSpPr>
            <a:spLocks noGrp="1"/>
          </p:cNvSpPr>
          <p:nvPr>
            <p:ph sz="quarter" idx="1"/>
          </p:nvPr>
        </p:nvSpPr>
        <p:spPr>
          <a:xfrm>
            <a:off x="401137" y="641295"/>
            <a:ext cx="8077200" cy="5559552"/>
          </a:xfrm>
        </p:spPr>
        <p:txBody>
          <a:bodyPr>
            <a:normAutofit/>
          </a:bodyPr>
          <a:lstStyle/>
          <a:p>
            <a:r>
              <a:rPr lang="en-US" smtClean="0"/>
              <a:t>Fourier Transform</a:t>
            </a:r>
          </a:p>
          <a:p>
            <a:r>
              <a:rPr lang="en-US" smtClean="0"/>
              <a:t>Wavelet Transform</a:t>
            </a:r>
          </a:p>
          <a:p>
            <a:pPr lvl="1"/>
            <a:r>
              <a:rPr lang="en-US" sz="2400"/>
              <a:t>Multiresolution Analysis</a:t>
            </a:r>
          </a:p>
          <a:p>
            <a:pPr lvl="1"/>
            <a:r>
              <a:rPr lang="en-US" sz="2400" smtClean="0"/>
              <a:t>Continuous </a:t>
            </a:r>
            <a:r>
              <a:rPr lang="en-US" sz="2400"/>
              <a:t>Wavelet Transform</a:t>
            </a:r>
          </a:p>
          <a:p>
            <a:pPr lvl="1"/>
            <a:r>
              <a:rPr lang="en-US" sz="2400" smtClean="0"/>
              <a:t>Discreet </a:t>
            </a:r>
            <a:r>
              <a:rPr lang="en-US" sz="2400" smtClean="0"/>
              <a:t>Wavelet Transform</a:t>
            </a:r>
          </a:p>
          <a:p>
            <a:pPr lvl="1"/>
            <a:r>
              <a:rPr lang="en-US" sz="2400"/>
              <a:t>2D Wavelet Transform</a:t>
            </a:r>
            <a:endParaRPr lang="en-US" sz="2400" smtClean="0"/>
          </a:p>
          <a:p>
            <a:pPr lvl="1"/>
            <a:r>
              <a:rPr lang="en-US" sz="2400" smtClean="0"/>
              <a:t>Fast Wavelet Transform</a:t>
            </a:r>
          </a:p>
          <a:p>
            <a:pPr lvl="1"/>
            <a:r>
              <a:rPr lang="en-US" sz="2400" smtClean="0"/>
              <a:t>Wavelet Packet</a:t>
            </a:r>
          </a:p>
          <a:p>
            <a:r>
              <a:rPr lang="en-US" smtClean="0"/>
              <a:t>Wavelet Transform Application</a:t>
            </a:r>
          </a:p>
          <a:p>
            <a:r>
              <a:rPr lang="en-US" smtClean="0"/>
              <a:t>Demo</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20</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Autofit/>
              </a:bodyPr>
              <a:lstStyle/>
              <a:p>
                <a:pPr algn="just"/>
                <a:r>
                  <a:rPr lang="en-US" altLang="zh-TW"/>
                  <a:t>Idea: If a set of signals can be represented by a weighted sum of </a:t>
                </a:r>
                <a:r>
                  <a:rPr lang="el-GR" altLang="zh-TW"/>
                  <a:t>φ</a:t>
                </a:r>
                <a:r>
                  <a:rPr lang="en-US" altLang="zh-TW"/>
                  <a:t>(t-k), a larger set (including the original), can be represented by a weighted sum of </a:t>
                </a:r>
                <a:r>
                  <a:rPr lang="el-GR" altLang="zh-TW"/>
                  <a:t>φ</a:t>
                </a:r>
                <a:r>
                  <a:rPr lang="en-US" altLang="zh-TW"/>
                  <a:t> (2t-k).</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p>
              <a:p>
                <a:pPr marL="0" indent="0">
                  <a:buNone/>
                </a:pPr>
                <a:r>
                  <a:rPr lang="en-US" altLang="zh-TW" smtClean="0"/>
                  <a:t>	</a:t>
                </a:r>
              </a:p>
              <a:p>
                <a:pPr marL="0" indent="0">
                  <a:buNone/>
                </a:pPr>
                <a:endParaRPr lang="en-US" altLang="zh-TW" smtClean="0"/>
              </a:p>
              <a:p>
                <a:pPr marL="0" indent="0">
                  <a:buNone/>
                </a:pPr>
                <a:endParaRPr lang="en-US" altLang="zh-TW"/>
              </a:p>
              <a:p>
                <a:pPr marL="0" indent="0" algn="ctr">
                  <a:buNone/>
                </a:pPr>
                <a:r>
                  <a:rPr lang="en-US" altLang="zh-TW" smtClean="0"/>
                  <a:t>Subspace: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𝑆𝑝𝑎𝑛</m:t>
                        </m:r>
                      </m:e>
                      <m:sub>
                        <m:r>
                          <a:rPr lang="en-US" i="1">
                            <a:latin typeface="Cambria Math" panose="02040503050406030204" pitchFamily="18" charset="0"/>
                          </a:rPr>
                          <m:t>𝑘</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a14:m>
                <a:r>
                  <a:rPr lang="en-US"/>
                  <a:t>.</a:t>
                </a:r>
                <a:endParaRPr lang="en-US" altLang="zh-TW" smtClean="0"/>
              </a:p>
              <a:p>
                <a:r>
                  <a:rPr lang="en-US" altLang="zh-TW" smtClean="0"/>
                  <a:t>Increase </a:t>
                </a:r>
                <a:r>
                  <a:rPr lang="en-US" altLang="zh-TW"/>
                  <a:t>the size of the subspace changing the time scale of the scaling functions: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𝑗</m:t>
                              </m:r>
                            </m:num>
                            <m:den>
                              <m:r>
                                <a:rPr lang="en-US" i="1">
                                  <a:latin typeface="Cambria Math" panose="02040503050406030204" pitchFamily="18" charset="0"/>
                                </a:rPr>
                                <m:t>2</m:t>
                              </m:r>
                            </m:den>
                          </m:f>
                        </m:sup>
                      </m:sSup>
                      <m:r>
                        <a:rPr lang="en-US" i="1">
                          <a:latin typeface="Cambria Math" panose="02040503050406030204" pitchFamily="18" charset="0"/>
                        </a:rPr>
                        <m:t>𝜑</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m:oMathPara>
                </a14:m>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r="-1132"/>
                </a:stretch>
              </a:blipFill>
            </p:spPr>
            <p:txBody>
              <a:bodyPr/>
              <a:lstStyle/>
              <a:p>
                <a:r>
                  <a:rPr lang="en-US">
                    <a:noFill/>
                  </a:rPr>
                  <a:t> </a:t>
                </a:r>
              </a:p>
            </p:txBody>
          </p:sp>
        </mc:Fallback>
      </mc:AlternateContent>
      <p:sp>
        <p:nvSpPr>
          <p:cNvPr id="8" name="Text Box 7"/>
          <p:cNvSpPr txBox="1">
            <a:spLocks noChangeArrowheads="1"/>
          </p:cNvSpPr>
          <p:nvPr/>
        </p:nvSpPr>
        <p:spPr bwMode="auto">
          <a:xfrm>
            <a:off x="2036763" y="3311526"/>
            <a:ext cx="3098800" cy="654050"/>
          </a:xfrm>
          <a:prstGeom prst="rect">
            <a:avLst/>
          </a:prstGeom>
          <a:solidFill>
            <a:schemeClr val="bg1"/>
          </a:solidFill>
          <a:ln w="12700">
            <a:solidFill>
              <a:schemeClr val="bg1"/>
            </a:solidFill>
            <a:miter lim="800000"/>
            <a:headEnd/>
            <a:tailEnd/>
          </a:ln>
          <a:effectLst/>
        </p:spPr>
        <p:txBody>
          <a:bodyPr wrap="square">
            <a:spAutoFit/>
          </a:bodyPr>
          <a:lstStyle/>
          <a:p>
            <a:pPr algn="ctr">
              <a:spcBef>
                <a:spcPct val="50000"/>
              </a:spcBef>
            </a:pPr>
            <a:r>
              <a:rPr lang="en-US"/>
              <a:t>Real-valued expansion coefficients</a:t>
            </a:r>
          </a:p>
        </p:txBody>
      </p:sp>
      <p:sp>
        <p:nvSpPr>
          <p:cNvPr id="9" name="Text Box 9"/>
          <p:cNvSpPr txBox="1">
            <a:spLocks noChangeArrowheads="1"/>
          </p:cNvSpPr>
          <p:nvPr/>
        </p:nvSpPr>
        <p:spPr bwMode="auto">
          <a:xfrm>
            <a:off x="5791200" y="3298826"/>
            <a:ext cx="2413000" cy="654050"/>
          </a:xfrm>
          <a:prstGeom prst="rect">
            <a:avLst/>
          </a:prstGeom>
          <a:solidFill>
            <a:schemeClr val="bg1"/>
          </a:solidFill>
          <a:ln w="12700">
            <a:solidFill>
              <a:schemeClr val="bg1"/>
            </a:solidFill>
            <a:miter lim="800000"/>
            <a:headEnd/>
            <a:tailEnd/>
          </a:ln>
          <a:effectLst/>
        </p:spPr>
        <p:txBody>
          <a:bodyPr>
            <a:spAutoFit/>
          </a:bodyPr>
          <a:lstStyle/>
          <a:p>
            <a:pPr algn="ctr">
              <a:spcBef>
                <a:spcPct val="50000"/>
              </a:spcBef>
            </a:pPr>
            <a:r>
              <a:rPr lang="en-US"/>
              <a:t>Real-valued expansion functions</a:t>
            </a:r>
          </a:p>
        </p:txBody>
      </p:sp>
      <p:sp>
        <p:nvSpPr>
          <p:cNvPr id="10" name="Line 8"/>
          <p:cNvSpPr>
            <a:spLocks noChangeShapeType="1"/>
          </p:cNvSpPr>
          <p:nvPr/>
        </p:nvSpPr>
        <p:spPr bwMode="auto">
          <a:xfrm flipH="1" flipV="1">
            <a:off x="4495799" y="2819400"/>
            <a:ext cx="1" cy="4143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0"/>
          <p:cNvSpPr>
            <a:spLocks noChangeShapeType="1"/>
          </p:cNvSpPr>
          <p:nvPr/>
        </p:nvSpPr>
        <p:spPr bwMode="auto">
          <a:xfrm flipH="1" flipV="1">
            <a:off x="5257799" y="2819399"/>
            <a:ext cx="1127123" cy="4405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325450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a:t>The spanned spaces are nested: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𝑉</m:t>
                          </m:r>
                        </m:e>
                        <m:sub>
                          <m:r>
                            <a:rPr lang="en-US" i="1">
                              <a:latin typeface="Cambria Math" panose="02040503050406030204" pitchFamily="18" charset="0"/>
                            </a:rPr>
                            <m:t>+∞</m:t>
                          </m:r>
                        </m:sub>
                      </m:sSub>
                    </m:oMath>
                  </m:oMathPara>
                </a14:m>
                <a:endParaRPr lang="en-US" altLang="zh-TW" smtClean="0"/>
              </a:p>
              <a:p>
                <a:r>
                  <a:rPr lang="en-US" altLang="zh-TW"/>
                  <a:t>Wavelets span the differences between spaces </a:t>
                </a:r>
                <a:r>
                  <a:rPr lang="en-US" altLang="zh-TW" i="1"/>
                  <a:t>w</a:t>
                </a:r>
                <a:r>
                  <a:rPr lang="en-US" altLang="zh-TW" i="1" baseline="-25000"/>
                  <a:t>i</a:t>
                </a:r>
                <a:r>
                  <a:rPr lang="en-US" altLang="zh-TW"/>
                  <a:t>.</a:t>
                </a:r>
              </a:p>
              <a:p>
                <a:pPr>
                  <a:buFont typeface="Wingdings" panose="05000000000000000000" pitchFamily="2" charset="2"/>
                  <a:buNone/>
                </a:pPr>
                <a:r>
                  <a:rPr lang="en-US" altLang="zh-TW"/>
                  <a:t>	Wavelets and scaling functions should be orthogonal: simple calculation of coefficients</a:t>
                </a:r>
                <a:r>
                  <a:rPr lang="en-US" altLang="zh-TW" smtClean="0"/>
                  <a:t>.</a:t>
                </a:r>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990600" y="3375902"/>
            <a:ext cx="4495800" cy="3163282"/>
          </a:xfrm>
          <a:prstGeom prst="rect">
            <a:avLst/>
          </a:prstGeom>
        </p:spPr>
      </p:pic>
      <p:sp>
        <p:nvSpPr>
          <p:cNvPr id="6" name="TextBox 5"/>
          <p:cNvSpPr txBox="1"/>
          <p:nvPr/>
        </p:nvSpPr>
        <p:spPr>
          <a:xfrm>
            <a:off x="5943599" y="4267200"/>
            <a:ext cx="2534737" cy="1569660"/>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Nested function spaces spanned by </a:t>
            </a:r>
            <a:r>
              <a:rPr lang="en-US" sz="2400" smtClean="0">
                <a:latin typeface="Arial" panose="020B0604020202020204" pitchFamily="34" charset="0"/>
                <a:cs typeface="Arial" panose="020B0604020202020204" pitchFamily="34" charset="0"/>
              </a:rPr>
              <a:t>a </a:t>
            </a:r>
            <a:r>
              <a:rPr lang="en-US" sz="2400">
                <a:latin typeface="Arial" panose="020B0604020202020204" pitchFamily="34" charset="0"/>
                <a:cs typeface="Arial" panose="020B0604020202020204" pitchFamily="34" charset="0"/>
              </a:rPr>
              <a:t>scaling function</a:t>
            </a:r>
          </a:p>
        </p:txBody>
      </p:sp>
    </p:spTree>
    <p:extLst>
      <p:ext uri="{BB962C8B-B14F-4D97-AF65-F5344CB8AC3E}">
        <p14:creationId xmlns:p14="http://schemas.microsoft.com/office/powerpoint/2010/main" val="1133224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Suppose we are given the following input sequence.</a:t>
            </a:r>
          </a:p>
          <a:p>
            <a:pPr>
              <a:lnSpc>
                <a:spcPct val="120000"/>
              </a:lnSpc>
              <a:buNone/>
            </a:pPr>
            <a:r>
              <a:rPr lang="en-US" altLang="ko-KR">
                <a:ea typeface="MS Gothic" panose="020B0609070205080204" pitchFamily="49" charset="-128"/>
              </a:rPr>
              <a: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n,i</a:t>
            </a:r>
            <a:r>
              <a:rPr lang="en-US" altLang="ko-KR">
                <a:solidFill>
                  <a:srgbClr val="0066CC"/>
                </a:solidFill>
                <a:ea typeface="MS Gothic" panose="020B0609070205080204" pitchFamily="49" charset="-128"/>
              </a:rPr>
              <a:t>} = {10, 13, 25, 26, 29, 21, 7, 15}</a:t>
            </a:r>
          </a:p>
          <a:p>
            <a:pPr>
              <a:lnSpc>
                <a:spcPct val="120000"/>
              </a:lnSpc>
            </a:pPr>
            <a:r>
              <a:rPr lang="en-US" altLang="ko-KR"/>
              <a:t>Consider the transform that replaces the original sequence with its pairwise </a:t>
            </a:r>
            <a:r>
              <a:rPr lang="en-US" altLang="ko-KR" smtClean="0">
                <a:solidFill>
                  <a:srgbClr val="0066CC"/>
                </a:solidFill>
                <a:ea typeface="MS Gothic" panose="020B0609070205080204" pitchFamily="49" charset="-128"/>
              </a:rPr>
              <a:t>average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smtClean="0">
                <a:ea typeface="MS Gothic" panose="020B0609070205080204" pitchFamily="49" charset="-128"/>
              </a:rPr>
              <a:t>and</a:t>
            </a:r>
            <a:r>
              <a:rPr lang="en-US" altLang="ko-KR">
                <a:ea typeface="MS Gothic" panose="020B0609070205080204" pitchFamily="49" charset="-128"/>
              </a:rPr>
              <a:t>	</a:t>
            </a:r>
            <a:r>
              <a:rPr lang="en-US" altLang="ko-KR">
                <a:solidFill>
                  <a:srgbClr val="0066CC"/>
                </a:solidFill>
                <a:ea typeface="MS Gothic" panose="020B0609070205080204" pitchFamily="49" charset="-128"/>
              </a:rPr>
              <a:t>difference d</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defined as follows</a:t>
            </a:r>
            <a:r>
              <a:rPr lang="en-US" altLang="ko-KR" smtClean="0">
                <a:ea typeface="MS Gothic" panose="020B0609070205080204" pitchFamily="49" charset="-128"/>
              </a:rPr>
              <a:t>:</a:t>
            </a:r>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421071"/>
            <a:ext cx="46434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048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79376476"/>
              </p:ext>
            </p:extLst>
          </p:nvPr>
        </p:nvGraphicFramePr>
        <p:xfrm>
          <a:off x="1066800" y="2057400"/>
          <a:ext cx="6934200" cy="220980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18.25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2381650" y="726281"/>
            <a:ext cx="4152099" cy="535531"/>
          </a:xfrm>
          <a:prstGeom prst="rect">
            <a:avLst/>
          </a:prstGeom>
        </p:spPr>
        <p:txBody>
          <a:bodyPr wrap="none">
            <a:spAutoFit/>
          </a:bodyPr>
          <a:lstStyle/>
          <a:p>
            <a:pPr>
              <a:lnSpc>
                <a:spcPct val="120000"/>
              </a:lnSpc>
              <a:buNone/>
            </a:pPr>
            <a:r>
              <a:rPr lang="en-US" altLang="ko-KR" sz="2400" smtClean="0">
                <a:latin typeface="Arial" panose="020B0604020202020204" pitchFamily="34" charset="0"/>
                <a:ea typeface="MS Gothic" panose="020B0609070205080204" pitchFamily="49" charset="-128"/>
                <a:cs typeface="Arial" panose="020B0604020202020204" pitchFamily="34" charset="0"/>
              </a:rPr>
              <a:t>{</a:t>
            </a:r>
            <a:r>
              <a:rPr lang="en-US" altLang="ko-KR" sz="2400">
                <a:latin typeface="Arial" panose="020B0604020202020204" pitchFamily="34" charset="0"/>
                <a:ea typeface="MS Gothic" panose="020B0609070205080204" pitchFamily="49" charset="-128"/>
                <a:cs typeface="Arial" panose="020B0604020202020204" pitchFamily="34" charset="0"/>
              </a:rPr>
              <a:t>10, 13, 25, 26, 29, 21, 7, 15}</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980" y="4885009"/>
            <a:ext cx="46434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p:cNvSpPr/>
          <p:nvPr/>
        </p:nvSpPr>
        <p:spPr>
          <a:xfrm rot="5400000">
            <a:off x="1496690" y="1172441"/>
            <a:ext cx="607470" cy="1162450"/>
          </a:xfrm>
          <a:prstGeom prst="leftBrace">
            <a:avLst>
              <a:gd name="adj1" fmla="val 8333"/>
              <a:gd name="adj2" fmla="val 48907"/>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685800" y="1025638"/>
                <a:ext cx="1285929" cy="484043"/>
              </a:xfrm>
              <a:prstGeom prst="rect">
                <a:avLst/>
              </a:prstGeom>
              <a:noFill/>
            </p:spPr>
            <p:txBody>
              <a:bodyPr wrap="none" rtlCol="0">
                <a:spAutoFit/>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10+13</m:t>
                        </m:r>
                      </m:num>
                      <m:den>
                        <m:r>
                          <a:rPr lang="en-US" b="0" i="1" smtClean="0">
                            <a:latin typeface="Cambria Math" panose="02040503050406030204" pitchFamily="18" charset="0"/>
                          </a:rPr>
                          <m:t>2</m:t>
                        </m:r>
                      </m:den>
                    </m:f>
                  </m:oMath>
                </a14:m>
                <a:r>
                  <a:rPr lang="en-US" smtClean="0"/>
                  <a:t>=11.5</a:t>
                </a:r>
                <a:endParaRPr lang="en-US"/>
              </a:p>
            </p:txBody>
          </p:sp>
        </mc:Choice>
        <mc:Fallback xmlns="">
          <p:sp>
            <p:nvSpPr>
              <p:cNvPr id="10" name="TextBox 9"/>
              <p:cNvSpPr txBox="1">
                <a:spLocks noRot="1" noChangeAspect="1" noMove="1" noResize="1" noEditPoints="1" noAdjustHandles="1" noChangeArrowheads="1" noChangeShapeType="1" noTextEdit="1"/>
              </p:cNvSpPr>
              <p:nvPr/>
            </p:nvSpPr>
            <p:spPr>
              <a:xfrm>
                <a:off x="685800" y="1025638"/>
                <a:ext cx="1285929" cy="484043"/>
              </a:xfrm>
              <a:prstGeom prst="rect">
                <a:avLst/>
              </a:prstGeom>
              <a:blipFill rotWithShape="0">
                <a:blip r:embed="rId4"/>
                <a:stretch>
                  <a:fillRect r="-3810" b="-5000"/>
                </a:stretch>
              </a:blipFill>
            </p:spPr>
            <p:txBody>
              <a:bodyPr/>
              <a:lstStyle/>
              <a:p>
                <a:r>
                  <a:rPr lang="en-US">
                    <a:noFill/>
                  </a:rPr>
                  <a:t> </a:t>
                </a:r>
              </a:p>
            </p:txBody>
          </p:sp>
        </mc:Fallback>
      </mc:AlternateContent>
      <p:cxnSp>
        <p:nvCxnSpPr>
          <p:cNvPr id="12" name="Curved Connector 11"/>
          <p:cNvCxnSpPr>
            <a:stCxn id="10" idx="1"/>
          </p:cNvCxnSpPr>
          <p:nvPr/>
        </p:nvCxnSpPr>
        <p:spPr>
          <a:xfrm rot="10800000" flipH="1" flipV="1">
            <a:off x="685799" y="1267659"/>
            <a:ext cx="381001" cy="1704139"/>
          </a:xfrm>
          <a:prstGeom prst="curvedConnector4">
            <a:avLst>
              <a:gd name="adj1" fmla="val -60000"/>
              <a:gd name="adj2" fmla="val 10256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rot="5400000">
            <a:off x="7695134" y="2970735"/>
            <a:ext cx="1447800" cy="53553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685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The</a:t>
            </a:r>
            <a:r>
              <a:rPr lang="en-US" altLang="ko-KR" smtClean="0">
                <a:ea typeface="MS Gothic" panose="020B0609070205080204" pitchFamily="49" charset="-128"/>
              </a:rPr>
              <a:t>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and </a:t>
            </a:r>
            <a:r>
              <a:rPr lang="en-US" altLang="ko-KR">
                <a:solidFill>
                  <a:srgbClr val="FF0000"/>
                </a:solidFill>
                <a:ea typeface="MS Gothic" panose="020B0609070205080204" pitchFamily="49" charset="-128"/>
              </a:rPr>
              <a:t>differences</a:t>
            </a:r>
            <a:r>
              <a:rPr lang="en-US" altLang="ko-KR">
                <a:ea typeface="MS Gothic" panose="020B0609070205080204" pitchFamily="49" charset="-128"/>
              </a:rPr>
              <a:t> are applied only on consecutive pairs of input sequences whose first element has an even index.</a:t>
            </a:r>
          </a:p>
          <a:p>
            <a:pPr>
              <a:lnSpc>
                <a:spcPct val="120000"/>
              </a:lnSpc>
            </a:pPr>
            <a:r>
              <a:rPr lang="en-US" altLang="ko-KR" smtClean="0"/>
              <a:t>The</a:t>
            </a:r>
            <a:r>
              <a:rPr lang="en-US" altLang="ko-KR" smtClean="0">
                <a:ea typeface="MS Gothic" panose="020B0609070205080204" pitchFamily="49" charset="-128"/>
              </a:rPr>
              <a:t> </a:t>
            </a:r>
            <a:r>
              <a:rPr lang="en-US" altLang="ko-KR">
                <a:ea typeface="MS Gothic" panose="020B0609070205080204" pitchFamily="49" charset="-128"/>
              </a:rPr>
              <a:t>number of elements in each set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and </a:t>
            </a:r>
            <a:r>
              <a:rPr lang="en-US" altLang="ko-KR">
                <a:solidFill>
                  <a:srgbClr val="0066CC"/>
                </a:solidFill>
                <a:ea typeface="MS Gothic" panose="020B0609070205080204" pitchFamily="49" charset="-128"/>
              </a:rPr>
              <a:t>{d</a:t>
            </a:r>
            <a:r>
              <a:rPr lang="en-US" altLang="ko-KR" baseline="-25000">
                <a:solidFill>
                  <a:srgbClr val="0066CC"/>
                </a:solidFill>
                <a:ea typeface="MS Gothic" panose="020B0609070205080204" pitchFamily="49" charset="-128"/>
              </a:rPr>
              <a:t>n−1,i</a:t>
            </a:r>
            <a:r>
              <a:rPr lang="en-US" altLang="ko-KR" smtClean="0">
                <a:solidFill>
                  <a:srgbClr val="0066CC"/>
                </a:solidFill>
                <a:ea typeface="MS Gothic" panose="020B0609070205080204" pitchFamily="49" charset="-128"/>
              </a:rPr>
              <a:t>} </a:t>
            </a:r>
            <a:r>
              <a:rPr lang="en-US" altLang="ko-KR" smtClean="0">
                <a:ea typeface="MS Gothic" panose="020B0609070205080204" pitchFamily="49" charset="-128"/>
              </a:rPr>
              <a:t>is </a:t>
            </a:r>
            <a:r>
              <a:rPr lang="en-US" altLang="ko-KR">
                <a:ea typeface="MS Gothic" panose="020B0609070205080204" pitchFamily="49" charset="-128"/>
              </a:rPr>
              <a:t>exactly </a:t>
            </a:r>
            <a:r>
              <a:rPr lang="en-US" altLang="ko-KR">
                <a:solidFill>
                  <a:srgbClr val="0066CC"/>
                </a:solidFill>
                <a:ea typeface="MS Gothic" panose="020B0609070205080204" pitchFamily="49" charset="-128"/>
              </a:rPr>
              <a:t>half</a:t>
            </a:r>
            <a:r>
              <a:rPr lang="en-US" altLang="ko-KR">
                <a:ea typeface="MS Gothic" panose="020B0609070205080204" pitchFamily="49" charset="-128"/>
              </a:rPr>
              <a:t> of the number of elements in the original sequence.</a:t>
            </a:r>
          </a:p>
          <a:p>
            <a:pPr>
              <a:lnSpc>
                <a:spcPct val="120000"/>
              </a:lnSpc>
            </a:pPr>
            <a:r>
              <a:rPr lang="en-US" altLang="ko-KR"/>
              <a:t>Form </a:t>
            </a:r>
            <a:r>
              <a:rPr lang="en-US" altLang="ko-KR" smtClean="0">
                <a:ea typeface="MS Gothic" panose="020B0609070205080204" pitchFamily="49" charset="-128"/>
              </a:rPr>
              <a:t>a </a:t>
            </a:r>
            <a:r>
              <a:rPr lang="en-US" altLang="ko-KR">
                <a:ea typeface="MS Gothic" panose="020B0609070205080204" pitchFamily="49" charset="-128"/>
              </a:rPr>
              <a:t>new sequence having length equal to that of the original sequence by concatenating the two sequences {x</a:t>
            </a:r>
            <a:r>
              <a:rPr lang="en-US" altLang="ko-KR" baseline="-25000">
                <a:ea typeface="MS Gothic" panose="020B0609070205080204" pitchFamily="49" charset="-128"/>
              </a:rPr>
              <a:t>n−1,i</a:t>
            </a:r>
            <a:r>
              <a:rPr lang="en-US" altLang="ko-KR">
                <a:ea typeface="MS Gothic" panose="020B0609070205080204" pitchFamily="49" charset="-128"/>
              </a:rPr>
              <a:t> } and {d</a:t>
            </a:r>
            <a:r>
              <a:rPr lang="en-US" altLang="ko-KR" baseline="-25000">
                <a:ea typeface="MS Gothic" panose="020B0609070205080204" pitchFamily="49" charset="-128"/>
              </a:rPr>
              <a:t>n−1,i</a:t>
            </a:r>
            <a:r>
              <a:rPr lang="en-US" altLang="ko-KR">
                <a:ea typeface="MS Gothic" panose="020B0609070205080204" pitchFamily="49" charset="-128"/>
              </a:rPr>
              <a:t>}. The resulting sequence is</a:t>
            </a:r>
          </a:p>
          <a:p>
            <a:pPr algn="ctr">
              <a:lnSpc>
                <a:spcPct val="120000"/>
              </a:lnSpc>
              <a:buNone/>
            </a:pPr>
            <a:r>
              <a:rPr lang="en-US" altLang="ko-KR">
                <a:ea typeface="MS Gothic" panose="020B0609070205080204" pitchFamily="49" charset="-128"/>
              </a:rPr>
              <a:t>	</a:t>
            </a:r>
            <a:r>
              <a:rPr lang="en-US" altLang="ko-KR">
                <a:solidFill>
                  <a:schemeClr val="accent2"/>
                </a:solidFill>
                <a:ea typeface="MS Gothic" panose="020B0609070205080204" pitchFamily="49" charset="-128"/>
              </a:rPr>
              <a:t>{x</a:t>
            </a:r>
            <a:r>
              <a:rPr lang="en-US" altLang="ko-KR" baseline="-25000">
                <a:solidFill>
                  <a:schemeClr val="accent2"/>
                </a:solidFill>
                <a:ea typeface="MS Gothic" panose="020B0609070205080204" pitchFamily="49" charset="-128"/>
              </a:rPr>
              <a:t>n,i</a:t>
            </a:r>
            <a:r>
              <a:rPr lang="en-US" altLang="ko-KR">
                <a:solidFill>
                  <a:schemeClr val="accent2"/>
                </a:solidFill>
                <a:ea typeface="MS Gothic" panose="020B0609070205080204" pitchFamily="49" charset="-128"/>
              </a:rPr>
              <a:t>,</a:t>
            </a:r>
            <a:r>
              <a:rPr lang="en-US" altLang="ko-KR" baseline="-25000">
                <a:solidFill>
                  <a:schemeClr val="accent2"/>
                </a:solidFill>
                <a:ea typeface="MS Gothic" panose="020B0609070205080204" pitchFamily="49" charset="-128"/>
              </a:rPr>
              <a:t> </a:t>
            </a:r>
            <a:r>
              <a:rPr lang="en-US" altLang="ko-KR">
                <a:solidFill>
                  <a:schemeClr val="accent2"/>
                </a:solidFill>
                <a:ea typeface="MS Gothic" panose="020B0609070205080204" pitchFamily="49" charset="-128"/>
              </a:rPr>
              <a:t>d</a:t>
            </a:r>
            <a:r>
              <a:rPr lang="en-US" altLang="ko-KR" baseline="-25000">
                <a:solidFill>
                  <a:schemeClr val="accent2"/>
                </a:solidFill>
                <a:ea typeface="MS Gothic" panose="020B0609070205080204" pitchFamily="49" charset="-128"/>
              </a:rPr>
              <a:t>n-1,i</a:t>
            </a:r>
            <a:r>
              <a:rPr lang="en-US" altLang="ko-KR" smtClean="0">
                <a:solidFill>
                  <a:schemeClr val="accent2"/>
                </a:solidFill>
                <a:ea typeface="MS Gothic" panose="020B0609070205080204" pitchFamily="49" charset="-128"/>
              </a:rPr>
              <a:t>} = </a:t>
            </a:r>
            <a:r>
              <a:rPr lang="en-US" altLang="ko-KR">
                <a:solidFill>
                  <a:schemeClr val="accent2"/>
                </a:solidFill>
                <a:ea typeface="MS Gothic" panose="020B0609070205080204" pitchFamily="49" charset="-128"/>
              </a:rPr>
              <a:t>{11.5, 25.5, 25, 11, −1.5, −0.5</a:t>
            </a:r>
            <a:r>
              <a:rPr lang="en-US" altLang="ko-KR" smtClean="0">
                <a:solidFill>
                  <a:schemeClr val="accent2"/>
                </a:solidFill>
                <a:ea typeface="MS Gothic" panose="020B0609070205080204" pitchFamily="49" charset="-128"/>
              </a:rPr>
              <a:t>, 4</a:t>
            </a:r>
            <a:r>
              <a:rPr lang="en-US" altLang="ko-KR">
                <a:solidFill>
                  <a:schemeClr val="accent2"/>
                </a:solidFill>
                <a:ea typeface="MS Gothic" panose="020B0609070205080204" pitchFamily="49" charset="-128"/>
              </a:rPr>
              <a:t>, −4}</a:t>
            </a:r>
          </a:p>
        </p:txBody>
      </p:sp>
    </p:spTree>
    <p:extLst>
      <p:ext uri="{BB962C8B-B14F-4D97-AF65-F5344CB8AC3E}">
        <p14:creationId xmlns:p14="http://schemas.microsoft.com/office/powerpoint/2010/main" val="1189153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This </a:t>
            </a:r>
            <a:r>
              <a:rPr lang="en-US" altLang="ko-KR" smtClean="0">
                <a:ea typeface="MS Gothic" panose="020B0609070205080204" pitchFamily="49" charset="-128"/>
              </a:rPr>
              <a:t>sequence </a:t>
            </a:r>
            <a:r>
              <a:rPr lang="en-US" altLang="ko-KR">
                <a:ea typeface="MS Gothic" panose="020B0609070205080204" pitchFamily="49" charset="-128"/>
              </a:rPr>
              <a:t>has exactly the same number of elements as the input sequence - the transform did not increase the amount of data.</a:t>
            </a:r>
          </a:p>
          <a:p>
            <a:pPr>
              <a:lnSpc>
                <a:spcPct val="120000"/>
              </a:lnSpc>
            </a:pPr>
            <a:r>
              <a:rPr lang="en-US" altLang="ko-KR" smtClean="0"/>
              <a:t>Sinc</a:t>
            </a:r>
            <a:r>
              <a:rPr lang="en-US" altLang="ko-KR" smtClean="0">
                <a:ea typeface="MS Gothic" panose="020B0609070205080204" pitchFamily="49" charset="-128"/>
              </a:rPr>
              <a:t>e </a:t>
            </a:r>
            <a:r>
              <a:rPr lang="en-US" altLang="ko-KR">
                <a:ea typeface="MS Gothic" panose="020B0609070205080204" pitchFamily="49" charset="-128"/>
              </a:rPr>
              <a:t>the </a:t>
            </a:r>
            <a:r>
              <a:rPr lang="en-US" altLang="ko-KR">
                <a:solidFill>
                  <a:schemeClr val="accent2"/>
                </a:solidFill>
                <a:ea typeface="MS Gothic" panose="020B0609070205080204" pitchFamily="49" charset="-128"/>
              </a:rPr>
              <a:t>first half</a:t>
            </a:r>
            <a:r>
              <a:rPr lang="en-US" altLang="ko-KR">
                <a:ea typeface="MS Gothic" panose="020B0609070205080204" pitchFamily="49" charset="-128"/>
              </a:rPr>
              <a:t> of the above sequence contain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from the original sequence, we can view it as a </a:t>
            </a:r>
            <a:r>
              <a:rPr lang="en-US" altLang="ko-KR">
                <a:solidFill>
                  <a:schemeClr val="accent2"/>
                </a:solidFill>
                <a:ea typeface="MS Gothic" panose="020B0609070205080204" pitchFamily="49" charset="-128"/>
              </a:rPr>
              <a:t>coarser approximation</a:t>
            </a:r>
            <a:r>
              <a:rPr lang="en-US" altLang="ko-KR">
                <a:ea typeface="MS Gothic" panose="020B0609070205080204" pitchFamily="49" charset="-128"/>
              </a:rPr>
              <a:t> to the original signal. </a:t>
            </a:r>
          </a:p>
          <a:p>
            <a:pPr>
              <a:lnSpc>
                <a:spcPct val="120000"/>
              </a:lnSpc>
            </a:pPr>
            <a:r>
              <a:rPr lang="en-US" altLang="ko-KR" smtClean="0"/>
              <a:t>Th</a:t>
            </a:r>
            <a:r>
              <a:rPr lang="en-US" altLang="ko-KR" smtClean="0">
                <a:ea typeface="MS Gothic" panose="020B0609070205080204" pitchFamily="49" charset="-128"/>
              </a:rPr>
              <a:t>e </a:t>
            </a:r>
            <a:r>
              <a:rPr lang="en-US" altLang="ko-KR">
                <a:solidFill>
                  <a:schemeClr val="accent2"/>
                </a:solidFill>
                <a:ea typeface="MS Gothic" panose="020B0609070205080204" pitchFamily="49" charset="-128"/>
              </a:rPr>
              <a:t>second half</a:t>
            </a:r>
            <a:r>
              <a:rPr lang="en-US" altLang="ko-KR">
                <a:ea typeface="MS Gothic" panose="020B0609070205080204" pitchFamily="49" charset="-128"/>
              </a:rPr>
              <a:t> of this sequence can be viewed as the </a:t>
            </a:r>
            <a:r>
              <a:rPr lang="en-US" altLang="ko-KR">
                <a:solidFill>
                  <a:srgbClr val="FF0000"/>
                </a:solidFill>
                <a:ea typeface="MS Gothic" panose="020B0609070205080204" pitchFamily="49" charset="-128"/>
              </a:rPr>
              <a:t>details</a:t>
            </a:r>
            <a:r>
              <a:rPr lang="en-US" altLang="ko-KR">
                <a:ea typeface="MS Gothic" panose="020B0609070205080204" pitchFamily="49" charset="-128"/>
              </a:rPr>
              <a:t> or </a:t>
            </a:r>
            <a:r>
              <a:rPr lang="en-US" altLang="ko-KR">
                <a:solidFill>
                  <a:schemeClr val="accent2"/>
                </a:solidFill>
                <a:ea typeface="MS Gothic" panose="020B0609070205080204" pitchFamily="49" charset="-128"/>
              </a:rPr>
              <a:t>approximation errors</a:t>
            </a:r>
            <a:r>
              <a:rPr lang="en-US" altLang="ko-KR">
                <a:ea typeface="MS Gothic" panose="020B0609070205080204" pitchFamily="49" charset="-128"/>
              </a:rPr>
              <a:t> of the first half.</a:t>
            </a:r>
          </a:p>
        </p:txBody>
      </p:sp>
    </p:spTree>
    <p:extLst>
      <p:ext uri="{BB962C8B-B14F-4D97-AF65-F5344CB8AC3E}">
        <p14:creationId xmlns:p14="http://schemas.microsoft.com/office/powerpoint/2010/main" val="995173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26</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solidFill>
                  <a:srgbClr val="0070C0"/>
                </a:solidFill>
              </a:rPr>
              <a:t>S</a:t>
            </a:r>
            <a:r>
              <a:rPr lang="en-US" altLang="ko-KR" smtClean="0">
                <a:solidFill>
                  <a:srgbClr val="0070C0"/>
                </a:solidFill>
                <a:ea typeface="MS Gothic" panose="020B0609070205080204" pitchFamily="49" charset="-128"/>
              </a:rPr>
              <a:t>ynthesis</a:t>
            </a:r>
            <a:r>
              <a:rPr lang="en-US" altLang="ko-KR">
                <a:ea typeface="MS Gothic" panose="020B0609070205080204" pitchFamily="49" charset="-128"/>
              </a:rPr>
              <a:t>: The original sequence can be reconstructed from the transformed sequence using the </a:t>
            </a:r>
            <a:r>
              <a:rPr lang="en-US" altLang="ko-KR" smtClean="0">
                <a:ea typeface="MS Gothic" panose="020B0609070205080204" pitchFamily="49" charset="-128"/>
              </a:rPr>
              <a:t>relations</a:t>
            </a: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buFont typeface="Wingdings" panose="05000000000000000000" pitchFamily="2" charset="2"/>
              <a:buChar char="§"/>
            </a:pPr>
            <a:endParaRPr lang="en-US" altLang="ko-KR" smtClean="0">
              <a:ea typeface="MS Gothic" panose="020B0609070205080204" pitchFamily="49" charset="-128"/>
            </a:endParaRP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pPr>
            <a:r>
              <a:rPr lang="en-US" altLang="ko-KR" smtClean="0">
                <a:solidFill>
                  <a:srgbClr val="0070C0"/>
                </a:solidFill>
              </a:rPr>
              <a:t>A</a:t>
            </a:r>
            <a:r>
              <a:rPr lang="en-US" altLang="ko-KR" smtClean="0">
                <a:solidFill>
                  <a:srgbClr val="0070C0"/>
                </a:solidFill>
                <a:ea typeface="MS Gothic" panose="020B0609070205080204" pitchFamily="49" charset="-128"/>
              </a:rPr>
              <a:t>nalysis </a:t>
            </a:r>
            <a:r>
              <a:rPr lang="en-US" altLang="ko-KR">
                <a:solidFill>
                  <a:srgbClr val="0070C0"/>
                </a:solidFill>
                <a:ea typeface="MS Gothic" panose="020B0609070205080204" pitchFamily="49" charset="-128"/>
              </a:rPr>
              <a:t>(Haar wavelet transform)</a:t>
            </a:r>
          </a:p>
          <a:p>
            <a:pPr>
              <a:lnSpc>
                <a:spcPct val="120000"/>
              </a:lnSpc>
              <a:buFont typeface="Wingdings" panose="05000000000000000000" pitchFamily="2" charset="2"/>
              <a:buChar char="§"/>
            </a:pPr>
            <a:endParaRPr lang="en-US" altLang="ko-KR">
              <a:ea typeface="MS Gothic" panose="020B0609070205080204" pitchFamily="49" charset="-128"/>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003398"/>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921147"/>
            <a:ext cx="39243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375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27</a:t>
            </a:fld>
            <a:endParaRPr lang="en-US"/>
          </a:p>
        </p:txBody>
      </p:sp>
      <p:graphicFrame>
        <p:nvGraphicFramePr>
          <p:cNvPr id="7" name="Table 6"/>
          <p:cNvGraphicFramePr>
            <a:graphicFrameLocks noGrp="1"/>
          </p:cNvGraphicFramePr>
          <p:nvPr/>
        </p:nvGraphicFramePr>
        <p:xfrm>
          <a:off x="1066800" y="2057400"/>
          <a:ext cx="6934200" cy="220980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18.25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2381650" y="4495800"/>
            <a:ext cx="4799712" cy="535531"/>
          </a:xfrm>
          <a:prstGeom prst="rect">
            <a:avLst/>
          </a:prstGeom>
        </p:spPr>
        <p:txBody>
          <a:bodyPr wrap="none">
            <a:spAutoFit/>
          </a:bodyPr>
          <a:lstStyle/>
          <a:p>
            <a:pPr>
              <a:lnSpc>
                <a:spcPct val="120000"/>
              </a:lnSpc>
              <a:buNone/>
            </a:pPr>
            <a:r>
              <a:rPr lang="en-US" altLang="ko-KR" sz="2400" smtClean="0">
                <a:latin typeface="Arial" panose="020B0604020202020204" pitchFamily="34" charset="0"/>
                <a:ea typeface="MS Gothic" panose="020B0609070205080204" pitchFamily="49" charset="-128"/>
                <a:cs typeface="Arial" panose="020B0604020202020204" pitchFamily="34" charset="0"/>
              </a:rPr>
              <a:t>{18.25, 0.25, -7, 7, -1.5, -0.5, 4, 4}</a:t>
            </a:r>
            <a:endParaRPr lang="en-US" altLang="ko-KR" sz="2400">
              <a:latin typeface="Arial" panose="020B0604020202020204" pitchFamily="34" charset="0"/>
              <a:ea typeface="MS Gothic" panose="020B0609070205080204" pitchFamily="49" charset="-128"/>
              <a:cs typeface="Arial" panose="020B0604020202020204"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418" y="1027906"/>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a:xfrm rot="16200000">
            <a:off x="7695134" y="2970735"/>
            <a:ext cx="1447800" cy="53553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440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28</a:t>
            </a:fld>
            <a:endParaRPr 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31" y="1219200"/>
            <a:ext cx="8135937"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057400" y="5181600"/>
            <a:ext cx="5524500" cy="646331"/>
          </a:xfrm>
          <a:prstGeom prst="rect">
            <a:avLst/>
          </a:prstGeom>
        </p:spPr>
        <p:txBody>
          <a:bodyPr wrap="square">
            <a:spAutoFit/>
          </a:bodyPr>
          <a:lstStyle/>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Input image for the 2D Haar Wavelet Transform.</a:t>
            </a:r>
          </a:p>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(a) The pixel values. (b) Shown as an 8×8 image.</a:t>
            </a:r>
          </a:p>
        </p:txBody>
      </p:sp>
    </p:spTree>
    <p:extLst>
      <p:ext uri="{BB962C8B-B14F-4D97-AF65-F5344CB8AC3E}">
        <p14:creationId xmlns:p14="http://schemas.microsoft.com/office/powerpoint/2010/main" val="1635426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29</a:t>
            </a:fld>
            <a:endParaRPr lang="en-US"/>
          </a:p>
        </p:txBody>
      </p:sp>
      <p:pic>
        <p:nvPicPr>
          <p:cNvPr id="7"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2944"/>
          <a:stretch>
            <a:fillRect/>
          </a:stretch>
        </p:blipFill>
        <p:spPr bwMode="auto">
          <a:xfrm>
            <a:off x="190499" y="1084270"/>
            <a:ext cx="3184525"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5"/>
          <p:cNvGraphicFramePr>
            <a:graphicFrameLocks noChangeAspect="1"/>
          </p:cNvGraphicFramePr>
          <p:nvPr>
            <p:extLst>
              <p:ext uri="{D42A27DB-BD31-4B8C-83A1-F6EECF244321}">
                <p14:modId xmlns:p14="http://schemas.microsoft.com/office/powerpoint/2010/main" val="3506556639"/>
              </p:ext>
            </p:extLst>
          </p:nvPr>
        </p:nvGraphicFramePr>
        <p:xfrm>
          <a:off x="3509962" y="1194601"/>
          <a:ext cx="4567238" cy="3163888"/>
        </p:xfrm>
        <a:graphic>
          <a:graphicData uri="http://schemas.openxmlformats.org/presentationml/2006/ole">
            <mc:AlternateContent xmlns:mc="http://schemas.openxmlformats.org/markup-compatibility/2006">
              <mc:Choice xmlns:v="urn:schemas-microsoft-com:vml" Requires="v">
                <p:oleObj spid="_x0000_s9232" name="Equation" r:id="rId5" imgW="2234880" imgH="1549080" progId="Equation.DSMT4">
                  <p:embed/>
                </p:oleObj>
              </mc:Choice>
              <mc:Fallback>
                <p:oleObj name="Equation" r:id="rId5" imgW="2234880" imgH="1549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962" y="1194601"/>
                        <a:ext cx="4567238" cy="316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88224331"/>
              </p:ext>
            </p:extLst>
          </p:nvPr>
        </p:nvGraphicFramePr>
        <p:xfrm>
          <a:off x="943372" y="4989528"/>
          <a:ext cx="6934200" cy="150114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0">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32.5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5700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a:t>Frequency </a:t>
            </a:r>
            <a:r>
              <a:rPr lang="en-US" altLang="zh-TW" smtClean="0"/>
              <a:t>domain: Joseph </a:t>
            </a:r>
            <a:r>
              <a:rPr lang="en-US" altLang="zh-TW"/>
              <a:t>Fourier </a:t>
            </a:r>
            <a:r>
              <a:rPr lang="en-US" altLang="zh-TW" smtClean="0"/>
              <a:t>(1807).</a:t>
            </a:r>
          </a:p>
          <a:p>
            <a:endParaRPr lang="en-US" altLang="zh-TW" smtClean="0"/>
          </a:p>
          <a:p>
            <a:endParaRPr lang="en-US" altLang="zh-TW" smtClean="0"/>
          </a:p>
          <a:p>
            <a:pPr marL="0" indent="0">
              <a:buNone/>
            </a:pPr>
            <a:endParaRPr lang="en-US" altLang="zh-TW" smtClean="0"/>
          </a:p>
          <a:p>
            <a:r>
              <a:rPr lang="en-US" altLang="zh-TW"/>
              <a:t>Cannot provide simultaneously time and frequency information.</a:t>
            </a:r>
          </a:p>
          <a:p>
            <a:endParaRPr lang="en-US" dirty="0"/>
          </a:p>
        </p:txBody>
      </p:sp>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614" y="3641785"/>
            <a:ext cx="7032171" cy="2924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9" name="Rectangle 8"/>
              <p:cNvSpPr/>
              <p:nvPr/>
            </p:nvSpPr>
            <p:spPr>
              <a:xfrm>
                <a:off x="553537" y="1143000"/>
                <a:ext cx="7772400" cy="11311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nary>
                        <m:naryPr>
                          <m:grow m:val="on"/>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r>
                            <a:rPr lang="en-US" sz="2400" i="1">
                              <a:latin typeface="Cambria Math" panose="02040503050406030204" pitchFamily="18" charset="0"/>
                            </a:rPr>
                            <m:t>𝑑𝑡</m:t>
                          </m:r>
                        </m:e>
                      </m:nary>
                      <m:r>
                        <a:rPr lang="en-US" sz="2400" i="1" smtClean="0">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2</m:t>
                          </m:r>
                          <m:r>
                            <a:rPr lang="en-US" sz="2400" i="1">
                              <a:latin typeface="Cambria Math" panose="02040503050406030204" pitchFamily="18" charset="0"/>
                            </a:rPr>
                            <m:t>𝜋</m:t>
                          </m:r>
                        </m:den>
                      </m:f>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=0</m:t>
                          </m:r>
                        </m:sub>
                        <m:sup>
                          <m:r>
                            <a:rPr lang="en-US" sz="2400" i="1">
                              <a:latin typeface="Cambria Math" panose="02040503050406030204" pitchFamily="18" charset="0"/>
                            </a:rPr>
                            <m:t>𝑁</m:t>
                          </m:r>
                          <m:r>
                            <a:rPr lang="en-US" sz="2400" i="0">
                              <a:latin typeface="Cambria Math" panose="02040503050406030204" pitchFamily="18" charset="0"/>
                            </a:rPr>
                            <m:t>−1</m:t>
                          </m:r>
                        </m:sup>
                        <m:e>
                          <m:r>
                            <a:rPr lang="en-US" sz="2400" i="1">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e>
                      </m:nary>
                    </m:oMath>
                  </m:oMathPara>
                </a14:m>
                <a:endParaRPr lang="en-US" sz="2400"/>
              </a:p>
            </p:txBody>
          </p:sp>
        </mc:Choice>
        <mc:Fallback>
          <p:sp>
            <p:nvSpPr>
              <p:cNvPr id="9" name="Rectangle 8"/>
              <p:cNvSpPr>
                <a:spLocks noRot="1" noChangeAspect="1" noMove="1" noResize="1" noEditPoints="1" noAdjustHandles="1" noChangeArrowheads="1" noChangeShapeType="1" noTextEdit="1"/>
              </p:cNvSpPr>
              <p:nvPr/>
            </p:nvSpPr>
            <p:spPr>
              <a:xfrm>
                <a:off x="553537" y="1143000"/>
                <a:ext cx="7772400" cy="1131143"/>
              </a:xfrm>
              <a:prstGeom prst="rect">
                <a:avLst/>
              </a:prstGeom>
              <a:blipFill rotWithShape="0">
                <a:blip r:embed="rId4"/>
                <a:stretch>
                  <a:fillRect/>
                </a:stretch>
              </a:blipFill>
            </p:spPr>
            <p:txBody>
              <a:bodyPr/>
              <a:lstStyle/>
              <a:p>
                <a:r>
                  <a:rPr lang="en-US">
                    <a:noFill/>
                  </a:rPr>
                  <a:t> </a:t>
                </a:r>
              </a:p>
            </p:txBody>
          </p:sp>
        </mc:Fallback>
      </mc:AlternateContent>
      <p:pic>
        <p:nvPicPr>
          <p:cNvPr id="8" name="Picture 3" descr="four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7222" y="0"/>
            <a:ext cx="979715" cy="134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6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30</a:t>
            </a:fld>
            <a:endParaRPr lang="en-US"/>
          </a:p>
        </p:txBody>
      </p:sp>
      <p:graphicFrame>
        <p:nvGraphicFramePr>
          <p:cNvPr id="8" name="Object 4"/>
          <p:cNvGraphicFramePr>
            <a:graphicFrameLocks noChangeAspect="1"/>
          </p:cNvGraphicFramePr>
          <p:nvPr>
            <p:extLst>
              <p:ext uri="{D42A27DB-BD31-4B8C-83A1-F6EECF244321}">
                <p14:modId xmlns:p14="http://schemas.microsoft.com/office/powerpoint/2010/main" val="2280981767"/>
              </p:ext>
            </p:extLst>
          </p:nvPr>
        </p:nvGraphicFramePr>
        <p:xfrm>
          <a:off x="1371600" y="1995488"/>
          <a:ext cx="6048375" cy="3494087"/>
        </p:xfrm>
        <a:graphic>
          <a:graphicData uri="http://schemas.openxmlformats.org/presentationml/2006/ole">
            <mc:AlternateContent xmlns:mc="http://schemas.openxmlformats.org/markup-compatibility/2006">
              <mc:Choice xmlns:v="urn:schemas-microsoft-com:vml" Requires="v">
                <p:oleObj spid="_x0000_s10253" name="Equation" r:id="rId4" imgW="2679480" imgH="1549080" progId="Equation.3">
                  <p:embed/>
                </p:oleObj>
              </mc:Choice>
              <mc:Fallback>
                <p:oleObj name="Equation" r:id="rId4" imgW="2679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995488"/>
                        <a:ext cx="6048375"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5"/>
          <p:cNvSpPr>
            <a:spLocks noChangeArrowheads="1"/>
          </p:cNvSpPr>
          <p:nvPr/>
        </p:nvSpPr>
        <p:spPr bwMode="auto">
          <a:xfrm>
            <a:off x="1516063" y="1995488"/>
            <a:ext cx="647700" cy="3887787"/>
          </a:xfrm>
          <a:prstGeom prst="rect">
            <a:avLst/>
          </a:prstGeom>
          <a:noFill/>
          <a:ln w="38100" algn="ctr">
            <a:solidFill>
              <a:srgbClr val="CC99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Text Box 6"/>
          <p:cNvSpPr txBox="1">
            <a:spLocks noChangeArrowheads="1"/>
          </p:cNvSpPr>
          <p:nvPr/>
        </p:nvSpPr>
        <p:spPr bwMode="auto">
          <a:xfrm>
            <a:off x="1082675" y="5805488"/>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CC9900"/>
                </a:solidFill>
                <a:latin typeface="Arial" panose="020B0604020202020204" pitchFamily="34" charset="0"/>
                <a:ea typeface="굴림" panose="020B0600000101010101" pitchFamily="34" charset="-127"/>
              </a:rPr>
              <a:t>row average</a:t>
            </a:r>
          </a:p>
        </p:txBody>
      </p:sp>
      <p:sp>
        <p:nvSpPr>
          <p:cNvPr id="12" name="Text Box 7"/>
          <p:cNvSpPr txBox="1">
            <a:spLocks noChangeArrowheads="1"/>
          </p:cNvSpPr>
          <p:nvPr/>
        </p:nvSpPr>
        <p:spPr bwMode="auto">
          <a:xfrm>
            <a:off x="5116513" y="5595938"/>
            <a:ext cx="211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663300"/>
                </a:solidFill>
                <a:latin typeface="Arial" panose="020B0604020202020204" pitchFamily="34" charset="0"/>
                <a:ea typeface="굴림" panose="020B0600000101010101" pitchFamily="34" charset="-127"/>
              </a:rPr>
              <a:t>detail coefficients</a:t>
            </a:r>
          </a:p>
        </p:txBody>
      </p:sp>
      <p:sp>
        <p:nvSpPr>
          <p:cNvPr id="13" name="Line 8"/>
          <p:cNvSpPr>
            <a:spLocks noChangeShapeType="1"/>
          </p:cNvSpPr>
          <p:nvPr/>
        </p:nvSpPr>
        <p:spPr bwMode="auto">
          <a:xfrm>
            <a:off x="2308225" y="5595938"/>
            <a:ext cx="4824413" cy="0"/>
          </a:xfrm>
          <a:prstGeom prst="line">
            <a:avLst/>
          </a:prstGeom>
          <a:noFill/>
          <a:ln w="38100" cap="rnd">
            <a:solidFill>
              <a:srgbClr val="66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Appling on rows</a:t>
            </a:r>
            <a:endParaRPr lang="en-US" altLang="ko-KR">
              <a:ea typeface="MS Gothic" panose="020B0609070205080204" pitchFamily="49" charset="-128"/>
            </a:endParaRPr>
          </a:p>
        </p:txBody>
      </p:sp>
    </p:spTree>
    <p:extLst>
      <p:ext uri="{BB962C8B-B14F-4D97-AF65-F5344CB8AC3E}">
        <p14:creationId xmlns:p14="http://schemas.microsoft.com/office/powerpoint/2010/main" val="3949108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31</a:t>
            </a:fld>
            <a:endParaRPr lang="en-US"/>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Appling on </a:t>
            </a:r>
            <a:r>
              <a:rPr lang="en-US" altLang="ko-KR" smtClean="0"/>
              <a:t>columns</a:t>
            </a:r>
          </a:p>
          <a:p>
            <a:pPr lvl="1">
              <a:lnSpc>
                <a:spcPct val="120000"/>
              </a:lnSpc>
            </a:pPr>
            <a:r>
              <a:rPr lang="en-US" smtClean="0"/>
              <a:t>Choose </a:t>
            </a:r>
            <a:r>
              <a:rPr lang="en-US"/>
              <a:t>a threshold </a:t>
            </a:r>
            <a:r>
              <a:rPr kumimoji="1" lang="en-US" altLang="ko-KR" b="1">
                <a:solidFill>
                  <a:srgbClr val="080808"/>
                </a:solidFill>
                <a:ea typeface="굴림" panose="020B0600000101010101" pitchFamily="34" charset="-127"/>
              </a:rPr>
              <a:t>δ</a:t>
            </a:r>
            <a:r>
              <a:rPr lang="en-US"/>
              <a:t> </a:t>
            </a:r>
          </a:p>
          <a:p>
            <a:pPr>
              <a:lnSpc>
                <a:spcPct val="120000"/>
              </a:lnSpc>
            </a:pPr>
            <a:endParaRPr lang="en-US" altLang="ko-KR">
              <a:ea typeface="MS Gothic" panose="020B0609070205080204" pitchFamily="49" charset="-128"/>
            </a:endParaRPr>
          </a:p>
        </p:txBody>
      </p:sp>
      <p:graphicFrame>
        <p:nvGraphicFramePr>
          <p:cNvPr id="19" name="Object 4"/>
          <p:cNvGraphicFramePr>
            <a:graphicFrameLocks noChangeAspect="1"/>
          </p:cNvGraphicFramePr>
          <p:nvPr>
            <p:extLst>
              <p:ext uri="{D42A27DB-BD31-4B8C-83A1-F6EECF244321}">
                <p14:modId xmlns:p14="http://schemas.microsoft.com/office/powerpoint/2010/main" val="2398914557"/>
              </p:ext>
            </p:extLst>
          </p:nvPr>
        </p:nvGraphicFramePr>
        <p:xfrm>
          <a:off x="1295400" y="2133600"/>
          <a:ext cx="5561013" cy="3494087"/>
        </p:xfrm>
        <a:graphic>
          <a:graphicData uri="http://schemas.openxmlformats.org/presentationml/2006/ole">
            <mc:AlternateContent xmlns:mc="http://schemas.openxmlformats.org/markup-compatibility/2006">
              <mc:Choice xmlns:v="urn:schemas-microsoft-com:vml" Requires="v">
                <p:oleObj spid="_x0000_s11288" name="Equation" r:id="rId4" imgW="2463480" imgH="1549080" progId="Equation.3">
                  <p:embed/>
                </p:oleObj>
              </mc:Choice>
              <mc:Fallback>
                <p:oleObj name="Equation" r:id="rId4" imgW="2463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133600"/>
                        <a:ext cx="5561013"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Oval 5"/>
          <p:cNvSpPr>
            <a:spLocks noChangeArrowheads="1"/>
          </p:cNvSpPr>
          <p:nvPr/>
        </p:nvSpPr>
        <p:spPr bwMode="auto">
          <a:xfrm>
            <a:off x="1268413" y="2062162"/>
            <a:ext cx="576262" cy="576263"/>
          </a:xfrm>
          <a:prstGeom prst="ellipse">
            <a:avLst/>
          </a:prstGeom>
          <a:noFill/>
          <a:ln w="28575" algn="ctr">
            <a:solidFill>
              <a:schemeClr val="hlink"/>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 name="Text Box 6"/>
          <p:cNvSpPr txBox="1">
            <a:spLocks noChangeArrowheads="1"/>
          </p:cNvSpPr>
          <p:nvPr/>
        </p:nvSpPr>
        <p:spPr bwMode="auto">
          <a:xfrm>
            <a:off x="7165975" y="5205412"/>
            <a:ext cx="81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kumimoji="1" lang="en-US" altLang="ko-KR" sz="2400" b="1">
                <a:solidFill>
                  <a:srgbClr val="080808"/>
                </a:solidFill>
                <a:latin typeface="Arial" panose="020B0604020202020204" pitchFamily="34" charset="0"/>
                <a:ea typeface="굴림" panose="020B0600000101010101" pitchFamily="34" charset="-127"/>
              </a:rPr>
              <a:t>δ </a:t>
            </a:r>
            <a:r>
              <a:rPr kumimoji="1" lang="en-US" altLang="ko-KR" sz="2000" b="1">
                <a:solidFill>
                  <a:srgbClr val="080808"/>
                </a:solidFill>
                <a:latin typeface="Arial" panose="020B0604020202020204" pitchFamily="34" charset="0"/>
                <a:ea typeface="굴림" panose="020B0600000101010101" pitchFamily="34" charset="-127"/>
              </a:rPr>
              <a:t>= 5</a:t>
            </a:r>
          </a:p>
        </p:txBody>
      </p:sp>
      <p:grpSp>
        <p:nvGrpSpPr>
          <p:cNvPr id="22" name="Group 7"/>
          <p:cNvGrpSpPr>
            <a:grpSpLocks/>
          </p:cNvGrpSpPr>
          <p:nvPr/>
        </p:nvGrpSpPr>
        <p:grpSpPr bwMode="auto">
          <a:xfrm>
            <a:off x="979488" y="1990725"/>
            <a:ext cx="6192837" cy="3960812"/>
            <a:chOff x="839" y="1661"/>
            <a:chExt cx="3901" cy="2495"/>
          </a:xfrm>
        </p:grpSpPr>
        <p:sp>
          <p:nvSpPr>
            <p:cNvPr id="23" name="Rectangle 8"/>
            <p:cNvSpPr>
              <a:spLocks noChangeArrowheads="1"/>
            </p:cNvSpPr>
            <p:nvPr/>
          </p:nvSpPr>
          <p:spPr bwMode="auto">
            <a:xfrm>
              <a:off x="839" y="1661"/>
              <a:ext cx="3901" cy="249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24" name="Object 9"/>
            <p:cNvGraphicFramePr>
              <a:graphicFrameLocks noChangeAspect="1"/>
            </p:cNvGraphicFramePr>
            <p:nvPr/>
          </p:nvGraphicFramePr>
          <p:xfrm>
            <a:off x="1444" y="1752"/>
            <a:ext cx="3160" cy="2201"/>
          </p:xfrm>
          <a:graphic>
            <a:graphicData uri="http://schemas.openxmlformats.org/presentationml/2006/ole">
              <mc:AlternateContent xmlns:mc="http://schemas.openxmlformats.org/markup-compatibility/2006">
                <mc:Choice xmlns:v="urn:schemas-microsoft-com:vml" Requires="v">
                  <p:oleObj spid="_x0000_s11289" name="Equation" r:id="rId6" imgW="2222280" imgH="1549080" progId="Equation.3">
                    <p:embed/>
                  </p:oleObj>
                </mc:Choice>
                <mc:Fallback>
                  <p:oleObj name="Equation" r:id="rId6" imgW="2222280" imgH="1549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4" y="1752"/>
                          <a:ext cx="3160" cy="2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10"/>
          <p:cNvGrpSpPr>
            <a:grpSpLocks/>
          </p:cNvGrpSpPr>
          <p:nvPr/>
        </p:nvGrpSpPr>
        <p:grpSpPr bwMode="auto">
          <a:xfrm>
            <a:off x="1052513" y="2062162"/>
            <a:ext cx="6119812" cy="3816350"/>
            <a:chOff x="839" y="1706"/>
            <a:chExt cx="3855" cy="2404"/>
          </a:xfrm>
        </p:grpSpPr>
        <p:sp>
          <p:nvSpPr>
            <p:cNvPr id="26" name="Line 11"/>
            <p:cNvSpPr>
              <a:spLocks noChangeShapeType="1"/>
            </p:cNvSpPr>
            <p:nvPr/>
          </p:nvSpPr>
          <p:spPr bwMode="auto">
            <a:xfrm>
              <a:off x="839" y="2840"/>
              <a:ext cx="3855" cy="0"/>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 name="Line 12"/>
            <p:cNvSpPr>
              <a:spLocks noChangeShapeType="1"/>
            </p:cNvSpPr>
            <p:nvPr/>
          </p:nvSpPr>
          <p:spPr bwMode="auto">
            <a:xfrm>
              <a:off x="2744" y="1706"/>
              <a:ext cx="0" cy="2404"/>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3630179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32</a:t>
            </a:fld>
            <a:endParaRPr lang="en-US"/>
          </a:p>
        </p:txBody>
      </p:sp>
      <p:sp>
        <p:nvSpPr>
          <p:cNvPr id="3" name="Rectangle 2"/>
          <p:cNvSpPr/>
          <p:nvPr/>
        </p:nvSpPr>
        <p:spPr>
          <a:xfrm>
            <a:off x="1330325" y="5559426"/>
            <a:ext cx="6254750" cy="369332"/>
          </a:xfrm>
          <a:prstGeom prst="rect">
            <a:avLst/>
          </a:prstGeom>
        </p:spPr>
        <p:txBody>
          <a:bodyPr wrap="square">
            <a:spAutoFit/>
          </a:bodyPr>
          <a:lstStyle/>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Intermediate output of the 2D Haar Wavelet </a:t>
            </a:r>
            <a:r>
              <a:rPr lang="en-US" altLang="ko-KR" smtClean="0">
                <a:solidFill>
                  <a:srgbClr val="0070C0"/>
                </a:solidFill>
                <a:latin typeface="Arial" panose="020B0604020202020204" pitchFamily="34" charset="0"/>
                <a:ea typeface="MS Gothic" panose="020B0609070205080204" pitchFamily="49" charset="-128"/>
                <a:cs typeface="Arial" panose="020B0604020202020204" pitchFamily="34" charset="0"/>
              </a:rPr>
              <a:t>Transform</a:t>
            </a:r>
            <a:endPar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5" y="728663"/>
            <a:ext cx="4679950"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44492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33</a:t>
            </a:fld>
            <a:endParaRPr lang="en-US"/>
          </a:p>
        </p:txBody>
      </p:sp>
      <p:sp>
        <p:nvSpPr>
          <p:cNvPr id="3" name="Rectangle 2"/>
          <p:cNvSpPr/>
          <p:nvPr/>
        </p:nvSpPr>
        <p:spPr>
          <a:xfrm>
            <a:off x="1330325" y="5559426"/>
            <a:ext cx="6254750" cy="369332"/>
          </a:xfrm>
          <a:prstGeom prst="rect">
            <a:avLst/>
          </a:prstGeom>
        </p:spPr>
        <p:txBody>
          <a:bodyPr wrap="square">
            <a:spAutoFit/>
          </a:bodyPr>
          <a:lstStyle/>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Output of the first level of the 2D Haar Wavelet </a:t>
            </a:r>
            <a:r>
              <a:rPr lang="en-US" altLang="ko-KR" smtClean="0">
                <a:solidFill>
                  <a:srgbClr val="0070C0"/>
                </a:solidFill>
                <a:latin typeface="Arial" panose="020B0604020202020204" pitchFamily="34" charset="0"/>
                <a:ea typeface="MS Gothic" panose="020B0609070205080204" pitchFamily="49" charset="-128"/>
                <a:cs typeface="Arial" panose="020B0604020202020204" pitchFamily="34" charset="0"/>
              </a:rPr>
              <a:t>Transform</a:t>
            </a:r>
            <a:endPar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endParaRP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584200"/>
            <a:ext cx="5003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5292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34</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Width of the window is changed as the transform is computed for every </a:t>
                </a:r>
                <a:r>
                  <a:rPr lang="en-US" altLang="zh-TW"/>
                  <a:t>spectral </a:t>
                </a:r>
                <a:r>
                  <a:rPr lang="en-US" altLang="zh-TW" smtClean="0"/>
                  <a:t>components.</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e>
                      </m:nary>
                      <m:r>
                        <a:rPr lang="en-US" i="1">
                          <a:latin typeface="Cambria Math" panose="02040503050406030204" pitchFamily="18" charset="0"/>
                        </a:rPr>
                        <m:t>𝑑𝑡</m:t>
                      </m:r>
                    </m:oMath>
                  </m:oMathPara>
                </a14:m>
                <a:endParaRPr lang="en-US" altLang="zh-TW" smtClean="0"/>
              </a:p>
              <a:p>
                <a:pPr marL="0" indent="0">
                  <a:lnSpc>
                    <a:spcPct val="90000"/>
                  </a:lnSpc>
                  <a:buNone/>
                </a:pPr>
                <a:r>
                  <a:rPr lang="en-US" smtClean="0"/>
                  <a:t>	</a:t>
                </a:r>
                <a14:m>
                  <m:oMath xmlns:m="http://schemas.openxmlformats.org/officeDocument/2006/math">
                    <m:r>
                      <a:rPr lang="en-US" i="1">
                        <a:latin typeface="Cambria Math" panose="02040503050406030204" pitchFamily="18" charset="0"/>
                      </a:rPr>
                      <m:t>𝜏</m:t>
                    </m:r>
                  </m:oMath>
                </a14:m>
                <a:r>
                  <a:rPr lang="en-US"/>
                  <a:t>: translation </a:t>
                </a:r>
                <a:r>
                  <a:rPr lang="en-US" smtClean="0"/>
                  <a:t>(the </a:t>
                </a:r>
                <a:r>
                  <a:rPr lang="en-US"/>
                  <a:t>location of the window</a:t>
                </a:r>
                <a:r>
                  <a:rPr lang="en-US" smtClean="0"/>
                  <a:t>)</a:t>
                </a:r>
              </a:p>
              <a:p>
                <a:pPr marL="0" indent="0">
                  <a:lnSpc>
                    <a:spcPct val="90000"/>
                  </a:lnSpc>
                  <a:buNone/>
                </a:pPr>
                <a:r>
                  <a:rPr lang="en-US" smtClean="0"/>
                  <a:t>	</a:t>
                </a:r>
                <a14:m>
                  <m:oMath xmlns:m="http://schemas.openxmlformats.org/officeDocument/2006/math">
                    <m:r>
                      <a:rPr lang="en-US" i="1">
                        <a:latin typeface="Cambria Math" panose="02040503050406030204" pitchFamily="18" charset="0"/>
                      </a:rPr>
                      <m:t>𝑠</m:t>
                    </m:r>
                  </m:oMath>
                </a14:m>
                <a:r>
                  <a:rPr lang="en-US" smtClean="0"/>
                  <a:t>: scale</a:t>
                </a:r>
              </a:p>
              <a:p>
                <a:pPr marL="0" indent="0">
                  <a:lnSpc>
                    <a:spcPct val="90000"/>
                  </a:lnSpc>
                  <a:buNone/>
                </a:pPr>
                <a:r>
                  <a:rPr lang="en-US"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oMath>
                </a14:m>
                <a:r>
                  <a:rPr lang="en-US" smtClean="0"/>
                  <a:t>: mother wavelet</a:t>
                </a:r>
              </a:p>
              <a:p>
                <a:pPr marL="0" indent="0">
                  <a:lnSpc>
                    <a:spcPct val="90000"/>
                  </a:lnSpc>
                  <a:buNone/>
                </a:pPr>
                <a:r>
                  <a:rPr lang="en-US" smtClean="0">
                    <a:ea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smtClean="0">
                    <a:ea typeface="Times New Roman" panose="02020603050405020304" pitchFamily="18" charset="0"/>
                    <a:cs typeface="Times New Roman" panose="02020603050405020304" pitchFamily="18" charset="0"/>
                  </a:rPr>
                  <a:t> </a:t>
                </a:r>
                <a:r>
                  <a:rPr lang="en-US">
                    <a:ea typeface="Times New Roman" panose="02020603050405020304" pitchFamily="18" charset="0"/>
                    <a:cs typeface="Times New Roman" panose="02020603050405020304" pitchFamily="18" charset="0"/>
                  </a:rPr>
                  <a:t>denotes complex conjugation</a:t>
                </a: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pic>
        <p:nvPicPr>
          <p:cNvPr id="10" name="Picture 25"/>
          <p:cNvPicPr>
            <a:picLocks noChangeAspect="1" noChangeArrowheads="1"/>
          </p:cNvPicPr>
          <p:nvPr/>
        </p:nvPicPr>
        <p:blipFill rotWithShape="1">
          <a:blip r:embed="rId4">
            <a:extLst>
              <a:ext uri="{28A0092B-C50C-407E-A947-70E740481C1C}">
                <a14:useLocalDpi xmlns:a14="http://schemas.microsoft.com/office/drawing/2010/main" val="0"/>
              </a:ext>
            </a:extLst>
          </a:blip>
          <a:srcRect l="3586" t="6584" r="3180" b="7822"/>
          <a:stretch/>
        </p:blipFill>
        <p:spPr>
          <a:xfrm>
            <a:off x="254000" y="4076700"/>
            <a:ext cx="8382000" cy="2095500"/>
          </a:xfrm>
          <a:prstGeom prst="rect">
            <a:avLst/>
          </a:prstGeom>
          <a:noFill/>
          <a:ln/>
        </p:spPr>
      </p:pic>
    </p:spTree>
    <p:extLst>
      <p:ext uri="{BB962C8B-B14F-4D97-AF65-F5344CB8AC3E}">
        <p14:creationId xmlns:p14="http://schemas.microsoft.com/office/powerpoint/2010/main" val="33863918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35</a:t>
            </a:fld>
            <a:endParaRPr lang="en-US"/>
          </a:p>
        </p:txBody>
      </p:sp>
      <mc:AlternateContent xmlns:mc="http://schemas.openxmlformats.org/markup-compatibility/2006">
        <mc:Choice xmlns:a14="http://schemas.microsoft.com/office/drawing/2010/main"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Wavelet function:</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r>
                        <a:rPr lang="en-US" i="1">
                          <a:latin typeface="Cambria Math" panose="02040503050406030204" pitchFamily="18" charset="0"/>
                        </a:rPr>
                        <m:t>𝜓</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ℝ</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≠0</m:t>
                      </m:r>
                    </m:oMath>
                  </m:oMathPara>
                </a14:m>
                <a:endParaRPr lang="en-US" smtClean="0"/>
              </a:p>
              <a:p>
                <a:pPr marL="0" indent="0">
                  <a:lnSpc>
                    <a:spcPct val="90000"/>
                  </a:lnSpc>
                  <a:buNone/>
                </a:pPr>
                <a:r>
                  <a:rPr lang="en-US" smtClean="0"/>
                  <a:t>	or</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r>
                        <a:rPr lang="en-US" i="1">
                          <a:latin typeface="Cambria Math" panose="02040503050406030204" pitchFamily="18" charset="0"/>
                        </a:rPr>
                        <m:t>𝑑𝑡</m:t>
                      </m:r>
                    </m:oMath>
                  </m:oMathPara>
                </a14:m>
                <a:endParaRPr lang="en-US" smtClean="0"/>
              </a:p>
              <a:p>
                <a:pPr>
                  <a:lnSpc>
                    <a:spcPct val="90000"/>
                  </a:lnSpc>
                </a:pPr>
                <a:r>
                  <a:rPr lang="en-US"/>
                  <a:t>Invert CWT:</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𝜓</m:t>
                              </m:r>
                            </m:sub>
                          </m:sSub>
                        </m:den>
                      </m:f>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d>
                            <m:dPr>
                              <m:begChr m:val="["/>
                              <m:endChr m:val="]"/>
                              <m:ctrlPr>
                                <a:rPr lang="en-US" i="1">
                                  <a:latin typeface="Cambria Math" panose="02040503050406030204" pitchFamily="18" charset="0"/>
                                </a:rPr>
                              </m:ctrlPr>
                            </m:dPr>
                            <m:e>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m:t>
                                  </m:r>
                                  <m:r>
                                    <a:rPr lang="en-US" i="1">
                                      <a:latin typeface="Cambria Math" panose="02040503050406030204" pitchFamily="18" charset="0"/>
                                    </a:rPr>
                                    <m:t>𝜏</m:t>
                                  </m:r>
                                </m:e>
                              </m:nary>
                            </m:e>
                          </m:d>
                        </m:e>
                      </m:nary>
                      <m:f>
                        <m:fPr>
                          <m:ctrlPr>
                            <a:rPr lang="en-US" i="1">
                              <a:latin typeface="Cambria Math" panose="02040503050406030204" pitchFamily="18" charset="0"/>
                            </a:rPr>
                          </m:ctrlPr>
                        </m:fPr>
                        <m:num>
                          <m:r>
                            <a:rPr lang="en-US" i="1">
                              <a:latin typeface="Cambria Math" panose="02040503050406030204" pitchFamily="18" charset="0"/>
                            </a:rPr>
                            <m:t>𝑑𝑠</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oMath>
                  </m:oMathPara>
                </a14:m>
                <a:endParaRPr lang="en-US" smtClean="0"/>
              </a:p>
              <a:p>
                <a:r>
                  <a:rPr lang="en-US"/>
                  <a:t>Continuous transform: map functions to </a:t>
                </a:r>
                <a:r>
                  <a:rPr lang="en-US" smtClean="0"/>
                  <a:t>functions.</a:t>
                </a:r>
                <a:endParaRPr lang="en-US"/>
              </a:p>
              <a:p>
                <a:r>
                  <a:rPr lang="en-US"/>
                  <a:t>Discrete transform: map sequences to </a:t>
                </a:r>
                <a:r>
                  <a:rPr lang="en-US" smtClean="0"/>
                  <a:t>sequences.</a:t>
                </a:r>
                <a:endParaRPr lang="en-US"/>
              </a:p>
              <a:p>
                <a:pPr marL="0" indent="0">
                  <a:lnSpc>
                    <a:spcPct val="90000"/>
                  </a:lnSpc>
                  <a:buNone/>
                </a:pPr>
                <a:endParaRPr lang="en-US"/>
              </a:p>
            </p:txBody>
          </p:sp>
        </mc:Choice>
        <mc:Fallback>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spTree>
    <p:extLst>
      <p:ext uri="{BB962C8B-B14F-4D97-AF65-F5344CB8AC3E}">
        <p14:creationId xmlns:p14="http://schemas.microsoft.com/office/powerpoint/2010/main" val="33214537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36</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a:pPr>
            <a:r>
              <a:rPr lang="en-US" sz="2400" smtClean="0"/>
              <a:t>Take </a:t>
            </a:r>
            <a:r>
              <a:rPr lang="en-US" sz="2400"/>
              <a:t>a wavelet and compare it to a section at the start of the original signal. </a:t>
            </a:r>
          </a:p>
          <a:p>
            <a:pPr marL="822960" lvl="1" indent="-457200">
              <a:buSzPct val="100000"/>
              <a:buFont typeface="+mj-lt"/>
              <a:buAutoNum type="arabicPeriod"/>
            </a:pPr>
            <a:r>
              <a:rPr lang="en-US" sz="2400"/>
              <a:t>Calculate a correlation coefficient c</a:t>
            </a:r>
          </a:p>
          <a:p>
            <a:pPr lvl="1">
              <a:buFontTx/>
              <a:buAutoNum type="arabicPeriod"/>
            </a:pPr>
            <a:endParaRPr lang="en-US" sz="2400"/>
          </a:p>
          <a:p>
            <a:endParaRPr lang="en-US">
              <a:latin typeface="Times New Roman" panose="02020603050405020304" pitchFamily="18" charset="0"/>
            </a:endParaRPr>
          </a:p>
        </p:txBody>
      </p:sp>
      <p:pic>
        <p:nvPicPr>
          <p:cNvPr id="6" name="Picture 5" descr="ch01_i45"/>
          <p:cNvPicPr>
            <a:picLocks noChangeAspect="1" noChangeArrowheads="1"/>
          </p:cNvPicPr>
          <p:nvPr/>
        </p:nvPicPr>
        <p:blipFill rotWithShape="1">
          <a:blip r:embed="rId3">
            <a:extLst>
              <a:ext uri="{28A0092B-C50C-407E-A947-70E740481C1C}">
                <a14:useLocalDpi xmlns:a14="http://schemas.microsoft.com/office/drawing/2010/main" val="0"/>
              </a:ext>
            </a:extLst>
          </a:blip>
          <a:srcRect l="4437" r="47862"/>
          <a:stretch/>
        </p:blipFill>
        <p:spPr bwMode="auto">
          <a:xfrm>
            <a:off x="2667000" y="2819400"/>
            <a:ext cx="3276601"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5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37</a:t>
            </a:fld>
            <a:endParaRPr lang="en-US"/>
          </a:p>
        </p:txBody>
      </p:sp>
      <p:sp>
        <p:nvSpPr>
          <p:cNvPr id="5" name="Content Placeholder 2"/>
          <p:cNvSpPr>
            <a:spLocks noGrp="1"/>
          </p:cNvSpPr>
          <p:nvPr>
            <p:ph sz="quarter" idx="1"/>
          </p:nvPr>
        </p:nvSpPr>
        <p:spPr>
          <a:xfrm>
            <a:off x="401137" y="641294"/>
            <a:ext cx="8077200" cy="6158493"/>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startAt="3"/>
            </a:pPr>
            <a:r>
              <a:rPr lang="en-US" sz="2400" smtClean="0"/>
              <a:t>Shift </a:t>
            </a:r>
            <a:r>
              <a:rPr lang="en-US" sz="2400"/>
              <a:t>the wavelet to the right and repeat steps 1 and 2 until you've covered the whole signal</a:t>
            </a:r>
            <a:r>
              <a:rPr lang="en-US" sz="2400" smtClean="0"/>
              <a:t>.</a:t>
            </a:r>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r>
              <a:rPr lang="en-US" sz="2400" smtClean="0"/>
              <a:t>Scale </a:t>
            </a:r>
            <a:r>
              <a:rPr lang="en-US" sz="2400"/>
              <a:t>(stretch) the wavelet and repeat steps 1 through 3</a:t>
            </a:r>
            <a:r>
              <a:rPr lang="en-US" sz="2400" smtClean="0"/>
              <a:t>.</a:t>
            </a:r>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r>
              <a:rPr lang="en-US" sz="2400"/>
              <a:t>Repeat </a:t>
            </a:r>
            <a:r>
              <a:rPr lang="en-US" sz="2400" smtClean="0"/>
              <a:t>steps </a:t>
            </a:r>
            <a:r>
              <a:rPr lang="en-US" sz="2400"/>
              <a:t>1 through 4 for all scales</a:t>
            </a:r>
          </a:p>
        </p:txBody>
      </p:sp>
      <p:pic>
        <p:nvPicPr>
          <p:cNvPr id="7" name="Picture 4" descr="ch01_i49"/>
          <p:cNvPicPr>
            <a:picLocks noChangeAspect="1" noChangeArrowheads="1"/>
          </p:cNvPicPr>
          <p:nvPr/>
        </p:nvPicPr>
        <p:blipFill rotWithShape="1">
          <a:blip r:embed="rId3">
            <a:extLst>
              <a:ext uri="{28A0092B-C50C-407E-A947-70E740481C1C}">
                <a14:useLocalDpi xmlns:a14="http://schemas.microsoft.com/office/drawing/2010/main" val="0"/>
              </a:ext>
            </a:extLst>
          </a:blip>
          <a:srcRect l="5583" r="46394"/>
          <a:stretch/>
        </p:blipFill>
        <p:spPr bwMode="auto">
          <a:xfrm>
            <a:off x="2209800" y="1981200"/>
            <a:ext cx="3276601"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h01_i53"/>
          <p:cNvPicPr>
            <a:picLocks noChangeAspect="1" noChangeArrowheads="1"/>
          </p:cNvPicPr>
          <p:nvPr/>
        </p:nvPicPr>
        <p:blipFill rotWithShape="1">
          <a:blip r:embed="rId4">
            <a:extLst>
              <a:ext uri="{28A0092B-C50C-407E-A947-70E740481C1C}">
                <a14:useLocalDpi xmlns:a14="http://schemas.microsoft.com/office/drawing/2010/main" val="0"/>
              </a:ext>
            </a:extLst>
          </a:blip>
          <a:srcRect l="5547" r="47861"/>
          <a:stretch/>
        </p:blipFill>
        <p:spPr bwMode="auto">
          <a:xfrm>
            <a:off x="2857500" y="4235712"/>
            <a:ext cx="32004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1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38</a:t>
            </a:fld>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63562"/>
            <a:ext cx="6096000" cy="5325782"/>
          </a:xfrm>
          <a:prstGeom prst="rect">
            <a:avLst/>
          </a:prstGeom>
          <a:noFill/>
          <a:ln>
            <a:noFill/>
          </a:ln>
        </p:spPr>
      </p:pic>
      <p:sp>
        <p:nvSpPr>
          <p:cNvPr id="3" name="TextBox 2"/>
          <p:cNvSpPr txBox="1"/>
          <p:nvPr/>
        </p:nvSpPr>
        <p:spPr>
          <a:xfrm>
            <a:off x="1815533" y="6572273"/>
            <a:ext cx="5665333" cy="276999"/>
          </a:xfrm>
          <a:prstGeom prst="rect">
            <a:avLst/>
          </a:prstGeom>
          <a:noFill/>
        </p:spPr>
        <p:txBody>
          <a:bodyPr wrap="none" rtlCol="0">
            <a:spAutoFit/>
          </a:bodyPr>
          <a:lstStyle/>
          <a:p>
            <a:r>
              <a:rPr lang="en-US" altLang="zh-TW" sz="1200"/>
              <a:t>From </a:t>
            </a:r>
            <a:r>
              <a:rPr lang="en-US" altLang="zh-TW" sz="1200">
                <a:hlinkClick r:id="rId4"/>
              </a:rPr>
              <a:t>http://www.cerm.unifi.it/EUcourse2001/Gunther_lecturenotes.pdf</a:t>
            </a:r>
            <a:r>
              <a:rPr lang="en-US" altLang="zh-TW" sz="1200"/>
              <a:t>, </a:t>
            </a:r>
            <a:r>
              <a:rPr lang="en-US" altLang="zh-TW" sz="1200" smtClean="0"/>
              <a:t>p.10</a:t>
            </a:r>
            <a:endParaRPr lang="en-US" sz="1200"/>
          </a:p>
        </p:txBody>
      </p:sp>
      <p:sp>
        <p:nvSpPr>
          <p:cNvPr id="7" name="TextBox 6"/>
          <p:cNvSpPr txBox="1"/>
          <p:nvPr/>
        </p:nvSpPr>
        <p:spPr>
          <a:xfrm>
            <a:off x="2972900" y="6046142"/>
            <a:ext cx="3350597" cy="369332"/>
          </a:xfrm>
          <a:prstGeom prst="rect">
            <a:avLst/>
          </a:prstGeom>
          <a:noFill/>
        </p:spPr>
        <p:txBody>
          <a:bodyPr wrap="none" rtlCol="0">
            <a:spAutoFit/>
          </a:bodyPr>
          <a:lstStyle/>
          <a:p>
            <a:r>
              <a:rPr lang="en-US" smtClean="0"/>
              <a:t>Fourier vs Wavelet transform</a:t>
            </a:r>
            <a:endParaRPr lang="en-US"/>
          </a:p>
        </p:txBody>
      </p:sp>
    </p:spTree>
    <p:extLst>
      <p:ext uri="{BB962C8B-B14F-4D97-AF65-F5344CB8AC3E}">
        <p14:creationId xmlns:p14="http://schemas.microsoft.com/office/powerpoint/2010/main" val="10797140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39</a:t>
            </a:fld>
            <a:endParaRPr lang="en-US"/>
          </a:p>
        </p:txBody>
      </p:sp>
      <p:sp>
        <p:nvSpPr>
          <p:cNvPr id="8" name="Content Placeholder 2"/>
          <p:cNvSpPr>
            <a:spLocks noGrp="1"/>
          </p:cNvSpPr>
          <p:nvPr>
            <p:ph sz="quarter" idx="1"/>
          </p:nvPr>
        </p:nvSpPr>
        <p:spPr>
          <a:xfrm>
            <a:off x="401137" y="641295"/>
            <a:ext cx="8077200" cy="5559552"/>
          </a:xfrm>
        </p:spPr>
        <p:txBody>
          <a:bodyPr>
            <a:normAutofit/>
          </a:bodyPr>
          <a:lstStyle/>
          <a:p>
            <a:pPr>
              <a:lnSpc>
                <a:spcPct val="90000"/>
              </a:lnSpc>
            </a:pPr>
            <a:r>
              <a:rPr lang="en-US"/>
              <a:t>Fourier</a:t>
            </a:r>
          </a:p>
          <a:p>
            <a:pPr marL="548640" lvl="2">
              <a:lnSpc>
                <a:spcPct val="90000"/>
              </a:lnSpc>
              <a:spcBef>
                <a:spcPts val="600"/>
              </a:spcBef>
              <a:buSzPct val="70000"/>
            </a:pPr>
            <a:r>
              <a:rPr lang="en-US"/>
              <a:t>Loses time (location) coordinate completely</a:t>
            </a:r>
          </a:p>
          <a:p>
            <a:pPr marL="548640" lvl="2">
              <a:lnSpc>
                <a:spcPct val="90000"/>
              </a:lnSpc>
              <a:spcBef>
                <a:spcPts val="600"/>
              </a:spcBef>
              <a:buSzPct val="70000"/>
            </a:pPr>
            <a:r>
              <a:rPr lang="en-US"/>
              <a:t>Analyses the whole signal</a:t>
            </a:r>
          </a:p>
          <a:p>
            <a:pPr marL="548640" lvl="2">
              <a:lnSpc>
                <a:spcPct val="90000"/>
              </a:lnSpc>
              <a:spcBef>
                <a:spcPts val="600"/>
              </a:spcBef>
              <a:buSzPct val="70000"/>
            </a:pPr>
            <a:r>
              <a:rPr lang="en-US"/>
              <a:t>Short pieces lose “frequency” meaning</a:t>
            </a:r>
          </a:p>
          <a:p>
            <a:pPr lvl="1">
              <a:lnSpc>
                <a:spcPct val="90000"/>
              </a:lnSpc>
              <a:buClr>
                <a:schemeClr val="folHlink"/>
              </a:buClr>
              <a:buNone/>
            </a:pPr>
            <a:endParaRPr lang="en-US" sz="2400"/>
          </a:p>
          <a:p>
            <a:pPr>
              <a:lnSpc>
                <a:spcPct val="90000"/>
              </a:lnSpc>
            </a:pPr>
            <a:r>
              <a:rPr lang="en-US"/>
              <a:t>Wavelets</a:t>
            </a:r>
          </a:p>
          <a:p>
            <a:pPr marL="548640" lvl="2">
              <a:lnSpc>
                <a:spcPct val="90000"/>
              </a:lnSpc>
              <a:spcBef>
                <a:spcPts val="600"/>
              </a:spcBef>
              <a:buSzPct val="70000"/>
            </a:pPr>
            <a:r>
              <a:rPr lang="en-US"/>
              <a:t>Localized time-frequency analysis</a:t>
            </a:r>
          </a:p>
          <a:p>
            <a:pPr marL="548640" lvl="2">
              <a:lnSpc>
                <a:spcPct val="90000"/>
              </a:lnSpc>
              <a:spcBef>
                <a:spcPts val="600"/>
              </a:spcBef>
              <a:buSzPct val="70000"/>
            </a:pPr>
            <a:r>
              <a:rPr lang="en-US"/>
              <a:t>Short signal pieces also have significance</a:t>
            </a:r>
          </a:p>
          <a:p>
            <a:pPr marL="548640" lvl="2">
              <a:lnSpc>
                <a:spcPct val="90000"/>
              </a:lnSpc>
              <a:spcBef>
                <a:spcPts val="600"/>
              </a:spcBef>
              <a:buSzPct val="70000"/>
            </a:pPr>
            <a:r>
              <a:rPr lang="en-US"/>
              <a:t>Scale = Frequency band</a:t>
            </a:r>
          </a:p>
          <a:p>
            <a:pPr>
              <a:lnSpc>
                <a:spcPct val="90000"/>
              </a:lnSpc>
              <a:spcBef>
                <a:spcPct val="20000"/>
              </a:spcBef>
              <a:buClr>
                <a:schemeClr val="hlink"/>
              </a:buClr>
              <a:buSzPct val="80000"/>
              <a:buNone/>
            </a:pPr>
            <a:endParaRPr lang="en-US"/>
          </a:p>
        </p:txBody>
      </p:sp>
    </p:spTree>
    <p:extLst>
      <p:ext uri="{BB962C8B-B14F-4D97-AF65-F5344CB8AC3E}">
        <p14:creationId xmlns:p14="http://schemas.microsoft.com/office/powerpoint/2010/main" val="2743934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buFont typeface="Wingdings" panose="05000000000000000000" pitchFamily="2" charset="2"/>
              <a:buChar char="§"/>
            </a:pPr>
            <a:r>
              <a:rPr lang="en-US" altLang="ar-SA"/>
              <a:t>Recall that FT uses complex exponentials (sinusoids) as building blocks</a:t>
            </a:r>
            <a:r>
              <a:rPr lang="en-US" altLang="ar-SA" smtClean="0"/>
              <a:t>. </a:t>
            </a:r>
            <a:endParaRPr lang="en-US" altLang="ar-SA"/>
          </a:p>
          <a:p>
            <a:pPr>
              <a:lnSpc>
                <a:spcPct val="90000"/>
              </a:lnSpc>
              <a:buFont typeface="Wingdings" panose="05000000000000000000" pitchFamily="2" charset="2"/>
              <a:buChar char="§"/>
            </a:pPr>
            <a:r>
              <a:rPr lang="en-US" altLang="ar-SA"/>
              <a:t>For each frequency of complex exponential, the sinusoid at that frequency is compared to the signal.</a:t>
            </a:r>
          </a:p>
          <a:p>
            <a:pPr>
              <a:lnSpc>
                <a:spcPct val="90000"/>
              </a:lnSpc>
              <a:buFont typeface="Wingdings" panose="05000000000000000000" pitchFamily="2" charset="2"/>
              <a:buChar char="§"/>
            </a:pPr>
            <a:r>
              <a:rPr lang="en-US" altLang="ar-SA"/>
              <a:t>If the signal consists of that frequency, the correlation is high </a:t>
            </a:r>
            <a:r>
              <a:rPr lang="en-US" altLang="ar-SA">
                <a:sym typeface="Wingdings" panose="05000000000000000000" pitchFamily="2" charset="2"/>
              </a:rPr>
              <a:t> large FT coefficients</a:t>
            </a:r>
            <a:r>
              <a:rPr lang="en-US" altLang="ar-SA" smtClean="0">
                <a:sym typeface="Wingdings" panose="05000000000000000000" pitchFamily="2" charset="2"/>
              </a:rPr>
              <a:t>.</a:t>
            </a: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r>
              <a:rPr lang="en-US" altLang="ar-SA">
                <a:sym typeface="Wingdings" panose="05000000000000000000" pitchFamily="2" charset="2"/>
              </a:rPr>
              <a:t>If the signal does not have any spectral component at a frequency, the correlation at that frequency is low / zero,  small / zero FT coefficient.</a:t>
            </a:r>
            <a:endParaRPr lang="en-US" altLang="ar-SA"/>
          </a:p>
          <a:p>
            <a:pPr>
              <a:lnSpc>
                <a:spcPct val="90000"/>
              </a:lnSpc>
            </a:pPr>
            <a:endParaRPr lang="en-US" dirty="0"/>
          </a:p>
        </p:txBody>
      </p:sp>
      <mc:AlternateContent xmlns:mc="http://schemas.openxmlformats.org/markup-compatibility/2006" xmlns:a14="http://schemas.microsoft.com/office/drawing/2010/main">
        <mc:Choice Requires="a14">
          <p:sp>
            <p:nvSpPr>
              <p:cNvPr id="3" name="Rectangle 2"/>
              <p:cNvSpPr/>
              <p:nvPr/>
            </p:nvSpPr>
            <p:spPr>
              <a:xfrm>
                <a:off x="2895600" y="990600"/>
                <a:ext cx="3162148" cy="4101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0">
                          <a:latin typeface="Cambria Math" panose="02040503050406030204" pitchFamily="18" charset="0"/>
                        </a:rPr>
                        <m:t>=</m:t>
                      </m:r>
                      <m:r>
                        <m:rPr>
                          <m:sty m:val="p"/>
                        </m:rPr>
                        <a:rPr lang="en-US" sz="2000" i="0">
                          <a:latin typeface="Cambria Math" panose="02040503050406030204" pitchFamily="18" charset="0"/>
                        </a:rPr>
                        <m:t>cos</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r>
                        <a:rPr lang="en-US" sz="2000" i="0">
                          <a:latin typeface="Cambria Math" panose="02040503050406030204" pitchFamily="18" charset="0"/>
                        </a:rPr>
                        <m:t>+</m:t>
                      </m:r>
                      <m:r>
                        <a:rPr lang="en-US" sz="2000" i="1">
                          <a:latin typeface="Cambria Math" panose="02040503050406030204" pitchFamily="18" charset="0"/>
                        </a:rPr>
                        <m:t>𝑗</m:t>
                      </m:r>
                      <m:r>
                        <m:rPr>
                          <m:sty m:val="p"/>
                        </m:rPr>
                        <a:rPr lang="en-US" sz="2000" i="0">
                          <a:latin typeface="Cambria Math" panose="02040503050406030204" pitchFamily="18" charset="0"/>
                        </a:rPr>
                        <m:t>sin</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oMath>
                  </m:oMathPara>
                </a14:m>
                <a:endParaRPr lang="en-US" sz="2000"/>
              </a:p>
            </p:txBody>
          </p:sp>
        </mc:Choice>
        <mc:Fallback xmlns="">
          <p:sp>
            <p:nvSpPr>
              <p:cNvPr id="3" name="Rectangle 2"/>
              <p:cNvSpPr>
                <a:spLocks noRot="1" noChangeAspect="1" noMove="1" noResize="1" noEditPoints="1" noAdjustHandles="1" noChangeArrowheads="1" noChangeShapeType="1" noTextEdit="1"/>
              </p:cNvSpPr>
              <p:nvPr/>
            </p:nvSpPr>
            <p:spPr>
              <a:xfrm>
                <a:off x="2895600" y="990600"/>
                <a:ext cx="3162148" cy="410112"/>
              </a:xfrm>
              <a:prstGeom prst="rect">
                <a:avLst/>
              </a:prstGeom>
              <a:blipFill rotWithShape="0">
                <a:blip r:embed="rId3"/>
                <a:stretch>
                  <a:fillRect b="-149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762000" y="2895600"/>
                <a:ext cx="6858000" cy="13690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𝐹</m:t>
                      </m:r>
                      <m:d>
                        <m:dPr>
                          <m:ctrlPr>
                            <a:rPr lang="en-US" sz="2000" i="0">
                              <a:latin typeface="Cambria Math" panose="02040503050406030204" pitchFamily="18" charset="0"/>
                            </a:rPr>
                          </m:ctrlPr>
                        </m:dPr>
                        <m:e>
                          <m:r>
                            <a:rPr lang="en-US" sz="2000" i="1">
                              <a:latin typeface="Cambria Math" panose="02040503050406030204" pitchFamily="18" charset="0"/>
                            </a:rPr>
                            <m:t>𝜔</m:t>
                          </m:r>
                        </m:e>
                      </m:d>
                      <m:r>
                        <a:rPr lang="en-US" sz="2000" i="0">
                          <a:latin typeface="Cambria Math" panose="02040503050406030204" pitchFamily="18" charset="0"/>
                        </a:rPr>
                        <m:t>=</m:t>
                      </m:r>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𝑓</m:t>
                          </m:r>
                          <m:d>
                            <m:dPr>
                              <m:ctrlPr>
                                <a:rPr lang="en-US" sz="2000" i="0">
                                  <a:latin typeface="Cambria Math" panose="02040503050406030204" pitchFamily="18" charset="0"/>
                                </a:rPr>
                              </m:ctrlPr>
                            </m:dPr>
                            <m:e>
                              <m:r>
                                <a:rPr lang="en-US" sz="2000" i="1">
                                  <a:latin typeface="Cambria Math" panose="02040503050406030204" pitchFamily="18" charset="0"/>
                                </a:rPr>
                                <m:t>𝑡</m:t>
                              </m:r>
                            </m:e>
                          </m: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0">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𝑑𝑡</m:t>
                          </m:r>
                        </m:e>
                      </m:nary>
                    </m:oMath>
                  </m:oMathPara>
                </a14:m>
                <a:endParaRPr lang="en-US" sz="2000" i="1"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r>
                        <a:rPr lang="en-US" sz="2000" i="0">
                          <a:latin typeface="Cambria Math" panose="02040503050406030204" pitchFamily="18" charset="0"/>
                        </a:rPr>
                        <m:t>(</m:t>
                      </m:r>
                      <m:r>
                        <a:rPr lang="en-US" sz="2000" i="1">
                          <a:latin typeface="Cambria Math" panose="02040503050406030204" pitchFamily="18" charset="0"/>
                        </a:rPr>
                        <m:t>𝑡</m:t>
                      </m:r>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m:t>
                          </m:r>
                          <m:r>
                            <a:rPr lang="en-US" sz="2000" i="1">
                              <a:latin typeface="Cambria Math" panose="02040503050406030204" pitchFamily="18" charset="0"/>
                            </a:rPr>
                            <m:t>𝜋</m:t>
                          </m:r>
                        </m:den>
                      </m:f>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𝐹</m:t>
                          </m:r>
                          <m:r>
                            <a:rPr lang="en-US" sz="2000" i="0">
                              <a:latin typeface="Cambria Math" panose="02040503050406030204" pitchFamily="18" charset="0"/>
                            </a:rPr>
                            <m:t>(</m:t>
                          </m:r>
                          <m:r>
                            <a:rPr lang="en-US" sz="2000" i="1">
                              <a:latin typeface="Cambria Math" panose="02040503050406030204" pitchFamily="18" charset="0"/>
                            </a:rPr>
                            <m:t>𝜔</m:t>
                          </m:r>
                          <m:r>
                            <a:rPr lang="en-US" sz="2000" i="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m:t>
                          </m:r>
                          <m:r>
                            <a:rPr lang="en-US" sz="2000" i="1">
                              <a:latin typeface="Cambria Math" panose="02040503050406030204" pitchFamily="18" charset="0"/>
                            </a:rPr>
                            <m:t>𝜔</m:t>
                          </m:r>
                        </m:e>
                      </m:nary>
                    </m:oMath>
                  </m:oMathPara>
                </a14:m>
                <a:endParaRPr lang="en-US" sz="2000"/>
              </a:p>
            </p:txBody>
          </p:sp>
        </mc:Choice>
        <mc:Fallback>
          <p:sp>
            <p:nvSpPr>
              <p:cNvPr id="6" name="Rectangle 5"/>
              <p:cNvSpPr>
                <a:spLocks noRot="1" noChangeAspect="1" noMove="1" noResize="1" noEditPoints="1" noAdjustHandles="1" noChangeArrowheads="1" noChangeShapeType="1" noTextEdit="1"/>
              </p:cNvSpPr>
              <p:nvPr/>
            </p:nvSpPr>
            <p:spPr>
              <a:xfrm>
                <a:off x="762000" y="2895600"/>
                <a:ext cx="6858000" cy="136902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19024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40</a:t>
            </a:fld>
            <a:endParaRPr lang="en-US"/>
          </a:p>
        </p:txBody>
      </p:sp>
      <p:grpSp>
        <p:nvGrpSpPr>
          <p:cNvPr id="8" name="Group 7"/>
          <p:cNvGrpSpPr>
            <a:grpSpLocks/>
          </p:cNvGrpSpPr>
          <p:nvPr/>
        </p:nvGrpSpPr>
        <p:grpSpPr bwMode="auto">
          <a:xfrm>
            <a:off x="146843" y="1007269"/>
            <a:ext cx="8850313" cy="5129414"/>
            <a:chOff x="41" y="964"/>
            <a:chExt cx="5719" cy="3767"/>
          </a:xfrm>
        </p:grpSpPr>
        <p:pic>
          <p:nvPicPr>
            <p:cNvPr id="9" name="Picture 8" descr="Resolution_Wave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 y="1016"/>
              <a:ext cx="3396" cy="270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1196" y="1031"/>
              <a:ext cx="3361" cy="2642"/>
              <a:chOff x="1196" y="1229"/>
              <a:chExt cx="3361" cy="2642"/>
            </a:xfrm>
          </p:grpSpPr>
          <p:sp>
            <p:nvSpPr>
              <p:cNvPr id="16" name="Rectangle 15"/>
              <p:cNvSpPr>
                <a:spLocks noChangeArrowheads="1"/>
              </p:cNvSpPr>
              <p:nvPr/>
            </p:nvSpPr>
            <p:spPr bwMode="auto">
              <a:xfrm>
                <a:off x="1203" y="1237"/>
                <a:ext cx="3354" cy="26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7" name="Line 8"/>
              <p:cNvSpPr>
                <a:spLocks noChangeShapeType="1"/>
              </p:cNvSpPr>
              <p:nvPr/>
            </p:nvSpPr>
            <p:spPr bwMode="auto">
              <a:xfrm>
                <a:off x="1208" y="3652"/>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8" name="Line 9"/>
              <p:cNvSpPr>
                <a:spLocks noChangeShapeType="1"/>
              </p:cNvSpPr>
              <p:nvPr/>
            </p:nvSpPr>
            <p:spPr bwMode="auto">
              <a:xfrm>
                <a:off x="1209" y="3213"/>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9" name="Line 10"/>
              <p:cNvSpPr>
                <a:spLocks noChangeShapeType="1"/>
              </p:cNvSpPr>
              <p:nvPr/>
            </p:nvSpPr>
            <p:spPr bwMode="auto">
              <a:xfrm flipV="1">
                <a:off x="2888" y="1246"/>
                <a:ext cx="14" cy="24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0" name="Line 11"/>
              <p:cNvSpPr>
                <a:spLocks noChangeShapeType="1"/>
              </p:cNvSpPr>
              <p:nvPr/>
            </p:nvSpPr>
            <p:spPr bwMode="auto">
              <a:xfrm>
                <a:off x="1196" y="2560"/>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1" name="Line 12"/>
              <p:cNvSpPr>
                <a:spLocks noChangeShapeType="1"/>
              </p:cNvSpPr>
              <p:nvPr/>
            </p:nvSpPr>
            <p:spPr bwMode="auto">
              <a:xfrm flipH="1" flipV="1">
                <a:off x="3730" y="1233"/>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2" name="Line 13"/>
              <p:cNvSpPr>
                <a:spLocks noChangeShapeType="1"/>
              </p:cNvSpPr>
              <p:nvPr/>
            </p:nvSpPr>
            <p:spPr bwMode="auto">
              <a:xfrm flipH="1" flipV="1">
                <a:off x="2044" y="1229"/>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3" name="Line 14"/>
              <p:cNvSpPr>
                <a:spLocks noChangeShapeType="1"/>
              </p:cNvSpPr>
              <p:nvPr/>
            </p:nvSpPr>
            <p:spPr bwMode="auto">
              <a:xfrm flipH="1" flipV="1">
                <a:off x="4138"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4" name="Line 15"/>
              <p:cNvSpPr>
                <a:spLocks noChangeShapeType="1"/>
              </p:cNvSpPr>
              <p:nvPr/>
            </p:nvSpPr>
            <p:spPr bwMode="auto">
              <a:xfrm flipH="1" flipV="1">
                <a:off x="3312"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5" name="Line 16"/>
              <p:cNvSpPr>
                <a:spLocks noChangeShapeType="1"/>
              </p:cNvSpPr>
              <p:nvPr/>
            </p:nvSpPr>
            <p:spPr bwMode="auto">
              <a:xfrm flipH="1" flipV="1">
                <a:off x="2466"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6" name="Line 17"/>
              <p:cNvSpPr>
                <a:spLocks noChangeShapeType="1"/>
              </p:cNvSpPr>
              <p:nvPr/>
            </p:nvSpPr>
            <p:spPr bwMode="auto">
              <a:xfrm flipH="1" flipV="1">
                <a:off x="1631"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grpSp>
        <p:sp>
          <p:nvSpPr>
            <p:cNvPr id="11" name="Text Box 18"/>
            <p:cNvSpPr txBox="1">
              <a:spLocks noChangeArrowheads="1"/>
            </p:cNvSpPr>
            <p:nvPr/>
          </p:nvSpPr>
          <p:spPr bwMode="auto">
            <a:xfrm>
              <a:off x="2559" y="3734"/>
              <a:ext cx="68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Time</a:t>
              </a:r>
            </a:p>
          </p:txBody>
        </p:sp>
        <p:sp>
          <p:nvSpPr>
            <p:cNvPr id="12" name="Text Box 19"/>
            <p:cNvSpPr txBox="1">
              <a:spLocks noChangeArrowheads="1"/>
            </p:cNvSpPr>
            <p:nvPr/>
          </p:nvSpPr>
          <p:spPr bwMode="auto">
            <a:xfrm>
              <a:off x="192" y="1914"/>
              <a:ext cx="97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Frequency</a:t>
              </a:r>
            </a:p>
          </p:txBody>
        </p:sp>
        <p:sp>
          <p:nvSpPr>
            <p:cNvPr id="13" name="AutoShape 20"/>
            <p:cNvSpPr>
              <a:spLocks/>
            </p:cNvSpPr>
            <p:nvPr/>
          </p:nvSpPr>
          <p:spPr bwMode="auto">
            <a:xfrm>
              <a:off x="4747" y="964"/>
              <a:ext cx="1013" cy="877"/>
            </a:xfrm>
            <a:prstGeom prst="borderCallout1">
              <a:avLst>
                <a:gd name="adj1" fmla="val 8208"/>
                <a:gd name="adj2" fmla="val -4736"/>
                <a:gd name="adj3" fmla="val 48917"/>
                <a:gd name="adj4" fmla="val -38106"/>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time resolution;</a:t>
              </a:r>
            </a:p>
            <a:p>
              <a:r>
                <a:rPr lang="en-US" b="1">
                  <a:solidFill>
                    <a:srgbClr val="0070C0"/>
                  </a:solidFill>
                  <a:latin typeface="Arial" panose="020B0604020202020204" pitchFamily="34" charset="0"/>
                </a:rPr>
                <a:t>Poor frequency resolution</a:t>
              </a:r>
            </a:p>
          </p:txBody>
        </p:sp>
        <p:sp>
          <p:nvSpPr>
            <p:cNvPr id="14" name="AutoShape 21"/>
            <p:cNvSpPr>
              <a:spLocks/>
            </p:cNvSpPr>
            <p:nvPr/>
          </p:nvSpPr>
          <p:spPr bwMode="auto">
            <a:xfrm>
              <a:off x="41" y="3054"/>
              <a:ext cx="1013" cy="877"/>
            </a:xfrm>
            <a:prstGeom prst="borderCallout1">
              <a:avLst>
                <a:gd name="adj1" fmla="val 8208"/>
                <a:gd name="adj2" fmla="val 104736"/>
                <a:gd name="adj3" fmla="val 54046"/>
                <a:gd name="adj4" fmla="val 143634"/>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frequency resolution;</a:t>
              </a:r>
            </a:p>
            <a:p>
              <a:r>
                <a:rPr lang="en-US" b="1">
                  <a:solidFill>
                    <a:srgbClr val="0070C0"/>
                  </a:solidFill>
                  <a:latin typeface="Arial" panose="020B0604020202020204" pitchFamily="34" charset="0"/>
                </a:rPr>
                <a:t>Poor time resolution</a:t>
              </a:r>
            </a:p>
          </p:txBody>
        </p:sp>
        <p:sp>
          <p:nvSpPr>
            <p:cNvPr id="15" name="Text Box 22"/>
            <p:cNvSpPr txBox="1">
              <a:spLocks noChangeArrowheads="1"/>
            </p:cNvSpPr>
            <p:nvPr/>
          </p:nvSpPr>
          <p:spPr bwMode="auto">
            <a:xfrm>
              <a:off x="2869" y="3985"/>
              <a:ext cx="2891" cy="746"/>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buFontTx/>
                <a:buChar char="•"/>
              </a:pPr>
              <a:r>
                <a:rPr lang="en-US" sz="2000">
                  <a:solidFill>
                    <a:srgbClr val="0070C0"/>
                  </a:solidFill>
                  <a:latin typeface="Arial" panose="020B0604020202020204" pitchFamily="34" charset="0"/>
                </a:rPr>
                <a:t> Each box represents a equal </a:t>
              </a:r>
              <a:r>
                <a:rPr lang="en-US" sz="2000" smtClean="0">
                  <a:solidFill>
                    <a:srgbClr val="0070C0"/>
                  </a:solidFill>
                  <a:latin typeface="Arial" panose="020B0604020202020204" pitchFamily="34" charset="0"/>
                </a:rPr>
                <a:t>portion </a:t>
              </a:r>
              <a:endParaRPr lang="en-US" sz="2000">
                <a:solidFill>
                  <a:srgbClr val="0070C0"/>
                </a:solidFill>
                <a:latin typeface="Arial" panose="020B0604020202020204" pitchFamily="34" charset="0"/>
              </a:endParaRPr>
            </a:p>
            <a:p>
              <a:pPr>
                <a:buFontTx/>
                <a:buChar char="•"/>
              </a:pPr>
              <a:r>
                <a:rPr lang="en-US" sz="2000">
                  <a:solidFill>
                    <a:srgbClr val="0070C0"/>
                  </a:solidFill>
                  <a:latin typeface="Arial" panose="020B0604020202020204" pitchFamily="34" charset="0"/>
                </a:rPr>
                <a:t> Resolution in STFT is selected once for entire analysis</a:t>
              </a:r>
            </a:p>
          </p:txBody>
        </p:sp>
      </p:grpSp>
    </p:spTree>
    <p:extLst>
      <p:ext uri="{BB962C8B-B14F-4D97-AF65-F5344CB8AC3E}">
        <p14:creationId xmlns:p14="http://schemas.microsoft.com/office/powerpoint/2010/main" val="24404454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41</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Using </a:t>
                </a:r>
                <a:r>
                  <a:rPr lang="en-US" altLang="zh-TW"/>
                  <a:t>Multiresolution </a:t>
                </a:r>
                <a:r>
                  <a:rPr lang="en-US" altLang="zh-TW" smtClean="0"/>
                  <a:t>Analysis.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r>
                  <a:rPr lang="en-US" smtClean="0"/>
                  <a:t>	</a:t>
                </a:r>
                <a14:m>
                  <m:oMath xmlns:m="http://schemas.openxmlformats.org/officeDocument/2006/math">
                    <m:r>
                      <a:rPr lang="en-US" i="1">
                        <a:latin typeface="Cambria Math" panose="02040503050406030204" pitchFamily="18" charset="0"/>
                      </a:rPr>
                      <m:t>𝜙</m:t>
                    </m:r>
                  </m:oMath>
                </a14:m>
                <a:r>
                  <a:rPr lang="en-US" altLang="zh-TW" smtClean="0"/>
                  <a:t>: scaling function</a:t>
                </a:r>
              </a:p>
              <a:p>
                <a:pPr marL="0" indent="0">
                  <a:buNone/>
                </a:pPr>
                <a:r>
                  <a:rPr lang="en-US" smtClean="0"/>
                  <a:t>	</a:t>
                </a:r>
                <a14:m>
                  <m:oMath xmlns:m="http://schemas.openxmlformats.org/officeDocument/2006/math">
                    <m:r>
                      <a:rPr lang="en-US" i="1">
                        <a:latin typeface="Cambria Math" panose="02040503050406030204" pitchFamily="18" charset="0"/>
                      </a:rPr>
                      <m:t>𝜑</m:t>
                    </m:r>
                  </m:oMath>
                </a14:m>
                <a:r>
                  <a:rPr lang="en-US" altLang="zh-TW" smtClean="0"/>
                  <a:t>: wavelet </a:t>
                </a:r>
                <a:r>
                  <a:rPr lang="en-US" altLang="zh-TW"/>
                  <a:t>function</a:t>
                </a:r>
                <a:endParaRPr lang="en-US" altLang="zh-TW" smtClean="0"/>
              </a:p>
              <a:p>
                <a:r>
                  <a:rPr lang="en-US" altLang="zh-TW"/>
                  <a:t>Invert DWT: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nary>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e>
                      </m:nary>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Tree>
    <p:extLst>
      <p:ext uri="{BB962C8B-B14F-4D97-AF65-F5344CB8AC3E}">
        <p14:creationId xmlns:p14="http://schemas.microsoft.com/office/powerpoint/2010/main" val="23970803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defRPr/>
            </a:pPr>
            <a:r>
              <a:rPr lang="en-US"/>
              <a:t>In the discrete signal case we compute the Discrete Wavelet Transform by successive low pass and high pass filtering of the discrete time-domain signal. This is called the Mallat algorithm or Mallat-tree decomposition</a:t>
            </a:r>
            <a:r>
              <a:rPr lang="en-US" smtClean="0"/>
              <a:t>.</a:t>
            </a:r>
          </a:p>
          <a:p>
            <a:r>
              <a:rPr lang="en-US" smtClean="0"/>
              <a:t>Unfortunately</a:t>
            </a:r>
            <a:r>
              <a:rPr lang="en-US"/>
              <a:t>, if we actually perform this operation on </a:t>
            </a:r>
            <a:r>
              <a:rPr lang="en-US" smtClean="0"/>
              <a:t>a real </a:t>
            </a:r>
            <a:r>
              <a:rPr lang="en-US"/>
              <a:t>digital signal, we wind up with twice as much data </a:t>
            </a:r>
            <a:r>
              <a:rPr lang="en-US" smtClean="0"/>
              <a:t>as we </a:t>
            </a:r>
            <a:r>
              <a:rPr lang="en-US"/>
              <a:t>started with. Suppose, for instance, that the </a:t>
            </a:r>
            <a:r>
              <a:rPr lang="en-US" smtClean="0"/>
              <a:t>original signal </a:t>
            </a:r>
            <a:r>
              <a:rPr lang="en-US"/>
              <a:t>S consists of 1000 samples of data. Then </a:t>
            </a:r>
            <a:r>
              <a:rPr lang="en-US" smtClean="0"/>
              <a:t>the approximation </a:t>
            </a:r>
            <a:r>
              <a:rPr lang="en-US"/>
              <a:t>and the detail will each have 1000 </a:t>
            </a:r>
            <a:r>
              <a:rPr lang="en-US" smtClean="0"/>
              <a:t>samples, for </a:t>
            </a:r>
            <a:r>
              <a:rPr lang="en-US"/>
              <a:t>a total of 2000</a:t>
            </a:r>
            <a:r>
              <a:rPr lang="en-US" smtClean="0"/>
              <a:t>.</a:t>
            </a:r>
          </a:p>
          <a:p>
            <a:r>
              <a:rPr lang="en-US" smtClean="0"/>
              <a:t>To </a:t>
            </a:r>
            <a:r>
              <a:rPr lang="en-US"/>
              <a:t>correct this problem, we introduce the notion </a:t>
            </a:r>
            <a:r>
              <a:rPr lang="en-US" smtClean="0"/>
              <a:t>of </a:t>
            </a:r>
            <a:r>
              <a:rPr lang="en-US" smtClean="0">
                <a:solidFill>
                  <a:srgbClr val="0070C0"/>
                </a:solidFill>
              </a:rPr>
              <a:t>downsampling</a:t>
            </a:r>
            <a:r>
              <a:rPr lang="en-US"/>
              <a:t>. This simply means throwing away </a:t>
            </a:r>
            <a:r>
              <a:rPr lang="en-US" smtClean="0"/>
              <a:t>every second </a:t>
            </a:r>
            <a:r>
              <a:rPr lang="en-US"/>
              <a:t>data point. </a:t>
            </a:r>
          </a:p>
          <a:p>
            <a:endParaRPr lang="en-US"/>
          </a:p>
          <a:p>
            <a:pPr algn="just">
              <a:defRPr/>
            </a:pPr>
            <a:endParaRPr lang="en-US"/>
          </a:p>
        </p:txBody>
      </p:sp>
    </p:spTree>
    <p:extLst>
      <p:ext uri="{BB962C8B-B14F-4D97-AF65-F5344CB8AC3E}">
        <p14:creationId xmlns:p14="http://schemas.microsoft.com/office/powerpoint/2010/main" val="5868510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43</a:t>
            </a:fld>
            <a:endParaRPr lang="en-US"/>
          </a:p>
        </p:txBody>
      </p:sp>
      <p:pic>
        <p:nvPicPr>
          <p:cNvPr id="6" name="Picture 5" descr="http://upload.wikimedia.org/wikipedia/commons/2/22/Wavelets_-_Filter_Bank.png"/>
          <p:cNvPicPr/>
          <p:nvPr/>
        </p:nvPicPr>
        <p:blipFill>
          <a:blip r:embed="rId3">
            <a:extLst>
              <a:ext uri="{28A0092B-C50C-407E-A947-70E740481C1C}">
                <a14:useLocalDpi xmlns:a14="http://schemas.microsoft.com/office/drawing/2010/main" val="0"/>
              </a:ext>
            </a:extLst>
          </a:blip>
          <a:srcRect/>
          <a:stretch>
            <a:fillRect/>
          </a:stretch>
        </p:blipFill>
        <p:spPr bwMode="auto">
          <a:xfrm>
            <a:off x="239624" y="1066800"/>
            <a:ext cx="8436151" cy="2575560"/>
          </a:xfrm>
          <a:prstGeom prst="rect">
            <a:avLst/>
          </a:prstGeom>
          <a:noFill/>
          <a:ln>
            <a:noFill/>
          </a:ln>
        </p:spPr>
      </p:pic>
      <p:sp>
        <p:nvSpPr>
          <p:cNvPr id="7" name="TextBox 6"/>
          <p:cNvSpPr txBox="1"/>
          <p:nvPr/>
        </p:nvSpPr>
        <p:spPr>
          <a:xfrm>
            <a:off x="3505200" y="3914765"/>
            <a:ext cx="2299860"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DWT filter bank</a:t>
            </a:r>
          </a:p>
        </p:txBody>
      </p:sp>
      <p:sp>
        <p:nvSpPr>
          <p:cNvPr id="8" name="Content Placeholder 2"/>
          <p:cNvSpPr>
            <a:spLocks noGrp="1"/>
          </p:cNvSpPr>
          <p:nvPr>
            <p:ph sz="quarter" idx="1"/>
          </p:nvPr>
        </p:nvSpPr>
        <p:spPr>
          <a:xfrm>
            <a:off x="401137" y="4648835"/>
            <a:ext cx="8077200" cy="1552011"/>
          </a:xfrm>
        </p:spPr>
        <p:txBody>
          <a:bodyPr>
            <a:normAutofit/>
          </a:bodyPr>
          <a:lstStyle/>
          <a:p>
            <a:r>
              <a:rPr lang="en-US" altLang="zh-TW" smtClean="0"/>
              <a:t>g[n]: lowpass filter, scaling function</a:t>
            </a:r>
          </a:p>
          <a:p>
            <a:r>
              <a:rPr lang="en-US" altLang="zh-TW"/>
              <a:t>h</a:t>
            </a:r>
            <a:r>
              <a:rPr lang="en-US" altLang="zh-TW" smtClean="0"/>
              <a:t>[n]: highpass filter, wavelet function</a:t>
            </a:r>
            <a:endParaRPr lang="en-US" altLang="zh-TW"/>
          </a:p>
        </p:txBody>
      </p:sp>
      <p:sp>
        <p:nvSpPr>
          <p:cNvPr id="9" name="TextBox 8"/>
          <p:cNvSpPr txBox="1"/>
          <p:nvPr/>
        </p:nvSpPr>
        <p:spPr>
          <a:xfrm>
            <a:off x="609600" y="835967"/>
            <a:ext cx="1736373" cy="369332"/>
          </a:xfrm>
          <a:prstGeom prst="rect">
            <a:avLst/>
          </a:prstGeom>
          <a:noFill/>
        </p:spPr>
        <p:txBody>
          <a:bodyPr wrap="none" rtlCol="0">
            <a:spAutoFit/>
          </a:bodyPr>
          <a:lstStyle/>
          <a:p>
            <a:r>
              <a:rPr lang="en-US" smtClean="0"/>
              <a:t>downsampling</a:t>
            </a:r>
            <a:endParaRPr lang="en-US"/>
          </a:p>
        </p:txBody>
      </p:sp>
      <p:cxnSp>
        <p:nvCxnSpPr>
          <p:cNvPr id="13" name="Curved Connector 12"/>
          <p:cNvCxnSpPr/>
          <p:nvPr/>
        </p:nvCxnSpPr>
        <p:spPr>
          <a:xfrm rot="16200000" flipH="1">
            <a:off x="1631350" y="1326549"/>
            <a:ext cx="1233100" cy="990600"/>
          </a:xfrm>
          <a:prstGeom prst="curvedConnector3">
            <a:avLst>
              <a:gd name="adj1" fmla="val 500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7322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Pyramidal Wavelet Decomposition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44</a:t>
            </a:fld>
            <a:endParaRPr lang="en-US"/>
          </a:p>
        </p:txBody>
      </p:sp>
      <p:sp>
        <p:nvSpPr>
          <p:cNvPr id="11" name="Rectangle 3"/>
          <p:cNvSpPr>
            <a:spLocks noChangeArrowheads="1"/>
          </p:cNvSpPr>
          <p:nvPr/>
        </p:nvSpPr>
        <p:spPr bwMode="auto">
          <a:xfrm>
            <a:off x="1981200" y="1371600"/>
            <a:ext cx="4721225" cy="4721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4"/>
          <p:cNvGraphicFramePr>
            <a:graphicFrameLocks noChangeAspect="1"/>
          </p:cNvGraphicFramePr>
          <p:nvPr>
            <p:extLst>
              <p:ext uri="{D42A27DB-BD31-4B8C-83A1-F6EECF244321}">
                <p14:modId xmlns:p14="http://schemas.microsoft.com/office/powerpoint/2010/main" val="3234314409"/>
              </p:ext>
            </p:extLst>
          </p:nvPr>
        </p:nvGraphicFramePr>
        <p:xfrm>
          <a:off x="4800600" y="2057400"/>
          <a:ext cx="1457325" cy="1203325"/>
        </p:xfrm>
        <a:graphic>
          <a:graphicData uri="http://schemas.openxmlformats.org/presentationml/2006/ole">
            <mc:AlternateContent xmlns:mc="http://schemas.openxmlformats.org/markup-compatibility/2006">
              <mc:Choice xmlns:v="urn:schemas-microsoft-com:vml" Requires="v">
                <p:oleObj spid="_x0000_s5221" name="Egyenlet" r:id="rId4" imgW="583920" imgH="482400" progId="Equation.3">
                  <p:embed/>
                </p:oleObj>
              </mc:Choice>
              <mc:Fallback>
                <p:oleObj name="Egyenlet" r:id="rId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4800600" y="2057400"/>
                        <a:ext cx="1457325"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2652044161"/>
              </p:ext>
            </p:extLst>
          </p:nvPr>
        </p:nvGraphicFramePr>
        <p:xfrm>
          <a:off x="2362200" y="2057400"/>
          <a:ext cx="1431925" cy="1177925"/>
        </p:xfrm>
        <a:graphic>
          <a:graphicData uri="http://schemas.openxmlformats.org/presentationml/2006/ole">
            <mc:AlternateContent xmlns:mc="http://schemas.openxmlformats.org/markup-compatibility/2006">
              <mc:Choice xmlns:v="urn:schemas-microsoft-com:vml" Requires="v">
                <p:oleObj spid="_x0000_s5222" name="Egyenlet" r:id="rId6" imgW="571320" imgH="469800" progId="Equation.3">
                  <p:embed/>
                </p:oleObj>
              </mc:Choice>
              <mc:Fallback>
                <p:oleObj name="Egyenlet" r:id="rId6"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362200" y="2057400"/>
                        <a:ext cx="1431925"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347639681"/>
              </p:ext>
            </p:extLst>
          </p:nvPr>
        </p:nvGraphicFramePr>
        <p:xfrm>
          <a:off x="4800600" y="4419600"/>
          <a:ext cx="1493838" cy="1176338"/>
        </p:xfrm>
        <a:graphic>
          <a:graphicData uri="http://schemas.openxmlformats.org/presentationml/2006/ole">
            <mc:AlternateContent xmlns:mc="http://schemas.openxmlformats.org/markup-compatibility/2006">
              <mc:Choice xmlns:v="urn:schemas-microsoft-com:vml" Requires="v">
                <p:oleObj spid="_x0000_s5223" name="Egyenlet" r:id="rId8" imgW="596880" imgH="469800" progId="Equation.3">
                  <p:embed/>
                </p:oleObj>
              </mc:Choice>
              <mc:Fallback>
                <p:oleObj name="Egyenlet" r:id="rId8"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4800600" y="4419600"/>
                        <a:ext cx="1493838"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7"/>
          <p:cNvGrpSpPr>
            <a:grpSpLocks/>
          </p:cNvGrpSpPr>
          <p:nvPr/>
        </p:nvGrpSpPr>
        <p:grpSpPr bwMode="auto">
          <a:xfrm>
            <a:off x="1981200" y="1371600"/>
            <a:ext cx="4724400" cy="4724400"/>
            <a:chOff x="1056" y="720"/>
            <a:chExt cx="2976" cy="2976"/>
          </a:xfrm>
        </p:grpSpPr>
        <p:sp>
          <p:nvSpPr>
            <p:cNvPr id="17" name="Line 8"/>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9"/>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10"/>
          <p:cNvGrpSpPr>
            <a:grpSpLocks/>
          </p:cNvGrpSpPr>
          <p:nvPr/>
        </p:nvGrpSpPr>
        <p:grpSpPr bwMode="auto">
          <a:xfrm>
            <a:off x="1981200" y="3732213"/>
            <a:ext cx="2363788" cy="2363787"/>
            <a:chOff x="1056" y="720"/>
            <a:chExt cx="2976" cy="2976"/>
          </a:xfrm>
        </p:grpSpPr>
        <p:sp>
          <p:nvSpPr>
            <p:cNvPr id="20" name="Line 11"/>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2"/>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13"/>
          <p:cNvGrpSpPr>
            <a:grpSpLocks/>
          </p:cNvGrpSpPr>
          <p:nvPr/>
        </p:nvGrpSpPr>
        <p:grpSpPr bwMode="auto">
          <a:xfrm>
            <a:off x="1981200" y="4911725"/>
            <a:ext cx="1184275" cy="1184275"/>
            <a:chOff x="1056" y="720"/>
            <a:chExt cx="2976" cy="2976"/>
          </a:xfrm>
        </p:grpSpPr>
        <p:sp>
          <p:nvSpPr>
            <p:cNvPr id="23" name="Line 14"/>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5"/>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16"/>
          <p:cNvGrpSpPr>
            <a:grpSpLocks/>
          </p:cNvGrpSpPr>
          <p:nvPr/>
        </p:nvGrpSpPr>
        <p:grpSpPr bwMode="auto">
          <a:xfrm>
            <a:off x="1981200" y="5502275"/>
            <a:ext cx="593725" cy="593725"/>
            <a:chOff x="1056" y="720"/>
            <a:chExt cx="2976" cy="2976"/>
          </a:xfrm>
        </p:grpSpPr>
        <p:sp>
          <p:nvSpPr>
            <p:cNvPr id="26" name="Line 17"/>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8"/>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 name="Group 19"/>
          <p:cNvGrpSpPr>
            <a:grpSpLocks/>
          </p:cNvGrpSpPr>
          <p:nvPr/>
        </p:nvGrpSpPr>
        <p:grpSpPr bwMode="auto">
          <a:xfrm>
            <a:off x="1981200" y="5797550"/>
            <a:ext cx="298450" cy="298450"/>
            <a:chOff x="1056" y="720"/>
            <a:chExt cx="2976" cy="2976"/>
          </a:xfrm>
        </p:grpSpPr>
        <p:sp>
          <p:nvSpPr>
            <p:cNvPr id="29" name="Line 20"/>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1"/>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22"/>
          <p:cNvGrpSpPr>
            <a:grpSpLocks/>
          </p:cNvGrpSpPr>
          <p:nvPr/>
        </p:nvGrpSpPr>
        <p:grpSpPr bwMode="auto">
          <a:xfrm>
            <a:off x="1981200" y="5945188"/>
            <a:ext cx="150813" cy="150812"/>
            <a:chOff x="1056" y="720"/>
            <a:chExt cx="2976" cy="2976"/>
          </a:xfrm>
        </p:grpSpPr>
        <p:sp>
          <p:nvSpPr>
            <p:cNvPr id="32" name="Line 23"/>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4"/>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 name="Group 25"/>
          <p:cNvGrpSpPr>
            <a:grpSpLocks/>
          </p:cNvGrpSpPr>
          <p:nvPr/>
        </p:nvGrpSpPr>
        <p:grpSpPr bwMode="auto">
          <a:xfrm>
            <a:off x="1981200" y="6019800"/>
            <a:ext cx="76200" cy="76200"/>
            <a:chOff x="1056" y="720"/>
            <a:chExt cx="2976" cy="2976"/>
          </a:xfrm>
        </p:grpSpPr>
        <p:sp>
          <p:nvSpPr>
            <p:cNvPr id="35" name="Line 26"/>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7"/>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37" name="Object 28"/>
          <p:cNvGraphicFramePr>
            <a:graphicFrameLocks noChangeAspect="1"/>
          </p:cNvGraphicFramePr>
          <p:nvPr>
            <p:extLst>
              <p:ext uri="{D42A27DB-BD31-4B8C-83A1-F6EECF244321}">
                <p14:modId xmlns:p14="http://schemas.microsoft.com/office/powerpoint/2010/main" val="2703938654"/>
              </p:ext>
            </p:extLst>
          </p:nvPr>
        </p:nvGraphicFramePr>
        <p:xfrm>
          <a:off x="2133600" y="3962400"/>
          <a:ext cx="857250" cy="704850"/>
        </p:xfrm>
        <a:graphic>
          <a:graphicData uri="http://schemas.openxmlformats.org/presentationml/2006/ole">
            <mc:AlternateContent xmlns:mc="http://schemas.openxmlformats.org/markup-compatibility/2006">
              <mc:Choice xmlns:v="urn:schemas-microsoft-com:vml" Requires="v">
                <p:oleObj spid="_x0000_s5224" name="Egyenlet" r:id="rId10" imgW="571320" imgH="469800" progId="Equation.3">
                  <p:embed/>
                </p:oleObj>
              </mc:Choice>
              <mc:Fallback>
                <p:oleObj name="Egyenlet" r:id="rId10"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133600" y="3962400"/>
                        <a:ext cx="8572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9"/>
          <p:cNvGraphicFramePr>
            <a:graphicFrameLocks noChangeAspect="1"/>
          </p:cNvGraphicFramePr>
          <p:nvPr>
            <p:extLst>
              <p:ext uri="{D42A27DB-BD31-4B8C-83A1-F6EECF244321}">
                <p14:modId xmlns:p14="http://schemas.microsoft.com/office/powerpoint/2010/main" val="4126088757"/>
              </p:ext>
            </p:extLst>
          </p:nvPr>
        </p:nvGraphicFramePr>
        <p:xfrm>
          <a:off x="3352800" y="3962400"/>
          <a:ext cx="874713" cy="722313"/>
        </p:xfrm>
        <a:graphic>
          <a:graphicData uri="http://schemas.openxmlformats.org/presentationml/2006/ole">
            <mc:AlternateContent xmlns:mc="http://schemas.openxmlformats.org/markup-compatibility/2006">
              <mc:Choice xmlns:v="urn:schemas-microsoft-com:vml" Requires="v">
                <p:oleObj spid="_x0000_s5225" name="Egyenlet" r:id="rId11" imgW="583920" imgH="482400" progId="Equation.3">
                  <p:embed/>
                </p:oleObj>
              </mc:Choice>
              <mc:Fallback>
                <p:oleObj name="Egyenlet" r:id="rId11"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3352800" y="3962400"/>
                        <a:ext cx="87471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0"/>
          <p:cNvGraphicFramePr>
            <a:graphicFrameLocks noChangeAspect="1"/>
          </p:cNvGraphicFramePr>
          <p:nvPr>
            <p:extLst>
              <p:ext uri="{D42A27DB-BD31-4B8C-83A1-F6EECF244321}">
                <p14:modId xmlns:p14="http://schemas.microsoft.com/office/powerpoint/2010/main" val="1997694572"/>
              </p:ext>
            </p:extLst>
          </p:nvPr>
        </p:nvGraphicFramePr>
        <p:xfrm>
          <a:off x="3352800" y="5181600"/>
          <a:ext cx="895350" cy="704850"/>
        </p:xfrm>
        <a:graphic>
          <a:graphicData uri="http://schemas.openxmlformats.org/presentationml/2006/ole">
            <mc:AlternateContent xmlns:mc="http://schemas.openxmlformats.org/markup-compatibility/2006">
              <mc:Choice xmlns:v="urn:schemas-microsoft-com:vml" Requires="v">
                <p:oleObj spid="_x0000_s5226" name="Egyenlet" r:id="rId12" imgW="596880" imgH="469800" progId="Equation.3">
                  <p:embed/>
                </p:oleObj>
              </mc:Choice>
              <mc:Fallback>
                <p:oleObj name="Egyenlet" r:id="rId12"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3352800" y="5181600"/>
                        <a:ext cx="8953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1"/>
          <p:cNvGraphicFramePr>
            <a:graphicFrameLocks noChangeAspect="1"/>
          </p:cNvGraphicFramePr>
          <p:nvPr>
            <p:extLst>
              <p:ext uri="{D42A27DB-BD31-4B8C-83A1-F6EECF244321}">
                <p14:modId xmlns:p14="http://schemas.microsoft.com/office/powerpoint/2010/main" val="1075790876"/>
              </p:ext>
            </p:extLst>
          </p:nvPr>
        </p:nvGraphicFramePr>
        <p:xfrm>
          <a:off x="2057400" y="5029200"/>
          <a:ext cx="428625" cy="352425"/>
        </p:xfrm>
        <a:graphic>
          <a:graphicData uri="http://schemas.openxmlformats.org/presentationml/2006/ole">
            <mc:AlternateContent xmlns:mc="http://schemas.openxmlformats.org/markup-compatibility/2006">
              <mc:Choice xmlns:v="urn:schemas-microsoft-com:vml" Requires="v">
                <p:oleObj spid="_x0000_s5227" name="Egyenlet" r:id="rId13" imgW="571320" imgH="469800" progId="Equation.3">
                  <p:embed/>
                </p:oleObj>
              </mc:Choice>
              <mc:Fallback>
                <p:oleObj name="Egyenlet" r:id="rId13"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057400" y="5029200"/>
                        <a:ext cx="4286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2"/>
          <p:cNvGraphicFramePr>
            <a:graphicFrameLocks noChangeAspect="1"/>
          </p:cNvGraphicFramePr>
          <p:nvPr>
            <p:extLst>
              <p:ext uri="{D42A27DB-BD31-4B8C-83A1-F6EECF244321}">
                <p14:modId xmlns:p14="http://schemas.microsoft.com/office/powerpoint/2010/main" val="3983444916"/>
              </p:ext>
            </p:extLst>
          </p:nvPr>
        </p:nvGraphicFramePr>
        <p:xfrm>
          <a:off x="2667000" y="5029200"/>
          <a:ext cx="439738" cy="363538"/>
        </p:xfrm>
        <a:graphic>
          <a:graphicData uri="http://schemas.openxmlformats.org/presentationml/2006/ole">
            <mc:AlternateContent xmlns:mc="http://schemas.openxmlformats.org/markup-compatibility/2006">
              <mc:Choice xmlns:v="urn:schemas-microsoft-com:vml" Requires="v">
                <p:oleObj spid="_x0000_s5228" name="Egyenlet" r:id="rId14" imgW="583920" imgH="482400" progId="Equation.3">
                  <p:embed/>
                </p:oleObj>
              </mc:Choice>
              <mc:Fallback>
                <p:oleObj name="Egyenlet" r:id="rId1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2667000" y="5029200"/>
                        <a:ext cx="43973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3"/>
          <p:cNvGraphicFramePr>
            <a:graphicFrameLocks noChangeAspect="1"/>
          </p:cNvGraphicFramePr>
          <p:nvPr>
            <p:extLst>
              <p:ext uri="{D42A27DB-BD31-4B8C-83A1-F6EECF244321}">
                <p14:modId xmlns:p14="http://schemas.microsoft.com/office/powerpoint/2010/main" val="2348030760"/>
              </p:ext>
            </p:extLst>
          </p:nvPr>
        </p:nvGraphicFramePr>
        <p:xfrm>
          <a:off x="2667000" y="5638800"/>
          <a:ext cx="449263" cy="354013"/>
        </p:xfrm>
        <a:graphic>
          <a:graphicData uri="http://schemas.openxmlformats.org/presentationml/2006/ole">
            <mc:AlternateContent xmlns:mc="http://schemas.openxmlformats.org/markup-compatibility/2006">
              <mc:Choice xmlns:v="urn:schemas-microsoft-com:vml" Requires="v">
                <p:oleObj spid="_x0000_s5229" name="Egyenlet" r:id="rId15" imgW="596880" imgH="469800" progId="Equation.3">
                  <p:embed/>
                </p:oleObj>
              </mc:Choice>
              <mc:Fallback>
                <p:oleObj name="Egyenlet" r:id="rId15"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2667000" y="5638800"/>
                        <a:ext cx="44926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20875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a:t>Wavelet transforms </a:t>
            </a:r>
          </a:p>
          <a:p>
            <a:pPr lvl="1">
              <a:lnSpc>
                <a:spcPct val="90000"/>
              </a:lnSpc>
            </a:pPr>
            <a:r>
              <a:rPr lang="en-US" altLang="zh-TW" sz="2400" smtClean="0"/>
              <a:t>Low</a:t>
            </a:r>
            <a:r>
              <a:rPr lang="zh-TW" altLang="en-US" sz="2400" smtClean="0"/>
              <a:t> </a:t>
            </a:r>
            <a:r>
              <a:rPr lang="en-US" altLang="zh-TW" sz="2400"/>
              <a:t>pass filtering:</a:t>
            </a:r>
            <a:r>
              <a:rPr lang="zh-TW" altLang="en-US" sz="2400"/>
              <a:t> </a:t>
            </a:r>
            <a:r>
              <a:rPr lang="en-US" altLang="zh-TW" sz="2400" smtClean="0"/>
              <a:t>averaging</a:t>
            </a:r>
            <a:endParaRPr lang="en-US" altLang="zh-TW" sz="2400"/>
          </a:p>
          <a:p>
            <a:pPr lvl="1">
              <a:lnSpc>
                <a:spcPct val="90000"/>
              </a:lnSpc>
            </a:pPr>
            <a:r>
              <a:rPr lang="en-US" altLang="zh-TW" sz="2400" smtClean="0"/>
              <a:t>High </a:t>
            </a:r>
            <a:r>
              <a:rPr lang="en-US" altLang="zh-TW" sz="2400"/>
              <a:t>pass </a:t>
            </a:r>
            <a:r>
              <a:rPr lang="en-US" altLang="zh-TW" sz="2400" smtClean="0"/>
              <a:t>filtering</a:t>
            </a:r>
            <a:r>
              <a:rPr lang="en-US" altLang="zh-TW" sz="2400"/>
              <a:t>: </a:t>
            </a:r>
            <a:r>
              <a:rPr lang="en-US" altLang="zh-TW" sz="2400" smtClean="0"/>
              <a:t>differencing</a:t>
            </a:r>
          </a:p>
          <a:p>
            <a:pPr lvl="1">
              <a:lnSpc>
                <a:spcPct val="90000"/>
              </a:lnSpc>
            </a:pPr>
            <a:r>
              <a:rPr lang="en-US" altLang="zh-TW" sz="2400"/>
              <a:t>Input data</a:t>
            </a:r>
            <a:r>
              <a:rPr lang="en-US" altLang="zh-TW" sz="2400" smtClean="0"/>
              <a:t>: a</a:t>
            </a:r>
            <a:r>
              <a:rPr lang="en-US" altLang="zh-TW" sz="2400"/>
              <a:t>, </a:t>
            </a:r>
            <a:r>
              <a:rPr lang="en-US" altLang="zh-TW" sz="2400" smtClean="0"/>
              <a:t>b </a:t>
            </a:r>
            <a:endParaRPr lang="en-US" altLang="zh-TW" sz="2400"/>
          </a:p>
          <a:p>
            <a:pPr lvl="1"/>
            <a:r>
              <a:rPr lang="en-US" altLang="zh-TW" sz="2400" smtClean="0"/>
              <a:t>Average</a:t>
            </a:r>
            <a:r>
              <a:rPr lang="en-US" altLang="zh-TW" sz="2400"/>
              <a:t>: </a:t>
            </a:r>
            <a:r>
              <a:rPr lang="en-US" altLang="zh-TW" sz="2400" i="1"/>
              <a:t>s</a:t>
            </a:r>
            <a:r>
              <a:rPr lang="en-US" altLang="zh-TW" sz="2400"/>
              <a:t> = (</a:t>
            </a:r>
            <a:r>
              <a:rPr lang="en-US" altLang="zh-TW" sz="2400" i="1"/>
              <a:t>a</a:t>
            </a:r>
            <a:r>
              <a:rPr lang="en-US" altLang="zh-TW" sz="2400"/>
              <a:t> + </a:t>
            </a:r>
            <a:r>
              <a:rPr lang="en-US" altLang="zh-TW" sz="2400" i="1"/>
              <a:t>b</a:t>
            </a:r>
            <a:r>
              <a:rPr lang="en-US" altLang="zh-TW" sz="2400"/>
              <a:t>) / </a:t>
            </a:r>
            <a:r>
              <a:rPr lang="en-US" altLang="zh-TW" sz="2400" smtClean="0"/>
              <a:t>2 (</a:t>
            </a:r>
            <a:r>
              <a:rPr lang="en-US" altLang="zh-TW" sz="2400"/>
              <a:t>low pass filtering) </a:t>
            </a:r>
          </a:p>
          <a:p>
            <a:pPr lvl="1">
              <a:lnSpc>
                <a:spcPct val="80000"/>
              </a:lnSpc>
            </a:pPr>
            <a:r>
              <a:rPr lang="en-US" altLang="zh-TW" sz="2400" smtClean="0"/>
              <a:t>Difference</a:t>
            </a:r>
            <a:r>
              <a:rPr lang="en-US" altLang="zh-TW" sz="2400"/>
              <a:t>: </a:t>
            </a:r>
            <a:r>
              <a:rPr lang="en-US" altLang="zh-TW" sz="2400" i="1"/>
              <a:t>d</a:t>
            </a:r>
            <a:r>
              <a:rPr lang="en-US" altLang="zh-TW" sz="2400"/>
              <a:t> = </a:t>
            </a:r>
            <a:r>
              <a:rPr lang="en-US" altLang="zh-TW" sz="2400" i="1"/>
              <a:t>a</a:t>
            </a:r>
            <a:r>
              <a:rPr lang="en-US" altLang="zh-TW" sz="2400"/>
              <a:t> – </a:t>
            </a:r>
            <a:r>
              <a:rPr lang="en-US" altLang="zh-TW" sz="2400" i="1" smtClean="0"/>
              <a:t>s </a:t>
            </a:r>
            <a:r>
              <a:rPr lang="en-US" altLang="zh-TW" sz="2400" smtClean="0"/>
              <a:t>(</a:t>
            </a:r>
            <a:r>
              <a:rPr lang="en-US" altLang="zh-TW" sz="2400"/>
              <a:t>high pass filtering) </a:t>
            </a:r>
            <a:endParaRPr lang="en-US" altLang="zh-TW" sz="2400" i="1"/>
          </a:p>
          <a:p>
            <a:pPr lvl="1">
              <a:lnSpc>
                <a:spcPct val="90000"/>
              </a:lnSpc>
            </a:pPr>
            <a:r>
              <a:rPr lang="en-US" altLang="zh-TW" sz="2400"/>
              <a:t>Wavelet coefficients</a:t>
            </a:r>
            <a:r>
              <a:rPr lang="en-US" altLang="zh-TW" sz="2400" smtClean="0"/>
              <a:t>: (</a:t>
            </a:r>
            <a:r>
              <a:rPr lang="en-US" altLang="zh-TW" sz="2400"/>
              <a:t>s, d).</a:t>
            </a:r>
          </a:p>
          <a:p>
            <a:pPr>
              <a:lnSpc>
                <a:spcPct val="90000"/>
              </a:lnSpc>
            </a:pPr>
            <a:r>
              <a:rPr lang="en-US" altLang="zh-TW"/>
              <a:t>Inverse wavelet transforms: addition; </a:t>
            </a:r>
            <a:r>
              <a:rPr lang="en-US" altLang="zh-TW" smtClean="0"/>
              <a:t>subtraction</a:t>
            </a:r>
          </a:p>
          <a:p>
            <a:pPr lvl="1">
              <a:lnSpc>
                <a:spcPct val="80000"/>
              </a:lnSpc>
            </a:pPr>
            <a:r>
              <a:rPr lang="en-US" altLang="zh-TW" sz="2400"/>
              <a:t>Wavelet coefficients</a:t>
            </a:r>
            <a:r>
              <a:rPr lang="en-US" altLang="zh-TW" sz="2400" smtClean="0"/>
              <a:t>: (</a:t>
            </a:r>
            <a:r>
              <a:rPr lang="en-US" altLang="zh-TW" sz="2400"/>
              <a:t>s, d).</a:t>
            </a:r>
          </a:p>
          <a:p>
            <a:pPr lvl="1">
              <a:lnSpc>
                <a:spcPct val="80000"/>
              </a:lnSpc>
            </a:pPr>
            <a:r>
              <a:rPr lang="en-US" altLang="zh-TW" sz="2400" smtClean="0"/>
              <a:t>Addition</a:t>
            </a:r>
            <a:r>
              <a:rPr lang="en-US" altLang="zh-TW" sz="2400"/>
              <a:t>:</a:t>
            </a:r>
            <a:r>
              <a:rPr lang="en-US" altLang="zh-TW" sz="2400" i="1"/>
              <a:t> s </a:t>
            </a:r>
            <a:r>
              <a:rPr lang="en-US" altLang="zh-TW" sz="2400"/>
              <a:t>+ </a:t>
            </a:r>
            <a:r>
              <a:rPr lang="en-US" altLang="zh-TW" sz="2400" i="1"/>
              <a:t>d</a:t>
            </a:r>
            <a:r>
              <a:rPr lang="en-US" altLang="zh-TW" sz="2400"/>
              <a:t> = </a:t>
            </a:r>
            <a:r>
              <a:rPr lang="en-US" altLang="zh-TW" sz="2400" i="1"/>
              <a:t>s</a:t>
            </a:r>
            <a:r>
              <a:rPr lang="en-US" altLang="zh-TW" sz="2400"/>
              <a:t> + (</a:t>
            </a:r>
            <a:r>
              <a:rPr lang="en-US" altLang="zh-TW" sz="2400" i="1"/>
              <a:t>a</a:t>
            </a:r>
            <a:r>
              <a:rPr lang="en-US" altLang="zh-TW" sz="2400"/>
              <a:t> – </a:t>
            </a:r>
            <a:r>
              <a:rPr lang="en-US" altLang="zh-TW" sz="2400" i="1"/>
              <a:t>s</a:t>
            </a:r>
            <a:r>
              <a:rPr lang="en-US" altLang="zh-TW" sz="2400"/>
              <a:t>)</a:t>
            </a:r>
            <a:r>
              <a:rPr lang="en-US" altLang="zh-TW" sz="2400" i="1"/>
              <a:t> = a</a:t>
            </a:r>
            <a:r>
              <a:rPr lang="en-US" altLang="zh-TW" sz="2400" smtClean="0"/>
              <a:t>, </a:t>
            </a:r>
            <a:endParaRPr lang="en-US" altLang="zh-TW" sz="2400"/>
          </a:p>
          <a:p>
            <a:pPr lvl="1">
              <a:lnSpc>
                <a:spcPct val="80000"/>
              </a:lnSpc>
            </a:pPr>
            <a:r>
              <a:rPr lang="en-US" altLang="zh-TW" sz="2400" smtClean="0"/>
              <a:t>Subtraction</a:t>
            </a:r>
            <a:r>
              <a:rPr lang="en-US" altLang="zh-TW" sz="2400"/>
              <a:t>:</a:t>
            </a:r>
            <a:r>
              <a:rPr lang="en-US" altLang="zh-TW" sz="2400" i="1"/>
              <a:t> s</a:t>
            </a:r>
            <a:r>
              <a:rPr lang="en-US" altLang="zh-TW" sz="2400"/>
              <a:t> – </a:t>
            </a:r>
            <a:r>
              <a:rPr lang="en-US" altLang="zh-TW" sz="2400" i="1"/>
              <a:t>d</a:t>
            </a:r>
            <a:r>
              <a:rPr lang="en-US" altLang="zh-TW" sz="2400"/>
              <a:t> = </a:t>
            </a:r>
            <a:r>
              <a:rPr lang="en-US" altLang="zh-TW" sz="2400" i="1"/>
              <a:t>s</a:t>
            </a:r>
            <a:r>
              <a:rPr lang="en-US" altLang="zh-TW" sz="2400"/>
              <a:t> </a:t>
            </a:r>
            <a:r>
              <a:rPr lang="en-US" altLang="zh-TW" sz="2400" smtClean="0"/>
              <a:t>– (</a:t>
            </a:r>
            <a:r>
              <a:rPr lang="en-US" altLang="zh-TW" sz="2400" i="1"/>
              <a:t>a</a:t>
            </a:r>
            <a:r>
              <a:rPr lang="en-US" altLang="zh-TW" sz="2400"/>
              <a:t> – </a:t>
            </a:r>
            <a:r>
              <a:rPr lang="en-US" altLang="zh-TW" sz="2400" i="1"/>
              <a:t>s</a:t>
            </a:r>
            <a:r>
              <a:rPr lang="en-US" altLang="zh-TW" sz="2400"/>
              <a:t>)</a:t>
            </a:r>
            <a:r>
              <a:rPr lang="en-US" altLang="zh-TW" sz="2400" i="1"/>
              <a:t> = </a:t>
            </a:r>
            <a:r>
              <a:rPr lang="en-US" altLang="zh-TW" sz="2400"/>
              <a:t>2</a:t>
            </a:r>
            <a:r>
              <a:rPr lang="en-US" altLang="zh-TW" sz="2400" i="1"/>
              <a:t>s </a:t>
            </a:r>
            <a:r>
              <a:rPr lang="en-US" altLang="zh-TW" sz="2400"/>
              <a:t>–</a:t>
            </a:r>
            <a:r>
              <a:rPr lang="en-US" altLang="zh-TW" sz="2400" i="1"/>
              <a:t> a = b</a:t>
            </a:r>
          </a:p>
          <a:p>
            <a:pPr lvl="1">
              <a:lnSpc>
                <a:spcPct val="80000"/>
              </a:lnSpc>
            </a:pPr>
            <a:r>
              <a:rPr lang="en-US" altLang="zh-TW" sz="2400"/>
              <a:t>Input data</a:t>
            </a:r>
            <a:r>
              <a:rPr lang="en-US" altLang="zh-TW" sz="2400" smtClean="0"/>
              <a:t>: (</a:t>
            </a:r>
            <a:r>
              <a:rPr lang="en-US" altLang="zh-TW" sz="2400"/>
              <a:t>a, b</a:t>
            </a:r>
            <a:r>
              <a:rPr lang="en-US" altLang="zh-TW" sz="2400" smtClean="0"/>
              <a:t>).</a:t>
            </a:r>
            <a:endParaRPr lang="en-US" altLang="zh-TW" sz="2400"/>
          </a:p>
        </p:txBody>
      </p:sp>
    </p:spTree>
    <p:extLst>
      <p:ext uri="{BB962C8B-B14F-4D97-AF65-F5344CB8AC3E}">
        <p14:creationId xmlns:p14="http://schemas.microsoft.com/office/powerpoint/2010/main" val="2320965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46</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spcBef>
                <a:spcPct val="20000"/>
              </a:spcBef>
            </a:pPr>
            <a:r>
              <a:rPr lang="en-US" altLang="zh-TW" smtClean="0"/>
              <a:t>Example: input </a:t>
            </a:r>
            <a:r>
              <a:rPr lang="en-US" altLang="zh-TW"/>
              <a:t>data 14, 22</a:t>
            </a:r>
          </a:p>
          <a:p>
            <a:pPr lvl="1">
              <a:lnSpc>
                <a:spcPct val="90000"/>
              </a:lnSpc>
            </a:pPr>
            <a:r>
              <a:rPr lang="en-US" altLang="zh-TW" sz="2400" smtClean="0"/>
              <a:t>Wavelet </a:t>
            </a:r>
            <a:r>
              <a:rPr lang="en-US" altLang="zh-TW" sz="2400"/>
              <a:t>Transform</a:t>
            </a:r>
          </a:p>
          <a:p>
            <a:pPr marL="0" indent="0">
              <a:lnSpc>
                <a:spcPct val="90000"/>
              </a:lnSpc>
              <a:spcBef>
                <a:spcPct val="20000"/>
              </a:spcBef>
              <a:buNone/>
            </a:pPr>
            <a:r>
              <a:rPr lang="en-US" altLang="zh-TW" smtClean="0"/>
              <a:t> Average: </a:t>
            </a:r>
            <a:r>
              <a:rPr lang="en-US" altLang="zh-TW" i="1" smtClean="0"/>
              <a:t>s</a:t>
            </a:r>
            <a:r>
              <a:rPr lang="en-US" altLang="zh-TW" smtClean="0"/>
              <a:t> </a:t>
            </a:r>
            <a:r>
              <a:rPr lang="en-US" altLang="zh-TW"/>
              <a:t>= (14</a:t>
            </a:r>
            <a:r>
              <a:rPr lang="zh-TW" altLang="en-US"/>
              <a:t>＋</a:t>
            </a:r>
            <a:r>
              <a:rPr lang="en-US" altLang="zh-TW"/>
              <a:t>22)/2 = 18, </a:t>
            </a:r>
          </a:p>
          <a:p>
            <a:pPr marL="0" indent="0">
              <a:lnSpc>
                <a:spcPct val="90000"/>
              </a:lnSpc>
              <a:spcBef>
                <a:spcPct val="20000"/>
              </a:spcBef>
              <a:buNone/>
            </a:pPr>
            <a:r>
              <a:rPr lang="en-US" altLang="zh-TW" smtClean="0"/>
              <a:t> Difference</a:t>
            </a:r>
            <a:r>
              <a:rPr lang="en-US" altLang="zh-TW"/>
              <a:t>: </a:t>
            </a:r>
            <a:r>
              <a:rPr lang="en-US" altLang="zh-TW" i="1"/>
              <a:t>d </a:t>
            </a:r>
            <a:r>
              <a:rPr lang="en-US" altLang="zh-TW"/>
              <a:t>= 14-18= -</a:t>
            </a:r>
            <a:r>
              <a:rPr lang="en-US" altLang="zh-TW" smtClean="0"/>
              <a:t>4 </a:t>
            </a:r>
            <a:endParaRPr lang="en-US" altLang="zh-TW"/>
          </a:p>
          <a:p>
            <a:pPr marL="0" indent="0">
              <a:lnSpc>
                <a:spcPct val="90000"/>
              </a:lnSpc>
              <a:spcBef>
                <a:spcPct val="20000"/>
              </a:spcBef>
              <a:buNone/>
            </a:pPr>
            <a:r>
              <a:rPr lang="en-US" altLang="zh-TW" smtClean="0"/>
              <a:t> Wavelet </a:t>
            </a:r>
            <a:r>
              <a:rPr lang="en-US" altLang="zh-TW"/>
              <a:t>coefficients</a:t>
            </a:r>
            <a:r>
              <a:rPr lang="en-US" altLang="zh-TW" smtClean="0"/>
              <a:t>: (</a:t>
            </a:r>
            <a:r>
              <a:rPr lang="en-US" altLang="zh-TW"/>
              <a:t>18, -4).</a:t>
            </a:r>
          </a:p>
          <a:p>
            <a:pPr lvl="1">
              <a:lnSpc>
                <a:spcPct val="90000"/>
              </a:lnSpc>
            </a:pPr>
            <a:r>
              <a:rPr lang="en-US" altLang="zh-TW" sz="2400" smtClean="0"/>
              <a:t>Inverse </a:t>
            </a:r>
            <a:r>
              <a:rPr lang="en-US" altLang="zh-TW" sz="2400"/>
              <a:t>Wavelet Transform (to recover the input data)</a:t>
            </a:r>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14</a:t>
            </a:r>
            <a:r>
              <a:rPr lang="en-US" altLang="zh-TW" smtClean="0"/>
              <a:t>, </a:t>
            </a:r>
            <a:endParaRPr lang="en-US" altLang="zh-TW"/>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22</a:t>
            </a:r>
          </a:p>
          <a:p>
            <a:pPr marL="0" indent="0">
              <a:lnSpc>
                <a:spcPct val="90000"/>
              </a:lnSpc>
              <a:spcBef>
                <a:spcPct val="20000"/>
              </a:spcBef>
              <a:buNone/>
            </a:pPr>
            <a:r>
              <a:rPr lang="en-US" altLang="zh-TW" smtClean="0"/>
              <a:t> Input </a:t>
            </a:r>
            <a:r>
              <a:rPr lang="en-US" altLang="zh-TW"/>
              <a:t>data</a:t>
            </a:r>
            <a:r>
              <a:rPr lang="en-US" altLang="zh-TW" smtClean="0"/>
              <a:t>: (</a:t>
            </a:r>
            <a:r>
              <a:rPr lang="en-US" altLang="zh-TW"/>
              <a:t>14, 22).</a:t>
            </a:r>
          </a:p>
        </p:txBody>
      </p:sp>
    </p:spTree>
    <p:extLst>
      <p:ext uri="{BB962C8B-B14F-4D97-AF65-F5344CB8AC3E}">
        <p14:creationId xmlns:p14="http://schemas.microsoft.com/office/powerpoint/2010/main" val="3170270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47</a:t>
            </a:fld>
            <a:endParaRPr lang="en-US"/>
          </a:p>
        </p:txBody>
      </p:sp>
      <p:sp>
        <p:nvSpPr>
          <p:cNvPr id="5" name="Content Placeholder 2"/>
          <p:cNvSpPr>
            <a:spLocks noGrp="1"/>
          </p:cNvSpPr>
          <p:nvPr>
            <p:ph sz="quarter" idx="1"/>
          </p:nvPr>
        </p:nvSpPr>
        <p:spPr>
          <a:xfrm>
            <a:off x="401137" y="641294"/>
            <a:ext cx="8077200" cy="6064305"/>
          </a:xfrm>
        </p:spPr>
        <p:txBody>
          <a:bodyPr>
            <a:noAutofit/>
          </a:bodyPr>
          <a:lstStyle/>
          <a:p>
            <a:r>
              <a:rPr lang="en-US" sz="1900"/>
              <a:t>Compression algorithms using DWT</a:t>
            </a:r>
          </a:p>
          <a:p>
            <a:pPr lvl="1"/>
            <a:r>
              <a:rPr lang="en-US" sz="1900" smtClean="0"/>
              <a:t>Embedded zero-tree </a:t>
            </a:r>
            <a:r>
              <a:rPr lang="en-US" sz="1900"/>
              <a:t>(EZW</a:t>
            </a:r>
            <a:r>
              <a:rPr lang="en-US" sz="1900" smtClean="0"/>
              <a:t>)</a:t>
            </a:r>
            <a:endParaRPr lang="en-US" sz="1900"/>
          </a:p>
          <a:p>
            <a:pPr lvl="2"/>
            <a:r>
              <a:rPr lang="en-US" sz="1900"/>
              <a:t>Use DWT for the decomposition </a:t>
            </a:r>
            <a:r>
              <a:rPr lang="en-US" sz="1900" smtClean="0"/>
              <a:t>of an </a:t>
            </a:r>
            <a:r>
              <a:rPr lang="en-US" sz="1900"/>
              <a:t>image at each </a:t>
            </a:r>
            <a:r>
              <a:rPr lang="en-US" sz="1900" smtClean="0"/>
              <a:t>level.</a:t>
            </a:r>
            <a:endParaRPr lang="en-US" sz="1900"/>
          </a:p>
          <a:p>
            <a:pPr lvl="2"/>
            <a:r>
              <a:rPr lang="en-US" sz="1900"/>
              <a:t>Scans wavelet coefficients subband by </a:t>
            </a:r>
            <a:r>
              <a:rPr lang="en-US" sz="1900" smtClean="0"/>
              <a:t>subband in </a:t>
            </a:r>
            <a:r>
              <a:rPr lang="en-US" sz="1900"/>
              <a:t>a zigzag </a:t>
            </a:r>
            <a:r>
              <a:rPr lang="en-US" sz="1900" smtClean="0"/>
              <a:t>manner.</a:t>
            </a:r>
            <a:endParaRPr lang="en-US" sz="1900"/>
          </a:p>
          <a:p>
            <a:pPr lvl="1"/>
            <a:r>
              <a:rPr lang="en-US" sz="1900"/>
              <a:t>Set partitioning in </a:t>
            </a:r>
            <a:r>
              <a:rPr lang="en-US" sz="1900" smtClean="0"/>
              <a:t>hierarchical </a:t>
            </a:r>
            <a:r>
              <a:rPr lang="en-US" sz="1900"/>
              <a:t>trees (SPHIT</a:t>
            </a:r>
            <a:r>
              <a:rPr lang="en-US" sz="1900" smtClean="0"/>
              <a:t>)</a:t>
            </a:r>
            <a:endParaRPr lang="en-US" sz="1900"/>
          </a:p>
          <a:p>
            <a:pPr lvl="2"/>
            <a:r>
              <a:rPr lang="en-US" sz="1900"/>
              <a:t>Highly refined version of </a:t>
            </a:r>
            <a:r>
              <a:rPr lang="en-US" sz="1900" smtClean="0"/>
              <a:t>EZW.</a:t>
            </a:r>
            <a:endParaRPr lang="en-US" sz="1900"/>
          </a:p>
          <a:p>
            <a:pPr lvl="2"/>
            <a:r>
              <a:rPr lang="en-US" sz="1900"/>
              <a:t>Perform better at higher compression ratio </a:t>
            </a:r>
            <a:r>
              <a:rPr lang="en-US" sz="1900" smtClean="0"/>
              <a:t>for a </a:t>
            </a:r>
            <a:r>
              <a:rPr lang="en-US" sz="1900"/>
              <a:t>wide variety of images than </a:t>
            </a:r>
            <a:r>
              <a:rPr lang="en-US" sz="1900" smtClean="0"/>
              <a:t>EZW.</a:t>
            </a:r>
          </a:p>
          <a:p>
            <a:pPr lvl="1"/>
            <a:r>
              <a:rPr lang="en-US" sz="1900"/>
              <a:t>Zero-tree entropy (ZTE)</a:t>
            </a:r>
          </a:p>
          <a:p>
            <a:pPr lvl="2"/>
            <a:r>
              <a:rPr lang="en-US" sz="1900"/>
              <a:t>Quantized wavelet coefficients into wavelet trees to reduce the number of bits required to represent those </a:t>
            </a:r>
            <a:r>
              <a:rPr lang="en-US" sz="1900" smtClean="0"/>
              <a:t>trees.</a:t>
            </a:r>
            <a:endParaRPr lang="en-US" sz="1900"/>
          </a:p>
          <a:p>
            <a:pPr lvl="2"/>
            <a:r>
              <a:rPr lang="en-US" sz="1900"/>
              <a:t>Quantization is explicit instead of </a:t>
            </a:r>
            <a:r>
              <a:rPr lang="en-US" sz="1900" smtClean="0"/>
              <a:t>implicit, </a:t>
            </a:r>
            <a:r>
              <a:rPr lang="en-US" sz="1900"/>
              <a:t>make it possible to adjust the quantization according to where </a:t>
            </a:r>
            <a:r>
              <a:rPr lang="en-US" sz="1900" smtClean="0"/>
              <a:t>the transform </a:t>
            </a:r>
            <a:r>
              <a:rPr lang="en-US" sz="1900"/>
              <a:t>coefficient lies and what it represents in the </a:t>
            </a:r>
            <a:r>
              <a:rPr lang="en-US" sz="1900" smtClean="0"/>
              <a:t>frame.</a:t>
            </a:r>
            <a:endParaRPr lang="en-US" sz="1900"/>
          </a:p>
          <a:p>
            <a:pPr lvl="2"/>
            <a:r>
              <a:rPr lang="en-US" sz="1900"/>
              <a:t>Coefficient scanning, tree growing, and coding are done in one </a:t>
            </a:r>
            <a:r>
              <a:rPr lang="en-US" sz="1900" smtClean="0"/>
              <a:t>pass.</a:t>
            </a:r>
            <a:endParaRPr lang="en-US" sz="1900"/>
          </a:p>
          <a:p>
            <a:pPr lvl="2"/>
            <a:r>
              <a:rPr lang="en-US" sz="1900"/>
              <a:t>Coefficient scanning is a depth first traversal of each </a:t>
            </a:r>
            <a:r>
              <a:rPr lang="en-US" sz="1900" smtClean="0"/>
              <a:t>tree.</a:t>
            </a:r>
            <a:endParaRPr lang="en-US" sz="1900"/>
          </a:p>
        </p:txBody>
      </p:sp>
    </p:spTree>
    <p:extLst>
      <p:ext uri="{BB962C8B-B14F-4D97-AF65-F5344CB8AC3E}">
        <p14:creationId xmlns:p14="http://schemas.microsoft.com/office/powerpoint/2010/main" val="5138216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CWT vs. DWT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48</a:t>
            </a:fld>
            <a:endParaRPr lang="en-US"/>
          </a:p>
        </p:txBody>
      </p:sp>
      <p:graphicFrame>
        <p:nvGraphicFramePr>
          <p:cNvPr id="10" name="Group 197"/>
          <p:cNvGraphicFramePr>
            <a:graphicFrameLocks noGrp="1"/>
          </p:cNvGraphicFramePr>
          <p:nvPr>
            <p:extLst>
              <p:ext uri="{D42A27DB-BD31-4B8C-83A1-F6EECF244321}">
                <p14:modId xmlns:p14="http://schemas.microsoft.com/office/powerpoint/2010/main" val="4014093845"/>
              </p:ext>
            </p:extLst>
          </p:nvPr>
        </p:nvGraphicFramePr>
        <p:xfrm>
          <a:off x="228601" y="1371600"/>
          <a:ext cx="8458200" cy="4157472"/>
        </p:xfrm>
        <a:graphic>
          <a:graphicData uri="http://schemas.openxmlformats.org/drawingml/2006/table">
            <a:tbl>
              <a:tblPr/>
              <a:tblGrid>
                <a:gridCol w="2281390"/>
                <a:gridCol w="3207442"/>
                <a:gridCol w="2969368"/>
              </a:tblGrid>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CWT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DWT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1. Scale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scale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Dyadic scales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2. Translation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point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Integer point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3. Wavelet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Any wavelet that satisfies minimum criteria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Orthogonal, biorthogonal,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4. Computation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Large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Small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5. Detection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Easily detects direction, orientation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Cannot detect minute object if not finely tuned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7952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6.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Pattern Recognition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Feature extraction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Detection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Compression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De-noising</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Transmission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Characterization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515742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49</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a:t>Basic idea of Fast Wavelet Transform</a:t>
            </a:r>
          </a:p>
          <a:p>
            <a:pPr>
              <a:buFont typeface="Wingdings" panose="05000000000000000000" pitchFamily="2" charset="2"/>
              <a:buNone/>
            </a:pPr>
            <a:r>
              <a:rPr lang="en-US" altLang="zh-TW"/>
              <a:t>	(Mallat’s herringbone algorithm):</a:t>
            </a:r>
          </a:p>
          <a:p>
            <a:pPr lvl="1"/>
            <a:r>
              <a:rPr lang="en-US" altLang="zh-TW" sz="2400"/>
              <a:t>Pyramid algorithm provides an efficient calculation</a:t>
            </a:r>
            <a:r>
              <a:rPr lang="en-US" altLang="zh-TW" sz="2400" smtClean="0"/>
              <a:t>.</a:t>
            </a:r>
            <a:endParaRPr lang="en-US" altLang="zh-TW" sz="2400"/>
          </a:p>
          <a:p>
            <a:pPr lvl="1"/>
            <a:r>
              <a:rPr lang="en-US" altLang="zh-TW" sz="2400"/>
              <a:t>DWT (direct and inverse) can be thought of as a filtering process</a:t>
            </a:r>
            <a:r>
              <a:rPr lang="en-US" altLang="zh-TW" sz="2400" smtClean="0"/>
              <a:t>.</a:t>
            </a:r>
            <a:endParaRPr lang="en-US" altLang="zh-TW" sz="2400"/>
          </a:p>
          <a:p>
            <a:pPr lvl="1"/>
            <a:r>
              <a:rPr lang="en-US" altLang="zh-TW" sz="2400"/>
              <a:t>After filtering, half of the samples can be eliminated: subsample the signal by two.</a:t>
            </a:r>
          </a:p>
          <a:p>
            <a:pPr lvl="2"/>
            <a:r>
              <a:rPr lang="en-US" altLang="zh-TW" sz="2400"/>
              <a:t>Subsampling: Scale is doubled.</a:t>
            </a:r>
          </a:p>
          <a:p>
            <a:pPr lvl="2"/>
            <a:r>
              <a:rPr lang="en-US" altLang="zh-TW" sz="2400" smtClean="0"/>
              <a:t>Filtering</a:t>
            </a:r>
            <a:r>
              <a:rPr lang="en-US" altLang="zh-TW" sz="2400"/>
              <a:t>: Resolution is halved</a:t>
            </a:r>
            <a:r>
              <a:rPr lang="en-US" altLang="zh-TW" sz="2400" smtClean="0"/>
              <a:t>.</a:t>
            </a:r>
            <a:endParaRPr lang="en-US" altLang="zh-TW" sz="2400"/>
          </a:p>
        </p:txBody>
      </p:sp>
    </p:spTree>
    <p:extLst>
      <p:ext uri="{BB962C8B-B14F-4D97-AF65-F5344CB8AC3E}">
        <p14:creationId xmlns:p14="http://schemas.microsoft.com/office/powerpoint/2010/main" val="3669047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buFont typeface="Wingdings" panose="05000000000000000000" pitchFamily="2" charset="2"/>
              <a:buChar char="§"/>
            </a:pPr>
            <a:r>
              <a:rPr lang="en-US" altLang="ar-SA" sz="2200"/>
              <a:t>FT identifies all spectral components present in the signal, however it does not provide any information regarding the </a:t>
            </a:r>
            <a:r>
              <a:rPr lang="en-US" altLang="ar-SA" sz="2200">
                <a:solidFill>
                  <a:srgbClr val="0000FF"/>
                </a:solidFill>
              </a:rPr>
              <a:t>temporal (time) localization</a:t>
            </a:r>
            <a:r>
              <a:rPr lang="en-US" altLang="ar-SA" sz="2200"/>
              <a:t> of these components</a:t>
            </a:r>
            <a:r>
              <a:rPr lang="en-US" altLang="ar-SA" sz="2200" smtClean="0"/>
              <a:t>.</a:t>
            </a:r>
            <a:endParaRPr lang="en-US" altLang="ar-SA" sz="2200"/>
          </a:p>
          <a:p>
            <a:pPr>
              <a:lnSpc>
                <a:spcPct val="90000"/>
              </a:lnSpc>
              <a:buFont typeface="Wingdings" panose="05000000000000000000" pitchFamily="2" charset="2"/>
              <a:buChar char="§"/>
            </a:pPr>
            <a:r>
              <a:rPr lang="en-US" altLang="ar-SA" sz="2200">
                <a:solidFill>
                  <a:srgbClr val="0000FF"/>
                </a:solidFill>
              </a:rPr>
              <a:t>Stationary signals</a:t>
            </a:r>
            <a:r>
              <a:rPr lang="en-US" altLang="ar-SA" sz="2200"/>
              <a:t> consist of spectral components that do not change in time </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all spectral components exist at all times</a:t>
            </a:r>
          </a:p>
          <a:p>
            <a:pPr lvl="1">
              <a:lnSpc>
                <a:spcPct val="90000"/>
              </a:lnSpc>
            </a:pPr>
            <a:r>
              <a:rPr lang="en-US" altLang="ar-SA" sz="2200">
                <a:sym typeface="Wingdings" panose="05000000000000000000" pitchFamily="2" charset="2"/>
              </a:rPr>
              <a:t>no need to know any time information</a:t>
            </a:r>
          </a:p>
          <a:p>
            <a:pPr lvl="1">
              <a:lnSpc>
                <a:spcPct val="90000"/>
              </a:lnSpc>
            </a:pPr>
            <a:r>
              <a:rPr lang="en-US" altLang="ar-SA" sz="2200">
                <a:sym typeface="Wingdings" panose="05000000000000000000" pitchFamily="2" charset="2"/>
              </a:rPr>
              <a:t>FT works well for stationary signals</a:t>
            </a:r>
          </a:p>
          <a:p>
            <a:pPr>
              <a:lnSpc>
                <a:spcPct val="90000"/>
              </a:lnSpc>
              <a:buFont typeface="Wingdings" panose="05000000000000000000" pitchFamily="2" charset="2"/>
              <a:buChar char="§"/>
            </a:pPr>
            <a:r>
              <a:rPr lang="en-US" altLang="ar-SA" sz="2200"/>
              <a:t>However, </a:t>
            </a:r>
            <a:r>
              <a:rPr lang="en-US" altLang="ar-SA" sz="2200">
                <a:solidFill>
                  <a:srgbClr val="0000FF"/>
                </a:solidFill>
              </a:rPr>
              <a:t>non-stationary signals</a:t>
            </a:r>
            <a:r>
              <a:rPr lang="en-US" altLang="ar-SA" sz="2200"/>
              <a:t> consists of time varying spectral components</a:t>
            </a:r>
          </a:p>
          <a:p>
            <a:pPr lvl="1">
              <a:lnSpc>
                <a:spcPct val="90000"/>
              </a:lnSpc>
            </a:pPr>
            <a:r>
              <a:rPr lang="en-US" altLang="ar-SA" sz="2200"/>
              <a:t>How do we find out which spectral component appears when?</a:t>
            </a:r>
          </a:p>
          <a:p>
            <a:pPr lvl="1">
              <a:lnSpc>
                <a:spcPct val="90000"/>
              </a:lnSpc>
            </a:pPr>
            <a:r>
              <a:rPr lang="en-US" altLang="ar-SA" sz="2200"/>
              <a:t>FT only provides </a:t>
            </a:r>
            <a:r>
              <a:rPr lang="en-US" altLang="ar-SA" sz="2200" b="1" i="1">
                <a:solidFill>
                  <a:srgbClr val="0000FF"/>
                </a:solidFill>
              </a:rPr>
              <a:t>what spectral components </a:t>
            </a:r>
            <a:r>
              <a:rPr lang="en-US" altLang="ar-SA" sz="2200" b="1" i="1" smtClean="0">
                <a:solidFill>
                  <a:srgbClr val="0000FF"/>
                </a:solidFill>
              </a:rPr>
              <a:t>exist</a:t>
            </a:r>
            <a:r>
              <a:rPr lang="en-US" altLang="ar-SA" sz="2200" smtClean="0"/>
              <a:t>, </a:t>
            </a:r>
            <a:r>
              <a:rPr lang="en-US" altLang="ar-SA" sz="2200"/>
              <a:t>not where in time they are located.</a:t>
            </a:r>
          </a:p>
          <a:p>
            <a:pPr lvl="1">
              <a:lnSpc>
                <a:spcPct val="90000"/>
              </a:lnSpc>
            </a:pPr>
            <a:r>
              <a:rPr lang="en-US" altLang="ar-SA" sz="2200"/>
              <a:t>Need some other ways to determine </a:t>
            </a:r>
            <a:r>
              <a:rPr lang="en-US" altLang="ar-SA" sz="2200" b="1" i="1">
                <a:solidFill>
                  <a:srgbClr val="0000FF"/>
                </a:solidFill>
              </a:rPr>
              <a:t>time localization of spectral </a:t>
            </a:r>
            <a:r>
              <a:rPr lang="en-US" altLang="ar-SA" sz="2200" b="1" i="1" smtClean="0">
                <a:solidFill>
                  <a:srgbClr val="0000FF"/>
                </a:solidFill>
              </a:rPr>
              <a:t>components</a:t>
            </a:r>
            <a:r>
              <a:rPr lang="en-US" altLang="ar-SA" sz="2200" smtClean="0"/>
              <a:t>.</a:t>
            </a:r>
            <a:endParaRPr lang="en-US" altLang="ar-SA" sz="2200" b="1">
              <a:solidFill>
                <a:srgbClr val="0000FF"/>
              </a:solidFill>
            </a:endParaRPr>
          </a:p>
        </p:txBody>
      </p:sp>
    </p:spTree>
    <p:extLst>
      <p:ext uri="{BB962C8B-B14F-4D97-AF65-F5344CB8AC3E}">
        <p14:creationId xmlns:p14="http://schemas.microsoft.com/office/powerpoint/2010/main" val="29404124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50</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864020768"/>
              </p:ext>
            </p:extLst>
          </p:nvPr>
        </p:nvGraphicFramePr>
        <p:xfrm>
          <a:off x="2438400" y="1143000"/>
          <a:ext cx="3802062" cy="777875"/>
        </p:xfrm>
        <a:graphic>
          <a:graphicData uri="http://schemas.openxmlformats.org/presentationml/2006/ole">
            <mc:AlternateContent xmlns:mc="http://schemas.openxmlformats.org/markup-compatibility/2006">
              <mc:Choice xmlns:v="urn:schemas-microsoft-com:vml" Requires="v">
                <p:oleObj spid="_x0000_s2135" name="Equation" r:id="rId4" imgW="1739880" imgH="355320" progId="Equation.3">
                  <p:embed/>
                </p:oleObj>
              </mc:Choice>
              <mc:Fallback>
                <p:oleObj name="Equation" r:id="rId4" imgW="1739880" imgH="355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143000"/>
                        <a:ext cx="3802062" cy="7778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5676037"/>
              </p:ext>
            </p:extLst>
          </p:nvPr>
        </p:nvGraphicFramePr>
        <p:xfrm>
          <a:off x="685800" y="1985908"/>
          <a:ext cx="6516688" cy="403225"/>
        </p:xfrm>
        <a:graphic>
          <a:graphicData uri="http://schemas.openxmlformats.org/presentationml/2006/ole">
            <mc:AlternateContent xmlns:mc="http://schemas.openxmlformats.org/markup-compatibility/2006">
              <mc:Choice xmlns:v="urn:schemas-microsoft-com:vml" Requires="v">
                <p:oleObj spid="_x0000_s2136" name="Equation" r:id="rId6" imgW="3682800" imgH="228600" progId="Equation.3">
                  <p:embed/>
                </p:oleObj>
              </mc:Choice>
              <mc:Fallback>
                <p:oleObj name="Equation" r:id="rId6" imgW="36828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985908"/>
                        <a:ext cx="651668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35702371"/>
              </p:ext>
            </p:extLst>
          </p:nvPr>
        </p:nvGraphicFramePr>
        <p:xfrm>
          <a:off x="1629569" y="2524134"/>
          <a:ext cx="5656262" cy="781050"/>
        </p:xfrm>
        <a:graphic>
          <a:graphicData uri="http://schemas.openxmlformats.org/presentationml/2006/ole">
            <mc:AlternateContent xmlns:mc="http://schemas.openxmlformats.org/markup-compatibility/2006">
              <mc:Choice xmlns:v="urn:schemas-microsoft-com:vml" Requires="v">
                <p:oleObj spid="_x0000_s2137" name="Equation" r:id="rId8" imgW="2577960" imgH="355320" progId="Equation.3">
                  <p:embed/>
                </p:oleObj>
              </mc:Choice>
              <mc:Fallback>
                <p:oleObj name="Equation" r:id="rId8" imgW="2577960" imgH="3553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9569" y="2524134"/>
                        <a:ext cx="5656262" cy="7810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34583198"/>
              </p:ext>
            </p:extLst>
          </p:nvPr>
        </p:nvGraphicFramePr>
        <p:xfrm>
          <a:off x="1613694" y="3435359"/>
          <a:ext cx="5740400" cy="781050"/>
        </p:xfrm>
        <a:graphic>
          <a:graphicData uri="http://schemas.openxmlformats.org/presentationml/2006/ole">
            <mc:AlternateContent xmlns:mc="http://schemas.openxmlformats.org/markup-compatibility/2006">
              <mc:Choice xmlns:v="urn:schemas-microsoft-com:vml" Requires="v">
                <p:oleObj spid="_x0000_s2138" name="Equation" r:id="rId10" imgW="2616120" imgH="355320" progId="Equation.3">
                  <p:embed/>
                </p:oleObj>
              </mc:Choice>
              <mc:Fallback>
                <p:oleObj name="Equation" r:id="rId10" imgW="2616120" imgH="3553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3694" y="3435359"/>
                        <a:ext cx="5740400" cy="78105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056679205"/>
              </p:ext>
            </p:extLst>
          </p:nvPr>
        </p:nvGraphicFramePr>
        <p:xfrm>
          <a:off x="1572419" y="4503746"/>
          <a:ext cx="5822950" cy="781050"/>
        </p:xfrm>
        <a:graphic>
          <a:graphicData uri="http://schemas.openxmlformats.org/presentationml/2006/ole">
            <mc:AlternateContent xmlns:mc="http://schemas.openxmlformats.org/markup-compatibility/2006">
              <mc:Choice xmlns:v="urn:schemas-microsoft-com:vml" Requires="v">
                <p:oleObj spid="_x0000_s2139" name="Equation" r:id="rId12" imgW="2654280" imgH="355320" progId="Equation.3">
                  <p:embed/>
                </p:oleObj>
              </mc:Choice>
              <mc:Fallback>
                <p:oleObj name="Equation" r:id="rId12" imgW="2654280" imgH="3553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2419" y="4503746"/>
                        <a:ext cx="5822950" cy="78105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712685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graphicFrame>
        <p:nvGraphicFramePr>
          <p:cNvPr id="11" name="Object 8"/>
          <p:cNvGraphicFramePr>
            <a:graphicFrameLocks noChangeAspect="1"/>
          </p:cNvGraphicFramePr>
          <p:nvPr>
            <p:extLst>
              <p:ext uri="{D42A27DB-BD31-4B8C-83A1-F6EECF244321}">
                <p14:modId xmlns:p14="http://schemas.microsoft.com/office/powerpoint/2010/main" val="969895401"/>
              </p:ext>
            </p:extLst>
          </p:nvPr>
        </p:nvGraphicFramePr>
        <p:xfrm>
          <a:off x="1922462" y="1447800"/>
          <a:ext cx="5095875" cy="841375"/>
        </p:xfrm>
        <a:graphic>
          <a:graphicData uri="http://schemas.openxmlformats.org/presentationml/2006/ole">
            <mc:AlternateContent xmlns:mc="http://schemas.openxmlformats.org/markup-compatibility/2006">
              <mc:Choice xmlns:v="urn:schemas-microsoft-com:vml" Requires="v">
                <p:oleObj spid="_x0000_s3193" name="Equation" r:id="rId4" imgW="2539800" imgH="419040" progId="Equation.3">
                  <p:embed/>
                </p:oleObj>
              </mc:Choice>
              <mc:Fallback>
                <p:oleObj name="Equation" r:id="rId4" imgW="253980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2462" y="1447800"/>
                        <a:ext cx="509587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747734960"/>
              </p:ext>
            </p:extLst>
          </p:nvPr>
        </p:nvGraphicFramePr>
        <p:xfrm>
          <a:off x="996950" y="2330450"/>
          <a:ext cx="7159625" cy="917575"/>
        </p:xfrm>
        <a:graphic>
          <a:graphicData uri="http://schemas.openxmlformats.org/presentationml/2006/ole">
            <mc:AlternateContent xmlns:mc="http://schemas.openxmlformats.org/markup-compatibility/2006">
              <mc:Choice xmlns:v="urn:schemas-microsoft-com:vml" Requires="v">
                <p:oleObj spid="_x0000_s3194" name="Equation" r:id="rId6" imgW="3568680" imgH="457200" progId="Equation.3">
                  <p:embed/>
                </p:oleObj>
              </mc:Choice>
              <mc:Fallback>
                <p:oleObj name="Equation" r:id="rId6" imgW="356868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6950" y="2330450"/>
                        <a:ext cx="71596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0"/>
          <p:cNvGraphicFramePr>
            <a:graphicFrameLocks noChangeAspect="1"/>
          </p:cNvGraphicFramePr>
          <p:nvPr>
            <p:extLst>
              <p:ext uri="{D42A27DB-BD31-4B8C-83A1-F6EECF244321}">
                <p14:modId xmlns:p14="http://schemas.microsoft.com/office/powerpoint/2010/main" val="3810887142"/>
              </p:ext>
            </p:extLst>
          </p:nvPr>
        </p:nvGraphicFramePr>
        <p:xfrm>
          <a:off x="1014412" y="3517900"/>
          <a:ext cx="7286625" cy="917575"/>
        </p:xfrm>
        <a:graphic>
          <a:graphicData uri="http://schemas.openxmlformats.org/presentationml/2006/ole">
            <mc:AlternateContent xmlns:mc="http://schemas.openxmlformats.org/markup-compatibility/2006">
              <mc:Choice xmlns:v="urn:schemas-microsoft-com:vml" Requires="v">
                <p:oleObj spid="_x0000_s3195" name="Equation" r:id="rId8" imgW="3632040" imgH="457200" progId="Equation.3">
                  <p:embed/>
                </p:oleObj>
              </mc:Choice>
              <mc:Fallback>
                <p:oleObj name="Equation" r:id="rId8" imgW="363204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4412" y="3517900"/>
                        <a:ext cx="72866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1"/>
          <p:cNvSpPr>
            <a:spLocks noChangeShapeType="1"/>
          </p:cNvSpPr>
          <p:nvPr/>
        </p:nvSpPr>
        <p:spPr bwMode="auto">
          <a:xfrm flipH="1">
            <a:off x="2720975" y="3032125"/>
            <a:ext cx="1908175" cy="684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a:off x="3297237" y="3103562"/>
            <a:ext cx="1582738" cy="612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6" name="Object 13"/>
          <p:cNvGraphicFramePr>
            <a:graphicFrameLocks noChangeAspect="1"/>
          </p:cNvGraphicFramePr>
          <p:nvPr>
            <p:extLst>
              <p:ext uri="{D42A27DB-BD31-4B8C-83A1-F6EECF244321}">
                <p14:modId xmlns:p14="http://schemas.microsoft.com/office/powerpoint/2010/main" val="1039651952"/>
              </p:ext>
            </p:extLst>
          </p:nvPr>
        </p:nvGraphicFramePr>
        <p:xfrm>
          <a:off x="236537" y="4651375"/>
          <a:ext cx="4059238" cy="612775"/>
        </p:xfrm>
        <a:graphic>
          <a:graphicData uri="http://schemas.openxmlformats.org/presentationml/2006/ole">
            <mc:AlternateContent xmlns:mc="http://schemas.openxmlformats.org/markup-compatibility/2006">
              <mc:Choice xmlns:v="urn:schemas-microsoft-com:vml" Requires="v">
                <p:oleObj spid="_x0000_s3196" name="Equation" r:id="rId10" imgW="2273040" imgH="342720" progId="Equation.3">
                  <p:embed/>
                </p:oleObj>
              </mc:Choice>
              <mc:Fallback>
                <p:oleObj name="Equation" r:id="rId10" imgW="2273040" imgH="3427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537" y="4651375"/>
                        <a:ext cx="4059238" cy="6127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4"/>
          <p:cNvGraphicFramePr>
            <a:graphicFrameLocks noChangeAspect="1"/>
          </p:cNvGraphicFramePr>
          <p:nvPr>
            <p:extLst>
              <p:ext uri="{D42A27DB-BD31-4B8C-83A1-F6EECF244321}">
                <p14:modId xmlns:p14="http://schemas.microsoft.com/office/powerpoint/2010/main" val="477356307"/>
              </p:ext>
            </p:extLst>
          </p:nvPr>
        </p:nvGraphicFramePr>
        <p:xfrm>
          <a:off x="228600" y="5443537"/>
          <a:ext cx="4040187" cy="612775"/>
        </p:xfrm>
        <a:graphic>
          <a:graphicData uri="http://schemas.openxmlformats.org/presentationml/2006/ole">
            <mc:AlternateContent xmlns:mc="http://schemas.openxmlformats.org/markup-compatibility/2006">
              <mc:Choice xmlns:v="urn:schemas-microsoft-com:vml" Requires="v">
                <p:oleObj spid="_x0000_s3197" name="Equation" r:id="rId12" imgW="2260440" imgH="342720" progId="Equation.DSMT4">
                  <p:embed/>
                </p:oleObj>
              </mc:Choice>
              <mc:Fallback>
                <p:oleObj name="Equation" r:id="rId12" imgW="2260440" imgH="34272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5443537"/>
                        <a:ext cx="4040187" cy="612775"/>
                      </a:xfrm>
                      <a:prstGeom prst="rect">
                        <a:avLst/>
                      </a:prstGeom>
                      <a:solidFill>
                        <a:schemeClr val="accent5">
                          <a:lumMod val="40000"/>
                          <a:lumOff val="60000"/>
                        </a:schemeClr>
                      </a:solidFill>
                      <a:ln w="9525">
                        <a:solidFill>
                          <a:schemeClr val="tx1"/>
                        </a:solidFill>
                        <a:miter lim="800000"/>
                        <a:headEnd/>
                        <a:tailEnd/>
                      </a:ln>
                      <a:effectLst/>
                    </p:spPr>
                  </p:pic>
                </p:oleObj>
              </mc:Fallback>
            </mc:AlternateContent>
          </a:graphicData>
        </a:graphic>
      </p:graphicFrame>
      <p:graphicFrame>
        <p:nvGraphicFramePr>
          <p:cNvPr id="18" name="Object 15"/>
          <p:cNvGraphicFramePr>
            <a:graphicFrameLocks noChangeAspect="1"/>
          </p:cNvGraphicFramePr>
          <p:nvPr>
            <p:extLst>
              <p:ext uri="{D42A27DB-BD31-4B8C-83A1-F6EECF244321}">
                <p14:modId xmlns:p14="http://schemas.microsoft.com/office/powerpoint/2010/main" val="3536764307"/>
              </p:ext>
            </p:extLst>
          </p:nvPr>
        </p:nvGraphicFramePr>
        <p:xfrm>
          <a:off x="4805362" y="4687887"/>
          <a:ext cx="4251325" cy="503238"/>
        </p:xfrm>
        <a:graphic>
          <a:graphicData uri="http://schemas.openxmlformats.org/presentationml/2006/ole">
            <mc:AlternateContent xmlns:mc="http://schemas.openxmlformats.org/markup-compatibility/2006">
              <mc:Choice xmlns:v="urn:schemas-microsoft-com:vml" Requires="v">
                <p:oleObj spid="_x0000_s3198" name="Equation" r:id="rId14" imgW="2361960" imgH="279360" progId="Equation.3">
                  <p:embed/>
                </p:oleObj>
              </mc:Choice>
              <mc:Fallback>
                <p:oleObj name="Equation" r:id="rId14" imgW="2361960" imgH="27936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5362" y="4687887"/>
                        <a:ext cx="4251325" cy="50323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6"/>
          <p:cNvGraphicFramePr>
            <a:graphicFrameLocks noChangeAspect="1"/>
          </p:cNvGraphicFramePr>
          <p:nvPr>
            <p:extLst>
              <p:ext uri="{D42A27DB-BD31-4B8C-83A1-F6EECF244321}">
                <p14:modId xmlns:p14="http://schemas.microsoft.com/office/powerpoint/2010/main" val="3883993181"/>
              </p:ext>
            </p:extLst>
          </p:nvPr>
        </p:nvGraphicFramePr>
        <p:xfrm>
          <a:off x="4816475" y="5480050"/>
          <a:ext cx="4227512" cy="503237"/>
        </p:xfrm>
        <a:graphic>
          <a:graphicData uri="http://schemas.openxmlformats.org/presentationml/2006/ole">
            <mc:AlternateContent xmlns:mc="http://schemas.openxmlformats.org/markup-compatibility/2006">
              <mc:Choice xmlns:v="urn:schemas-microsoft-com:vml" Requires="v">
                <p:oleObj spid="_x0000_s3199" name="Equation" r:id="rId16" imgW="2349360" imgH="279360" progId="Equation.3">
                  <p:embed/>
                </p:oleObj>
              </mc:Choice>
              <mc:Fallback>
                <p:oleObj name="Equation" r:id="rId16" imgW="2349360" imgH="2793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16475" y="5480050"/>
                        <a:ext cx="4227512" cy="503237"/>
                      </a:xfrm>
                      <a:prstGeom prst="rect">
                        <a:avLst/>
                      </a:prstGeom>
                      <a:solidFill>
                        <a:schemeClr val="accent5">
                          <a:lumMod val="40000"/>
                          <a:lumOff val="60000"/>
                        </a:schemeClr>
                      </a:solidFill>
                      <a:ln w="9525">
                        <a:solidFill>
                          <a:schemeClr val="tx1"/>
                        </a:solidFill>
                        <a:miter lim="800000"/>
                        <a:headEnd/>
                        <a:tailEnd/>
                      </a:ln>
                      <a:effectLst/>
                    </p:spPr>
                  </p:pic>
                </p:oleObj>
              </mc:Fallback>
            </mc:AlternateContent>
          </a:graphicData>
        </a:graphic>
      </p:graphicFrame>
      <p:sp>
        <p:nvSpPr>
          <p:cNvPr id="20" name="AutoShape 17"/>
          <p:cNvSpPr>
            <a:spLocks noChangeArrowheads="1"/>
          </p:cNvSpPr>
          <p:nvPr/>
        </p:nvSpPr>
        <p:spPr bwMode="auto">
          <a:xfrm>
            <a:off x="4305300" y="4759325"/>
            <a:ext cx="468312" cy="323850"/>
          </a:xfrm>
          <a:prstGeom prst="rightArrow">
            <a:avLst>
              <a:gd name="adj1" fmla="val 50000"/>
              <a:gd name="adj2" fmla="val 361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8"/>
          <p:cNvSpPr>
            <a:spLocks noChangeArrowheads="1"/>
          </p:cNvSpPr>
          <p:nvPr/>
        </p:nvSpPr>
        <p:spPr bwMode="auto">
          <a:xfrm>
            <a:off x="4303712" y="5551487"/>
            <a:ext cx="468313" cy="323850"/>
          </a:xfrm>
          <a:prstGeom prst="rightArrow">
            <a:avLst>
              <a:gd name="adj1" fmla="val 50000"/>
              <a:gd name="adj2" fmla="val 361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343495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pic>
        <p:nvPicPr>
          <p:cNvPr id="22" name="Picture 2"/>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73088" y="3668749"/>
            <a:ext cx="8101012" cy="19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3" name="Object 4"/>
          <p:cNvGraphicFramePr>
            <a:graphicFrameLocks noChangeAspect="1"/>
          </p:cNvGraphicFramePr>
          <p:nvPr/>
        </p:nvGraphicFramePr>
        <p:xfrm>
          <a:off x="2689225" y="1844675"/>
          <a:ext cx="4251325" cy="503238"/>
        </p:xfrm>
        <a:graphic>
          <a:graphicData uri="http://schemas.openxmlformats.org/presentationml/2006/ole">
            <mc:AlternateContent xmlns:mc="http://schemas.openxmlformats.org/markup-compatibility/2006">
              <mc:Choice xmlns:v="urn:schemas-microsoft-com:vml" Requires="v">
                <p:oleObj spid="_x0000_s4132" name="Equation" r:id="rId5" imgW="2361960" imgH="279360" progId="Equation.3">
                  <p:embed/>
                </p:oleObj>
              </mc:Choice>
              <mc:Fallback>
                <p:oleObj name="Equation" r:id="rId5" imgW="236196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9225" y="1844675"/>
                        <a:ext cx="4251325" cy="50323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5"/>
          <p:cNvGraphicFramePr>
            <a:graphicFrameLocks noChangeAspect="1"/>
          </p:cNvGraphicFramePr>
          <p:nvPr>
            <p:extLst>
              <p:ext uri="{D42A27DB-BD31-4B8C-83A1-F6EECF244321}">
                <p14:modId xmlns:p14="http://schemas.microsoft.com/office/powerpoint/2010/main" val="3893493579"/>
              </p:ext>
            </p:extLst>
          </p:nvPr>
        </p:nvGraphicFramePr>
        <p:xfrm>
          <a:off x="2700338" y="2565400"/>
          <a:ext cx="4227512" cy="503238"/>
        </p:xfrm>
        <a:graphic>
          <a:graphicData uri="http://schemas.openxmlformats.org/presentationml/2006/ole">
            <mc:AlternateContent xmlns:mc="http://schemas.openxmlformats.org/markup-compatibility/2006">
              <mc:Choice xmlns:v="urn:schemas-microsoft-com:vml" Requires="v">
                <p:oleObj spid="_x0000_s4133" name="Equation" r:id="rId7" imgW="2349360" imgH="279360" progId="Equation.3">
                  <p:embed/>
                </p:oleObj>
              </mc:Choice>
              <mc:Fallback>
                <p:oleObj name="Equation" r:id="rId7" imgW="234936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2565400"/>
                        <a:ext cx="4227512" cy="503238"/>
                      </a:xfrm>
                      <a:prstGeom prst="rect">
                        <a:avLst/>
                      </a:prstGeom>
                      <a:solidFill>
                        <a:schemeClr val="accent5">
                          <a:lumMod val="40000"/>
                          <a:lumOff val="60000"/>
                        </a:schemeClr>
                      </a:solidFill>
                      <a:ln w="9525">
                        <a:solidFill>
                          <a:schemeClr val="tx1"/>
                        </a:solidFill>
                        <a:miter lim="800000"/>
                        <a:headEnd/>
                        <a:tailEnd/>
                      </a:ln>
                      <a:effectLst/>
                    </p:spPr>
                  </p:pic>
                </p:oleObj>
              </mc:Fallback>
            </mc:AlternateContent>
          </a:graphicData>
        </a:graphic>
      </p:graphicFrame>
    </p:spTree>
    <p:extLst>
      <p:ext uri="{BB962C8B-B14F-4D97-AF65-F5344CB8AC3E}">
        <p14:creationId xmlns:p14="http://schemas.microsoft.com/office/powerpoint/2010/main" val="11895998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53</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86" y="1157295"/>
            <a:ext cx="7987213" cy="47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6954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a:ea typeface="굴림" panose="020B0600000101010101" pitchFamily="34" charset="-127"/>
              </a:rPr>
              <a:t>Synthesis</a:t>
            </a:r>
          </a:p>
        </p:txBody>
      </p:sp>
      <p:pic>
        <p:nvPicPr>
          <p:cNvPr id="3" name="Picture 2"/>
          <p:cNvPicPr>
            <a:picLocks noChangeAspect="1"/>
          </p:cNvPicPr>
          <p:nvPr/>
        </p:nvPicPr>
        <p:blipFill>
          <a:blip r:embed="rId3"/>
          <a:stretch>
            <a:fillRect/>
          </a:stretch>
        </p:blipFill>
        <p:spPr>
          <a:xfrm>
            <a:off x="1295400" y="1394628"/>
            <a:ext cx="6980569" cy="2971800"/>
          </a:xfrm>
          <a:prstGeom prst="rect">
            <a:avLst/>
          </a:prstGeom>
        </p:spPr>
      </p:pic>
      <p:pic>
        <p:nvPicPr>
          <p:cNvPr id="7" name="Picture 6"/>
          <p:cNvPicPr>
            <a:picLocks noChangeAspect="1"/>
          </p:cNvPicPr>
          <p:nvPr/>
        </p:nvPicPr>
        <p:blipFill>
          <a:blip r:embed="rId4"/>
          <a:stretch>
            <a:fillRect/>
          </a:stretch>
        </p:blipFill>
        <p:spPr>
          <a:xfrm>
            <a:off x="3733800" y="4611633"/>
            <a:ext cx="1628775" cy="866775"/>
          </a:xfrm>
          <a:prstGeom prst="rect">
            <a:avLst/>
          </a:prstGeom>
        </p:spPr>
      </p:pic>
    </p:spTree>
    <p:extLst>
      <p:ext uri="{BB962C8B-B14F-4D97-AF65-F5344CB8AC3E}">
        <p14:creationId xmlns:p14="http://schemas.microsoft.com/office/powerpoint/2010/main" val="41581145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a:ea typeface="굴림" panose="020B0600000101010101" pitchFamily="34" charset="-127"/>
              </a:rPr>
              <a:t>Synthesis</a:t>
            </a:r>
          </a:p>
        </p:txBody>
      </p:sp>
      <p:pic>
        <p:nvPicPr>
          <p:cNvPr id="6" name="Picture 5"/>
          <p:cNvPicPr>
            <a:picLocks noChangeAspect="1"/>
          </p:cNvPicPr>
          <p:nvPr/>
        </p:nvPicPr>
        <p:blipFill>
          <a:blip r:embed="rId3"/>
          <a:stretch>
            <a:fillRect/>
          </a:stretch>
        </p:blipFill>
        <p:spPr>
          <a:xfrm>
            <a:off x="685800" y="1103320"/>
            <a:ext cx="7856656" cy="2859079"/>
          </a:xfrm>
          <a:prstGeom prst="rect">
            <a:avLst/>
          </a:prstGeom>
        </p:spPr>
      </p:pic>
      <p:pic>
        <p:nvPicPr>
          <p:cNvPr id="8" name="Picture 7"/>
          <p:cNvPicPr>
            <a:picLocks noChangeAspect="1"/>
          </p:cNvPicPr>
          <p:nvPr/>
        </p:nvPicPr>
        <p:blipFill>
          <a:blip r:embed="rId4"/>
          <a:stretch>
            <a:fillRect/>
          </a:stretch>
        </p:blipFill>
        <p:spPr>
          <a:xfrm>
            <a:off x="3886200" y="4267200"/>
            <a:ext cx="2058135" cy="1264475"/>
          </a:xfrm>
          <a:prstGeom prst="rect">
            <a:avLst/>
          </a:prstGeom>
        </p:spPr>
      </p:pic>
    </p:spTree>
    <p:extLst>
      <p:ext uri="{BB962C8B-B14F-4D97-AF65-F5344CB8AC3E}">
        <p14:creationId xmlns:p14="http://schemas.microsoft.com/office/powerpoint/2010/main" val="34769688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56</a:t>
            </a:fld>
            <a:endParaRPr lang="en-US"/>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76262"/>
            <a:ext cx="8097337" cy="592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6706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57</a:t>
            </a:fld>
            <a:endParaRPr lang="en-US"/>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7772400" cy="5791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1071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LIFTING SCHEME</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58</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sz="2800"/>
              <a:t>The lifting scheme is an alternative method of computing the wavelet coefficients</a:t>
            </a:r>
            <a:r>
              <a:rPr lang="en-US" altLang="zh-TW" sz="2800"/>
              <a:t>.</a:t>
            </a:r>
          </a:p>
          <a:p>
            <a:endParaRPr lang="en-US" altLang="zh-TW" sz="2800"/>
          </a:p>
          <a:p>
            <a:r>
              <a:rPr lang="en-US" altLang="ko-KR" sz="2800"/>
              <a:t>Advantages of the lifting scheme:</a:t>
            </a:r>
          </a:p>
          <a:p>
            <a:pPr lvl="1"/>
            <a:r>
              <a:rPr lang="en-US" altLang="ko-KR" sz="2800"/>
              <a:t>Requires less computation and less memory. </a:t>
            </a:r>
          </a:p>
          <a:p>
            <a:pPr lvl="1"/>
            <a:r>
              <a:rPr lang="en-US" altLang="ko-KR" sz="2800"/>
              <a:t>Linear, nonlinear, and adaptive wavelet transform is feasible, and the resulting transform is invertible and reversible. </a:t>
            </a:r>
          </a:p>
        </p:txBody>
      </p:sp>
    </p:spTree>
    <p:extLst>
      <p:ext uri="{BB962C8B-B14F-4D97-AF65-F5344CB8AC3E}">
        <p14:creationId xmlns:p14="http://schemas.microsoft.com/office/powerpoint/2010/main" val="41543212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LIFTING SCHEME</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59</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sz="2800"/>
              <a:t>A spatial domain construction of bi-orthogonal wavelets, consists of the </a:t>
            </a:r>
            <a:r>
              <a:rPr lang="en-US" altLang="zh-TW" sz="2800"/>
              <a:t>4</a:t>
            </a:r>
            <a:r>
              <a:rPr lang="en-US" altLang="ko-KR" sz="2800"/>
              <a:t> operations</a:t>
            </a:r>
            <a:r>
              <a:rPr lang="en-US" altLang="ko-KR" sz="2800" smtClean="0"/>
              <a:t>:</a:t>
            </a:r>
            <a:endParaRPr lang="en-US" altLang="zh-TW" sz="2800"/>
          </a:p>
          <a:p>
            <a:pPr lvl="1"/>
            <a:r>
              <a:rPr lang="en-US" altLang="ko-KR" sz="2800"/>
              <a:t>Split : </a:t>
            </a:r>
            <a:r>
              <a:rPr lang="en-US" altLang="ko-KR" sz="2800" i="1"/>
              <a:t>s</a:t>
            </a:r>
            <a:r>
              <a:rPr lang="en-US" altLang="ko-KR" sz="2800" i="1" baseline="-25000"/>
              <a:t>k</a:t>
            </a:r>
            <a:r>
              <a:rPr lang="en-US" altLang="ko-KR" sz="2800" baseline="30000"/>
              <a:t>(0)</a:t>
            </a:r>
            <a:r>
              <a:rPr lang="en-US" altLang="ko-KR" sz="2800"/>
              <a:t>=</a:t>
            </a:r>
            <a:r>
              <a:rPr lang="en-US" altLang="ko-KR" sz="2800" i="1"/>
              <a:t>x</a:t>
            </a:r>
            <a:r>
              <a:rPr lang="en-US" altLang="ko-KR" sz="2800" i="1" baseline="-25000"/>
              <a:t>2i</a:t>
            </a:r>
            <a:r>
              <a:rPr lang="en-US" altLang="ko-KR" sz="2800" baseline="30000"/>
              <a:t>(0)</a:t>
            </a:r>
            <a:r>
              <a:rPr lang="en-US" altLang="ko-KR" sz="2800"/>
              <a:t>, </a:t>
            </a:r>
            <a:r>
              <a:rPr lang="en-US" altLang="ko-KR" sz="2800" i="1"/>
              <a:t>d</a:t>
            </a:r>
            <a:r>
              <a:rPr lang="en-US" altLang="ko-KR" sz="2800" i="1" baseline="-25000"/>
              <a:t>k</a:t>
            </a:r>
            <a:r>
              <a:rPr lang="en-US" altLang="ko-KR" sz="2800" baseline="30000"/>
              <a:t>(0)</a:t>
            </a:r>
            <a:r>
              <a:rPr lang="en-US" altLang="ko-KR" sz="2800"/>
              <a:t>=</a:t>
            </a:r>
            <a:r>
              <a:rPr lang="en-US" altLang="ko-KR" sz="2800" i="1"/>
              <a:t>x</a:t>
            </a:r>
            <a:r>
              <a:rPr lang="en-US" altLang="ko-KR" sz="2800" i="1" baseline="-25000"/>
              <a:t>2i+1</a:t>
            </a:r>
            <a:r>
              <a:rPr lang="en-US" altLang="ko-KR" sz="2800" baseline="30000"/>
              <a:t>(0)</a:t>
            </a:r>
          </a:p>
          <a:p>
            <a:pPr lvl="1"/>
            <a:r>
              <a:rPr lang="en-US" altLang="ko-KR" sz="2800"/>
              <a:t>Predict : </a:t>
            </a:r>
            <a:r>
              <a:rPr lang="en-US" altLang="ko-KR" sz="2800" i="1"/>
              <a:t>d</a:t>
            </a:r>
            <a:r>
              <a:rPr lang="en-US" altLang="ko-KR" sz="2800" i="1" baseline="-25000"/>
              <a:t>k</a:t>
            </a:r>
            <a:r>
              <a:rPr lang="en-US" altLang="ko-KR" sz="2800" baseline="30000"/>
              <a:t>(r)</a:t>
            </a:r>
            <a:r>
              <a:rPr lang="en-US" altLang="ko-KR" sz="2800"/>
              <a:t>= </a:t>
            </a:r>
            <a:r>
              <a:rPr lang="en-US" altLang="ko-KR" sz="2800" i="1"/>
              <a:t>d</a:t>
            </a:r>
            <a:r>
              <a:rPr lang="en-US" altLang="ko-KR" sz="2800" i="1" baseline="-25000"/>
              <a:t>k</a:t>
            </a:r>
            <a:r>
              <a:rPr lang="en-US" altLang="ko-KR" sz="2800" baseline="30000"/>
              <a:t>(r-1)</a:t>
            </a:r>
            <a:r>
              <a:rPr lang="en-US" altLang="ko-KR" sz="2800"/>
              <a:t> – </a:t>
            </a:r>
            <a:r>
              <a:rPr lang="en-US" altLang="ko-KR" sz="2800">
                <a:sym typeface="Symbol" panose="05050102010706020507" pitchFamily="18" charset="2"/>
              </a:rPr>
              <a:t></a:t>
            </a:r>
            <a:r>
              <a:rPr lang="en-US" altLang="ko-KR" sz="2800" i="1"/>
              <a:t>p</a:t>
            </a:r>
            <a:r>
              <a:rPr lang="en-US" altLang="ko-KR" sz="2800" i="1" baseline="-25000"/>
              <a:t>j</a:t>
            </a:r>
            <a:r>
              <a:rPr lang="en-US" altLang="ko-KR" sz="2800" baseline="30000"/>
              <a:t>(r)</a:t>
            </a:r>
            <a:r>
              <a:rPr lang="en-US" altLang="ko-KR" sz="2800"/>
              <a:t> </a:t>
            </a:r>
            <a:r>
              <a:rPr lang="en-US" altLang="ko-KR" sz="2800" i="1"/>
              <a:t>s</a:t>
            </a:r>
            <a:r>
              <a:rPr lang="en-US" altLang="ko-KR" sz="2800" i="1" baseline="-25000"/>
              <a:t>k+j</a:t>
            </a:r>
            <a:r>
              <a:rPr lang="en-US" altLang="ko-KR" sz="2800" baseline="30000"/>
              <a:t>(r-1) </a:t>
            </a:r>
          </a:p>
          <a:p>
            <a:pPr lvl="1"/>
            <a:r>
              <a:rPr lang="en-US" altLang="ko-KR" sz="2800"/>
              <a:t>Update : </a:t>
            </a:r>
            <a:r>
              <a:rPr lang="en-US" altLang="ko-KR" sz="2800" i="1"/>
              <a:t>s</a:t>
            </a:r>
            <a:r>
              <a:rPr lang="en-US" altLang="ko-KR" sz="2800" i="1" baseline="-25000"/>
              <a:t>k</a:t>
            </a:r>
            <a:r>
              <a:rPr lang="en-US" altLang="ko-KR" sz="2800"/>
              <a:t>(</a:t>
            </a:r>
            <a:r>
              <a:rPr lang="en-US" altLang="ko-KR" sz="2800" i="1"/>
              <a:t>r</a:t>
            </a:r>
            <a:r>
              <a:rPr lang="en-US" altLang="ko-KR" sz="2800"/>
              <a:t>)= </a:t>
            </a:r>
            <a:r>
              <a:rPr lang="en-US" altLang="ko-KR" sz="2800" i="1"/>
              <a:t>s</a:t>
            </a:r>
            <a:r>
              <a:rPr lang="en-US" altLang="ko-KR" sz="2800" i="1" baseline="-25000"/>
              <a:t>k</a:t>
            </a:r>
            <a:r>
              <a:rPr lang="en-US" altLang="ko-KR" sz="2800" baseline="30000"/>
              <a:t>(r-1</a:t>
            </a:r>
            <a:r>
              <a:rPr lang="en-US" altLang="ko-KR" sz="2800" baseline="30000" smtClean="0"/>
              <a:t>)</a:t>
            </a:r>
            <a:r>
              <a:rPr lang="en-US" altLang="ko-KR" sz="2800" smtClean="0"/>
              <a:t> + </a:t>
            </a:r>
            <a:r>
              <a:rPr lang="en-US" altLang="ko-KR" sz="2800">
                <a:sym typeface="Symbol" panose="05050102010706020507" pitchFamily="18" charset="2"/>
              </a:rPr>
              <a:t></a:t>
            </a:r>
            <a:r>
              <a:rPr lang="en-US" altLang="ko-KR" sz="2800" i="1"/>
              <a:t>u</a:t>
            </a:r>
            <a:r>
              <a:rPr lang="en-US" altLang="ko-KR" sz="2800" i="1" baseline="-25000"/>
              <a:t>j</a:t>
            </a:r>
            <a:r>
              <a:rPr lang="en-US" altLang="ko-KR" sz="2800" baseline="30000"/>
              <a:t>(r)</a:t>
            </a:r>
            <a:r>
              <a:rPr lang="en-US" altLang="ko-KR" sz="2800"/>
              <a:t> </a:t>
            </a:r>
            <a:r>
              <a:rPr lang="en-US" altLang="ko-KR" sz="2800" i="1"/>
              <a:t>d</a:t>
            </a:r>
            <a:r>
              <a:rPr lang="en-US" altLang="ko-KR" sz="2800" i="1" baseline="-25000"/>
              <a:t>k+j</a:t>
            </a:r>
            <a:r>
              <a:rPr lang="en-US" altLang="ko-KR" sz="2800" baseline="30000"/>
              <a:t>(r) </a:t>
            </a:r>
          </a:p>
          <a:p>
            <a:pPr lvl="1"/>
            <a:r>
              <a:rPr lang="en-US" altLang="zh-TW" sz="2800"/>
              <a:t>Scaling</a:t>
            </a:r>
            <a:r>
              <a:rPr lang="en-US" altLang="ko-KR" sz="2800"/>
              <a:t> : </a:t>
            </a:r>
            <a:r>
              <a:rPr lang="en-US" altLang="ko-KR" sz="2800" i="1"/>
              <a:t>s</a:t>
            </a:r>
            <a:r>
              <a:rPr lang="en-US" altLang="ko-KR" sz="2800" i="1" baseline="-25000"/>
              <a:t>k</a:t>
            </a:r>
            <a:r>
              <a:rPr lang="en-US" altLang="ko-KR" sz="2800" baseline="30000"/>
              <a:t>(R)</a:t>
            </a:r>
            <a:r>
              <a:rPr lang="en-US" altLang="ko-KR" sz="2800"/>
              <a:t>=K</a:t>
            </a:r>
            <a:r>
              <a:rPr lang="en-US" altLang="ko-KR" sz="2800" i="1" baseline="-25000"/>
              <a:t>0</a:t>
            </a:r>
            <a:r>
              <a:rPr lang="en-US" altLang="ko-KR" sz="2800" i="1"/>
              <a:t>s</a:t>
            </a:r>
            <a:r>
              <a:rPr lang="en-US" altLang="ko-KR" sz="2800" i="1" baseline="-25000"/>
              <a:t>k</a:t>
            </a:r>
            <a:r>
              <a:rPr lang="en-US" altLang="ko-KR" sz="2800" baseline="30000"/>
              <a:t>(R)</a:t>
            </a:r>
            <a:r>
              <a:rPr lang="en-US" altLang="ko-KR" sz="2800"/>
              <a:t>, </a:t>
            </a:r>
            <a:r>
              <a:rPr lang="en-US" altLang="ko-KR" sz="2800" i="1"/>
              <a:t>d</a:t>
            </a:r>
            <a:r>
              <a:rPr lang="en-US" altLang="ko-KR" sz="2800" i="1" baseline="-25000"/>
              <a:t>k</a:t>
            </a:r>
            <a:r>
              <a:rPr lang="en-US" altLang="ko-KR" sz="2800" baseline="30000"/>
              <a:t>(R)</a:t>
            </a:r>
            <a:r>
              <a:rPr lang="en-US" altLang="ko-KR" sz="2800"/>
              <a:t>=K</a:t>
            </a:r>
            <a:r>
              <a:rPr lang="en-US" altLang="ko-KR" sz="2800" i="1" baseline="-25000"/>
              <a:t>1</a:t>
            </a:r>
            <a:r>
              <a:rPr lang="en-US" altLang="ko-KR" sz="2800" i="1"/>
              <a:t>d</a:t>
            </a:r>
            <a:r>
              <a:rPr lang="en-US" altLang="ko-KR" sz="2800" i="1" baseline="-25000"/>
              <a:t>k</a:t>
            </a:r>
            <a:r>
              <a:rPr lang="en-US" altLang="ko-KR" sz="2800" baseline="30000"/>
              <a:t>(R</a:t>
            </a:r>
            <a:r>
              <a:rPr lang="en-US" altLang="ko-KR" sz="2800" baseline="30000" smtClean="0"/>
              <a:t>)</a:t>
            </a:r>
            <a:endParaRPr lang="en-US" altLang="zh-TW" sz="2800" baseline="30000"/>
          </a:p>
        </p:txBody>
      </p:sp>
    </p:spTree>
    <p:extLst>
      <p:ext uri="{BB962C8B-B14F-4D97-AF65-F5344CB8AC3E}">
        <p14:creationId xmlns:p14="http://schemas.microsoft.com/office/powerpoint/2010/main" val="1250986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a:t>
            </a:fld>
            <a:endParaRPr lang="en-US"/>
          </a:p>
        </p:txBody>
      </p:sp>
      <p:sp>
        <p:nvSpPr>
          <p:cNvPr id="3" name="Content Placeholder 2"/>
          <p:cNvSpPr>
            <a:spLocks noGrp="1"/>
          </p:cNvSpPr>
          <p:nvPr>
            <p:ph sz="quarter" idx="1"/>
          </p:nvPr>
        </p:nvSpPr>
        <p:spPr/>
        <p:txBody>
          <a:bodyPr/>
          <a:lstStyle/>
          <a:p>
            <a:pPr>
              <a:buFont typeface="Wingdings" panose="05000000000000000000" pitchFamily="2" charset="2"/>
              <a:buChar char="§"/>
            </a:pPr>
            <a:r>
              <a:rPr lang="en-US" altLang="ar-SA"/>
              <a:t>Stationary signals’ spectral characteristics do not change with time </a:t>
            </a:r>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r>
              <a:rPr lang="en-US" altLang="ar-SA"/>
              <a:t>Non-stationary signals have time varying spectra</a:t>
            </a:r>
          </a:p>
          <a:p>
            <a:endParaRPr lang="en-US"/>
          </a:p>
        </p:txBody>
      </p:sp>
      <p:graphicFrame>
        <p:nvGraphicFramePr>
          <p:cNvPr id="6" name="Object 6"/>
          <p:cNvGraphicFramePr>
            <a:graphicFrameLocks noChangeAspect="1"/>
          </p:cNvGraphicFramePr>
          <p:nvPr>
            <p:extLst>
              <p:ext uri="{D42A27DB-BD31-4B8C-83A1-F6EECF244321}">
                <p14:modId xmlns:p14="http://schemas.microsoft.com/office/powerpoint/2010/main" val="3983184347"/>
              </p:ext>
            </p:extLst>
          </p:nvPr>
        </p:nvGraphicFramePr>
        <p:xfrm>
          <a:off x="762000" y="2057400"/>
          <a:ext cx="2608262" cy="1309688"/>
        </p:xfrm>
        <a:graphic>
          <a:graphicData uri="http://schemas.openxmlformats.org/presentationml/2006/ole">
            <mc:AlternateContent xmlns:mc="http://schemas.openxmlformats.org/markup-compatibility/2006">
              <mc:Choice xmlns:v="urn:schemas-microsoft-com:vml" Requires="v">
                <p:oleObj spid="_x0000_s1086" name="Equation" r:id="rId4" imgW="1346040" imgH="672840" progId="Equation.DSMT4">
                  <p:embed/>
                </p:oleObj>
              </mc:Choice>
              <mc:Fallback>
                <p:oleObj name="Equation" r:id="rId4" imgW="1346040" imgH="6728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57400"/>
                        <a:ext cx="2608262"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4"/>
          <p:cNvPicPr>
            <a:picLocks noChangeAspect="1" noChangeArrowheads="1"/>
          </p:cNvPicPr>
          <p:nvPr/>
        </p:nvPicPr>
        <p:blipFill>
          <a:blip r:embed="rId6">
            <a:extLst>
              <a:ext uri="{28A0092B-C50C-407E-A947-70E740481C1C}">
                <a14:useLocalDpi xmlns:a14="http://schemas.microsoft.com/office/drawing/2010/main" val="0"/>
              </a:ext>
            </a:extLst>
          </a:blip>
          <a:srcRect l="6917" t="8804" r="7788" b="47157"/>
          <a:stretch>
            <a:fillRect/>
          </a:stretch>
        </p:blipFill>
        <p:spPr bwMode="auto">
          <a:xfrm>
            <a:off x="3581399" y="1368425"/>
            <a:ext cx="4842551"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7"/>
          <p:cNvGraphicFramePr>
            <a:graphicFrameLocks noChangeAspect="1"/>
          </p:cNvGraphicFramePr>
          <p:nvPr>
            <p:extLst>
              <p:ext uri="{D42A27DB-BD31-4B8C-83A1-F6EECF244321}">
                <p14:modId xmlns:p14="http://schemas.microsoft.com/office/powerpoint/2010/main" val="3338547816"/>
              </p:ext>
            </p:extLst>
          </p:nvPr>
        </p:nvGraphicFramePr>
        <p:xfrm>
          <a:off x="600075" y="4446697"/>
          <a:ext cx="2932112" cy="517525"/>
        </p:xfrm>
        <a:graphic>
          <a:graphicData uri="http://schemas.openxmlformats.org/presentationml/2006/ole">
            <mc:AlternateContent xmlns:mc="http://schemas.openxmlformats.org/markup-compatibility/2006">
              <mc:Choice xmlns:v="urn:schemas-microsoft-com:vml" Requires="v">
                <p:oleObj spid="_x0000_s1087" name="Equation" r:id="rId7" imgW="1295280" imgH="228600" progId="Equation.3">
                  <p:embed/>
                </p:oleObj>
              </mc:Choice>
              <mc:Fallback>
                <p:oleObj name="Equation" r:id="rId7" imgW="12952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5" y="4446697"/>
                        <a:ext cx="29321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5"/>
          <p:cNvPicPr>
            <a:picLocks noChangeAspect="1" noChangeArrowheads="1"/>
          </p:cNvPicPr>
          <p:nvPr/>
        </p:nvPicPr>
        <p:blipFill>
          <a:blip r:embed="rId9">
            <a:extLst>
              <a:ext uri="{28A0092B-C50C-407E-A947-70E740481C1C}">
                <a14:useLocalDpi xmlns:a14="http://schemas.microsoft.com/office/drawing/2010/main" val="0"/>
              </a:ext>
            </a:extLst>
          </a:blip>
          <a:srcRect l="7233" t="10300" r="6140" b="46387"/>
          <a:stretch>
            <a:fillRect/>
          </a:stretch>
        </p:blipFill>
        <p:spPr bwMode="auto">
          <a:xfrm>
            <a:off x="3606799" y="4230796"/>
            <a:ext cx="4873116" cy="204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12"/>
          <p:cNvGrpSpPr>
            <a:grpSpLocks/>
          </p:cNvGrpSpPr>
          <p:nvPr/>
        </p:nvGrpSpPr>
        <p:grpSpPr bwMode="auto">
          <a:xfrm>
            <a:off x="1068387" y="5224525"/>
            <a:ext cx="1995488" cy="396875"/>
            <a:chOff x="662" y="3592"/>
            <a:chExt cx="1257" cy="250"/>
          </a:xfrm>
        </p:grpSpPr>
        <p:graphicFrame>
          <p:nvGraphicFramePr>
            <p:cNvPr id="11" name="Object 8"/>
            <p:cNvGraphicFramePr>
              <a:graphicFrameLocks noChangeAspect="1"/>
            </p:cNvGraphicFramePr>
            <p:nvPr/>
          </p:nvGraphicFramePr>
          <p:xfrm>
            <a:off x="662" y="3634"/>
            <a:ext cx="177" cy="191"/>
          </p:xfrm>
          <a:graphic>
            <a:graphicData uri="http://schemas.openxmlformats.org/presentationml/2006/ole">
              <mc:AlternateContent xmlns:mc="http://schemas.openxmlformats.org/markup-compatibility/2006">
                <mc:Choice xmlns:v="urn:schemas-microsoft-com:vml" Requires="v">
                  <p:oleObj spid="_x0000_s1088" name="Equation" r:id="rId10" imgW="164880" imgH="177480" progId="Equation.3">
                    <p:embed/>
                  </p:oleObj>
                </mc:Choice>
                <mc:Fallback>
                  <p:oleObj name="Equation" r:id="rId10" imgW="16488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 y="3634"/>
                          <a:ext cx="17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9"/>
            <p:cNvSpPr txBox="1">
              <a:spLocks noChangeArrowheads="1"/>
            </p:cNvSpPr>
            <p:nvPr/>
          </p:nvSpPr>
          <p:spPr bwMode="auto">
            <a:xfrm>
              <a:off x="795" y="3592"/>
              <a:ext cx="11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00FF"/>
                  </a:solidFill>
                </a:rPr>
                <a:t>Concatenation</a:t>
              </a:r>
            </a:p>
          </p:txBody>
        </p:sp>
      </p:grpSp>
    </p:spTree>
    <p:extLst>
      <p:ext uri="{BB962C8B-B14F-4D97-AF65-F5344CB8AC3E}">
        <p14:creationId xmlns:p14="http://schemas.microsoft.com/office/powerpoint/2010/main" val="17188765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LIFTING SCHEME</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60</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sz="2800"/>
              <a:t>A spatial domain construction of bi-orthogonal wavelets, consists of the </a:t>
            </a:r>
            <a:r>
              <a:rPr lang="en-US" altLang="zh-TW" sz="2800"/>
              <a:t>4</a:t>
            </a:r>
            <a:r>
              <a:rPr lang="en-US" altLang="ko-KR" sz="2800"/>
              <a:t> operations:</a:t>
            </a:r>
            <a:endParaRPr lang="en-US" altLang="zh-TW" sz="2800"/>
          </a:p>
          <a:p>
            <a:pPr lvl="1"/>
            <a:endParaRPr lang="en-US" altLang="zh-TW" sz="2800"/>
          </a:p>
          <a:p>
            <a:endParaRPr lang="en-US" altLang="zh-TW" sz="2800" baseline="3000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87" y="1981200"/>
            <a:ext cx="8486913" cy="3384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8712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LIFTING SCHEME</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z="2800"/>
              <a:t>Example: </a:t>
            </a:r>
            <a:r>
              <a:rPr lang="en-US" altLang="ko-KR" sz="2800"/>
              <a:t>Conventional 5/3 filter</a:t>
            </a:r>
          </a:p>
        </p:txBody>
      </p:sp>
      <p:pic>
        <p:nvPicPr>
          <p:cNvPr id="7" name="Picture 4" descr="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0"/>
            <a:ext cx="8521267" cy="35274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3400" y="5290163"/>
            <a:ext cx="7624203" cy="1200329"/>
          </a:xfrm>
          <a:prstGeom prst="rect">
            <a:avLst/>
          </a:prstGeom>
          <a:noFill/>
        </p:spPr>
        <p:txBody>
          <a:bodyPr wrap="none" rtlCol="0">
            <a:spAutoFit/>
          </a:bodyPr>
          <a:lstStyle/>
          <a:p>
            <a:pPr lvl="2"/>
            <a:r>
              <a:rPr lang="en-US" altLang="zh-TW" sz="2400">
                <a:latin typeface="Arial" panose="020B0604020202020204" pitchFamily="34" charset="0"/>
                <a:cs typeface="Arial" panose="020B0604020202020204" pitchFamily="34" charset="0"/>
              </a:rPr>
              <a:t>C</a:t>
            </a:r>
            <a:r>
              <a:rPr lang="en-US" altLang="zh-TW" sz="2400" baseline="-25000">
                <a:latin typeface="Arial" panose="020B0604020202020204" pitchFamily="34" charset="0"/>
                <a:cs typeface="Arial" panose="020B0604020202020204" pitchFamily="34" charset="0"/>
              </a:rPr>
              <a:t>0</a:t>
            </a:r>
            <a:r>
              <a:rPr lang="en-US" altLang="ko-KR" sz="2400">
                <a:latin typeface="Arial" panose="020B0604020202020204" pitchFamily="34" charset="0"/>
                <a:cs typeface="Arial" panose="020B0604020202020204" pitchFamily="34" charset="0"/>
              </a:rPr>
              <a:t> = (</a:t>
            </a:r>
            <a:r>
              <a:rPr lang="en-US" altLang="zh-TW" sz="2400">
                <a:latin typeface="Arial" panose="020B0604020202020204" pitchFamily="34" charset="0"/>
                <a:cs typeface="Arial" panose="020B0604020202020204" pitchFamily="34" charset="0"/>
              </a:rPr>
              <a:t>4*x[0]+</a:t>
            </a:r>
            <a:r>
              <a:rPr lang="en-US" altLang="ko-KR" sz="2400">
                <a:latin typeface="Arial" panose="020B0604020202020204" pitchFamily="34" charset="0"/>
                <a:cs typeface="Arial" panose="020B0604020202020204" pitchFamily="34" charset="0"/>
              </a:rPr>
              <a:t>2*x[0]+2*(x[-1]+x[1])-(x[2]+x[-2]) )/8</a:t>
            </a:r>
          </a:p>
          <a:p>
            <a:pPr lvl="2"/>
            <a:r>
              <a:rPr lang="en-US" altLang="zh-TW" sz="2400">
                <a:latin typeface="Arial" panose="020B0604020202020204" pitchFamily="34" charset="0"/>
                <a:cs typeface="Arial" panose="020B0604020202020204" pitchFamily="34" charset="0"/>
              </a:rPr>
              <a:t>C</a:t>
            </a:r>
            <a:r>
              <a:rPr lang="en-US" altLang="zh-TW" sz="2400" baseline="-25000">
                <a:latin typeface="Arial" panose="020B0604020202020204" pitchFamily="34" charset="0"/>
                <a:cs typeface="Arial" panose="020B0604020202020204" pitchFamily="34" charset="0"/>
              </a:rPr>
              <a:t>1</a:t>
            </a:r>
            <a:r>
              <a:rPr lang="en-US" altLang="zh-TW" sz="2400">
                <a:latin typeface="Arial" panose="020B0604020202020204" pitchFamily="34" charset="0"/>
                <a:cs typeface="Arial" panose="020B0604020202020204" pitchFamily="34" charset="0"/>
              </a:rPr>
              <a:t> </a:t>
            </a:r>
            <a:r>
              <a:rPr lang="en-US" altLang="ko-KR" sz="2400" smtClean="0">
                <a:latin typeface="Arial" panose="020B0604020202020204" pitchFamily="34" charset="0"/>
                <a:cs typeface="Arial" panose="020B0604020202020204" pitchFamily="34" charset="0"/>
              </a:rPr>
              <a:t>=</a:t>
            </a:r>
            <a:r>
              <a:rPr lang="en-US" altLang="zh-TW" sz="2400" smtClean="0">
                <a:latin typeface="Arial" panose="020B0604020202020204" pitchFamily="34" charset="0"/>
                <a:cs typeface="Arial" panose="020B0604020202020204" pitchFamily="34" charset="0"/>
              </a:rPr>
              <a:t> </a:t>
            </a:r>
            <a:r>
              <a:rPr lang="en-US" altLang="ko-KR" sz="2400" smtClean="0">
                <a:latin typeface="Arial" panose="020B0604020202020204" pitchFamily="34" charset="0"/>
                <a:cs typeface="Arial" panose="020B0604020202020204" pitchFamily="34" charset="0"/>
              </a:rPr>
              <a:t>x[0</a:t>
            </a:r>
            <a:r>
              <a:rPr lang="en-US" altLang="ko-KR" sz="2400">
                <a:latin typeface="Arial" panose="020B0604020202020204" pitchFamily="34" charset="0"/>
                <a:cs typeface="Arial" panose="020B0604020202020204" pitchFamily="34" charset="0"/>
              </a:rPr>
              <a:t>]- (x[1]+x[-1])/2</a:t>
            </a:r>
            <a:endParaRPr lang="en-US" altLang="zh-TW" sz="2400">
              <a:latin typeface="Arial" panose="020B0604020202020204" pitchFamily="34" charset="0"/>
              <a:cs typeface="Arial" panose="020B0604020202020204" pitchFamily="34" charset="0"/>
            </a:endParaRPr>
          </a:p>
          <a:p>
            <a:pPr lvl="2"/>
            <a:r>
              <a:rPr lang="en-US" altLang="zh-TW" sz="2400" smtClean="0">
                <a:latin typeface="Arial" panose="020B0604020202020204" pitchFamily="34" charset="0"/>
                <a:cs typeface="Arial" panose="020B0604020202020204" pitchFamily="34" charset="0"/>
              </a:rPr>
              <a:t> </a:t>
            </a:r>
            <a:r>
              <a:rPr lang="en-US" altLang="ko-KR" sz="2400" smtClean="0">
                <a:latin typeface="Arial" panose="020B0604020202020204" pitchFamily="34" charset="0"/>
                <a:cs typeface="Arial" panose="020B0604020202020204" pitchFamily="34" charset="0"/>
              </a:rPr>
              <a:t>Number </a:t>
            </a:r>
            <a:r>
              <a:rPr lang="en-US" altLang="ko-KR" sz="2400">
                <a:latin typeface="Arial" panose="020B0604020202020204" pitchFamily="34" charset="0"/>
                <a:cs typeface="Arial" panose="020B0604020202020204" pitchFamily="34" charset="0"/>
              </a:rPr>
              <a:t>of operations per pixel = 9+3 = </a:t>
            </a:r>
            <a:r>
              <a:rPr lang="en-US" altLang="ko-KR" sz="2400" smtClean="0">
                <a:latin typeface="Arial" panose="020B0604020202020204" pitchFamily="34" charset="0"/>
                <a:cs typeface="Arial" panose="020B0604020202020204" pitchFamily="34" charset="0"/>
              </a:rPr>
              <a:t>12</a:t>
            </a:r>
            <a:endParaRPr lang="en-US" altLang="zh-TW"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77085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62</a:t>
            </a:fld>
            <a:endParaRPr lang="en-US"/>
          </a:p>
        </p:txBody>
      </p:sp>
      <p:sp>
        <p:nvSpPr>
          <p:cNvPr id="5" name="Content Placeholder 2"/>
          <p:cNvSpPr>
            <a:spLocks noGrp="1"/>
          </p:cNvSpPr>
          <p:nvPr>
            <p:ph sz="quarter" idx="1"/>
          </p:nvPr>
        </p:nvSpPr>
        <p:spPr>
          <a:xfrm>
            <a:off x="401137" y="641295"/>
            <a:ext cx="8077200" cy="5559552"/>
          </a:xfrm>
        </p:spPr>
        <p:txBody>
          <a:bodyPr>
            <a:normAutofit lnSpcReduction="10000"/>
          </a:bodyPr>
          <a:lstStyle/>
          <a:p>
            <a:pPr>
              <a:lnSpc>
                <a:spcPct val="130000"/>
              </a:lnSpc>
            </a:pPr>
            <a:r>
              <a:rPr lang="en-US" altLang="ko-KR"/>
              <a:t>In </a:t>
            </a:r>
            <a:r>
              <a:rPr lang="en-US" altLang="ko-KR" smtClean="0">
                <a:ea typeface="MS Gothic" panose="020B0609070205080204" pitchFamily="49" charset="-128"/>
              </a:rPr>
              <a:t>the </a:t>
            </a:r>
            <a:r>
              <a:rPr lang="en-US" altLang="ko-KR">
                <a:ea typeface="MS Gothic" panose="020B0609070205080204" pitchFamily="49" charset="-128"/>
              </a:rPr>
              <a:t>usual dyadic wavelet decomposition (transform), only the low-pass filtered subband is recursively decomposed and thus can be represented by a logarithmic tree structure.</a:t>
            </a:r>
          </a:p>
          <a:p>
            <a:pPr>
              <a:lnSpc>
                <a:spcPct val="130000"/>
              </a:lnSpc>
            </a:pPr>
            <a:r>
              <a:rPr lang="en-US" altLang="ko-KR" smtClean="0"/>
              <a:t>A</a:t>
            </a:r>
            <a:r>
              <a:rPr lang="en-US" altLang="ko-KR" smtClean="0">
                <a:ea typeface="MS Gothic" panose="020B0609070205080204" pitchFamily="49" charset="-128"/>
              </a:rPr>
              <a:t> </a:t>
            </a:r>
            <a:r>
              <a:rPr lang="en-US" altLang="ko-KR">
                <a:solidFill>
                  <a:srgbClr val="0066CC"/>
                </a:solidFill>
                <a:ea typeface="MS Gothic" panose="020B0609070205080204" pitchFamily="49" charset="-128"/>
              </a:rPr>
              <a:t>wavelet packet </a:t>
            </a:r>
            <a:r>
              <a:rPr lang="en-US" altLang="ko-KR">
                <a:ea typeface="MS Gothic" panose="020B0609070205080204" pitchFamily="49" charset="-128"/>
              </a:rPr>
              <a:t>decomposition allows the </a:t>
            </a:r>
            <a:r>
              <a:rPr lang="en-US" altLang="ko-KR" smtClean="0">
                <a:ea typeface="MS Gothic" panose="020B0609070205080204" pitchFamily="49" charset="-128"/>
              </a:rPr>
              <a:t>decomposition to </a:t>
            </a:r>
            <a:r>
              <a:rPr lang="en-US" altLang="ko-KR">
                <a:ea typeface="MS Gothic" panose="020B0609070205080204" pitchFamily="49" charset="-128"/>
              </a:rPr>
              <a:t>be represented by any pruned subtree of the full tree topology.</a:t>
            </a:r>
          </a:p>
          <a:p>
            <a:pPr>
              <a:lnSpc>
                <a:spcPct val="120000"/>
              </a:lnSpc>
            </a:pPr>
            <a:r>
              <a:rPr lang="en-US" altLang="ko-KR" sz="2600" smtClean="0"/>
              <a:t>T</a:t>
            </a:r>
            <a:r>
              <a:rPr lang="en-US" altLang="ko-KR" smtClean="0">
                <a:ea typeface="MS Gothic" panose="020B0609070205080204" pitchFamily="49" charset="-128"/>
              </a:rPr>
              <a:t>he </a:t>
            </a:r>
            <a:r>
              <a:rPr lang="en-US" altLang="ko-KR">
                <a:ea typeface="MS Gothic" panose="020B0609070205080204" pitchFamily="49" charset="-128"/>
              </a:rPr>
              <a:t>wavelet packet decomposition is very flexible.</a:t>
            </a:r>
          </a:p>
          <a:p>
            <a:pPr>
              <a:lnSpc>
                <a:spcPct val="120000"/>
              </a:lnSpc>
            </a:pPr>
            <a:r>
              <a:rPr lang="en-US" altLang="ko-KR" sz="2600" smtClean="0"/>
              <a:t>T</a:t>
            </a:r>
            <a:r>
              <a:rPr lang="en-US" altLang="ko-KR" smtClean="0">
                <a:ea typeface="MS Gothic" panose="020B0609070205080204" pitchFamily="49" charset="-128"/>
              </a:rPr>
              <a:t>he </a:t>
            </a:r>
            <a:r>
              <a:rPr lang="en-US" altLang="ko-KR">
                <a:ea typeface="MS Gothic" panose="020B0609070205080204" pitchFamily="49" charset="-128"/>
              </a:rPr>
              <a:t>computational requirement for wavelet packet decomposition is relatively low as each decomposition can be computed in the order of </a:t>
            </a:r>
            <a:r>
              <a:rPr lang="en-US" altLang="ko-KR">
                <a:solidFill>
                  <a:srgbClr val="0070C0"/>
                </a:solidFill>
                <a:ea typeface="MS Gothic" panose="020B0609070205080204" pitchFamily="49" charset="-128"/>
              </a:rPr>
              <a:t>N logN </a:t>
            </a:r>
            <a:r>
              <a:rPr lang="en-US" altLang="ko-KR">
                <a:ea typeface="MS Gothic" panose="020B0609070205080204" pitchFamily="49" charset="-128"/>
              </a:rPr>
              <a:t>using fast filter banks</a:t>
            </a:r>
            <a:r>
              <a:rPr lang="en-US" altLang="ko-KR" smtClean="0">
                <a:ea typeface="MS Gothic" panose="020B0609070205080204" pitchFamily="49" charset="-128"/>
              </a:rPr>
              <a:t>.</a:t>
            </a:r>
            <a:endParaRPr lang="en-US" altLang="zh-TW"/>
          </a:p>
        </p:txBody>
      </p:sp>
    </p:spTree>
    <p:extLst>
      <p:ext uri="{BB962C8B-B14F-4D97-AF65-F5344CB8AC3E}">
        <p14:creationId xmlns:p14="http://schemas.microsoft.com/office/powerpoint/2010/main" val="21267216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Applied Fields Using Wavelets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63</a:t>
            </a:fld>
            <a:endParaRPr lang="en-US"/>
          </a:p>
        </p:txBody>
      </p:sp>
      <p:sp>
        <p:nvSpPr>
          <p:cNvPr id="5" name="Content Placeholder 2"/>
          <p:cNvSpPr>
            <a:spLocks noGrp="1"/>
          </p:cNvSpPr>
          <p:nvPr>
            <p:ph sz="quarter" idx="1"/>
          </p:nvPr>
        </p:nvSpPr>
        <p:spPr>
          <a:xfrm>
            <a:off x="401137" y="641295"/>
            <a:ext cx="4399463" cy="3624372"/>
          </a:xfrm>
        </p:spPr>
        <p:txBody>
          <a:bodyPr>
            <a:normAutofit/>
          </a:bodyPr>
          <a:lstStyle/>
          <a:p>
            <a:r>
              <a:rPr lang="en-US"/>
              <a:t>Astronomy</a:t>
            </a:r>
          </a:p>
          <a:p>
            <a:r>
              <a:rPr lang="en-US"/>
              <a:t>Acoustics</a:t>
            </a:r>
          </a:p>
          <a:p>
            <a:r>
              <a:rPr lang="en-US" smtClean="0"/>
              <a:t>Nuclear </a:t>
            </a:r>
            <a:r>
              <a:rPr lang="en-US"/>
              <a:t>engineering</a:t>
            </a:r>
          </a:p>
          <a:p>
            <a:r>
              <a:rPr lang="en-US"/>
              <a:t>Sub-band coding</a:t>
            </a:r>
          </a:p>
          <a:p>
            <a:r>
              <a:rPr lang="en-US"/>
              <a:t>Signal and Image processing</a:t>
            </a:r>
          </a:p>
          <a:p>
            <a:r>
              <a:rPr lang="en-US"/>
              <a:t>Neurophysiology</a:t>
            </a:r>
          </a:p>
          <a:p>
            <a:r>
              <a:rPr lang="en-US"/>
              <a:t>Music</a:t>
            </a:r>
          </a:p>
          <a:p>
            <a:r>
              <a:rPr lang="en-US"/>
              <a:t>Magnetic resonance </a:t>
            </a:r>
            <a:r>
              <a:rPr lang="en-US" smtClean="0"/>
              <a:t>imaging</a:t>
            </a:r>
            <a:endParaRPr lang="en-US" sz="2800"/>
          </a:p>
        </p:txBody>
      </p:sp>
      <p:sp>
        <p:nvSpPr>
          <p:cNvPr id="6" name="Content Placeholder 2"/>
          <p:cNvSpPr txBox="1">
            <a:spLocks/>
          </p:cNvSpPr>
          <p:nvPr/>
        </p:nvSpPr>
        <p:spPr>
          <a:xfrm>
            <a:off x="4876801" y="641295"/>
            <a:ext cx="3886200" cy="55595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Arial" panose="020B0604020202020204" pitchFamily="34" charset="0"/>
                <a:ea typeface="+mn-ea"/>
                <a:cs typeface="Arial" panose="020B0604020202020204" pitchFamily="34" charset="0"/>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Arial" panose="020B0604020202020204" pitchFamily="34" charset="0"/>
                <a:ea typeface="+mn-ea"/>
                <a:cs typeface="Arial" panose="020B0604020202020204" pitchFamily="34" charset="0"/>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Arial" panose="020B0604020202020204" pitchFamily="34" charset="0"/>
                <a:ea typeface="+mn-ea"/>
                <a:cs typeface="Arial" panose="020B0604020202020204" pitchFamily="34" charset="0"/>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t>Speech </a:t>
            </a:r>
            <a:r>
              <a:rPr lang="en-US" smtClean="0"/>
              <a:t>discrimination</a:t>
            </a:r>
            <a:endParaRPr lang="en-US"/>
          </a:p>
          <a:p>
            <a:r>
              <a:rPr lang="en-US"/>
              <a:t>Optics</a:t>
            </a:r>
          </a:p>
          <a:p>
            <a:r>
              <a:rPr lang="en-US" smtClean="0"/>
              <a:t>Fractals</a:t>
            </a:r>
            <a:endParaRPr lang="en-US"/>
          </a:p>
          <a:p>
            <a:r>
              <a:rPr lang="en-US"/>
              <a:t>Turbulence</a:t>
            </a:r>
          </a:p>
          <a:p>
            <a:r>
              <a:rPr lang="en-US" smtClean="0"/>
              <a:t>Earthquake-prediction</a:t>
            </a:r>
            <a:endParaRPr lang="en-US"/>
          </a:p>
          <a:p>
            <a:r>
              <a:rPr lang="en-US"/>
              <a:t>Radar</a:t>
            </a:r>
          </a:p>
          <a:p>
            <a:r>
              <a:rPr lang="en-US"/>
              <a:t>Human vision</a:t>
            </a:r>
          </a:p>
          <a:p>
            <a:endParaRPr lang="en-US" sz="2800"/>
          </a:p>
          <a:p>
            <a:endParaRPr lang="en-US" sz="2800"/>
          </a:p>
        </p:txBody>
      </p:sp>
      <p:sp>
        <p:nvSpPr>
          <p:cNvPr id="3" name="TextBox 2"/>
          <p:cNvSpPr txBox="1"/>
          <p:nvPr/>
        </p:nvSpPr>
        <p:spPr>
          <a:xfrm>
            <a:off x="398004" y="4216400"/>
            <a:ext cx="8225296" cy="830997"/>
          </a:xfrm>
          <a:prstGeom prst="rect">
            <a:avLst/>
          </a:prstGeom>
          <a:noFill/>
        </p:spPr>
        <p:txBody>
          <a:bodyPr wrap="square" rtlCol="0">
            <a:spAutoFit/>
          </a:bodyPr>
          <a:lstStyle/>
          <a:p>
            <a:pPr marL="274320" indent="-274320">
              <a:spcBef>
                <a:spcPts val="600"/>
              </a:spcBef>
              <a:buClr>
                <a:schemeClr val="accent1"/>
              </a:buClr>
              <a:buSzPct val="70000"/>
              <a:buFont typeface="Wingdings"/>
              <a:buChar char=""/>
            </a:pPr>
            <a:r>
              <a:rPr lang="en-US" sz="2400">
                <a:latin typeface="Arial" panose="020B0604020202020204" pitchFamily="34" charset="0"/>
                <a:cs typeface="Arial" panose="020B0604020202020204" pitchFamily="34" charset="0"/>
              </a:rPr>
              <a:t>Pure mathematics applications such as solving partial differential equations</a:t>
            </a:r>
          </a:p>
        </p:txBody>
      </p:sp>
    </p:spTree>
    <p:extLst>
      <p:ext uri="{BB962C8B-B14F-4D97-AF65-F5344CB8AC3E}">
        <p14:creationId xmlns:p14="http://schemas.microsoft.com/office/powerpoint/2010/main" val="17412867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Compress image: JPEG 2000</a:t>
            </a:r>
          </a:p>
          <a:p>
            <a:r>
              <a:rPr lang="en-US" altLang="zh-TW" smtClean="0"/>
              <a:t>Compress video</a:t>
            </a:r>
          </a:p>
          <a:p>
            <a:r>
              <a:rPr lang="en-US" altLang="zh-TW" smtClean="0"/>
              <a:t>Compress speech/audio</a:t>
            </a:r>
          </a:p>
          <a:p>
            <a:r>
              <a:rPr lang="en-US" altLang="zh-TW"/>
              <a:t>Store digital Fingerprints</a:t>
            </a:r>
          </a:p>
          <a:p>
            <a:r>
              <a:rPr lang="en-US" altLang="zh-TW" smtClean="0"/>
              <a:t>Fingerprints authentication</a:t>
            </a:r>
          </a:p>
          <a:p>
            <a:r>
              <a:rPr lang="en-US" altLang="zh-TW" smtClean="0"/>
              <a:t>Reduce noise</a:t>
            </a:r>
          </a:p>
          <a:p>
            <a:r>
              <a:rPr lang="en-US" altLang="zh-TW" smtClean="0"/>
              <a:t>Edge detection</a:t>
            </a:r>
          </a:p>
          <a:p>
            <a:r>
              <a:rPr lang="en-US" altLang="zh-TW" smtClean="0"/>
              <a:t>…</a:t>
            </a:r>
            <a:endParaRPr lang="en-US" altLang="zh-TW"/>
          </a:p>
          <a:p>
            <a:endParaRPr lang="en-US" altLang="zh-TW"/>
          </a:p>
        </p:txBody>
      </p:sp>
    </p:spTree>
    <p:extLst>
      <p:ext uri="{BB962C8B-B14F-4D97-AF65-F5344CB8AC3E}">
        <p14:creationId xmlns:p14="http://schemas.microsoft.com/office/powerpoint/2010/main" val="41580778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Computer and </a:t>
            </a:r>
            <a:r>
              <a:rPr lang="en-US" smtClean="0"/>
              <a:t>Human Vision</a:t>
            </a:r>
          </a:p>
          <a:p>
            <a:pPr lvl="1"/>
            <a:r>
              <a:rPr lang="en-US" sz="2400" smtClean="0"/>
              <a:t>Goal: </a:t>
            </a:r>
            <a:r>
              <a:rPr lang="en-US" sz="2400" i="1" smtClean="0"/>
              <a:t>A</a:t>
            </a:r>
            <a:r>
              <a:rPr lang="en-US" sz="2400" smtClean="0"/>
              <a:t>rtificial </a:t>
            </a:r>
            <a:r>
              <a:rPr lang="en-US" sz="2400"/>
              <a:t>vision </a:t>
            </a:r>
            <a:r>
              <a:rPr lang="en-US" sz="2400" smtClean="0"/>
              <a:t>for robots</a:t>
            </a:r>
          </a:p>
          <a:p>
            <a:pPr lvl="1"/>
            <a:r>
              <a:rPr lang="en-US" sz="2400"/>
              <a:t>Marr Wavelet:intensity changes at different scales in an </a:t>
            </a:r>
            <a:r>
              <a:rPr lang="en-US" sz="2400" smtClean="0"/>
              <a:t>image.</a:t>
            </a:r>
            <a:endParaRPr lang="en-US" sz="2400"/>
          </a:p>
          <a:p>
            <a:pPr lvl="1"/>
            <a:r>
              <a:rPr lang="en-US" sz="2400"/>
              <a:t>Image processing in the human has hierarchical structure </a:t>
            </a:r>
            <a:r>
              <a:rPr lang="en-US" sz="2400" smtClean="0"/>
              <a:t>of layers </a:t>
            </a:r>
            <a:r>
              <a:rPr lang="en-US" sz="2400"/>
              <a:t>of </a:t>
            </a:r>
            <a:r>
              <a:rPr lang="en-US" sz="2400" smtClean="0"/>
              <a:t>processing.</a:t>
            </a:r>
            <a:endParaRPr lang="en-US" sz="2400"/>
          </a:p>
          <a:p>
            <a:r>
              <a:rPr lang="en-US"/>
              <a:t>FBI </a:t>
            </a:r>
            <a:r>
              <a:rPr lang="en-US" smtClean="0"/>
              <a:t>Fingerprint Compression</a:t>
            </a:r>
          </a:p>
          <a:p>
            <a:pPr lvl="1"/>
            <a:r>
              <a:rPr lang="en-US" sz="2400" smtClean="0"/>
              <a:t>Goal: Compression </a:t>
            </a:r>
            <a:r>
              <a:rPr lang="en-US" sz="2400"/>
              <a:t>of 6MB </a:t>
            </a:r>
            <a:r>
              <a:rPr lang="en-US" sz="2400" smtClean="0"/>
              <a:t>for pair </a:t>
            </a:r>
            <a:r>
              <a:rPr lang="en-US" sz="2400"/>
              <a:t>of </a:t>
            </a:r>
            <a:r>
              <a:rPr lang="en-US" sz="2400" smtClean="0"/>
              <a:t>hands.</a:t>
            </a:r>
          </a:p>
          <a:p>
            <a:pPr lvl="1"/>
            <a:r>
              <a:rPr lang="en-US" sz="2400"/>
              <a:t>Choose the best </a:t>
            </a:r>
            <a:r>
              <a:rPr lang="en-US" sz="2400" smtClean="0"/>
              <a:t>wavelets.</a:t>
            </a:r>
            <a:endParaRPr lang="en-US" sz="2400"/>
          </a:p>
          <a:p>
            <a:pPr lvl="1"/>
            <a:r>
              <a:rPr lang="en-US" sz="2400"/>
              <a:t>Truncate coefficients below a </a:t>
            </a:r>
            <a:r>
              <a:rPr lang="en-US" sz="2400" smtClean="0"/>
              <a:t>threshold.</a:t>
            </a:r>
            <a:endParaRPr lang="en-US" sz="2400"/>
          </a:p>
          <a:p>
            <a:pPr lvl="1"/>
            <a:r>
              <a:rPr lang="en-US" sz="2400"/>
              <a:t>Sparse coding makes wavelets valuable tool </a:t>
            </a:r>
            <a:r>
              <a:rPr lang="en-US" sz="2400" smtClean="0"/>
              <a:t>in data </a:t>
            </a:r>
            <a:r>
              <a:rPr lang="en-US" sz="2400"/>
              <a:t>compression</a:t>
            </a:r>
            <a:r>
              <a:rPr lang="en-US" sz="2400" smtClean="0"/>
              <a:t>.</a:t>
            </a:r>
            <a:endParaRPr lang="en-US" altLang="zh-TW" sz="2400"/>
          </a:p>
        </p:txBody>
      </p:sp>
    </p:spTree>
    <p:extLst>
      <p:ext uri="{BB962C8B-B14F-4D97-AF65-F5344CB8AC3E}">
        <p14:creationId xmlns:p14="http://schemas.microsoft.com/office/powerpoint/2010/main" val="11356782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66</a:t>
            </a:fld>
            <a:endParaRPr lang="en-US"/>
          </a:p>
        </p:txBody>
      </p:sp>
      <p:sp>
        <p:nvSpPr>
          <p:cNvPr id="5" name="Content Placeholder 2"/>
          <p:cNvSpPr>
            <a:spLocks noGrp="1"/>
          </p:cNvSpPr>
          <p:nvPr>
            <p:ph sz="quarter" idx="1"/>
          </p:nvPr>
        </p:nvSpPr>
        <p:spPr>
          <a:xfrm>
            <a:off x="401137" y="641294"/>
            <a:ext cx="8077200" cy="6064305"/>
          </a:xfrm>
        </p:spPr>
        <p:txBody>
          <a:bodyPr>
            <a:normAutofit lnSpcReduction="10000"/>
          </a:bodyPr>
          <a:lstStyle/>
          <a:p>
            <a:pPr>
              <a:lnSpc>
                <a:spcPct val="110000"/>
              </a:lnSpc>
            </a:pPr>
            <a:r>
              <a:rPr lang="en-US"/>
              <a:t>Denoising Noisy Data</a:t>
            </a:r>
          </a:p>
          <a:p>
            <a:pPr lvl="1">
              <a:lnSpc>
                <a:spcPct val="110000"/>
              </a:lnSpc>
            </a:pPr>
            <a:r>
              <a:rPr lang="en-US" sz="2400" smtClean="0"/>
              <a:t>Goal: Recovering </a:t>
            </a:r>
            <a:r>
              <a:rPr lang="en-US" sz="2400"/>
              <a:t>a true signal </a:t>
            </a:r>
            <a:r>
              <a:rPr lang="en-US" sz="2400" smtClean="0"/>
              <a:t>from noisy data.</a:t>
            </a:r>
            <a:endParaRPr lang="en-US" sz="2400"/>
          </a:p>
          <a:p>
            <a:pPr lvl="1">
              <a:lnSpc>
                <a:spcPct val="110000"/>
              </a:lnSpc>
            </a:pPr>
            <a:r>
              <a:rPr lang="en-US" sz="2400"/>
              <a:t>Wavelet shrinkage and Thresholding </a:t>
            </a:r>
            <a:r>
              <a:rPr lang="en-US" sz="2400" smtClean="0"/>
              <a:t>methods.</a:t>
            </a:r>
            <a:endParaRPr lang="en-US" sz="2400"/>
          </a:p>
          <a:p>
            <a:pPr lvl="1">
              <a:lnSpc>
                <a:spcPct val="110000"/>
              </a:lnSpc>
            </a:pPr>
            <a:r>
              <a:rPr lang="en-US" sz="2400"/>
              <a:t>Signal is transformed using </a:t>
            </a:r>
            <a:r>
              <a:rPr lang="en-US" sz="2400" smtClean="0"/>
              <a:t>Coiflets, </a:t>
            </a:r>
            <a:r>
              <a:rPr lang="en-US" sz="2400"/>
              <a:t>thresholded and </a:t>
            </a:r>
            <a:r>
              <a:rPr lang="en-US" sz="2400" smtClean="0"/>
              <a:t>inverse-transformed.</a:t>
            </a:r>
            <a:endParaRPr lang="en-US" sz="2400"/>
          </a:p>
          <a:p>
            <a:pPr lvl="1">
              <a:lnSpc>
                <a:spcPct val="110000"/>
              </a:lnSpc>
            </a:pPr>
            <a:r>
              <a:rPr lang="en-US" sz="2400"/>
              <a:t>No smoothing of sharp structures required, one step </a:t>
            </a:r>
            <a:r>
              <a:rPr lang="en-US" sz="2400" smtClean="0"/>
              <a:t>forward.</a:t>
            </a:r>
            <a:endParaRPr lang="en-US" sz="2400"/>
          </a:p>
          <a:p>
            <a:pPr marL="274320" lvl="1">
              <a:lnSpc>
                <a:spcPct val="110000"/>
              </a:lnSpc>
              <a:spcBef>
                <a:spcPts val="600"/>
              </a:spcBef>
              <a:buSzPct val="70000"/>
              <a:buFont typeface="Wingdings"/>
              <a:buChar char=""/>
            </a:pPr>
            <a:r>
              <a:rPr lang="en-US" sz="2400"/>
              <a:t>Musical Tones</a:t>
            </a:r>
          </a:p>
          <a:p>
            <a:pPr lvl="1">
              <a:lnSpc>
                <a:spcPct val="110000"/>
              </a:lnSpc>
            </a:pPr>
            <a:r>
              <a:rPr lang="en-US" sz="2400" smtClean="0"/>
              <a:t>Goal: </a:t>
            </a:r>
            <a:r>
              <a:rPr lang="en-US" sz="2400"/>
              <a:t>Sound </a:t>
            </a:r>
            <a:r>
              <a:rPr lang="en-US" sz="2400" smtClean="0"/>
              <a:t>synthesis.</a:t>
            </a:r>
            <a:endParaRPr lang="en-US" sz="2400"/>
          </a:p>
          <a:p>
            <a:pPr lvl="1">
              <a:lnSpc>
                <a:spcPct val="110000"/>
              </a:lnSpc>
            </a:pPr>
            <a:r>
              <a:rPr lang="en-US" sz="2400"/>
              <a:t>Notes from instrument decomposed into wavelet packet coefficients. </a:t>
            </a:r>
          </a:p>
          <a:p>
            <a:pPr lvl="1">
              <a:lnSpc>
                <a:spcPct val="110000"/>
              </a:lnSpc>
            </a:pPr>
            <a:r>
              <a:rPr lang="en-US" sz="2400"/>
              <a:t>Reproducing the note requires reloading those coefficients into wavelet packet </a:t>
            </a:r>
            <a:r>
              <a:rPr lang="en-US" sz="2400" smtClean="0"/>
              <a:t>generator.</a:t>
            </a:r>
            <a:endParaRPr lang="en-US" sz="2400"/>
          </a:p>
          <a:p>
            <a:pPr lvl="1">
              <a:lnSpc>
                <a:spcPct val="110000"/>
              </a:lnSpc>
            </a:pPr>
            <a:r>
              <a:rPr lang="en-US" sz="2400"/>
              <a:t>Wavelet-packet-based music </a:t>
            </a:r>
            <a:r>
              <a:rPr lang="en-US" sz="2400" smtClean="0"/>
              <a:t>synthesizer.</a:t>
            </a:r>
            <a:endParaRPr lang="en-US" sz="2400"/>
          </a:p>
        </p:txBody>
      </p:sp>
    </p:spTree>
    <p:extLst>
      <p:ext uri="{BB962C8B-B14F-4D97-AF65-F5344CB8AC3E}">
        <p14:creationId xmlns:p14="http://schemas.microsoft.com/office/powerpoint/2010/main" val="42310410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JPEG 2000 Encoder Block </a:t>
            </a:r>
            <a:r>
              <a:rPr lang="en-US"/>
              <a:t>Diagram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67</a:t>
            </a:fld>
            <a:endParaRPr lang="en-US"/>
          </a:p>
        </p:txBody>
      </p:sp>
      <p:sp>
        <p:nvSpPr>
          <p:cNvPr id="5" name="Content Placeholder 2"/>
          <p:cNvSpPr>
            <a:spLocks noGrp="1"/>
          </p:cNvSpPr>
          <p:nvPr>
            <p:ph sz="quarter" idx="1"/>
          </p:nvPr>
        </p:nvSpPr>
        <p:spPr>
          <a:xfrm>
            <a:off x="401137" y="641295"/>
            <a:ext cx="8077200" cy="1339905"/>
          </a:xfrm>
        </p:spPr>
        <p:txBody>
          <a:bodyPr>
            <a:normAutofit/>
          </a:bodyPr>
          <a:lstStyle/>
          <a:p>
            <a:r>
              <a:rPr lang="en-US" altLang="zh-TW"/>
              <a:t>Key Technologies:</a:t>
            </a:r>
          </a:p>
          <a:p>
            <a:pPr lvl="1"/>
            <a:r>
              <a:rPr lang="en-US" altLang="zh-TW"/>
              <a:t>Discrete Wavelet Transform (DWT)</a:t>
            </a:r>
          </a:p>
          <a:p>
            <a:pPr lvl="1"/>
            <a:r>
              <a:rPr lang="en-US" altLang="zh-TW"/>
              <a:t>Embedded Block Coding with Optimized Truncation (EBCOT)</a:t>
            </a:r>
          </a:p>
        </p:txBody>
      </p:sp>
      <p:graphicFrame>
        <p:nvGraphicFramePr>
          <p:cNvPr id="14" name="Object 4"/>
          <p:cNvGraphicFramePr>
            <a:graphicFrameLocks noChangeAspect="1"/>
          </p:cNvGraphicFramePr>
          <p:nvPr>
            <p:extLst>
              <p:ext uri="{D42A27DB-BD31-4B8C-83A1-F6EECF244321}">
                <p14:modId xmlns:p14="http://schemas.microsoft.com/office/powerpoint/2010/main" val="3592613016"/>
              </p:ext>
            </p:extLst>
          </p:nvPr>
        </p:nvGraphicFramePr>
        <p:xfrm>
          <a:off x="152400" y="2362200"/>
          <a:ext cx="8991600" cy="2776537"/>
        </p:xfrm>
        <a:graphic>
          <a:graphicData uri="http://schemas.openxmlformats.org/presentationml/2006/ole">
            <mc:AlternateContent xmlns:mc="http://schemas.openxmlformats.org/markup-compatibility/2006">
              <mc:Choice xmlns:v="urn:schemas-microsoft-com:vml" Requires="v">
                <p:oleObj spid="_x0000_s6159" name="Bitmap Image" r:id="rId4" imgW="7276190" imgH="2305372" progId="Paint.Picture">
                  <p:embed/>
                </p:oleObj>
              </mc:Choice>
              <mc:Fallback>
                <p:oleObj name="Bitmap Image" r:id="rId4" imgW="7276190" imgH="230537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362200"/>
                        <a:ext cx="8991600" cy="27765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718806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Wavelets in Image Coding</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68</a:t>
            </a:fld>
            <a:endParaRPr lang="en-US"/>
          </a:p>
        </p:txBody>
      </p:sp>
      <p:sp>
        <p:nvSpPr>
          <p:cNvPr id="5" name="Content Placeholder 2"/>
          <p:cNvSpPr>
            <a:spLocks noGrp="1"/>
          </p:cNvSpPr>
          <p:nvPr>
            <p:ph sz="quarter" idx="1"/>
          </p:nvPr>
        </p:nvSpPr>
        <p:spPr>
          <a:xfrm>
            <a:off x="401137" y="641295"/>
            <a:ext cx="8077200" cy="5759505"/>
          </a:xfrm>
        </p:spPr>
        <p:txBody>
          <a:bodyPr>
            <a:noAutofit/>
          </a:bodyPr>
          <a:lstStyle/>
          <a:p>
            <a:pPr>
              <a:lnSpc>
                <a:spcPct val="90000"/>
              </a:lnSpc>
            </a:pPr>
            <a:r>
              <a:rPr lang="en-US" sz="2000"/>
              <a:t>Orthogonal vs. Biorthogonal:</a:t>
            </a:r>
          </a:p>
          <a:p>
            <a:pPr lvl="1">
              <a:lnSpc>
                <a:spcPct val="90000"/>
              </a:lnSpc>
            </a:pPr>
            <a:r>
              <a:rPr lang="en-US" sz="2000"/>
              <a:t>JPEG 2000 uses biorthogonal filters</a:t>
            </a:r>
          </a:p>
          <a:p>
            <a:pPr lvl="1">
              <a:lnSpc>
                <a:spcPct val="90000"/>
              </a:lnSpc>
            </a:pPr>
            <a:r>
              <a:rPr lang="en-US" sz="2000"/>
              <a:t>Lossless and lossy compression</a:t>
            </a:r>
          </a:p>
          <a:p>
            <a:pPr lvl="1">
              <a:lnSpc>
                <a:spcPct val="90000"/>
              </a:lnSpc>
            </a:pPr>
            <a:r>
              <a:rPr lang="en-US" sz="2000"/>
              <a:t>Cohen-Daubechies-Feavau filters 9/7</a:t>
            </a:r>
          </a:p>
          <a:p>
            <a:pPr lvl="1">
              <a:lnSpc>
                <a:spcPct val="90000"/>
              </a:lnSpc>
            </a:pPr>
            <a:r>
              <a:rPr lang="en-US" sz="2000"/>
              <a:t>CDF 5/3 for lossless compression (integer)</a:t>
            </a:r>
          </a:p>
          <a:p>
            <a:pPr lvl="1">
              <a:lnSpc>
                <a:spcPct val="90000"/>
              </a:lnSpc>
            </a:pPr>
            <a:r>
              <a:rPr lang="en-US" sz="2000"/>
              <a:t>Filters are symmetric/anti-symmetric</a:t>
            </a:r>
          </a:p>
          <a:p>
            <a:pPr lvl="1">
              <a:lnSpc>
                <a:spcPct val="90000"/>
              </a:lnSpc>
            </a:pPr>
            <a:r>
              <a:rPr lang="en-US" sz="2000"/>
              <a:t>Nearly orthogonal</a:t>
            </a:r>
          </a:p>
          <a:p>
            <a:pPr lvl="1">
              <a:lnSpc>
                <a:spcPct val="90000"/>
              </a:lnSpc>
            </a:pPr>
            <a:r>
              <a:rPr lang="en-US" sz="2000"/>
              <a:t>Symmetric extensions of the input </a:t>
            </a:r>
            <a:r>
              <a:rPr lang="en-US" sz="2000" smtClean="0"/>
              <a:t>data</a:t>
            </a:r>
          </a:p>
          <a:p>
            <a:pPr marL="274320" lvl="1">
              <a:lnSpc>
                <a:spcPct val="90000"/>
              </a:lnSpc>
              <a:spcBef>
                <a:spcPts val="600"/>
              </a:spcBef>
              <a:buSzPct val="70000"/>
              <a:buFont typeface="Wingdings"/>
              <a:buChar char=""/>
            </a:pPr>
            <a:r>
              <a:rPr lang="en-US" altLang="zh-TW" sz="2000"/>
              <a:t>Common Wavelet Filters</a:t>
            </a:r>
          </a:p>
          <a:p>
            <a:pPr lvl="1"/>
            <a:r>
              <a:rPr lang="en-US" altLang="zh-TW" sz="2000"/>
              <a:t>Haar: simplest, orthogonal, not very good</a:t>
            </a:r>
          </a:p>
          <a:p>
            <a:pPr lvl="1"/>
            <a:r>
              <a:rPr lang="en-US" altLang="zh-TW" sz="2000"/>
              <a:t>Daubechies 8/8: orthogonal</a:t>
            </a:r>
          </a:p>
          <a:p>
            <a:pPr lvl="1"/>
            <a:r>
              <a:rPr lang="en-US" altLang="zh-TW" sz="2000"/>
              <a:t>Daubechies 9/7: </a:t>
            </a:r>
            <a:r>
              <a:rPr lang="en-US" altLang="zh-TW" sz="2000" smtClean="0"/>
              <a:t>bi-orthogonal, most </a:t>
            </a:r>
            <a:r>
              <a:rPr lang="en-US" altLang="zh-TW" sz="2000"/>
              <a:t>commonly used if numerical reconstruction errors are </a:t>
            </a:r>
            <a:r>
              <a:rPr lang="en-US" altLang="zh-TW" sz="2000" smtClean="0"/>
              <a:t>acceptable.</a:t>
            </a:r>
            <a:endParaRPr lang="en-US" altLang="zh-TW" sz="2000"/>
          </a:p>
          <a:p>
            <a:pPr lvl="1"/>
            <a:r>
              <a:rPr lang="en-US" altLang="zh-TW" sz="2000"/>
              <a:t>LeGall 5/3: bi-orthogonal, integer </a:t>
            </a:r>
            <a:r>
              <a:rPr lang="en-US" altLang="zh-TW" sz="2000" smtClean="0"/>
              <a:t>operation, can </a:t>
            </a:r>
            <a:r>
              <a:rPr lang="en-US" altLang="zh-TW" sz="2000"/>
              <a:t>be implemented with integer operations only, used for lossless image </a:t>
            </a:r>
            <a:r>
              <a:rPr lang="en-US" altLang="zh-TW" sz="2000" smtClean="0"/>
              <a:t>coding.</a:t>
            </a:r>
            <a:endParaRPr lang="en-US" sz="2000"/>
          </a:p>
        </p:txBody>
      </p:sp>
    </p:spTree>
    <p:extLst>
      <p:ext uri="{BB962C8B-B14F-4D97-AF65-F5344CB8AC3E}">
        <p14:creationId xmlns:p14="http://schemas.microsoft.com/office/powerpoint/2010/main" val="20466219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Steps in </a:t>
            </a:r>
            <a:r>
              <a:rPr lang="en-US" smtClean="0"/>
              <a:t>JPEG 2000</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69</a:t>
            </a:fld>
            <a:endParaRPr lang="en-US"/>
          </a:p>
        </p:txBody>
      </p:sp>
      <p:sp>
        <p:nvSpPr>
          <p:cNvPr id="5" name="Content Placeholder 2"/>
          <p:cNvSpPr>
            <a:spLocks noGrp="1"/>
          </p:cNvSpPr>
          <p:nvPr>
            <p:ph sz="quarter" idx="1"/>
          </p:nvPr>
        </p:nvSpPr>
        <p:spPr>
          <a:xfrm>
            <a:off x="401137" y="641295"/>
            <a:ext cx="8077200" cy="5759505"/>
          </a:xfrm>
        </p:spPr>
        <p:txBody>
          <a:bodyPr>
            <a:noAutofit/>
          </a:bodyPr>
          <a:lstStyle/>
          <a:p>
            <a:pPr algn="just">
              <a:lnSpc>
                <a:spcPct val="80000"/>
              </a:lnSpc>
            </a:pPr>
            <a:r>
              <a:rPr lang="en-US" sz="2000"/>
              <a:t>Tiling: The image is split into tiles, rectangular regions of the image that are transformed and encoded separately. Tiles can be any size. Dividing the image into tiles is advantageous in that the decoder will need less memory to decode the image and it can opt to decode only selected tiles to achieve a partial decoding of the image. Using many tiles can create a blocking effect.</a:t>
            </a:r>
          </a:p>
          <a:p>
            <a:pPr algn="just">
              <a:lnSpc>
                <a:spcPct val="80000"/>
              </a:lnSpc>
            </a:pPr>
            <a:r>
              <a:rPr lang="en-US" sz="2000"/>
              <a:t>Wavelet Transform: Either CDF 9/7 or CDF 5/3 biorthogonal wavelet transform.</a:t>
            </a:r>
          </a:p>
          <a:p>
            <a:pPr algn="just">
              <a:lnSpc>
                <a:spcPct val="80000"/>
              </a:lnSpc>
            </a:pPr>
            <a:r>
              <a:rPr lang="en-US" sz="2000"/>
              <a:t>Quantization: Scalar quantization</a:t>
            </a:r>
          </a:p>
          <a:p>
            <a:pPr algn="just">
              <a:lnSpc>
                <a:spcPct val="80000"/>
              </a:lnSpc>
            </a:pPr>
            <a:r>
              <a:rPr lang="en-US" sz="2000"/>
              <a:t>Coding: The quantized subbands are split into precincts, rectangular regions in the wavelet domain. They are selected in a way that the coefficients within them across the sub-bands form approximately spatial blocks in the image domain. Precincts are split further into code blocks. Code blocks are located in a single sub-band and have equal sizes. The encoder has to encode the bits of all quantized coefficients of a code block, starting with the most significant bits and progressing to less significant bits by EBCOT scheme.</a:t>
            </a:r>
          </a:p>
        </p:txBody>
      </p:sp>
    </p:spTree>
    <p:extLst>
      <p:ext uri="{BB962C8B-B14F-4D97-AF65-F5344CB8AC3E}">
        <p14:creationId xmlns:p14="http://schemas.microsoft.com/office/powerpoint/2010/main" val="1998497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SHORT-TIME 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Time-Frequency analysis:</a:t>
                </a:r>
              </a:p>
              <a:p>
                <a:pPr marL="0" indent="0">
                  <a:lnSpc>
                    <a:spcPct val="90000"/>
                  </a:lnSpc>
                  <a:buNone/>
                </a:pPr>
                <a:r>
                  <a:rPr lang="en-US" altLang="zh-TW" smtClean="0"/>
                  <a:t>	 STFT (Dennis </a:t>
                </a:r>
                <a:r>
                  <a:rPr lang="en-US" altLang="zh-TW"/>
                  <a:t>Gabor 1946</a:t>
                </a:r>
                <a:r>
                  <a:rPr lang="en-US" altLang="zh-TW" smtClean="0"/>
                  <a:t>).</a:t>
                </a:r>
                <a:endParaRPr lang="en-US" altLang="zh-TW"/>
              </a:p>
              <a:p>
                <a:endParaRPr lang="en-US" smtClean="0"/>
              </a:p>
              <a:p>
                <a:endParaRPr lang="en-US" smtClean="0"/>
              </a:p>
              <a:p>
                <a:endParaRPr lang="en-US"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𝑺𝑻𝑭𝑻</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e>
                      </m:d>
                      <m:d>
                        <m:dPr>
                          <m:begChr m:val="{"/>
                          <m:endChr m:val="}"/>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𝑡</m:t>
                              </m:r>
                            </m:sup>
                          </m:sSup>
                          <m:r>
                            <a:rPr lang="en-US" i="1">
                              <a:latin typeface="Cambria Math" panose="02040503050406030204" pitchFamily="18" charset="0"/>
                            </a:rPr>
                            <m:t>𝑑𝑡</m:t>
                          </m:r>
                        </m:e>
                      </m:nary>
                    </m:oMath>
                  </m:oMathPara>
                </a14:m>
                <a:endParaRPr lang="en-US" dirty="0" smtClean="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sp>
        <p:nvSpPr>
          <p:cNvPr id="6" name="Text Box 7"/>
          <p:cNvSpPr txBox="1">
            <a:spLocks noChangeArrowheads="1"/>
          </p:cNvSpPr>
          <p:nvPr/>
        </p:nvSpPr>
        <p:spPr bwMode="auto">
          <a:xfrm>
            <a:off x="1301750" y="1685925"/>
            <a:ext cx="1196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Time </a:t>
            </a:r>
          </a:p>
          <a:p>
            <a:pPr algn="ctr"/>
            <a:r>
              <a:rPr lang="en-US" sz="2000">
                <a:latin typeface="Times New Roman" panose="02020603050405020304" pitchFamily="18" charset="0"/>
              </a:rPr>
              <a:t>parameter</a:t>
            </a:r>
          </a:p>
        </p:txBody>
      </p:sp>
      <p:sp>
        <p:nvSpPr>
          <p:cNvPr id="7" name="Text Box 9"/>
          <p:cNvSpPr txBox="1">
            <a:spLocks noChangeArrowheads="1"/>
          </p:cNvSpPr>
          <p:nvPr/>
        </p:nvSpPr>
        <p:spPr bwMode="auto">
          <a:xfrm>
            <a:off x="2590800" y="1676400"/>
            <a:ext cx="1255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Frequency</a:t>
            </a:r>
          </a:p>
          <a:p>
            <a:pPr algn="ctr"/>
            <a:r>
              <a:rPr lang="en-US" sz="2000">
                <a:latin typeface="Times New Roman" panose="02020603050405020304" pitchFamily="18" charset="0"/>
              </a:rPr>
              <a:t>parameter</a:t>
            </a:r>
          </a:p>
        </p:txBody>
      </p:sp>
      <p:sp>
        <p:nvSpPr>
          <p:cNvPr id="9" name="Text Box 11"/>
          <p:cNvSpPr txBox="1">
            <a:spLocks noChangeArrowheads="1"/>
          </p:cNvSpPr>
          <p:nvPr/>
        </p:nvSpPr>
        <p:spPr bwMode="auto">
          <a:xfrm>
            <a:off x="4478337" y="1749425"/>
            <a:ext cx="1389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Signal to </a:t>
            </a:r>
          </a:p>
          <a:p>
            <a:pPr algn="ctr"/>
            <a:r>
              <a:rPr lang="en-US" sz="2000">
                <a:latin typeface="Times New Roman" panose="02020603050405020304" pitchFamily="18" charset="0"/>
              </a:rPr>
              <a:t>be analyzed</a:t>
            </a:r>
          </a:p>
        </p:txBody>
      </p:sp>
      <p:sp>
        <p:nvSpPr>
          <p:cNvPr id="10" name="Text Box 17"/>
          <p:cNvSpPr txBox="1">
            <a:spLocks noChangeArrowheads="1"/>
          </p:cNvSpPr>
          <p:nvPr/>
        </p:nvSpPr>
        <p:spPr bwMode="auto">
          <a:xfrm>
            <a:off x="6429375" y="1825625"/>
            <a:ext cx="1766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FT Kernel</a:t>
            </a:r>
          </a:p>
          <a:p>
            <a:pPr algn="ctr"/>
            <a:r>
              <a:rPr lang="en-US" sz="2000">
                <a:latin typeface="Times New Roman" panose="02020603050405020304" pitchFamily="18" charset="0"/>
              </a:rPr>
              <a:t>(basis function)</a:t>
            </a:r>
          </a:p>
        </p:txBody>
      </p:sp>
      <p:sp>
        <p:nvSpPr>
          <p:cNvPr id="11" name="Line 6"/>
          <p:cNvSpPr>
            <a:spLocks noChangeShapeType="1"/>
          </p:cNvSpPr>
          <p:nvPr/>
        </p:nvSpPr>
        <p:spPr bwMode="auto">
          <a:xfrm>
            <a:off x="2108201" y="2371929"/>
            <a:ext cx="390524" cy="603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flipH="1">
            <a:off x="2841331" y="2322715"/>
            <a:ext cx="376531" cy="6332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
          <p:cNvSpPr>
            <a:spLocks noChangeShapeType="1"/>
          </p:cNvSpPr>
          <p:nvPr/>
        </p:nvSpPr>
        <p:spPr bwMode="auto">
          <a:xfrm>
            <a:off x="5257799" y="2451100"/>
            <a:ext cx="179137" cy="5605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6"/>
          <p:cNvSpPr>
            <a:spLocks noChangeShapeType="1"/>
          </p:cNvSpPr>
          <p:nvPr/>
        </p:nvSpPr>
        <p:spPr bwMode="auto">
          <a:xfrm flipH="1">
            <a:off x="7112794" y="2421933"/>
            <a:ext cx="200025" cy="614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4"/>
          <p:cNvSpPr>
            <a:spLocks noChangeShapeType="1"/>
          </p:cNvSpPr>
          <p:nvPr/>
        </p:nvSpPr>
        <p:spPr bwMode="auto">
          <a:xfrm flipH="1" flipV="1">
            <a:off x="1524000" y="3465495"/>
            <a:ext cx="509588" cy="12176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mc:Choice xmlns:a14="http://schemas.microsoft.com/office/drawing/2010/main" Requires="a14">
          <p:sp>
            <p:nvSpPr>
              <p:cNvPr id="16" name="Text Box 5"/>
              <p:cNvSpPr txBox="1">
                <a:spLocks noChangeArrowheads="1"/>
              </p:cNvSpPr>
              <p:nvPr/>
            </p:nvSpPr>
            <p:spPr bwMode="auto">
              <a:xfrm>
                <a:off x="1066800" y="4718050"/>
                <a:ext cx="2770188" cy="13112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r>
                  <a:rPr lang="en-US" sz="2000">
                    <a:latin typeface="Times New Roman" panose="02020603050405020304" pitchFamily="18" charset="0"/>
                  </a:rPr>
                  <a:t>STFT of signal x(t):</a:t>
                </a:r>
              </a:p>
              <a:p>
                <a:r>
                  <a:rPr lang="en-US" sz="2000">
                    <a:latin typeface="Times New Roman" panose="02020603050405020304" pitchFamily="18" charset="0"/>
                  </a:rPr>
                  <a:t>Computed for each </a:t>
                </a:r>
              </a:p>
              <a:p>
                <a:r>
                  <a:rPr lang="en-US" sz="2000">
                    <a:latin typeface="Times New Roman" panose="02020603050405020304" pitchFamily="18" charset="0"/>
                  </a:rPr>
                  <a:t>window 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a:p>
                <a:endParaRPr lang="en-US" sz="2000">
                  <a:latin typeface="Times New Roman" panose="02020603050405020304" pitchFamily="18" charset="0"/>
                </a:endParaRPr>
              </a:p>
            </p:txBody>
          </p:sp>
        </mc:Choice>
        <mc:Fallback>
          <p:sp>
            <p:nvSpPr>
              <p:cNvPr id="16" name="Text Box 5"/>
              <p:cNvSpPr txBox="1">
                <a:spLocks noRot="1" noChangeAspect="1" noMove="1" noResize="1" noEditPoints="1" noAdjustHandles="1" noChangeArrowheads="1" noChangeShapeType="1" noTextEdit="1"/>
              </p:cNvSpPr>
              <p:nvPr/>
            </p:nvSpPr>
            <p:spPr bwMode="auto">
              <a:xfrm>
                <a:off x="1066800" y="4718050"/>
                <a:ext cx="2770188" cy="1311275"/>
              </a:xfrm>
              <a:prstGeom prst="rect">
                <a:avLst/>
              </a:prstGeom>
              <a:blipFill rotWithShape="0">
                <a:blip r:embed="rId4"/>
                <a:stretch>
                  <a:fillRect l="-2203" t="-27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7" name="Line 12"/>
          <p:cNvSpPr>
            <a:spLocks noChangeShapeType="1"/>
          </p:cNvSpPr>
          <p:nvPr/>
        </p:nvSpPr>
        <p:spPr bwMode="auto">
          <a:xfrm flipV="1">
            <a:off x="5480050" y="3535362"/>
            <a:ext cx="438150" cy="989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3"/>
          <p:cNvSpPr txBox="1">
            <a:spLocks noChangeArrowheads="1"/>
          </p:cNvSpPr>
          <p:nvPr/>
        </p:nvSpPr>
        <p:spPr bwMode="auto">
          <a:xfrm>
            <a:off x="4398963" y="4748212"/>
            <a:ext cx="1382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Windowing</a:t>
            </a:r>
          </a:p>
          <a:p>
            <a:pPr algn="ctr"/>
            <a:r>
              <a:rPr lang="en-US" sz="2000">
                <a:latin typeface="Times New Roman" panose="02020603050405020304" pitchFamily="18" charset="0"/>
              </a:rPr>
              <a:t>function</a:t>
            </a:r>
          </a:p>
        </p:txBody>
      </p:sp>
      <p:sp>
        <p:nvSpPr>
          <p:cNvPr id="19" name="Line 14"/>
          <p:cNvSpPr>
            <a:spLocks noChangeShapeType="1"/>
          </p:cNvSpPr>
          <p:nvPr/>
        </p:nvSpPr>
        <p:spPr bwMode="auto">
          <a:xfrm flipH="1" flipV="1">
            <a:off x="6553200" y="3465495"/>
            <a:ext cx="746125" cy="1198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mc:Choice xmlns:a14="http://schemas.microsoft.com/office/drawing/2010/main" Requires="a14">
          <p:sp>
            <p:nvSpPr>
              <p:cNvPr id="20" name="Text Box 15"/>
              <p:cNvSpPr txBox="1">
                <a:spLocks noChangeArrowheads="1"/>
              </p:cNvSpPr>
              <p:nvPr/>
            </p:nvSpPr>
            <p:spPr bwMode="auto">
              <a:xfrm>
                <a:off x="6269038" y="4749800"/>
                <a:ext cx="2659062" cy="7016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ctr"/>
                <a:r>
                  <a:rPr lang="en-US" sz="2000">
                    <a:latin typeface="Times New Roman" panose="02020603050405020304" pitchFamily="18" charset="0"/>
                  </a:rPr>
                  <a:t>Windowing function </a:t>
                </a:r>
              </a:p>
              <a:p>
                <a:pPr algn="ctr"/>
                <a:r>
                  <a:rPr lang="en-US" sz="2000">
                    <a:latin typeface="Times New Roman" panose="02020603050405020304" pitchFamily="18" charset="0"/>
                  </a:rPr>
                  <a:t>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p:txBody>
          </p:sp>
        </mc:Choice>
        <mc:Fallback>
          <p:sp>
            <p:nvSpPr>
              <p:cNvPr id="20" name="Text Box 15"/>
              <p:cNvSpPr txBox="1">
                <a:spLocks noRot="1" noChangeAspect="1" noMove="1" noResize="1" noEditPoints="1" noAdjustHandles="1" noChangeArrowheads="1" noChangeShapeType="1" noTextEdit="1"/>
              </p:cNvSpPr>
              <p:nvPr/>
            </p:nvSpPr>
            <p:spPr bwMode="auto">
              <a:xfrm>
                <a:off x="6269038" y="4749800"/>
                <a:ext cx="2659062" cy="701675"/>
              </a:xfrm>
              <a:prstGeom prst="rect">
                <a:avLst/>
              </a:prstGeom>
              <a:blipFill rotWithShape="0">
                <a:blip r:embed="rId5"/>
                <a:stretch>
                  <a:fillRect t="-4348" b="-156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1" name="Picture 5" descr="Gabor_pic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6108" y="201630"/>
            <a:ext cx="969963"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649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70</a:t>
            </a:fld>
            <a:endParaRPr lang="en-US"/>
          </a:p>
        </p:txBody>
      </p:sp>
      <p:graphicFrame>
        <p:nvGraphicFramePr>
          <p:cNvPr id="6" name="Group 274"/>
          <p:cNvGraphicFramePr>
            <a:graphicFrameLocks noGrp="1"/>
          </p:cNvGraphicFramePr>
          <p:nvPr/>
        </p:nvGraphicFramePr>
        <p:xfrm>
          <a:off x="609600" y="1295400"/>
          <a:ext cx="7696200" cy="1513840"/>
        </p:xfrm>
        <a:graphic>
          <a:graphicData uri="http://schemas.openxmlformats.org/drawingml/2006/table">
            <a:tbl>
              <a:tblPr/>
              <a:tblGrid>
                <a:gridCol w="622300"/>
                <a:gridCol w="622300"/>
                <a:gridCol w="542925"/>
                <a:gridCol w="544512"/>
                <a:gridCol w="2487613"/>
                <a:gridCol w="700087"/>
                <a:gridCol w="777875"/>
                <a:gridCol w="698500"/>
                <a:gridCol w="700088"/>
              </a:tblGrid>
              <a:tr h="3302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7600">
                <a:tc grid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8" name="向右箭號 6"/>
          <p:cNvSpPr/>
          <p:nvPr/>
        </p:nvSpPr>
        <p:spPr>
          <a:xfrm>
            <a:off x="3733800" y="1809750"/>
            <a:ext cx="857250" cy="500063"/>
          </a:xfrm>
          <a:prstGeom prst="rightArrow">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kumimoji="0" lang="zh-TW" alt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1:</a:t>
            </a:r>
            <a:endParaRPr kumimoji="0" lang="zh-TW" altLang="en-US" sz="2400" b="1"/>
          </a:p>
        </p:txBody>
      </p:sp>
      <p:graphicFrame>
        <p:nvGraphicFramePr>
          <p:cNvPr id="10"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AutoShape 175"/>
          <p:cNvSpPr>
            <a:spLocks noChangeArrowheads="1"/>
          </p:cNvSpPr>
          <p:nvPr/>
        </p:nvSpPr>
        <p:spPr bwMode="auto">
          <a:xfrm>
            <a:off x="3944437" y="42386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2" name="Text Box 177"/>
          <p:cNvSpPr txBox="1">
            <a:spLocks noChangeArrowheads="1"/>
          </p:cNvSpPr>
          <p:nvPr/>
        </p:nvSpPr>
        <p:spPr bwMode="auto">
          <a:xfrm>
            <a:off x="905962" y="5334000"/>
            <a:ext cx="207168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Original image O</a:t>
            </a:r>
          </a:p>
        </p:txBody>
      </p:sp>
      <p:sp>
        <p:nvSpPr>
          <p:cNvPr id="13" name="Text Box 178"/>
          <p:cNvSpPr txBox="1">
            <a:spLocks noChangeArrowheads="1"/>
          </p:cNvSpPr>
          <p:nvPr/>
        </p:nvSpPr>
        <p:spPr bwMode="auto">
          <a:xfrm>
            <a:off x="5549400" y="5291138"/>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20071519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71</a:t>
            </a:fld>
            <a:endParaRPr 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a:t>
            </a:r>
            <a:r>
              <a:rPr kumimoji="0" lang="en-US" altLang="zh-TW" sz="2400" b="1" smtClean="0"/>
              <a:t>2:</a:t>
            </a:r>
            <a:endParaRPr kumimoji="0" lang="zh-TW" altLang="en-US" sz="2400" b="1"/>
          </a:p>
        </p:txBody>
      </p:sp>
      <p:graphicFrame>
        <p:nvGraphicFramePr>
          <p:cNvPr id="7" name="Group 196"/>
          <p:cNvGraphicFramePr>
            <a:graphicFrameLocks noGrp="1"/>
          </p:cNvGraphicFramePr>
          <p:nvPr/>
        </p:nvGraphicFramePr>
        <p:xfrm>
          <a:off x="636587" y="1295400"/>
          <a:ext cx="7543800" cy="1971358"/>
        </p:xfrm>
        <a:graphic>
          <a:graphicData uri="http://schemas.openxmlformats.org/drawingml/2006/table">
            <a:tbl>
              <a:tblPr/>
              <a:tblGrid>
                <a:gridCol w="609600"/>
                <a:gridCol w="533400"/>
                <a:gridCol w="609600"/>
                <a:gridCol w="533400"/>
                <a:gridCol w="2438400"/>
                <a:gridCol w="685800"/>
                <a:gridCol w="685800"/>
                <a:gridCol w="762000"/>
                <a:gridCol w="685800"/>
              </a:tblGrid>
              <a:tr h="180975">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290513">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00025">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782638">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10" name="AutoShape 35"/>
          <p:cNvSpPr>
            <a:spLocks noChangeArrowheads="1"/>
          </p:cNvSpPr>
          <p:nvPr/>
        </p:nvSpPr>
        <p:spPr bwMode="auto">
          <a:xfrm>
            <a:off x="3732212" y="20161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1"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AutoShape 35"/>
          <p:cNvSpPr>
            <a:spLocks noChangeArrowheads="1"/>
          </p:cNvSpPr>
          <p:nvPr/>
        </p:nvSpPr>
        <p:spPr bwMode="auto">
          <a:xfrm>
            <a:off x="3969543" y="411480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3" name="Text Box 179"/>
          <p:cNvSpPr txBox="1">
            <a:spLocks noChangeArrowheads="1"/>
          </p:cNvSpPr>
          <p:nvPr/>
        </p:nvSpPr>
        <p:spPr bwMode="auto">
          <a:xfrm>
            <a:off x="5715000" y="556260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14" name="Text Box 178"/>
          <p:cNvSpPr txBox="1">
            <a:spLocks noChangeArrowheads="1"/>
          </p:cNvSpPr>
          <p:nvPr/>
        </p:nvSpPr>
        <p:spPr bwMode="auto">
          <a:xfrm>
            <a:off x="457200" y="5562600"/>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854445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72</a:t>
            </a:fld>
            <a:endParaRPr lang="en-US"/>
          </a:p>
        </p:txBody>
      </p:sp>
      <p:graphicFrame>
        <p:nvGraphicFramePr>
          <p:cNvPr id="15" name="Group 189"/>
          <p:cNvGraphicFramePr>
            <a:graphicFrameLocks noGrp="1"/>
          </p:cNvGraphicFramePr>
          <p:nvPr/>
        </p:nvGraphicFramePr>
        <p:xfrm>
          <a:off x="1524000" y="876300"/>
          <a:ext cx="6553200" cy="1754187"/>
        </p:xfrm>
        <a:graphic>
          <a:graphicData uri="http://schemas.openxmlformats.org/drawingml/2006/table">
            <a:tbl>
              <a:tblPr/>
              <a:tblGrid>
                <a:gridCol w="1016000"/>
                <a:gridCol w="1016000"/>
                <a:gridCol w="1625600"/>
                <a:gridCol w="685800"/>
                <a:gridCol w="736600"/>
                <a:gridCol w="1473200"/>
              </a:tblGrid>
              <a:tr h="43195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LL1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itchFamily="34" charset="0"/>
                        <a:ea typeface="新細明體" pitchFamily="18" charset="-120"/>
                      </a:endParaRPr>
                    </a:p>
                  </a:txBody>
                  <a:tcPr marT="45737" marB="4573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LL2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83">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925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AutoShape 71"/>
          <p:cNvSpPr>
            <a:spLocks noChangeArrowheads="1"/>
          </p:cNvSpPr>
          <p:nvPr/>
        </p:nvSpPr>
        <p:spPr bwMode="auto">
          <a:xfrm>
            <a:off x="3962400" y="1485900"/>
            <a:ext cx="914400" cy="485775"/>
          </a:xfrm>
          <a:prstGeom prst="rightArrow">
            <a:avLst>
              <a:gd name="adj1" fmla="val 50000"/>
              <a:gd name="adj2" fmla="val 47059"/>
            </a:avLst>
          </a:prstGeom>
          <a:solidFill>
            <a:srgbClr val="FFFFFF"/>
          </a:solidFill>
          <a:ln w="9525">
            <a:solidFill>
              <a:srgbClr val="000000"/>
            </a:solidFill>
            <a:miter lim="800000"/>
            <a:headEnd/>
            <a:tailEnd/>
          </a:ln>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7" name="Group 193"/>
          <p:cNvGraphicFramePr>
            <a:graphicFrameLocks noGrp="1"/>
          </p:cNvGraphicFramePr>
          <p:nvPr/>
        </p:nvGraphicFramePr>
        <p:xfrm>
          <a:off x="3467100" y="3124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Text Box 184"/>
          <p:cNvSpPr txBox="1">
            <a:spLocks noChangeArrowheads="1"/>
          </p:cNvSpPr>
          <p:nvPr/>
        </p:nvSpPr>
        <p:spPr bwMode="auto">
          <a:xfrm>
            <a:off x="2000250" y="2705100"/>
            <a:ext cx="121443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First level</a:t>
            </a:r>
            <a:endParaRPr kumimoji="0" lang="zh-TW" altLang="en-US" sz="2000"/>
          </a:p>
        </p:txBody>
      </p:sp>
      <p:sp>
        <p:nvSpPr>
          <p:cNvPr id="19" name="Text Box 185"/>
          <p:cNvSpPr txBox="1">
            <a:spLocks noChangeArrowheads="1"/>
          </p:cNvSpPr>
          <p:nvPr/>
        </p:nvSpPr>
        <p:spPr bwMode="auto">
          <a:xfrm>
            <a:off x="5786438" y="2705100"/>
            <a:ext cx="164306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Second level</a:t>
            </a:r>
            <a:endParaRPr kumimoji="0" lang="zh-TW" altLang="en-US" sz="2000"/>
          </a:p>
          <a:p>
            <a:pPr algn="ctr" eaLnBrk="0" hangingPunct="0"/>
            <a:endParaRPr kumimoji="0" lang="zh-TW" altLang="en-US" sz="2000"/>
          </a:p>
        </p:txBody>
      </p:sp>
      <p:sp>
        <p:nvSpPr>
          <p:cNvPr id="20" name="Text Box 190"/>
          <p:cNvSpPr txBox="1">
            <a:spLocks noChangeArrowheads="1"/>
          </p:cNvSpPr>
          <p:nvPr/>
        </p:nvSpPr>
        <p:spPr bwMode="auto">
          <a:xfrm>
            <a:off x="5429250" y="6143625"/>
            <a:ext cx="1285875"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Third level</a:t>
            </a:r>
            <a:endParaRPr kumimoji="0" lang="zh-TW" altLang="en-US" sz="2000"/>
          </a:p>
        </p:txBody>
      </p:sp>
      <p:sp>
        <p:nvSpPr>
          <p:cNvPr id="21" name="Text Box 191"/>
          <p:cNvSpPr txBox="1">
            <a:spLocks noChangeArrowheads="1"/>
          </p:cNvSpPr>
          <p:nvPr/>
        </p:nvSpPr>
        <p:spPr bwMode="auto">
          <a:xfrm>
            <a:off x="785813" y="3810000"/>
            <a:ext cx="2000250" cy="6905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eaLnBrk="0" hangingPunct="0"/>
            <a:r>
              <a:rPr kumimoji="0" lang="en-US" altLang="zh-TW" sz="2000"/>
              <a:t>Most important part of the image</a:t>
            </a:r>
            <a:endParaRPr kumimoji="0" lang="zh-TW" altLang="en-US" sz="2000"/>
          </a:p>
        </p:txBody>
      </p:sp>
      <p:sp>
        <p:nvSpPr>
          <p:cNvPr id="22" name="Line 192"/>
          <p:cNvSpPr>
            <a:spLocks noChangeShapeType="1"/>
          </p:cNvSpPr>
          <p:nvPr/>
        </p:nvSpPr>
        <p:spPr bwMode="auto">
          <a:xfrm flipH="1">
            <a:off x="2476500" y="33528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4353423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73</a:t>
            </a:fld>
            <a:endParaRPr lang="en-US"/>
          </a:p>
        </p:txBody>
      </p:sp>
      <p:graphicFrame>
        <p:nvGraphicFramePr>
          <p:cNvPr id="12" name="Group 118"/>
          <p:cNvGraphicFramePr>
            <a:graphicFrameLocks noGrp="1"/>
          </p:cNvGraphicFramePr>
          <p:nvPr/>
        </p:nvGraphicFramePr>
        <p:xfrm>
          <a:off x="599574" y="4364055"/>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AutoShape 176"/>
          <p:cNvSpPr>
            <a:spLocks noChangeArrowheads="1"/>
          </p:cNvSpPr>
          <p:nvPr/>
        </p:nvSpPr>
        <p:spPr bwMode="auto">
          <a:xfrm>
            <a:off x="4028574" y="486888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4" name="Text Box 179"/>
          <p:cNvSpPr txBox="1">
            <a:spLocks noChangeArrowheads="1"/>
          </p:cNvSpPr>
          <p:nvPr/>
        </p:nvSpPr>
        <p:spPr bwMode="auto">
          <a:xfrm>
            <a:off x="661487" y="597378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23" name="Text Box 180"/>
          <p:cNvSpPr txBox="1">
            <a:spLocks noChangeArrowheads="1"/>
          </p:cNvSpPr>
          <p:nvPr/>
        </p:nvSpPr>
        <p:spPr bwMode="auto">
          <a:xfrm>
            <a:off x="5709737" y="5926155"/>
            <a:ext cx="2781300"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2</a:t>
            </a:r>
            <a:r>
              <a:rPr kumimoji="0" lang="en-US" altLang="zh-TW" sz="2000" baseline="30000"/>
              <a:t>nd</a:t>
            </a:r>
            <a:r>
              <a:rPr kumimoji="0" lang="en-US" altLang="zh-TW" sz="2000"/>
              <a:t> level DWT result</a:t>
            </a:r>
            <a:endParaRPr kumimoji="0" lang="zh-TW" altLang="en-US" sz="2000"/>
          </a:p>
          <a:p>
            <a:pPr algn="ctr" eaLnBrk="0" hangingPunct="0"/>
            <a:endParaRPr kumimoji="0" lang="en-US" altLang="zh-TW" sz="2000"/>
          </a:p>
        </p:txBody>
      </p:sp>
      <p:graphicFrame>
        <p:nvGraphicFramePr>
          <p:cNvPr id="8" name="Group 193"/>
          <p:cNvGraphicFramePr>
            <a:graphicFrameLocks noGrp="1"/>
          </p:cNvGraphicFramePr>
          <p:nvPr/>
        </p:nvGraphicFramePr>
        <p:xfrm>
          <a:off x="1676400" y="838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75015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74</a:t>
            </a:fld>
            <a:endParaRPr lang="en-US"/>
          </a:p>
        </p:txBody>
      </p:sp>
      <p:pic>
        <p:nvPicPr>
          <p:cNvPr id="5" name="Picture 4"/>
          <p:cNvPicPr>
            <a:picLocks noChangeAspect="1"/>
          </p:cNvPicPr>
          <p:nvPr/>
        </p:nvPicPr>
        <p:blipFill>
          <a:blip r:embed="rId3"/>
          <a:stretch>
            <a:fillRect/>
          </a:stretch>
        </p:blipFill>
        <p:spPr>
          <a:xfrm>
            <a:off x="1196340" y="685800"/>
            <a:ext cx="6522720" cy="5722620"/>
          </a:xfrm>
          <a:prstGeom prst="rect">
            <a:avLst/>
          </a:prstGeom>
        </p:spPr>
      </p:pic>
    </p:spTree>
    <p:extLst>
      <p:ext uri="{BB962C8B-B14F-4D97-AF65-F5344CB8AC3E}">
        <p14:creationId xmlns:p14="http://schemas.microsoft.com/office/powerpoint/2010/main" val="18462525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75</a:t>
            </a:fld>
            <a:endParaRPr lang="en-US"/>
          </a:p>
        </p:txBody>
      </p:sp>
      <p:pic>
        <p:nvPicPr>
          <p:cNvPr id="3" name="Picture 2"/>
          <p:cNvPicPr>
            <a:picLocks noChangeAspect="1"/>
          </p:cNvPicPr>
          <p:nvPr/>
        </p:nvPicPr>
        <p:blipFill>
          <a:blip r:embed="rId3"/>
          <a:stretch>
            <a:fillRect/>
          </a:stretch>
        </p:blipFill>
        <p:spPr>
          <a:xfrm>
            <a:off x="1143000" y="735284"/>
            <a:ext cx="6446520" cy="5791200"/>
          </a:xfrm>
          <a:prstGeom prst="rect">
            <a:avLst/>
          </a:prstGeom>
        </p:spPr>
      </p:pic>
    </p:spTree>
    <p:extLst>
      <p:ext uri="{BB962C8B-B14F-4D97-AF65-F5344CB8AC3E}">
        <p14:creationId xmlns:p14="http://schemas.microsoft.com/office/powerpoint/2010/main" val="11328783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smtClean="0"/>
              <a:t>JPEG2000 vs </a:t>
            </a:r>
            <a:r>
              <a:rPr lang="en-US" altLang="zh-TW" sz="3200"/>
              <a:t>JPEG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76</a:t>
            </a:fld>
            <a:endParaRPr lang="en-US"/>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63562"/>
            <a:ext cx="412115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337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DEMO</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77</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Haar wavelet transform</a:t>
            </a:r>
          </a:p>
          <a:p>
            <a:pPr lvl="1"/>
            <a:r>
              <a:rPr lang="en-US" altLang="zh-TW" sz="2400" smtClean="0"/>
              <a:t>Compress image</a:t>
            </a:r>
          </a:p>
          <a:p>
            <a:pPr lvl="1"/>
            <a:r>
              <a:rPr lang="en-US" altLang="zh-TW" sz="2400" smtClean="0"/>
              <a:t>Reduce noise</a:t>
            </a:r>
          </a:p>
          <a:p>
            <a:pPr marL="274320" lvl="1">
              <a:spcBef>
                <a:spcPts val="600"/>
              </a:spcBef>
              <a:buSzPct val="70000"/>
              <a:buFont typeface="Wingdings"/>
              <a:buChar char=""/>
            </a:pPr>
            <a:r>
              <a:rPr lang="en-US" altLang="zh-TW" sz="2400"/>
              <a:t>Wavelet transform on depth image</a:t>
            </a:r>
          </a:p>
          <a:p>
            <a:pPr marL="274320" lvl="1">
              <a:spcBef>
                <a:spcPts val="600"/>
              </a:spcBef>
              <a:buSzPct val="70000"/>
              <a:buFont typeface="Wingdings"/>
              <a:buChar char=""/>
            </a:pPr>
            <a:r>
              <a:rPr lang="en-US" altLang="zh-TW" sz="2400"/>
              <a:t>Wavelet transform on RGD-D image</a:t>
            </a:r>
          </a:p>
        </p:txBody>
      </p:sp>
    </p:spTree>
    <p:extLst>
      <p:ext uri="{BB962C8B-B14F-4D97-AF65-F5344CB8AC3E}">
        <p14:creationId xmlns:p14="http://schemas.microsoft.com/office/powerpoint/2010/main" val="15269722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FUTURE WORK</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78</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Basic wavelet theory is now in the </a:t>
            </a:r>
            <a:r>
              <a:rPr lang="en-US" b="1"/>
              <a:t>refinement </a:t>
            </a:r>
            <a:r>
              <a:rPr lang="en-US"/>
              <a:t>stage</a:t>
            </a:r>
          </a:p>
          <a:p>
            <a:r>
              <a:rPr lang="en-US"/>
              <a:t>The refinement stage involves </a:t>
            </a:r>
            <a:r>
              <a:rPr lang="en-US" b="1"/>
              <a:t>generalizations</a:t>
            </a:r>
            <a:r>
              <a:rPr lang="en-US"/>
              <a:t> and</a:t>
            </a:r>
            <a:r>
              <a:rPr lang="en-US" b="1"/>
              <a:t> extensions</a:t>
            </a:r>
            <a:r>
              <a:rPr lang="en-US"/>
              <a:t> of wavelets, such as extending wavelet packet </a:t>
            </a:r>
            <a:r>
              <a:rPr lang="en-US" smtClean="0"/>
              <a:t>techniques.</a:t>
            </a:r>
            <a:endParaRPr lang="en-US"/>
          </a:p>
          <a:p>
            <a:r>
              <a:rPr lang="en-US"/>
              <a:t>Wavelet techniques have </a:t>
            </a:r>
            <a:r>
              <a:rPr lang="en-US" b="1"/>
              <a:t>not been thoroughly</a:t>
            </a:r>
            <a:r>
              <a:rPr lang="en-US"/>
              <a:t> </a:t>
            </a:r>
            <a:r>
              <a:rPr lang="en-US" b="1"/>
              <a:t>worked out in applications</a:t>
            </a:r>
            <a:r>
              <a:rPr lang="en-US"/>
              <a:t> such as practical data analysis where for example, discretely sampled time-series data might need to be analyzed.</a:t>
            </a:r>
          </a:p>
        </p:txBody>
      </p:sp>
    </p:spTree>
    <p:extLst>
      <p:ext uri="{BB962C8B-B14F-4D97-AF65-F5344CB8AC3E}">
        <p14:creationId xmlns:p14="http://schemas.microsoft.com/office/powerpoint/2010/main" val="5353328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sz="quarter" idx="1"/>
          </p:nvPr>
        </p:nvSpPr>
        <p:spPr>
          <a:xfrm>
            <a:off x="457200" y="914400"/>
            <a:ext cx="8001000" cy="5340858"/>
          </a:xfrm>
        </p:spPr>
        <p:txBody>
          <a:bodyPr>
            <a:noAutofit/>
          </a:bodyPr>
          <a:lstStyle/>
          <a:p>
            <a:pPr lvl="0"/>
            <a:r>
              <a:rPr lang="en-US" sz="1600" smtClean="0"/>
              <a:t>English:</a:t>
            </a:r>
          </a:p>
          <a:p>
            <a:pPr marL="708660" lvl="1" indent="-342900">
              <a:buClrTx/>
              <a:buSzPct val="100000"/>
              <a:buFont typeface="+mj-lt"/>
              <a:buAutoNum type="arabicPeriod"/>
            </a:pPr>
            <a:r>
              <a:rPr lang="en-US" sz="1600"/>
              <a:t>M. Sifuzzaman, M.R. Islam, M.Z. Ali: “</a:t>
            </a:r>
            <a:r>
              <a:rPr lang="en-US" sz="1600" i="1"/>
              <a:t>Application of Wavelet Transform and its Advantages Compared to Fourier Transform”</a:t>
            </a:r>
            <a:r>
              <a:rPr lang="en-US" sz="1600"/>
              <a:t>, Vidyasagar University, 2009.</a:t>
            </a:r>
          </a:p>
          <a:p>
            <a:pPr marL="708660" lvl="1" indent="-342900">
              <a:buClrTx/>
              <a:buSzPct val="100000"/>
              <a:buFont typeface="+mj-lt"/>
              <a:buAutoNum type="arabicPeriod"/>
            </a:pPr>
            <a:r>
              <a:rPr lang="en-US" sz="1600" smtClean="0"/>
              <a:t>Rafael C. Gonzalez &amp; R. E. Woods: “</a:t>
            </a:r>
            <a:r>
              <a:rPr lang="en-US" sz="1600" i="1" smtClean="0"/>
              <a:t>Digital Image Processing Third Edition”</a:t>
            </a:r>
            <a:r>
              <a:rPr lang="en-US" sz="1600" smtClean="0"/>
              <a:t>, Prentice Hall, ISBN 978-0131687288, pp. 483-543, 2006.</a:t>
            </a:r>
          </a:p>
          <a:p>
            <a:pPr marL="708660" lvl="1" indent="-342900">
              <a:buClrTx/>
              <a:buFont typeface="+mj-lt"/>
              <a:buAutoNum type="arabicPeriod"/>
            </a:pPr>
            <a:r>
              <a:rPr lang="en-US" sz="1600" smtClean="0"/>
              <a:t>Richard Szeliski: “</a:t>
            </a:r>
            <a:r>
              <a:rPr lang="en-US" sz="1600" i="1" smtClean="0"/>
              <a:t>Computer Vision: Algorithms and Applications”</a:t>
            </a:r>
            <a:r>
              <a:rPr lang="en-US" sz="1600" smtClean="0"/>
              <a:t>, Springer, ISBN 978-1848829343, pp. 154-160, 2010.</a:t>
            </a:r>
          </a:p>
          <a:p>
            <a:r>
              <a:rPr lang="en-US" sz="1600" smtClean="0"/>
              <a:t>Vietnamese:</a:t>
            </a:r>
            <a:endParaRPr lang="en-US" sz="1600"/>
          </a:p>
          <a:p>
            <a:pPr marL="708660" lvl="1" indent="-342900">
              <a:buClrTx/>
              <a:buSzPct val="100000"/>
              <a:buFont typeface="+mj-lt"/>
              <a:buAutoNum type="arabicPeriod" startAt="4"/>
            </a:pPr>
            <a:r>
              <a:rPr lang="en-US" sz="1600"/>
              <a:t>Đỗ Ngọc Anh: “Nén ảnh sử dụng biến đổi wavelet và ứng dụng trong các dịch vụ dữ liệu đa phương tiện di động”, Đại học Bách Khoa Hà Nội, 2006. </a:t>
            </a:r>
            <a:endParaRPr lang="en-US" sz="1600" smtClean="0"/>
          </a:p>
          <a:p>
            <a:pPr marL="708660" lvl="1" indent="-342900">
              <a:buClrTx/>
              <a:buSzPct val="100000"/>
              <a:buFont typeface="+mj-lt"/>
              <a:buAutoNum type="arabicPeriod" startAt="4"/>
            </a:pPr>
            <a:r>
              <a:rPr lang="en-US" sz="1600" smtClean="0"/>
              <a:t>Nguyễn </a:t>
            </a:r>
            <a:r>
              <a:rPr lang="en-US" sz="1600"/>
              <a:t>Thị Lụa: “</a:t>
            </a:r>
            <a:r>
              <a:rPr lang="en-US" sz="1600" i="1"/>
              <a:t>Nghiên cứu lý thuyết wavelet trong xử lý tín hiệu”</a:t>
            </a:r>
            <a:r>
              <a:rPr lang="en-US" sz="1600"/>
              <a:t>, Đại học Bách Khoa Hà Nội, 2001.</a:t>
            </a:r>
          </a:p>
          <a:p>
            <a:pPr marL="708660" lvl="1" indent="-342900">
              <a:buClrTx/>
              <a:buSzPct val="100000"/>
              <a:buFont typeface="+mj-lt"/>
              <a:buAutoNum type="arabicPeriod" startAt="4"/>
            </a:pPr>
            <a:r>
              <a:rPr lang="en-US" sz="1600"/>
              <a:t>Trần Duy Hưng: “</a:t>
            </a:r>
            <a:r>
              <a:rPr lang="en-US" sz="1600" i="1"/>
              <a:t>Kỹ thuật xử lý ảnh sử dụng biến đổi Wavelet</a:t>
            </a:r>
            <a:r>
              <a:rPr lang="en-US" sz="1600" smtClean="0"/>
              <a:t>”.</a:t>
            </a:r>
          </a:p>
          <a:p>
            <a:pPr lvl="0"/>
            <a:r>
              <a:rPr lang="en-US" sz="1600"/>
              <a:t>Website:</a:t>
            </a:r>
            <a:endParaRPr lang="en-US" sz="1600" u="sng" smtClean="0">
              <a:hlinkClick r:id="rId2"/>
            </a:endParaRPr>
          </a:p>
          <a:p>
            <a:pPr marL="708660" lvl="1" indent="-342900">
              <a:buClrTx/>
              <a:buSzPct val="100000"/>
              <a:buFont typeface="+mj-lt"/>
              <a:buAutoNum type="arabicPeriod" startAt="7"/>
            </a:pPr>
            <a:r>
              <a:rPr lang="en-US" sz="1600" u="sng">
                <a:hlinkClick r:id="rId3"/>
              </a:rPr>
              <a:t>http://en.wikipedia.org/wiki/Wavelet_transform</a:t>
            </a:r>
            <a:endParaRPr lang="en-US" sz="1600"/>
          </a:p>
          <a:p>
            <a:pPr marL="708660" lvl="1" indent="-342900">
              <a:buClrTx/>
              <a:buSzPct val="100000"/>
              <a:buFont typeface="+mj-lt"/>
              <a:buAutoNum type="arabicPeriod" startAt="7"/>
            </a:pPr>
            <a:r>
              <a:rPr lang="en-US" sz="1600" u="sng" smtClean="0">
                <a:hlinkClick r:id="rId2"/>
              </a:rPr>
              <a:t>http</a:t>
            </a:r>
            <a:r>
              <a:rPr lang="en-US" sz="1600" u="sng">
                <a:hlinkClick r:id="rId2"/>
              </a:rPr>
              <a:t>://</a:t>
            </a:r>
            <a:r>
              <a:rPr lang="en-US" sz="1600" u="sng" smtClean="0">
                <a:hlinkClick r:id="rId2"/>
              </a:rPr>
              <a:t>www.mathworks.com/help/wavelet/ug/wavelet-packets.html</a:t>
            </a:r>
            <a:endParaRPr lang="en-US" sz="1600"/>
          </a:p>
        </p:txBody>
      </p:sp>
      <p:sp>
        <p:nvSpPr>
          <p:cNvPr id="4" name="Slide Number Placeholder 3"/>
          <p:cNvSpPr>
            <a:spLocks noGrp="1"/>
          </p:cNvSpPr>
          <p:nvPr>
            <p:ph type="sldNum" sz="quarter" idx="15"/>
          </p:nvPr>
        </p:nvSpPr>
        <p:spPr/>
        <p:txBody>
          <a:bodyPr/>
          <a:lstStyle/>
          <a:p>
            <a:fld id="{23B8E435-5DF5-44DE-83D2-9F90DF09A99B}" type="slidenum">
              <a:rPr lang="en-US" smtClean="0"/>
              <a:pPr/>
              <a:t>79</a:t>
            </a:fld>
            <a:endParaRPr lang="en-US"/>
          </a:p>
        </p:txBody>
      </p:sp>
    </p:spTree>
    <p:extLst>
      <p:ext uri="{BB962C8B-B14F-4D97-AF65-F5344CB8AC3E}">
        <p14:creationId xmlns:p14="http://schemas.microsoft.com/office/powerpoint/2010/main" val="3830396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SHORT-TIME 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8</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Wide </a:t>
            </a:r>
            <a:r>
              <a:rPr lang="en-US"/>
              <a:t>analysis window </a:t>
            </a:r>
            <a:r>
              <a:rPr lang="en-US">
                <a:sym typeface="Wingdings" panose="05000000000000000000" pitchFamily="2" charset="2"/>
              </a:rPr>
              <a:t></a:t>
            </a:r>
            <a:r>
              <a:rPr lang="en-US" smtClean="0"/>
              <a:t> </a:t>
            </a:r>
            <a:r>
              <a:rPr lang="en-US"/>
              <a:t>poor time resolution, good frequency </a:t>
            </a:r>
            <a:r>
              <a:rPr lang="en-US" smtClean="0"/>
              <a:t>resolution.</a:t>
            </a:r>
          </a:p>
          <a:p>
            <a:pPr>
              <a:lnSpc>
                <a:spcPct val="90000"/>
              </a:lnSpc>
            </a:pPr>
            <a:r>
              <a:rPr lang="en-US"/>
              <a:t>Narrow analysis window </a:t>
            </a:r>
            <a:r>
              <a:rPr lang="en-US">
                <a:sym typeface="Wingdings" panose="05000000000000000000" pitchFamily="2" charset="2"/>
              </a:rPr>
              <a:t></a:t>
            </a:r>
            <a:r>
              <a:rPr lang="en-US" smtClean="0"/>
              <a:t> </a:t>
            </a:r>
            <a:r>
              <a:rPr lang="en-US"/>
              <a:t>good time resolution, poor frequency </a:t>
            </a:r>
            <a:r>
              <a:rPr lang="en-US" smtClean="0"/>
              <a:t>resolution.</a:t>
            </a:r>
            <a:endParaRPr lang="en-US" smtClean="0"/>
          </a:p>
          <a:p>
            <a:pPr>
              <a:lnSpc>
                <a:spcPct val="90000"/>
              </a:lnSpc>
            </a:pPr>
            <a:r>
              <a:rPr lang="en-US"/>
              <a:t>Once the window is chosen, the resolution is set for both time and frequency.</a:t>
            </a:r>
          </a:p>
          <a:p>
            <a:pPr>
              <a:lnSpc>
                <a:spcPct val="90000"/>
              </a:lnSpc>
            </a:pPr>
            <a:endParaRPr lang="en-US" dirty="0"/>
          </a:p>
        </p:txBody>
      </p:sp>
      <p:pic>
        <p:nvPicPr>
          <p:cNvPr id="8" name="Picture 16" descr="stft"/>
          <p:cNvPicPr>
            <a:picLocks noChangeAspect="1" noChangeArrowheads="1"/>
          </p:cNvPicPr>
          <p:nvPr/>
        </p:nvPicPr>
        <p:blipFill rotWithShape="1">
          <a:blip r:embed="rId3">
            <a:extLst>
              <a:ext uri="{28A0092B-C50C-407E-A947-70E740481C1C}">
                <a14:useLocalDpi xmlns:a14="http://schemas.microsoft.com/office/drawing/2010/main" val="0"/>
              </a:ext>
            </a:extLst>
          </a:blip>
          <a:srcRect t="5484" b="11814"/>
          <a:stretch/>
        </p:blipFill>
        <p:spPr bwMode="auto">
          <a:xfrm>
            <a:off x="838200" y="3446471"/>
            <a:ext cx="7679787" cy="257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819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Heisenberg Uncertainty Principle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9</a:t>
            </a:fld>
            <a:endParaRPr lang="en-US"/>
          </a:p>
        </p:txBody>
      </p:sp>
      <mc:AlternateContent xmlns:mc="http://schemas.openxmlformats.org/markup-compatibility/2006" xmlns:a14="http://schemas.microsoft.com/office/drawing/2010/main">
        <mc:Choice Requires="a14">
          <p:sp>
            <p:nvSpPr>
              <p:cNvPr id="3" name="Rectangle 2"/>
              <p:cNvSpPr/>
              <p:nvPr/>
            </p:nvSpPr>
            <p:spPr>
              <a:xfrm>
                <a:off x="3342779" y="685800"/>
                <a:ext cx="2229841"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𝛥</m:t>
                      </m:r>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𝛥</m:t>
                      </m:r>
                      <m:r>
                        <a:rPr lang="en-US" sz="2800" i="1">
                          <a:latin typeface="Cambria Math" panose="02040503050406030204" pitchFamily="18" charset="0"/>
                        </a:rPr>
                        <m:t>𝑓</m:t>
                      </m:r>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0">
                              <a:latin typeface="Cambria Math" panose="02040503050406030204" pitchFamily="18" charset="0"/>
                            </a:rPr>
                            <m:t>4</m:t>
                          </m:r>
                          <m:r>
                            <a:rPr lang="en-US" sz="2800" i="1">
                              <a:latin typeface="Cambria Math" panose="02040503050406030204" pitchFamily="18" charset="0"/>
                            </a:rPr>
                            <m:t>𝜋</m:t>
                          </m:r>
                        </m:den>
                      </m:f>
                    </m:oMath>
                  </m:oMathPara>
                </a14:m>
                <a:endParaRPr lang="en-US" sz="2800"/>
              </a:p>
            </p:txBody>
          </p:sp>
        </mc:Choice>
        <mc:Fallback xmlns="">
          <p:sp>
            <p:nvSpPr>
              <p:cNvPr id="3" name="Rectangle 2"/>
              <p:cNvSpPr>
                <a:spLocks noRot="1" noChangeAspect="1" noMove="1" noResize="1" noEditPoints="1" noAdjustHandles="1" noChangeArrowheads="1" noChangeShapeType="1" noTextEdit="1"/>
              </p:cNvSpPr>
              <p:nvPr/>
            </p:nvSpPr>
            <p:spPr>
              <a:xfrm>
                <a:off x="3342779" y="685800"/>
                <a:ext cx="2229841" cy="901785"/>
              </a:xfrm>
              <a:prstGeom prst="rect">
                <a:avLst/>
              </a:prstGeom>
              <a:blipFill rotWithShape="0">
                <a:blip r:embed="rId3"/>
                <a:stretch>
                  <a:fillRect/>
                </a:stretch>
              </a:blipFill>
            </p:spPr>
            <p:txBody>
              <a:bodyPr/>
              <a:lstStyle/>
              <a:p>
                <a:r>
                  <a:rPr lang="en-US">
                    <a:noFill/>
                  </a:rPr>
                  <a:t> </a:t>
                </a:r>
              </a:p>
            </p:txBody>
          </p:sp>
        </mc:Fallback>
      </mc:AlternateContent>
      <p:sp>
        <p:nvSpPr>
          <p:cNvPr id="10" name="Line 4"/>
          <p:cNvSpPr>
            <a:spLocks noChangeShapeType="1"/>
          </p:cNvSpPr>
          <p:nvPr/>
        </p:nvSpPr>
        <p:spPr bwMode="auto">
          <a:xfrm flipV="1">
            <a:off x="3164975" y="1612985"/>
            <a:ext cx="600075" cy="598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5"/>
          <p:cNvSpPr txBox="1">
            <a:spLocks noChangeArrowheads="1"/>
          </p:cNvSpPr>
          <p:nvPr/>
        </p:nvSpPr>
        <p:spPr bwMode="auto">
          <a:xfrm>
            <a:off x="304800" y="2213060"/>
            <a:ext cx="40767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Time resolution:</a:t>
            </a:r>
            <a:r>
              <a:rPr lang="en-US" sz="2200">
                <a:latin typeface="Arial" panose="020B0604020202020204" pitchFamily="34" charset="0"/>
                <a:cs typeface="Arial" panose="020B0604020202020204" pitchFamily="34" charset="0"/>
              </a:rPr>
              <a:t> How well two spikes in time can be separated from each other in the transform domain</a:t>
            </a:r>
          </a:p>
          <a:p>
            <a:pPr algn="ctr"/>
            <a:endParaRPr lang="en-US" sz="2200">
              <a:latin typeface="Arial" panose="020B0604020202020204" pitchFamily="34" charset="0"/>
              <a:cs typeface="Arial" panose="020B0604020202020204" pitchFamily="34" charset="0"/>
            </a:endParaRPr>
          </a:p>
        </p:txBody>
      </p:sp>
      <p:sp>
        <p:nvSpPr>
          <p:cNvPr id="12" name="Rectangle 6"/>
          <p:cNvSpPr>
            <a:spLocks noChangeArrowheads="1"/>
          </p:cNvSpPr>
          <p:nvPr/>
        </p:nvSpPr>
        <p:spPr bwMode="auto">
          <a:xfrm>
            <a:off x="4791075" y="2211472"/>
            <a:ext cx="39719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Frequency resolution:</a:t>
            </a:r>
            <a:r>
              <a:rPr lang="en-US" sz="2200">
                <a:latin typeface="Arial" panose="020B0604020202020204" pitchFamily="34" charset="0"/>
                <a:cs typeface="Arial" panose="020B0604020202020204" pitchFamily="34" charset="0"/>
              </a:rPr>
              <a:t> How well two spectral components can be separated from each other in the transform domain</a:t>
            </a:r>
          </a:p>
        </p:txBody>
      </p:sp>
      <p:sp>
        <p:nvSpPr>
          <p:cNvPr id="13" name="Line 7"/>
          <p:cNvSpPr>
            <a:spLocks noChangeShapeType="1"/>
          </p:cNvSpPr>
          <p:nvPr/>
        </p:nvSpPr>
        <p:spPr bwMode="auto">
          <a:xfrm flipH="1" flipV="1">
            <a:off x="4306387" y="1625685"/>
            <a:ext cx="538163" cy="585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1066801" y="4495800"/>
            <a:ext cx="7010399" cy="2062103"/>
          </a:xfrm>
          <a:prstGeom prst="rect">
            <a:avLst/>
          </a:prstGeom>
          <a:noFill/>
        </p:spPr>
        <p:txBody>
          <a:bodyPr wrap="square" rtlCol="0">
            <a:spAutoFit/>
          </a:bodyPr>
          <a:lstStyle/>
          <a:p>
            <a:r>
              <a:rPr lang="en-US" sz="2400" b="1">
                <a:solidFill>
                  <a:srgbClr val="660066"/>
                </a:solidFill>
                <a:latin typeface="Arial" panose="020B0604020202020204" pitchFamily="34" charset="0"/>
                <a:cs typeface="Arial" panose="020B0604020202020204" pitchFamily="34" charset="0"/>
              </a:rPr>
              <a:t>Both time and frequency resolutions cannot be arbitrarily high!!!</a:t>
            </a:r>
            <a:r>
              <a:rPr lang="en-US" sz="2000">
                <a:solidFill>
                  <a:srgbClr val="660066"/>
                </a:solidFill>
                <a:latin typeface="Arial" panose="020B0604020202020204" pitchFamily="34" charset="0"/>
                <a:cs typeface="Arial" panose="020B0604020202020204" pitchFamily="34" charset="0"/>
              </a:rPr>
              <a:t> </a:t>
            </a:r>
            <a:r>
              <a:rPr lang="en-US" sz="2000">
                <a:solidFill>
                  <a:srgbClr val="FF3300"/>
                </a:solidFill>
                <a:latin typeface="Arial" panose="020B0604020202020204" pitchFamily="34" charset="0"/>
                <a:cs typeface="Arial" panose="020B0604020202020204" pitchFamily="34" charset="0"/>
                <a:sym typeface="Wingdings" panose="05000000000000000000" pitchFamily="2" charset="2"/>
              </a:rPr>
              <a:t> </a:t>
            </a:r>
            <a:r>
              <a:rPr lang="en-US" sz="2000">
                <a:latin typeface="Arial" panose="020B0604020202020204" pitchFamily="34" charset="0"/>
                <a:cs typeface="Arial" panose="020B0604020202020204" pitchFamily="34" charset="0"/>
                <a:sym typeface="Wingdings" panose="05000000000000000000" pitchFamily="2" charset="2"/>
              </a:rPr>
              <a:t>We cannot precisely know at what time instance a frequency component is located. We can only know what </a:t>
            </a:r>
            <a:r>
              <a:rPr lang="en-US" sz="2000" i="1">
                <a:latin typeface="Arial" panose="020B0604020202020204" pitchFamily="34" charset="0"/>
                <a:cs typeface="Arial" panose="020B0604020202020204" pitchFamily="34" charset="0"/>
                <a:sym typeface="Wingdings" panose="05000000000000000000" pitchFamily="2" charset="2"/>
              </a:rPr>
              <a:t>interval of </a:t>
            </a:r>
            <a:r>
              <a:rPr lang="en-US" sz="2000" i="1" smtClean="0">
                <a:latin typeface="Arial" panose="020B0604020202020204" pitchFamily="34" charset="0"/>
                <a:cs typeface="Arial" panose="020B0604020202020204" pitchFamily="34" charset="0"/>
                <a:sym typeface="Wingdings" panose="05000000000000000000" pitchFamily="2" charset="2"/>
              </a:rPr>
              <a:t>frequencies </a:t>
            </a:r>
            <a:r>
              <a:rPr lang="en-US" sz="2000" smtClean="0">
                <a:latin typeface="Arial" panose="020B0604020202020204" pitchFamily="34" charset="0"/>
                <a:cs typeface="Arial" panose="020B0604020202020204" pitchFamily="34" charset="0"/>
                <a:sym typeface="Wingdings" panose="05000000000000000000" pitchFamily="2" charset="2"/>
              </a:rPr>
              <a:t>are </a:t>
            </a:r>
            <a:r>
              <a:rPr lang="en-US" sz="2000">
                <a:latin typeface="Arial" panose="020B0604020202020204" pitchFamily="34" charset="0"/>
                <a:cs typeface="Arial" panose="020B0604020202020204" pitchFamily="34" charset="0"/>
                <a:sym typeface="Wingdings" panose="05000000000000000000" pitchFamily="2" charset="2"/>
              </a:rPr>
              <a:t>present in which </a:t>
            </a:r>
            <a:r>
              <a:rPr lang="en-US" sz="2000" i="1">
                <a:latin typeface="Arial" panose="020B0604020202020204" pitchFamily="34" charset="0"/>
                <a:cs typeface="Arial" panose="020B0604020202020204" pitchFamily="34" charset="0"/>
                <a:sym typeface="Wingdings" panose="05000000000000000000" pitchFamily="2" charset="2"/>
              </a:rPr>
              <a:t>time intervals</a:t>
            </a:r>
            <a:endParaRPr lang="en-US" sz="2400" b="1">
              <a:solidFill>
                <a:srgbClr val="660066"/>
              </a:solidFill>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pic>
        <p:nvPicPr>
          <p:cNvPr id="15" name="Picture 5" descr="Heisenberg_pic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587" y="245851"/>
            <a:ext cx="92075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3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1825</TotalTime>
  <Words>4154</Words>
  <Application>Microsoft Office PowerPoint</Application>
  <PresentationFormat>On-screen Show (4:3)</PresentationFormat>
  <Paragraphs>958</Paragraphs>
  <Slides>79</Slides>
  <Notes>78</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4</vt:i4>
      </vt:variant>
      <vt:variant>
        <vt:lpstr>Slide Titles</vt:lpstr>
      </vt:variant>
      <vt:variant>
        <vt:i4>79</vt:i4>
      </vt:variant>
    </vt:vector>
  </HeadingPairs>
  <TitlesOfParts>
    <vt:vector size="98" baseType="lpstr">
      <vt:lpstr>굴림</vt:lpstr>
      <vt:lpstr>휴먼매직체</vt:lpstr>
      <vt:lpstr>MS Gothic</vt:lpstr>
      <vt:lpstr>新細明體</vt:lpstr>
      <vt:lpstr>Arial</vt:lpstr>
      <vt:lpstr>Calibri</vt:lpstr>
      <vt:lpstr>Cambria Math</vt:lpstr>
      <vt:lpstr>Century Schoolbook</vt:lpstr>
      <vt:lpstr>Corbel</vt:lpstr>
      <vt:lpstr>Symbol</vt:lpstr>
      <vt:lpstr>Tahoma</vt:lpstr>
      <vt:lpstr>Times New Roman</vt:lpstr>
      <vt:lpstr>Wingdings</vt:lpstr>
      <vt:lpstr>Wingdings 2</vt:lpstr>
      <vt:lpstr>Oriel</vt:lpstr>
      <vt:lpstr>MathType 6.0 Equation</vt:lpstr>
      <vt:lpstr>Equation</vt:lpstr>
      <vt:lpstr>Egyenlet</vt:lpstr>
      <vt:lpstr>Bitmap Image</vt:lpstr>
      <vt:lpstr>WAVELET TRANSFORM</vt:lpstr>
      <vt:lpstr>OUTLINE</vt:lpstr>
      <vt:lpstr>FOURIER TRANSFORM</vt:lpstr>
      <vt:lpstr>FOURIER TRANSFORM</vt:lpstr>
      <vt:lpstr>Stationary and Non-stationary Signals</vt:lpstr>
      <vt:lpstr>Stationary and Non-stationary Signals</vt:lpstr>
      <vt:lpstr>SHORT-TIME FOURIER TRANSFORM</vt:lpstr>
      <vt:lpstr>SHORT-TIME FOURIER TRANSFORM</vt:lpstr>
      <vt:lpstr>Heisenberg Uncertainty Principle</vt:lpstr>
      <vt:lpstr>WAVELET TRANSFORM</vt:lpstr>
      <vt:lpstr>WAVELET TRANSFORM</vt:lpstr>
      <vt:lpstr>WAVELET TRANSFORM</vt:lpstr>
      <vt:lpstr>TYPES OF WAVELET</vt:lpstr>
      <vt:lpstr>TYPES OF WAVELET</vt:lpstr>
      <vt:lpstr>Image Pyramids</vt:lpstr>
      <vt:lpstr>Image Pyramids</vt:lpstr>
      <vt:lpstr>Subband Coding</vt:lpstr>
      <vt:lpstr>Subband Coding</vt:lpstr>
      <vt:lpstr>MULTIRESOLUTION ANALYSIS</vt:lpstr>
      <vt:lpstr>MULTIRESOLUTION ANALYSIS</vt:lpstr>
      <vt:lpstr>MULTIRESOLUTION ANALYSIS</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CONTINUOUS WAVELET TRANSFORM</vt:lpstr>
      <vt:lpstr>CONTINUOUS WAVELET TRANSFORM</vt:lpstr>
      <vt:lpstr>CONTINUOUS WAVELET TRANSFORM</vt:lpstr>
      <vt:lpstr>CONTINUOUS WAVELET TRANSFORM</vt:lpstr>
      <vt:lpstr>CONTINUOUS WAVELET TRANSFORM</vt:lpstr>
      <vt:lpstr>Fourier vs. Wavelet</vt:lpstr>
      <vt:lpstr>CONTINUOUS WAVELET TRANSFORM</vt:lpstr>
      <vt:lpstr>DISCREET WAVELET TRANSFORM</vt:lpstr>
      <vt:lpstr>DISCREET WAVELET TRANSFORM</vt:lpstr>
      <vt:lpstr>DISCREET WAVELET TRANSFORM</vt:lpstr>
      <vt:lpstr>Pyramidal Wavelet Decomposition</vt:lpstr>
      <vt:lpstr>DISCREET WAVELET TRANSFORM</vt:lpstr>
      <vt:lpstr>DISCREET WAVELET TRANSFORM</vt:lpstr>
      <vt:lpstr>DISCREET WAVELET TRANSFORM</vt:lpstr>
      <vt:lpstr>CWT vs. DWT</vt:lpstr>
      <vt:lpstr>FAST WAVELET TRANSFORM</vt:lpstr>
      <vt:lpstr>FAST WAVELET TRANSFORM</vt:lpstr>
      <vt:lpstr>FAST WAVELET TRANSFORM</vt:lpstr>
      <vt:lpstr>FAST WAVELET TRANSFORM</vt:lpstr>
      <vt:lpstr>FAST WAVELET TRANSFORM</vt:lpstr>
      <vt:lpstr>FAST WAVELET TRANSFORM</vt:lpstr>
      <vt:lpstr>FAST WAVELET TRANSFORM</vt:lpstr>
      <vt:lpstr>FAST WAVELET TRANSFORM</vt:lpstr>
      <vt:lpstr>FAST WAVELET TRANSFORM</vt:lpstr>
      <vt:lpstr>LIFTING SCHEME</vt:lpstr>
      <vt:lpstr>LIFTING SCHEME</vt:lpstr>
      <vt:lpstr>LIFTING SCHEME</vt:lpstr>
      <vt:lpstr>LIFTING SCHEME</vt:lpstr>
      <vt:lpstr>WAVELET PACKET</vt:lpstr>
      <vt:lpstr>Applied Fields Using Wavelets</vt:lpstr>
      <vt:lpstr>WAVELET TRANSFORM APPLICATION</vt:lpstr>
      <vt:lpstr>WAVELET TRANSFORM APPLICATION</vt:lpstr>
      <vt:lpstr>WAVELET TRANSFORM APPLICATION</vt:lpstr>
      <vt:lpstr>JPEG 2000 Encoder Block Diagram</vt:lpstr>
      <vt:lpstr>Wavelets in Image Coding</vt:lpstr>
      <vt:lpstr>Steps in JPEG 2000</vt:lpstr>
      <vt:lpstr>DWT in JPEG 2000</vt:lpstr>
      <vt:lpstr>DWT in JPEG 2000</vt:lpstr>
      <vt:lpstr>DWT in JPEG 2000</vt:lpstr>
      <vt:lpstr>DWT in JPEG 2000</vt:lpstr>
      <vt:lpstr>DWT in JPEG 2000</vt:lpstr>
      <vt:lpstr>DWT in JPEG 2000</vt:lpstr>
      <vt:lpstr>JPEG2000 vs JPEG</vt:lpstr>
      <vt:lpstr>DEMO</vt:lpstr>
      <vt:lpstr>FUTURE WORK</vt:lpstr>
      <vt:lpstr>REFERENCE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Wavelet Transform</dc:title>
  <dc:creator>Group 9</dc:creator>
  <cp:lastModifiedBy>Alex Huynh</cp:lastModifiedBy>
  <cp:revision>138</cp:revision>
  <dcterms:created xsi:type="dcterms:W3CDTF">2014-08-22T03:03:46Z</dcterms:created>
  <dcterms:modified xsi:type="dcterms:W3CDTF">2014-09-26T08:35:02Z</dcterms:modified>
</cp:coreProperties>
</file>