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67" r:id="rId3"/>
    <p:sldId id="257" r:id="rId4"/>
    <p:sldId id="265" r:id="rId5"/>
    <p:sldId id="264" r:id="rId6"/>
    <p:sldId id="266" r:id="rId7"/>
    <p:sldId id="259" r:id="rId8"/>
    <p:sldId id="260" r:id="rId9"/>
    <p:sldId id="258" r:id="rId10"/>
    <p:sldId id="261" r:id="rId11"/>
    <p:sldId id="262" r:id="rId12"/>
    <p:sldId id="263" r:id="rId13"/>
    <p:sldId id="269" r:id="rId14"/>
    <p:sldId id="297" r:id="rId15"/>
    <p:sldId id="299" r:id="rId16"/>
    <p:sldId id="300" r:id="rId17"/>
    <p:sldId id="301" r:id="rId18"/>
    <p:sldId id="309" r:id="rId19"/>
    <p:sldId id="303" r:id="rId20"/>
    <p:sldId id="304" r:id="rId21"/>
    <p:sldId id="288" r:id="rId22"/>
    <p:sldId id="306" r:id="rId23"/>
    <p:sldId id="290" r:id="rId24"/>
    <p:sldId id="291" r:id="rId25"/>
    <p:sldId id="310" r:id="rId26"/>
    <p:sldId id="293" r:id="rId27"/>
    <p:sldId id="295" r:id="rId28"/>
    <p:sldId id="294" r:id="rId29"/>
    <p:sldId id="292" r:id="rId30"/>
    <p:sldId id="296" r:id="rId31"/>
    <p:sldId id="270" r:id="rId32"/>
    <p:sldId id="286" r:id="rId33"/>
    <p:sldId id="273" r:id="rId34"/>
    <p:sldId id="274" r:id="rId35"/>
    <p:sldId id="276" r:id="rId36"/>
    <p:sldId id="279" r:id="rId37"/>
    <p:sldId id="278" r:id="rId38"/>
    <p:sldId id="284" r:id="rId39"/>
    <p:sldId id="285" r:id="rId40"/>
    <p:sldId id="275" r:id="rId41"/>
    <p:sldId id="282" r:id="rId42"/>
    <p:sldId id="283" r:id="rId43"/>
    <p:sldId id="287" r:id="rId44"/>
    <p:sldId id="272" r:id="rId45"/>
    <p:sldId id="26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0942" autoAdjust="0"/>
  </p:normalViewPr>
  <p:slideViewPr>
    <p:cSldViewPr>
      <p:cViewPr varScale="1">
        <p:scale>
          <a:sx n="65" d="100"/>
          <a:sy n="65" d="100"/>
        </p:scale>
        <p:origin x="-6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C08AA4-DCEE-47BE-9189-01D12B489C6E}" type="datetimeFigureOut">
              <a:rPr lang="vi-VN" smtClean="0"/>
              <a:pPr/>
              <a:t>19/04/2012</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D9F32C-2DAD-4C91-9584-E09C91529D89}" type="slidenum">
              <a:rPr lang="vi-VN" smtClean="0"/>
              <a:pPr/>
              <a:t>‹#›</a:t>
            </a:fld>
            <a:endParaRPr lang="vi-VN"/>
          </a:p>
        </p:txBody>
      </p:sp>
    </p:spTree>
    <p:extLst>
      <p:ext uri="{BB962C8B-B14F-4D97-AF65-F5344CB8AC3E}">
        <p14:creationId xmlns:p14="http://schemas.microsoft.com/office/powerpoint/2010/main" xmlns="" val="17080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dirty="0" smtClean="0">
                <a:solidFill>
                  <a:schemeClr val="tx1"/>
                </a:solidFill>
                <a:latin typeface="+mn-lt"/>
                <a:ea typeface="+mn-ea"/>
                <a:cs typeface="+mn-cs"/>
              </a:rPr>
              <a:t>IBM</a:t>
            </a:r>
            <a:r>
              <a:rPr lang="vi-VN" sz="1200" b="0" kern="1200" baseline="0" dirty="0" smtClean="0">
                <a:solidFill>
                  <a:schemeClr val="tx1"/>
                </a:solidFill>
                <a:latin typeface="+mn-lt"/>
                <a:ea typeface="+mn-ea"/>
                <a:cs typeface="+mn-cs"/>
              </a:rPr>
              <a:t> 5150 (1981)</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baseline="0" dirty="0" smtClean="0">
                <a:solidFill>
                  <a:schemeClr val="tx1"/>
                </a:solidFill>
                <a:latin typeface="+mn-lt"/>
                <a:ea typeface="+mn-ea"/>
                <a:cs typeface="+mn-cs"/>
              </a:rPr>
              <a:t>CPU: Intel8088@4.77MHz</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Memory: 16</a:t>
            </a:r>
            <a:r>
              <a:rPr lang="vi-VN" sz="1200" u="none" strike="noStrike" kern="1200" dirty="0" smtClean="0">
                <a:solidFill>
                  <a:schemeClr val="tx1"/>
                </a:solidFill>
                <a:latin typeface="+mn-lt"/>
                <a:ea typeface="+mn-ea"/>
                <a:cs typeface="+mn-cs"/>
              </a:rPr>
              <a:t>kB</a:t>
            </a:r>
            <a:r>
              <a:rPr lang="vi-VN" dirty="0" smtClean="0"/>
              <a:t>~256kB</a:t>
            </a:r>
            <a:endParaRPr lang="vi-VN" b="0" dirty="0" smtClean="0"/>
          </a:p>
        </p:txBody>
      </p:sp>
      <p:sp>
        <p:nvSpPr>
          <p:cNvPr id="4" name="Slide Number Placeholder 3"/>
          <p:cNvSpPr>
            <a:spLocks noGrp="1"/>
          </p:cNvSpPr>
          <p:nvPr>
            <p:ph type="sldNum" sz="quarter" idx="10"/>
          </p:nvPr>
        </p:nvSpPr>
        <p:spPr/>
        <p:txBody>
          <a:bodyPr/>
          <a:lstStyle/>
          <a:p>
            <a:fld id="{32D9F32C-2DAD-4C91-9584-E09C91529D89}" type="slidenum">
              <a:rPr lang="vi-VN" smtClean="0"/>
              <a:pPr/>
              <a:t>3</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kern="1200" dirty="0" smtClean="0">
                <a:solidFill>
                  <a:schemeClr val="tx1"/>
                </a:solidFill>
                <a:latin typeface="+mn-lt"/>
                <a:ea typeface="+mn-ea"/>
                <a:cs typeface="+mn-cs"/>
              </a:rPr>
              <a:t>DynaTAC 8000X (1983)</a:t>
            </a:r>
            <a:endParaRPr lang="vi-VN" b="0" dirty="0" smtClean="0"/>
          </a:p>
        </p:txBody>
      </p:sp>
      <p:sp>
        <p:nvSpPr>
          <p:cNvPr id="4" name="Slide Number Placeholder 3"/>
          <p:cNvSpPr>
            <a:spLocks noGrp="1"/>
          </p:cNvSpPr>
          <p:nvPr>
            <p:ph type="sldNum" sz="quarter" idx="10"/>
          </p:nvPr>
        </p:nvSpPr>
        <p:spPr/>
        <p:txBody>
          <a:bodyPr/>
          <a:lstStyle/>
          <a:p>
            <a:fld id="{32D9F32C-2DAD-4C91-9584-E09C91529D89}" type="slidenum">
              <a:rPr lang="vi-VN" smtClean="0"/>
              <a:pPr/>
              <a:t>4</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32D9F32C-2DAD-4C91-9584-E09C91529D89}" type="slidenum">
              <a:rPr lang="vi-VN" smtClean="0"/>
              <a:pPr/>
              <a:t>7</a:t>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9F32C-2DAD-4C91-9584-E09C91529D89}" type="slidenum">
              <a:rPr lang="vi-VN" smtClean="0"/>
              <a:pPr/>
              <a:t>29</a:t>
            </a:fld>
            <a:endParaRPr lang="vi-VN"/>
          </a:p>
        </p:txBody>
      </p:sp>
    </p:spTree>
    <p:extLst>
      <p:ext uri="{BB962C8B-B14F-4D97-AF65-F5344CB8AC3E}">
        <p14:creationId xmlns:p14="http://schemas.microsoft.com/office/powerpoint/2010/main" xmlns="" val="91082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2D9F32C-2DAD-4C91-9584-E09C91529D89}" type="slidenum">
              <a:rPr lang="vi-VN" smtClean="0"/>
              <a:pPr/>
              <a:t>31</a:t>
            </a:fld>
            <a:endParaRPr 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2D9F32C-2DAD-4C91-9584-E09C91529D89}" type="slidenum">
              <a:rPr lang="vi-VN" smtClean="0"/>
              <a:pPr/>
              <a:t>32</a:t>
            </a:fld>
            <a:endParaRPr 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Linux kernel provides Android with several key security features, including:</a:t>
            </a:r>
          </a:p>
          <a:p>
            <a:pPr>
              <a:buFont typeface="Arial" pitchFamily="34" charset="0"/>
              <a:buChar char="•"/>
            </a:pPr>
            <a:r>
              <a:rPr lang="en-US" sz="1200" b="0" i="0" kern="1200" dirty="0" smtClean="0">
                <a:solidFill>
                  <a:schemeClr val="tx1"/>
                </a:solidFill>
                <a:latin typeface="+mn-lt"/>
                <a:ea typeface="+mn-ea"/>
                <a:cs typeface="+mn-cs"/>
              </a:rPr>
              <a:t>A user-based permissions model</a:t>
            </a:r>
          </a:p>
          <a:p>
            <a:pPr>
              <a:buFont typeface="Arial" pitchFamily="34" charset="0"/>
              <a:buChar char="•"/>
            </a:pPr>
            <a:r>
              <a:rPr lang="en-US" sz="1200" b="0" i="0" kern="1200" dirty="0" smtClean="0">
                <a:solidFill>
                  <a:schemeClr val="tx1"/>
                </a:solidFill>
                <a:latin typeface="+mn-lt"/>
                <a:ea typeface="+mn-ea"/>
                <a:cs typeface="+mn-cs"/>
              </a:rPr>
              <a:t>Process isolation</a:t>
            </a:r>
          </a:p>
          <a:p>
            <a:pPr>
              <a:buFont typeface="Arial" pitchFamily="34" charset="0"/>
              <a:buChar char="•"/>
            </a:pPr>
            <a:r>
              <a:rPr lang="en-US" sz="1200" b="0" i="0" kern="1200" dirty="0" smtClean="0">
                <a:solidFill>
                  <a:schemeClr val="tx1"/>
                </a:solidFill>
                <a:latin typeface="+mn-lt"/>
                <a:ea typeface="+mn-ea"/>
                <a:cs typeface="+mn-cs"/>
              </a:rPr>
              <a:t>Extensible mechanism for secure IPC</a:t>
            </a:r>
          </a:p>
          <a:p>
            <a:pPr>
              <a:buFont typeface="Arial" pitchFamily="34" charset="0"/>
              <a:buChar char="•"/>
            </a:pPr>
            <a:r>
              <a:rPr lang="en-US" sz="1200" b="0" i="0" kern="1200" dirty="0" smtClean="0">
                <a:solidFill>
                  <a:schemeClr val="tx1"/>
                </a:solidFill>
                <a:latin typeface="+mn-lt"/>
                <a:ea typeface="+mn-ea"/>
                <a:cs typeface="+mn-cs"/>
              </a:rPr>
              <a:t>The ability to remove unnecessary and potentially insecure parts of the kernel</a:t>
            </a:r>
          </a:p>
          <a:p>
            <a:pPr>
              <a:buFont typeface="Arial" pitchFamily="34" charset="0"/>
              <a:buChar char="•"/>
            </a:pP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Android includes many features that make common security issues harder to exploit. The Android SDK, compilers, and OS use tools to make common memory corruption issues significantly harder to exploit, including:</a:t>
            </a:r>
          </a:p>
          <a:p>
            <a:pPr>
              <a:buFont typeface="Arial" pitchFamily="34" charset="0"/>
              <a:buChar char="•"/>
            </a:pPr>
            <a:r>
              <a:rPr lang="en-US" sz="1200" b="0" i="0" kern="1200" dirty="0" smtClean="0">
                <a:solidFill>
                  <a:schemeClr val="tx1"/>
                </a:solidFill>
                <a:latin typeface="+mn-lt"/>
                <a:ea typeface="+mn-ea"/>
                <a:cs typeface="+mn-cs"/>
              </a:rPr>
              <a:t>Address Space Layout Randomization (ASLR) to randomize key locations in memory</a:t>
            </a:r>
          </a:p>
          <a:p>
            <a:pPr>
              <a:buFont typeface="Arial" pitchFamily="34" charset="0"/>
              <a:buChar char="•"/>
            </a:pPr>
            <a:r>
              <a:rPr lang="en-US" sz="1200" b="0" i="0" kern="1200" dirty="0" smtClean="0">
                <a:solidFill>
                  <a:schemeClr val="tx1"/>
                </a:solidFill>
                <a:latin typeface="+mn-lt"/>
                <a:ea typeface="+mn-ea"/>
                <a:cs typeface="+mn-cs"/>
              </a:rPr>
              <a:t>Hardware-based No </a:t>
            </a:r>
            <a:r>
              <a:rPr lang="en-US" sz="1200" b="0" i="0" kern="1200" dirty="0" err="1" smtClean="0">
                <a:solidFill>
                  <a:schemeClr val="tx1"/>
                </a:solidFill>
                <a:latin typeface="+mn-lt"/>
                <a:ea typeface="+mn-ea"/>
                <a:cs typeface="+mn-cs"/>
              </a:rPr>
              <a:t>eXecute</a:t>
            </a:r>
            <a:r>
              <a:rPr lang="en-US" sz="1200" b="0" i="0" kern="1200" dirty="0" smtClean="0">
                <a:solidFill>
                  <a:schemeClr val="tx1"/>
                </a:solidFill>
                <a:latin typeface="+mn-lt"/>
                <a:ea typeface="+mn-ea"/>
                <a:cs typeface="+mn-cs"/>
              </a:rPr>
              <a:t> (NX) to prevent code execution on the stack and heap</a:t>
            </a:r>
          </a:p>
          <a:p>
            <a:pPr>
              <a:buFont typeface="Arial" pitchFamily="34" charset="0"/>
              <a:buChar char="•"/>
            </a:pPr>
            <a:r>
              <a:rPr lang="en-US" sz="1200" b="0" i="0" kern="1200" dirty="0" err="1" smtClean="0">
                <a:solidFill>
                  <a:schemeClr val="tx1"/>
                </a:solidFill>
                <a:latin typeface="+mn-lt"/>
                <a:ea typeface="+mn-ea"/>
                <a:cs typeface="+mn-cs"/>
              </a:rPr>
              <a:t>ProPolice</a:t>
            </a:r>
            <a:r>
              <a:rPr lang="en-US" sz="1200" b="0" i="0" kern="1200" dirty="0" smtClean="0">
                <a:solidFill>
                  <a:schemeClr val="tx1"/>
                </a:solidFill>
                <a:latin typeface="+mn-lt"/>
                <a:ea typeface="+mn-ea"/>
                <a:cs typeface="+mn-cs"/>
              </a:rPr>
              <a:t> to prevent stack buffer overruns</a:t>
            </a:r>
          </a:p>
          <a:p>
            <a:pPr>
              <a:buFont typeface="Arial" pitchFamily="34" charset="0"/>
              <a:buChar char="•"/>
            </a:pPr>
            <a:r>
              <a:rPr lang="en-US" sz="1200" b="0" i="0" kern="1200" dirty="0" err="1" smtClean="0">
                <a:solidFill>
                  <a:schemeClr val="tx1"/>
                </a:solidFill>
                <a:latin typeface="+mn-lt"/>
                <a:ea typeface="+mn-ea"/>
                <a:cs typeface="+mn-cs"/>
              </a:rPr>
              <a:t>safe_iop</a:t>
            </a:r>
            <a:r>
              <a:rPr lang="en-US" sz="1200" b="0" i="0" kern="1200" dirty="0" smtClean="0">
                <a:solidFill>
                  <a:schemeClr val="tx1"/>
                </a:solidFill>
                <a:latin typeface="+mn-lt"/>
                <a:ea typeface="+mn-ea"/>
                <a:cs typeface="+mn-cs"/>
              </a:rPr>
              <a:t> to reduce integer overflows</a:t>
            </a:r>
          </a:p>
          <a:p>
            <a:pPr>
              <a:buFont typeface="Arial" pitchFamily="34" charset="0"/>
              <a:buChar char="•"/>
            </a:pPr>
            <a:r>
              <a:rPr lang="en-US" sz="1200" b="0" i="0" kern="1200" dirty="0" smtClean="0">
                <a:solidFill>
                  <a:schemeClr val="tx1"/>
                </a:solidFill>
                <a:latin typeface="+mn-lt"/>
                <a:ea typeface="+mn-ea"/>
                <a:cs typeface="+mn-cs"/>
              </a:rPr>
              <a:t>Extensions to </a:t>
            </a:r>
            <a:r>
              <a:rPr lang="en-US" sz="1200" b="0" i="0" kern="1200" dirty="0" err="1" smtClean="0">
                <a:solidFill>
                  <a:schemeClr val="tx1"/>
                </a:solidFill>
                <a:latin typeface="+mn-lt"/>
                <a:ea typeface="+mn-ea"/>
                <a:cs typeface="+mn-cs"/>
              </a:rPr>
              <a:t>OpenBSD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dlmalloc</a:t>
            </a:r>
            <a:r>
              <a:rPr lang="en-US" sz="1200" b="0" i="0" kern="1200" dirty="0" smtClean="0">
                <a:solidFill>
                  <a:schemeClr val="tx1"/>
                </a:solidFill>
                <a:latin typeface="+mn-lt"/>
                <a:ea typeface="+mn-ea"/>
                <a:cs typeface="+mn-cs"/>
              </a:rPr>
              <a:t> to prevent double free() vulnerabilities and to prevent chunk consolidation attacks. Chunk consolidation attacks are a common way to exploit heap corruption.</a:t>
            </a:r>
          </a:p>
          <a:p>
            <a:pPr>
              <a:buFont typeface="Arial" pitchFamily="34" charset="0"/>
              <a:buChar char="•"/>
            </a:pPr>
            <a:r>
              <a:rPr lang="en-US" sz="1200" b="0" i="0" kern="1200" dirty="0" err="1" smtClean="0">
                <a:solidFill>
                  <a:schemeClr val="tx1"/>
                </a:solidFill>
                <a:latin typeface="+mn-lt"/>
                <a:ea typeface="+mn-ea"/>
                <a:cs typeface="+mn-cs"/>
              </a:rPr>
              <a:t>OpenBSD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calloc</a:t>
            </a:r>
            <a:r>
              <a:rPr lang="en-US" sz="1200" b="0" i="0" kern="1200" dirty="0" smtClean="0">
                <a:solidFill>
                  <a:schemeClr val="tx1"/>
                </a:solidFill>
                <a:latin typeface="+mn-lt"/>
                <a:ea typeface="+mn-ea"/>
                <a:cs typeface="+mn-cs"/>
              </a:rPr>
              <a:t> to prevent integer overflows during memory allocation</a:t>
            </a:r>
          </a:p>
          <a:p>
            <a:pPr>
              <a:buFont typeface="Arial" pitchFamily="34" charset="0"/>
              <a:buChar char="•"/>
            </a:pPr>
            <a:r>
              <a:rPr lang="en-US" sz="1200" b="0" i="0" kern="1200" dirty="0" smtClean="0">
                <a:solidFill>
                  <a:schemeClr val="tx1"/>
                </a:solidFill>
                <a:latin typeface="+mn-lt"/>
                <a:ea typeface="+mn-ea"/>
                <a:cs typeface="+mn-cs"/>
              </a:rPr>
              <a:t>Linux </a:t>
            </a:r>
            <a:r>
              <a:rPr lang="en-US" sz="1200" b="0" i="0" kern="1200" dirty="0" err="1" smtClean="0">
                <a:solidFill>
                  <a:schemeClr val="tx1"/>
                </a:solidFill>
                <a:latin typeface="+mn-lt"/>
                <a:ea typeface="+mn-ea"/>
                <a:cs typeface="+mn-cs"/>
              </a:rPr>
              <a:t>mmap_min_addr</a:t>
            </a:r>
            <a:r>
              <a:rPr lang="en-US" sz="1200" b="0" i="0" kern="1200" dirty="0" smtClean="0">
                <a:solidFill>
                  <a:schemeClr val="tx1"/>
                </a:solidFill>
                <a:latin typeface="+mn-lt"/>
                <a:ea typeface="+mn-ea"/>
                <a:cs typeface="+mn-cs"/>
              </a:rPr>
              <a:t>() to mitigate null pointer dereference privilege escalation</a:t>
            </a:r>
          </a:p>
          <a:p>
            <a:pPr>
              <a:buFont typeface="Arial" pitchFamily="34" charset="0"/>
              <a:buNone/>
            </a:pPr>
            <a:endParaRPr lang="en-US" sz="1200" b="0" i="0" kern="1200" dirty="0" smtClean="0">
              <a:solidFill>
                <a:schemeClr val="tx1"/>
              </a:solidFill>
              <a:latin typeface="+mn-lt"/>
              <a:ea typeface="+mn-ea"/>
              <a:cs typeface="+mn-cs"/>
            </a:endParaRPr>
          </a:p>
          <a:p>
            <a:pPr>
              <a:buFont typeface="Arial" pitchFamily="34" charset="0"/>
              <a:buNone/>
            </a:pPr>
            <a:endParaRPr lang="en-US" sz="1200" b="0" i="0" kern="1200" dirty="0" smtClean="0">
              <a:solidFill>
                <a:schemeClr val="tx1"/>
              </a:solidFill>
              <a:latin typeface="+mn-lt"/>
              <a:ea typeface="+mn-ea"/>
              <a:cs typeface="+mn-cs"/>
            </a:endParaRPr>
          </a:p>
          <a:p>
            <a:endParaRPr lang="vi-VN" dirty="0"/>
          </a:p>
        </p:txBody>
      </p:sp>
      <p:sp>
        <p:nvSpPr>
          <p:cNvPr id="4" name="Slide Number Placeholder 3"/>
          <p:cNvSpPr>
            <a:spLocks noGrp="1"/>
          </p:cNvSpPr>
          <p:nvPr>
            <p:ph type="sldNum" sz="quarter" idx="10"/>
          </p:nvPr>
        </p:nvSpPr>
        <p:spPr/>
        <p:txBody>
          <a:bodyPr/>
          <a:lstStyle/>
          <a:p>
            <a:fld id="{32D9F32C-2DAD-4C91-9584-E09C91529D89}" type="slidenum">
              <a:rPr lang="vi-VN" smtClean="0"/>
              <a:pPr/>
              <a:t>33</a:t>
            </a:fld>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essiv</a:t>
            </a:r>
            <a:r>
              <a:rPr lang="en-US" sz="1200" b="0" i="0" kern="1200" dirty="0" smtClean="0">
                <a:solidFill>
                  <a:schemeClr val="tx1"/>
                </a:solidFill>
                <a:latin typeface="+mn-lt"/>
                <a:ea typeface="+mn-ea"/>
                <a:cs typeface="+mn-cs"/>
              </a:rPr>
              <a:t>: "encrypted </a:t>
            </a:r>
            <a:r>
              <a:rPr lang="en-US" sz="1200" b="0" i="0" kern="1200" dirty="0" err="1" smtClean="0">
                <a:solidFill>
                  <a:schemeClr val="tx1"/>
                </a:solidFill>
                <a:latin typeface="+mn-lt"/>
                <a:ea typeface="+mn-ea"/>
                <a:cs typeface="+mn-cs"/>
              </a:rPr>
              <a:t>sector|salt</a:t>
            </a:r>
            <a:r>
              <a:rPr lang="en-US" sz="1200" b="0" i="0" kern="1200" dirty="0" smtClean="0">
                <a:solidFill>
                  <a:schemeClr val="tx1"/>
                </a:solidFill>
                <a:latin typeface="+mn-lt"/>
                <a:ea typeface="+mn-ea"/>
                <a:cs typeface="+mn-cs"/>
              </a:rPr>
              <a:t> initial vector”</a:t>
            </a:r>
          </a:p>
          <a:p>
            <a:r>
              <a:rPr lang="en-US" sz="1200" b="0" i="0" kern="1200" dirty="0" smtClean="0">
                <a:solidFill>
                  <a:schemeClr val="tx1"/>
                </a:solidFill>
                <a:latin typeface="+mn-lt"/>
                <a:ea typeface="+mn-ea"/>
                <a:cs typeface="+mn-cs"/>
              </a:rPr>
              <a:t>IV(sector) = E(s,</a:t>
            </a:r>
            <a:r>
              <a:rPr lang="en-US" sz="1200" b="0" i="0" kern="1200" baseline="0" dirty="0" smtClean="0">
                <a:solidFill>
                  <a:schemeClr val="tx1"/>
                </a:solidFill>
                <a:latin typeface="+mn-lt"/>
                <a:ea typeface="+mn-ea"/>
                <a:cs typeface="+mn-cs"/>
              </a:rPr>
              <a:t> sector), s = hash(K)</a:t>
            </a:r>
            <a:endParaRPr lang="vi-VN" dirty="0" smtClean="0"/>
          </a:p>
          <a:p>
            <a:endParaRPr lang="vi-VN" dirty="0"/>
          </a:p>
        </p:txBody>
      </p:sp>
      <p:sp>
        <p:nvSpPr>
          <p:cNvPr id="4" name="Slide Number Placeholder 3"/>
          <p:cNvSpPr>
            <a:spLocks noGrp="1"/>
          </p:cNvSpPr>
          <p:nvPr>
            <p:ph type="sldNum" sz="quarter" idx="10"/>
          </p:nvPr>
        </p:nvSpPr>
        <p:spPr/>
        <p:txBody>
          <a:bodyPr/>
          <a:lstStyle/>
          <a:p>
            <a:fld id="{32D9F32C-2DAD-4C91-9584-E09C91529D89}" type="slidenum">
              <a:rPr lang="vi-VN" smtClean="0"/>
              <a:pPr/>
              <a:t>35</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394713F-3470-4BB6-A15D-4D61A4F2EBBB}" type="datetime1">
              <a:rPr lang="en-US" smtClean="0"/>
              <a:pPr/>
              <a:t>4/19/2012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1C4A1-08B7-4CE6-8369-57549F725D7E}" type="datetime1">
              <a:rPr lang="en-US" smtClean="0"/>
              <a:pPr/>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B099BE-982F-499F-A322-CB2F97E93644}" type="datetime1">
              <a:rPr lang="en-US" smtClean="0"/>
              <a:pPr/>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E4E596-B795-4DEE-93C5-3838958C4F4A}" type="datetime1">
              <a:rPr lang="en-US" smtClean="0"/>
              <a:pPr/>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4DDE44-A5EA-4C08-B685-2D6EFAD3F66B}" type="datetime1">
              <a:rPr lang="en-US" smtClean="0"/>
              <a:pPr/>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933F28-D7D3-44FF-A5C0-1F17C808E683}" type="datetime1">
              <a:rPr lang="en-US" smtClean="0"/>
              <a:pPr/>
              <a:t>4/19/2012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90457D8-3F56-4CC8-9289-66B301CA9359}" type="datetime1">
              <a:rPr lang="en-US" smtClean="0"/>
              <a:pPr/>
              <a:t>4/19/2012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3D54ED-8335-442D-9842-6AEED5DE259C}" type="datetime1">
              <a:rPr lang="en-US" smtClean="0"/>
              <a:pPr/>
              <a:t>4/19/2012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6B65D-C7D5-45F2-9AF3-4A91675ADAD3}" type="datetime1">
              <a:rPr lang="en-US" smtClean="0"/>
              <a:pPr/>
              <a:t>4/19/2012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B5379F-EC5F-4937-AE20-AA6A07C54659}" type="datetime1">
              <a:rPr lang="en-US" smtClean="0"/>
              <a:pPr/>
              <a:t>4/19/2012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20B6BF-0F62-45E9-97DA-C86D99DDA44B}" type="datetime1">
              <a:rPr lang="en-US" smtClean="0"/>
              <a:pPr/>
              <a:t>4/19/2012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021DE9B-A2F3-4A41-9E0E-8CE371F57B6A}" type="datetime1">
              <a:rPr lang="en-US" smtClean="0"/>
              <a:pPr/>
              <a:t>4/19/2012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25.jpeg"/><Relationship Id="rId4" Type="http://schemas.openxmlformats.org/officeDocument/2006/relationships/image" Target="../media/image24.png"/><Relationship Id="rId9"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av-test.org/fileadmin/pdf/avtest_2012-02_android_anti-malware_report_english.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ource.android.com/tech/encryption/android_crypto_implementation.html" TargetMode="External"/><Relationship Id="rId7" Type="http://schemas.openxmlformats.org/officeDocument/2006/relationships/hyperlink" Target="http://www.av-test.org/fileadmin/pdf/avtest_2012-02_android_anti-malware_report_english.pdf" TargetMode="External"/><Relationship Id="rId2" Type="http://schemas.openxmlformats.org/officeDocument/2006/relationships/hyperlink" Target="http://source.android.com/tech/security/index.html" TargetMode="External"/><Relationship Id="rId1" Type="http://schemas.openxmlformats.org/officeDocument/2006/relationships/slideLayout" Target="../slideLayouts/slideLayout2.xml"/><Relationship Id="rId6" Type="http://schemas.openxmlformats.org/officeDocument/2006/relationships/hyperlink" Target="http://anandam.name/pbkdf2/" TargetMode="External"/><Relationship Id="rId5" Type="http://schemas.openxmlformats.org/officeDocument/2006/relationships/hyperlink" Target="http://www.ietf.org/rfc/rfc2898.txt" TargetMode="External"/><Relationship Id="rId4" Type="http://schemas.openxmlformats.org/officeDocument/2006/relationships/hyperlink" Target="http://en.wikipedia.org/wiki/Disk_encryption_theor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device security</a:t>
            </a:r>
            <a:endParaRPr lang="vi-VN" dirty="0"/>
          </a:p>
        </p:txBody>
      </p:sp>
      <p:sp>
        <p:nvSpPr>
          <p:cNvPr id="3" name="Subtitle 2"/>
          <p:cNvSpPr>
            <a:spLocks noGrp="1"/>
          </p:cNvSpPr>
          <p:nvPr>
            <p:ph type="subTitle" idx="1"/>
          </p:nvPr>
        </p:nvSpPr>
        <p:spPr/>
        <p:txBody>
          <a:bodyPr/>
          <a:lstStyle/>
          <a:p>
            <a:r>
              <a:rPr lang="en-US" dirty="0" err="1" smtClean="0"/>
              <a:t>Nguyễn</a:t>
            </a:r>
            <a:r>
              <a:rPr lang="en-US" dirty="0" smtClean="0"/>
              <a:t> </a:t>
            </a:r>
            <a:r>
              <a:rPr lang="en-US" dirty="0" err="1" smtClean="0"/>
              <a:t>Văn</a:t>
            </a:r>
            <a:r>
              <a:rPr lang="en-US" dirty="0" smtClean="0"/>
              <a:t> </a:t>
            </a:r>
            <a:r>
              <a:rPr lang="en-US" dirty="0" err="1" smtClean="0"/>
              <a:t>Đông</a:t>
            </a:r>
            <a:r>
              <a:rPr lang="en-US" dirty="0" smtClean="0"/>
              <a:t> (11070444)</a:t>
            </a:r>
          </a:p>
          <a:p>
            <a:r>
              <a:rPr lang="en-US" dirty="0" err="1" smtClean="0"/>
              <a:t>Trần</a:t>
            </a:r>
            <a:r>
              <a:rPr lang="en-US" dirty="0" smtClean="0"/>
              <a:t> </a:t>
            </a:r>
            <a:r>
              <a:rPr lang="en-US" dirty="0" err="1" smtClean="0"/>
              <a:t>Nữ</a:t>
            </a:r>
            <a:r>
              <a:rPr lang="en-US" dirty="0" smtClean="0"/>
              <a:t> </a:t>
            </a:r>
            <a:r>
              <a:rPr lang="en-US" dirty="0" err="1" smtClean="0"/>
              <a:t>Quỳnh</a:t>
            </a:r>
            <a:r>
              <a:rPr lang="en-US" dirty="0" smtClean="0"/>
              <a:t> </a:t>
            </a:r>
            <a:r>
              <a:rPr lang="en-US" dirty="0" err="1" smtClean="0"/>
              <a:t>Như</a:t>
            </a:r>
            <a:r>
              <a:rPr lang="en-US" dirty="0" smtClean="0"/>
              <a:t> (09070457)</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protect</a:t>
            </a:r>
            <a:endParaRPr lang="vi-VN" dirty="0"/>
          </a:p>
        </p:txBody>
      </p:sp>
      <p:sp>
        <p:nvSpPr>
          <p:cNvPr id="3" name="Content Placeholder 2"/>
          <p:cNvSpPr>
            <a:spLocks noGrp="1"/>
          </p:cNvSpPr>
          <p:nvPr>
            <p:ph idx="1"/>
          </p:nvPr>
        </p:nvSpPr>
        <p:spPr/>
        <p:txBody>
          <a:bodyPr>
            <a:normAutofit/>
          </a:bodyPr>
          <a:lstStyle/>
          <a:p>
            <a:r>
              <a:rPr lang="en-US" dirty="0" smtClean="0"/>
              <a:t>Policy:</a:t>
            </a:r>
          </a:p>
          <a:p>
            <a:pPr lvl="1"/>
            <a:r>
              <a:rPr lang="en-US" dirty="0" smtClean="0"/>
              <a:t>Limit type of devices</a:t>
            </a:r>
          </a:p>
          <a:p>
            <a:pPr lvl="1"/>
            <a:r>
              <a:rPr lang="en-US" dirty="0" smtClean="0"/>
              <a:t>Limit mobile application</a:t>
            </a:r>
          </a:p>
          <a:p>
            <a:pPr lvl="1"/>
            <a:r>
              <a:rPr lang="en-US" dirty="0" smtClean="0"/>
              <a:t>Limit data stored on devices</a:t>
            </a:r>
          </a:p>
          <a:p>
            <a:pPr lvl="1"/>
            <a:r>
              <a:rPr lang="en-US" dirty="0" smtClean="0"/>
              <a:t>Devices must be protected by password</a:t>
            </a:r>
          </a:p>
          <a:p>
            <a:pPr lvl="1"/>
            <a:r>
              <a:rPr lang="en-US" dirty="0" smtClean="0"/>
              <a:t>Devices must be protected by tools</a:t>
            </a:r>
          </a:p>
          <a:p>
            <a:pPr lvl="1"/>
            <a:r>
              <a:rPr lang="en-US" dirty="0" smtClean="0"/>
              <a:t>Users are responsible for physical secure and report when loss</a:t>
            </a:r>
          </a:p>
          <a:p>
            <a:pPr lvl="1"/>
            <a:r>
              <a:rPr lang="en-US" dirty="0" smtClean="0"/>
              <a: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protect</a:t>
            </a:r>
            <a:endParaRPr lang="vi-VN" dirty="0"/>
          </a:p>
        </p:txBody>
      </p:sp>
      <p:sp>
        <p:nvSpPr>
          <p:cNvPr id="3" name="Content Placeholder 2"/>
          <p:cNvSpPr>
            <a:spLocks noGrp="1"/>
          </p:cNvSpPr>
          <p:nvPr>
            <p:ph idx="1"/>
          </p:nvPr>
        </p:nvSpPr>
        <p:spPr/>
        <p:txBody>
          <a:bodyPr>
            <a:normAutofit/>
          </a:bodyPr>
          <a:lstStyle/>
          <a:p>
            <a:r>
              <a:rPr lang="en-US" dirty="0" smtClean="0"/>
              <a:t>User attention:</a:t>
            </a:r>
          </a:p>
          <a:p>
            <a:pPr lvl="1"/>
            <a:r>
              <a:rPr lang="en-US" dirty="0" smtClean="0"/>
              <a:t>Should not "jailbreak" or "root" your device</a:t>
            </a:r>
          </a:p>
          <a:p>
            <a:pPr lvl="1"/>
            <a:r>
              <a:rPr lang="en-US" dirty="0" smtClean="0"/>
              <a:t>Do not install software from un-trusted source</a:t>
            </a:r>
          </a:p>
          <a:p>
            <a:pPr lvl="1"/>
            <a:r>
              <a:rPr lang="en-US" dirty="0" smtClean="0"/>
              <a:t>Update firmware frequently, configure automatic updates if possible</a:t>
            </a:r>
          </a:p>
          <a:p>
            <a:pPr lvl="1"/>
            <a:r>
              <a:rPr lang="vi-VN" dirty="0" smtClean="0"/>
              <a:t>Configure mobile devices securely</a:t>
            </a:r>
          </a:p>
          <a:p>
            <a:pPr lvl="1"/>
            <a:r>
              <a:rPr lang="en-US" dirty="0" smtClean="0"/>
              <a:t>Do not connect to unsecure Wi-Fi networks</a:t>
            </a:r>
            <a:endParaRPr lang="vi-VN" dirty="0" smtClean="0"/>
          </a:p>
          <a:p>
            <a:pPr lvl="1"/>
            <a:r>
              <a:rPr lang="en-US" dirty="0" smtClean="0"/>
              <a:t>Utilize anti-virus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protect</a:t>
            </a:r>
            <a:endParaRPr lang="vi-VN" dirty="0"/>
          </a:p>
        </p:txBody>
      </p:sp>
      <p:sp>
        <p:nvSpPr>
          <p:cNvPr id="3" name="Content Placeholder 2"/>
          <p:cNvSpPr>
            <a:spLocks noGrp="1"/>
          </p:cNvSpPr>
          <p:nvPr>
            <p:ph idx="1"/>
          </p:nvPr>
        </p:nvSpPr>
        <p:spPr/>
        <p:txBody>
          <a:bodyPr>
            <a:normAutofit/>
          </a:bodyPr>
          <a:lstStyle/>
          <a:p>
            <a:r>
              <a:rPr lang="en-US" dirty="0" smtClean="0"/>
              <a:t>User attention:</a:t>
            </a:r>
          </a:p>
          <a:p>
            <a:pPr lvl="1"/>
            <a:r>
              <a:rPr lang="en-US" dirty="0" smtClean="0"/>
              <a:t>To protect confidential data in case of loss:</a:t>
            </a:r>
            <a:endParaRPr lang="vi-VN" dirty="0" smtClean="0"/>
          </a:p>
          <a:p>
            <a:pPr lvl="2"/>
            <a:r>
              <a:rPr lang="en-US" dirty="0" smtClean="0"/>
              <a:t>Use an encryption solution to keep portable data secure in transit</a:t>
            </a:r>
          </a:p>
          <a:p>
            <a:pPr lvl="2"/>
            <a:r>
              <a:rPr lang="en-US" dirty="0" smtClean="0"/>
              <a:t>Enable remote wipe or auto-wipe after a number of fail login</a:t>
            </a:r>
          </a:p>
          <a:p>
            <a:pPr lvl="1"/>
            <a:r>
              <a:rPr lang="en-US" dirty="0" smtClean="0"/>
              <a:t>…</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Encrypt data on mobile device</a:t>
            </a:r>
            <a:endParaRPr lang="vi-VN" dirty="0"/>
          </a:p>
        </p:txBody>
      </p:sp>
      <p:sp>
        <p:nvSpPr>
          <p:cNvPr id="3" name="Content Placeholder 2"/>
          <p:cNvSpPr>
            <a:spLocks noGrp="1"/>
          </p:cNvSpPr>
          <p:nvPr>
            <p:ph idx="1"/>
          </p:nvPr>
        </p:nvSpPr>
        <p:spPr/>
        <p:txBody>
          <a:bodyPr/>
          <a:lstStyle/>
          <a:p>
            <a:r>
              <a:rPr lang="en-US" dirty="0" smtClean="0"/>
              <a:t>Why</a:t>
            </a:r>
          </a:p>
          <a:p>
            <a:pPr lvl="1"/>
            <a:r>
              <a:rPr lang="en-US" dirty="0" smtClean="0"/>
              <a:t>Extracting data from a mobile device is possible even if the device password is not known:</a:t>
            </a:r>
          </a:p>
          <a:p>
            <a:pPr lvl="2"/>
            <a:r>
              <a:rPr lang="en-US" dirty="0" smtClean="0"/>
              <a:t>Connect to PC and run a special application</a:t>
            </a:r>
          </a:p>
          <a:p>
            <a:pPr lvl="2"/>
            <a:r>
              <a:rPr lang="en-US" dirty="0" smtClean="0"/>
              <a:t>Read SD card/memory flash directly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Encrypt data on mobile device</a:t>
            </a:r>
            <a:endParaRPr lang="vi-VN" dirty="0"/>
          </a:p>
        </p:txBody>
      </p:sp>
      <p:sp>
        <p:nvSpPr>
          <p:cNvPr id="3" name="Content Placeholder 2"/>
          <p:cNvSpPr>
            <a:spLocks noGrp="1"/>
          </p:cNvSpPr>
          <p:nvPr>
            <p:ph idx="1"/>
          </p:nvPr>
        </p:nvSpPr>
        <p:spPr>
          <a:xfrm>
            <a:off x="457200" y="1935480"/>
            <a:ext cx="7543800" cy="4389120"/>
          </a:xfrm>
        </p:spPr>
        <p:txBody>
          <a:bodyPr>
            <a:normAutofit/>
          </a:bodyPr>
          <a:lstStyle/>
          <a:p>
            <a:r>
              <a:rPr lang="en-US" b="1" dirty="0" smtClean="0">
                <a:cs typeface="Calibri" pitchFamily="34" charset="0"/>
              </a:rPr>
              <a:t>Full-disk encryption (FDE)</a:t>
            </a:r>
            <a:r>
              <a:rPr lang="en-US" dirty="0" smtClean="0">
                <a:cs typeface="Calibri" pitchFamily="34" charset="0"/>
              </a:rPr>
              <a:t>: encrypt entire disk, including OS, system files…</a:t>
            </a:r>
          </a:p>
          <a:p>
            <a:r>
              <a:rPr lang="en-US" b="1" dirty="0" smtClean="0">
                <a:cs typeface="Calibri" pitchFamily="34" charset="0"/>
              </a:rPr>
              <a:t>File system encryption</a:t>
            </a:r>
            <a:r>
              <a:rPr lang="en-US" dirty="0" smtClean="0">
                <a:cs typeface="Calibri" pitchFamily="34" charset="0"/>
              </a:rPr>
              <a:t>: Encrypt particular files or folders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xmlns="" val="988798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FDE: How it encrypts</a:t>
            </a:r>
            <a:endParaRPr lang="vi-V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0200" y="1905000"/>
            <a:ext cx="5791200" cy="4572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xmlns="" val="1251231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FDE: Pre-boot authentication</a:t>
            </a:r>
            <a:endParaRPr lang="vi-VN" dirty="0"/>
          </a:p>
        </p:txBody>
      </p:sp>
      <p:sp>
        <p:nvSpPr>
          <p:cNvPr id="3" name="Content Placeholder 2"/>
          <p:cNvSpPr>
            <a:spLocks noGrp="1"/>
          </p:cNvSpPr>
          <p:nvPr>
            <p:ph idx="1"/>
          </p:nvPr>
        </p:nvSpPr>
        <p:spPr>
          <a:xfrm>
            <a:off x="457200" y="1935480"/>
            <a:ext cx="8001000" cy="1652847"/>
          </a:xfrm>
        </p:spPr>
        <p:txBody>
          <a:bodyPr>
            <a:normAutofit/>
          </a:bodyPr>
          <a:lstStyle/>
          <a:p>
            <a:r>
              <a:rPr lang="en-US" dirty="0" smtClean="0">
                <a:cs typeface="Calibri" pitchFamily="34" charset="0"/>
              </a:rPr>
              <a:t>Pre-boot screen -&gt; users provide credentials/security token</a:t>
            </a:r>
          </a:p>
          <a:p>
            <a:pPr marL="708660" lvl="1" indent="-342900">
              <a:buFont typeface="Wingdings" pitchFamily="2" charset="2"/>
              <a:buChar char="Ø"/>
            </a:pPr>
            <a:r>
              <a:rPr lang="en-US" dirty="0" smtClean="0">
                <a:cs typeface="Calibri" pitchFamily="34" charset="0"/>
              </a:rPr>
              <a:t>If success, OS is loaded and users can use the system </a:t>
            </a:r>
          </a:p>
          <a:p>
            <a:pPr marL="0" indent="0">
              <a:buNone/>
            </a:pPr>
            <a:endParaRPr lang="en-US" dirty="0" smtClean="0">
              <a:latin typeface="Calibri" pitchFamily="34" charset="0"/>
              <a:cs typeface="Calibri" pitchFamily="34" charset="0"/>
            </a:endParaRPr>
          </a:p>
          <a:p>
            <a:pPr marL="0" indent="0">
              <a:buNone/>
            </a:pPr>
            <a:endParaRPr lang="vi-VN" dirty="0">
              <a:latin typeface="Calibri" pitchFamily="34" charset="0"/>
              <a:cs typeface="Calibr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60418" y="3352800"/>
            <a:ext cx="4419600" cy="34290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1017491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dirty="0" smtClean="0"/>
              <a:t>FDE: Login successfully</a:t>
            </a:r>
            <a:endParaRPr lang="vi-V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47800" y="2743200"/>
            <a:ext cx="6781800" cy="41148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2"/>
          <p:cNvSpPr>
            <a:spLocks noGrp="1"/>
          </p:cNvSpPr>
          <p:nvPr>
            <p:ph idx="1"/>
          </p:nvPr>
        </p:nvSpPr>
        <p:spPr>
          <a:xfrm>
            <a:off x="457200" y="1600200"/>
            <a:ext cx="8229600" cy="1341120"/>
          </a:xfrm>
        </p:spPr>
        <p:txBody>
          <a:bodyPr>
            <a:normAutofit/>
          </a:bodyPr>
          <a:lstStyle/>
          <a:p>
            <a:r>
              <a:rPr lang="en-US" dirty="0" smtClean="0">
                <a:cs typeface="Calibri" pitchFamily="34" charset="0"/>
              </a:rPr>
              <a:t>All data read(written) from(to) hard disk by OS or any app is handled by FDE</a:t>
            </a:r>
          </a:p>
          <a:p>
            <a:pPr marL="365760" lvl="1" indent="0">
              <a:buNone/>
            </a:pPr>
            <a:r>
              <a:rPr lang="en-US" dirty="0" smtClean="0">
                <a:cs typeface="Calibri" pitchFamily="34" charset="0"/>
              </a:rPr>
              <a:t>-&gt; no unencrypted data in memory</a:t>
            </a:r>
          </a:p>
          <a:p>
            <a:pPr marL="0" indent="0">
              <a:buNone/>
            </a:pP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marL="0" indent="0">
              <a:buNone/>
            </a:pPr>
            <a:endParaRPr lang="en-US" dirty="0" smtClean="0">
              <a:latin typeface="Calibri" pitchFamily="34" charset="0"/>
              <a:cs typeface="Calibri" pitchFamily="34" charset="0"/>
            </a:endParaRPr>
          </a:p>
          <a:p>
            <a:pPr marL="0" indent="0">
              <a:buNone/>
            </a:pPr>
            <a:endParaRPr lang="vi-VN" dirty="0">
              <a:latin typeface="Calibri" pitchFamily="34" charset="0"/>
              <a:cs typeface="Calibri" pitchFamily="34" charset="0"/>
            </a:endParaRPr>
          </a:p>
        </p:txBody>
      </p:sp>
    </p:spTree>
    <p:extLst>
      <p:ext uri="{BB962C8B-B14F-4D97-AF65-F5344CB8AC3E}">
        <p14:creationId xmlns:p14="http://schemas.microsoft.com/office/powerpoint/2010/main" xmlns="" val="2985693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Full Disk Encryption</a:t>
            </a:r>
            <a:endParaRPr lang="vi-VN" dirty="0"/>
          </a:p>
        </p:txBody>
      </p:sp>
      <p:sp>
        <p:nvSpPr>
          <p:cNvPr id="3" name="Content Placeholder 2"/>
          <p:cNvSpPr>
            <a:spLocks noGrp="1"/>
          </p:cNvSpPr>
          <p:nvPr>
            <p:ph idx="1"/>
          </p:nvPr>
        </p:nvSpPr>
        <p:spPr/>
        <p:txBody>
          <a:bodyPr>
            <a:normAutofit/>
          </a:bodyPr>
          <a:lstStyle/>
          <a:p>
            <a:r>
              <a:rPr lang="en-US" dirty="0" smtClean="0">
                <a:cs typeface="Calibri" pitchFamily="34" charset="0"/>
              </a:rPr>
              <a:t>Advantage</a:t>
            </a:r>
          </a:p>
          <a:p>
            <a:pPr lvl="1">
              <a:buFont typeface="Wingdings" pitchFamily="2" charset="2"/>
              <a:buChar char="§"/>
            </a:pPr>
            <a:r>
              <a:rPr lang="en-US" dirty="0" smtClean="0"/>
              <a:t>Everything is encrypted</a:t>
            </a:r>
          </a:p>
          <a:p>
            <a:pPr lvl="1">
              <a:buFont typeface="Wingdings" pitchFamily="2" charset="2"/>
              <a:buChar char="§"/>
            </a:pPr>
            <a:r>
              <a:rPr lang="en-US" dirty="0" smtClean="0"/>
              <a:t>Transparent </a:t>
            </a:r>
            <a:r>
              <a:rPr lang="en-US" dirty="0"/>
              <a:t>to </a:t>
            </a:r>
            <a:r>
              <a:rPr lang="en-US" dirty="0" smtClean="0"/>
              <a:t>user</a:t>
            </a:r>
          </a:p>
          <a:p>
            <a:r>
              <a:rPr lang="en-US" dirty="0" smtClean="0">
                <a:cs typeface="Calibri" pitchFamily="34" charset="0"/>
              </a:rPr>
              <a:t>Disadvantage</a:t>
            </a:r>
          </a:p>
          <a:p>
            <a:pPr lvl="1">
              <a:buFont typeface="Wingdings" pitchFamily="2" charset="2"/>
              <a:buChar char="§"/>
            </a:pPr>
            <a:r>
              <a:rPr lang="en-US" dirty="0" smtClean="0"/>
              <a:t>Protect </a:t>
            </a:r>
            <a:r>
              <a:rPr lang="en-US" dirty="0"/>
              <a:t>data from </a:t>
            </a:r>
            <a:r>
              <a:rPr lang="en-US" dirty="0" smtClean="0"/>
              <a:t>the theft</a:t>
            </a:r>
            <a:r>
              <a:rPr lang="en-US" dirty="0"/>
              <a:t>, not </a:t>
            </a:r>
            <a:r>
              <a:rPr lang="en-US" dirty="0" smtClean="0"/>
              <a:t>from unauthorized access when boot up successfully</a:t>
            </a:r>
            <a:endParaRPr lang="en-US" dirty="0"/>
          </a:p>
          <a:p>
            <a:endParaRPr lang="en-US" dirty="0" smtClean="0">
              <a:cs typeface="Calibri" pitchFamily="34" charset="0"/>
            </a:endParaRPr>
          </a:p>
          <a:p>
            <a:pPr marL="0" indent="0">
              <a:buNone/>
            </a:pPr>
            <a:endParaRPr lang="en-US" dirty="0" smtClean="0">
              <a:cs typeface="Calibri" pitchFamily="34" charset="0"/>
            </a:endParaRPr>
          </a:p>
          <a:p>
            <a:pPr marL="0" indent="0">
              <a:buNone/>
            </a:pP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marL="0" indent="0">
              <a:buNone/>
            </a:pPr>
            <a:endParaRPr lang="en-US" dirty="0" smtClean="0">
              <a:latin typeface="Calibri" pitchFamily="34" charset="0"/>
              <a:cs typeface="Calibri" pitchFamily="34" charset="0"/>
            </a:endParaRPr>
          </a:p>
          <a:p>
            <a:pPr marL="0" indent="0">
              <a:buNone/>
            </a:pPr>
            <a:endParaRPr lang="vi-VN"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xmlns="" val="1397981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File System Encryption</a:t>
            </a:r>
            <a:endParaRPr lang="vi-VN" dirty="0"/>
          </a:p>
        </p:txBody>
      </p:sp>
      <p:sp>
        <p:nvSpPr>
          <p:cNvPr id="3" name="Content Placeholder 2"/>
          <p:cNvSpPr>
            <a:spLocks noGrp="1"/>
          </p:cNvSpPr>
          <p:nvPr>
            <p:ph idx="1"/>
          </p:nvPr>
        </p:nvSpPr>
        <p:spPr/>
        <p:txBody>
          <a:bodyPr>
            <a:normAutofit/>
          </a:bodyPr>
          <a:lstStyle/>
          <a:p>
            <a:r>
              <a:rPr lang="en-US" dirty="0" smtClean="0">
                <a:cs typeface="Calibri" pitchFamily="34" charset="0"/>
              </a:rPr>
              <a:t>Encrypt specific files or folders which contain sensitive data</a:t>
            </a:r>
          </a:p>
          <a:p>
            <a:endParaRPr lang="vi-VN"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xmlns="" val="2453912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vi-VN" dirty="0"/>
          </a:p>
        </p:txBody>
      </p:sp>
      <p:sp>
        <p:nvSpPr>
          <p:cNvPr id="3" name="Content Placeholder 2"/>
          <p:cNvSpPr>
            <a:spLocks noGrp="1"/>
          </p:cNvSpPr>
          <p:nvPr>
            <p:ph idx="1"/>
          </p:nvPr>
        </p:nvSpPr>
        <p:spPr/>
        <p:txBody>
          <a:bodyPr/>
          <a:lstStyle/>
          <a:p>
            <a:r>
              <a:rPr lang="en-US" dirty="0" smtClean="0"/>
              <a:t>Why mobile security?</a:t>
            </a:r>
          </a:p>
          <a:p>
            <a:r>
              <a:rPr lang="en-US" dirty="0" smtClean="0"/>
              <a:t>How to protect</a:t>
            </a:r>
          </a:p>
          <a:p>
            <a:r>
              <a:rPr lang="en-US" dirty="0" smtClean="0"/>
              <a:t>Encrypt data on mobile device</a:t>
            </a:r>
          </a:p>
          <a:p>
            <a:r>
              <a:rPr lang="en-US" dirty="0" smtClean="0"/>
              <a:t>Example application</a:t>
            </a:r>
          </a:p>
          <a:p>
            <a:r>
              <a:rPr lang="en-US" dirty="0" smtClean="0"/>
              <a:t>Course work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File System Encryption</a:t>
            </a:r>
            <a:endParaRPr lang="vi-VN" dirty="0"/>
          </a:p>
        </p:txBody>
      </p:sp>
      <p:sp>
        <p:nvSpPr>
          <p:cNvPr id="3" name="Content Placeholder 2"/>
          <p:cNvSpPr>
            <a:spLocks noGrp="1"/>
          </p:cNvSpPr>
          <p:nvPr>
            <p:ph idx="1"/>
          </p:nvPr>
        </p:nvSpPr>
        <p:spPr/>
        <p:txBody>
          <a:bodyPr>
            <a:normAutofit/>
          </a:bodyPr>
          <a:lstStyle/>
          <a:p>
            <a:r>
              <a:rPr lang="en-US" dirty="0" smtClean="0">
                <a:cs typeface="Calibri" pitchFamily="34" charset="0"/>
              </a:rPr>
              <a:t>Advantage</a:t>
            </a:r>
          </a:p>
          <a:p>
            <a:pPr marL="708660" lvl="1" indent="-342900">
              <a:buFont typeface="Wingdings" pitchFamily="2" charset="2"/>
              <a:buChar char="§"/>
            </a:pPr>
            <a:r>
              <a:rPr lang="en-US" dirty="0" smtClean="0"/>
              <a:t>More </a:t>
            </a:r>
            <a:r>
              <a:rPr lang="en-US" dirty="0"/>
              <a:t>flexible than full-disk </a:t>
            </a:r>
            <a:r>
              <a:rPr lang="en-US" dirty="0" smtClean="0"/>
              <a:t>encryption</a:t>
            </a:r>
          </a:p>
          <a:p>
            <a:pPr marL="708660" lvl="1" indent="-342900">
              <a:buFont typeface="Wingdings" pitchFamily="2" charset="2"/>
              <a:buChar char="§"/>
            </a:pPr>
            <a:r>
              <a:rPr lang="en-US" dirty="0" smtClean="0"/>
              <a:t>Protect </a:t>
            </a:r>
            <a:r>
              <a:rPr lang="en-US" dirty="0"/>
              <a:t>data from unauthorized access and malware</a:t>
            </a:r>
          </a:p>
          <a:p>
            <a:r>
              <a:rPr lang="en-US" dirty="0" smtClean="0">
                <a:cs typeface="Calibri" pitchFamily="34" charset="0"/>
              </a:rPr>
              <a:t>Disadvantage</a:t>
            </a:r>
          </a:p>
          <a:p>
            <a:pPr marL="708660" lvl="1" indent="-342900">
              <a:buFont typeface="Wingdings" pitchFamily="2" charset="2"/>
              <a:buChar char="§"/>
            </a:pPr>
            <a:r>
              <a:rPr lang="en-US" dirty="0" smtClean="0"/>
              <a:t>Depend </a:t>
            </a:r>
            <a:r>
              <a:rPr lang="en-US" dirty="0"/>
              <a:t>on user action</a:t>
            </a:r>
            <a:endParaRPr lang="vi-VN" dirty="0"/>
          </a:p>
          <a:p>
            <a:pPr marL="708660" lvl="1" indent="-342900">
              <a:buFont typeface="Wingdings" pitchFamily="2" charset="2"/>
              <a:buChar char="§"/>
            </a:pPr>
            <a:r>
              <a:rPr lang="en-US" dirty="0" smtClean="0"/>
              <a:t>Difficult </a:t>
            </a:r>
            <a:r>
              <a:rPr lang="en-US" dirty="0"/>
              <a:t>to deploy and manage from a policy point of </a:t>
            </a:r>
            <a:r>
              <a:rPr lang="en-US" dirty="0" smtClean="0"/>
              <a:t>view</a:t>
            </a:r>
          </a:p>
          <a:p>
            <a:pPr marL="708660" lvl="1" indent="-342900">
              <a:buFont typeface="Wingdings" pitchFamily="2" charset="2"/>
              <a:buChar char="§"/>
            </a:pP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vi-VN"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xmlns="" val="3259773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 data on mobile device</a:t>
            </a:r>
            <a:endParaRPr lang="vi-VN" dirty="0"/>
          </a:p>
        </p:txBody>
      </p:sp>
      <p:sp>
        <p:nvSpPr>
          <p:cNvPr id="3" name="Content Placeholder 2"/>
          <p:cNvSpPr>
            <a:spLocks noGrp="1"/>
          </p:cNvSpPr>
          <p:nvPr>
            <p:ph idx="1"/>
          </p:nvPr>
        </p:nvSpPr>
        <p:spPr/>
        <p:txBody>
          <a:bodyPr/>
          <a:lstStyle/>
          <a:p>
            <a:r>
              <a:rPr lang="en-US" dirty="0" smtClean="0"/>
              <a:t>Cryptography system:</a:t>
            </a:r>
          </a:p>
          <a:p>
            <a:pPr lvl="1"/>
            <a:r>
              <a:rPr lang="en-US" dirty="0" smtClean="0"/>
              <a:t>Token-based</a:t>
            </a:r>
          </a:p>
          <a:p>
            <a:pPr lvl="1"/>
            <a:r>
              <a:rPr lang="en-US" dirty="0" smtClean="0"/>
              <a:t>Password-based</a:t>
            </a:r>
          </a:p>
          <a:p>
            <a:pPr lvl="1"/>
            <a:r>
              <a:rPr lang="en-US" dirty="0" smtClean="0"/>
              <a:t>Biometric-based</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Password-based </a:t>
            </a:r>
            <a:r>
              <a:rPr lang="en-US" dirty="0" smtClean="0"/>
              <a:t>Cryptography</a:t>
            </a:r>
            <a:endParaRPr lang="vi-VN" dirty="0"/>
          </a:p>
        </p:txBody>
      </p:sp>
      <p:sp>
        <p:nvSpPr>
          <p:cNvPr id="3" name="Content Placeholder 2"/>
          <p:cNvSpPr>
            <a:spLocks noGrp="1"/>
          </p:cNvSpPr>
          <p:nvPr>
            <p:ph idx="1"/>
          </p:nvPr>
        </p:nvSpPr>
        <p:spPr/>
        <p:txBody>
          <a:bodyPr>
            <a:normAutofit/>
          </a:bodyPr>
          <a:lstStyle/>
          <a:p>
            <a:r>
              <a:rPr lang="en-US" dirty="0" smtClean="0">
                <a:cs typeface="Calibri" pitchFamily="34" charset="0"/>
              </a:rPr>
              <a:t>Password is not directly applicable as a key</a:t>
            </a:r>
          </a:p>
          <a:p>
            <a:pPr marL="365760" lvl="1" indent="0">
              <a:buNone/>
            </a:pPr>
            <a:r>
              <a:rPr lang="en-US" dirty="0" smtClean="0">
                <a:cs typeface="Calibri" pitchFamily="34" charset="0"/>
              </a:rPr>
              <a:t>-&gt; need to perform extra processing</a:t>
            </a:r>
          </a:p>
          <a:p>
            <a:pPr marL="365760" lvl="1" indent="0">
              <a:buNone/>
            </a:pPr>
            <a:endParaRPr lang="en-US" dirty="0" smtClean="0">
              <a:latin typeface="Calibri" pitchFamily="34" charset="0"/>
              <a:cs typeface="Calibri" pitchFamily="34" charset="0"/>
            </a:endParaRPr>
          </a:p>
          <a:p>
            <a:endParaRPr lang="vi-VN"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xmlns="" val="775560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Cryptography</a:t>
            </a:r>
            <a:endParaRPr lang="vi-VN" dirty="0"/>
          </a:p>
        </p:txBody>
      </p:sp>
      <p:sp>
        <p:nvSpPr>
          <p:cNvPr id="3" name="Content Placeholder 2"/>
          <p:cNvSpPr>
            <a:spLocks noGrp="1"/>
          </p:cNvSpPr>
          <p:nvPr>
            <p:ph idx="1"/>
          </p:nvPr>
        </p:nvSpPr>
        <p:spPr>
          <a:xfrm>
            <a:off x="457200" y="1935480"/>
            <a:ext cx="4191000" cy="4389120"/>
          </a:xfrm>
        </p:spPr>
        <p:txBody>
          <a:bodyPr/>
          <a:lstStyle/>
          <a:p>
            <a:r>
              <a:rPr lang="en-US" dirty="0" smtClean="0"/>
              <a:t>Key derivation functions</a:t>
            </a:r>
          </a:p>
          <a:p>
            <a:pPr lvl="1"/>
            <a:r>
              <a:rPr lang="en-US" dirty="0" smtClean="0"/>
              <a:t>Salt:</a:t>
            </a:r>
          </a:p>
          <a:p>
            <a:pPr lvl="2"/>
            <a:r>
              <a:rPr lang="en-US" dirty="0" smtClean="0"/>
              <a:t>Increase output key space</a:t>
            </a:r>
          </a:p>
          <a:p>
            <a:pPr lvl="2"/>
            <a:r>
              <a:rPr lang="en-US" dirty="0" smtClean="0"/>
              <a:t>Difficult to pre-compute a set of key</a:t>
            </a:r>
          </a:p>
          <a:p>
            <a:pPr lvl="1"/>
            <a:r>
              <a:rPr lang="en-US" dirty="0" smtClean="0"/>
              <a:t>Iteration:</a:t>
            </a:r>
          </a:p>
          <a:p>
            <a:pPr lvl="2"/>
            <a:r>
              <a:rPr lang="en-US" dirty="0" smtClean="0"/>
              <a:t>Make KDF more complex</a:t>
            </a:r>
          </a:p>
          <a:p>
            <a:pPr lvl="2"/>
            <a:r>
              <a:rPr lang="en-US" dirty="0" smtClean="0"/>
              <a:t>Should be &gt;= 1000</a:t>
            </a:r>
          </a:p>
          <a:p>
            <a:pPr lvl="1"/>
            <a:r>
              <a:rPr lang="en-US" dirty="0" smtClean="0">
                <a:solidFill>
                  <a:srgbClr val="7030A0"/>
                </a:solidFill>
              </a:rPr>
              <a:t>Salt and Iteration count is not secret</a:t>
            </a:r>
            <a:endParaRPr lang="vi-VN" dirty="0">
              <a:solidFill>
                <a:srgbClr val="7030A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Box 4"/>
          <p:cNvSpPr txBox="1"/>
          <p:nvPr/>
        </p:nvSpPr>
        <p:spPr>
          <a:xfrm>
            <a:off x="6400800" y="2819400"/>
            <a:ext cx="1221425" cy="400110"/>
          </a:xfrm>
          <a:prstGeom prst="rect">
            <a:avLst/>
          </a:prstGeom>
          <a:noFill/>
        </p:spPr>
        <p:txBody>
          <a:bodyPr wrap="none" rtlCol="0">
            <a:spAutoFit/>
          </a:bodyPr>
          <a:lstStyle/>
          <a:p>
            <a:r>
              <a:rPr lang="en-US" sz="2000" dirty="0" smtClean="0">
                <a:solidFill>
                  <a:srgbClr val="0070C0"/>
                </a:solidFill>
              </a:rPr>
              <a:t>Password</a:t>
            </a:r>
            <a:endParaRPr lang="vi-VN" sz="2000" dirty="0">
              <a:solidFill>
                <a:srgbClr val="0070C0"/>
              </a:solidFill>
            </a:endParaRPr>
          </a:p>
        </p:txBody>
      </p:sp>
      <p:sp>
        <p:nvSpPr>
          <p:cNvPr id="6" name="Explosion 2 5"/>
          <p:cNvSpPr/>
          <p:nvPr/>
        </p:nvSpPr>
        <p:spPr>
          <a:xfrm>
            <a:off x="5638800" y="3733800"/>
            <a:ext cx="2895600" cy="1600200"/>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KDF</a:t>
            </a:r>
            <a:endParaRPr lang="vi-VN" sz="2000" dirty="0"/>
          </a:p>
        </p:txBody>
      </p:sp>
      <p:cxnSp>
        <p:nvCxnSpPr>
          <p:cNvPr id="12" name="Straight Arrow Connector 11"/>
          <p:cNvCxnSpPr/>
          <p:nvPr/>
        </p:nvCxnSpPr>
        <p:spPr>
          <a:xfrm>
            <a:off x="7010400" y="3276600"/>
            <a:ext cx="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867400" y="5715000"/>
            <a:ext cx="2212209" cy="400110"/>
          </a:xfrm>
          <a:prstGeom prst="rect">
            <a:avLst/>
          </a:prstGeom>
          <a:noFill/>
        </p:spPr>
        <p:txBody>
          <a:bodyPr wrap="none" rtlCol="0">
            <a:spAutoFit/>
          </a:bodyPr>
          <a:lstStyle/>
          <a:p>
            <a:r>
              <a:rPr lang="en-US" sz="2000" dirty="0" smtClean="0">
                <a:solidFill>
                  <a:srgbClr val="FF0000"/>
                </a:solidFill>
              </a:rPr>
              <a:t>Cryptographic key</a:t>
            </a:r>
            <a:endParaRPr lang="vi-VN" sz="2000" dirty="0">
              <a:solidFill>
                <a:srgbClr val="FF0000"/>
              </a:solidFill>
            </a:endParaRPr>
          </a:p>
        </p:txBody>
      </p:sp>
      <p:cxnSp>
        <p:nvCxnSpPr>
          <p:cNvPr id="14" name="Straight Arrow Connector 13"/>
          <p:cNvCxnSpPr/>
          <p:nvPr/>
        </p:nvCxnSpPr>
        <p:spPr>
          <a:xfrm>
            <a:off x="7010400" y="5181600"/>
            <a:ext cx="0" cy="53340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4953000" y="3276600"/>
            <a:ext cx="601447" cy="400110"/>
          </a:xfrm>
          <a:prstGeom prst="rect">
            <a:avLst/>
          </a:prstGeom>
          <a:noFill/>
        </p:spPr>
        <p:txBody>
          <a:bodyPr wrap="none" rtlCol="0">
            <a:spAutoFit/>
          </a:bodyPr>
          <a:lstStyle/>
          <a:p>
            <a:r>
              <a:rPr lang="en-US" sz="2000" dirty="0" smtClean="0">
                <a:solidFill>
                  <a:srgbClr val="7030A0"/>
                </a:solidFill>
              </a:rPr>
              <a:t>Salt</a:t>
            </a:r>
            <a:endParaRPr lang="vi-VN" sz="2000" dirty="0">
              <a:solidFill>
                <a:srgbClr val="7030A0"/>
              </a:solidFill>
            </a:endParaRPr>
          </a:p>
        </p:txBody>
      </p:sp>
      <p:cxnSp>
        <p:nvCxnSpPr>
          <p:cNvPr id="18" name="Straight Arrow Connector 17"/>
          <p:cNvCxnSpPr/>
          <p:nvPr/>
        </p:nvCxnSpPr>
        <p:spPr>
          <a:xfrm>
            <a:off x="5486400" y="3657600"/>
            <a:ext cx="609600" cy="533400"/>
          </a:xfrm>
          <a:prstGeom prst="straightConnector1">
            <a:avLst/>
          </a:prstGeom>
          <a:ln>
            <a:solidFill>
              <a:srgbClr val="7030A0"/>
            </a:solidFill>
            <a:tailEnd type="arrow"/>
          </a:ln>
        </p:spPr>
        <p:style>
          <a:lnRef idx="3">
            <a:schemeClr val="accent1"/>
          </a:lnRef>
          <a:fillRef idx="0">
            <a:schemeClr val="accent1"/>
          </a:fillRef>
          <a:effectRef idx="2">
            <a:schemeClr val="accent1"/>
          </a:effectRef>
          <a:fontRef idx="minor">
            <a:schemeClr val="tx1"/>
          </a:fontRef>
        </p:style>
      </p:cxnSp>
      <p:sp>
        <p:nvSpPr>
          <p:cNvPr id="22" name="Curved Right Arrow 21"/>
          <p:cNvSpPr/>
          <p:nvPr/>
        </p:nvSpPr>
        <p:spPr>
          <a:xfrm rot="10800000">
            <a:off x="6934200" y="4114800"/>
            <a:ext cx="609600" cy="838200"/>
          </a:xfrm>
          <a:prstGeom prst="curvedRightArrow">
            <a:avLst>
              <a:gd name="adj1" fmla="val 17591"/>
              <a:gd name="adj2" fmla="val 31625"/>
              <a:gd name="adj3" fmla="val 25000"/>
            </a:avLst>
          </a:prstGeom>
          <a:gradFill>
            <a:gsLst>
              <a:gs pos="0">
                <a:srgbClr val="FF0000"/>
              </a:gs>
              <a:gs pos="50000">
                <a:srgbClr val="7030A0"/>
              </a:gs>
              <a:gs pos="100000">
                <a:srgbClr val="0070C0"/>
              </a:gs>
            </a:gsLst>
            <a:lin ang="5400000" scaled="0"/>
          </a:gradFill>
          <a:ln>
            <a:gradFill>
              <a:gsLst>
                <a:gs pos="0">
                  <a:srgbClr val="FF0000"/>
                </a:gs>
                <a:gs pos="50000">
                  <a:srgbClr val="7030A0"/>
                </a:gs>
                <a:gs pos="100000">
                  <a:srgbClr val="0070C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Cryptography</a:t>
            </a:r>
            <a:endParaRPr lang="vi-VN" dirty="0"/>
          </a:p>
        </p:txBody>
      </p:sp>
      <p:sp>
        <p:nvSpPr>
          <p:cNvPr id="3" name="Content Placeholder 2"/>
          <p:cNvSpPr>
            <a:spLocks noGrp="1"/>
          </p:cNvSpPr>
          <p:nvPr>
            <p:ph idx="1"/>
          </p:nvPr>
        </p:nvSpPr>
        <p:spPr/>
        <p:txBody>
          <a:bodyPr/>
          <a:lstStyle/>
          <a:p>
            <a:r>
              <a:rPr lang="en-US" dirty="0" smtClean="0"/>
              <a:t>PBKDF1</a:t>
            </a:r>
            <a:endParaRPr lang="en-US" dirty="0"/>
          </a:p>
          <a:p>
            <a:r>
              <a:rPr lang="en-US" dirty="0" smtClean="0"/>
              <a:t>PBKDF2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Cryptography</a:t>
            </a:r>
            <a:endParaRPr lang="vi-VN" dirty="0"/>
          </a:p>
        </p:txBody>
      </p:sp>
      <p:sp>
        <p:nvSpPr>
          <p:cNvPr id="3" name="Content Placeholder 2"/>
          <p:cNvSpPr>
            <a:spLocks noGrp="1"/>
          </p:cNvSpPr>
          <p:nvPr>
            <p:ph idx="1"/>
          </p:nvPr>
        </p:nvSpPr>
        <p:spPr/>
        <p:txBody>
          <a:bodyPr>
            <a:normAutofit/>
          </a:bodyPr>
          <a:lstStyle/>
          <a:p>
            <a:r>
              <a:rPr lang="en-US" dirty="0" smtClean="0"/>
              <a:t>PBKDF1:</a:t>
            </a:r>
          </a:p>
          <a:p>
            <a:pPr lvl="1"/>
            <a:r>
              <a:rPr lang="nl-NL" b="1" dirty="0" smtClean="0">
                <a:latin typeface="Courier New" pitchFamily="49" charset="0"/>
                <a:cs typeface="Courier New" pitchFamily="49" charset="0"/>
              </a:rPr>
              <a:t>PBKDF1 (P, S, c, dkLen)</a:t>
            </a:r>
          </a:p>
          <a:p>
            <a:pPr lvl="2"/>
            <a:r>
              <a:rPr lang="nl-NL" b="1" dirty="0" smtClean="0">
                <a:latin typeface="Courier New" pitchFamily="49" charset="0"/>
                <a:cs typeface="Courier New" pitchFamily="49" charset="0"/>
              </a:rPr>
              <a:t>P</a:t>
            </a:r>
            <a:r>
              <a:rPr lang="nl-NL" dirty="0" smtClean="0"/>
              <a:t>: Password</a:t>
            </a:r>
          </a:p>
          <a:p>
            <a:pPr lvl="2"/>
            <a:r>
              <a:rPr lang="nl-NL" b="1" dirty="0" smtClean="0">
                <a:latin typeface="Courier New" pitchFamily="49" charset="0"/>
                <a:cs typeface="Courier New" pitchFamily="49" charset="0"/>
              </a:rPr>
              <a:t>S</a:t>
            </a:r>
            <a:r>
              <a:rPr lang="nl-NL" dirty="0" smtClean="0"/>
              <a:t>: Salt</a:t>
            </a:r>
          </a:p>
          <a:p>
            <a:pPr lvl="2"/>
            <a:r>
              <a:rPr lang="nl-NL" b="1" dirty="0" smtClean="0">
                <a:latin typeface="Courier New" pitchFamily="49" charset="0"/>
                <a:cs typeface="Courier New" pitchFamily="49" charset="0"/>
              </a:rPr>
              <a:t>c</a:t>
            </a:r>
            <a:r>
              <a:rPr lang="nl-NL" dirty="0" smtClean="0"/>
              <a:t>: iteration count</a:t>
            </a:r>
          </a:p>
          <a:p>
            <a:pPr lvl="2"/>
            <a:r>
              <a:rPr lang="nl-NL" b="1" dirty="0" smtClean="0">
                <a:latin typeface="Courier New" pitchFamily="49" charset="0"/>
                <a:cs typeface="Courier New" pitchFamily="49" charset="0"/>
              </a:rPr>
              <a:t>dkLen</a:t>
            </a:r>
            <a:r>
              <a:rPr lang="nl-NL" dirty="0" smtClean="0"/>
              <a:t>: Expected output key length</a:t>
            </a:r>
          </a:p>
          <a:p>
            <a:pPr lvl="1"/>
            <a:r>
              <a:rPr lang="nl-NL" dirty="0" smtClean="0"/>
              <a:t>Option: Underlying hash function </a:t>
            </a:r>
            <a:r>
              <a:rPr lang="nl-NL" dirty="0"/>
              <a:t>(</a:t>
            </a:r>
            <a:r>
              <a:rPr lang="nl-NL" dirty="0" smtClean="0"/>
              <a:t>MD2, SHA-1)</a:t>
            </a:r>
          </a:p>
          <a:p>
            <a:pPr lvl="1"/>
            <a:r>
              <a:rPr lang="nl-NL" dirty="0" smtClean="0"/>
              <a:t>Output key length is limited by used hash function:</a:t>
            </a:r>
          </a:p>
          <a:p>
            <a:pPr lvl="2"/>
            <a:r>
              <a:rPr lang="nl-NL" dirty="0" smtClean="0"/>
              <a:t>16 for MD2</a:t>
            </a:r>
          </a:p>
          <a:p>
            <a:pPr lvl="2"/>
            <a:r>
              <a:rPr lang="nl-NL" dirty="0" smtClean="0"/>
              <a:t>20 for SHA-1</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xmlns="" val="121138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Cryptography</a:t>
            </a:r>
            <a:endParaRPr lang="vi-VN" dirty="0"/>
          </a:p>
        </p:txBody>
      </p:sp>
      <p:sp>
        <p:nvSpPr>
          <p:cNvPr id="3" name="Content Placeholder 2"/>
          <p:cNvSpPr>
            <a:spLocks noGrp="1"/>
          </p:cNvSpPr>
          <p:nvPr>
            <p:ph idx="1"/>
          </p:nvPr>
        </p:nvSpPr>
        <p:spPr/>
        <p:txBody>
          <a:bodyPr/>
          <a:lstStyle/>
          <a:p>
            <a:r>
              <a:rPr lang="en-US" dirty="0" smtClean="0"/>
              <a:t>PBKDF1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6" name="TextBox 5"/>
          <p:cNvSpPr txBox="1"/>
          <p:nvPr/>
        </p:nvSpPr>
        <p:spPr>
          <a:xfrm>
            <a:off x="5105400" y="2362200"/>
            <a:ext cx="1221425" cy="400110"/>
          </a:xfrm>
          <a:prstGeom prst="rect">
            <a:avLst/>
          </a:prstGeom>
          <a:noFill/>
        </p:spPr>
        <p:txBody>
          <a:bodyPr wrap="none" rtlCol="0">
            <a:spAutoFit/>
          </a:bodyPr>
          <a:lstStyle/>
          <a:p>
            <a:r>
              <a:rPr lang="en-US" sz="2000" dirty="0" smtClean="0">
                <a:solidFill>
                  <a:srgbClr val="0070C0"/>
                </a:solidFill>
              </a:rPr>
              <a:t>Password</a:t>
            </a:r>
            <a:endParaRPr lang="vi-VN" sz="2000" dirty="0">
              <a:solidFill>
                <a:srgbClr val="0070C0"/>
              </a:solidFill>
            </a:endParaRPr>
          </a:p>
        </p:txBody>
      </p:sp>
      <p:cxnSp>
        <p:nvCxnSpPr>
          <p:cNvPr id="8" name="Straight Arrow Connector 7"/>
          <p:cNvCxnSpPr>
            <a:stCxn id="6" idx="2"/>
          </p:cNvCxnSpPr>
          <p:nvPr/>
        </p:nvCxnSpPr>
        <p:spPr>
          <a:xfrm flipH="1">
            <a:off x="4876800" y="2762310"/>
            <a:ext cx="839313" cy="5142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3733800" y="5848290"/>
            <a:ext cx="2212209" cy="400110"/>
          </a:xfrm>
          <a:prstGeom prst="rect">
            <a:avLst/>
          </a:prstGeom>
          <a:noFill/>
        </p:spPr>
        <p:txBody>
          <a:bodyPr wrap="none" rtlCol="0">
            <a:spAutoFit/>
          </a:bodyPr>
          <a:lstStyle/>
          <a:p>
            <a:r>
              <a:rPr lang="en-US" sz="2000" dirty="0" smtClean="0">
                <a:solidFill>
                  <a:srgbClr val="FF0000"/>
                </a:solidFill>
              </a:rPr>
              <a:t>Cryptographic key</a:t>
            </a:r>
            <a:endParaRPr lang="vi-VN" sz="2000" dirty="0">
              <a:solidFill>
                <a:srgbClr val="FF0000"/>
              </a:solidFill>
            </a:endParaRPr>
          </a:p>
        </p:txBody>
      </p:sp>
      <p:cxnSp>
        <p:nvCxnSpPr>
          <p:cNvPr id="10" name="Straight Arrow Connector 9"/>
          <p:cNvCxnSpPr>
            <a:stCxn id="25" idx="2"/>
          </p:cNvCxnSpPr>
          <p:nvPr/>
        </p:nvCxnSpPr>
        <p:spPr>
          <a:xfrm flipH="1">
            <a:off x="4876800" y="5105400"/>
            <a:ext cx="2844" cy="74289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3733800" y="2286000"/>
            <a:ext cx="601447" cy="400110"/>
          </a:xfrm>
          <a:prstGeom prst="rect">
            <a:avLst/>
          </a:prstGeom>
          <a:noFill/>
        </p:spPr>
        <p:txBody>
          <a:bodyPr wrap="none" rtlCol="0">
            <a:spAutoFit/>
          </a:bodyPr>
          <a:lstStyle/>
          <a:p>
            <a:r>
              <a:rPr lang="en-US" sz="2000" dirty="0" smtClean="0">
                <a:solidFill>
                  <a:srgbClr val="7030A0"/>
                </a:solidFill>
              </a:rPr>
              <a:t>Salt</a:t>
            </a:r>
            <a:endParaRPr lang="vi-VN" sz="2000" dirty="0">
              <a:solidFill>
                <a:srgbClr val="7030A0"/>
              </a:solidFill>
            </a:endParaRPr>
          </a:p>
        </p:txBody>
      </p:sp>
      <p:cxnSp>
        <p:nvCxnSpPr>
          <p:cNvPr id="12" name="Straight Arrow Connector 11"/>
          <p:cNvCxnSpPr>
            <a:stCxn id="11" idx="2"/>
          </p:cNvCxnSpPr>
          <p:nvPr/>
        </p:nvCxnSpPr>
        <p:spPr>
          <a:xfrm>
            <a:off x="4034524" y="2686110"/>
            <a:ext cx="842276" cy="590490"/>
          </a:xfrm>
          <a:prstGeom prst="straightConnector1">
            <a:avLst/>
          </a:prstGeom>
          <a:ln>
            <a:solidFill>
              <a:srgbClr val="7030A0"/>
            </a:solidFill>
            <a:tailEnd type="arrow"/>
          </a:ln>
        </p:spPr>
        <p:style>
          <a:lnRef idx="3">
            <a:schemeClr val="accent1"/>
          </a:lnRef>
          <a:fillRef idx="0">
            <a:schemeClr val="accent1"/>
          </a:fillRef>
          <a:effectRef idx="2">
            <a:schemeClr val="accent1"/>
          </a:effectRef>
          <a:fontRef idx="minor">
            <a:schemeClr val="tx1"/>
          </a:fontRef>
        </p:style>
      </p:cxnSp>
      <p:sp>
        <p:nvSpPr>
          <p:cNvPr id="13" name="Curved Right Arrow 12"/>
          <p:cNvSpPr/>
          <p:nvPr/>
        </p:nvSpPr>
        <p:spPr>
          <a:xfrm rot="10800000">
            <a:off x="4953000" y="3505200"/>
            <a:ext cx="1447800" cy="1981200"/>
          </a:xfrm>
          <a:prstGeom prst="curvedRightArrow">
            <a:avLst>
              <a:gd name="adj1" fmla="val 11744"/>
              <a:gd name="adj2" fmla="val 23129"/>
              <a:gd name="adj3" fmla="val 10860"/>
            </a:avLst>
          </a:prstGeom>
          <a:gradFill>
            <a:gsLst>
              <a:gs pos="0">
                <a:srgbClr val="FF0000"/>
              </a:gs>
              <a:gs pos="50000">
                <a:srgbClr val="7030A0"/>
              </a:gs>
              <a:gs pos="100000">
                <a:srgbClr val="0070C0"/>
              </a:gs>
            </a:gsLst>
            <a:lin ang="5400000" scaled="0"/>
          </a:gradFill>
          <a:ln>
            <a:gradFill>
              <a:gsLst>
                <a:gs pos="0">
                  <a:srgbClr val="FF0000"/>
                </a:gs>
                <a:gs pos="50000">
                  <a:srgbClr val="7030A0"/>
                </a:gs>
                <a:gs pos="100000">
                  <a:srgbClr val="0070C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cxnSp>
        <p:nvCxnSpPr>
          <p:cNvPr id="24" name="Straight Arrow Connector 23"/>
          <p:cNvCxnSpPr>
            <a:endCxn id="25" idx="0"/>
          </p:cNvCxnSpPr>
          <p:nvPr/>
        </p:nvCxnSpPr>
        <p:spPr>
          <a:xfrm>
            <a:off x="4876800" y="3352800"/>
            <a:ext cx="2844"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Flowchart: Manual Operation 24"/>
          <p:cNvSpPr/>
          <p:nvPr/>
        </p:nvSpPr>
        <p:spPr>
          <a:xfrm>
            <a:off x="3850944" y="4114800"/>
            <a:ext cx="2057400" cy="990600"/>
          </a:xfrm>
          <a:prstGeom prst="flowChartManualOperat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Hash</a:t>
            </a:r>
          </a:p>
          <a:p>
            <a:pPr algn="ctr"/>
            <a:r>
              <a:rPr lang="en-US" dirty="0" smtClean="0"/>
              <a:t>(MD2 or SHA-1)</a:t>
            </a:r>
            <a:endParaRPr lang="vi-VN" dirty="0"/>
          </a:p>
        </p:txBody>
      </p:sp>
      <p:sp>
        <p:nvSpPr>
          <p:cNvPr id="14" name="TextBox 13"/>
          <p:cNvSpPr txBox="1"/>
          <p:nvPr/>
        </p:nvSpPr>
        <p:spPr>
          <a:xfrm>
            <a:off x="6705600" y="4034135"/>
            <a:ext cx="685800" cy="923330"/>
          </a:xfrm>
          <a:prstGeom prst="rect">
            <a:avLst/>
          </a:prstGeom>
          <a:noFill/>
        </p:spPr>
        <p:txBody>
          <a:bodyPr wrap="square" rtlCol="0">
            <a:spAutoFit/>
          </a:bodyPr>
          <a:lstStyle/>
          <a:p>
            <a:r>
              <a:rPr lang="en-US" dirty="0" smtClean="0"/>
              <a:t>Loop c time</a:t>
            </a:r>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Cryptography</a:t>
            </a:r>
            <a:endParaRPr lang="vi-VN" dirty="0"/>
          </a:p>
        </p:txBody>
      </p:sp>
      <p:sp>
        <p:nvSpPr>
          <p:cNvPr id="3" name="Content Placeholder 2"/>
          <p:cNvSpPr>
            <a:spLocks noGrp="1"/>
          </p:cNvSpPr>
          <p:nvPr>
            <p:ph idx="1"/>
          </p:nvPr>
        </p:nvSpPr>
        <p:spPr/>
        <p:txBody>
          <a:bodyPr/>
          <a:lstStyle/>
          <a:p>
            <a:r>
              <a:rPr lang="en-US" dirty="0" smtClean="0"/>
              <a:t>PBKDF1</a:t>
            </a:r>
          </a:p>
          <a:p>
            <a:pPr lvl="1"/>
            <a:r>
              <a:rPr lang="nl-NL" b="1" dirty="0" smtClean="0">
                <a:latin typeface="Courier New" pitchFamily="49" charset="0"/>
                <a:cs typeface="Courier New" pitchFamily="49" charset="0"/>
              </a:rPr>
              <a:t>PBKDF1 (P, S, c, dkLen)</a:t>
            </a:r>
          </a:p>
          <a:p>
            <a:pPr lvl="2">
              <a:buNone/>
            </a:pPr>
            <a:r>
              <a:rPr lang="en-US" dirty="0" smtClean="0">
                <a:latin typeface="Courier New" pitchFamily="49" charset="0"/>
                <a:cs typeface="Courier New" pitchFamily="49" charset="0"/>
              </a:rPr>
              <a:t>T_1 = Hash (P || S) </a:t>
            </a:r>
          </a:p>
          <a:p>
            <a:pPr lvl="2">
              <a:buNone/>
            </a:pPr>
            <a:r>
              <a:rPr lang="en-US" dirty="0" smtClean="0">
                <a:latin typeface="Courier New" pitchFamily="49" charset="0"/>
                <a:cs typeface="Courier New" pitchFamily="49" charset="0"/>
              </a:rPr>
              <a:t>T_2 = Hash (T_1)</a:t>
            </a:r>
          </a:p>
          <a:p>
            <a:pPr lvl="2">
              <a:buNone/>
            </a:pPr>
            <a:r>
              <a:rPr lang="en-US" dirty="0" smtClean="0">
                <a:latin typeface="Courier New" pitchFamily="49" charset="0"/>
                <a:cs typeface="Courier New" pitchFamily="49" charset="0"/>
              </a:rPr>
              <a:t>...</a:t>
            </a:r>
          </a:p>
          <a:p>
            <a:pPr lvl="2">
              <a:buNone/>
            </a:pPr>
            <a:r>
              <a:rPr lang="en-US" dirty="0" err="1" smtClean="0">
                <a:latin typeface="Courier New" pitchFamily="49" charset="0"/>
                <a:cs typeface="Courier New" pitchFamily="49" charset="0"/>
              </a:rPr>
              <a:t>T_c</a:t>
            </a:r>
            <a:r>
              <a:rPr lang="en-US" dirty="0" smtClean="0">
                <a:latin typeface="Courier New" pitchFamily="49" charset="0"/>
                <a:cs typeface="Courier New" pitchFamily="49" charset="0"/>
              </a:rPr>
              <a:t> = Hash (T_{c-1})</a:t>
            </a:r>
          </a:p>
          <a:p>
            <a:pPr lvl="2">
              <a:buNone/>
            </a:pPr>
            <a:r>
              <a:rPr lang="en-US" b="1" dirty="0" smtClean="0">
                <a:solidFill>
                  <a:srgbClr val="FF0000"/>
                </a:solidFill>
                <a:latin typeface="Courier New" pitchFamily="49" charset="0"/>
                <a:cs typeface="Courier New" pitchFamily="49" charset="0"/>
              </a:rPr>
              <a:t>DK = </a:t>
            </a:r>
            <a:r>
              <a:rPr lang="en-US" b="1" dirty="0" err="1" smtClean="0">
                <a:solidFill>
                  <a:srgbClr val="FF0000"/>
                </a:solidFill>
                <a:latin typeface="Courier New" pitchFamily="49" charset="0"/>
                <a:cs typeface="Courier New" pitchFamily="49" charset="0"/>
              </a:rPr>
              <a:t>T_c</a:t>
            </a:r>
            <a:r>
              <a:rPr lang="en-US" b="1" dirty="0" smtClean="0">
                <a:solidFill>
                  <a:srgbClr val="FF0000"/>
                </a:solidFill>
                <a:latin typeface="Courier New" pitchFamily="49" charset="0"/>
                <a:cs typeface="Courier New" pitchFamily="49" charset="0"/>
              </a:rPr>
              <a:t>&lt;0..dkLen-1&gt;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Cryptography</a:t>
            </a:r>
            <a:endParaRPr lang="vi-VN" dirty="0"/>
          </a:p>
        </p:txBody>
      </p:sp>
      <p:sp>
        <p:nvSpPr>
          <p:cNvPr id="3" name="Content Placeholder 2"/>
          <p:cNvSpPr>
            <a:spLocks noGrp="1"/>
          </p:cNvSpPr>
          <p:nvPr>
            <p:ph idx="1"/>
          </p:nvPr>
        </p:nvSpPr>
        <p:spPr/>
        <p:txBody>
          <a:bodyPr>
            <a:normAutofit/>
          </a:bodyPr>
          <a:lstStyle/>
          <a:p>
            <a:r>
              <a:rPr lang="en-US" dirty="0" smtClean="0"/>
              <a:t>PBKDF2:</a:t>
            </a:r>
          </a:p>
          <a:p>
            <a:pPr lvl="1"/>
            <a:r>
              <a:rPr lang="nl-NL" b="1" dirty="0" smtClean="0">
                <a:latin typeface="Courier New" pitchFamily="49" charset="0"/>
                <a:cs typeface="Courier New" pitchFamily="49" charset="0"/>
              </a:rPr>
              <a:t>PBKDF2 (P, S, c, dkLen)</a:t>
            </a:r>
          </a:p>
          <a:p>
            <a:pPr lvl="2"/>
            <a:r>
              <a:rPr lang="nl-NL" b="1" dirty="0" smtClean="0">
                <a:latin typeface="Courier New" pitchFamily="49" charset="0"/>
                <a:cs typeface="Courier New" pitchFamily="49" charset="0"/>
              </a:rPr>
              <a:t>P</a:t>
            </a:r>
            <a:r>
              <a:rPr lang="nl-NL" dirty="0" smtClean="0"/>
              <a:t>: Password</a:t>
            </a:r>
          </a:p>
          <a:p>
            <a:pPr lvl="2"/>
            <a:r>
              <a:rPr lang="nl-NL" b="1" dirty="0" smtClean="0">
                <a:latin typeface="Courier New" pitchFamily="49" charset="0"/>
                <a:cs typeface="Courier New" pitchFamily="49" charset="0"/>
              </a:rPr>
              <a:t>S</a:t>
            </a:r>
            <a:r>
              <a:rPr lang="nl-NL" dirty="0" smtClean="0"/>
              <a:t>: Salt</a:t>
            </a:r>
          </a:p>
          <a:p>
            <a:pPr lvl="2"/>
            <a:r>
              <a:rPr lang="nl-NL" b="1" dirty="0" smtClean="0">
                <a:latin typeface="Courier New" pitchFamily="49" charset="0"/>
                <a:cs typeface="Courier New" pitchFamily="49" charset="0"/>
              </a:rPr>
              <a:t>c</a:t>
            </a:r>
            <a:r>
              <a:rPr lang="nl-NL" dirty="0" smtClean="0"/>
              <a:t>: iteration count</a:t>
            </a:r>
          </a:p>
          <a:p>
            <a:pPr lvl="2"/>
            <a:r>
              <a:rPr lang="nl-NL" b="1" dirty="0" smtClean="0">
                <a:latin typeface="Courier New" pitchFamily="49" charset="0"/>
                <a:cs typeface="Courier New" pitchFamily="49" charset="0"/>
              </a:rPr>
              <a:t>dkLen</a:t>
            </a:r>
            <a:r>
              <a:rPr lang="nl-NL" dirty="0" smtClean="0"/>
              <a:t>: Expected output key length</a:t>
            </a:r>
          </a:p>
          <a:p>
            <a:pPr lvl="1"/>
            <a:r>
              <a:rPr lang="nl-NL" dirty="0" smtClean="0"/>
              <a:t>Option: Underlying pseudorandom function (HMAC-SHA-1)</a:t>
            </a:r>
          </a:p>
          <a:p>
            <a:pPr lvl="1"/>
            <a:r>
              <a:rPr lang="nl-NL" dirty="0" smtClean="0"/>
              <a:t>Output key length &lt;= (2^32 - 1) * hLen</a:t>
            </a:r>
          </a:p>
          <a:p>
            <a:pPr lvl="1"/>
            <a:r>
              <a:rPr lang="nl-NL" dirty="0" smtClean="0"/>
              <a:t>hLen is output length of pseudorandom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Cryptography</a:t>
            </a:r>
            <a:endParaRPr lang="vi-VN" dirty="0"/>
          </a:p>
        </p:txBody>
      </p:sp>
      <p:sp>
        <p:nvSpPr>
          <p:cNvPr id="3" name="Content Placeholder 2"/>
          <p:cNvSpPr>
            <a:spLocks noGrp="1"/>
          </p:cNvSpPr>
          <p:nvPr>
            <p:ph idx="1"/>
          </p:nvPr>
        </p:nvSpPr>
        <p:spPr>
          <a:xfrm>
            <a:off x="457200" y="1935480"/>
            <a:ext cx="8229600" cy="4770120"/>
          </a:xfrm>
        </p:spPr>
        <p:txBody>
          <a:bodyPr>
            <a:normAutofit lnSpcReduction="10000"/>
          </a:bodyPr>
          <a:lstStyle/>
          <a:p>
            <a:r>
              <a:rPr lang="en-US" dirty="0" smtClean="0"/>
              <a:t>PBKDF2</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lvl="1" indent="0">
              <a:buClr>
                <a:schemeClr val="accent3"/>
              </a:buClr>
              <a:buSzPct val="95000"/>
              <a:buNone/>
            </a:pPr>
            <a:endParaRPr lang="nl-NL" sz="2000" b="1" dirty="0" smtClean="0">
              <a:latin typeface="Courier New" pitchFamily="49" charset="0"/>
              <a:cs typeface="Courier New" pitchFamily="49" charset="0"/>
            </a:endParaRPr>
          </a:p>
          <a:p>
            <a:pPr marL="0" lvl="1" indent="0">
              <a:buClr>
                <a:schemeClr val="accent3"/>
              </a:buClr>
              <a:buSzPct val="95000"/>
              <a:buNone/>
            </a:pPr>
            <a:r>
              <a:rPr lang="nl-NL" sz="2000" b="1" dirty="0" smtClean="0">
                <a:latin typeface="Courier New" pitchFamily="49" charset="0"/>
                <a:cs typeface="Courier New" pitchFamily="49" charset="0"/>
              </a:rPr>
              <a:t>                  n </a:t>
            </a:r>
            <a:r>
              <a:rPr lang="de-DE" sz="2000" dirty="0"/>
              <a:t>= CEIL(dkLen / hLen</a:t>
            </a:r>
            <a:r>
              <a:rPr lang="de-DE" sz="2000" dirty="0" smtClean="0"/>
              <a:t>)</a:t>
            </a:r>
            <a:endParaRPr lang="nl-NL" sz="2000" b="1" dirty="0">
              <a:latin typeface="Courier New" pitchFamily="49" charset="0"/>
              <a:cs typeface="Courier New" pitchFamily="49" charset="0"/>
            </a:endParaRPr>
          </a:p>
          <a:p>
            <a:pPr marL="0" indent="0">
              <a:buNone/>
            </a:pPr>
            <a:endParaRPr lang="en-US" dirty="0" smtClean="0"/>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TextBox 4"/>
          <p:cNvSpPr txBox="1"/>
          <p:nvPr/>
        </p:nvSpPr>
        <p:spPr>
          <a:xfrm>
            <a:off x="2667000" y="2590800"/>
            <a:ext cx="1221425" cy="400110"/>
          </a:xfrm>
          <a:prstGeom prst="rect">
            <a:avLst/>
          </a:prstGeom>
          <a:noFill/>
        </p:spPr>
        <p:txBody>
          <a:bodyPr wrap="none" rtlCol="0">
            <a:spAutoFit/>
          </a:bodyPr>
          <a:lstStyle/>
          <a:p>
            <a:r>
              <a:rPr lang="en-US" sz="2000" dirty="0" smtClean="0">
                <a:solidFill>
                  <a:srgbClr val="0070C0"/>
                </a:solidFill>
              </a:rPr>
              <a:t>Password</a:t>
            </a:r>
            <a:endParaRPr lang="vi-VN" sz="2000" dirty="0">
              <a:solidFill>
                <a:srgbClr val="0070C0"/>
              </a:solidFill>
            </a:endParaRPr>
          </a:p>
        </p:txBody>
      </p:sp>
      <p:cxnSp>
        <p:nvCxnSpPr>
          <p:cNvPr id="6" name="Straight Arrow Connector 5"/>
          <p:cNvCxnSpPr>
            <a:stCxn id="5" idx="2"/>
          </p:cNvCxnSpPr>
          <p:nvPr/>
        </p:nvCxnSpPr>
        <p:spPr>
          <a:xfrm flipH="1">
            <a:off x="2743200" y="2990910"/>
            <a:ext cx="534513" cy="5904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1024782" y="5819745"/>
            <a:ext cx="2696444" cy="400110"/>
          </a:xfrm>
          <a:prstGeom prst="rect">
            <a:avLst/>
          </a:prstGeom>
          <a:noFill/>
        </p:spPr>
        <p:txBody>
          <a:bodyPr wrap="none" rtlCol="0">
            <a:spAutoFit/>
          </a:bodyPr>
          <a:lstStyle/>
          <a:p>
            <a:r>
              <a:rPr lang="en-US" sz="2000" dirty="0" smtClean="0">
                <a:solidFill>
                  <a:srgbClr val="FF0000"/>
                </a:solidFill>
              </a:rPr>
              <a:t>Cryptographic key (T1)</a:t>
            </a:r>
            <a:endParaRPr lang="vi-VN" sz="2000" dirty="0">
              <a:solidFill>
                <a:srgbClr val="FF0000"/>
              </a:solidFill>
            </a:endParaRPr>
          </a:p>
        </p:txBody>
      </p:sp>
      <p:cxnSp>
        <p:nvCxnSpPr>
          <p:cNvPr id="8" name="Straight Arrow Connector 7"/>
          <p:cNvCxnSpPr>
            <a:stCxn id="22" idx="4"/>
            <a:endCxn id="7" idx="0"/>
          </p:cNvCxnSpPr>
          <p:nvPr/>
        </p:nvCxnSpPr>
        <p:spPr>
          <a:xfrm>
            <a:off x="2373004" y="5410200"/>
            <a:ext cx="0" cy="409545"/>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600200" y="2590800"/>
            <a:ext cx="861133" cy="400110"/>
          </a:xfrm>
          <a:prstGeom prst="rect">
            <a:avLst/>
          </a:prstGeom>
          <a:noFill/>
        </p:spPr>
        <p:txBody>
          <a:bodyPr wrap="none" rtlCol="0">
            <a:spAutoFit/>
          </a:bodyPr>
          <a:lstStyle/>
          <a:p>
            <a:r>
              <a:rPr lang="en-US" sz="2000" dirty="0" smtClean="0">
                <a:solidFill>
                  <a:srgbClr val="7030A0"/>
                </a:solidFill>
              </a:rPr>
              <a:t>Salt||1</a:t>
            </a:r>
            <a:endParaRPr lang="vi-VN" sz="2000" dirty="0">
              <a:solidFill>
                <a:srgbClr val="7030A0"/>
              </a:solidFill>
            </a:endParaRPr>
          </a:p>
        </p:txBody>
      </p:sp>
      <p:cxnSp>
        <p:nvCxnSpPr>
          <p:cNvPr id="10" name="Straight Arrow Connector 9"/>
          <p:cNvCxnSpPr>
            <a:stCxn id="9" idx="2"/>
            <a:endCxn id="16" idx="3"/>
          </p:cNvCxnSpPr>
          <p:nvPr/>
        </p:nvCxnSpPr>
        <p:spPr>
          <a:xfrm>
            <a:off x="2030767" y="2990910"/>
            <a:ext cx="407633" cy="642772"/>
          </a:xfrm>
          <a:prstGeom prst="straightConnector1">
            <a:avLst/>
          </a:prstGeom>
          <a:ln>
            <a:solidFill>
              <a:srgbClr val="7030A0"/>
            </a:solidFill>
            <a:tailEnd type="arrow"/>
          </a:ln>
        </p:spPr>
        <p:style>
          <a:lnRef idx="3">
            <a:schemeClr val="accent1"/>
          </a:lnRef>
          <a:fillRef idx="0">
            <a:schemeClr val="accent1"/>
          </a:fillRef>
          <a:effectRef idx="2">
            <a:schemeClr val="accent1"/>
          </a:effectRef>
          <a:fontRef idx="minor">
            <a:schemeClr val="tx1"/>
          </a:fontRef>
        </p:style>
      </p:cxnSp>
      <p:sp>
        <p:nvSpPr>
          <p:cNvPr id="11" name="Curved Right Arrow 10"/>
          <p:cNvSpPr/>
          <p:nvPr/>
        </p:nvSpPr>
        <p:spPr>
          <a:xfrm rot="10800000" flipH="1">
            <a:off x="914400" y="3276600"/>
            <a:ext cx="1371600" cy="1524000"/>
          </a:xfrm>
          <a:prstGeom prst="curvedRightArrow">
            <a:avLst>
              <a:gd name="adj1" fmla="val 11744"/>
              <a:gd name="adj2" fmla="val 23129"/>
              <a:gd name="adj3" fmla="val 10860"/>
            </a:avLst>
          </a:prstGeom>
          <a:gradFill>
            <a:gsLst>
              <a:gs pos="0">
                <a:srgbClr val="FF0000"/>
              </a:gs>
              <a:gs pos="50000">
                <a:srgbClr val="7030A0"/>
              </a:gs>
            </a:gsLst>
            <a:lin ang="5400000" scaled="0"/>
          </a:gradFill>
          <a:ln>
            <a:gradFill>
              <a:gsLst>
                <a:gs pos="0">
                  <a:srgbClr val="FF0000"/>
                </a:gs>
                <a:gs pos="50000">
                  <a:srgbClr val="7030A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6" name="Cloud 15"/>
          <p:cNvSpPr/>
          <p:nvPr/>
        </p:nvSpPr>
        <p:spPr>
          <a:xfrm>
            <a:off x="1600200" y="3581400"/>
            <a:ext cx="1676400" cy="914400"/>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PRF</a:t>
            </a:r>
            <a:endParaRPr lang="vi-VN" dirty="0"/>
          </a:p>
        </p:txBody>
      </p:sp>
      <p:sp>
        <p:nvSpPr>
          <p:cNvPr id="22" name="Flowchart: Or 21"/>
          <p:cNvSpPr/>
          <p:nvPr/>
        </p:nvSpPr>
        <p:spPr>
          <a:xfrm>
            <a:off x="2182504" y="5029200"/>
            <a:ext cx="381000" cy="3810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5" name="Straight Arrow Connector 24"/>
          <p:cNvCxnSpPr>
            <a:endCxn id="22" idx="0"/>
          </p:cNvCxnSpPr>
          <p:nvPr/>
        </p:nvCxnSpPr>
        <p:spPr>
          <a:xfrm>
            <a:off x="2362200" y="4495800"/>
            <a:ext cx="10804" cy="53340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0" name="TextBox 29"/>
          <p:cNvSpPr txBox="1"/>
          <p:nvPr/>
        </p:nvSpPr>
        <p:spPr>
          <a:xfrm>
            <a:off x="304800" y="3581400"/>
            <a:ext cx="685800" cy="923330"/>
          </a:xfrm>
          <a:prstGeom prst="rect">
            <a:avLst/>
          </a:prstGeom>
          <a:noFill/>
        </p:spPr>
        <p:txBody>
          <a:bodyPr wrap="square" rtlCol="0">
            <a:spAutoFit/>
          </a:bodyPr>
          <a:lstStyle/>
          <a:p>
            <a:r>
              <a:rPr lang="en-US" dirty="0" smtClean="0"/>
              <a:t>Loop c time</a:t>
            </a:r>
            <a:endParaRPr lang="vi-VN" dirty="0"/>
          </a:p>
        </p:txBody>
      </p:sp>
      <p:sp>
        <p:nvSpPr>
          <p:cNvPr id="31" name="TextBox 30"/>
          <p:cNvSpPr txBox="1"/>
          <p:nvPr/>
        </p:nvSpPr>
        <p:spPr>
          <a:xfrm>
            <a:off x="7315200" y="2590800"/>
            <a:ext cx="1221425" cy="400110"/>
          </a:xfrm>
          <a:prstGeom prst="rect">
            <a:avLst/>
          </a:prstGeom>
          <a:noFill/>
        </p:spPr>
        <p:txBody>
          <a:bodyPr wrap="none" rtlCol="0">
            <a:spAutoFit/>
          </a:bodyPr>
          <a:lstStyle/>
          <a:p>
            <a:r>
              <a:rPr lang="en-US" sz="2000" dirty="0" smtClean="0">
                <a:solidFill>
                  <a:srgbClr val="0070C0"/>
                </a:solidFill>
              </a:rPr>
              <a:t>Password</a:t>
            </a:r>
            <a:endParaRPr lang="vi-VN" sz="2000" dirty="0">
              <a:solidFill>
                <a:srgbClr val="0070C0"/>
              </a:solidFill>
            </a:endParaRPr>
          </a:p>
        </p:txBody>
      </p:sp>
      <p:cxnSp>
        <p:nvCxnSpPr>
          <p:cNvPr id="32" name="Straight Arrow Connector 31"/>
          <p:cNvCxnSpPr>
            <a:stCxn id="31" idx="2"/>
          </p:cNvCxnSpPr>
          <p:nvPr/>
        </p:nvCxnSpPr>
        <p:spPr>
          <a:xfrm flipH="1">
            <a:off x="7391400" y="2990910"/>
            <a:ext cx="534513" cy="5904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5670640" y="5819745"/>
            <a:ext cx="2707536" cy="400110"/>
          </a:xfrm>
          <a:prstGeom prst="rect">
            <a:avLst/>
          </a:prstGeom>
          <a:noFill/>
        </p:spPr>
        <p:txBody>
          <a:bodyPr wrap="none" rtlCol="0">
            <a:spAutoFit/>
          </a:bodyPr>
          <a:lstStyle/>
          <a:p>
            <a:r>
              <a:rPr lang="en-US" sz="2000" dirty="0" smtClean="0">
                <a:solidFill>
                  <a:srgbClr val="FF0000"/>
                </a:solidFill>
              </a:rPr>
              <a:t>Cryptographic key(</a:t>
            </a:r>
            <a:r>
              <a:rPr lang="en-US" sz="2000" dirty="0" err="1" smtClean="0">
                <a:solidFill>
                  <a:srgbClr val="FF0000"/>
                </a:solidFill>
              </a:rPr>
              <a:t>Tn</a:t>
            </a:r>
            <a:r>
              <a:rPr lang="en-US" sz="2000" dirty="0" smtClean="0">
                <a:solidFill>
                  <a:srgbClr val="FF0000"/>
                </a:solidFill>
              </a:rPr>
              <a:t>)</a:t>
            </a:r>
            <a:endParaRPr lang="vi-VN" sz="2000" dirty="0">
              <a:solidFill>
                <a:srgbClr val="FF0000"/>
              </a:solidFill>
            </a:endParaRPr>
          </a:p>
        </p:txBody>
      </p:sp>
      <p:cxnSp>
        <p:nvCxnSpPr>
          <p:cNvPr id="34" name="Straight Arrow Connector 33"/>
          <p:cNvCxnSpPr>
            <a:stCxn id="39" idx="4"/>
            <a:endCxn id="33" idx="0"/>
          </p:cNvCxnSpPr>
          <p:nvPr/>
        </p:nvCxnSpPr>
        <p:spPr>
          <a:xfrm>
            <a:off x="7021204" y="5410200"/>
            <a:ext cx="3204" cy="409545"/>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6248400" y="2590800"/>
            <a:ext cx="930063" cy="400110"/>
          </a:xfrm>
          <a:prstGeom prst="rect">
            <a:avLst/>
          </a:prstGeom>
          <a:noFill/>
        </p:spPr>
        <p:txBody>
          <a:bodyPr wrap="none" rtlCol="0">
            <a:spAutoFit/>
          </a:bodyPr>
          <a:lstStyle/>
          <a:p>
            <a:r>
              <a:rPr lang="en-US" sz="2000" dirty="0" smtClean="0">
                <a:solidFill>
                  <a:srgbClr val="7030A0"/>
                </a:solidFill>
              </a:rPr>
              <a:t>Salt||n</a:t>
            </a:r>
            <a:endParaRPr lang="vi-VN" sz="2000" dirty="0">
              <a:solidFill>
                <a:srgbClr val="7030A0"/>
              </a:solidFill>
            </a:endParaRPr>
          </a:p>
        </p:txBody>
      </p:sp>
      <p:cxnSp>
        <p:nvCxnSpPr>
          <p:cNvPr id="36" name="Straight Arrow Connector 35"/>
          <p:cNvCxnSpPr>
            <a:stCxn id="35" idx="2"/>
            <a:endCxn id="38" idx="3"/>
          </p:cNvCxnSpPr>
          <p:nvPr/>
        </p:nvCxnSpPr>
        <p:spPr>
          <a:xfrm>
            <a:off x="6713432" y="2990910"/>
            <a:ext cx="373168" cy="642772"/>
          </a:xfrm>
          <a:prstGeom prst="straightConnector1">
            <a:avLst/>
          </a:prstGeom>
          <a:ln>
            <a:solidFill>
              <a:srgbClr val="7030A0"/>
            </a:solidFill>
            <a:tailEnd type="arrow"/>
          </a:ln>
        </p:spPr>
        <p:style>
          <a:lnRef idx="3">
            <a:schemeClr val="accent1"/>
          </a:lnRef>
          <a:fillRef idx="0">
            <a:schemeClr val="accent1"/>
          </a:fillRef>
          <a:effectRef idx="2">
            <a:schemeClr val="accent1"/>
          </a:effectRef>
          <a:fontRef idx="minor">
            <a:schemeClr val="tx1"/>
          </a:fontRef>
        </p:style>
      </p:cxnSp>
      <p:sp>
        <p:nvSpPr>
          <p:cNvPr id="37" name="Curved Right Arrow 36"/>
          <p:cNvSpPr/>
          <p:nvPr/>
        </p:nvSpPr>
        <p:spPr>
          <a:xfrm rot="10800000" flipH="1">
            <a:off x="5562600" y="3276600"/>
            <a:ext cx="1371600" cy="1524000"/>
          </a:xfrm>
          <a:prstGeom prst="curvedRightArrow">
            <a:avLst>
              <a:gd name="adj1" fmla="val 11744"/>
              <a:gd name="adj2" fmla="val 23129"/>
              <a:gd name="adj3" fmla="val 10860"/>
            </a:avLst>
          </a:prstGeom>
          <a:gradFill>
            <a:gsLst>
              <a:gs pos="0">
                <a:srgbClr val="FF0000"/>
              </a:gs>
              <a:gs pos="50000">
                <a:srgbClr val="7030A0"/>
              </a:gs>
            </a:gsLst>
            <a:lin ang="5400000" scaled="0"/>
          </a:gradFill>
          <a:ln>
            <a:gradFill>
              <a:gsLst>
                <a:gs pos="0">
                  <a:srgbClr val="FF0000"/>
                </a:gs>
                <a:gs pos="50000">
                  <a:srgbClr val="7030A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Cloud 37"/>
          <p:cNvSpPr/>
          <p:nvPr/>
        </p:nvSpPr>
        <p:spPr>
          <a:xfrm>
            <a:off x="6248400" y="3581400"/>
            <a:ext cx="1676400" cy="914400"/>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PRF</a:t>
            </a:r>
            <a:endParaRPr lang="vi-VN" dirty="0"/>
          </a:p>
        </p:txBody>
      </p:sp>
      <p:sp>
        <p:nvSpPr>
          <p:cNvPr id="39" name="Flowchart: Or 38"/>
          <p:cNvSpPr/>
          <p:nvPr/>
        </p:nvSpPr>
        <p:spPr>
          <a:xfrm>
            <a:off x="6830704" y="5029200"/>
            <a:ext cx="381000" cy="3810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40" name="Straight Arrow Connector 39"/>
          <p:cNvCxnSpPr>
            <a:endCxn id="39" idx="0"/>
          </p:cNvCxnSpPr>
          <p:nvPr/>
        </p:nvCxnSpPr>
        <p:spPr>
          <a:xfrm>
            <a:off x="7010400" y="4495800"/>
            <a:ext cx="10804" cy="53340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41" name="TextBox 40"/>
          <p:cNvSpPr txBox="1"/>
          <p:nvPr/>
        </p:nvSpPr>
        <p:spPr>
          <a:xfrm>
            <a:off x="4953000" y="3581400"/>
            <a:ext cx="685800" cy="923330"/>
          </a:xfrm>
          <a:prstGeom prst="rect">
            <a:avLst/>
          </a:prstGeom>
          <a:noFill/>
        </p:spPr>
        <p:txBody>
          <a:bodyPr wrap="square" rtlCol="0">
            <a:spAutoFit/>
          </a:bodyPr>
          <a:lstStyle/>
          <a:p>
            <a:r>
              <a:rPr lang="en-US" dirty="0" smtClean="0"/>
              <a:t>Loop c time</a:t>
            </a:r>
            <a:endParaRPr lang="vi-VN" dirty="0"/>
          </a:p>
        </p:txBody>
      </p:sp>
      <p:sp>
        <p:nvSpPr>
          <p:cNvPr id="42" name="TextBox 41"/>
          <p:cNvSpPr txBox="1"/>
          <p:nvPr/>
        </p:nvSpPr>
        <p:spPr>
          <a:xfrm>
            <a:off x="4343399" y="5863418"/>
            <a:ext cx="684803" cy="369332"/>
          </a:xfrm>
          <a:prstGeom prst="rect">
            <a:avLst/>
          </a:prstGeom>
          <a:noFill/>
        </p:spPr>
        <p:txBody>
          <a:bodyPr wrap="none" rtlCol="0">
            <a:spAutoFit/>
          </a:bodyPr>
          <a:lstStyle/>
          <a:p>
            <a:r>
              <a:rPr lang="en-US" b="1" dirty="0" smtClean="0">
                <a:solidFill>
                  <a:srgbClr val="FF0000"/>
                </a:solidFill>
              </a:rPr>
              <a:t>||…||</a:t>
            </a:r>
            <a:endParaRPr lang="vi-VN" b="1" dirty="0">
              <a:solidFill>
                <a:srgbClr val="FF0000"/>
              </a:solidFill>
            </a:endParaRPr>
          </a:p>
        </p:txBody>
      </p:sp>
      <p:sp>
        <p:nvSpPr>
          <p:cNvPr id="43" name="TextBox 42"/>
          <p:cNvSpPr txBox="1"/>
          <p:nvPr/>
        </p:nvSpPr>
        <p:spPr>
          <a:xfrm>
            <a:off x="4114800" y="4724400"/>
            <a:ext cx="357790" cy="369332"/>
          </a:xfrm>
          <a:prstGeom prst="rect">
            <a:avLst/>
          </a:prstGeom>
          <a:noFill/>
        </p:spPr>
        <p:txBody>
          <a:bodyPr wrap="none" rtlCol="0">
            <a:spAutoFit/>
          </a:bodyPr>
          <a:lstStyle/>
          <a:p>
            <a:r>
              <a:rPr lang="en-US" b="1" dirty="0" smtClean="0">
                <a:solidFill>
                  <a:srgbClr val="FF0000"/>
                </a:solidFill>
              </a:rPr>
              <a:t>…</a:t>
            </a:r>
            <a:endParaRPr lang="vi-VN" b="1" dirty="0">
              <a:solidFill>
                <a:srgbClr val="FF0000"/>
              </a:solidFill>
            </a:endParaRPr>
          </a:p>
        </p:txBody>
      </p:sp>
      <p:sp>
        <p:nvSpPr>
          <p:cNvPr id="45" name="TextBox 44"/>
          <p:cNvSpPr txBox="1"/>
          <p:nvPr/>
        </p:nvSpPr>
        <p:spPr>
          <a:xfrm>
            <a:off x="6012977" y="5045667"/>
            <a:ext cx="699282" cy="369332"/>
          </a:xfrm>
          <a:prstGeom prst="rect">
            <a:avLst/>
          </a:prstGeom>
          <a:noFill/>
        </p:spPr>
        <p:txBody>
          <a:bodyPr wrap="square" rtlCol="0">
            <a:spAutoFit/>
          </a:bodyPr>
          <a:lstStyle/>
          <a:p>
            <a:r>
              <a:rPr lang="en-US" dirty="0" smtClean="0"/>
              <a:t>XOR</a:t>
            </a:r>
            <a:endParaRPr lang="vi-VN" dirty="0"/>
          </a:p>
        </p:txBody>
      </p:sp>
      <p:sp>
        <p:nvSpPr>
          <p:cNvPr id="14" name="TextBox 13"/>
          <p:cNvSpPr txBox="1"/>
          <p:nvPr/>
        </p:nvSpPr>
        <p:spPr>
          <a:xfrm>
            <a:off x="1344966" y="5045722"/>
            <a:ext cx="685800" cy="369332"/>
          </a:xfrm>
          <a:prstGeom prst="rect">
            <a:avLst/>
          </a:prstGeom>
          <a:noFill/>
        </p:spPr>
        <p:txBody>
          <a:bodyPr wrap="square" rtlCol="0">
            <a:spAutoFit/>
          </a:bodyPr>
          <a:lstStyle/>
          <a:p>
            <a:r>
              <a:rPr lang="en-US" dirty="0" smtClean="0"/>
              <a:t>XOR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animBg="1"/>
      <p:bldP spid="22" grpId="0" animBg="1"/>
      <p:bldP spid="30" grpId="0"/>
      <p:bldP spid="31" grpId="0"/>
      <p:bldP spid="33" grpId="0"/>
      <p:bldP spid="35" grpId="0"/>
      <p:bldP spid="37" grpId="0" animBg="1"/>
      <p:bldP spid="38" grpId="0" animBg="1"/>
      <p:bldP spid="39" grpId="0" animBg="1"/>
      <p:bldP spid="41" grpId="0"/>
      <p:bldP spid="42" grpId="0"/>
      <p:bldP spid="43" grpId="0"/>
      <p:bldP spid="45"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mobile security?</a:t>
            </a:r>
            <a:endParaRPr lang="vi-VN" dirty="0"/>
          </a:p>
        </p:txBody>
      </p:sp>
      <p:sp>
        <p:nvSpPr>
          <p:cNvPr id="3" name="Content Placeholder 2"/>
          <p:cNvSpPr>
            <a:spLocks noGrp="1"/>
          </p:cNvSpPr>
          <p:nvPr>
            <p:ph idx="1"/>
          </p:nvPr>
        </p:nvSpPr>
        <p:spPr/>
        <p:txBody>
          <a:bodyPr/>
          <a:lstStyle/>
          <a:p>
            <a:r>
              <a:rPr lang="en-US" dirty="0" smtClean="0"/>
              <a:t>Mobile devices become more and more </a:t>
            </a:r>
            <a:r>
              <a:rPr lang="en-US" b="1" dirty="0" smtClean="0"/>
              <a:t>popular</a:t>
            </a:r>
            <a:r>
              <a:rPr lang="en-US" dirty="0" smtClean="0"/>
              <a:t> and </a:t>
            </a:r>
            <a:r>
              <a:rPr lang="en-US" b="1" dirty="0" smtClean="0"/>
              <a:t>powerful</a:t>
            </a:r>
          </a:p>
        </p:txBody>
      </p:sp>
      <p:pic>
        <p:nvPicPr>
          <p:cNvPr id="8194" name="Picture 2" descr="http://upload.wikimedia.org/wikipedia/commons/thumb/6/69/IBM_PC_5150.jpg/220px-IBM_PC_5150.jpg"/>
          <p:cNvPicPr>
            <a:picLocks noChangeAspect="1" noChangeArrowheads="1"/>
          </p:cNvPicPr>
          <p:nvPr/>
        </p:nvPicPr>
        <p:blipFill>
          <a:blip r:embed="rId3" cstate="print"/>
          <a:srcRect/>
          <a:stretch>
            <a:fillRect/>
          </a:stretch>
        </p:blipFill>
        <p:spPr bwMode="auto">
          <a:xfrm>
            <a:off x="187863" y="3429000"/>
            <a:ext cx="1945737" cy="1406237"/>
          </a:xfrm>
          <a:prstGeom prst="rect">
            <a:avLst/>
          </a:prstGeom>
          <a:noFill/>
        </p:spPr>
      </p:pic>
      <p:pic>
        <p:nvPicPr>
          <p:cNvPr id="8196" name="Picture 4" descr="Desktop Computer"/>
          <p:cNvPicPr>
            <a:picLocks noChangeAspect="1" noChangeArrowheads="1"/>
          </p:cNvPicPr>
          <p:nvPr/>
        </p:nvPicPr>
        <p:blipFill>
          <a:blip r:embed="rId4" cstate="print"/>
          <a:srcRect/>
          <a:stretch>
            <a:fillRect/>
          </a:stretch>
        </p:blipFill>
        <p:spPr bwMode="auto">
          <a:xfrm>
            <a:off x="2514600" y="3429000"/>
            <a:ext cx="1905000" cy="1276350"/>
          </a:xfrm>
          <a:prstGeom prst="rect">
            <a:avLst/>
          </a:prstGeom>
          <a:noFill/>
        </p:spPr>
      </p:pic>
      <p:pic>
        <p:nvPicPr>
          <p:cNvPr id="8200" name="Picture 8" descr="Samsung Series 9 với màn hình 15 inch."/>
          <p:cNvPicPr>
            <a:picLocks noChangeAspect="1" noChangeArrowheads="1"/>
          </p:cNvPicPr>
          <p:nvPr/>
        </p:nvPicPr>
        <p:blipFill>
          <a:blip r:embed="rId5" cstate="print"/>
          <a:srcRect/>
          <a:stretch>
            <a:fillRect/>
          </a:stretch>
        </p:blipFill>
        <p:spPr bwMode="auto">
          <a:xfrm>
            <a:off x="5029200" y="3581400"/>
            <a:ext cx="1447800" cy="939593"/>
          </a:xfrm>
          <a:prstGeom prst="rect">
            <a:avLst/>
          </a:prstGeom>
          <a:noFill/>
        </p:spPr>
      </p:pic>
      <p:pic>
        <p:nvPicPr>
          <p:cNvPr id="8202" name="Picture 10" descr="http://media.gdgt.com/img/product/23/iag/iphone-4-23yt-460.jpg"/>
          <p:cNvPicPr>
            <a:picLocks noChangeAspect="1" noChangeArrowheads="1"/>
          </p:cNvPicPr>
          <p:nvPr/>
        </p:nvPicPr>
        <p:blipFill>
          <a:blip r:embed="rId6" cstate="print"/>
          <a:srcRect l="33043" r="32174"/>
          <a:stretch>
            <a:fillRect/>
          </a:stretch>
        </p:blipFill>
        <p:spPr bwMode="auto">
          <a:xfrm>
            <a:off x="7696200" y="3200400"/>
            <a:ext cx="318052" cy="685800"/>
          </a:xfrm>
          <a:prstGeom prst="rect">
            <a:avLst/>
          </a:prstGeom>
          <a:noFill/>
        </p:spPr>
      </p:pic>
      <p:pic>
        <p:nvPicPr>
          <p:cNvPr id="8204" name="Picture 12" descr="http://www.pcworld.com.vn/files/articles/2011/1225036/ipad-28.jpg"/>
          <p:cNvPicPr>
            <a:picLocks noChangeAspect="1" noChangeArrowheads="1"/>
          </p:cNvPicPr>
          <p:nvPr/>
        </p:nvPicPr>
        <p:blipFill>
          <a:blip r:embed="rId7" cstate="print"/>
          <a:srcRect/>
          <a:stretch>
            <a:fillRect/>
          </a:stretch>
        </p:blipFill>
        <p:spPr bwMode="auto">
          <a:xfrm>
            <a:off x="6934200" y="3886200"/>
            <a:ext cx="1905000" cy="1200150"/>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Cryptography</a:t>
            </a:r>
            <a:endParaRPr lang="vi-VN" dirty="0"/>
          </a:p>
        </p:txBody>
      </p:sp>
      <p:sp>
        <p:nvSpPr>
          <p:cNvPr id="3" name="Content Placeholder 2"/>
          <p:cNvSpPr>
            <a:spLocks noGrp="1"/>
          </p:cNvSpPr>
          <p:nvPr>
            <p:ph idx="1"/>
          </p:nvPr>
        </p:nvSpPr>
        <p:spPr>
          <a:xfrm>
            <a:off x="228600" y="1935480"/>
            <a:ext cx="8610600" cy="4389120"/>
          </a:xfrm>
        </p:spPr>
        <p:txBody>
          <a:bodyPr/>
          <a:lstStyle/>
          <a:p>
            <a:r>
              <a:rPr lang="en-US" dirty="0" smtClean="0"/>
              <a:t>PBKDF2</a:t>
            </a:r>
          </a:p>
          <a:p>
            <a:pPr lvl="1"/>
            <a:r>
              <a:rPr lang="nl-NL" b="1" dirty="0" smtClean="0">
                <a:latin typeface="Courier New" pitchFamily="49" charset="0"/>
                <a:cs typeface="Courier New" pitchFamily="49" charset="0"/>
              </a:rPr>
              <a:t>PBKDF2 (P, S, c, dkLen)</a:t>
            </a:r>
          </a:p>
          <a:p>
            <a:pPr lvl="2">
              <a:buNone/>
            </a:pPr>
            <a:r>
              <a:rPr lang="en-US" dirty="0" err="1" smtClean="0">
                <a:latin typeface="Courier New" pitchFamily="49" charset="0"/>
                <a:cs typeface="Courier New" pitchFamily="49" charset="0"/>
              </a:rPr>
              <a:t>T_i</a:t>
            </a:r>
            <a:r>
              <a:rPr lang="en-US" dirty="0" smtClean="0">
                <a:latin typeface="Courier New" pitchFamily="49" charset="0"/>
                <a:cs typeface="Courier New" pitchFamily="49" charset="0"/>
              </a:rPr>
              <a:t> = </a:t>
            </a:r>
            <a:r>
              <a:rPr lang="en-US" b="1" dirty="0" smtClean="0">
                <a:solidFill>
                  <a:srgbClr val="0070C0"/>
                </a:solidFill>
                <a:latin typeface="Courier New" pitchFamily="49" charset="0"/>
                <a:cs typeface="Courier New" pitchFamily="49" charset="0"/>
              </a:rPr>
              <a:t>F(</a:t>
            </a:r>
            <a:r>
              <a:rPr lang="en-US" dirty="0" smtClean="0">
                <a:latin typeface="Courier New" pitchFamily="49" charset="0"/>
                <a:cs typeface="Courier New" pitchFamily="49" charset="0"/>
              </a:rPr>
              <a:t>P, S, c, </a:t>
            </a:r>
            <a:r>
              <a:rPr lang="en-US" dirty="0" err="1" smtClean="0">
                <a:latin typeface="Courier New" pitchFamily="49" charset="0"/>
                <a:cs typeface="Courier New" pitchFamily="49" charset="0"/>
              </a:rPr>
              <a:t>i</a:t>
            </a:r>
            <a:r>
              <a:rPr lang="en-US" b="1" dirty="0" smtClean="0">
                <a:solidFill>
                  <a:srgbClr val="0070C0"/>
                </a:solidFill>
                <a:latin typeface="Courier New" pitchFamily="49" charset="0"/>
                <a:cs typeface="Courier New" pitchFamily="49" charset="0"/>
              </a:rPr>
              <a:t>)</a:t>
            </a:r>
            <a:r>
              <a:rPr lang="en-US" dirty="0" smtClean="0">
                <a:latin typeface="Courier New" pitchFamily="49" charset="0"/>
                <a:cs typeface="Courier New" pitchFamily="49" charset="0"/>
              </a:rPr>
              <a:t> </a:t>
            </a:r>
            <a:r>
              <a:rPr lang="en-US" dirty="0" smtClean="0">
                <a:solidFill>
                  <a:schemeClr val="bg1">
                    <a:lumMod val="50000"/>
                  </a:schemeClr>
                </a:solidFill>
                <a:latin typeface="Courier New" pitchFamily="49" charset="0"/>
                <a:cs typeface="Courier New" pitchFamily="49" charset="0"/>
              </a:rPr>
              <a:t>// </a:t>
            </a:r>
            <a:r>
              <a:rPr lang="en-US" dirty="0" err="1" smtClean="0">
                <a:solidFill>
                  <a:schemeClr val="bg1">
                    <a:lumMod val="50000"/>
                  </a:schemeClr>
                </a:solidFill>
                <a:latin typeface="Courier New" pitchFamily="49" charset="0"/>
                <a:cs typeface="Courier New" pitchFamily="49" charset="0"/>
              </a:rPr>
              <a:t>i</a:t>
            </a:r>
            <a:r>
              <a:rPr lang="en-US" dirty="0" smtClean="0">
                <a:solidFill>
                  <a:schemeClr val="bg1">
                    <a:lumMod val="50000"/>
                  </a:schemeClr>
                </a:solidFill>
                <a:latin typeface="Courier New" pitchFamily="49" charset="0"/>
                <a:cs typeface="Courier New" pitchFamily="49" charset="0"/>
              </a:rPr>
              <a:t> = 1..n</a:t>
            </a:r>
            <a:endParaRPr lang="en-US" dirty="0" smtClean="0">
              <a:solidFill>
                <a:schemeClr val="bg1">
                  <a:lumMod val="50000"/>
                </a:schemeClr>
              </a:solidFill>
            </a:endParaRPr>
          </a:p>
          <a:p>
            <a:pPr lvl="2">
              <a:buNone/>
            </a:pPr>
            <a:endParaRPr lang="en-US" dirty="0" smtClean="0">
              <a:latin typeface="Courier New" pitchFamily="49" charset="0"/>
              <a:cs typeface="Courier New" pitchFamily="49" charset="0"/>
            </a:endParaRPr>
          </a:p>
          <a:p>
            <a:pPr lvl="2">
              <a:buNone/>
            </a:pPr>
            <a:r>
              <a:rPr lang="pl-PL" b="1" dirty="0" smtClean="0">
                <a:solidFill>
                  <a:srgbClr val="0070C0"/>
                </a:solidFill>
                <a:latin typeface="Courier New" pitchFamily="49" charset="0"/>
                <a:cs typeface="Courier New" pitchFamily="49" charset="0"/>
              </a:rPr>
              <a:t>F(</a:t>
            </a:r>
            <a:r>
              <a:rPr lang="pl-PL" dirty="0" smtClean="0">
                <a:latin typeface="Courier New" pitchFamily="49" charset="0"/>
                <a:cs typeface="Courier New" pitchFamily="49" charset="0"/>
              </a:rPr>
              <a:t>P, S, c, i</a:t>
            </a:r>
            <a:r>
              <a:rPr lang="pl-PL" b="1" dirty="0" smtClean="0">
                <a:solidFill>
                  <a:srgbClr val="0070C0"/>
                </a:solidFill>
                <a:latin typeface="Courier New" pitchFamily="49" charset="0"/>
                <a:cs typeface="Courier New" pitchFamily="49" charset="0"/>
              </a:rPr>
              <a:t>)</a:t>
            </a:r>
            <a:r>
              <a:rPr lang="pl-PL" dirty="0" smtClean="0">
                <a:latin typeface="Courier New" pitchFamily="49" charset="0"/>
                <a:cs typeface="Courier New" pitchFamily="49" charset="0"/>
              </a:rPr>
              <a:t> </a:t>
            </a:r>
            <a:r>
              <a:rPr lang="pl-PL" b="1" dirty="0" smtClean="0">
                <a:solidFill>
                  <a:srgbClr val="0070C0"/>
                </a:solidFill>
                <a:latin typeface="Courier New" pitchFamily="49" charset="0"/>
                <a:cs typeface="Courier New" pitchFamily="49" charset="0"/>
              </a:rPr>
              <a:t>= </a:t>
            </a:r>
            <a:r>
              <a:rPr lang="pl-PL" dirty="0" smtClean="0">
                <a:latin typeface="Courier New" pitchFamily="49" charset="0"/>
                <a:cs typeface="Courier New" pitchFamily="49" charset="0"/>
              </a:rPr>
              <a:t>U_1</a:t>
            </a:r>
            <a:r>
              <a:rPr lang="en-US" dirty="0" smtClean="0"/>
              <a:t>  </a:t>
            </a:r>
            <a:r>
              <a:rPr lang="en-US" b="1" dirty="0" err="1" smtClean="0">
                <a:solidFill>
                  <a:srgbClr val="0070C0"/>
                </a:solidFill>
                <a:latin typeface="Courier New" pitchFamily="49" charset="0"/>
                <a:cs typeface="Courier New" pitchFamily="49" charset="0"/>
              </a:rPr>
              <a:t>xor</a:t>
            </a:r>
            <a:r>
              <a:rPr lang="en-US" dirty="0" smtClean="0">
                <a:latin typeface="Courier New" pitchFamily="49" charset="0"/>
                <a:cs typeface="Courier New" pitchFamily="49" charset="0"/>
              </a:rPr>
              <a:t> </a:t>
            </a:r>
            <a:r>
              <a:rPr lang="pl-PL" dirty="0" smtClean="0">
                <a:latin typeface="Courier New" pitchFamily="49" charset="0"/>
                <a:cs typeface="Courier New" pitchFamily="49" charset="0"/>
              </a:rPr>
              <a:t>U_2 </a:t>
            </a:r>
            <a:r>
              <a:rPr lang="en-US" b="1" dirty="0" err="1" smtClean="0">
                <a:solidFill>
                  <a:srgbClr val="0070C0"/>
                </a:solidFill>
                <a:latin typeface="Courier New" pitchFamily="49" charset="0"/>
                <a:cs typeface="Courier New" pitchFamily="49" charset="0"/>
              </a:rPr>
              <a:t>xor</a:t>
            </a:r>
            <a:r>
              <a:rPr lang="pl-PL" dirty="0" smtClean="0">
                <a:latin typeface="Courier New" pitchFamily="49" charset="0"/>
                <a:cs typeface="Courier New" pitchFamily="49" charset="0"/>
              </a:rPr>
              <a:t> ... </a:t>
            </a:r>
            <a:r>
              <a:rPr lang="en-US" b="1" dirty="0" err="1" smtClean="0">
                <a:solidFill>
                  <a:srgbClr val="0070C0"/>
                </a:solidFill>
                <a:latin typeface="Courier New" pitchFamily="49" charset="0"/>
                <a:cs typeface="Courier New" pitchFamily="49" charset="0"/>
              </a:rPr>
              <a:t>xor</a:t>
            </a:r>
            <a:r>
              <a:rPr lang="pl-PL" dirty="0" smtClean="0">
                <a:latin typeface="Courier New" pitchFamily="49" charset="0"/>
                <a:cs typeface="Courier New" pitchFamily="49" charset="0"/>
              </a:rPr>
              <a:t> U_c</a:t>
            </a:r>
            <a:endParaRPr lang="en-US" dirty="0" smtClean="0">
              <a:latin typeface="Courier New" pitchFamily="49" charset="0"/>
              <a:cs typeface="Courier New" pitchFamily="49" charset="0"/>
            </a:endParaRPr>
          </a:p>
          <a:p>
            <a:pPr lvl="2">
              <a:buNone/>
            </a:pPr>
            <a:r>
              <a:rPr lang="pl-PL" dirty="0" smtClean="0">
                <a:latin typeface="Courier New" pitchFamily="49" charset="0"/>
                <a:cs typeface="Courier New" pitchFamily="49" charset="0"/>
              </a:rPr>
              <a:t>U_1 </a:t>
            </a:r>
            <a:r>
              <a:rPr lang="pl-PL" b="1" dirty="0" smtClean="0">
                <a:solidFill>
                  <a:srgbClr val="0070C0"/>
                </a:solidFill>
                <a:latin typeface="Courier New" pitchFamily="49" charset="0"/>
                <a:cs typeface="Courier New" pitchFamily="49" charset="0"/>
              </a:rPr>
              <a:t>= PRF(</a:t>
            </a:r>
            <a:r>
              <a:rPr lang="pl-PL" dirty="0" smtClean="0">
                <a:latin typeface="Courier New" pitchFamily="49" charset="0"/>
                <a:cs typeface="Courier New" pitchFamily="49" charset="0"/>
              </a:rPr>
              <a:t>P, S </a:t>
            </a:r>
            <a:r>
              <a:rPr lang="pl-PL" b="1" dirty="0" smtClean="0">
                <a:solidFill>
                  <a:srgbClr val="0070C0"/>
                </a:solidFill>
                <a:latin typeface="Courier New" pitchFamily="49" charset="0"/>
                <a:cs typeface="Courier New" pitchFamily="49" charset="0"/>
              </a:rPr>
              <a:t>|| INT (</a:t>
            </a:r>
            <a:r>
              <a:rPr lang="pl-PL" dirty="0" smtClean="0">
                <a:latin typeface="Courier New" pitchFamily="49" charset="0"/>
                <a:cs typeface="Courier New" pitchFamily="49" charset="0"/>
              </a:rPr>
              <a:t>i</a:t>
            </a:r>
            <a:r>
              <a:rPr lang="pl-PL" b="1" dirty="0" smtClean="0">
                <a:solidFill>
                  <a:srgbClr val="0070C0"/>
                </a:solidFill>
                <a:latin typeface="Courier New" pitchFamily="49" charset="0"/>
                <a:cs typeface="Courier New" pitchFamily="49" charset="0"/>
              </a:rPr>
              <a:t>))</a:t>
            </a:r>
            <a:endParaRPr lang="en-US" b="1" dirty="0" smtClean="0">
              <a:solidFill>
                <a:srgbClr val="0070C0"/>
              </a:solidFill>
              <a:latin typeface="Courier New" pitchFamily="49" charset="0"/>
              <a:cs typeface="Courier New" pitchFamily="49" charset="0"/>
            </a:endParaRPr>
          </a:p>
          <a:p>
            <a:pPr lvl="2">
              <a:buNone/>
            </a:pPr>
            <a:r>
              <a:rPr lang="pl-PL" dirty="0" smtClean="0">
                <a:latin typeface="Courier New" pitchFamily="49" charset="0"/>
                <a:cs typeface="Courier New" pitchFamily="49" charset="0"/>
              </a:rPr>
              <a:t>U_2 </a:t>
            </a:r>
            <a:r>
              <a:rPr lang="pl-PL" b="1" dirty="0" smtClean="0">
                <a:solidFill>
                  <a:srgbClr val="0070C0"/>
                </a:solidFill>
                <a:latin typeface="Courier New" pitchFamily="49" charset="0"/>
                <a:cs typeface="Courier New" pitchFamily="49" charset="0"/>
              </a:rPr>
              <a:t>= PRF(</a:t>
            </a:r>
            <a:r>
              <a:rPr lang="pl-PL" dirty="0" smtClean="0">
                <a:latin typeface="Courier New" pitchFamily="49" charset="0"/>
                <a:cs typeface="Courier New" pitchFamily="49" charset="0"/>
              </a:rPr>
              <a:t>P, U_1</a:t>
            </a:r>
            <a:r>
              <a:rPr lang="pl-PL" b="1" dirty="0" smtClean="0">
                <a:solidFill>
                  <a:srgbClr val="0070C0"/>
                </a:solidFill>
                <a:latin typeface="Courier New" pitchFamily="49" charset="0"/>
                <a:cs typeface="Courier New" pitchFamily="49" charset="0"/>
              </a:rPr>
              <a:t>)</a:t>
            </a:r>
            <a:endParaRPr lang="en-US" b="1" dirty="0" smtClean="0">
              <a:solidFill>
                <a:srgbClr val="0070C0"/>
              </a:solidFill>
              <a:latin typeface="Courier New" pitchFamily="49" charset="0"/>
              <a:cs typeface="Courier New" pitchFamily="49" charset="0"/>
            </a:endParaRPr>
          </a:p>
          <a:p>
            <a:pPr lvl="2">
              <a:buNone/>
            </a:pPr>
            <a:r>
              <a:rPr lang="en-US" b="1" dirty="0" smtClean="0">
                <a:solidFill>
                  <a:srgbClr val="0070C0"/>
                </a:solidFill>
                <a:latin typeface="Courier New" pitchFamily="49" charset="0"/>
                <a:cs typeface="Courier New" pitchFamily="49" charset="0"/>
              </a:rPr>
              <a:t>...</a:t>
            </a:r>
          </a:p>
          <a:p>
            <a:pPr lvl="2">
              <a:buNone/>
            </a:pPr>
            <a:r>
              <a:rPr lang="pl-PL" dirty="0" smtClean="0">
                <a:latin typeface="Courier New" pitchFamily="49" charset="0"/>
                <a:cs typeface="Courier New" pitchFamily="49" charset="0"/>
              </a:rPr>
              <a:t>U_</a:t>
            </a:r>
            <a:r>
              <a:rPr lang="en-US" dirty="0" smtClean="0">
                <a:latin typeface="Courier New" pitchFamily="49" charset="0"/>
                <a:cs typeface="Courier New" pitchFamily="49" charset="0"/>
              </a:rPr>
              <a:t>c</a:t>
            </a:r>
            <a:r>
              <a:rPr lang="pl-PL" dirty="0" smtClean="0">
                <a:latin typeface="Courier New" pitchFamily="49" charset="0"/>
                <a:cs typeface="Courier New" pitchFamily="49" charset="0"/>
              </a:rPr>
              <a:t> </a:t>
            </a:r>
            <a:r>
              <a:rPr lang="pl-PL" b="1" dirty="0">
                <a:solidFill>
                  <a:srgbClr val="0070C0"/>
                </a:solidFill>
                <a:latin typeface="Courier New" pitchFamily="49" charset="0"/>
                <a:cs typeface="Courier New" pitchFamily="49" charset="0"/>
              </a:rPr>
              <a:t>= PRF(</a:t>
            </a:r>
            <a:r>
              <a:rPr lang="pl-PL" dirty="0">
                <a:latin typeface="Courier New" pitchFamily="49" charset="0"/>
                <a:cs typeface="Courier New" pitchFamily="49" charset="0"/>
              </a:rPr>
              <a:t>P, </a:t>
            </a:r>
            <a:r>
              <a:rPr lang="pl-PL" dirty="0" smtClean="0">
                <a:latin typeface="Courier New" pitchFamily="49" charset="0"/>
                <a:cs typeface="Courier New" pitchFamily="49" charset="0"/>
              </a:rPr>
              <a:t>U_</a:t>
            </a:r>
            <a:r>
              <a:rPr lang="en-US" dirty="0" smtClean="0">
                <a:latin typeface="Courier New" pitchFamily="49" charset="0"/>
                <a:cs typeface="Courier New" pitchFamily="49" charset="0"/>
              </a:rPr>
              <a:t>{c-1}</a:t>
            </a:r>
            <a:r>
              <a:rPr lang="pl-PL" b="1" dirty="0" smtClean="0">
                <a:solidFill>
                  <a:srgbClr val="0070C0"/>
                </a:solidFill>
                <a:latin typeface="Courier New" pitchFamily="49" charset="0"/>
                <a:cs typeface="Courier New" pitchFamily="49" charset="0"/>
              </a:rPr>
              <a:t>)</a:t>
            </a:r>
            <a:endParaRPr lang="en-US" b="1" dirty="0" smtClean="0">
              <a:solidFill>
                <a:srgbClr val="0070C0"/>
              </a:solidFill>
              <a:latin typeface="Courier New" pitchFamily="49" charset="0"/>
              <a:cs typeface="Courier New" pitchFamily="49" charset="0"/>
            </a:endParaRPr>
          </a:p>
          <a:p>
            <a:pPr lvl="2">
              <a:buNone/>
            </a:pPr>
            <a:endParaRPr lang="en-US" b="1" dirty="0">
              <a:solidFill>
                <a:srgbClr val="0070C0"/>
              </a:solidFill>
              <a:latin typeface="Courier New" pitchFamily="49" charset="0"/>
              <a:cs typeface="Courier New" pitchFamily="49" charset="0"/>
            </a:endParaRPr>
          </a:p>
          <a:p>
            <a:pPr lvl="2">
              <a:buNone/>
            </a:pPr>
            <a:r>
              <a:rPr lang="en-US" b="1" dirty="0">
                <a:solidFill>
                  <a:srgbClr val="FF0000"/>
                </a:solidFill>
                <a:latin typeface="Courier New" pitchFamily="49" charset="0"/>
                <a:cs typeface="Courier New" pitchFamily="49" charset="0"/>
              </a:rPr>
              <a:t>DK = Get first </a:t>
            </a:r>
            <a:r>
              <a:rPr lang="en-US" b="1" dirty="0" err="1">
                <a:solidFill>
                  <a:srgbClr val="FF0000"/>
                </a:solidFill>
                <a:latin typeface="Courier New" pitchFamily="49" charset="0"/>
                <a:cs typeface="Courier New" pitchFamily="49" charset="0"/>
              </a:rPr>
              <a:t>dkLen</a:t>
            </a:r>
            <a:r>
              <a:rPr lang="en-US" b="1" dirty="0">
                <a:solidFill>
                  <a:srgbClr val="FF0000"/>
                </a:solidFill>
                <a:latin typeface="Courier New" pitchFamily="49" charset="0"/>
                <a:cs typeface="Courier New" pitchFamily="49" charset="0"/>
              </a:rPr>
              <a:t>(T_1 || T_2 ||  ...  || </a:t>
            </a:r>
            <a:r>
              <a:rPr lang="en-US" b="1" dirty="0" err="1">
                <a:solidFill>
                  <a:srgbClr val="FF0000"/>
                </a:solidFill>
                <a:latin typeface="Courier New" pitchFamily="49" charset="0"/>
                <a:cs typeface="Courier New" pitchFamily="49" charset="0"/>
              </a:rPr>
              <a:t>T_n</a:t>
            </a:r>
            <a:r>
              <a:rPr lang="en-US" b="1" dirty="0">
                <a:solidFill>
                  <a:srgbClr val="FF0000"/>
                </a:solidFill>
                <a:latin typeface="Courier New" pitchFamily="49" charset="0"/>
                <a:cs typeface="Courier New" pitchFamily="49" charset="0"/>
              </a:rPr>
              <a:t>)</a:t>
            </a:r>
          </a:p>
          <a:p>
            <a:pPr lvl="2">
              <a:buNone/>
            </a:pPr>
            <a:endParaRPr lang="en-US" b="1" dirty="0">
              <a:solidFill>
                <a:srgbClr val="0070C0"/>
              </a:solidFill>
              <a:latin typeface="Courier New" pitchFamily="49" charset="0"/>
              <a:cs typeface="Courier New" pitchFamily="49" charset="0"/>
            </a:endParaRPr>
          </a:p>
          <a:p>
            <a:pPr lvl="2">
              <a:buNone/>
            </a:pPr>
            <a:endParaRPr lang="en-US" b="1" dirty="0" smtClean="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a:t>
            </a:r>
            <a:endParaRPr lang="vi-VN"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1028" name="Picture 4" descr="Figure 1: Android software stack"/>
          <p:cNvPicPr>
            <a:picLocks noChangeAspect="1" noChangeArrowheads="1"/>
          </p:cNvPicPr>
          <p:nvPr/>
        </p:nvPicPr>
        <p:blipFill>
          <a:blip r:embed="rId3" cstate="print"/>
          <a:srcRect/>
          <a:stretch>
            <a:fillRect/>
          </a:stretch>
        </p:blipFill>
        <p:spPr bwMode="auto">
          <a:xfrm>
            <a:off x="1524000" y="1981200"/>
            <a:ext cx="6096000" cy="4257675"/>
          </a:xfrm>
          <a:prstGeom prst="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3078" name="Picture 6" descr="http://2.bp.blogspot.com/-0nLWHTYAOU0/Tw9sSSjplZI/AAAAAAAAHZM/Fz7k4V8rSHM/s200/android+eclair.png"/>
          <p:cNvPicPr>
            <a:picLocks noChangeAspect="1" noChangeArrowheads="1"/>
          </p:cNvPicPr>
          <p:nvPr/>
        </p:nvPicPr>
        <p:blipFill>
          <a:blip r:embed="rId3" cstate="print"/>
          <a:srcRect/>
          <a:stretch>
            <a:fillRect/>
          </a:stretch>
        </p:blipFill>
        <p:spPr bwMode="auto">
          <a:xfrm>
            <a:off x="4038600" y="2667000"/>
            <a:ext cx="1905000" cy="1257301"/>
          </a:xfrm>
          <a:prstGeom prst="rect">
            <a:avLst/>
          </a:prstGeom>
          <a:noFill/>
        </p:spPr>
      </p:pic>
      <p:pic>
        <p:nvPicPr>
          <p:cNvPr id="3080" name="Picture 8" descr="http://3.bp.blogspot.com/-i2v18QdBU9U/Tw9qq1xf3FI/AAAAAAAAHYs/7kOh5S7rQsw/s200/android+froyo.png"/>
          <p:cNvPicPr>
            <a:picLocks noChangeAspect="1" noChangeArrowheads="1"/>
          </p:cNvPicPr>
          <p:nvPr/>
        </p:nvPicPr>
        <p:blipFill>
          <a:blip r:embed="rId4" cstate="print"/>
          <a:srcRect/>
          <a:stretch>
            <a:fillRect/>
          </a:stretch>
        </p:blipFill>
        <p:spPr bwMode="auto">
          <a:xfrm>
            <a:off x="152400" y="4267200"/>
            <a:ext cx="1895475" cy="1905000"/>
          </a:xfrm>
          <a:prstGeom prst="rect">
            <a:avLst/>
          </a:prstGeom>
          <a:noFill/>
        </p:spPr>
      </p:pic>
      <p:pic>
        <p:nvPicPr>
          <p:cNvPr id="3088" name="Picture 16" descr="http://www.bigmouthmedia.com/live/images/android-cupcake.jpg"/>
          <p:cNvPicPr>
            <a:picLocks noChangeAspect="1" noChangeArrowheads="1"/>
          </p:cNvPicPr>
          <p:nvPr/>
        </p:nvPicPr>
        <p:blipFill>
          <a:blip r:embed="rId5" cstate="print"/>
          <a:srcRect/>
          <a:stretch>
            <a:fillRect/>
          </a:stretch>
        </p:blipFill>
        <p:spPr bwMode="auto">
          <a:xfrm>
            <a:off x="457200" y="2209800"/>
            <a:ext cx="1676400" cy="1676400"/>
          </a:xfrm>
          <a:prstGeom prst="rect">
            <a:avLst/>
          </a:prstGeom>
          <a:noFill/>
        </p:spPr>
      </p:pic>
      <p:pic>
        <p:nvPicPr>
          <p:cNvPr id="3090" name="Picture 18" descr="http://thedroidnation.com/wp-content/uploads/2011/12/donut_2009.gif"/>
          <p:cNvPicPr>
            <a:picLocks noChangeAspect="1" noChangeArrowheads="1"/>
          </p:cNvPicPr>
          <p:nvPr/>
        </p:nvPicPr>
        <p:blipFill>
          <a:blip r:embed="rId6" cstate="print"/>
          <a:srcRect l="23438" t="15625" r="25000" b="15625"/>
          <a:stretch>
            <a:fillRect/>
          </a:stretch>
        </p:blipFill>
        <p:spPr bwMode="auto">
          <a:xfrm>
            <a:off x="2209800" y="2362200"/>
            <a:ext cx="1676400" cy="1676400"/>
          </a:xfrm>
          <a:prstGeom prst="rect">
            <a:avLst/>
          </a:prstGeom>
          <a:noFill/>
        </p:spPr>
      </p:pic>
      <p:pic>
        <p:nvPicPr>
          <p:cNvPr id="3092" name="Picture 20" descr="http://cdn2.digitaltrends.com/wp-content/uploads/2010/12/android-2-3-gingerbread-logo.jpg"/>
          <p:cNvPicPr>
            <a:picLocks noChangeAspect="1" noChangeArrowheads="1"/>
          </p:cNvPicPr>
          <p:nvPr/>
        </p:nvPicPr>
        <p:blipFill>
          <a:blip r:embed="rId7" cstate="print"/>
          <a:srcRect/>
          <a:stretch>
            <a:fillRect/>
          </a:stretch>
        </p:blipFill>
        <p:spPr bwMode="auto">
          <a:xfrm>
            <a:off x="2209800" y="4114800"/>
            <a:ext cx="1600200" cy="1912152"/>
          </a:xfrm>
          <a:prstGeom prst="rect">
            <a:avLst/>
          </a:prstGeom>
          <a:noFill/>
        </p:spPr>
      </p:pic>
      <p:pic>
        <p:nvPicPr>
          <p:cNvPr id="3094" name="Picture 22" descr="http://www.alltouchtablet.com/wp-content/uploads/2011/01/android-honeycomb-logo.jpg"/>
          <p:cNvPicPr>
            <a:picLocks noChangeAspect="1" noChangeArrowheads="1"/>
          </p:cNvPicPr>
          <p:nvPr/>
        </p:nvPicPr>
        <p:blipFill>
          <a:blip r:embed="rId8" cstate="print"/>
          <a:srcRect/>
          <a:stretch>
            <a:fillRect/>
          </a:stretch>
        </p:blipFill>
        <p:spPr bwMode="auto">
          <a:xfrm>
            <a:off x="3810000" y="4191000"/>
            <a:ext cx="2286000" cy="1899459"/>
          </a:xfrm>
          <a:prstGeom prst="rect">
            <a:avLst/>
          </a:prstGeom>
          <a:noFill/>
        </p:spPr>
      </p:pic>
      <p:pic>
        <p:nvPicPr>
          <p:cNvPr id="3086" name="Picture 14" descr="http://2.bp.blogspot.com/-syiV_xLaflw/Tw9spmtFwjI/AAAAAAAAHZU/iUKFeCJWclc/s1600/android+ice+cream+sandwich.png"/>
          <p:cNvPicPr>
            <a:picLocks noChangeAspect="1" noChangeArrowheads="1"/>
          </p:cNvPicPr>
          <p:nvPr/>
        </p:nvPicPr>
        <p:blipFill>
          <a:blip r:embed="rId9" cstate="print"/>
          <a:srcRect/>
          <a:stretch>
            <a:fillRect/>
          </a:stretch>
        </p:blipFill>
        <p:spPr bwMode="auto">
          <a:xfrm>
            <a:off x="5943600" y="3048000"/>
            <a:ext cx="2860572" cy="2085976"/>
          </a:xfrm>
          <a:prstGeom prst="rect">
            <a:avLst/>
          </a:prstGeom>
          <a:noFill/>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 feature</a:t>
            </a:r>
            <a:endParaRPr lang="vi-VN" dirty="0"/>
          </a:p>
        </p:txBody>
      </p:sp>
      <p:sp>
        <p:nvSpPr>
          <p:cNvPr id="3" name="Content Placeholder 2"/>
          <p:cNvSpPr>
            <a:spLocks noGrp="1"/>
          </p:cNvSpPr>
          <p:nvPr>
            <p:ph idx="1"/>
          </p:nvPr>
        </p:nvSpPr>
        <p:spPr/>
        <p:txBody>
          <a:bodyPr>
            <a:normAutofit/>
          </a:bodyPr>
          <a:lstStyle/>
          <a:p>
            <a:r>
              <a:rPr lang="en-US" dirty="0" smtClean="0"/>
              <a:t>Linux kernel</a:t>
            </a:r>
          </a:p>
          <a:p>
            <a:r>
              <a:rPr lang="en-US" dirty="0" smtClean="0"/>
              <a:t>Protect system resources (Camera, GPS, network,…)</a:t>
            </a:r>
          </a:p>
          <a:p>
            <a:r>
              <a:rPr lang="vi-VN" dirty="0" smtClean="0"/>
              <a:t>Application-defined and user-granted permission</a:t>
            </a:r>
            <a:endParaRPr lang="en-US" dirty="0" smtClean="0"/>
          </a:p>
          <a:p>
            <a:r>
              <a:rPr lang="en-US" dirty="0" smtClean="0"/>
              <a:t>Application Sandbox (kernel level) with secure inter-process communication</a:t>
            </a:r>
            <a:endParaRPr lang="vi-VN" dirty="0" smtClean="0"/>
          </a:p>
          <a:p>
            <a:r>
              <a:rPr lang="en-US" dirty="0" smtClean="0"/>
              <a:t>Device Administration</a:t>
            </a:r>
          </a:p>
          <a:p>
            <a:r>
              <a:rPr lang="en-US" dirty="0" smtClean="0"/>
              <a:t>Memory Management Security Enhancements</a:t>
            </a:r>
          </a:p>
          <a:p>
            <a:r>
              <a:rPr lang="vi-VN" dirty="0" smtClean="0"/>
              <a:t>Application signing</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 feature</a:t>
            </a:r>
            <a:endParaRPr lang="vi-VN" dirty="0"/>
          </a:p>
        </p:txBody>
      </p:sp>
      <p:sp>
        <p:nvSpPr>
          <p:cNvPr id="3" name="Content Placeholder 2"/>
          <p:cNvSpPr>
            <a:spLocks noGrp="1"/>
          </p:cNvSpPr>
          <p:nvPr>
            <p:ph idx="1"/>
          </p:nvPr>
        </p:nvSpPr>
        <p:spPr/>
        <p:txBody>
          <a:bodyPr>
            <a:normAutofit/>
          </a:bodyPr>
          <a:lstStyle/>
          <a:p>
            <a:r>
              <a:rPr lang="en-US" dirty="0" smtClean="0"/>
              <a:t>Lock screen, unlock mechanism:</a:t>
            </a:r>
          </a:p>
          <a:p>
            <a:pPr lvl="1"/>
            <a:r>
              <a:rPr lang="en-US" dirty="0" smtClean="0"/>
              <a:t>Slide pattern</a:t>
            </a:r>
          </a:p>
          <a:p>
            <a:pPr lvl="1"/>
            <a:r>
              <a:rPr lang="en-US" dirty="0" smtClean="0"/>
              <a:t>PIN</a:t>
            </a:r>
          </a:p>
          <a:p>
            <a:pPr lvl="1"/>
            <a:r>
              <a:rPr lang="en-US" dirty="0" smtClean="0"/>
              <a:t>Password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 feature</a:t>
            </a:r>
            <a:endParaRPr lang="vi-VN" dirty="0"/>
          </a:p>
        </p:txBody>
      </p:sp>
      <p:sp>
        <p:nvSpPr>
          <p:cNvPr id="3" name="Content Placeholder 2"/>
          <p:cNvSpPr>
            <a:spLocks noGrp="1"/>
          </p:cNvSpPr>
          <p:nvPr>
            <p:ph idx="1"/>
          </p:nvPr>
        </p:nvSpPr>
        <p:spPr/>
        <p:txBody>
          <a:bodyPr>
            <a:normAutofit/>
          </a:bodyPr>
          <a:lstStyle/>
          <a:p>
            <a:r>
              <a:rPr lang="en-US" dirty="0" smtClean="0"/>
              <a:t>What new on ICS:</a:t>
            </a:r>
          </a:p>
          <a:p>
            <a:pPr lvl="1"/>
            <a:r>
              <a:rPr lang="en-US" dirty="0" smtClean="0"/>
              <a:t>Face unlock</a:t>
            </a:r>
          </a:p>
          <a:p>
            <a:pPr lvl="1"/>
            <a:r>
              <a:rPr lang="en-US" dirty="0" smtClean="0"/>
              <a:t>Full-disk encryption</a:t>
            </a:r>
          </a:p>
          <a:p>
            <a:pPr lvl="2"/>
            <a:r>
              <a:rPr lang="en-US" dirty="0" smtClean="0"/>
              <a:t>AES128 with CBC and ESSIV:SHA256</a:t>
            </a:r>
          </a:p>
          <a:p>
            <a:pPr lvl="2"/>
            <a:r>
              <a:rPr lang="en-US" dirty="0" smtClean="0"/>
              <a:t>The encryption key is protected by AES128 using a key derived from the user password</a:t>
            </a:r>
          </a:p>
          <a:p>
            <a:pPr lvl="1"/>
            <a:r>
              <a:rPr lang="en-US" dirty="0" smtClean="0"/>
              <a:t>Custom message on lock screen</a:t>
            </a:r>
          </a:p>
          <a:p>
            <a:pPr lvl="1"/>
            <a:r>
              <a:rPr lang="en-US" dirty="0" smtClean="0"/>
              <a:t>Disable pre-installed application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4098" name="Picture 2" descr="http://scm-l3.technorati.com/11/06/21/45839/Android-Ice-Cream-Sandwich.jpg?t=20110621065352"/>
          <p:cNvPicPr>
            <a:picLocks noChangeAspect="1" noChangeArrowheads="1"/>
          </p:cNvPicPr>
          <p:nvPr/>
        </p:nvPicPr>
        <p:blipFill>
          <a:blip r:embed="rId3" cstate="print"/>
          <a:srcRect/>
          <a:stretch>
            <a:fillRect/>
          </a:stretch>
        </p:blipFill>
        <p:spPr bwMode="auto">
          <a:xfrm>
            <a:off x="6705600" y="4572000"/>
            <a:ext cx="1563373" cy="114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 feature</a:t>
            </a:r>
            <a:endParaRPr lang="vi-VN" dirty="0"/>
          </a:p>
        </p:txBody>
      </p:sp>
      <p:sp>
        <p:nvSpPr>
          <p:cNvPr id="3" name="Content Placeholder 2"/>
          <p:cNvSpPr>
            <a:spLocks noGrp="1"/>
          </p:cNvSpPr>
          <p:nvPr>
            <p:ph idx="1"/>
          </p:nvPr>
        </p:nvSpPr>
        <p:spPr>
          <a:xfrm>
            <a:off x="457200" y="1935480"/>
            <a:ext cx="4572000" cy="2255520"/>
          </a:xfrm>
        </p:spPr>
        <p:txBody>
          <a:bodyPr/>
          <a:lstStyle/>
          <a:p>
            <a:r>
              <a:rPr lang="vi-VN" dirty="0" smtClean="0"/>
              <a:t>Encryption key</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2050" name="Picture 2" descr="Blue Key Clip Art"/>
          <p:cNvPicPr>
            <a:picLocks noChangeAspect="1" noChangeArrowheads="1"/>
          </p:cNvPicPr>
          <p:nvPr/>
        </p:nvPicPr>
        <p:blipFill>
          <a:blip r:embed="rId2" cstate="print"/>
          <a:srcRect/>
          <a:stretch>
            <a:fillRect/>
          </a:stretch>
        </p:blipFill>
        <p:spPr bwMode="auto">
          <a:xfrm>
            <a:off x="2057400" y="2828925"/>
            <a:ext cx="609600" cy="599406"/>
          </a:xfrm>
          <a:prstGeom prst="rect">
            <a:avLst/>
          </a:prstGeom>
          <a:noFill/>
        </p:spPr>
      </p:pic>
      <p:sp>
        <p:nvSpPr>
          <p:cNvPr id="6" name="Rounded Rectangle 5"/>
          <p:cNvSpPr/>
          <p:nvPr/>
        </p:nvSpPr>
        <p:spPr>
          <a:xfrm>
            <a:off x="3276600" y="2819400"/>
            <a:ext cx="1295400"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smtClean="0"/>
              <a:t>PBKDF2</a:t>
            </a:r>
            <a:endParaRPr lang="vi-VN" dirty="0"/>
          </a:p>
        </p:txBody>
      </p:sp>
      <p:cxnSp>
        <p:nvCxnSpPr>
          <p:cNvPr id="8" name="Straight Arrow Connector 7"/>
          <p:cNvCxnSpPr/>
          <p:nvPr/>
        </p:nvCxnSpPr>
        <p:spPr>
          <a:xfrm>
            <a:off x="2743200" y="31242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3128628"/>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052" name="Picture 4" descr="Green Key Clip Art"/>
          <p:cNvPicPr>
            <a:picLocks noChangeAspect="1" noChangeArrowheads="1"/>
          </p:cNvPicPr>
          <p:nvPr/>
        </p:nvPicPr>
        <p:blipFill>
          <a:blip r:embed="rId3" cstate="print"/>
          <a:srcRect/>
          <a:stretch>
            <a:fillRect/>
          </a:stretch>
        </p:blipFill>
        <p:spPr bwMode="auto">
          <a:xfrm>
            <a:off x="5029200" y="2895600"/>
            <a:ext cx="609600" cy="599406"/>
          </a:xfrm>
          <a:prstGeom prst="rect">
            <a:avLst/>
          </a:prstGeom>
          <a:noFill/>
        </p:spPr>
      </p:pic>
      <p:cxnSp>
        <p:nvCxnSpPr>
          <p:cNvPr id="17" name="Straight Arrow Connector 16"/>
          <p:cNvCxnSpPr/>
          <p:nvPr/>
        </p:nvCxnSpPr>
        <p:spPr>
          <a:xfrm>
            <a:off x="4648200" y="3124200"/>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054" name="Picture 6" descr="Red Key Clip Art"/>
          <p:cNvPicPr>
            <a:picLocks noChangeAspect="1" noChangeArrowheads="1"/>
          </p:cNvPicPr>
          <p:nvPr/>
        </p:nvPicPr>
        <p:blipFill>
          <a:blip r:embed="rId4" cstate="print"/>
          <a:srcRect/>
          <a:stretch>
            <a:fillRect/>
          </a:stretch>
        </p:blipFill>
        <p:spPr bwMode="auto">
          <a:xfrm>
            <a:off x="3429000" y="4191000"/>
            <a:ext cx="610896" cy="600680"/>
          </a:xfrm>
          <a:prstGeom prst="rect">
            <a:avLst/>
          </a:prstGeom>
          <a:noFill/>
        </p:spPr>
      </p:pic>
      <p:sp>
        <p:nvSpPr>
          <p:cNvPr id="19" name="Rounded Rectangle 18"/>
          <p:cNvSpPr/>
          <p:nvPr/>
        </p:nvSpPr>
        <p:spPr>
          <a:xfrm>
            <a:off x="4876800" y="4114800"/>
            <a:ext cx="1295400"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smtClean="0"/>
              <a:t>128bit AES</a:t>
            </a:r>
            <a:endParaRPr lang="vi-VN" dirty="0"/>
          </a:p>
        </p:txBody>
      </p:sp>
      <p:sp>
        <p:nvSpPr>
          <p:cNvPr id="24" name="Rounded Rectangle 23"/>
          <p:cNvSpPr/>
          <p:nvPr/>
        </p:nvSpPr>
        <p:spPr>
          <a:xfrm>
            <a:off x="7239000" y="3200400"/>
            <a:ext cx="1143000" cy="15240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dirty="0" smtClean="0"/>
              <a:t>Crypto footer</a:t>
            </a:r>
            <a:endParaRPr lang="vi-VN" dirty="0"/>
          </a:p>
        </p:txBody>
      </p:sp>
      <p:cxnSp>
        <p:nvCxnSpPr>
          <p:cNvPr id="25" name="Straight Arrow Connector 24"/>
          <p:cNvCxnSpPr/>
          <p:nvPr/>
        </p:nvCxnSpPr>
        <p:spPr>
          <a:xfrm>
            <a:off x="6019800" y="4419600"/>
            <a:ext cx="1600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ounded Rectangle 26"/>
          <p:cNvSpPr/>
          <p:nvPr/>
        </p:nvSpPr>
        <p:spPr>
          <a:xfrm>
            <a:off x="7239000" y="4953000"/>
            <a:ext cx="1143000" cy="14478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dirty="0" smtClean="0"/>
              <a:t>Disk</a:t>
            </a:r>
            <a:endParaRPr lang="vi-VN" dirty="0"/>
          </a:p>
        </p:txBody>
      </p:sp>
      <p:sp>
        <p:nvSpPr>
          <p:cNvPr id="33" name="TextBox 32"/>
          <p:cNvSpPr txBox="1"/>
          <p:nvPr/>
        </p:nvSpPr>
        <p:spPr>
          <a:xfrm>
            <a:off x="990600" y="2743200"/>
            <a:ext cx="1295400" cy="646331"/>
          </a:xfrm>
          <a:prstGeom prst="rect">
            <a:avLst/>
          </a:prstGeom>
          <a:noFill/>
        </p:spPr>
        <p:txBody>
          <a:bodyPr wrap="square" rtlCol="0">
            <a:spAutoFit/>
          </a:bodyPr>
          <a:lstStyle/>
          <a:p>
            <a:r>
              <a:rPr lang="vi-VN" dirty="0" smtClean="0"/>
              <a:t>User password</a:t>
            </a:r>
            <a:endParaRPr lang="vi-VN" dirty="0"/>
          </a:p>
        </p:txBody>
      </p:sp>
      <p:sp>
        <p:nvSpPr>
          <p:cNvPr id="34" name="TextBox 33"/>
          <p:cNvSpPr txBox="1"/>
          <p:nvPr/>
        </p:nvSpPr>
        <p:spPr>
          <a:xfrm>
            <a:off x="2133600" y="4114800"/>
            <a:ext cx="1295400" cy="646331"/>
          </a:xfrm>
          <a:prstGeom prst="rect">
            <a:avLst/>
          </a:prstGeom>
          <a:noFill/>
        </p:spPr>
        <p:txBody>
          <a:bodyPr wrap="square" rtlCol="0">
            <a:spAutoFit/>
          </a:bodyPr>
          <a:lstStyle/>
          <a:p>
            <a:r>
              <a:rPr lang="vi-VN" dirty="0" smtClean="0"/>
              <a:t>Random </a:t>
            </a:r>
            <a:r>
              <a:rPr lang="vi-VN" b="1" dirty="0" smtClean="0">
                <a:solidFill>
                  <a:srgbClr val="FF0000"/>
                </a:solidFill>
              </a:rPr>
              <a:t>master key</a:t>
            </a:r>
            <a:endParaRPr lang="vi-VN" b="1" dirty="0">
              <a:solidFill>
                <a:srgbClr val="FF0000"/>
              </a:solidFill>
            </a:endParaRPr>
          </a:p>
        </p:txBody>
      </p:sp>
      <p:cxnSp>
        <p:nvCxnSpPr>
          <p:cNvPr id="26" name="Straight Arrow Connector 25"/>
          <p:cNvCxnSpPr/>
          <p:nvPr/>
        </p:nvCxnSpPr>
        <p:spPr>
          <a:xfrm>
            <a:off x="5486400" y="35814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4267200" y="4419600"/>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ounded Rectangle 38"/>
          <p:cNvSpPr/>
          <p:nvPr/>
        </p:nvSpPr>
        <p:spPr>
          <a:xfrm>
            <a:off x="3276600" y="5562600"/>
            <a:ext cx="990600"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smtClean="0"/>
              <a:t>128bit AES</a:t>
            </a:r>
            <a:endParaRPr lang="vi-VN" dirty="0"/>
          </a:p>
        </p:txBody>
      </p:sp>
      <p:cxnSp>
        <p:nvCxnSpPr>
          <p:cNvPr id="43" name="Straight Arrow Connector 42"/>
          <p:cNvCxnSpPr/>
          <p:nvPr/>
        </p:nvCxnSpPr>
        <p:spPr>
          <a:xfrm>
            <a:off x="3886200" y="5029200"/>
            <a:ext cx="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hape 46"/>
          <p:cNvCxnSpPr>
            <a:stCxn id="27" idx="2"/>
            <a:endCxn id="39" idx="1"/>
          </p:cNvCxnSpPr>
          <p:nvPr/>
        </p:nvCxnSpPr>
        <p:spPr>
          <a:xfrm rot="5400000" flipH="1">
            <a:off x="5295900" y="3886200"/>
            <a:ext cx="495300" cy="4533900"/>
          </a:xfrm>
          <a:prstGeom prst="bentConnector4">
            <a:avLst>
              <a:gd name="adj1" fmla="val -46154"/>
              <a:gd name="adj2" fmla="val 113940"/>
            </a:avLst>
          </a:prstGeom>
          <a:ln>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4267200" y="5943600"/>
            <a:ext cx="3276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4" grpId="0" animBg="1"/>
      <p:bldP spid="27" grpId="0" animBg="1"/>
      <p:bldP spid="33" grpId="0"/>
      <p:bldP spid="34" grpId="0"/>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 feature</a:t>
            </a:r>
            <a:endParaRPr lang="vi-VN" dirty="0"/>
          </a:p>
        </p:txBody>
      </p:sp>
      <p:sp>
        <p:nvSpPr>
          <p:cNvPr id="3" name="Content Placeholder 2"/>
          <p:cNvSpPr>
            <a:spLocks noGrp="1"/>
          </p:cNvSpPr>
          <p:nvPr>
            <p:ph idx="1"/>
          </p:nvPr>
        </p:nvSpPr>
        <p:spPr/>
        <p:txBody>
          <a:bodyPr/>
          <a:lstStyle/>
          <a:p>
            <a:r>
              <a:rPr lang="en-US" dirty="0" smtClean="0"/>
              <a:t>Crypto footer:</a:t>
            </a:r>
          </a:p>
          <a:p>
            <a:pPr lvl="1"/>
            <a:r>
              <a:rPr lang="en-US" dirty="0" smtClean="0"/>
              <a:t>Locate at the last 16kB of the devices</a:t>
            </a:r>
          </a:p>
          <a:p>
            <a:pPr lvl="1"/>
            <a:r>
              <a:rPr lang="en-US" dirty="0" smtClean="0"/>
              <a:t>Contain:</a:t>
            </a:r>
          </a:p>
          <a:p>
            <a:pPr lvl="2"/>
            <a:r>
              <a:rPr lang="en-US" dirty="0" smtClean="0"/>
              <a:t>Encryption detail</a:t>
            </a:r>
          </a:p>
          <a:p>
            <a:pPr lvl="2"/>
            <a:r>
              <a:rPr lang="en-US" dirty="0" smtClean="0"/>
              <a:t>Encryption status</a:t>
            </a:r>
          </a:p>
          <a:p>
            <a:pPr lvl="2"/>
            <a:r>
              <a:rPr lang="en-US" dirty="0" smtClean="0"/>
              <a:t>Encrypted master key</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 feature</a:t>
            </a:r>
            <a:endParaRPr lang="vi-VN" dirty="0"/>
          </a:p>
        </p:txBody>
      </p:sp>
      <p:sp>
        <p:nvSpPr>
          <p:cNvPr id="3" name="Content Placeholder 2"/>
          <p:cNvSpPr>
            <a:spLocks noGrp="1"/>
          </p:cNvSpPr>
          <p:nvPr>
            <p:ph idx="1"/>
          </p:nvPr>
        </p:nvSpPr>
        <p:spPr>
          <a:xfrm>
            <a:off x="457200" y="1935480"/>
            <a:ext cx="2209800" cy="4389120"/>
          </a:xfrm>
        </p:spPr>
        <p:txBody>
          <a:bodyPr/>
          <a:lstStyle/>
          <a:p>
            <a:r>
              <a:rPr lang="en-US" dirty="0" smtClean="0"/>
              <a:t>Enabling encryption on the device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6" name="Rectangle 5"/>
          <p:cNvSpPr/>
          <p:nvPr/>
        </p:nvSpPr>
        <p:spPr>
          <a:xfrm>
            <a:off x="2855259" y="2209801"/>
            <a:ext cx="1259541" cy="52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User select to encrypt device</a:t>
            </a:r>
            <a:endParaRPr lang="vi-VN" sz="1400" dirty="0"/>
          </a:p>
        </p:txBody>
      </p:sp>
      <p:sp>
        <p:nvSpPr>
          <p:cNvPr id="7" name="Diamond 6"/>
          <p:cNvSpPr/>
          <p:nvPr/>
        </p:nvSpPr>
        <p:spPr>
          <a:xfrm>
            <a:off x="2228851" y="3043238"/>
            <a:ext cx="2514599" cy="5334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Check if able to encrypt</a:t>
            </a:r>
            <a:endParaRPr lang="vi-VN" sz="1400" dirty="0"/>
          </a:p>
        </p:txBody>
      </p:sp>
      <p:sp>
        <p:nvSpPr>
          <p:cNvPr id="13" name="Rectangle 12"/>
          <p:cNvSpPr/>
          <p:nvPr/>
        </p:nvSpPr>
        <p:spPr>
          <a:xfrm>
            <a:off x="2228850" y="3937000"/>
            <a:ext cx="2514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Unmount </a:t>
            </a:r>
            <a:r>
              <a:rPr lang="vi-VN" sz="1400" dirty="0" smtClean="0">
                <a:solidFill>
                  <a:srgbClr val="0070C0"/>
                </a:solidFill>
              </a:rPr>
              <a:t>/data</a:t>
            </a:r>
            <a:r>
              <a:rPr lang="vi-VN" sz="1400" dirty="0" smtClean="0"/>
              <a:t> and </a:t>
            </a:r>
            <a:r>
              <a:rPr lang="vi-VN" sz="1400" dirty="0" smtClean="0">
                <a:solidFill>
                  <a:srgbClr val="0070C0"/>
                </a:solidFill>
              </a:rPr>
              <a:t>/mnt/sdcard</a:t>
            </a:r>
          </a:p>
          <a:p>
            <a:pPr algn="ctr"/>
            <a:r>
              <a:rPr lang="vi-VN" sz="1400" dirty="0" smtClean="0"/>
              <a:t>Mount </a:t>
            </a:r>
            <a:r>
              <a:rPr lang="vi-VN" sz="1400" dirty="0" smtClean="0">
                <a:solidFill>
                  <a:srgbClr val="0070C0"/>
                </a:solidFill>
              </a:rPr>
              <a:t>tmpfs /data</a:t>
            </a:r>
            <a:endParaRPr lang="vi-VN" sz="1400" dirty="0">
              <a:solidFill>
                <a:srgbClr val="0070C0"/>
              </a:solidFill>
            </a:endParaRPr>
          </a:p>
        </p:txBody>
      </p:sp>
      <p:sp>
        <p:nvSpPr>
          <p:cNvPr id="14" name="Rectangle 13"/>
          <p:cNvSpPr/>
          <p:nvPr/>
        </p:nvSpPr>
        <p:spPr>
          <a:xfrm>
            <a:off x="2610644" y="4800600"/>
            <a:ext cx="17526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Write </a:t>
            </a:r>
            <a:r>
              <a:rPr lang="vi-VN" sz="1400" dirty="0" smtClean="0">
                <a:solidFill>
                  <a:srgbClr val="00B050"/>
                </a:solidFill>
              </a:rPr>
              <a:t>crypto footer</a:t>
            </a:r>
            <a:endParaRPr lang="vi-VN" sz="1400" dirty="0">
              <a:solidFill>
                <a:srgbClr val="00B050"/>
              </a:solidFill>
            </a:endParaRPr>
          </a:p>
        </p:txBody>
      </p:sp>
      <p:sp>
        <p:nvSpPr>
          <p:cNvPr id="15" name="Rectangle 14"/>
          <p:cNvSpPr/>
          <p:nvPr/>
        </p:nvSpPr>
        <p:spPr>
          <a:xfrm>
            <a:off x="5486400" y="3886200"/>
            <a:ext cx="2133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vi-VN" sz="1400" dirty="0" smtClean="0"/>
              <a:t>For each block:</a:t>
            </a:r>
          </a:p>
          <a:p>
            <a:pPr marL="342900" indent="-342900">
              <a:buAutoNum type="arabicPeriod"/>
            </a:pPr>
            <a:r>
              <a:rPr lang="vi-VN" sz="1400" dirty="0" smtClean="0">
                <a:solidFill>
                  <a:srgbClr val="0070C0"/>
                </a:solidFill>
              </a:rPr>
              <a:t>Read from disk</a:t>
            </a:r>
          </a:p>
          <a:p>
            <a:pPr marL="342900" indent="-342900">
              <a:buAutoNum type="arabicPeriod"/>
            </a:pPr>
            <a:r>
              <a:rPr lang="vi-VN" sz="1400" dirty="0" smtClean="0">
                <a:solidFill>
                  <a:srgbClr val="0070C0"/>
                </a:solidFill>
              </a:rPr>
              <a:t>Encrypt</a:t>
            </a:r>
          </a:p>
          <a:p>
            <a:pPr marL="342900" indent="-342900">
              <a:buAutoNum type="arabicPeriod"/>
            </a:pPr>
            <a:r>
              <a:rPr lang="vi-VN" sz="1400" dirty="0" smtClean="0">
                <a:solidFill>
                  <a:srgbClr val="0070C0"/>
                </a:solidFill>
              </a:rPr>
              <a:t>Write encrypted data</a:t>
            </a:r>
            <a:endParaRPr lang="vi-VN" sz="1400" dirty="0">
              <a:solidFill>
                <a:srgbClr val="0070C0"/>
              </a:solidFill>
            </a:endParaRPr>
          </a:p>
        </p:txBody>
      </p:sp>
      <p:sp>
        <p:nvSpPr>
          <p:cNvPr id="19" name="Diamond 18"/>
          <p:cNvSpPr/>
          <p:nvPr/>
        </p:nvSpPr>
        <p:spPr>
          <a:xfrm>
            <a:off x="5295901" y="5181600"/>
            <a:ext cx="2514600" cy="5334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Check encrypt error</a:t>
            </a:r>
            <a:endParaRPr lang="vi-VN" sz="1400" dirty="0"/>
          </a:p>
        </p:txBody>
      </p:sp>
      <p:sp>
        <p:nvSpPr>
          <p:cNvPr id="21" name="Rectangle 20"/>
          <p:cNvSpPr/>
          <p:nvPr/>
        </p:nvSpPr>
        <p:spPr>
          <a:xfrm>
            <a:off x="5638800" y="6019800"/>
            <a:ext cx="1828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Update </a:t>
            </a:r>
            <a:r>
              <a:rPr lang="vi-VN" sz="1400" dirty="0" smtClean="0">
                <a:solidFill>
                  <a:srgbClr val="00B050"/>
                </a:solidFill>
              </a:rPr>
              <a:t>crypto footer</a:t>
            </a:r>
          </a:p>
          <a:p>
            <a:pPr algn="ctr"/>
            <a:r>
              <a:rPr lang="vi-VN" sz="1400" dirty="0" smtClean="0"/>
              <a:t>Reboot</a:t>
            </a:r>
            <a:endParaRPr lang="vi-VN" sz="1400" dirty="0"/>
          </a:p>
        </p:txBody>
      </p:sp>
      <p:sp>
        <p:nvSpPr>
          <p:cNvPr id="22" name="Rectangle 21"/>
          <p:cNvSpPr/>
          <p:nvPr/>
        </p:nvSpPr>
        <p:spPr>
          <a:xfrm>
            <a:off x="8077200" y="5943600"/>
            <a:ext cx="802341"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Display error</a:t>
            </a:r>
            <a:endParaRPr lang="vi-VN" sz="1400" dirty="0"/>
          </a:p>
        </p:txBody>
      </p:sp>
      <p:cxnSp>
        <p:nvCxnSpPr>
          <p:cNvPr id="24" name="Elbow Connector 23"/>
          <p:cNvCxnSpPr>
            <a:stCxn id="7" idx="2"/>
            <a:endCxn id="13" idx="0"/>
          </p:cNvCxnSpPr>
          <p:nvPr/>
        </p:nvCxnSpPr>
        <p:spPr>
          <a:xfrm rot="5400000">
            <a:off x="3305970" y="3756819"/>
            <a:ext cx="360362"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6" idx="2"/>
            <a:endCxn id="7" idx="0"/>
          </p:cNvCxnSpPr>
          <p:nvPr/>
        </p:nvCxnSpPr>
        <p:spPr>
          <a:xfrm rot="16200000" flipH="1">
            <a:off x="3332000" y="2889086"/>
            <a:ext cx="307181" cy="112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a:stCxn id="13" idx="2"/>
            <a:endCxn id="14" idx="0"/>
          </p:cNvCxnSpPr>
          <p:nvPr/>
        </p:nvCxnSpPr>
        <p:spPr>
          <a:xfrm rot="16200000" flipH="1">
            <a:off x="3321447" y="4635103"/>
            <a:ext cx="330200" cy="79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hape 55"/>
          <p:cNvCxnSpPr>
            <a:stCxn id="14" idx="2"/>
            <a:endCxn id="15" idx="0"/>
          </p:cNvCxnSpPr>
          <p:nvPr/>
        </p:nvCxnSpPr>
        <p:spPr>
          <a:xfrm rot="5400000" flipH="1" flipV="1">
            <a:off x="4410472" y="2962672"/>
            <a:ext cx="1219200" cy="3066256"/>
          </a:xfrm>
          <a:prstGeom prst="bentConnector5">
            <a:avLst>
              <a:gd name="adj1" fmla="val -18750"/>
              <a:gd name="adj2" fmla="val 46894"/>
              <a:gd name="adj3" fmla="val 11875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a:stCxn id="15" idx="2"/>
            <a:endCxn id="19" idx="0"/>
          </p:cNvCxnSpPr>
          <p:nvPr/>
        </p:nvCxnSpPr>
        <p:spPr>
          <a:xfrm rot="16200000" flipH="1">
            <a:off x="6362700" y="4991099"/>
            <a:ext cx="381000"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Elbow Connector 61"/>
          <p:cNvCxnSpPr>
            <a:stCxn id="19" idx="2"/>
            <a:endCxn id="21" idx="0"/>
          </p:cNvCxnSpPr>
          <p:nvPr/>
        </p:nvCxnSpPr>
        <p:spPr>
          <a:xfrm rot="5400000">
            <a:off x="6400801" y="5867400"/>
            <a:ext cx="304800"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hape 66"/>
          <p:cNvCxnSpPr>
            <a:stCxn id="19" idx="3"/>
            <a:endCxn id="22" idx="0"/>
          </p:cNvCxnSpPr>
          <p:nvPr/>
        </p:nvCxnSpPr>
        <p:spPr>
          <a:xfrm>
            <a:off x="7810501" y="5448300"/>
            <a:ext cx="667870" cy="495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hape 70"/>
          <p:cNvCxnSpPr>
            <a:stCxn id="7" idx="3"/>
            <a:endCxn id="22" idx="0"/>
          </p:cNvCxnSpPr>
          <p:nvPr/>
        </p:nvCxnSpPr>
        <p:spPr>
          <a:xfrm>
            <a:off x="4743450" y="3309938"/>
            <a:ext cx="3734921" cy="263366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648200" y="3045023"/>
            <a:ext cx="404278" cy="307777"/>
          </a:xfrm>
          <a:prstGeom prst="rect">
            <a:avLst/>
          </a:prstGeom>
          <a:noFill/>
        </p:spPr>
        <p:txBody>
          <a:bodyPr wrap="none" rtlCol="0">
            <a:spAutoFit/>
          </a:bodyPr>
          <a:lstStyle/>
          <a:p>
            <a:r>
              <a:rPr lang="vi-VN" sz="1400" i="1" dirty="0" smtClean="0"/>
              <a:t>No</a:t>
            </a:r>
            <a:endParaRPr lang="vi-VN" sz="1400" i="1" dirty="0"/>
          </a:p>
        </p:txBody>
      </p:sp>
      <p:sp>
        <p:nvSpPr>
          <p:cNvPr id="77" name="TextBox 76"/>
          <p:cNvSpPr txBox="1"/>
          <p:nvPr/>
        </p:nvSpPr>
        <p:spPr>
          <a:xfrm>
            <a:off x="3086944" y="3505200"/>
            <a:ext cx="418256" cy="307777"/>
          </a:xfrm>
          <a:prstGeom prst="rect">
            <a:avLst/>
          </a:prstGeom>
          <a:noFill/>
        </p:spPr>
        <p:txBody>
          <a:bodyPr wrap="none" rtlCol="0">
            <a:spAutoFit/>
          </a:bodyPr>
          <a:lstStyle/>
          <a:p>
            <a:r>
              <a:rPr lang="vi-VN" sz="1400" i="1" dirty="0" smtClean="0"/>
              <a:t>Yes</a:t>
            </a:r>
            <a:endParaRPr lang="vi-VN" sz="1400" i="1" dirty="0"/>
          </a:p>
        </p:txBody>
      </p:sp>
      <p:sp>
        <p:nvSpPr>
          <p:cNvPr id="78" name="TextBox 77"/>
          <p:cNvSpPr txBox="1"/>
          <p:nvPr/>
        </p:nvSpPr>
        <p:spPr>
          <a:xfrm>
            <a:off x="7772400" y="5105400"/>
            <a:ext cx="588366" cy="307777"/>
          </a:xfrm>
          <a:prstGeom prst="rect">
            <a:avLst/>
          </a:prstGeom>
          <a:noFill/>
        </p:spPr>
        <p:txBody>
          <a:bodyPr wrap="none" rtlCol="0">
            <a:spAutoFit/>
          </a:bodyPr>
          <a:lstStyle/>
          <a:p>
            <a:r>
              <a:rPr lang="vi-VN" sz="1400" i="1" dirty="0" smtClean="0"/>
              <a:t>Error</a:t>
            </a:r>
            <a:endParaRPr lang="vi-VN" sz="1400" i="1" dirty="0"/>
          </a:p>
        </p:txBody>
      </p:sp>
      <p:sp>
        <p:nvSpPr>
          <p:cNvPr id="79" name="TextBox 78"/>
          <p:cNvSpPr txBox="1"/>
          <p:nvPr/>
        </p:nvSpPr>
        <p:spPr>
          <a:xfrm>
            <a:off x="5867400" y="5715000"/>
            <a:ext cx="745717" cy="307777"/>
          </a:xfrm>
          <a:prstGeom prst="rect">
            <a:avLst/>
          </a:prstGeom>
          <a:noFill/>
        </p:spPr>
        <p:txBody>
          <a:bodyPr wrap="none" rtlCol="0">
            <a:spAutoFit/>
          </a:bodyPr>
          <a:lstStyle/>
          <a:p>
            <a:r>
              <a:rPr lang="vi-VN" sz="1400" i="1" dirty="0" smtClean="0"/>
              <a:t>Success</a:t>
            </a:r>
            <a:endParaRPr lang="vi-VN"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P spid="15" grpId="0" animBg="1"/>
      <p:bldP spid="19" grpId="0" animBg="1"/>
      <p:bldP spid="21" grpId="0" animBg="1"/>
      <p:bldP spid="22" grpId="0" animBg="1"/>
      <p:bldP spid="76" grpId="0"/>
      <p:bldP spid="77" grpId="0"/>
      <p:bldP spid="77" grpId="1"/>
      <p:bldP spid="78" grpId="0"/>
      <p:bldP spid="7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 feature</a:t>
            </a:r>
            <a:endParaRPr lang="vi-VN" dirty="0"/>
          </a:p>
        </p:txBody>
      </p:sp>
      <p:sp>
        <p:nvSpPr>
          <p:cNvPr id="3" name="Content Placeholder 2"/>
          <p:cNvSpPr>
            <a:spLocks noGrp="1"/>
          </p:cNvSpPr>
          <p:nvPr>
            <p:ph idx="1"/>
          </p:nvPr>
        </p:nvSpPr>
        <p:spPr>
          <a:xfrm>
            <a:off x="457200" y="1935480"/>
            <a:ext cx="3048000" cy="4389120"/>
          </a:xfrm>
        </p:spPr>
        <p:txBody>
          <a:bodyPr/>
          <a:lstStyle/>
          <a:p>
            <a:r>
              <a:rPr lang="vi-VN" dirty="0" smtClean="0"/>
              <a:t>Booting an encrypted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6" name="Oval 5"/>
          <p:cNvSpPr/>
          <p:nvPr/>
        </p:nvSpPr>
        <p:spPr>
          <a:xfrm>
            <a:off x="4187825" y="2133600"/>
            <a:ext cx="533400" cy="53340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vi-VN" sz="1400" dirty="0" smtClean="0"/>
              <a:t>Boot up</a:t>
            </a:r>
            <a:endParaRPr lang="vi-VN" sz="1400" dirty="0"/>
          </a:p>
        </p:txBody>
      </p:sp>
      <p:sp>
        <p:nvSpPr>
          <p:cNvPr id="7" name="Diamond 6"/>
          <p:cNvSpPr/>
          <p:nvPr/>
        </p:nvSpPr>
        <p:spPr>
          <a:xfrm>
            <a:off x="3733800" y="3048000"/>
            <a:ext cx="1447800" cy="5334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Mount </a:t>
            </a:r>
            <a:r>
              <a:rPr lang="vi-VN" sz="1400" dirty="0" smtClean="0">
                <a:solidFill>
                  <a:srgbClr val="0070C0"/>
                </a:solidFill>
              </a:rPr>
              <a:t>/data</a:t>
            </a:r>
            <a:endParaRPr lang="vi-VN" sz="1400" dirty="0">
              <a:solidFill>
                <a:srgbClr val="0070C0"/>
              </a:solidFill>
            </a:endParaRPr>
          </a:p>
        </p:txBody>
      </p:sp>
      <p:sp>
        <p:nvSpPr>
          <p:cNvPr id="8" name="Rectangle 7"/>
          <p:cNvSpPr/>
          <p:nvPr/>
        </p:nvSpPr>
        <p:spPr>
          <a:xfrm>
            <a:off x="3962401" y="3962400"/>
            <a:ext cx="990599" cy="52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Mount </a:t>
            </a:r>
            <a:r>
              <a:rPr lang="vi-VN" sz="1400" dirty="0" smtClean="0">
                <a:solidFill>
                  <a:srgbClr val="0070C0"/>
                </a:solidFill>
              </a:rPr>
              <a:t>tmpfs /data</a:t>
            </a:r>
            <a:endParaRPr lang="vi-VN" sz="1400" dirty="0">
              <a:solidFill>
                <a:srgbClr val="0070C0"/>
              </a:solidFill>
            </a:endParaRPr>
          </a:p>
        </p:txBody>
      </p:sp>
      <p:sp>
        <p:nvSpPr>
          <p:cNvPr id="10" name="Rectangle 9"/>
          <p:cNvSpPr/>
          <p:nvPr/>
        </p:nvSpPr>
        <p:spPr>
          <a:xfrm>
            <a:off x="6400800" y="2750344"/>
            <a:ext cx="1259541" cy="52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Prompt for user password</a:t>
            </a:r>
            <a:endParaRPr lang="vi-VN" sz="1400" dirty="0">
              <a:solidFill>
                <a:srgbClr val="0070C0"/>
              </a:solidFill>
            </a:endParaRPr>
          </a:p>
        </p:txBody>
      </p:sp>
      <p:sp>
        <p:nvSpPr>
          <p:cNvPr id="11" name="Diamond 10"/>
          <p:cNvSpPr/>
          <p:nvPr/>
        </p:nvSpPr>
        <p:spPr>
          <a:xfrm>
            <a:off x="6115048" y="3505200"/>
            <a:ext cx="1828800" cy="6096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Check password</a:t>
            </a:r>
            <a:endParaRPr lang="vi-VN" sz="1400" dirty="0">
              <a:solidFill>
                <a:srgbClr val="0070C0"/>
              </a:solidFill>
            </a:endParaRPr>
          </a:p>
        </p:txBody>
      </p:sp>
      <p:sp>
        <p:nvSpPr>
          <p:cNvPr id="12" name="Rectangle 11"/>
          <p:cNvSpPr/>
          <p:nvPr/>
        </p:nvSpPr>
        <p:spPr>
          <a:xfrm>
            <a:off x="6400800" y="4426744"/>
            <a:ext cx="1259541" cy="52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Unmount </a:t>
            </a:r>
            <a:r>
              <a:rPr lang="vi-VN" sz="1400" dirty="0" smtClean="0">
                <a:solidFill>
                  <a:srgbClr val="0070C0"/>
                </a:solidFill>
              </a:rPr>
              <a:t>tmpfs /data</a:t>
            </a:r>
            <a:endParaRPr lang="vi-VN" sz="1400" dirty="0">
              <a:solidFill>
                <a:srgbClr val="0070C0"/>
              </a:solidFill>
            </a:endParaRPr>
          </a:p>
        </p:txBody>
      </p:sp>
      <p:sp>
        <p:nvSpPr>
          <p:cNvPr id="13" name="Rectangle 12"/>
          <p:cNvSpPr/>
          <p:nvPr/>
        </p:nvSpPr>
        <p:spPr>
          <a:xfrm>
            <a:off x="6343648" y="5257800"/>
            <a:ext cx="1371600" cy="52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400" dirty="0" smtClean="0"/>
              <a:t>Mount decrypted </a:t>
            </a:r>
            <a:r>
              <a:rPr lang="vi-VN" sz="1400" dirty="0" smtClean="0">
                <a:solidFill>
                  <a:srgbClr val="0070C0"/>
                </a:solidFill>
              </a:rPr>
              <a:t>/data</a:t>
            </a:r>
            <a:endParaRPr lang="vi-VN" sz="1400" dirty="0">
              <a:solidFill>
                <a:srgbClr val="0070C0"/>
              </a:solidFill>
            </a:endParaRPr>
          </a:p>
        </p:txBody>
      </p:sp>
      <p:grpSp>
        <p:nvGrpSpPr>
          <p:cNvPr id="16" name="Group 15"/>
          <p:cNvGrpSpPr/>
          <p:nvPr/>
        </p:nvGrpSpPr>
        <p:grpSpPr>
          <a:xfrm>
            <a:off x="4114800" y="6096000"/>
            <a:ext cx="533400" cy="533400"/>
            <a:chOff x="4114800" y="6096000"/>
            <a:chExt cx="533400" cy="533400"/>
          </a:xfrm>
        </p:grpSpPr>
        <p:sp>
          <p:nvSpPr>
            <p:cNvPr id="14" name="Oval 13"/>
            <p:cNvSpPr/>
            <p:nvPr/>
          </p:nvSpPr>
          <p:spPr>
            <a:xfrm>
              <a:off x="4114800" y="6096000"/>
              <a:ext cx="533400" cy="53340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vi-VN" sz="1400" dirty="0"/>
            </a:p>
          </p:txBody>
        </p:sp>
        <p:sp>
          <p:nvSpPr>
            <p:cNvPr id="15" name="Oval 14"/>
            <p:cNvSpPr/>
            <p:nvPr/>
          </p:nvSpPr>
          <p:spPr>
            <a:xfrm>
              <a:off x="4150659" y="6131859"/>
              <a:ext cx="457200" cy="45720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vi-VN" sz="1400" dirty="0"/>
            </a:p>
          </p:txBody>
        </p:sp>
      </p:grpSp>
      <p:cxnSp>
        <p:nvCxnSpPr>
          <p:cNvPr id="20" name="Elbow Connector 19"/>
          <p:cNvCxnSpPr>
            <a:stCxn id="6" idx="4"/>
            <a:endCxn id="7" idx="0"/>
          </p:cNvCxnSpPr>
          <p:nvPr/>
        </p:nvCxnSpPr>
        <p:spPr>
          <a:xfrm rot="16200000" flipH="1">
            <a:off x="4265612" y="2855912"/>
            <a:ext cx="381000" cy="317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7" idx="2"/>
            <a:endCxn id="8" idx="0"/>
          </p:cNvCxnSpPr>
          <p:nvPr/>
        </p:nvCxnSpPr>
        <p:spPr>
          <a:xfrm rot="16200000" flipH="1">
            <a:off x="4267200" y="3771899"/>
            <a:ext cx="381000"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hape 25"/>
          <p:cNvCxnSpPr>
            <a:stCxn id="7" idx="1"/>
            <a:endCxn id="14" idx="0"/>
          </p:cNvCxnSpPr>
          <p:nvPr/>
        </p:nvCxnSpPr>
        <p:spPr>
          <a:xfrm rot="10800000" flipH="1" flipV="1">
            <a:off x="3733800" y="3314700"/>
            <a:ext cx="647700" cy="2781300"/>
          </a:xfrm>
          <a:prstGeom prst="bentConnector4">
            <a:avLst>
              <a:gd name="adj1" fmla="val -70588"/>
              <a:gd name="adj2" fmla="val 8283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hape 27"/>
          <p:cNvCxnSpPr>
            <a:stCxn id="8" idx="2"/>
            <a:endCxn id="10" idx="0"/>
          </p:cNvCxnSpPr>
          <p:nvPr/>
        </p:nvCxnSpPr>
        <p:spPr>
          <a:xfrm rot="5400000" flipH="1" flipV="1">
            <a:off x="4874980" y="2333065"/>
            <a:ext cx="1738312" cy="2572870"/>
          </a:xfrm>
          <a:prstGeom prst="bentConnector5">
            <a:avLst>
              <a:gd name="adj1" fmla="val -13151"/>
              <a:gd name="adj2" fmla="val 47387"/>
              <a:gd name="adj3" fmla="val 11315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10" idx="2"/>
            <a:endCxn id="11" idx="0"/>
          </p:cNvCxnSpPr>
          <p:nvPr/>
        </p:nvCxnSpPr>
        <p:spPr>
          <a:xfrm rot="5400000">
            <a:off x="6915710" y="3390339"/>
            <a:ext cx="228600" cy="112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11" idx="2"/>
            <a:endCxn id="12" idx="0"/>
          </p:cNvCxnSpPr>
          <p:nvPr/>
        </p:nvCxnSpPr>
        <p:spPr>
          <a:xfrm rot="16200000" flipH="1">
            <a:off x="6874037" y="4270210"/>
            <a:ext cx="311944" cy="112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hape 33"/>
          <p:cNvCxnSpPr>
            <a:stCxn id="11" idx="3"/>
            <a:endCxn id="10" idx="0"/>
          </p:cNvCxnSpPr>
          <p:nvPr/>
        </p:nvCxnSpPr>
        <p:spPr>
          <a:xfrm flipH="1" flipV="1">
            <a:off x="7030571" y="2750344"/>
            <a:ext cx="913277" cy="1059656"/>
          </a:xfrm>
          <a:prstGeom prst="bentConnector4">
            <a:avLst>
              <a:gd name="adj1" fmla="val -25031"/>
              <a:gd name="adj2" fmla="val 1215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12" idx="2"/>
            <a:endCxn id="13" idx="0"/>
          </p:cNvCxnSpPr>
          <p:nvPr/>
        </p:nvCxnSpPr>
        <p:spPr>
          <a:xfrm rot="5400000">
            <a:off x="6877610" y="5104839"/>
            <a:ext cx="304800" cy="112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3" idx="2"/>
            <a:endCxn id="14" idx="0"/>
          </p:cNvCxnSpPr>
          <p:nvPr/>
        </p:nvCxnSpPr>
        <p:spPr>
          <a:xfrm rot="5400000">
            <a:off x="5549502" y="4616054"/>
            <a:ext cx="311944" cy="264794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848600" y="3886200"/>
            <a:ext cx="482824" cy="307777"/>
          </a:xfrm>
          <a:prstGeom prst="rect">
            <a:avLst/>
          </a:prstGeom>
          <a:noFill/>
        </p:spPr>
        <p:txBody>
          <a:bodyPr wrap="none" rtlCol="0">
            <a:spAutoFit/>
          </a:bodyPr>
          <a:lstStyle/>
          <a:p>
            <a:r>
              <a:rPr lang="vi-VN" sz="1400" i="1" dirty="0" smtClean="0"/>
              <a:t>Fail</a:t>
            </a:r>
            <a:endParaRPr lang="vi-VN" sz="1400" i="1" dirty="0"/>
          </a:p>
        </p:txBody>
      </p:sp>
      <p:sp>
        <p:nvSpPr>
          <p:cNvPr id="47" name="TextBox 46"/>
          <p:cNvSpPr txBox="1"/>
          <p:nvPr/>
        </p:nvSpPr>
        <p:spPr>
          <a:xfrm>
            <a:off x="6340883" y="4038600"/>
            <a:ext cx="745717" cy="307777"/>
          </a:xfrm>
          <a:prstGeom prst="rect">
            <a:avLst/>
          </a:prstGeom>
          <a:noFill/>
        </p:spPr>
        <p:txBody>
          <a:bodyPr wrap="none" rtlCol="0">
            <a:spAutoFit/>
          </a:bodyPr>
          <a:lstStyle/>
          <a:p>
            <a:r>
              <a:rPr lang="vi-VN" sz="1400" i="1" dirty="0" smtClean="0"/>
              <a:t>Success</a:t>
            </a:r>
            <a:endParaRPr lang="vi-VN" sz="1400" i="1" dirty="0"/>
          </a:p>
        </p:txBody>
      </p:sp>
      <p:sp>
        <p:nvSpPr>
          <p:cNvPr id="48" name="TextBox 47"/>
          <p:cNvSpPr txBox="1"/>
          <p:nvPr/>
        </p:nvSpPr>
        <p:spPr>
          <a:xfrm>
            <a:off x="4495800" y="3581400"/>
            <a:ext cx="482824" cy="307777"/>
          </a:xfrm>
          <a:prstGeom prst="rect">
            <a:avLst/>
          </a:prstGeom>
          <a:noFill/>
        </p:spPr>
        <p:txBody>
          <a:bodyPr wrap="none" rtlCol="0">
            <a:spAutoFit/>
          </a:bodyPr>
          <a:lstStyle/>
          <a:p>
            <a:r>
              <a:rPr lang="vi-VN" sz="1400" i="1" dirty="0" smtClean="0"/>
              <a:t>Fail</a:t>
            </a:r>
            <a:endParaRPr lang="vi-VN" sz="1400" i="1" dirty="0"/>
          </a:p>
        </p:txBody>
      </p:sp>
      <p:sp>
        <p:nvSpPr>
          <p:cNvPr id="54" name="TextBox 53"/>
          <p:cNvSpPr txBox="1"/>
          <p:nvPr/>
        </p:nvSpPr>
        <p:spPr>
          <a:xfrm>
            <a:off x="3276600" y="2971800"/>
            <a:ext cx="825867" cy="307777"/>
          </a:xfrm>
          <a:prstGeom prst="rect">
            <a:avLst/>
          </a:prstGeom>
          <a:noFill/>
        </p:spPr>
        <p:txBody>
          <a:bodyPr wrap="none" rtlCol="0">
            <a:spAutoFit/>
          </a:bodyPr>
          <a:lstStyle/>
          <a:p>
            <a:r>
              <a:rPr lang="vi-VN" sz="1400" i="1" dirty="0" smtClean="0"/>
              <a:t>Succcess</a:t>
            </a:r>
            <a:endParaRPr lang="vi-VN"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46" grpId="0"/>
      <p:bldP spid="47" grpId="0"/>
      <p:bldP spid="48"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mobile security?</a:t>
            </a:r>
            <a:endParaRPr lang="vi-VN" dirty="0"/>
          </a:p>
        </p:txBody>
      </p:sp>
      <p:sp>
        <p:nvSpPr>
          <p:cNvPr id="3" name="Content Placeholder 2"/>
          <p:cNvSpPr>
            <a:spLocks noGrp="1"/>
          </p:cNvSpPr>
          <p:nvPr>
            <p:ph idx="1"/>
          </p:nvPr>
        </p:nvSpPr>
        <p:spPr/>
        <p:txBody>
          <a:bodyPr/>
          <a:lstStyle/>
          <a:p>
            <a:r>
              <a:rPr lang="en-US" dirty="0" smtClean="0"/>
              <a:t>Mobile devices become more and more </a:t>
            </a:r>
            <a:r>
              <a:rPr lang="en-US" b="1" dirty="0" smtClean="0"/>
              <a:t>popular</a:t>
            </a:r>
            <a:r>
              <a:rPr lang="en-US" dirty="0" smtClean="0"/>
              <a:t> and </a:t>
            </a:r>
            <a:r>
              <a:rPr lang="en-US" b="1" dirty="0" smtClean="0"/>
              <a:t>powerful</a:t>
            </a:r>
          </a:p>
        </p:txBody>
      </p:sp>
      <p:pic>
        <p:nvPicPr>
          <p:cNvPr id="25604" name="Picture 4" descr="http://www.textually.org/textually/archives/2010/04/25/martincooper1_wideweb__470x362,0.jpeg"/>
          <p:cNvPicPr>
            <a:picLocks noChangeAspect="1" noChangeArrowheads="1"/>
          </p:cNvPicPr>
          <p:nvPr/>
        </p:nvPicPr>
        <p:blipFill>
          <a:blip r:embed="rId3" cstate="print"/>
          <a:srcRect/>
          <a:stretch>
            <a:fillRect/>
          </a:stretch>
        </p:blipFill>
        <p:spPr bwMode="auto">
          <a:xfrm>
            <a:off x="533400" y="3657600"/>
            <a:ext cx="2819400" cy="2171538"/>
          </a:xfrm>
          <a:prstGeom prst="rect">
            <a:avLst/>
          </a:prstGeom>
          <a:noFill/>
        </p:spPr>
      </p:pic>
      <p:sp>
        <p:nvSpPr>
          <p:cNvPr id="13" name="TextBox 12"/>
          <p:cNvSpPr txBox="1"/>
          <p:nvPr/>
        </p:nvSpPr>
        <p:spPr>
          <a:xfrm>
            <a:off x="6705600" y="3962400"/>
            <a:ext cx="2133600" cy="1477328"/>
          </a:xfrm>
          <a:prstGeom prst="rect">
            <a:avLst/>
          </a:prstGeom>
          <a:noFill/>
        </p:spPr>
        <p:txBody>
          <a:bodyPr wrap="square" rtlCol="0">
            <a:spAutoFit/>
          </a:bodyPr>
          <a:lstStyle/>
          <a:p>
            <a:r>
              <a:rPr lang="vi-VN" b="1" dirty="0" smtClean="0">
                <a:solidFill>
                  <a:srgbClr val="00B0F0"/>
                </a:solidFill>
              </a:rPr>
              <a:t>HTC One X</a:t>
            </a:r>
          </a:p>
          <a:p>
            <a:r>
              <a:rPr lang="vi-VN" b="1" dirty="0" smtClean="0">
                <a:solidFill>
                  <a:srgbClr val="00B0F0"/>
                </a:solidFill>
              </a:rPr>
              <a:t>1,5Ghz Quad-core</a:t>
            </a:r>
          </a:p>
          <a:p>
            <a:r>
              <a:rPr lang="vi-VN" b="1" dirty="0" smtClean="0">
                <a:solidFill>
                  <a:srgbClr val="00B0F0"/>
                </a:solidFill>
              </a:rPr>
              <a:t>1GB RAM</a:t>
            </a:r>
          </a:p>
          <a:p>
            <a:r>
              <a:rPr lang="vi-VN" b="1" dirty="0" smtClean="0">
                <a:solidFill>
                  <a:srgbClr val="00B0F0"/>
                </a:solidFill>
              </a:rPr>
              <a:t>1.280 x 720 display</a:t>
            </a:r>
          </a:p>
          <a:p>
            <a:endParaRPr lang="vi-VN" dirty="0"/>
          </a:p>
        </p:txBody>
      </p:sp>
      <p:pic>
        <p:nvPicPr>
          <p:cNvPr id="11266" name="Picture 2" descr="http://www.aoaforums.com/frontpage/images/stories/htc_one_x_large.jpg"/>
          <p:cNvPicPr>
            <a:picLocks noChangeAspect="1" noChangeArrowheads="1"/>
          </p:cNvPicPr>
          <p:nvPr/>
        </p:nvPicPr>
        <p:blipFill>
          <a:blip r:embed="rId4" cstate="print"/>
          <a:srcRect l="21739" r="21739"/>
          <a:stretch>
            <a:fillRect/>
          </a:stretch>
        </p:blipFill>
        <p:spPr bwMode="auto">
          <a:xfrm>
            <a:off x="5486400" y="3733800"/>
            <a:ext cx="990600" cy="1752600"/>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 weakness</a:t>
            </a:r>
            <a:endParaRPr lang="vi-VN" dirty="0"/>
          </a:p>
        </p:txBody>
      </p:sp>
      <p:sp>
        <p:nvSpPr>
          <p:cNvPr id="3" name="Content Placeholder 2"/>
          <p:cNvSpPr>
            <a:spLocks noGrp="1"/>
          </p:cNvSpPr>
          <p:nvPr>
            <p:ph idx="1"/>
          </p:nvPr>
        </p:nvSpPr>
        <p:spPr/>
        <p:txBody>
          <a:bodyPr/>
          <a:lstStyle/>
          <a:p>
            <a:r>
              <a:rPr lang="en-US" dirty="0" smtClean="0"/>
              <a:t>Root device</a:t>
            </a:r>
          </a:p>
          <a:p>
            <a:r>
              <a:rPr lang="en-US" dirty="0" smtClean="0"/>
              <a:t>Openness and Fragmentation</a:t>
            </a:r>
          </a:p>
          <a:p>
            <a:r>
              <a:rPr lang="en-US" dirty="0" smtClean="0"/>
              <a:t>System update depends on manufactures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a:t>
            </a:r>
            <a:endParaRPr lang="vi-VN" dirty="0"/>
          </a:p>
        </p:txBody>
      </p:sp>
      <p:sp>
        <p:nvSpPr>
          <p:cNvPr id="3" name="Content Placeholder 2"/>
          <p:cNvSpPr>
            <a:spLocks noGrp="1"/>
          </p:cNvSpPr>
          <p:nvPr>
            <p:ph idx="1"/>
          </p:nvPr>
        </p:nvSpPr>
        <p:spPr/>
        <p:txBody>
          <a:bodyPr>
            <a:normAutofit lnSpcReduction="10000"/>
          </a:bodyPr>
          <a:lstStyle/>
          <a:p>
            <a:r>
              <a:rPr lang="en-US" dirty="0" smtClean="0"/>
              <a:t>Protect your devices:</a:t>
            </a:r>
          </a:p>
          <a:p>
            <a:pPr lvl="1"/>
            <a:r>
              <a:rPr lang="en-US" dirty="0" smtClean="0"/>
              <a:t>Should not "root"</a:t>
            </a:r>
          </a:p>
          <a:p>
            <a:pPr lvl="1"/>
            <a:r>
              <a:rPr lang="en-US" dirty="0" smtClean="0"/>
              <a:t>Enable auto-update</a:t>
            </a:r>
          </a:p>
          <a:p>
            <a:pPr lvl="1"/>
            <a:r>
              <a:rPr lang="en-US" dirty="0" smtClean="0"/>
              <a:t>Should not install application from un-trusted source</a:t>
            </a:r>
          </a:p>
          <a:p>
            <a:pPr lvl="1"/>
            <a:r>
              <a:rPr lang="en-US" dirty="0" smtClean="0">
                <a:solidFill>
                  <a:srgbClr val="FF0000"/>
                </a:solidFill>
              </a:rPr>
              <a:t>Examine permission list carefully before installing</a:t>
            </a:r>
          </a:p>
          <a:p>
            <a:pPr lvl="1"/>
            <a:r>
              <a:rPr lang="vi-VN" dirty="0" smtClean="0"/>
              <a:t>Use password or PIN to lock</a:t>
            </a:r>
          </a:p>
          <a:p>
            <a:pPr lvl="1"/>
            <a:r>
              <a:rPr lang="vi-VN" dirty="0" smtClean="0"/>
              <a:t>Enable full-disk encryption</a:t>
            </a:r>
          </a:p>
          <a:p>
            <a:pPr lvl="1"/>
            <a:r>
              <a:rPr lang="en-US" dirty="0" smtClean="0"/>
              <a:t>Do not connect to unsecure Wi-Fi networks</a:t>
            </a:r>
            <a:endParaRPr lang="vi-VN" dirty="0" smtClean="0"/>
          </a:p>
          <a:p>
            <a:pPr lvl="1"/>
            <a:r>
              <a:rPr lang="en-US" i="1" dirty="0" smtClean="0">
                <a:solidFill>
                  <a:srgbClr val="7030A0"/>
                </a:solidFill>
              </a:rPr>
              <a:t>Utilize anti-virus programs</a:t>
            </a:r>
          </a:p>
          <a:p>
            <a:pPr lvl="1"/>
            <a:r>
              <a:rPr lang="en-US" i="1" dirty="0" smtClean="0">
                <a:solidFill>
                  <a:srgbClr val="7030A0"/>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security</a:t>
            </a:r>
            <a:endParaRPr lang="vi-VN" dirty="0"/>
          </a:p>
        </p:txBody>
      </p:sp>
      <p:sp>
        <p:nvSpPr>
          <p:cNvPr id="3" name="Content Placeholder 2"/>
          <p:cNvSpPr>
            <a:spLocks noGrp="1"/>
          </p:cNvSpPr>
          <p:nvPr>
            <p:ph idx="1"/>
          </p:nvPr>
        </p:nvSpPr>
        <p:spPr/>
        <p:txBody>
          <a:bodyPr/>
          <a:lstStyle/>
          <a:p>
            <a:r>
              <a:rPr lang="en-US" dirty="0" smtClean="0"/>
              <a:t>Recommended </a:t>
            </a:r>
            <a:r>
              <a:rPr lang="en-US" b="1" dirty="0" smtClean="0"/>
              <a:t>free</a:t>
            </a:r>
            <a:r>
              <a:rPr lang="en-US" dirty="0" smtClean="0"/>
              <a:t> security app:</a:t>
            </a:r>
          </a:p>
          <a:p>
            <a:pPr lvl="1"/>
            <a:r>
              <a:rPr lang="vi-VN" dirty="0" smtClean="0"/>
              <a:t>Lookout Security &amp; Antivirus</a:t>
            </a:r>
          </a:p>
          <a:p>
            <a:pPr lvl="1"/>
            <a:r>
              <a:rPr lang="vi-VN" dirty="0" smtClean="0"/>
              <a:t>Avast! Mobile Security</a:t>
            </a:r>
          </a:p>
          <a:p>
            <a:pPr lvl="1"/>
            <a:r>
              <a:rPr lang="vi-VN" dirty="0" smtClean="0"/>
              <a:t>NQ Mobile Security &amp; Antivirus</a:t>
            </a:r>
          </a:p>
          <a:p>
            <a:r>
              <a:rPr lang="vi-VN" dirty="0" smtClean="0"/>
              <a:t>AV-Test result:</a:t>
            </a:r>
          </a:p>
          <a:p>
            <a:pPr lvl="1"/>
            <a:r>
              <a:rPr lang="vi-VN" dirty="0" smtClean="0">
                <a:hlinkClick r:id="rId2"/>
              </a:rPr>
              <a:t>http://www.av-test.org/fileadmin/pdf/avtest_2012-02_android_anti-malware_report_english.pdf</a:t>
            </a:r>
            <a:endParaRPr lang="vi-V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work</a:t>
            </a:r>
            <a:endParaRPr lang="vi-VN" dirty="0"/>
          </a:p>
        </p:txBody>
      </p:sp>
      <p:sp>
        <p:nvSpPr>
          <p:cNvPr id="3" name="Content Placeholder 2"/>
          <p:cNvSpPr>
            <a:spLocks noGrp="1"/>
          </p:cNvSpPr>
          <p:nvPr>
            <p:ph idx="1"/>
          </p:nvPr>
        </p:nvSpPr>
        <p:spPr/>
        <p:txBody>
          <a:bodyPr/>
          <a:lstStyle/>
          <a:p>
            <a:r>
              <a:rPr lang="en-US" dirty="0" smtClean="0"/>
              <a:t>A </a:t>
            </a:r>
            <a:r>
              <a:rPr lang="en-US" dirty="0" err="1" smtClean="0">
                <a:solidFill>
                  <a:srgbClr val="0070C0"/>
                </a:solidFill>
              </a:rPr>
              <a:t>CryptNote</a:t>
            </a:r>
            <a:r>
              <a:rPr lang="en-US" dirty="0" smtClean="0"/>
              <a:t> application:</a:t>
            </a:r>
          </a:p>
          <a:p>
            <a:pPr lvl="1"/>
            <a:r>
              <a:rPr lang="en-US" dirty="0" smtClean="0"/>
              <a:t>Allow user to create, modify and delete text notes </a:t>
            </a:r>
          </a:p>
          <a:p>
            <a:pPr lvl="1"/>
            <a:r>
              <a:rPr lang="en-US" dirty="0" smtClean="0">
                <a:solidFill>
                  <a:srgbClr val="FF0000"/>
                </a:solidFill>
              </a:rPr>
              <a:t>Encrypted</a:t>
            </a:r>
            <a:r>
              <a:rPr lang="en-US" dirty="0" smtClean="0"/>
              <a:t> note is store on database</a:t>
            </a:r>
          </a:p>
          <a:p>
            <a:pPr lvl="1"/>
            <a:r>
              <a:rPr lang="en-US" dirty="0" smtClean="0"/>
              <a:t>User enter password to authenticate when application start</a:t>
            </a:r>
          </a:p>
          <a:p>
            <a:pPr lvl="1"/>
            <a:r>
              <a:rPr lang="en-US" dirty="0" smtClean="0"/>
              <a:t>Password is configure for virgin application and </a:t>
            </a:r>
            <a:r>
              <a:rPr lang="en-US" dirty="0" smtClean="0">
                <a:solidFill>
                  <a:srgbClr val="FF0000"/>
                </a:solidFill>
              </a:rPr>
              <a:t>changeable</a:t>
            </a:r>
            <a:r>
              <a:rPr lang="en-US" dirty="0" smtClean="0"/>
              <a:t>.</a:t>
            </a:r>
          </a:p>
          <a:p>
            <a:pPr lvl="1"/>
            <a:r>
              <a:rPr lang="en-US" dirty="0" smtClean="0"/>
              <a:t>Key generation algorithm similar to Android system:</a:t>
            </a:r>
          </a:p>
          <a:p>
            <a:pPr lvl="2"/>
            <a:r>
              <a:rPr lang="en-US" dirty="0" smtClean="0"/>
              <a:t>Random key for master key</a:t>
            </a:r>
          </a:p>
          <a:p>
            <a:pPr lvl="2"/>
            <a:r>
              <a:rPr lang="en-US" dirty="0" smtClean="0"/>
              <a:t>Master key is encrypted using a key derived from password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vi-VN" dirty="0"/>
          </a:p>
        </p:txBody>
      </p:sp>
      <p:sp>
        <p:nvSpPr>
          <p:cNvPr id="3" name="Content Placeholder 2"/>
          <p:cNvSpPr>
            <a:spLocks noGrp="1"/>
          </p:cNvSpPr>
          <p:nvPr>
            <p:ph idx="1"/>
          </p:nvPr>
        </p:nvSpPr>
        <p:spPr/>
        <p:txBody>
          <a:bodyPr>
            <a:normAutofit fontScale="92500" lnSpcReduction="10000"/>
          </a:bodyPr>
          <a:lstStyle/>
          <a:p>
            <a:r>
              <a:rPr lang="vi-VN" dirty="0" smtClean="0">
                <a:hlinkClick r:id="rId2"/>
              </a:rPr>
              <a:t>http://source.android.com/tech/security/index.html</a:t>
            </a:r>
            <a:endParaRPr lang="vi-VN" dirty="0" smtClean="0"/>
          </a:p>
          <a:p>
            <a:r>
              <a:rPr lang="vi-VN" dirty="0" smtClean="0">
                <a:hlinkClick r:id="rId3"/>
              </a:rPr>
              <a:t>http://source.android.com/tech/encryption/android_crypto_implementation.html</a:t>
            </a:r>
            <a:endParaRPr lang="vi-VN" dirty="0" smtClean="0"/>
          </a:p>
          <a:p>
            <a:r>
              <a:rPr lang="vi-VN" dirty="0" smtClean="0"/>
              <a:t>Sunitha Medayil Vijayamma(2009) - </a:t>
            </a:r>
            <a:r>
              <a:rPr lang="en-US" dirty="0" smtClean="0"/>
              <a:t>A Security Overview in Google’s Open Source Android Phone</a:t>
            </a:r>
            <a:endParaRPr lang="vi-VN" dirty="0" smtClean="0">
              <a:hlinkClick r:id="rId4"/>
            </a:endParaRPr>
          </a:p>
          <a:p>
            <a:r>
              <a:rPr lang="vi-VN" dirty="0" smtClean="0">
                <a:hlinkClick r:id="rId4"/>
              </a:rPr>
              <a:t>http://en.wikipedia.org/wiki/Disk_encryption_theory</a:t>
            </a:r>
            <a:endParaRPr lang="vi-VN" dirty="0" smtClean="0"/>
          </a:p>
          <a:p>
            <a:r>
              <a:rPr lang="vi-VN" dirty="0" smtClean="0"/>
              <a:t>RFC 2898 (</a:t>
            </a:r>
            <a:r>
              <a:rPr lang="vi-VN" dirty="0" smtClean="0">
                <a:hlinkClick r:id="rId5"/>
              </a:rPr>
              <a:t>http://www.ietf.org/rfc/rfc2898.txt</a:t>
            </a:r>
            <a:r>
              <a:rPr lang="vi-VN" dirty="0" smtClean="0"/>
              <a:t>)</a:t>
            </a:r>
          </a:p>
          <a:p>
            <a:r>
              <a:rPr lang="vi-VN" dirty="0" smtClean="0">
                <a:hlinkClick r:id="rId6"/>
              </a:rPr>
              <a:t>http://anandam.name/pbkdf2/</a:t>
            </a:r>
            <a:endParaRPr lang="vi-VN" dirty="0" smtClean="0"/>
          </a:p>
          <a:p>
            <a:pPr marL="274320" lvl="1" indent="-274320">
              <a:buClr>
                <a:schemeClr val="accent3"/>
              </a:buClr>
              <a:buSzPct val="95000"/>
            </a:pPr>
            <a:r>
              <a:rPr lang="vi-VN" dirty="0" smtClean="0">
                <a:hlinkClick r:id="rId7"/>
              </a:rPr>
              <a:t>http://www.av-test.org/fileadmin/pdf/avtest_2012-02_android_anti-malware_report_english.pdf</a:t>
            </a:r>
            <a:endParaRPr lang="vi-VN" dirty="0" smtClean="0"/>
          </a:p>
          <a:p>
            <a:pPr marL="274320" lvl="1" indent="-274320">
              <a:buClr>
                <a:schemeClr val="accent3"/>
              </a:buClr>
              <a:buSzPct val="95000"/>
            </a:pPr>
            <a:r>
              <a:rPr lang="vi-VN"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Thank you</a:t>
            </a:r>
            <a:endParaRPr lang="vi-VN" dirty="0"/>
          </a:p>
        </p:txBody>
      </p:sp>
      <p:sp>
        <p:nvSpPr>
          <p:cNvPr id="5" name="Subtitle 4"/>
          <p:cNvSpPr>
            <a:spLocks noGrp="1"/>
          </p:cNvSpPr>
          <p:nvPr>
            <p:ph type="subTitle" idx="1"/>
          </p:nvPr>
        </p:nvSpPr>
        <p:spPr/>
        <p:txBody>
          <a:bodyPr/>
          <a:lstStyle/>
          <a:p>
            <a:pPr algn="ctr"/>
            <a:r>
              <a:rPr lang="en-US" sz="4800" dirty="0" smtClean="0">
                <a:solidFill>
                  <a:srgbClr val="FF0000"/>
                </a:solidFill>
              </a:rPr>
              <a:t>Question ???</a:t>
            </a:r>
            <a:endParaRPr lang="vi-VN" sz="6000" dirty="0">
              <a:solidFill>
                <a:srgbClr val="FF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mobile security?</a:t>
            </a:r>
            <a:endParaRPr lang="vi-VN" dirty="0"/>
          </a:p>
        </p:txBody>
      </p:sp>
      <p:sp>
        <p:nvSpPr>
          <p:cNvPr id="3" name="Content Placeholder 2"/>
          <p:cNvSpPr>
            <a:spLocks noGrp="1"/>
          </p:cNvSpPr>
          <p:nvPr>
            <p:ph idx="1"/>
          </p:nvPr>
        </p:nvSpPr>
        <p:spPr/>
        <p:txBody>
          <a:bodyPr/>
          <a:lstStyle/>
          <a:p>
            <a:r>
              <a:rPr lang="en-US" dirty="0" smtClean="0"/>
              <a:t>Mobile devices become more and more </a:t>
            </a:r>
            <a:r>
              <a:rPr lang="en-US" b="1" dirty="0" smtClean="0"/>
              <a:t>popular</a:t>
            </a:r>
            <a:r>
              <a:rPr lang="en-US" dirty="0" smtClean="0"/>
              <a:t> and </a:t>
            </a:r>
            <a:r>
              <a:rPr lang="en-US" b="1" dirty="0" smtClean="0"/>
              <a:t>powerful</a:t>
            </a:r>
          </a:p>
          <a:p>
            <a:r>
              <a:rPr lang="en-US" dirty="0" smtClean="0"/>
              <a:t>Variety platform - OS</a:t>
            </a:r>
          </a:p>
        </p:txBody>
      </p:sp>
      <p:pic>
        <p:nvPicPr>
          <p:cNvPr id="1026" name="Picture 2" descr="http://acp.yeulaptop.com/thumb/sinh/812012/ios-apple-logo.png"/>
          <p:cNvPicPr>
            <a:picLocks noChangeAspect="1" noChangeArrowheads="1"/>
          </p:cNvPicPr>
          <p:nvPr/>
        </p:nvPicPr>
        <p:blipFill>
          <a:blip r:embed="rId2" cstate="print"/>
          <a:srcRect/>
          <a:stretch>
            <a:fillRect/>
          </a:stretch>
        </p:blipFill>
        <p:spPr bwMode="auto">
          <a:xfrm>
            <a:off x="762000" y="4038600"/>
            <a:ext cx="1524000" cy="1524000"/>
          </a:xfrm>
          <a:prstGeom prst="rect">
            <a:avLst/>
          </a:prstGeom>
          <a:noFill/>
        </p:spPr>
      </p:pic>
      <p:pic>
        <p:nvPicPr>
          <p:cNvPr id="1028" name="Picture 4" descr="http://www.aiti-aptech.edu.vn/wp-content/uploads/2011/03/android.jpg"/>
          <p:cNvPicPr>
            <a:picLocks noChangeAspect="1" noChangeArrowheads="1"/>
          </p:cNvPicPr>
          <p:nvPr/>
        </p:nvPicPr>
        <p:blipFill>
          <a:blip r:embed="rId3" cstate="print"/>
          <a:srcRect/>
          <a:stretch>
            <a:fillRect/>
          </a:stretch>
        </p:blipFill>
        <p:spPr bwMode="auto">
          <a:xfrm>
            <a:off x="3962400" y="3810000"/>
            <a:ext cx="2667000" cy="2667000"/>
          </a:xfrm>
          <a:prstGeom prst="rect">
            <a:avLst/>
          </a:prstGeom>
          <a:noFill/>
        </p:spPr>
      </p:pic>
      <p:pic>
        <p:nvPicPr>
          <p:cNvPr id="1030" name="Picture 6" descr="http://vtcdn.com/sites/default/files/images/2011/3/24/img-1300924362-1.jpg"/>
          <p:cNvPicPr>
            <a:picLocks noChangeAspect="1" noChangeArrowheads="1"/>
          </p:cNvPicPr>
          <p:nvPr/>
        </p:nvPicPr>
        <p:blipFill>
          <a:blip r:embed="rId4" cstate="print"/>
          <a:srcRect/>
          <a:stretch>
            <a:fillRect/>
          </a:stretch>
        </p:blipFill>
        <p:spPr bwMode="auto">
          <a:xfrm>
            <a:off x="2667000" y="3810000"/>
            <a:ext cx="1295400" cy="1295400"/>
          </a:xfrm>
          <a:prstGeom prst="rect">
            <a:avLst/>
          </a:prstGeom>
          <a:noFill/>
        </p:spPr>
      </p:pic>
      <p:pic>
        <p:nvPicPr>
          <p:cNvPr id="1032" name="Picture 8" descr="http://www.wipconnector.com/images/blackberry+logo.png"/>
          <p:cNvPicPr>
            <a:picLocks noChangeAspect="1" noChangeArrowheads="1"/>
          </p:cNvPicPr>
          <p:nvPr/>
        </p:nvPicPr>
        <p:blipFill>
          <a:blip r:embed="rId5" cstate="print"/>
          <a:srcRect/>
          <a:stretch>
            <a:fillRect/>
          </a:stretch>
        </p:blipFill>
        <p:spPr bwMode="auto">
          <a:xfrm>
            <a:off x="6934200" y="5181600"/>
            <a:ext cx="1905000" cy="1233009"/>
          </a:xfrm>
          <a:prstGeom prst="rect">
            <a:avLst/>
          </a:prstGeom>
          <a:noFill/>
        </p:spPr>
      </p:pic>
      <p:pic>
        <p:nvPicPr>
          <p:cNvPr id="1034" name="Picture 10" descr="http://vtcdn.com/sites/default/files/images/2011/5/28/img-1306517033-1.jpg"/>
          <p:cNvPicPr>
            <a:picLocks noChangeAspect="1" noChangeArrowheads="1"/>
          </p:cNvPicPr>
          <p:nvPr/>
        </p:nvPicPr>
        <p:blipFill>
          <a:blip r:embed="rId6" cstate="print"/>
          <a:srcRect t="21818" b="22424"/>
          <a:stretch>
            <a:fillRect/>
          </a:stretch>
        </p:blipFill>
        <p:spPr bwMode="auto">
          <a:xfrm>
            <a:off x="1143000" y="5695604"/>
            <a:ext cx="1981200" cy="828501"/>
          </a:xfrm>
          <a:prstGeom prst="rect">
            <a:avLst/>
          </a:prstGeom>
          <a:noFill/>
        </p:spPr>
      </p:pic>
      <p:pic>
        <p:nvPicPr>
          <p:cNvPr id="1036" name="Picture 12" descr="http://www.linux-mag.com/s/i/topics/meego.jpg"/>
          <p:cNvPicPr>
            <a:picLocks noChangeAspect="1" noChangeArrowheads="1"/>
          </p:cNvPicPr>
          <p:nvPr/>
        </p:nvPicPr>
        <p:blipFill>
          <a:blip r:embed="rId7" cstate="print"/>
          <a:srcRect t="37333" b="36000"/>
          <a:stretch>
            <a:fillRect/>
          </a:stretch>
        </p:blipFill>
        <p:spPr bwMode="auto">
          <a:xfrm>
            <a:off x="7543800" y="4419600"/>
            <a:ext cx="1371600" cy="365760"/>
          </a:xfrm>
          <a:prstGeom prst="rect">
            <a:avLst/>
          </a:prstGeom>
          <a:noFill/>
        </p:spPr>
      </p:pic>
      <p:pic>
        <p:nvPicPr>
          <p:cNvPr id="1038" name="Picture 14" descr="http://www.badaforums.net/wp-content/uploads/samsung-bada-logo2.jpg"/>
          <p:cNvPicPr>
            <a:picLocks noChangeAspect="1" noChangeArrowheads="1"/>
          </p:cNvPicPr>
          <p:nvPr/>
        </p:nvPicPr>
        <p:blipFill>
          <a:blip r:embed="rId8" cstate="print"/>
          <a:srcRect/>
          <a:stretch>
            <a:fillRect/>
          </a:stretch>
        </p:blipFill>
        <p:spPr bwMode="auto">
          <a:xfrm>
            <a:off x="6248400" y="4038600"/>
            <a:ext cx="1143000" cy="686825"/>
          </a:xfrm>
          <a:prstGeom prst="rect">
            <a:avLst/>
          </a:prstGeom>
          <a:noFill/>
        </p:spPr>
      </p:pic>
      <p:sp>
        <p:nvSpPr>
          <p:cNvPr id="11" name="Slide Number Placeholder 10"/>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mobile security?</a:t>
            </a:r>
            <a:endParaRPr lang="vi-VN" dirty="0"/>
          </a:p>
        </p:txBody>
      </p:sp>
      <p:sp>
        <p:nvSpPr>
          <p:cNvPr id="3" name="Content Placeholder 2"/>
          <p:cNvSpPr>
            <a:spLocks noGrp="1"/>
          </p:cNvSpPr>
          <p:nvPr>
            <p:ph idx="1"/>
          </p:nvPr>
        </p:nvSpPr>
        <p:spPr/>
        <p:txBody>
          <a:bodyPr/>
          <a:lstStyle/>
          <a:p>
            <a:r>
              <a:rPr lang="en-US" dirty="0" smtClean="0"/>
              <a:t>Mobile devices become more and more </a:t>
            </a:r>
            <a:r>
              <a:rPr lang="en-US" b="1" dirty="0" smtClean="0"/>
              <a:t>popular</a:t>
            </a:r>
            <a:r>
              <a:rPr lang="en-US" dirty="0" smtClean="0"/>
              <a:t> and </a:t>
            </a:r>
            <a:r>
              <a:rPr lang="en-US" b="1" dirty="0" smtClean="0"/>
              <a:t>powerful</a:t>
            </a:r>
          </a:p>
          <a:p>
            <a:r>
              <a:rPr lang="en-US" dirty="0" smtClean="0"/>
              <a:t>Variety platform - OS (</a:t>
            </a:r>
            <a:r>
              <a:rPr lang="en-US" dirty="0" err="1" smtClean="0"/>
              <a:t>iOS</a:t>
            </a:r>
            <a:r>
              <a:rPr lang="en-US" dirty="0" smtClean="0"/>
              <a:t>, Android, BlackBerry,...)</a:t>
            </a:r>
          </a:p>
          <a:p>
            <a:r>
              <a:rPr lang="en-US" dirty="0" smtClean="0"/>
              <a:t>It's personal</a:t>
            </a:r>
          </a:p>
          <a:p>
            <a:r>
              <a:rPr lang="en-US" dirty="0" smtClean="0"/>
              <a:t>Easier to misplace or steal</a:t>
            </a:r>
          </a:p>
          <a:p>
            <a:r>
              <a:rPr lang="en-US" dirty="0" smtClean="0"/>
              <a:t>Less user concern</a:t>
            </a:r>
            <a:endParaRPr lang="vi-VN" dirty="0"/>
          </a:p>
        </p:txBody>
      </p:sp>
      <p:pic>
        <p:nvPicPr>
          <p:cNvPr id="2050" name="Picture 2" descr="smartphone-attack"/>
          <p:cNvPicPr>
            <a:picLocks noChangeAspect="1" noChangeArrowheads="1"/>
          </p:cNvPicPr>
          <p:nvPr/>
        </p:nvPicPr>
        <p:blipFill>
          <a:blip r:embed="rId2" cstate="print"/>
          <a:srcRect/>
          <a:stretch>
            <a:fillRect/>
          </a:stretch>
        </p:blipFill>
        <p:spPr bwMode="auto">
          <a:xfrm>
            <a:off x="5257800" y="4114800"/>
            <a:ext cx="3200400" cy="208026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mobile security?</a:t>
            </a:r>
            <a:endParaRPr lang="vi-VN" dirty="0"/>
          </a:p>
        </p:txBody>
      </p:sp>
      <p:sp>
        <p:nvSpPr>
          <p:cNvPr id="3" name="Content Placeholder 2"/>
          <p:cNvSpPr>
            <a:spLocks noGrp="1"/>
          </p:cNvSpPr>
          <p:nvPr>
            <p:ph idx="1"/>
          </p:nvPr>
        </p:nvSpPr>
        <p:spPr/>
        <p:txBody>
          <a:bodyPr/>
          <a:lstStyle/>
          <a:p>
            <a:endParaRPr lang="vi-VN" dirty="0"/>
          </a:p>
        </p:txBody>
      </p:sp>
      <p:pic>
        <p:nvPicPr>
          <p:cNvPr id="16386" name="Picture 2" descr="Photo: McAfee"/>
          <p:cNvPicPr>
            <a:picLocks noChangeAspect="1" noChangeArrowheads="1"/>
          </p:cNvPicPr>
          <p:nvPr/>
        </p:nvPicPr>
        <p:blipFill>
          <a:blip r:embed="rId3" cstate="print"/>
          <a:srcRect/>
          <a:stretch>
            <a:fillRect/>
          </a:stretch>
        </p:blipFill>
        <p:spPr bwMode="auto">
          <a:xfrm>
            <a:off x="1600200" y="1981200"/>
            <a:ext cx="6172200" cy="4416635"/>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mobile security?</a:t>
            </a:r>
            <a:endParaRPr lang="vi-VN" dirty="0"/>
          </a:p>
        </p:txBody>
      </p:sp>
      <p:sp>
        <p:nvSpPr>
          <p:cNvPr id="3" name="Content Placeholder 2"/>
          <p:cNvSpPr>
            <a:spLocks noGrp="1"/>
          </p:cNvSpPr>
          <p:nvPr>
            <p:ph idx="1"/>
          </p:nvPr>
        </p:nvSpPr>
        <p:spPr/>
        <p:txBody>
          <a:bodyPr/>
          <a:lstStyle/>
          <a:p>
            <a:endParaRPr lang="vi-VN"/>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828800"/>
            <a:ext cx="5586412" cy="4681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mobile security?</a:t>
            </a:r>
            <a:endParaRPr lang="vi-VN" dirty="0"/>
          </a:p>
        </p:txBody>
      </p:sp>
      <p:sp>
        <p:nvSpPr>
          <p:cNvPr id="3" name="Content Placeholder 2"/>
          <p:cNvSpPr>
            <a:spLocks noGrp="1"/>
          </p:cNvSpPr>
          <p:nvPr>
            <p:ph idx="1"/>
          </p:nvPr>
        </p:nvSpPr>
        <p:spPr/>
        <p:txBody>
          <a:bodyPr/>
          <a:lstStyle/>
          <a:p>
            <a:r>
              <a:rPr lang="en-US" dirty="0" smtClean="0"/>
              <a:t>Threats:</a:t>
            </a:r>
          </a:p>
          <a:p>
            <a:pPr lvl="1"/>
            <a:r>
              <a:rPr lang="en-US" dirty="0" smtClean="0"/>
              <a:t>Device loss</a:t>
            </a:r>
          </a:p>
          <a:p>
            <a:pPr lvl="1"/>
            <a:r>
              <a:rPr lang="en-US" dirty="0" smtClean="0"/>
              <a:t>Unsecured wireless</a:t>
            </a:r>
          </a:p>
          <a:p>
            <a:pPr lvl="1"/>
            <a:r>
              <a:rPr lang="en-US" dirty="0" smtClean="0"/>
              <a:t>Malware, malicious websites</a:t>
            </a:r>
          </a:p>
          <a:p>
            <a:pPr lvl="1"/>
            <a:r>
              <a:rPr lang="en-US" dirty="0" smtClean="0"/>
              <a:t>Location tracking</a:t>
            </a:r>
          </a:p>
          <a:p>
            <a:pPr lvl="1">
              <a:buFont typeface="Wingdings" pitchFamily="2" charset="2"/>
              <a:buChar char=""/>
            </a:pPr>
            <a:r>
              <a:rPr lang="en-US" dirty="0" smtClean="0">
                <a:solidFill>
                  <a:srgbClr val="FF0000"/>
                </a:solidFill>
              </a:rPr>
              <a:t>Threat to enterprise</a:t>
            </a:r>
            <a:endParaRPr lang="vi-VN"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2669</TotalTime>
  <Words>1486</Words>
  <Application>Microsoft Office PowerPoint</Application>
  <PresentationFormat>On-screen Show (4:3)</PresentationFormat>
  <Paragraphs>381</Paragraphs>
  <Slides>45</Slides>
  <Notes>8</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Flow</vt:lpstr>
      <vt:lpstr>Mobile device security</vt:lpstr>
      <vt:lpstr>Agenda</vt:lpstr>
      <vt:lpstr>Why mobile security?</vt:lpstr>
      <vt:lpstr>Why mobile security?</vt:lpstr>
      <vt:lpstr>Why mobile security?</vt:lpstr>
      <vt:lpstr>Why mobile security?</vt:lpstr>
      <vt:lpstr>Why mobile security?</vt:lpstr>
      <vt:lpstr>Why mobile security?</vt:lpstr>
      <vt:lpstr>Why mobile security?</vt:lpstr>
      <vt:lpstr>How to protect</vt:lpstr>
      <vt:lpstr>How to protect</vt:lpstr>
      <vt:lpstr>How to protect</vt:lpstr>
      <vt:lpstr>Encrypt data on mobile device</vt:lpstr>
      <vt:lpstr>Encrypt data on mobile device</vt:lpstr>
      <vt:lpstr>FDE: How it encrypts</vt:lpstr>
      <vt:lpstr>FDE: Pre-boot authentication</vt:lpstr>
      <vt:lpstr>FDE: Login successfully</vt:lpstr>
      <vt:lpstr>Full Disk Encryption</vt:lpstr>
      <vt:lpstr>File System Encryption</vt:lpstr>
      <vt:lpstr>File System Encryption</vt:lpstr>
      <vt:lpstr>Encrypt data on mobile device</vt:lpstr>
      <vt:lpstr>Password-based Cryptography</vt:lpstr>
      <vt:lpstr>Password-based Cryptography</vt:lpstr>
      <vt:lpstr>Password-based Cryptography</vt:lpstr>
      <vt:lpstr>Password-based Cryptography</vt:lpstr>
      <vt:lpstr>Password-based Cryptography</vt:lpstr>
      <vt:lpstr>Password-based Cryptography</vt:lpstr>
      <vt:lpstr>Password-based Cryptography</vt:lpstr>
      <vt:lpstr>Password-based Cryptography</vt:lpstr>
      <vt:lpstr>Password-based Cryptography</vt:lpstr>
      <vt:lpstr>Android security</vt:lpstr>
      <vt:lpstr>Android security</vt:lpstr>
      <vt:lpstr>Android security feature</vt:lpstr>
      <vt:lpstr>Android security feature</vt:lpstr>
      <vt:lpstr>Android security feature</vt:lpstr>
      <vt:lpstr>Android security feature</vt:lpstr>
      <vt:lpstr>Android security feature</vt:lpstr>
      <vt:lpstr>Android security feature</vt:lpstr>
      <vt:lpstr>Android security feature</vt:lpstr>
      <vt:lpstr>Android security weakness</vt:lpstr>
      <vt:lpstr>Android security</vt:lpstr>
      <vt:lpstr>Android security</vt:lpstr>
      <vt:lpstr>Course work</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mlsvnusr005</dc:creator>
  <cp:lastModifiedBy>mlsvnusr005</cp:lastModifiedBy>
  <cp:revision>161</cp:revision>
  <dcterms:created xsi:type="dcterms:W3CDTF">2006-08-16T00:00:00Z</dcterms:created>
  <dcterms:modified xsi:type="dcterms:W3CDTF">2012-04-19T02:11:24Z</dcterms:modified>
</cp:coreProperties>
</file>