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85" r:id="rId5"/>
    <p:sldId id="260" r:id="rId6"/>
    <p:sldId id="261" r:id="rId7"/>
    <p:sldId id="262" r:id="rId8"/>
    <p:sldId id="263" r:id="rId9"/>
    <p:sldId id="267" r:id="rId10"/>
    <p:sldId id="268" r:id="rId11"/>
    <p:sldId id="264" r:id="rId12"/>
    <p:sldId id="265" r:id="rId13"/>
    <p:sldId id="266" r:id="rId14"/>
    <p:sldId id="276" r:id="rId15"/>
    <p:sldId id="277" r:id="rId16"/>
    <p:sldId id="281" r:id="rId17"/>
    <p:sldId id="269" r:id="rId18"/>
    <p:sldId id="283" r:id="rId19"/>
    <p:sldId id="275" r:id="rId20"/>
    <p:sldId id="270" r:id="rId21"/>
    <p:sldId id="271" r:id="rId22"/>
    <p:sldId id="273" r:id="rId23"/>
    <p:sldId id="272" r:id="rId24"/>
    <p:sldId id="278" r:id="rId25"/>
    <p:sldId id="279" r:id="rId26"/>
    <p:sldId id="282" r:id="rId27"/>
    <p:sldId id="284" r:id="rId28"/>
    <p:sldId id="280"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81" autoAdjust="0"/>
  </p:normalViewPr>
  <p:slideViewPr>
    <p:cSldViewPr>
      <p:cViewPr>
        <p:scale>
          <a:sx n="75" d="100"/>
          <a:sy n="75" d="100"/>
        </p:scale>
        <p:origin x="-101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8/27/2014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Information_security_management_system#cite_note-1"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en.wikipedia.org/wiki/IT_risk" TargetMode="External"/><Relationship Id="rId4" Type="http://schemas.openxmlformats.org/officeDocument/2006/relationships/hyperlink" Target="http://en.wikipedia.org/wiki/Information_securit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csregistrars.vn/chung-nhan-tieu-chuan-iso-2700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1856494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1459974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ISO 27001:2005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(British Standards Institution BSI).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1990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1995,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1999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12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2000,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2002,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ISO 9001:2000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ISO 14001:1996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(OECD).</a:t>
            </a:r>
          </a:p>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2005 ISO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BS7799-2:2002,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4009928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ISO 27001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tiêu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chuẩn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viết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ISMS).</a:t>
            </a:r>
            <a:endParaRPr lang="en-US" sz="1200"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ISO 27001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63560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ISM</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3:</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ISO 27001:2005.</a:t>
            </a:r>
          </a:p>
          <a:p>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4:</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b="1"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ISO.</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472850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0000"/>
                </a:solidFill>
              </a:rPr>
              <a:t>Check</a:t>
            </a:r>
            <a:r>
              <a:rPr lang="en-GB" sz="1800" dirty="0" smtClean="0"/>
              <a:t> (monitor and review the ISMS)	</a:t>
            </a:r>
          </a:p>
          <a:p>
            <a:pPr lvl="1" eaLnBrk="1" hangingPunct="1">
              <a:spcBef>
                <a:spcPts val="600"/>
              </a:spcBef>
            </a:pPr>
            <a:r>
              <a:rPr lang="en-GB" sz="1600" dirty="0" smtClean="0"/>
              <a:t>Assess and, where applicable, measure process performance against ISMS policy, objectives and practical experience and report the results to management for review.</a:t>
            </a:r>
            <a:endParaRPr lang="en-GB" sz="1800" dirty="0" smtClean="0"/>
          </a:p>
          <a:p>
            <a:pPr eaLnBrk="1" hangingPunct="1">
              <a:spcBef>
                <a:spcPts val="600"/>
              </a:spcBef>
            </a:pPr>
            <a:r>
              <a:rPr lang="en-GB" sz="1800" b="1" dirty="0" smtClean="0">
                <a:solidFill>
                  <a:srgbClr val="008000"/>
                </a:solidFill>
              </a:rPr>
              <a:t>Act</a:t>
            </a:r>
            <a:r>
              <a:rPr lang="en-GB" sz="1800" dirty="0" smtClean="0"/>
              <a:t> (maintain and improve the ISMS)	</a:t>
            </a:r>
          </a:p>
          <a:p>
            <a:pPr lvl="1" eaLnBrk="1" hangingPunct="1">
              <a:spcBef>
                <a:spcPts val="600"/>
              </a:spcBef>
            </a:pPr>
            <a:r>
              <a:rPr lang="en-GB" sz="1600" dirty="0" smtClean="0"/>
              <a:t>Take corrective and preventive actions, based on the results of the internal ISMS audit and management review or other relevant information, to achieve continual improvement of the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2093220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9933"/>
                </a:solidFill>
              </a:rPr>
              <a:t>Plan</a:t>
            </a:r>
            <a:r>
              <a:rPr lang="en-GB" sz="1800" dirty="0" smtClean="0"/>
              <a:t> (establish the ISMS)	</a:t>
            </a:r>
          </a:p>
          <a:p>
            <a:pPr lvl="1" eaLnBrk="1" hangingPunct="1">
              <a:spcBef>
                <a:spcPts val="600"/>
              </a:spcBef>
            </a:pPr>
            <a:r>
              <a:rPr lang="en-GB" sz="1600" dirty="0" smtClean="0"/>
              <a:t>Establish ISMS policy, objectives, processes and procedures relevant to managing risk and improving information security to deliver results in accordance with an organization’s overall policies and objectives.</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ISMS)	</a:t>
            </a:r>
          </a:p>
          <a:p>
            <a:pPr lvl="1" eaLnBrk="1" hangingPunct="1">
              <a:spcBef>
                <a:spcPts val="600"/>
              </a:spcBef>
            </a:pPr>
            <a:r>
              <a:rPr lang="en-GB" sz="1600" dirty="0" smtClean="0"/>
              <a:t>Implement and operate the ISMS policy, controls, processes and procedures</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75709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3409642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9256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21966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information security management system</a:t>
            </a:r>
            <a:r>
              <a:rPr lang="en-US" sz="1200" b="0" i="0" u="none" strike="noStrike" kern="1200" baseline="300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(ISMS) is a set of policies concerned with </a:t>
            </a:r>
            <a:r>
              <a:rPr lang="en-US" sz="1200" b="0" i="0" u="none" strike="noStrike" kern="1200" dirty="0" smtClean="0">
                <a:solidFill>
                  <a:schemeClr val="tx1"/>
                </a:solidFill>
                <a:effectLst/>
                <a:latin typeface="+mn-lt"/>
                <a:ea typeface="+mn-ea"/>
                <a:cs typeface="+mn-cs"/>
                <a:hlinkClick r:id="rId4" tooltip="Information security"/>
              </a:rPr>
              <a:t>information security</a:t>
            </a:r>
            <a:r>
              <a:rPr lang="en-US" sz="1200" b="0" i="0" kern="1200" dirty="0" smtClean="0">
                <a:solidFill>
                  <a:schemeClr val="tx1"/>
                </a:solidFill>
                <a:effectLst/>
                <a:latin typeface="+mn-lt"/>
                <a:ea typeface="+mn-ea"/>
                <a:cs typeface="+mn-cs"/>
              </a:rPr>
              <a:t> management or </a:t>
            </a:r>
            <a:r>
              <a:rPr lang="en-US" sz="1200" b="0" i="0" u="none" strike="noStrike" kern="1200" dirty="0" smtClean="0">
                <a:solidFill>
                  <a:schemeClr val="tx1"/>
                </a:solidFill>
                <a:effectLst/>
                <a:latin typeface="+mn-lt"/>
                <a:ea typeface="+mn-ea"/>
                <a:cs typeface="+mn-cs"/>
                <a:hlinkClick r:id="rId5" tooltip="IT risk"/>
              </a:rPr>
              <a:t>IT related risks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250633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Thúc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đẩy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đối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chuỗi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3"/>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u="none" strike="noStrike" kern="1200" dirty="0" smtClean="0">
                <a:solidFill>
                  <a:schemeClr val="tx1"/>
                </a:solidFill>
                <a:effectLst/>
                <a:latin typeface="+mn-lt"/>
                <a:ea typeface="+mn-ea"/>
                <a:cs typeface="+mn-cs"/>
                <a:hlinkClick r:id="rId3"/>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vẹn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Hoạt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trình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quán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then </a:t>
            </a:r>
            <a:r>
              <a:rPr lang="en-US" sz="1200" kern="1200" dirty="0" err="1" smtClean="0">
                <a:solidFill>
                  <a:schemeClr val="tx1"/>
                </a:solidFill>
                <a:effectLst/>
                <a:latin typeface="+mn-lt"/>
                <a:ea typeface="+mn-ea"/>
                <a:cs typeface="+mn-cs"/>
              </a:rPr>
              <a:t>chốt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riêng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phận</a:t>
            </a:r>
            <a:r>
              <a:rPr lang="en-US" sz="1200" b="1" kern="1200" dirty="0" smtClean="0">
                <a:solidFill>
                  <a:schemeClr val="tx1"/>
                </a:solidFill>
                <a:effectLst/>
                <a:latin typeface="+mn-lt"/>
                <a:ea typeface="+mn-ea"/>
                <a:cs typeface="+mn-cs"/>
              </a:rPr>
              <a:t> CNTT: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kia</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(CNTT).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7.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bởi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Quốc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 UKAS).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8. </a:t>
            </a:r>
            <a:r>
              <a:rPr lang="en-US" sz="1200" b="1" kern="1200" dirty="0" err="1" smtClean="0">
                <a:solidFill>
                  <a:schemeClr val="tx1"/>
                </a:solidFill>
                <a:effectLst/>
                <a:latin typeface="+mn-lt"/>
                <a:ea typeface="+mn-ea"/>
                <a:cs typeface="+mn-cs"/>
              </a:rPr>
              <a:t>Tăng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thầu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hội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hợp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9.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nhuận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10.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tiến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3"/>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19444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con </a:t>
            </a:r>
            <a:r>
              <a:rPr lang="en-US" sz="1200" b="1"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427077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1200" dirty="0" smtClean="0">
                <a:solidFill>
                  <a:schemeClr val="tx1"/>
                </a:solidFill>
                <a:effectLst/>
                <a:latin typeface="+mn-lt"/>
                <a:ea typeface="+mn-ea"/>
                <a:cs typeface="+mn-cs"/>
              </a:rPr>
              <a:t>1. </a:t>
            </a:r>
            <a:r>
              <a:rPr lang="en-US" sz="1200" b="0" kern="1200" dirty="0" err="1" smtClean="0">
                <a:solidFill>
                  <a:schemeClr val="tx1"/>
                </a:solidFill>
                <a:effectLst/>
                <a:latin typeface="+mn-lt"/>
                <a:ea typeface="+mn-ea"/>
                <a:cs typeface="+mn-cs"/>
              </a:rPr>
              <a:t>Xác</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định</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lợi</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ích</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b="0" kern="1200" dirty="0" smtClean="0">
                <a:solidFill>
                  <a:schemeClr val="tx1"/>
                </a:solidFill>
                <a:effectLst/>
                <a:latin typeface="+mn-lt"/>
                <a:ea typeface="+mn-ea"/>
                <a:cs typeface="+mn-cs"/>
              </a:rPr>
              <a:t>2. </a:t>
            </a:r>
            <a:r>
              <a:rPr lang="en-US" sz="1200" b="0" kern="1200" dirty="0" err="1" smtClean="0">
                <a:solidFill>
                  <a:schemeClr val="tx1"/>
                </a:solidFill>
                <a:effectLst/>
                <a:latin typeface="+mn-lt"/>
                <a:ea typeface="+mn-ea"/>
                <a:cs typeface="+mn-cs"/>
              </a:rPr>
              <a:t>Đánh</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giá</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rủi</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ro</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b="0" kern="1200" dirty="0" smtClean="0">
                <a:solidFill>
                  <a:schemeClr val="tx1"/>
                </a:solidFill>
                <a:effectLst/>
                <a:latin typeface="+mn-lt"/>
                <a:ea typeface="+mn-ea"/>
                <a:cs typeface="+mn-cs"/>
              </a:rPr>
              <a:t>3. </a:t>
            </a:r>
            <a:r>
              <a:rPr lang="en-US" sz="1200" b="0" kern="1200" dirty="0" err="1" smtClean="0">
                <a:solidFill>
                  <a:schemeClr val="tx1"/>
                </a:solidFill>
                <a:effectLst/>
                <a:latin typeface="+mn-lt"/>
                <a:ea typeface="+mn-ea"/>
                <a:cs typeface="+mn-cs"/>
              </a:rPr>
              <a:t>Kiểm</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soát</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thực</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hiện</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a:t>
            </a:r>
          </a:p>
          <a:p>
            <a:pPr fontAlgn="base"/>
            <a:endParaRPr lang="en-US" sz="1200" kern="1200" dirty="0" smtClean="0">
              <a:solidFill>
                <a:schemeClr val="tx1"/>
              </a:solidFill>
              <a:effectLst/>
              <a:latin typeface="+mn-lt"/>
              <a:ea typeface="+mn-ea"/>
              <a:cs typeface="+mn-cs"/>
            </a:endParaRPr>
          </a:p>
          <a:p>
            <a:pPr fontAlgn="base"/>
            <a:endParaRPr lang="en-US" sz="1200" kern="1200" dirty="0" smtClean="0">
              <a:solidFill>
                <a:schemeClr val="tx1"/>
              </a:solidFill>
              <a:effectLst/>
              <a:latin typeface="+mn-lt"/>
              <a:ea typeface="+mn-ea"/>
              <a:cs typeface="+mn-cs"/>
            </a:endParaRPr>
          </a:p>
          <a:p>
            <a:pPr fontAlgn="base"/>
            <a:endParaRPr lang="en-US" sz="1200" kern="1200" dirty="0" smtClean="0">
              <a:solidFill>
                <a:schemeClr val="tx1"/>
              </a:solidFill>
              <a:effectLst/>
              <a:latin typeface="+mn-lt"/>
              <a:ea typeface="+mn-ea"/>
              <a:cs typeface="+mn-cs"/>
            </a:endParaRPr>
          </a:p>
          <a:p>
            <a:pPr fontAlgn="base"/>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229768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smtClean="0"/>
              <a:t>Security is everyone’s responsibility</a:t>
            </a:r>
            <a:endParaRPr lang="tr-TR" dirty="0" smtClean="0"/>
          </a:p>
          <a:p>
            <a:pPr eaLnBrk="1" hangingPunct="1">
              <a:lnSpc>
                <a:spcPct val="90000"/>
              </a:lnSpc>
            </a:pPr>
            <a:r>
              <a:rPr lang="en-US" dirty="0" smtClean="0"/>
              <a:t>All levels of management accountable</a:t>
            </a:r>
            <a:endParaRPr lang="tr-TR" dirty="0" smtClean="0"/>
          </a:p>
          <a:p>
            <a:pPr eaLnBrk="1" hangingPunct="1"/>
            <a:r>
              <a:rPr lang="tr-TR" dirty="0" smtClean="0"/>
              <a:t>Everyone should consider in</a:t>
            </a:r>
            <a:r>
              <a:rPr lang="en-US" dirty="0" smtClean="0"/>
              <a:t> their daily roles</a:t>
            </a:r>
          </a:p>
          <a:p>
            <a:pPr lvl="1" eaLnBrk="1" hangingPunct="1"/>
            <a:r>
              <a:rPr lang="en-US" dirty="0" smtClean="0"/>
              <a:t>Attitude (willing/aims/wants/targets)</a:t>
            </a:r>
          </a:p>
          <a:p>
            <a:pPr lvl="1" eaLnBrk="1" hangingPunct="1"/>
            <a:r>
              <a:rPr lang="en-US" dirty="0" smtClean="0"/>
              <a:t>Knowledge (what to do?)</a:t>
            </a:r>
          </a:p>
          <a:p>
            <a:pPr lvl="1" eaLnBrk="1" hangingPunct="1"/>
            <a:r>
              <a:rPr lang="en-US" dirty="0" smtClean="0"/>
              <a:t>Skill (how to do?)</a:t>
            </a:r>
          </a:p>
          <a:p>
            <a:pPr eaLnBrk="1" hangingPunct="1"/>
            <a:r>
              <a:rPr lang="en-US" dirty="0" smtClean="0"/>
              <a:t>Security is integrated into all operations</a:t>
            </a:r>
            <a:endParaRPr lang="tr-TR" dirty="0" smtClean="0"/>
          </a:p>
          <a:p>
            <a:pPr eaLnBrk="1" hangingPunct="1"/>
            <a:r>
              <a:rPr lang="en-US" dirty="0" smtClean="0"/>
              <a:t>Security performance </a:t>
            </a:r>
            <a:r>
              <a:rPr lang="tr-TR" dirty="0" smtClean="0"/>
              <a:t>should be</a:t>
            </a:r>
            <a:r>
              <a:rPr lang="en-US" dirty="0" smtClean="0"/>
              <a:t> measured</a:t>
            </a:r>
          </a:p>
          <a:p>
            <a:pPr eaLnBrk="1" hangingPunct="1"/>
            <a:endParaRPr lang="en-US" dirty="0" smtClean="0"/>
          </a:p>
          <a:p>
            <a:pPr eaLnBrk="1" hangingPunct="1"/>
            <a:endParaRPr lang="en-US" dirty="0" smtClean="0"/>
          </a:p>
          <a:p>
            <a:pPr lvl="1"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787840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chức </a:t>
            </a:r>
          </a:p>
          <a:p>
            <a:pPr eaLnBrk="1" hangingPunct="1">
              <a:lnSpc>
                <a:spcPct val="90000"/>
              </a:lnSpc>
            </a:pP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2053117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SO 27000 TOOLKIT là bộ sản phẩm an toàn đồng nhất do Tổ chức Tiêu chuẩn hóa Quốc tế (ISO) phối hợp với Ủy ban Kỹ thuật điện quốc tế (IEC) xây dựng nhằm giúp các tổ chức có được một công cụ cần thiết áp dụng các quy phạm an toàn thông tin tốt nhất vào hoạt động kinh doanh hàng ngày. Cho dù bạn là một công ty lớn hay nhỏ, thì ISO 27000 TOOLKIT cũng đều có thể đưa ra một phạm vi thông tin toàn diện nhất nhằm đảm bảo an toàn cho thông tin của bạn.</a:t>
            </a:r>
          </a:p>
          <a:p>
            <a:r>
              <a:rPr lang="vi-VN" sz="1200" b="0" i="0" kern="1200" dirty="0" smtClean="0">
                <a:solidFill>
                  <a:schemeClr val="tx1"/>
                </a:solidFill>
                <a:effectLst/>
                <a:latin typeface="+mn-lt"/>
                <a:ea typeface="+mn-ea"/>
                <a:cs typeface="+mn-cs"/>
              </a:rPr>
              <a:t>ISO 27000 TOOLKIT được xây dựng dựa trên kinh nghiệm phong phú của các chuyên gia cao cấp trong lĩnh vực an toàn thông tin từ nhiều ngành khác nhau, những người mà bản thân họ đã điều hành các dự án an toàn hệ thống kinh doanh một cách thành công trên thế giới. ISO 27000 TOOLKIT đưa ra một phạm vi rộng lớn về Khung Chính sách mà có thể thay đổi và áp dụng theo nhu cầu riêng của từng tổ chức và từ đó có thể xây dựng Văn hóa An ninh Thông tin một cách toàn diện.</a:t>
            </a:r>
          </a:p>
          <a:p>
            <a:r>
              <a:rPr lang="vi-VN" sz="1200" b="0" i="0" kern="1200" dirty="0" smtClean="0">
                <a:solidFill>
                  <a:schemeClr val="tx1"/>
                </a:solidFill>
                <a:effectLst/>
                <a:latin typeface="+mn-lt"/>
                <a:ea typeface="+mn-ea"/>
                <a:cs typeface="+mn-cs"/>
              </a:rPr>
              <a:t>ISO 27000 TOOLKIT là tập hợp các tài liệu và tiêu chuẩn giúp doanh nghiệp đạt được mục đích bảo toàn an ninh thông tin của mình. Nội dung của bộ tiêu chuẩn này bao gồm:</a:t>
            </a:r>
          </a:p>
          <a:p>
            <a:r>
              <a:rPr lang="vi-VN" sz="1200" b="0" i="0" kern="1200" dirty="0" smtClean="0">
                <a:solidFill>
                  <a:schemeClr val="tx1"/>
                </a:solidFill>
                <a:effectLst/>
                <a:latin typeface="+mn-lt"/>
                <a:ea typeface="+mn-ea"/>
                <a:cs typeface="+mn-cs"/>
              </a:rPr>
              <a:t>- Phiên bản mới nhất ISO/IEC 27002 (ISO 17799) và ISO/IEC 27001 (trước đây là BS 7799-2).</a:t>
            </a:r>
          </a:p>
          <a:p>
            <a:r>
              <a:rPr lang="vi-VN" sz="1200" b="0" i="0" kern="1200" dirty="0" smtClean="0">
                <a:solidFill>
                  <a:schemeClr val="tx1"/>
                </a:solidFill>
                <a:effectLst/>
                <a:latin typeface="+mn-lt"/>
                <a:ea typeface="+mn-ea"/>
                <a:cs typeface="+mn-cs"/>
              </a:rPr>
              <a:t>- Bộ chính sách đầy đủ về an toàn thông tin phù hợp với ISO 27002.</a:t>
            </a:r>
          </a:p>
          <a:p>
            <a:r>
              <a:rPr lang="vi-VN" sz="1200" b="0" i="0" kern="1200" dirty="0" smtClean="0">
                <a:solidFill>
                  <a:schemeClr val="tx1"/>
                </a:solidFill>
                <a:effectLst/>
                <a:latin typeface="+mn-lt"/>
                <a:ea typeface="+mn-ea"/>
                <a:cs typeface="+mn-cs"/>
              </a:rPr>
              <a:t>- Phần giới thiệu về ISO 17799 / ISO 27001 / ISO 27002 dưới dạng PowerPoint</a:t>
            </a:r>
          </a:p>
          <a:p>
            <a:r>
              <a:rPr lang="vi-VN" sz="1200" b="0" i="0" kern="1200" dirty="0" smtClean="0">
                <a:solidFill>
                  <a:schemeClr val="tx1"/>
                </a:solidFill>
                <a:effectLst/>
                <a:latin typeface="+mn-lt"/>
                <a:ea typeface="+mn-ea"/>
                <a:cs typeface="+mn-cs"/>
              </a:rPr>
              <a:t>- Công cụ lập kế hoạch khôi phục dữ liệu ( ISO27002 phần 11).</a:t>
            </a:r>
          </a:p>
          <a:p>
            <a:r>
              <a:rPr lang="vi-VN" sz="1200" b="0" i="0" kern="1200" dirty="0" smtClean="0">
                <a:solidFill>
                  <a:schemeClr val="tx1"/>
                </a:solidFill>
                <a:effectLst/>
                <a:latin typeface="+mn-lt"/>
                <a:ea typeface="+mn-ea"/>
                <a:cs typeface="+mn-cs"/>
              </a:rPr>
              <a:t>- Sơ đồ chứng nhận.</a:t>
            </a:r>
          </a:p>
          <a:p>
            <a:r>
              <a:rPr lang="vi-VN" sz="1200" b="0" i="0" kern="1200" dirty="0" smtClean="0">
                <a:solidFill>
                  <a:schemeClr val="tx1"/>
                </a:solidFill>
                <a:effectLst/>
                <a:latin typeface="+mn-lt"/>
                <a:ea typeface="+mn-ea"/>
                <a:cs typeface="+mn-cs"/>
              </a:rPr>
              <a:t>- Công cụ kiểm tra (bản danh sách các mục cần kiểm tra, v.v...) dùng cho hệ thống mạng lưới hiện đại (phần 12).</a:t>
            </a:r>
          </a:p>
          <a:p>
            <a:r>
              <a:rPr lang="vi-VN" sz="1200" b="0" i="0" kern="1200" dirty="0" smtClean="0">
                <a:solidFill>
                  <a:schemeClr val="tx1"/>
                </a:solidFill>
                <a:effectLst/>
                <a:latin typeface="+mn-lt"/>
                <a:ea typeface="+mn-ea"/>
                <a:cs typeface="+mn-cs"/>
              </a:rPr>
              <a:t>- Danh sách đầy đủ các thuật ngữ chuyên môn về máy tính và an toàn thông tin.</a:t>
            </a:r>
          </a:p>
          <a:p>
            <a:r>
              <a:rPr lang="vi-VN" sz="1200" b="0" i="0" kern="1200" dirty="0" smtClean="0">
                <a:solidFill>
                  <a:schemeClr val="tx1"/>
                </a:solidFill>
                <a:effectLst/>
                <a:latin typeface="+mn-lt"/>
                <a:ea typeface="+mn-ea"/>
                <a:cs typeface="+mn-cs"/>
              </a:rPr>
              <a:t>- Bảng câu hỏi phân tích tác động đối với kinh doanh.</a:t>
            </a:r>
          </a:p>
          <a:p>
            <a:r>
              <a:rPr lang="vi-VN" sz="1200" b="0" i="0" kern="1200" dirty="0" smtClean="0">
                <a:solidFill>
                  <a:schemeClr val="tx1"/>
                </a:solidFill>
                <a:effectLst/>
                <a:latin typeface="+mn-lt"/>
                <a:ea typeface="+mn-ea"/>
                <a:cs typeface="+mn-cs"/>
              </a:rPr>
              <a:t>ISO 27001: Công nghệ thông tin. Kỹ thuật an toàn. Hệ thống quản lý an toàn thông tin. Các yêu cầu_Information technology. Security techniques. Information Security management system. Requirements;</a:t>
            </a:r>
          </a:p>
          <a:p>
            <a:r>
              <a:rPr lang="vi-VN" sz="1200" b="0" i="0" kern="1200" dirty="0" smtClean="0">
                <a:solidFill>
                  <a:schemeClr val="tx1"/>
                </a:solidFill>
                <a:effectLst/>
                <a:latin typeface="+mn-lt"/>
                <a:ea typeface="+mn-ea"/>
                <a:cs typeface="+mn-cs"/>
              </a:rPr>
              <a:t>ISO 27002: Công nghệ thông tin. Kỹ thuật an toàn. Qui phạm thực hành về quản lý an toàn thông tin (ISO/IEC 17799:2005)_ Information technology. Security techniques. Code of practice for information security management (ISO/IEC 17799:2005);</a:t>
            </a:r>
          </a:p>
          <a:p>
            <a:r>
              <a:rPr lang="vi-VN" sz="1200" b="0" i="0" kern="1200" dirty="0" smtClean="0">
                <a:solidFill>
                  <a:schemeClr val="tx1"/>
                </a:solidFill>
                <a:effectLst/>
                <a:latin typeface="+mn-lt"/>
                <a:ea typeface="+mn-ea"/>
                <a:cs typeface="+mn-cs"/>
              </a:rPr>
              <a:t>Đây là một bộ tổng hợp gồm hàng trăm chính sách an toàn thông tin theo ISO 27002/17799. Các chính sách đều đã được thử nghiệm và kiểm tra – và đã được sử dụng trên 20 nước. Ngoài ra còn có các ghi chú giải thích cùng với các vấn đề chủ chốt để cân nhắc khi nào áp dụng từng chính sách. Các chính sách còn được tham chiếu chéo với mục tương ứng trong ISO 27002, cung cấp đường link cần thiết để đối chiếu ngược với tiêu chuẩn. Các chính sách này giúp bạn tham khảo phần 3 của tiêu chuẩn một cách tin cậy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Theo ý kiến của một số tư vấn viên về ISO 27001, chi phí triển khai tiêu chuẩn ISO 27001 cho đến lúc chứng nhận vào khoảng 25.000 – 200.000 USD (488 triệu - 3,9 tỷ đồng). Đương nhiên, chi phí này còn tuỳ thuộc vào quy mô DN, phạm vi triển khai tiêu chuẩn ISO 27001. Đối với một ngân hàng thương mại với quy mô hàng trăm chi nhánh thì chỉ riêng chi phí tư vấn ISO 27001 có thể lên đến hàng tỷ đồng.</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101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EBAC698-AD50-4902-8589-C7961A6C53BC}" type="datetimeFigureOut">
              <a:rPr lang="en-US" smtClean="0"/>
              <a:t>8/27/2014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B8E435-5DF5-44DE-83D2-9F90DF09A99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BAC698-AD50-4902-8589-C7961A6C53BC}"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BAC698-AD50-4902-8589-C7961A6C53BC}"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EBAC698-AD50-4902-8589-C7961A6C53BC}" type="datetimeFigureOut">
              <a:rPr lang="en-US" smtClean="0"/>
              <a:t>8/27/2014</a:t>
            </a:fld>
            <a:endParaRPr lang="en-US"/>
          </a:p>
        </p:txBody>
      </p:sp>
      <p:sp>
        <p:nvSpPr>
          <p:cNvPr id="9" name="Slide Number Placeholder 8"/>
          <p:cNvSpPr>
            <a:spLocks noGrp="1"/>
          </p:cNvSpPr>
          <p:nvPr>
            <p:ph type="sldNum" sz="quarter" idx="15"/>
          </p:nvPr>
        </p:nvSpPr>
        <p:spPr/>
        <p:txBody>
          <a:bodyPr rtlCol="0"/>
          <a:lstStyle/>
          <a:p>
            <a:fld id="{23B8E435-5DF5-44DE-83D2-9F90DF09A99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EBAC698-AD50-4902-8589-C7961A6C53BC}" type="datetimeFigureOut">
              <a:rPr lang="en-US" smtClean="0"/>
              <a:t>8/27/2014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B8E435-5DF5-44DE-83D2-9F90DF09A99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BAC698-AD50-4902-8589-C7961A6C53BC}" type="datetimeFigureOut">
              <a:rPr lang="en-US" smtClean="0"/>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BAC698-AD50-4902-8589-C7961A6C53BC}" type="datetimeFigureOut">
              <a:rPr lang="en-US" smtClean="0"/>
              <a:t>8/27/2014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EBAC698-AD50-4902-8589-C7961A6C53BC}" type="datetimeFigureOut">
              <a:rPr lang="en-US" smtClean="0"/>
              <a:t>8/27/2014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AC698-AD50-4902-8589-C7961A6C53BC}" type="datetimeFigureOut">
              <a:rPr lang="en-US" smtClean="0"/>
              <a:t>8/27/2014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EBAC698-AD50-4902-8589-C7961A6C53BC}" type="datetimeFigureOut">
              <a:rPr lang="en-US" smtClean="0"/>
              <a:t>8/27/2014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EBAC698-AD50-4902-8589-C7961A6C53BC}" type="datetimeFigureOut">
              <a:rPr lang="en-US" smtClean="0"/>
              <a:t>8/27/2014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EBAC698-AD50-4902-8589-C7961A6C53BC}" type="datetimeFigureOut">
              <a:rPr lang="en-US" smtClean="0"/>
              <a:t>8/27/2014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ISMS%20(1).doc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ISMS – KHÁI NIỆM VÀ QUY TRÌNH</a:t>
            </a:r>
            <a:endParaRPr lang="en-US" dirty="0"/>
          </a:p>
        </p:txBody>
      </p:sp>
      <p:sp>
        <p:nvSpPr>
          <p:cNvPr id="3" name="Subtitle 2"/>
          <p:cNvSpPr>
            <a:spLocks noGrp="1"/>
          </p:cNvSpPr>
          <p:nvPr>
            <p:ph type="subTitle" idx="1"/>
          </p:nvPr>
        </p:nvSpPr>
        <p:spPr/>
        <p:txBody>
          <a:bodyPr/>
          <a:lstStyle/>
          <a:p>
            <a:r>
              <a:rPr lang="en-US" dirty="0" smtClean="0"/>
              <a:t>GVHD: PGS. TS </a:t>
            </a:r>
            <a:r>
              <a:rPr lang="en-US" dirty="0" err="1" smtClean="0"/>
              <a:t>Đặng</a:t>
            </a:r>
            <a:r>
              <a:rPr lang="en-US" dirty="0" smtClean="0"/>
              <a:t> </a:t>
            </a:r>
            <a:r>
              <a:rPr lang="en-US" dirty="0" err="1" smtClean="0"/>
              <a:t>Trần</a:t>
            </a:r>
            <a:r>
              <a:rPr lang="en-US" dirty="0" smtClean="0"/>
              <a:t> </a:t>
            </a:r>
            <a:r>
              <a:rPr lang="en-US" dirty="0" err="1" smtClean="0"/>
              <a:t>Khánh</a:t>
            </a:r>
            <a:endParaRPr lang="en-US" dirty="0" smtClean="0"/>
          </a:p>
          <a:p>
            <a:r>
              <a:rPr lang="en-US" dirty="0" smtClean="0"/>
              <a:t>HVTH: 1311015 – </a:t>
            </a:r>
            <a:r>
              <a:rPr lang="en-US" dirty="0" err="1" smtClean="0"/>
              <a:t>Đỗ</a:t>
            </a:r>
            <a:r>
              <a:rPr lang="en-US" dirty="0" smtClean="0"/>
              <a:t> </a:t>
            </a:r>
            <a:r>
              <a:rPr lang="en-US" dirty="0" err="1" smtClean="0"/>
              <a:t>Đặng</a:t>
            </a:r>
            <a:r>
              <a:rPr lang="en-US" dirty="0" smtClean="0"/>
              <a:t> Minh</a:t>
            </a:r>
          </a:p>
          <a:p>
            <a:r>
              <a:rPr lang="en-US" dirty="0"/>
              <a:t>	</a:t>
            </a:r>
            <a:r>
              <a:rPr lang="en-US" dirty="0" smtClean="0"/>
              <a:t>1311026 – </a:t>
            </a:r>
            <a:r>
              <a:rPr lang="en-US" dirty="0" err="1" smtClean="0"/>
              <a:t>Huỳnh</a:t>
            </a:r>
            <a:r>
              <a:rPr lang="en-US" dirty="0" smtClean="0"/>
              <a:t> </a:t>
            </a:r>
            <a:r>
              <a:rPr lang="en-US" dirty="0" err="1" smtClean="0"/>
              <a:t>Công</a:t>
            </a:r>
            <a:r>
              <a:rPr lang="en-US" dirty="0" smtClean="0"/>
              <a:t> </a:t>
            </a:r>
            <a:r>
              <a:rPr lang="en-US" dirty="0" err="1" smtClean="0"/>
              <a:t>Toàn</a:t>
            </a:r>
            <a:endParaRPr lang="en-US" dirty="0" smtClean="0"/>
          </a:p>
          <a:p>
            <a:endParaRPr lang="en-US" dirty="0"/>
          </a:p>
        </p:txBody>
      </p:sp>
    </p:spTree>
    <p:extLst>
      <p:ext uri="{BB962C8B-B14F-4D97-AF65-F5344CB8AC3E}">
        <p14:creationId xmlns:p14="http://schemas.microsoft.com/office/powerpoint/2010/main" val="159513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ISMS</a:t>
            </a:r>
            <a:endParaRPr lang="en-US" dirty="0"/>
          </a:p>
        </p:txBody>
      </p:sp>
      <p:sp>
        <p:nvSpPr>
          <p:cNvPr id="3" name="Content Placeholder 2"/>
          <p:cNvSpPr>
            <a:spLocks noGrp="1"/>
          </p:cNvSpPr>
          <p:nvPr>
            <p:ph sz="quarter" idx="1"/>
          </p:nvPr>
        </p:nvSpPr>
        <p:spPr>
          <a:xfrm>
            <a:off x="457200" y="1600200"/>
            <a:ext cx="3733800" cy="4873752"/>
          </a:xfrm>
        </p:spPr>
        <p:txBody>
          <a:bodyPr/>
          <a:lstStyle/>
          <a:p>
            <a:pPr marL="0" indent="0">
              <a:buNone/>
            </a:pPr>
            <a:r>
              <a:rPr lang="en-US" b="1" dirty="0" smtClean="0"/>
              <a:t>1. </a:t>
            </a:r>
            <a:r>
              <a:rPr lang="en-US" b="1" dirty="0" err="1"/>
              <a:t>Cấp</a:t>
            </a:r>
            <a:r>
              <a:rPr lang="en-US" b="1" dirty="0"/>
              <a:t> </a:t>
            </a:r>
            <a:r>
              <a:rPr lang="en-US" b="1" dirty="0" err="1"/>
              <a:t>độ</a:t>
            </a:r>
            <a:r>
              <a:rPr lang="en-US" b="1" dirty="0"/>
              <a:t> </a:t>
            </a:r>
            <a:r>
              <a:rPr lang="en-US" b="1" dirty="0" err="1"/>
              <a:t>tổ</a:t>
            </a:r>
            <a:r>
              <a:rPr lang="en-US" b="1" dirty="0"/>
              <a:t> </a:t>
            </a:r>
            <a:r>
              <a:rPr lang="en-US" b="1" dirty="0" err="1"/>
              <a:t>chức</a:t>
            </a:r>
            <a:endParaRPr lang="en-US" dirty="0"/>
          </a:p>
          <a:p>
            <a:pPr marL="0" indent="0">
              <a:buNone/>
            </a:pPr>
            <a:r>
              <a:rPr lang="en-US" b="1" dirty="0"/>
              <a:t>2. </a:t>
            </a:r>
            <a:r>
              <a:rPr lang="en-US" b="1" dirty="0" err="1"/>
              <a:t>Cấp</a:t>
            </a:r>
            <a:r>
              <a:rPr lang="en-US" b="1" dirty="0"/>
              <a:t> </a:t>
            </a:r>
            <a:r>
              <a:rPr lang="en-US" b="1" dirty="0" err="1" smtClean="0"/>
              <a:t>độ</a:t>
            </a:r>
            <a:r>
              <a:rPr lang="en-US" b="1" dirty="0" smtClean="0"/>
              <a:t> </a:t>
            </a:r>
            <a:r>
              <a:rPr lang="en-US" b="1" dirty="0" err="1"/>
              <a:t>pháp</a:t>
            </a:r>
            <a:r>
              <a:rPr lang="en-US" b="1" dirty="0"/>
              <a:t> </a:t>
            </a:r>
            <a:r>
              <a:rPr lang="en-US" b="1" dirty="0" err="1" smtClean="0"/>
              <a:t>luật</a:t>
            </a:r>
            <a:endParaRPr lang="en-US" b="1" dirty="0" smtClean="0"/>
          </a:p>
          <a:p>
            <a:pPr marL="0" indent="0">
              <a:buNone/>
            </a:pPr>
            <a:r>
              <a:rPr lang="en-US" b="1" dirty="0"/>
              <a:t>3. </a:t>
            </a:r>
            <a:r>
              <a:rPr lang="en-US" b="1" dirty="0" err="1"/>
              <a:t>Cấp</a:t>
            </a:r>
            <a:r>
              <a:rPr lang="en-US" b="1" dirty="0"/>
              <a:t> </a:t>
            </a:r>
            <a:r>
              <a:rPr lang="en-US" b="1" dirty="0" err="1"/>
              <a:t>độ</a:t>
            </a:r>
            <a:r>
              <a:rPr lang="en-US" b="1" dirty="0"/>
              <a:t> </a:t>
            </a:r>
            <a:r>
              <a:rPr lang="en-US" b="1" dirty="0" err="1"/>
              <a:t>điều</a:t>
            </a:r>
            <a:r>
              <a:rPr lang="en-US" b="1" dirty="0"/>
              <a:t> </a:t>
            </a:r>
            <a:r>
              <a:rPr lang="en-US" b="1" dirty="0" err="1" smtClean="0"/>
              <a:t>hành</a:t>
            </a:r>
            <a:endParaRPr lang="en-US" b="1" dirty="0" smtClean="0"/>
          </a:p>
          <a:p>
            <a:pPr marL="0" indent="0">
              <a:buNone/>
            </a:pPr>
            <a:r>
              <a:rPr lang="en-US" b="1" dirty="0"/>
              <a:t>4. </a:t>
            </a:r>
            <a:r>
              <a:rPr lang="en-US" b="1" dirty="0" err="1"/>
              <a:t>Cấp</a:t>
            </a:r>
            <a:r>
              <a:rPr lang="en-US" b="1" dirty="0"/>
              <a:t> </a:t>
            </a:r>
            <a:r>
              <a:rPr lang="en-US" b="1" dirty="0" err="1"/>
              <a:t>độ</a:t>
            </a:r>
            <a:r>
              <a:rPr lang="en-US" b="1" dirty="0"/>
              <a:t> </a:t>
            </a:r>
            <a:r>
              <a:rPr lang="en-US" b="1" dirty="0" err="1"/>
              <a:t>thương</a:t>
            </a:r>
            <a:r>
              <a:rPr lang="en-US" b="1" dirty="0"/>
              <a:t> </a:t>
            </a:r>
            <a:r>
              <a:rPr lang="en-US" b="1" dirty="0" err="1" smtClean="0"/>
              <a:t>mại</a:t>
            </a:r>
            <a:endParaRPr lang="en-US" b="1" dirty="0" smtClean="0"/>
          </a:p>
          <a:p>
            <a:pPr marL="0" indent="0">
              <a:buNone/>
            </a:pPr>
            <a:r>
              <a:rPr lang="en-US" b="1" dirty="0"/>
              <a:t>5. </a:t>
            </a:r>
            <a:r>
              <a:rPr lang="en-US" b="1" dirty="0" err="1"/>
              <a:t>Cấp</a:t>
            </a:r>
            <a:r>
              <a:rPr lang="en-US" b="1" dirty="0"/>
              <a:t> </a:t>
            </a:r>
            <a:r>
              <a:rPr lang="en-US" b="1" dirty="0" err="1"/>
              <a:t>độ</a:t>
            </a:r>
            <a:r>
              <a:rPr lang="en-US" b="1" dirty="0"/>
              <a:t> </a:t>
            </a:r>
            <a:r>
              <a:rPr lang="en-US" b="1" dirty="0" err="1"/>
              <a:t>tài</a:t>
            </a:r>
            <a:r>
              <a:rPr lang="en-US" b="1" dirty="0"/>
              <a:t> </a:t>
            </a:r>
            <a:r>
              <a:rPr lang="en-US" b="1" dirty="0" err="1" smtClean="0"/>
              <a:t>chính</a:t>
            </a:r>
            <a:endParaRPr lang="en-US" b="1" dirty="0" smtClean="0"/>
          </a:p>
          <a:p>
            <a:pPr marL="0" indent="0">
              <a:buNone/>
            </a:pPr>
            <a:r>
              <a:rPr lang="en-US" b="1" dirty="0"/>
              <a:t>6. </a:t>
            </a:r>
            <a:r>
              <a:rPr lang="en-US" b="1" dirty="0" err="1"/>
              <a:t>Cấp</a:t>
            </a:r>
            <a:r>
              <a:rPr lang="en-US" b="1" dirty="0"/>
              <a:t> </a:t>
            </a:r>
            <a:r>
              <a:rPr lang="en-US" b="1" dirty="0" err="1"/>
              <a:t>độ</a:t>
            </a:r>
            <a:r>
              <a:rPr lang="en-US" b="1" dirty="0"/>
              <a:t> con </a:t>
            </a:r>
            <a:r>
              <a:rPr lang="en-US" b="1" dirty="0" err="1"/>
              <a:t>người</a:t>
            </a:r>
            <a:endParaRPr lang="en-US" dirty="0"/>
          </a:p>
        </p:txBody>
      </p:sp>
      <p:pic>
        <p:nvPicPr>
          <p:cNvPr id="4" name="4 İçerik Yer Tutucusu" descr="penetration_testing.jpg"/>
          <p:cNvPicPr>
            <a:picLocks noGrp="1" noChangeAspect="1"/>
          </p:cNvPicPr>
          <p:nvPr/>
        </p:nvPicPr>
        <p:blipFill>
          <a:blip r:embed="rId3" cstate="print"/>
          <a:stretch>
            <a:fillRect/>
          </a:stretch>
        </p:blipFill>
        <p:spPr bwMode="auto">
          <a:xfrm>
            <a:off x="3886200" y="1981200"/>
            <a:ext cx="4773478" cy="3657600"/>
          </a:xfrm>
          <a:prstGeom prst="rect">
            <a:avLst/>
          </a:prstGeom>
          <a:noFill/>
          <a:ln w="9525">
            <a:noFill/>
            <a:miter lim="800000"/>
            <a:headEnd/>
            <a:tailEnd/>
          </a:ln>
        </p:spPr>
      </p:pic>
    </p:spTree>
    <p:extLst>
      <p:ext uri="{BB962C8B-B14F-4D97-AF65-F5344CB8AC3E}">
        <p14:creationId xmlns:p14="http://schemas.microsoft.com/office/powerpoint/2010/main" val="68460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endParaRPr lang="en-US" dirty="0"/>
          </a:p>
        </p:txBody>
      </p:sp>
      <p:sp>
        <p:nvSpPr>
          <p:cNvPr id="3" name="Content Placeholder 2"/>
          <p:cNvSpPr>
            <a:spLocks noGrp="1"/>
          </p:cNvSpPr>
          <p:nvPr>
            <p:ph sz="quarter" idx="1"/>
          </p:nvPr>
        </p:nvSpPr>
        <p:spPr>
          <a:xfrm>
            <a:off x="457200" y="1600200"/>
            <a:ext cx="7467600" cy="1447800"/>
          </a:xfrm>
        </p:spPr>
        <p:txBody>
          <a:bodyPr>
            <a:normAutofit fontScale="92500"/>
          </a:bodyPr>
          <a:lstStyle/>
          <a:p>
            <a:r>
              <a:rPr lang="en-US" dirty="0" err="1" smtClean="0"/>
              <a:t>Xác</a:t>
            </a:r>
            <a:r>
              <a:rPr lang="en-US" dirty="0" smtClean="0"/>
              <a:t> </a:t>
            </a:r>
            <a:r>
              <a:rPr lang="en-US" dirty="0" err="1" smtClean="0"/>
              <a:t>định</a:t>
            </a:r>
            <a:r>
              <a:rPr lang="en-US" dirty="0" smtClean="0"/>
              <a:t> </a:t>
            </a:r>
            <a:r>
              <a:rPr lang="en-US" dirty="0" err="1" smtClean="0"/>
              <a:t>lợi</a:t>
            </a:r>
            <a:r>
              <a:rPr lang="en-US" dirty="0" smtClean="0"/>
              <a:t> </a:t>
            </a:r>
            <a:r>
              <a:rPr lang="en-US" dirty="0" err="1" smtClean="0"/>
              <a:t>ích</a:t>
            </a:r>
            <a:r>
              <a:rPr lang="en-US" dirty="0" smtClean="0"/>
              <a:t> (</a:t>
            </a:r>
            <a:r>
              <a:rPr lang="en-US" dirty="0" err="1" smtClean="0"/>
              <a:t>phạm</a:t>
            </a:r>
            <a:r>
              <a:rPr lang="en-US" dirty="0" smtClean="0"/>
              <a:t> vi </a:t>
            </a:r>
            <a:r>
              <a:rPr lang="en-US" dirty="0" err="1" smtClean="0"/>
              <a:t>và</a:t>
            </a:r>
            <a:r>
              <a:rPr lang="en-US" dirty="0" smtClean="0"/>
              <a:t> </a:t>
            </a:r>
            <a:r>
              <a:rPr lang="en-US" dirty="0" err="1" smtClean="0"/>
              <a:t>luật</a:t>
            </a:r>
            <a:r>
              <a:rPr lang="en-US" dirty="0" smtClean="0"/>
              <a:t> </a:t>
            </a:r>
            <a:r>
              <a:rPr lang="en-US" dirty="0" err="1" smtClean="0"/>
              <a:t>lệ</a:t>
            </a:r>
            <a:r>
              <a:rPr lang="en-US" dirty="0" smtClean="0"/>
              <a:t>)</a:t>
            </a:r>
          </a:p>
          <a:p>
            <a:r>
              <a:rPr lang="en-US" dirty="0" err="1" smtClean="0"/>
              <a:t>Đánh</a:t>
            </a:r>
            <a:r>
              <a:rPr lang="en-US" dirty="0" smtClean="0"/>
              <a:t> </a:t>
            </a:r>
            <a:r>
              <a:rPr lang="en-US" dirty="0" err="1" smtClean="0"/>
              <a:t>giá</a:t>
            </a:r>
            <a:r>
              <a:rPr lang="en-US" dirty="0" smtClean="0"/>
              <a:t> </a:t>
            </a:r>
            <a:r>
              <a:rPr lang="en-US" dirty="0" err="1" smtClean="0"/>
              <a:t>rủi</a:t>
            </a:r>
            <a:r>
              <a:rPr lang="en-US" dirty="0" smtClean="0"/>
              <a:t> </a:t>
            </a:r>
            <a:r>
              <a:rPr lang="en-US" dirty="0" err="1" smtClean="0"/>
              <a:t>ro</a:t>
            </a:r>
            <a:r>
              <a:rPr lang="en-US" dirty="0" smtClean="0"/>
              <a:t> (</a:t>
            </a:r>
            <a:r>
              <a:rPr lang="en-US" dirty="0" err="1" smtClean="0"/>
              <a:t>rủi</a:t>
            </a:r>
            <a:r>
              <a:rPr lang="en-US" dirty="0" smtClean="0"/>
              <a:t> </a:t>
            </a:r>
            <a:r>
              <a:rPr lang="en-US" dirty="0" err="1" smtClean="0"/>
              <a:t>ro</a:t>
            </a:r>
            <a:r>
              <a:rPr lang="en-US" dirty="0" smtClean="0"/>
              <a:t> </a:t>
            </a:r>
            <a:r>
              <a:rPr lang="en-US" dirty="0" err="1" smtClean="0"/>
              <a:t>tiềm</a:t>
            </a:r>
            <a:r>
              <a:rPr lang="en-US" dirty="0" smtClean="0"/>
              <a:t> </a:t>
            </a:r>
            <a:r>
              <a:rPr lang="en-US" dirty="0" err="1" smtClean="0"/>
              <a:t>ẩn</a:t>
            </a:r>
            <a:r>
              <a:rPr lang="en-US" dirty="0" smtClean="0"/>
              <a:t>)</a:t>
            </a:r>
          </a:p>
          <a:p>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thực</a:t>
            </a:r>
            <a:r>
              <a:rPr lang="en-US" dirty="0" smtClean="0"/>
              <a:t> </a:t>
            </a:r>
            <a:r>
              <a:rPr lang="en-US" dirty="0" err="1" smtClean="0"/>
              <a:t>hiện</a:t>
            </a:r>
            <a:r>
              <a:rPr lang="en-US" dirty="0" smtClean="0"/>
              <a:t>)</a:t>
            </a:r>
            <a:endParaRPr lang="en-US" dirty="0"/>
          </a:p>
        </p:txBody>
      </p:sp>
      <p:pic>
        <p:nvPicPr>
          <p:cNvPr id="4" name="Picture 4" descr="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62000" y="2971800"/>
            <a:ext cx="7604456" cy="3657432"/>
          </a:xfrm>
          <a:prstGeom prst="rect">
            <a:avLst/>
          </a:prstGeom>
        </p:spPr>
      </p:pic>
    </p:spTree>
    <p:extLst>
      <p:ext uri="{BB962C8B-B14F-4D97-AF65-F5344CB8AC3E}">
        <p14:creationId xmlns:p14="http://schemas.microsoft.com/office/powerpoint/2010/main" val="3562975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endParaRPr lang="en-US" dirty="0"/>
          </a:p>
        </p:txBody>
      </p:sp>
      <p:sp>
        <p:nvSpPr>
          <p:cNvPr id="3" name="Content Placeholder 2"/>
          <p:cNvSpPr>
            <a:spLocks noGrp="1"/>
          </p:cNvSpPr>
          <p:nvPr>
            <p:ph sz="quarter" idx="1"/>
          </p:nvPr>
        </p:nvSpPr>
        <p:spPr/>
        <p:txBody>
          <a:bodyPr>
            <a:normAutofit fontScale="85000" lnSpcReduction="20000"/>
          </a:bodyPr>
          <a:lstStyle/>
          <a:p>
            <a:pPr>
              <a:lnSpc>
                <a:spcPct val="80000"/>
              </a:lnSpc>
              <a:buNone/>
            </a:pPr>
            <a:endParaRPr lang="en-US" sz="1050" dirty="0">
              <a:latin typeface="Times New Roman" pitchFamily="18" charset="0"/>
              <a:cs typeface="Times New Roman" pitchFamily="18" charset="0"/>
            </a:endParaRPr>
          </a:p>
          <a:p>
            <a:pPr>
              <a:lnSpc>
                <a:spcPct val="80000"/>
              </a:lnSpc>
            </a:pPr>
            <a:r>
              <a:rPr lang="en-US" sz="2800" dirty="0" smtClean="0">
                <a:latin typeface="Times New Roman" pitchFamily="18" charset="0"/>
                <a:cs typeface="Times New Roman" pitchFamily="18" charset="0"/>
              </a:rPr>
              <a:t>Security Policy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a:t>
            </a:r>
            <a:endParaRPr lang="en-GB" dirty="0" smtClean="0">
              <a:latin typeface="Times New Roman" pitchFamily="18" charset="0"/>
              <a:cs typeface="Times New Roman" pitchFamily="18" charset="0"/>
            </a:endParaRPr>
          </a:p>
          <a:p>
            <a:pPr>
              <a:lnSpc>
                <a:spcPct val="80000"/>
              </a:lnSpc>
            </a:pPr>
            <a:r>
              <a:rPr lang="en-US" sz="2800" dirty="0" smtClean="0">
                <a:latin typeface="Times New Roman" pitchFamily="18" charset="0"/>
                <a:cs typeface="Times New Roman" pitchFamily="18" charset="0"/>
              </a:rPr>
              <a:t>Organization of Information Security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a:t>
            </a:r>
            <a:endParaRPr lang="en-GB" dirty="0" smtClean="0">
              <a:latin typeface="Times New Roman" pitchFamily="18" charset="0"/>
              <a:cs typeface="Times New Roman" pitchFamily="18" charset="0"/>
            </a:endParaRPr>
          </a:p>
          <a:p>
            <a:pPr>
              <a:lnSpc>
                <a:spcPct val="80000"/>
              </a:lnSpc>
            </a:pPr>
            <a:r>
              <a:rPr lang="en-US" sz="2800" dirty="0" smtClean="0">
                <a:latin typeface="Times New Roman" pitchFamily="18" charset="0"/>
                <a:cs typeface="Times New Roman" pitchFamily="18" charset="0"/>
              </a:rPr>
              <a:t>Asset Management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nhiệm</a:t>
            </a:r>
            <a:r>
              <a:rPr lang="en-US" dirty="0" smtClean="0">
                <a:latin typeface="Times New Roman" pitchFamily="18" charset="0"/>
                <a:cs typeface="Times New Roman" pitchFamily="18" charset="0"/>
              </a:rPr>
              <a:t>…)</a:t>
            </a:r>
            <a:endParaRPr lang="en-GB" dirty="0" smtClean="0">
              <a:latin typeface="Times New Roman" pitchFamily="18" charset="0"/>
              <a:cs typeface="Times New Roman" pitchFamily="18" charset="0"/>
            </a:endParaRPr>
          </a:p>
          <a:p>
            <a:pPr>
              <a:lnSpc>
                <a:spcPct val="80000"/>
              </a:lnSpc>
            </a:pPr>
            <a:r>
              <a:rPr lang="en-US" sz="2800" dirty="0" smtClean="0">
                <a:latin typeface="Times New Roman" pitchFamily="18" charset="0"/>
                <a:cs typeface="Times New Roman" pitchFamily="18" charset="0"/>
              </a:rPr>
              <a:t>Human </a:t>
            </a:r>
            <a:r>
              <a:rPr lang="en-US" sz="2800" dirty="0">
                <a:latin typeface="Times New Roman" pitchFamily="18" charset="0"/>
                <a:cs typeface="Times New Roman" pitchFamily="18" charset="0"/>
              </a:rPr>
              <a:t>Resources Security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đào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a:lnSpc>
                <a:spcPct val="80000"/>
              </a:lnSpc>
            </a:pPr>
            <a:r>
              <a:rPr lang="en-US" sz="2800" dirty="0">
                <a:latin typeface="Times New Roman" pitchFamily="18" charset="0"/>
                <a:cs typeface="Times New Roman" pitchFamily="18" charset="0"/>
              </a:rPr>
              <a:t>Physical and Environmental Security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a:t>
            </a:r>
            <a:endParaRPr lang="en-GB" dirty="0">
              <a:latin typeface="Times New Roman" pitchFamily="18" charset="0"/>
              <a:cs typeface="Times New Roman" pitchFamily="18" charset="0"/>
            </a:endParaRPr>
          </a:p>
          <a:p>
            <a:pPr>
              <a:lnSpc>
                <a:spcPct val="80000"/>
              </a:lnSpc>
            </a:pPr>
            <a:r>
              <a:rPr lang="en-US" sz="2800" dirty="0">
                <a:latin typeface="Times New Roman" pitchFamily="18" charset="0"/>
                <a:cs typeface="Times New Roman" pitchFamily="18" charset="0"/>
              </a:rPr>
              <a:t>Communications and Operations Management </a:t>
            </a:r>
            <a:r>
              <a:rPr lang="en-US" dirty="0" smtClean="0">
                <a:latin typeface="Times New Roman" pitchFamily="18" charset="0"/>
                <a:cs typeface="Times New Roman" pitchFamily="18" charset="0"/>
              </a:rPr>
              <a:t>(</a:t>
            </a:r>
            <a:r>
              <a:rPr lang="en-GB" dirty="0" err="1" smtClean="0">
                <a:latin typeface="Times New Roman" pitchFamily="18" charset="0"/>
                <a:cs typeface="Times New Roman" pitchFamily="18" charset="0"/>
              </a:rPr>
              <a:t>điều</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khiển</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hệ</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thống</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và</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mạng</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thông</a:t>
            </a:r>
            <a:r>
              <a:rPr lang="en-GB" dirty="0" smtClean="0">
                <a:latin typeface="Times New Roman" pitchFamily="18" charset="0"/>
                <a:cs typeface="Times New Roman" pitchFamily="18" charset="0"/>
              </a:rPr>
              <a:t> tin</a:t>
            </a:r>
            <a:r>
              <a:rPr lang="en-US"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a:lnSpc>
                <a:spcPct val="80000"/>
              </a:lnSpc>
            </a:pPr>
            <a:r>
              <a:rPr lang="en-US" sz="2800" dirty="0">
                <a:latin typeface="Times New Roman" pitchFamily="18" charset="0"/>
                <a:cs typeface="Times New Roman" pitchFamily="18" charset="0"/>
              </a:rPr>
              <a:t>Access Control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a:t>
            </a:r>
            <a:endParaRPr lang="en-GB" dirty="0">
              <a:latin typeface="Times New Roman" pitchFamily="18" charset="0"/>
              <a:cs typeface="Times New Roman" pitchFamily="18" charset="0"/>
            </a:endParaRPr>
          </a:p>
          <a:p>
            <a:pPr>
              <a:lnSpc>
                <a:spcPct val="80000"/>
              </a:lnSpc>
            </a:pPr>
            <a:r>
              <a:rPr lang="en-US" sz="2800" dirty="0">
                <a:latin typeface="Times New Roman" pitchFamily="18" charset="0"/>
                <a:cs typeface="Times New Roman" pitchFamily="18" charset="0"/>
              </a:rPr>
              <a:t>Information Systems Acquisition, development and maintenance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triện</a:t>
            </a:r>
            <a:r>
              <a:rPr lang="en-US"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a:lnSpc>
                <a:spcPct val="80000"/>
              </a:lnSpc>
            </a:pPr>
            <a:r>
              <a:rPr lang="en-US" sz="2800" dirty="0">
                <a:latin typeface="Times New Roman" pitchFamily="18" charset="0"/>
                <a:cs typeface="Times New Roman" pitchFamily="18" charset="0"/>
              </a:rPr>
              <a:t>Information Security Incident Management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cố</a:t>
            </a:r>
            <a:r>
              <a:rPr lang="en-US"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a:lnSpc>
                <a:spcPct val="80000"/>
              </a:lnSpc>
            </a:pPr>
            <a:r>
              <a:rPr lang="en-US" sz="2800" dirty="0">
                <a:latin typeface="Times New Roman" pitchFamily="18" charset="0"/>
                <a:cs typeface="Times New Roman" pitchFamily="18" charset="0"/>
              </a:rPr>
              <a:t>Business Continuity Management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phục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mát</a:t>
            </a:r>
            <a:r>
              <a:rPr lang="en-US"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a:lnSpc>
                <a:spcPct val="80000"/>
              </a:lnSpc>
            </a:pPr>
            <a:r>
              <a:rPr lang="en-US" sz="2800" dirty="0">
                <a:latin typeface="Times New Roman" pitchFamily="18" charset="0"/>
                <a:cs typeface="Times New Roman" pitchFamily="18" charset="0"/>
              </a:rPr>
              <a:t>Compliance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nghề</a:t>
            </a:r>
            <a:r>
              <a:rPr lang="en-US"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0326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endParaRPr lang="en-US" dirty="0"/>
          </a:p>
        </p:txBody>
      </p:sp>
      <p:grpSp>
        <p:nvGrpSpPr>
          <p:cNvPr id="19" name="Group 18"/>
          <p:cNvGrpSpPr>
            <a:grpSpLocks/>
          </p:cNvGrpSpPr>
          <p:nvPr/>
        </p:nvGrpSpPr>
        <p:grpSpPr bwMode="auto">
          <a:xfrm>
            <a:off x="1093590" y="1586109"/>
            <a:ext cx="5770104" cy="4893670"/>
            <a:chOff x="1820" y="1097"/>
            <a:chExt cx="2752" cy="2859"/>
          </a:xfrm>
        </p:grpSpPr>
        <p:sp>
          <p:nvSpPr>
            <p:cNvPr id="20"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1"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2"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3"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4"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5"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26"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27"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28"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29"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Employees</a:t>
              </a:r>
            </a:p>
          </p:txBody>
        </p:sp>
        <p:sp>
          <p:nvSpPr>
            <p:cNvPr id="30"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dirty="0">
                  <a:solidFill>
                    <a:srgbClr val="000099"/>
                  </a:solidFill>
                  <a:latin typeface="Calibri" pitchFamily="34" charset="0"/>
                </a:rPr>
                <a:t>Security Awareness Program</a:t>
              </a:r>
            </a:p>
          </p:txBody>
        </p:sp>
        <p:sp>
          <p:nvSpPr>
            <p:cNvPr id="31"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Feedback</a:t>
              </a:r>
            </a:p>
          </p:txBody>
        </p:sp>
        <p:sp>
          <p:nvSpPr>
            <p:cNvPr id="32"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Activities</a:t>
              </a:r>
            </a:p>
          </p:txBody>
        </p:sp>
        <p:sp>
          <p:nvSpPr>
            <p:cNvPr id="33"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Company Policy</a:t>
              </a:r>
            </a:p>
          </p:txBody>
        </p:sp>
      </p:grpSp>
    </p:spTree>
    <p:extLst>
      <p:ext uri="{BB962C8B-B14F-4D97-AF65-F5344CB8AC3E}">
        <p14:creationId xmlns:p14="http://schemas.microsoft.com/office/powerpoint/2010/main" val="360655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endParaRPr lang="en-US" dirty="0"/>
          </a:p>
        </p:txBody>
      </p:sp>
      <p:sp>
        <p:nvSpPr>
          <p:cNvPr id="3" name="Content Placeholder 2"/>
          <p:cNvSpPr>
            <a:spLocks noGrp="1"/>
          </p:cNvSpPr>
          <p:nvPr>
            <p:ph sz="quarter" idx="1"/>
          </p:nvPr>
        </p:nvSpPr>
        <p:spPr/>
        <p:txBody>
          <a:bodyPr/>
          <a:lstStyle/>
          <a:p>
            <a:r>
              <a:rPr lang="en-US" dirty="0" err="1" smtClean="0"/>
              <a:t>Phạm</a:t>
            </a:r>
            <a:r>
              <a:rPr lang="en-US" dirty="0" smtClean="0"/>
              <a:t> vi ISMS:</a:t>
            </a:r>
          </a:p>
          <a:p>
            <a:pPr lvl="1"/>
            <a:r>
              <a:rPr lang="en-US" dirty="0" err="1" smtClean="0"/>
              <a:t>Bảo</a:t>
            </a:r>
            <a:r>
              <a:rPr lang="en-US" dirty="0" smtClean="0"/>
              <a:t> </a:t>
            </a:r>
            <a:r>
              <a:rPr lang="en-US" dirty="0" err="1" smtClean="0"/>
              <a:t>mật</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và</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doanh</a:t>
            </a:r>
            <a:r>
              <a:rPr lang="en-US" dirty="0" smtClean="0"/>
              <a:t> </a:t>
            </a:r>
            <a:r>
              <a:rPr lang="en-US" dirty="0" err="1" smtClean="0"/>
              <a:t>nghiệp</a:t>
            </a:r>
            <a:endParaRPr lang="en-US" dirty="0"/>
          </a:p>
          <a:p>
            <a:pPr lvl="1"/>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doanh</a:t>
            </a:r>
            <a:r>
              <a:rPr lang="en-US" dirty="0" smtClean="0"/>
              <a:t> </a:t>
            </a:r>
            <a:r>
              <a:rPr lang="en-US" dirty="0" err="1" smtClean="0"/>
              <a:t>nghiệp</a:t>
            </a:r>
            <a:endParaRPr lang="en-US" dirty="0"/>
          </a:p>
          <a:p>
            <a:pPr lvl="1"/>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endParaRPr lang="en-US" dirty="0"/>
          </a:p>
          <a:p>
            <a:pPr lvl="1"/>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về</a:t>
            </a:r>
            <a:r>
              <a:rPr lang="en-US" dirty="0" smtClean="0"/>
              <a:t> </a:t>
            </a:r>
            <a:r>
              <a:rPr lang="en-US" dirty="0" err="1" smtClean="0"/>
              <a:t>pháp</a:t>
            </a:r>
            <a:r>
              <a:rPr lang="en-US" dirty="0" smtClean="0"/>
              <a:t> </a:t>
            </a:r>
            <a:r>
              <a:rPr lang="en-US" dirty="0" err="1" smtClean="0"/>
              <a:t>lý</a:t>
            </a:r>
            <a:endParaRPr lang="en-US" dirty="0"/>
          </a:p>
          <a:p>
            <a:pPr lvl="1"/>
            <a:r>
              <a:rPr lang="en-US" dirty="0" err="1" smtClean="0"/>
              <a:t>Nghĩa</a:t>
            </a:r>
            <a:r>
              <a:rPr lang="en-US" dirty="0" smtClean="0"/>
              <a:t> </a:t>
            </a:r>
            <a:r>
              <a:rPr lang="en-US" dirty="0" err="1" smtClean="0"/>
              <a:t>vụ</a:t>
            </a:r>
            <a:r>
              <a:rPr lang="en-US" dirty="0" smtClean="0"/>
              <a:t> </a:t>
            </a:r>
            <a:r>
              <a:rPr lang="en-US" dirty="0" err="1" smtClean="0"/>
              <a:t>và</a:t>
            </a:r>
            <a:r>
              <a:rPr lang="en-US" dirty="0" smtClean="0"/>
              <a:t> </a:t>
            </a:r>
            <a:r>
              <a:rPr lang="en-US" dirty="0" err="1" smtClean="0"/>
              <a:t>trách</a:t>
            </a:r>
            <a:r>
              <a:rPr lang="en-US" dirty="0" smtClean="0"/>
              <a:t> </a:t>
            </a:r>
            <a:r>
              <a:rPr lang="en-US" dirty="0" err="1" smtClean="0"/>
              <a:t>nhiệm</a:t>
            </a:r>
            <a:endParaRPr lang="en-US" dirty="0"/>
          </a:p>
          <a:p>
            <a:pPr lvl="1"/>
            <a:r>
              <a:rPr lang="en-US" dirty="0" err="1" smtClean="0"/>
              <a:t>Doanh</a:t>
            </a:r>
            <a:r>
              <a:rPr lang="en-US" dirty="0" smtClean="0"/>
              <a:t> </a:t>
            </a:r>
            <a:r>
              <a:rPr lang="en-US" dirty="0" err="1" smtClean="0"/>
              <a:t>nghiệp</a:t>
            </a:r>
            <a:r>
              <a:rPr lang="en-US" dirty="0" smtClean="0"/>
              <a:t> </a:t>
            </a:r>
            <a:r>
              <a:rPr lang="en-US" dirty="0" err="1" smtClean="0"/>
              <a:t>và</a:t>
            </a:r>
            <a:r>
              <a:rPr lang="en-US" dirty="0" smtClean="0"/>
              <a:t> </a:t>
            </a:r>
            <a:r>
              <a:rPr lang="en-US" dirty="0" err="1" smtClean="0"/>
              <a:t>các</a:t>
            </a:r>
            <a:r>
              <a:rPr lang="en-US" dirty="0" smtClean="0"/>
              <a:t> </a:t>
            </a:r>
            <a:r>
              <a:rPr lang="en-US" dirty="0" err="1" smtClean="0"/>
              <a:t>rủi</a:t>
            </a:r>
            <a:r>
              <a:rPr lang="en-US" dirty="0" smtClean="0"/>
              <a:t> </a:t>
            </a:r>
            <a:r>
              <a:rPr lang="en-US" dirty="0" err="1" smtClean="0"/>
              <a:t>ro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a:p>
            <a:endParaRPr lang="en-US" dirty="0"/>
          </a:p>
        </p:txBody>
      </p:sp>
    </p:spTree>
    <p:extLst>
      <p:ext uri="{BB962C8B-B14F-4D97-AF65-F5344CB8AC3E}">
        <p14:creationId xmlns:p14="http://schemas.microsoft.com/office/powerpoint/2010/main" val="305002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(policies) </a:t>
            </a:r>
            <a:r>
              <a:rPr lang="en-US" dirty="0" err="1" smtClean="0"/>
              <a:t>trong</a:t>
            </a:r>
            <a:r>
              <a:rPr lang="en-US" dirty="0" smtClean="0"/>
              <a:t> ISMS</a:t>
            </a:r>
          </a:p>
          <a:p>
            <a:pPr lvl="1"/>
            <a:r>
              <a:rPr lang="en-US" dirty="0"/>
              <a:t>Overall ISMS policy</a:t>
            </a:r>
          </a:p>
          <a:p>
            <a:pPr lvl="1"/>
            <a:r>
              <a:rPr lang="en-US" dirty="0"/>
              <a:t>Access control policy</a:t>
            </a:r>
          </a:p>
          <a:p>
            <a:pPr lvl="1"/>
            <a:r>
              <a:rPr lang="en-US" dirty="0"/>
              <a:t>Email policy</a:t>
            </a:r>
          </a:p>
          <a:p>
            <a:pPr lvl="1"/>
            <a:r>
              <a:rPr lang="en-US" dirty="0"/>
              <a:t>Internet policy</a:t>
            </a:r>
          </a:p>
          <a:p>
            <a:pPr lvl="1"/>
            <a:r>
              <a:rPr lang="en-US" dirty="0"/>
              <a:t>Anti-virus policy</a:t>
            </a:r>
          </a:p>
          <a:p>
            <a:pPr lvl="1"/>
            <a:r>
              <a:rPr lang="en-US" dirty="0"/>
              <a:t>Information classification policy</a:t>
            </a:r>
          </a:p>
          <a:p>
            <a:pPr lvl="1"/>
            <a:r>
              <a:rPr lang="en-US" dirty="0"/>
              <a:t>Use of IT assets policy</a:t>
            </a:r>
          </a:p>
          <a:p>
            <a:pPr lvl="1"/>
            <a:r>
              <a:rPr lang="en-US" dirty="0"/>
              <a:t>Asset disposal policy</a:t>
            </a:r>
          </a:p>
          <a:p>
            <a:endParaRPr lang="en-US" dirty="0"/>
          </a:p>
        </p:txBody>
      </p:sp>
    </p:spTree>
    <p:extLst>
      <p:ext uri="{BB962C8B-B14F-4D97-AF65-F5344CB8AC3E}">
        <p14:creationId xmlns:p14="http://schemas.microsoft.com/office/powerpoint/2010/main" val="388428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tiến</a:t>
            </a:r>
            <a:r>
              <a:rPr lang="en-US" dirty="0" smtClean="0"/>
              <a:t> </a:t>
            </a:r>
            <a:r>
              <a:rPr lang="en-US" dirty="0" err="1" smtClean="0"/>
              <a:t>hành</a:t>
            </a:r>
            <a:r>
              <a:rPr lang="en-US" dirty="0" smtClean="0"/>
              <a:t> ISMS</a:t>
            </a:r>
          </a:p>
          <a:p>
            <a:pPr lvl="1"/>
            <a:r>
              <a:rPr lang="en-US" dirty="0" err="1" smtClean="0"/>
              <a:t>Tích</a:t>
            </a:r>
            <a:r>
              <a:rPr lang="en-US" dirty="0" smtClean="0"/>
              <a:t> </a:t>
            </a:r>
            <a:r>
              <a:rPr lang="en-US" dirty="0" err="1" smtClean="0"/>
              <a:t>hợp</a:t>
            </a:r>
            <a:r>
              <a:rPr lang="en-US" dirty="0" smtClean="0"/>
              <a:t> </a:t>
            </a:r>
            <a:r>
              <a:rPr lang="en-US" dirty="0" err="1" smtClean="0"/>
              <a:t>vào</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chiến</a:t>
            </a:r>
            <a:r>
              <a:rPr lang="en-US" dirty="0" smtClean="0"/>
              <a:t> </a:t>
            </a:r>
            <a:r>
              <a:rPr lang="en-US" dirty="0" err="1" smtClean="0"/>
              <a:t>lược</a:t>
            </a:r>
            <a:r>
              <a:rPr lang="en-US" dirty="0" smtClean="0"/>
              <a:t> (strategic planning)</a:t>
            </a:r>
          </a:p>
          <a:p>
            <a:pPr lvl="1"/>
            <a:r>
              <a:rPr lang="en-US" dirty="0" err="1" smtClean="0"/>
              <a:t>Sự</a:t>
            </a:r>
            <a:r>
              <a:rPr lang="en-US" dirty="0" smtClean="0"/>
              <a:t> </a:t>
            </a:r>
            <a:r>
              <a:rPr lang="en-US" dirty="0" err="1" smtClean="0"/>
              <a:t>chấp</a:t>
            </a:r>
            <a:r>
              <a:rPr lang="en-US" dirty="0" smtClean="0"/>
              <a:t> </a:t>
            </a:r>
            <a:r>
              <a:rPr lang="en-US" dirty="0" err="1" smtClean="0"/>
              <a:t>thuận</a:t>
            </a:r>
            <a:r>
              <a:rPr lang="en-US" dirty="0" smtClean="0"/>
              <a:t> </a:t>
            </a:r>
            <a:r>
              <a:rPr lang="en-US" dirty="0" err="1" smtClean="0"/>
              <a:t>của</a:t>
            </a:r>
            <a:r>
              <a:rPr lang="en-US" dirty="0" smtClean="0"/>
              <a:t> Ban </a:t>
            </a:r>
            <a:r>
              <a:rPr lang="en-US" dirty="0" err="1" smtClean="0"/>
              <a:t>Quản</a:t>
            </a:r>
            <a:r>
              <a:rPr lang="en-US" dirty="0" smtClean="0"/>
              <a:t> </a:t>
            </a:r>
            <a:r>
              <a:rPr lang="en-US" dirty="0" err="1" smtClean="0"/>
              <a:t>Trị</a:t>
            </a:r>
            <a:r>
              <a:rPr lang="en-US" dirty="0" smtClean="0"/>
              <a:t> </a:t>
            </a:r>
            <a:r>
              <a:rPr lang="en-US" dirty="0" err="1" smtClean="0"/>
              <a:t>tổ</a:t>
            </a:r>
            <a:r>
              <a:rPr lang="en-US" dirty="0" smtClean="0"/>
              <a:t> </a:t>
            </a:r>
            <a:r>
              <a:rPr lang="en-US" dirty="0" err="1" smtClean="0"/>
              <a:t>chức</a:t>
            </a:r>
            <a:endParaRPr lang="en-US" dirty="0"/>
          </a:p>
        </p:txBody>
      </p:sp>
    </p:spTree>
    <p:extLst>
      <p:ext uri="{BB962C8B-B14F-4D97-AF65-F5344CB8AC3E}">
        <p14:creationId xmlns:p14="http://schemas.microsoft.com/office/powerpoint/2010/main" val="290334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tiêu</a:t>
            </a:r>
            <a:r>
              <a:rPr lang="en-US" dirty="0" smtClean="0"/>
              <a:t> </a:t>
            </a:r>
            <a:r>
              <a:rPr lang="en-US" dirty="0" err="1" smtClean="0"/>
              <a:t>chuẩn</a:t>
            </a:r>
            <a:r>
              <a:rPr lang="en-US" dirty="0" smtClean="0"/>
              <a:t> </a:t>
            </a:r>
            <a:r>
              <a:rPr lang="en-US" dirty="0" err="1" smtClean="0"/>
              <a:t>của</a:t>
            </a:r>
            <a:r>
              <a:rPr lang="en-US" dirty="0" smtClean="0"/>
              <a:t> ISMS</a:t>
            </a:r>
            <a:endParaRPr lang="en-US" dirty="0"/>
          </a:p>
        </p:txBody>
      </p:sp>
      <p:sp>
        <p:nvSpPr>
          <p:cNvPr id="3" name="Content Placeholder 2"/>
          <p:cNvSpPr>
            <a:spLocks noGrp="1"/>
          </p:cNvSpPr>
          <p:nvPr>
            <p:ph sz="quarter" idx="1"/>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tiêu</a:t>
            </a:r>
            <a:r>
              <a:rPr lang="en-US" dirty="0" smtClean="0"/>
              <a:t> </a:t>
            </a:r>
            <a:r>
              <a:rPr lang="en-US" dirty="0" err="1" smtClean="0"/>
              <a:t>chuẩn</a:t>
            </a:r>
            <a:r>
              <a:rPr lang="en-US" dirty="0" smtClean="0"/>
              <a:t> 27000</a:t>
            </a:r>
          </a:p>
          <a:p>
            <a:endParaRPr lang="en-US" dirty="0"/>
          </a:p>
        </p:txBody>
      </p:sp>
      <p:sp>
        <p:nvSpPr>
          <p:cNvPr id="4" name="Rectangle 3"/>
          <p:cNvSpPr>
            <a:spLocks noChangeArrowheads="1"/>
          </p:cNvSpPr>
          <p:nvPr/>
        </p:nvSpPr>
        <p:spPr bwMode="auto">
          <a:xfrm>
            <a:off x="1227137" y="2671763"/>
            <a:ext cx="6553200"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27000 Fundamentals &amp; Vocabulary</a:t>
            </a:r>
          </a:p>
        </p:txBody>
      </p:sp>
      <p:sp>
        <p:nvSpPr>
          <p:cNvPr id="5" name="Rectangle 4"/>
          <p:cNvSpPr>
            <a:spLocks noChangeArrowheads="1"/>
          </p:cNvSpPr>
          <p:nvPr/>
        </p:nvSpPr>
        <p:spPr bwMode="auto">
          <a:xfrm>
            <a:off x="3714750" y="3341688"/>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27001:ISMS</a:t>
            </a:r>
          </a:p>
        </p:txBody>
      </p:sp>
      <p:sp>
        <p:nvSpPr>
          <p:cNvPr id="6" name="Rectangle 5"/>
          <p:cNvSpPr>
            <a:spLocks noChangeArrowheads="1"/>
          </p:cNvSpPr>
          <p:nvPr/>
        </p:nvSpPr>
        <p:spPr bwMode="auto">
          <a:xfrm>
            <a:off x="3714750" y="4637088"/>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27003 Implementation Guidance</a:t>
            </a:r>
          </a:p>
        </p:txBody>
      </p:sp>
      <p:sp>
        <p:nvSpPr>
          <p:cNvPr id="7" name="Rectangle 6"/>
          <p:cNvSpPr>
            <a:spLocks noChangeArrowheads="1"/>
          </p:cNvSpPr>
          <p:nvPr/>
        </p:nvSpPr>
        <p:spPr bwMode="auto">
          <a:xfrm>
            <a:off x="3714750" y="3989388"/>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27002 Code of Practice for ISM</a:t>
            </a:r>
          </a:p>
        </p:txBody>
      </p:sp>
      <p:sp>
        <p:nvSpPr>
          <p:cNvPr id="8" name="Rectangle 7"/>
          <p:cNvSpPr>
            <a:spLocks noChangeArrowheads="1"/>
          </p:cNvSpPr>
          <p:nvPr/>
        </p:nvSpPr>
        <p:spPr bwMode="auto">
          <a:xfrm>
            <a:off x="3714750" y="5284788"/>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27004 Metrics &amp; Measurement</a:t>
            </a:r>
          </a:p>
        </p:txBody>
      </p:sp>
      <p:sp>
        <p:nvSpPr>
          <p:cNvPr id="9" name="Rectangle 8"/>
          <p:cNvSpPr>
            <a:spLocks noChangeArrowheads="1"/>
          </p:cNvSpPr>
          <p:nvPr/>
        </p:nvSpPr>
        <p:spPr bwMode="auto">
          <a:xfrm>
            <a:off x="1266825" y="3341688"/>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0" name="Rectangle 9"/>
          <p:cNvSpPr>
            <a:spLocks noChangeArrowheads="1"/>
          </p:cNvSpPr>
          <p:nvPr/>
        </p:nvSpPr>
        <p:spPr bwMode="auto">
          <a:xfrm>
            <a:off x="1266825" y="6003926"/>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Tree>
    <p:extLst>
      <p:ext uri="{BB962C8B-B14F-4D97-AF65-F5344CB8AC3E}">
        <p14:creationId xmlns:p14="http://schemas.microsoft.com/office/powerpoint/2010/main" val="362253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tiêu</a:t>
            </a:r>
            <a:r>
              <a:rPr lang="en-US" dirty="0" smtClean="0"/>
              <a:t> </a:t>
            </a:r>
            <a:r>
              <a:rPr lang="en-US" dirty="0" err="1" smtClean="0"/>
              <a:t>chuẩn</a:t>
            </a:r>
            <a:r>
              <a:rPr lang="en-US" dirty="0" smtClean="0"/>
              <a:t> ISMS</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t>* ISO/IEC </a:t>
            </a:r>
            <a:r>
              <a:rPr lang="en-US" dirty="0"/>
              <a:t>27000 — ISMS </a:t>
            </a:r>
            <a:r>
              <a:rPr lang="en-US" dirty="0" err="1"/>
              <a:t>Tổng</a:t>
            </a:r>
            <a:r>
              <a:rPr lang="en-US" dirty="0"/>
              <a:t> </a:t>
            </a:r>
            <a:r>
              <a:rPr lang="en-US" dirty="0" err="1"/>
              <a:t>quát</a:t>
            </a:r>
            <a:r>
              <a:rPr lang="en-US" dirty="0"/>
              <a:t> </a:t>
            </a:r>
            <a:r>
              <a:rPr lang="en-US" dirty="0" err="1"/>
              <a:t>và</a:t>
            </a:r>
            <a:r>
              <a:rPr lang="en-US" dirty="0"/>
              <a:t> </a:t>
            </a:r>
            <a:r>
              <a:rPr lang="en-US" dirty="0" err="1"/>
              <a:t>từ</a:t>
            </a:r>
            <a:r>
              <a:rPr lang="en-US" dirty="0"/>
              <a:t> </a:t>
            </a:r>
            <a:r>
              <a:rPr lang="en-US" dirty="0" err="1"/>
              <a:t>vựng</a:t>
            </a:r>
            <a:r>
              <a:rPr lang="en-US" dirty="0"/>
              <a:t> </a:t>
            </a:r>
            <a:br>
              <a:rPr lang="en-US" dirty="0"/>
            </a:br>
            <a:r>
              <a:rPr lang="en-US" dirty="0"/>
              <a:t>* ISO/IEC 27001 — ISMS </a:t>
            </a:r>
            <a:r>
              <a:rPr lang="en-US" dirty="0" err="1"/>
              <a:t>Yêu</a:t>
            </a:r>
            <a:r>
              <a:rPr lang="en-US" dirty="0"/>
              <a:t> </a:t>
            </a:r>
            <a:r>
              <a:rPr lang="en-US" dirty="0" err="1"/>
              <a:t>cầu</a:t>
            </a:r>
            <a:r>
              <a:rPr lang="en-US" dirty="0"/>
              <a:t> </a:t>
            </a:r>
            <a:br>
              <a:rPr lang="en-US" dirty="0"/>
            </a:br>
            <a:r>
              <a:rPr lang="en-US" dirty="0"/>
              <a:t>* ISO/IEC 27002 — </a:t>
            </a:r>
            <a:r>
              <a:rPr lang="en-US" dirty="0" err="1"/>
              <a:t>Chuẩn</a:t>
            </a:r>
            <a:r>
              <a:rPr lang="en-US" dirty="0"/>
              <a:t> </a:t>
            </a:r>
            <a:r>
              <a:rPr lang="en-US" dirty="0" err="1"/>
              <a:t>mực</a:t>
            </a:r>
            <a:r>
              <a:rPr lang="en-US" dirty="0"/>
              <a:t> </a:t>
            </a:r>
            <a:r>
              <a:rPr lang="en-US" dirty="0" err="1"/>
              <a:t>thực</a:t>
            </a:r>
            <a:r>
              <a:rPr lang="en-US" dirty="0"/>
              <a:t> </a:t>
            </a:r>
            <a:r>
              <a:rPr lang="en-US" dirty="0" err="1"/>
              <a:t>hiện</a:t>
            </a:r>
            <a:r>
              <a:rPr lang="en-US" dirty="0"/>
              <a:t> ISM </a:t>
            </a:r>
            <a:br>
              <a:rPr lang="en-US" dirty="0"/>
            </a:br>
            <a:r>
              <a:rPr lang="en-US" dirty="0"/>
              <a:t>* ISO/IEC 27003 — </a:t>
            </a:r>
            <a:r>
              <a:rPr lang="en-US" dirty="0" err="1"/>
              <a:t>Hướng</a:t>
            </a:r>
            <a:r>
              <a:rPr lang="en-US" dirty="0"/>
              <a:t> </a:t>
            </a:r>
            <a:r>
              <a:rPr lang="en-US" dirty="0" err="1"/>
              <a:t>dẫn</a:t>
            </a:r>
            <a:r>
              <a:rPr lang="en-US" dirty="0"/>
              <a:t> </a:t>
            </a:r>
            <a:r>
              <a:rPr lang="en-US" dirty="0" err="1"/>
              <a:t>triển</a:t>
            </a:r>
            <a:r>
              <a:rPr lang="en-US" dirty="0"/>
              <a:t> </a:t>
            </a:r>
            <a:r>
              <a:rPr lang="en-US" dirty="0" err="1"/>
              <a:t>khai</a:t>
            </a:r>
            <a:r>
              <a:rPr lang="en-US" dirty="0"/>
              <a:t> ISMS </a:t>
            </a:r>
            <a:br>
              <a:rPr lang="en-US" dirty="0"/>
            </a:br>
            <a:r>
              <a:rPr lang="en-US" dirty="0"/>
              <a:t>* ISO/IEC 27004 — </a:t>
            </a:r>
            <a:r>
              <a:rPr lang="en-US" dirty="0" err="1"/>
              <a:t>Đo</a:t>
            </a:r>
            <a:r>
              <a:rPr lang="en-US" dirty="0"/>
              <a:t> </a:t>
            </a:r>
            <a:r>
              <a:rPr lang="en-US" dirty="0" err="1"/>
              <a:t>lường</a:t>
            </a:r>
            <a:r>
              <a:rPr lang="en-US" dirty="0"/>
              <a:t> ISM </a:t>
            </a:r>
            <a:br>
              <a:rPr lang="en-US" dirty="0"/>
            </a:br>
            <a:r>
              <a:rPr lang="en-US" dirty="0"/>
              <a:t>* ISO/IEC 27005 — </a:t>
            </a:r>
            <a:r>
              <a:rPr lang="en-US" dirty="0" err="1"/>
              <a:t>Quản</a:t>
            </a:r>
            <a:r>
              <a:rPr lang="en-US" dirty="0"/>
              <a:t> </a:t>
            </a:r>
            <a:r>
              <a:rPr lang="en-US" dirty="0" err="1"/>
              <a:t>lý</a:t>
            </a:r>
            <a:r>
              <a:rPr lang="en-US" dirty="0"/>
              <a:t> </a:t>
            </a:r>
            <a:r>
              <a:rPr lang="en-US" dirty="0" err="1"/>
              <a:t>rủi</a:t>
            </a:r>
            <a:r>
              <a:rPr lang="en-US" dirty="0"/>
              <a:t> </a:t>
            </a:r>
            <a:r>
              <a:rPr lang="en-US" dirty="0" err="1"/>
              <a:t>ro</a:t>
            </a:r>
            <a:r>
              <a:rPr lang="en-US" dirty="0"/>
              <a:t> IS </a:t>
            </a:r>
            <a:br>
              <a:rPr lang="en-US" dirty="0"/>
            </a:br>
            <a:r>
              <a:rPr lang="en-US" dirty="0"/>
              <a:t>* ISO/IEC 27006 — </a:t>
            </a:r>
            <a:r>
              <a:rPr lang="en-US" dirty="0" err="1"/>
              <a:t>Yêu</a:t>
            </a:r>
            <a:r>
              <a:rPr lang="en-US" dirty="0"/>
              <a:t> </a:t>
            </a:r>
            <a:r>
              <a:rPr lang="en-US" dirty="0" err="1"/>
              <a:t>cầu</a:t>
            </a:r>
            <a:r>
              <a:rPr lang="en-US" dirty="0"/>
              <a:t> </a:t>
            </a:r>
            <a:r>
              <a:rPr lang="en-US" dirty="0" err="1"/>
              <a:t>về</a:t>
            </a:r>
            <a:r>
              <a:rPr lang="en-US" dirty="0"/>
              <a:t> </a:t>
            </a:r>
            <a:r>
              <a:rPr lang="en-US" dirty="0" err="1"/>
              <a:t>tổ</a:t>
            </a:r>
            <a:r>
              <a:rPr lang="en-US" dirty="0"/>
              <a:t> </a:t>
            </a:r>
            <a:r>
              <a:rPr lang="en-US" dirty="0" err="1"/>
              <a:t>chức</a:t>
            </a:r>
            <a:r>
              <a:rPr lang="en-US" dirty="0"/>
              <a:t> </a:t>
            </a:r>
            <a:r>
              <a:rPr lang="en-US" dirty="0" err="1"/>
              <a:t>đánh</a:t>
            </a:r>
            <a:r>
              <a:rPr lang="en-US" dirty="0"/>
              <a:t> </a:t>
            </a:r>
            <a:r>
              <a:rPr lang="en-US" dirty="0" err="1"/>
              <a:t>giá</a:t>
            </a:r>
            <a:r>
              <a:rPr lang="en-US" dirty="0"/>
              <a:t> </a:t>
            </a:r>
            <a:r>
              <a:rPr lang="en-US" dirty="0" err="1"/>
              <a:t>và</a:t>
            </a:r>
            <a:r>
              <a:rPr lang="en-US" dirty="0"/>
              <a:t> </a:t>
            </a:r>
            <a:r>
              <a:rPr lang="en-US" dirty="0" err="1"/>
              <a:t>chứng</a:t>
            </a:r>
            <a:r>
              <a:rPr lang="en-US" dirty="0"/>
              <a:t> </a:t>
            </a:r>
            <a:r>
              <a:rPr lang="en-US" dirty="0" err="1"/>
              <a:t>nhận</a:t>
            </a:r>
            <a:r>
              <a:rPr lang="en-US" dirty="0"/>
              <a:t> ISMS </a:t>
            </a:r>
            <a:br>
              <a:rPr lang="en-US" dirty="0"/>
            </a:br>
            <a:r>
              <a:rPr lang="en-US" dirty="0"/>
              <a:t>* ISO/IEC 27011 — </a:t>
            </a:r>
            <a:r>
              <a:rPr lang="en-US" dirty="0" err="1"/>
              <a:t>Hướng</a:t>
            </a:r>
            <a:r>
              <a:rPr lang="en-US" dirty="0"/>
              <a:t> </a:t>
            </a:r>
            <a:r>
              <a:rPr lang="en-US" dirty="0" err="1"/>
              <a:t>dẫn</a:t>
            </a:r>
            <a:r>
              <a:rPr lang="en-US" dirty="0"/>
              <a:t> ISM </a:t>
            </a:r>
            <a:r>
              <a:rPr lang="en-US" dirty="0" err="1"/>
              <a:t>cho</a:t>
            </a:r>
            <a:r>
              <a:rPr lang="en-US" dirty="0"/>
              <a:t> </a:t>
            </a:r>
            <a:r>
              <a:rPr lang="en-US" dirty="0" err="1"/>
              <a:t>tổ</a:t>
            </a:r>
            <a:r>
              <a:rPr lang="en-US" dirty="0"/>
              <a:t> </a:t>
            </a:r>
            <a:r>
              <a:rPr lang="en-US" dirty="0" err="1"/>
              <a:t>chức</a:t>
            </a:r>
            <a:r>
              <a:rPr lang="en-US" dirty="0"/>
              <a:t> </a:t>
            </a:r>
            <a:r>
              <a:rPr lang="en-US" dirty="0" err="1"/>
              <a:t>viễn</a:t>
            </a:r>
            <a:r>
              <a:rPr lang="en-US" dirty="0"/>
              <a:t> </a:t>
            </a:r>
            <a:r>
              <a:rPr lang="en-US" dirty="0" err="1"/>
              <a:t>thông</a:t>
            </a:r>
            <a:r>
              <a:rPr lang="en-US" dirty="0"/>
              <a:t>. </a:t>
            </a:r>
            <a:br>
              <a:rPr lang="en-US" dirty="0"/>
            </a:br>
            <a:r>
              <a:rPr lang="en-US" dirty="0"/>
              <a:t>* ISO 27799 - ISM </a:t>
            </a:r>
            <a:r>
              <a:rPr lang="en-US" dirty="0" err="1"/>
              <a:t>trong</a:t>
            </a:r>
            <a:r>
              <a:rPr lang="en-US" dirty="0"/>
              <a:t> y </a:t>
            </a:r>
            <a:r>
              <a:rPr lang="en-US" dirty="0" err="1"/>
              <a:t>tế</a:t>
            </a:r>
            <a:r>
              <a:rPr lang="en-US" dirty="0"/>
              <a:t> </a:t>
            </a:r>
            <a:r>
              <a:rPr lang="en-US" dirty="0" err="1"/>
              <a:t>sử</a:t>
            </a:r>
            <a:r>
              <a:rPr lang="en-US" dirty="0"/>
              <a:t> </a:t>
            </a:r>
            <a:r>
              <a:rPr lang="en-US" dirty="0" err="1"/>
              <a:t>dụng</a:t>
            </a:r>
            <a:r>
              <a:rPr lang="en-US" dirty="0"/>
              <a:t> ISO/IEC 27002 </a:t>
            </a:r>
            <a:br>
              <a:rPr lang="en-US" dirty="0"/>
            </a:br>
            <a:r>
              <a:rPr lang="en-US" dirty="0"/>
              <a:t>* ISO/IEC 27007 - </a:t>
            </a:r>
            <a:r>
              <a:rPr lang="en-US" dirty="0" err="1"/>
              <a:t>Hướng</a:t>
            </a:r>
            <a:r>
              <a:rPr lang="en-US" dirty="0"/>
              <a:t> </a:t>
            </a:r>
            <a:r>
              <a:rPr lang="en-US" dirty="0" err="1"/>
              <a:t>dẫn</a:t>
            </a:r>
            <a:r>
              <a:rPr lang="en-US" dirty="0"/>
              <a:t> </a:t>
            </a:r>
            <a:r>
              <a:rPr lang="en-US" dirty="0" err="1"/>
              <a:t>đánh</a:t>
            </a:r>
            <a:r>
              <a:rPr lang="en-US" dirty="0"/>
              <a:t> </a:t>
            </a:r>
            <a:r>
              <a:rPr lang="en-US" dirty="0" err="1"/>
              <a:t>giá</a:t>
            </a:r>
            <a:r>
              <a:rPr lang="en-US" dirty="0"/>
              <a:t> ISMS </a:t>
            </a:r>
            <a:br>
              <a:rPr lang="en-US" dirty="0"/>
            </a:br>
            <a:r>
              <a:rPr lang="en-US" dirty="0"/>
              <a:t>* ISO/IEC 27008 - </a:t>
            </a:r>
            <a:r>
              <a:rPr lang="en-US" dirty="0" err="1"/>
              <a:t>Hướng</a:t>
            </a:r>
            <a:r>
              <a:rPr lang="en-US" dirty="0"/>
              <a:t> </a:t>
            </a:r>
            <a:r>
              <a:rPr lang="en-US" dirty="0" err="1"/>
              <a:t>dẫn</a:t>
            </a:r>
            <a:r>
              <a:rPr lang="en-US" dirty="0"/>
              <a:t> </a:t>
            </a:r>
            <a:r>
              <a:rPr lang="en-US" dirty="0" err="1"/>
              <a:t>cho</a:t>
            </a:r>
            <a:r>
              <a:rPr lang="en-US" dirty="0"/>
              <a:t> </a:t>
            </a:r>
            <a:r>
              <a:rPr lang="en-US" dirty="0" err="1"/>
              <a:t>chuyên</a:t>
            </a:r>
            <a:r>
              <a:rPr lang="en-US" dirty="0"/>
              <a:t> </a:t>
            </a:r>
            <a:r>
              <a:rPr lang="en-US" dirty="0" err="1"/>
              <a:t>gia</a:t>
            </a:r>
            <a:r>
              <a:rPr lang="en-US" dirty="0"/>
              <a:t> </a:t>
            </a:r>
            <a:r>
              <a:rPr lang="en-US" dirty="0" err="1"/>
              <a:t>đánh</a:t>
            </a:r>
            <a:r>
              <a:rPr lang="en-US" dirty="0"/>
              <a:t> </a:t>
            </a:r>
            <a:r>
              <a:rPr lang="en-US" dirty="0" err="1"/>
              <a:t>giá</a:t>
            </a:r>
            <a:r>
              <a:rPr lang="en-US" dirty="0"/>
              <a:t> </a:t>
            </a:r>
            <a:r>
              <a:rPr lang="en-US" dirty="0" err="1"/>
              <a:t>về</a:t>
            </a:r>
            <a:r>
              <a:rPr lang="en-US" dirty="0"/>
              <a:t> ISMS controls </a:t>
            </a:r>
            <a:br>
              <a:rPr lang="en-US" dirty="0"/>
            </a:br>
            <a:r>
              <a:rPr lang="en-US" dirty="0"/>
              <a:t>* ISO/IEC 27013 - </a:t>
            </a:r>
            <a:r>
              <a:rPr lang="en-US" dirty="0" err="1"/>
              <a:t>Hướng</a:t>
            </a:r>
            <a:r>
              <a:rPr lang="en-US" dirty="0"/>
              <a:t> </a:t>
            </a:r>
            <a:r>
              <a:rPr lang="en-US" dirty="0" err="1"/>
              <a:t>dẫn</a:t>
            </a:r>
            <a:r>
              <a:rPr lang="en-US" dirty="0"/>
              <a:t> </a:t>
            </a:r>
            <a:r>
              <a:rPr lang="en-US" dirty="0" err="1"/>
              <a:t>tích</a:t>
            </a:r>
            <a:r>
              <a:rPr lang="en-US" dirty="0"/>
              <a:t> </a:t>
            </a:r>
            <a:r>
              <a:rPr lang="en-US" dirty="0" err="1"/>
              <a:t>hợp</a:t>
            </a:r>
            <a:r>
              <a:rPr lang="en-US" dirty="0"/>
              <a:t> </a:t>
            </a:r>
            <a:r>
              <a:rPr lang="en-US" dirty="0" err="1"/>
              <a:t>triển</a:t>
            </a:r>
            <a:r>
              <a:rPr lang="en-US" dirty="0"/>
              <a:t> </a:t>
            </a:r>
            <a:r>
              <a:rPr lang="en-US" dirty="0" err="1"/>
              <a:t>khai</a:t>
            </a:r>
            <a:r>
              <a:rPr lang="en-US" dirty="0"/>
              <a:t> ISO/IEC 20000-1 </a:t>
            </a:r>
            <a:r>
              <a:rPr lang="en-US" dirty="0" err="1"/>
              <a:t>và</a:t>
            </a:r>
            <a:r>
              <a:rPr lang="en-US" dirty="0"/>
              <a:t> ISO/IEC 27001 </a:t>
            </a:r>
            <a:br>
              <a:rPr lang="en-US" dirty="0"/>
            </a:br>
            <a:r>
              <a:rPr lang="en-US" dirty="0"/>
              <a:t>* ISO/IEC 27014 - </a:t>
            </a:r>
            <a:r>
              <a:rPr lang="en-US" dirty="0" err="1"/>
              <a:t>Khung</a:t>
            </a:r>
            <a:r>
              <a:rPr lang="en-US" dirty="0"/>
              <a:t> </a:t>
            </a:r>
            <a:r>
              <a:rPr lang="en-US" dirty="0" err="1"/>
              <a:t>quản</a:t>
            </a:r>
            <a:r>
              <a:rPr lang="en-US" dirty="0"/>
              <a:t> </a:t>
            </a:r>
            <a:r>
              <a:rPr lang="en-US" dirty="0" err="1"/>
              <a:t>lý</a:t>
            </a:r>
            <a:r>
              <a:rPr lang="en-US" dirty="0"/>
              <a:t> IS </a:t>
            </a:r>
            <a:br>
              <a:rPr lang="en-US" dirty="0"/>
            </a:br>
            <a:r>
              <a:rPr lang="en-US" dirty="0"/>
              <a:t>* ISO/IEC 27015 - </a:t>
            </a:r>
            <a:r>
              <a:rPr lang="en-US" dirty="0" err="1"/>
              <a:t>Hướng</a:t>
            </a:r>
            <a:r>
              <a:rPr lang="en-US" dirty="0"/>
              <a:t> </a:t>
            </a:r>
            <a:r>
              <a:rPr lang="en-US" dirty="0" err="1"/>
              <a:t>dẫn</a:t>
            </a:r>
            <a:r>
              <a:rPr lang="en-US" dirty="0"/>
              <a:t> ISM </a:t>
            </a:r>
            <a:r>
              <a:rPr lang="en-US" dirty="0" err="1"/>
              <a:t>cho</a:t>
            </a:r>
            <a:r>
              <a:rPr lang="en-US" dirty="0"/>
              <a:t> </a:t>
            </a:r>
            <a:r>
              <a:rPr lang="en-US" dirty="0" err="1"/>
              <a:t>tài</a:t>
            </a:r>
            <a:r>
              <a:rPr lang="en-US" dirty="0"/>
              <a:t> </a:t>
            </a:r>
            <a:r>
              <a:rPr lang="en-US" dirty="0" err="1"/>
              <a:t>chính</a:t>
            </a:r>
            <a:r>
              <a:rPr lang="en-US" dirty="0"/>
              <a:t> </a:t>
            </a:r>
            <a:r>
              <a:rPr lang="en-US" dirty="0" err="1"/>
              <a:t>và</a:t>
            </a:r>
            <a:r>
              <a:rPr lang="en-US" dirty="0"/>
              <a:t> </a:t>
            </a:r>
            <a:r>
              <a:rPr lang="en-US" dirty="0" err="1"/>
              <a:t>bảo</a:t>
            </a:r>
            <a:r>
              <a:rPr lang="en-US" dirty="0"/>
              <a:t> </a:t>
            </a:r>
            <a:r>
              <a:rPr lang="en-US" dirty="0" err="1"/>
              <a:t>hiểm</a:t>
            </a:r>
            <a:r>
              <a:rPr lang="en-US" dirty="0"/>
              <a:t> </a:t>
            </a:r>
            <a:br>
              <a:rPr lang="en-US" dirty="0"/>
            </a:br>
            <a:r>
              <a:rPr lang="en-US" dirty="0"/>
              <a:t>* ISO/IEC 27031 - </a:t>
            </a:r>
            <a:r>
              <a:rPr lang="en-US" dirty="0" err="1"/>
              <a:t>Hướng</a:t>
            </a:r>
            <a:r>
              <a:rPr lang="en-US" dirty="0"/>
              <a:t> </a:t>
            </a:r>
            <a:r>
              <a:rPr lang="en-US" dirty="0" err="1"/>
              <a:t>dẫn</a:t>
            </a:r>
            <a:r>
              <a:rPr lang="en-US" dirty="0"/>
              <a:t> </a:t>
            </a:r>
            <a:r>
              <a:rPr lang="en-US" dirty="0" err="1"/>
              <a:t>mức</a:t>
            </a:r>
            <a:r>
              <a:rPr lang="en-US" dirty="0"/>
              <a:t> </a:t>
            </a:r>
            <a:r>
              <a:rPr lang="en-US" dirty="0" err="1"/>
              <a:t>độ</a:t>
            </a:r>
            <a:r>
              <a:rPr lang="en-US" dirty="0"/>
              <a:t> </a:t>
            </a:r>
            <a:r>
              <a:rPr lang="en-US" dirty="0" err="1"/>
              <a:t>sẵn</a:t>
            </a:r>
            <a:r>
              <a:rPr lang="en-US" dirty="0"/>
              <a:t> </a:t>
            </a:r>
            <a:r>
              <a:rPr lang="en-US" dirty="0" err="1"/>
              <a:t>sàng</a:t>
            </a:r>
            <a:r>
              <a:rPr lang="en-US" dirty="0"/>
              <a:t> ICT </a:t>
            </a:r>
            <a:r>
              <a:rPr lang="en-US" dirty="0" err="1"/>
              <a:t>cho</a:t>
            </a:r>
            <a:r>
              <a:rPr lang="en-US" dirty="0"/>
              <a:t> BCM </a:t>
            </a:r>
            <a:br>
              <a:rPr lang="en-US" dirty="0"/>
            </a:br>
            <a:r>
              <a:rPr lang="en-US" dirty="0"/>
              <a:t>* ISO/IEC 27032 - </a:t>
            </a:r>
            <a:r>
              <a:rPr lang="en-US" dirty="0" err="1"/>
              <a:t>Hướng</a:t>
            </a:r>
            <a:r>
              <a:rPr lang="en-US" dirty="0"/>
              <a:t> </a:t>
            </a:r>
            <a:r>
              <a:rPr lang="en-US" dirty="0" err="1"/>
              <a:t>dẫn</a:t>
            </a:r>
            <a:r>
              <a:rPr lang="en-US" dirty="0"/>
              <a:t> </a:t>
            </a:r>
            <a:r>
              <a:rPr lang="en-US" dirty="0" err="1"/>
              <a:t>cybersecurity</a:t>
            </a:r>
            <a:r>
              <a:rPr lang="en-US" dirty="0"/>
              <a:t> </a:t>
            </a:r>
            <a:br>
              <a:rPr lang="en-US" dirty="0"/>
            </a:br>
            <a:r>
              <a:rPr lang="en-US" dirty="0"/>
              <a:t>* ISO/IEC 27033 - IT network security </a:t>
            </a:r>
            <a:br>
              <a:rPr lang="en-US" dirty="0"/>
            </a:br>
            <a:r>
              <a:rPr lang="en-US" dirty="0"/>
              <a:t>* ISO/IEC 27034 - </a:t>
            </a:r>
            <a:r>
              <a:rPr lang="en-US" dirty="0" err="1"/>
              <a:t>Hướng</a:t>
            </a:r>
            <a:r>
              <a:rPr lang="en-US" dirty="0"/>
              <a:t> </a:t>
            </a:r>
            <a:r>
              <a:rPr lang="en-US" dirty="0" err="1"/>
              <a:t>dẫn</a:t>
            </a:r>
            <a:r>
              <a:rPr lang="en-US" dirty="0"/>
              <a:t> application security </a:t>
            </a:r>
            <a:br>
              <a:rPr lang="en-US" dirty="0"/>
            </a:br>
            <a:r>
              <a:rPr lang="en-US" dirty="0"/>
              <a:t>* ISO/IEC 27035 - </a:t>
            </a:r>
            <a:r>
              <a:rPr lang="en-US" dirty="0" err="1"/>
              <a:t>Quản</a:t>
            </a:r>
            <a:r>
              <a:rPr lang="en-US" dirty="0"/>
              <a:t> </a:t>
            </a:r>
            <a:r>
              <a:rPr lang="en-US" dirty="0" err="1"/>
              <a:t>lý</a:t>
            </a:r>
            <a:r>
              <a:rPr lang="en-US" dirty="0"/>
              <a:t> security incident. </a:t>
            </a:r>
            <a:br>
              <a:rPr lang="en-US" dirty="0"/>
            </a:br>
            <a:r>
              <a:rPr lang="en-US" dirty="0"/>
              <a:t>* ISO/IEC 27036 - </a:t>
            </a:r>
            <a:r>
              <a:rPr lang="en-US" dirty="0" err="1"/>
              <a:t>Hướng</a:t>
            </a:r>
            <a:r>
              <a:rPr lang="en-US" dirty="0"/>
              <a:t> </a:t>
            </a:r>
            <a:r>
              <a:rPr lang="en-US" dirty="0" err="1"/>
              <a:t>dẫn</a:t>
            </a:r>
            <a:r>
              <a:rPr lang="en-US" dirty="0"/>
              <a:t> </a:t>
            </a:r>
            <a:r>
              <a:rPr lang="en-US" dirty="0" err="1"/>
              <a:t>bảo</a:t>
            </a:r>
            <a:r>
              <a:rPr lang="en-US" dirty="0"/>
              <a:t> </a:t>
            </a:r>
            <a:r>
              <a:rPr lang="en-US" dirty="0" err="1"/>
              <a:t>mật</a:t>
            </a:r>
            <a:r>
              <a:rPr lang="en-US" dirty="0"/>
              <a:t> </a:t>
            </a:r>
            <a:r>
              <a:rPr lang="en-US" dirty="0" err="1"/>
              <a:t>sử</a:t>
            </a:r>
            <a:r>
              <a:rPr lang="en-US" dirty="0"/>
              <a:t> </a:t>
            </a:r>
            <a:r>
              <a:rPr lang="en-US" dirty="0" err="1"/>
              <a:t>dụng</a:t>
            </a:r>
            <a:r>
              <a:rPr lang="en-US" dirty="0"/>
              <a:t> </a:t>
            </a:r>
            <a:r>
              <a:rPr lang="en-US" dirty="0" err="1"/>
              <a:t>trong</a:t>
            </a:r>
            <a:r>
              <a:rPr lang="en-US" dirty="0"/>
              <a:t> outsourcing </a:t>
            </a:r>
            <a:br>
              <a:rPr lang="en-US" dirty="0"/>
            </a:br>
            <a:r>
              <a:rPr lang="en-US" dirty="0"/>
              <a:t>* ISO/IEC 27037 - </a:t>
            </a:r>
            <a:r>
              <a:rPr lang="en-US" dirty="0" err="1"/>
              <a:t>Hướng</a:t>
            </a:r>
            <a:r>
              <a:rPr lang="en-US" dirty="0"/>
              <a:t> </a:t>
            </a:r>
            <a:r>
              <a:rPr lang="en-US" dirty="0" err="1"/>
              <a:t>dẫn</a:t>
            </a:r>
            <a:r>
              <a:rPr lang="en-US" dirty="0"/>
              <a:t> </a:t>
            </a:r>
            <a:r>
              <a:rPr lang="en-US" dirty="0" err="1"/>
              <a:t>xác</a:t>
            </a:r>
            <a:r>
              <a:rPr lang="en-US" dirty="0"/>
              <a:t> </a:t>
            </a:r>
            <a:r>
              <a:rPr lang="en-US" dirty="0" err="1"/>
              <a:t>định</a:t>
            </a:r>
            <a:r>
              <a:rPr lang="en-US" dirty="0"/>
              <a:t>, </a:t>
            </a:r>
            <a:r>
              <a:rPr lang="en-US" dirty="0" err="1"/>
              <a:t>thu</a:t>
            </a:r>
            <a:r>
              <a:rPr lang="en-US" dirty="0"/>
              <a:t> </a:t>
            </a:r>
            <a:r>
              <a:rPr lang="en-US" dirty="0" err="1"/>
              <a:t>thập</a:t>
            </a:r>
            <a:r>
              <a:rPr lang="en-US" dirty="0"/>
              <a:t> </a:t>
            </a:r>
            <a:r>
              <a:rPr lang="en-US" dirty="0" err="1"/>
              <a:t>và</a:t>
            </a:r>
            <a:r>
              <a:rPr lang="en-US" dirty="0"/>
              <a:t>/</a:t>
            </a:r>
            <a:r>
              <a:rPr lang="en-US" dirty="0" err="1"/>
              <a:t>hoặc</a:t>
            </a:r>
            <a:r>
              <a:rPr lang="en-US" dirty="0"/>
              <a:t> </a:t>
            </a:r>
            <a:r>
              <a:rPr lang="en-US" dirty="0" err="1"/>
              <a:t>thu</a:t>
            </a:r>
            <a:r>
              <a:rPr lang="en-US" dirty="0"/>
              <a:t> </a:t>
            </a:r>
            <a:r>
              <a:rPr lang="en-US" dirty="0" err="1"/>
              <a:t>nhận</a:t>
            </a:r>
            <a:r>
              <a:rPr lang="en-US" dirty="0"/>
              <a:t> </a:t>
            </a:r>
            <a:r>
              <a:rPr lang="en-US" dirty="0" err="1"/>
              <a:t>và</a:t>
            </a:r>
            <a:r>
              <a:rPr lang="en-US" dirty="0"/>
              <a:t> </a:t>
            </a:r>
            <a:r>
              <a:rPr lang="en-US" dirty="0" err="1"/>
              <a:t>bảo</a:t>
            </a:r>
            <a:r>
              <a:rPr lang="en-US" dirty="0"/>
              <a:t> </a:t>
            </a:r>
            <a:r>
              <a:rPr lang="en-US" dirty="0" err="1"/>
              <a:t>quản</a:t>
            </a:r>
            <a:r>
              <a:rPr lang="en-US" dirty="0"/>
              <a:t> </a:t>
            </a:r>
            <a:r>
              <a:rPr lang="en-US" dirty="0" err="1"/>
              <a:t>các</a:t>
            </a:r>
            <a:r>
              <a:rPr lang="en-US" dirty="0"/>
              <a:t> </a:t>
            </a:r>
            <a:r>
              <a:rPr lang="en-US" dirty="0" err="1"/>
              <a:t>bằng</a:t>
            </a:r>
            <a:r>
              <a:rPr lang="en-US" dirty="0"/>
              <a:t> </a:t>
            </a:r>
            <a:r>
              <a:rPr lang="en-US" dirty="0" err="1"/>
              <a:t>chứng</a:t>
            </a:r>
            <a:r>
              <a:rPr lang="en-US" dirty="0"/>
              <a:t> </a:t>
            </a:r>
            <a:r>
              <a:rPr lang="en-US" dirty="0" err="1"/>
              <a:t>số</a:t>
            </a:r>
            <a:endParaRPr lang="en-US" dirty="0"/>
          </a:p>
        </p:txBody>
      </p:sp>
    </p:spTree>
    <p:extLst>
      <p:ext uri="{BB962C8B-B14F-4D97-AF65-F5344CB8AC3E}">
        <p14:creationId xmlns:p14="http://schemas.microsoft.com/office/powerpoint/2010/main" val="151741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Tiểu</a:t>
            </a:r>
            <a:r>
              <a:rPr lang="en-US" dirty="0" smtClean="0"/>
              <a:t> </a:t>
            </a:r>
            <a:r>
              <a:rPr lang="en-US" dirty="0" err="1" smtClean="0"/>
              <a:t>chuẩn</a:t>
            </a:r>
            <a:r>
              <a:rPr lang="en-US" dirty="0" smtClean="0"/>
              <a:t> ISMS – ISO 27001 </a:t>
            </a:r>
            <a:endParaRPr lang="en-US" dirty="0"/>
          </a:p>
        </p:txBody>
      </p:sp>
      <p:sp>
        <p:nvSpPr>
          <p:cNvPr id="3" name="Content Placeholder 2"/>
          <p:cNvSpPr>
            <a:spLocks noGrp="1"/>
          </p:cNvSpPr>
          <p:nvPr>
            <p:ph sz="quarter" idx="1"/>
          </p:nvPr>
        </p:nvSpPr>
        <p:spPr/>
        <p:txBody>
          <a:bodyPr/>
          <a:lstStyle/>
          <a:p>
            <a:pPr fontAlgn="base"/>
            <a:r>
              <a:rPr lang="en-US" b="1" dirty="0"/>
              <a:t>ISO 27001 </a:t>
            </a:r>
            <a:r>
              <a:rPr lang="en-US" b="1" dirty="0" err="1"/>
              <a:t>là</a:t>
            </a:r>
            <a:r>
              <a:rPr lang="en-US" b="1" dirty="0"/>
              <a:t> </a:t>
            </a:r>
            <a:r>
              <a:rPr lang="en-US" b="1" dirty="0" err="1"/>
              <a:t>tiêu</a:t>
            </a:r>
            <a:r>
              <a:rPr lang="en-US" b="1" dirty="0"/>
              <a:t> </a:t>
            </a:r>
            <a:r>
              <a:rPr lang="en-US" b="1" dirty="0" err="1"/>
              <a:t>chuẩn</a:t>
            </a:r>
            <a:r>
              <a:rPr lang="en-US" b="1" dirty="0"/>
              <a:t> </a:t>
            </a:r>
            <a:r>
              <a:rPr lang="en-US" b="1" dirty="0" err="1"/>
              <a:t>của</a:t>
            </a:r>
            <a:r>
              <a:rPr lang="en-US" b="1" dirty="0"/>
              <a:t> </a:t>
            </a:r>
            <a:r>
              <a:rPr lang="en-US" b="1" dirty="0" err="1"/>
              <a:t>Anh</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an </a:t>
            </a:r>
            <a:r>
              <a:rPr lang="en-US" b="1" dirty="0" err="1"/>
              <a:t>ninh</a:t>
            </a:r>
            <a:r>
              <a:rPr lang="en-US" b="1" dirty="0"/>
              <a:t> </a:t>
            </a:r>
            <a:r>
              <a:rPr lang="en-US" b="1" dirty="0" err="1"/>
              <a:t>thông</a:t>
            </a:r>
            <a:r>
              <a:rPr lang="en-US" b="1" dirty="0"/>
              <a:t> tin (</a:t>
            </a:r>
            <a:r>
              <a:rPr lang="en-US" b="1" dirty="0" err="1"/>
              <a:t>viết</a:t>
            </a:r>
            <a:r>
              <a:rPr lang="en-US" b="1" dirty="0"/>
              <a:t> </a:t>
            </a:r>
            <a:r>
              <a:rPr lang="en-US" b="1" dirty="0" err="1"/>
              <a:t>tắt</a:t>
            </a:r>
            <a:r>
              <a:rPr lang="en-US" b="1" dirty="0"/>
              <a:t> </a:t>
            </a:r>
            <a:r>
              <a:rPr lang="en-US" b="1" dirty="0" err="1"/>
              <a:t>là</a:t>
            </a:r>
            <a:r>
              <a:rPr lang="en-US" b="1" dirty="0"/>
              <a:t> ISMS).</a:t>
            </a:r>
            <a:endParaRPr lang="en-US" dirty="0"/>
          </a:p>
          <a:p>
            <a:pPr fontAlgn="base"/>
            <a:r>
              <a:rPr lang="en-US" dirty="0" err="1"/>
              <a:t>Thông</a:t>
            </a:r>
            <a:r>
              <a:rPr lang="en-US" dirty="0"/>
              <a:t> tin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phưong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việc</a:t>
            </a:r>
            <a:r>
              <a:rPr lang="en-US" dirty="0"/>
              <a:t> </a:t>
            </a:r>
            <a:r>
              <a:rPr lang="en-US" dirty="0" err="1"/>
              <a:t>theo</a:t>
            </a:r>
            <a:r>
              <a:rPr lang="en-US" dirty="0"/>
              <a:t> </a:t>
            </a:r>
            <a:r>
              <a:rPr lang="en-US" dirty="0" err="1"/>
              <a:t>dõi</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a:t>
            </a:r>
          </a:p>
          <a:p>
            <a:pPr fontAlgn="base"/>
            <a:r>
              <a:rPr lang="en-US" dirty="0" err="1"/>
              <a:t>Việc</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trong</a:t>
            </a:r>
            <a:r>
              <a:rPr lang="en-US" dirty="0"/>
              <a:t> </a:t>
            </a:r>
            <a:r>
              <a:rPr lang="en-US" dirty="0" err="1"/>
              <a:t>bất</a:t>
            </a:r>
            <a:r>
              <a:rPr lang="en-US" dirty="0"/>
              <a:t> </a:t>
            </a:r>
            <a:r>
              <a:rPr lang="en-US" dirty="0" err="1"/>
              <a:t>cứ</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ít</a:t>
            </a:r>
            <a:r>
              <a:rPr lang="en-US" dirty="0"/>
              <a:t> </a:t>
            </a:r>
            <a:r>
              <a:rPr lang="en-US" dirty="0" err="1"/>
              <a:t>nhất</a:t>
            </a:r>
            <a:r>
              <a:rPr lang="en-US" dirty="0"/>
              <a:t> </a:t>
            </a:r>
            <a:r>
              <a:rPr lang="en-US" dirty="0" err="1"/>
              <a:t>cũng</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bất</a:t>
            </a:r>
            <a:r>
              <a:rPr lang="en-US" dirty="0"/>
              <a:t> </a:t>
            </a:r>
            <a:r>
              <a:rPr lang="en-US" dirty="0" err="1"/>
              <a:t>tiện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trầm</a:t>
            </a:r>
            <a:r>
              <a:rPr lang="en-US" dirty="0"/>
              <a:t> </a:t>
            </a:r>
            <a:r>
              <a:rPr lang="en-US" dirty="0" err="1"/>
              <a:t>trọng</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tổ</a:t>
            </a:r>
            <a:r>
              <a:rPr lang="en-US" dirty="0"/>
              <a:t> </a:t>
            </a:r>
            <a:r>
              <a:rPr lang="en-US" dirty="0" err="1"/>
              <a:t>chức</a:t>
            </a:r>
            <a:r>
              <a:rPr lang="en-US" dirty="0"/>
              <a:t> </a:t>
            </a:r>
            <a:r>
              <a:rPr lang="en-US" dirty="0" err="1"/>
              <a:t>sụp</a:t>
            </a:r>
            <a:r>
              <a:rPr lang="en-US" dirty="0"/>
              <a:t> </a:t>
            </a:r>
            <a:r>
              <a:rPr lang="en-US" dirty="0" err="1"/>
              <a:t>đổ</a:t>
            </a:r>
            <a:r>
              <a:rPr lang="en-US" dirty="0"/>
              <a:t>.</a:t>
            </a:r>
          </a:p>
          <a:p>
            <a:endParaRPr lang="en-US" dirty="0"/>
          </a:p>
        </p:txBody>
      </p:sp>
    </p:spTree>
    <p:extLst>
      <p:ext uri="{BB962C8B-B14F-4D97-AF65-F5344CB8AC3E}">
        <p14:creationId xmlns:p14="http://schemas.microsoft.com/office/powerpoint/2010/main" val="338928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sz="quarter" idx="1"/>
          </p:nvPr>
        </p:nvSpPr>
        <p:spPr/>
        <p:txBody>
          <a:bodyPr/>
          <a:lstStyle/>
          <a:p>
            <a:r>
              <a:rPr lang="en-US" dirty="0" err="1" smtClean="0"/>
              <a:t>Khái</a:t>
            </a:r>
            <a:r>
              <a:rPr lang="en-US" dirty="0" smtClean="0"/>
              <a:t> </a:t>
            </a:r>
            <a:r>
              <a:rPr lang="en-US" dirty="0" err="1" smtClean="0"/>
              <a:t>niệm</a:t>
            </a:r>
            <a:r>
              <a:rPr lang="en-US" dirty="0" smtClean="0"/>
              <a:t> ISMS</a:t>
            </a:r>
          </a:p>
          <a:p>
            <a:pPr lvl="1"/>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Information</a:t>
            </a:r>
          </a:p>
          <a:p>
            <a:pPr lvl="1"/>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p>
          <a:p>
            <a:pPr lvl="1"/>
            <a:r>
              <a:rPr lang="en-US" dirty="0" smtClean="0"/>
              <a:t>ISMS (Information System Management Security)</a:t>
            </a:r>
          </a:p>
          <a:p>
            <a:r>
              <a:rPr lang="en-US" dirty="0" err="1"/>
              <a:t>Lợi</a:t>
            </a:r>
            <a:r>
              <a:rPr lang="en-US" dirty="0"/>
              <a:t> </a:t>
            </a:r>
            <a:r>
              <a:rPr lang="en-US" dirty="0" err="1"/>
              <a:t>ích</a:t>
            </a:r>
            <a:r>
              <a:rPr lang="en-US" dirty="0"/>
              <a:t> </a:t>
            </a:r>
            <a:r>
              <a:rPr lang="en-US" dirty="0" smtClean="0"/>
              <a:t>ISMS</a:t>
            </a:r>
          </a:p>
          <a:p>
            <a:r>
              <a:rPr lang="en-US" dirty="0" err="1" smtClean="0"/>
              <a:t>Quy</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p>
          <a:p>
            <a:r>
              <a:rPr lang="en-US" dirty="0" err="1" smtClean="0"/>
              <a:t>Tiêu</a:t>
            </a:r>
            <a:r>
              <a:rPr lang="en-US" dirty="0" smtClean="0"/>
              <a:t> </a:t>
            </a:r>
            <a:r>
              <a:rPr lang="en-US" dirty="0" err="1" smtClean="0"/>
              <a:t>chuẩn</a:t>
            </a:r>
            <a:r>
              <a:rPr lang="en-US" dirty="0" smtClean="0"/>
              <a:t> ISMS</a:t>
            </a:r>
          </a:p>
          <a:p>
            <a:pPr lvl="1"/>
            <a:r>
              <a:rPr lang="en-US" dirty="0" err="1" smtClean="0"/>
              <a:t>Mô</a:t>
            </a:r>
            <a:r>
              <a:rPr lang="en-US" dirty="0" smtClean="0"/>
              <a:t> </a:t>
            </a:r>
            <a:r>
              <a:rPr lang="en-US" dirty="0" err="1" smtClean="0"/>
              <a:t>hình</a:t>
            </a:r>
            <a:r>
              <a:rPr lang="en-US" dirty="0" smtClean="0"/>
              <a:t> PDCA</a:t>
            </a:r>
          </a:p>
          <a:p>
            <a:r>
              <a:rPr lang="en-US" dirty="0" err="1" smtClean="0"/>
              <a:t>Câu</a:t>
            </a:r>
            <a:r>
              <a:rPr lang="en-US" dirty="0" smtClean="0"/>
              <a:t> </a:t>
            </a:r>
            <a:r>
              <a:rPr lang="en-US" dirty="0" err="1" smtClean="0"/>
              <a:t>hỏi</a:t>
            </a:r>
            <a:r>
              <a:rPr lang="en-US" dirty="0" smtClean="0"/>
              <a:t> </a:t>
            </a:r>
          </a:p>
          <a:p>
            <a:pPr marL="365760" lvl="1" indent="0">
              <a:buNone/>
            </a:pPr>
            <a:endParaRPr lang="en-US" dirty="0" smtClean="0"/>
          </a:p>
          <a:p>
            <a:pPr marL="365760" lvl="1" indent="0">
              <a:buNone/>
            </a:pPr>
            <a:endParaRPr lang="en-US" dirty="0" smtClean="0"/>
          </a:p>
          <a:p>
            <a:endParaRPr lang="en-US" dirty="0"/>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err="1" smtClean="0"/>
              <a:t>Tiêu</a:t>
            </a:r>
            <a:r>
              <a:rPr lang="en-US" dirty="0" smtClean="0"/>
              <a:t> </a:t>
            </a:r>
            <a:r>
              <a:rPr lang="en-US" dirty="0" err="1" smtClean="0"/>
              <a:t>chuẩn</a:t>
            </a:r>
            <a:r>
              <a:rPr lang="en-US" dirty="0" smtClean="0"/>
              <a:t> ISMS</a:t>
            </a:r>
            <a:endParaRPr lang="en-US" dirty="0"/>
          </a:p>
        </p:txBody>
      </p:sp>
      <p:pic>
        <p:nvPicPr>
          <p:cNvPr id="4"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8094613" cy="56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304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ISMS</a:t>
            </a:r>
            <a:endParaRPr lang="en-US" dirty="0"/>
          </a:p>
        </p:txBody>
      </p:sp>
      <p:sp>
        <p:nvSpPr>
          <p:cNvPr id="3" name="Content Placeholder 2"/>
          <p:cNvSpPr>
            <a:spLocks noGrp="1"/>
          </p:cNvSpPr>
          <p:nvPr>
            <p:ph sz="quarter" idx="1"/>
          </p:nvPr>
        </p:nvSpPr>
        <p:spPr/>
        <p:txBody>
          <a:bodyPr/>
          <a:lstStyle/>
          <a:p>
            <a:r>
              <a:rPr lang="en-US" b="1" dirty="0"/>
              <a:t>ISO 27001 </a:t>
            </a:r>
            <a:r>
              <a:rPr lang="en-US" b="1" dirty="0" err="1" smtClean="0"/>
              <a:t>phần</a:t>
            </a:r>
            <a:r>
              <a:rPr lang="en-US" b="1" dirty="0" smtClean="0"/>
              <a:t>  I</a:t>
            </a:r>
            <a:endParaRPr lang="en-US" b="1" dirty="0"/>
          </a:p>
          <a:p>
            <a:pPr lvl="1"/>
            <a:r>
              <a:rPr lang="en-US" dirty="0" err="1" smtClean="0">
                <a:solidFill>
                  <a:srgbClr val="FF0000"/>
                </a:solidFill>
              </a:rPr>
              <a:t>Bộ</a:t>
            </a:r>
            <a:r>
              <a:rPr lang="en-US" dirty="0" smtClean="0">
                <a:solidFill>
                  <a:srgbClr val="FF0000"/>
                </a:solidFill>
              </a:rPr>
              <a:t> </a:t>
            </a:r>
            <a:r>
              <a:rPr lang="en-US" dirty="0" err="1" smtClean="0">
                <a:solidFill>
                  <a:srgbClr val="FF0000"/>
                </a:solidFill>
              </a:rPr>
              <a:t>tiêu</a:t>
            </a:r>
            <a:r>
              <a:rPr lang="en-US" dirty="0" smtClean="0">
                <a:solidFill>
                  <a:srgbClr val="FF0000"/>
                </a:solidFill>
              </a:rPr>
              <a:t> </a:t>
            </a:r>
            <a:r>
              <a:rPr lang="en-US" dirty="0" err="1" smtClean="0">
                <a:solidFill>
                  <a:srgbClr val="FF0000"/>
                </a:solidFill>
              </a:rPr>
              <a:t>chuẩn</a:t>
            </a:r>
            <a:r>
              <a:rPr lang="en-US" dirty="0" smtClean="0">
                <a:solidFill>
                  <a:srgbClr val="FF0000"/>
                </a:solidFill>
              </a:rPr>
              <a:t> </a:t>
            </a:r>
            <a:r>
              <a:rPr lang="en-US" dirty="0" err="1" smtClean="0">
                <a:solidFill>
                  <a:srgbClr val="FF0000"/>
                </a:solidFill>
              </a:rPr>
              <a:t>xây</a:t>
            </a:r>
            <a:r>
              <a:rPr lang="en-US" dirty="0" smtClean="0">
                <a:solidFill>
                  <a:srgbClr val="FF0000"/>
                </a:solidFill>
              </a:rPr>
              <a:t> </a:t>
            </a:r>
            <a:r>
              <a:rPr lang="en-US" dirty="0" err="1" smtClean="0">
                <a:solidFill>
                  <a:srgbClr val="FF0000"/>
                </a:solidFill>
              </a:rPr>
              <a:t>dựng</a:t>
            </a:r>
            <a:r>
              <a:rPr lang="en-US" dirty="0" smtClean="0">
                <a:solidFill>
                  <a:srgbClr val="FF0000"/>
                </a:solidFill>
              </a:rPr>
              <a:t> </a:t>
            </a:r>
            <a:r>
              <a:rPr lang="en-US" dirty="0" err="1" smtClean="0">
                <a:solidFill>
                  <a:srgbClr val="FF0000"/>
                </a:solidFill>
              </a:rPr>
              <a:t>cho</a:t>
            </a:r>
            <a:r>
              <a:rPr lang="en-US" dirty="0" smtClean="0">
                <a:solidFill>
                  <a:srgbClr val="FF0000"/>
                </a:solidFill>
              </a:rPr>
              <a:t> </a:t>
            </a:r>
            <a:r>
              <a:rPr lang="en-US" dirty="0" err="1" smtClean="0">
                <a:solidFill>
                  <a:srgbClr val="FF0000"/>
                </a:solidFill>
              </a:rPr>
              <a:t>một</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quản</a:t>
            </a:r>
            <a:r>
              <a:rPr lang="en-US" dirty="0" smtClean="0">
                <a:solidFill>
                  <a:srgbClr val="FF0000"/>
                </a:solidFill>
              </a:rPr>
              <a:t> </a:t>
            </a:r>
            <a:r>
              <a:rPr lang="en-US" dirty="0" err="1" smtClean="0">
                <a:solidFill>
                  <a:srgbClr val="FF0000"/>
                </a:solidFill>
              </a:rPr>
              <a:t>trị</a:t>
            </a:r>
            <a:r>
              <a:rPr lang="en-US" dirty="0" smtClean="0">
                <a:solidFill>
                  <a:srgbClr val="FF0000"/>
                </a:solidFill>
              </a:rPr>
              <a:t> </a:t>
            </a:r>
            <a:r>
              <a:rPr lang="en-US" dirty="0" err="1" smtClean="0">
                <a:solidFill>
                  <a:srgbClr val="FF0000"/>
                </a:solidFill>
              </a:rPr>
              <a:t>thông</a:t>
            </a:r>
            <a:r>
              <a:rPr lang="en-US" dirty="0" smtClean="0">
                <a:solidFill>
                  <a:srgbClr val="FF0000"/>
                </a:solidFill>
              </a:rPr>
              <a:t> tin</a:t>
            </a:r>
            <a:endParaRPr lang="en-US" dirty="0"/>
          </a:p>
          <a:p>
            <a:pPr lvl="1"/>
            <a:r>
              <a:rPr lang="en-US" dirty="0" err="1" smtClean="0"/>
              <a:t>Có</a:t>
            </a:r>
            <a:r>
              <a:rPr lang="en-US" dirty="0" smtClean="0"/>
              <a:t> </a:t>
            </a:r>
            <a:r>
              <a:rPr lang="en-US" dirty="0" err="1" smtClean="0"/>
              <a:t>những</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tính</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thông</a:t>
            </a:r>
            <a:r>
              <a:rPr lang="en-US" dirty="0" smtClean="0"/>
              <a:t> tin </a:t>
            </a:r>
            <a:r>
              <a:rPr lang="en-US" dirty="0" err="1" smtClean="0"/>
              <a:t>như</a:t>
            </a:r>
            <a:r>
              <a:rPr lang="en-US" dirty="0" smtClean="0"/>
              <a:t>:</a:t>
            </a:r>
            <a:endParaRPr lang="en-US" dirty="0"/>
          </a:p>
          <a:p>
            <a:pPr lvl="2"/>
            <a:r>
              <a:rPr lang="en-US" dirty="0"/>
              <a:t>Confidentiality  ( C )</a:t>
            </a:r>
          </a:p>
          <a:p>
            <a:pPr lvl="2"/>
            <a:r>
              <a:rPr lang="en-US" dirty="0"/>
              <a:t>Integrity              ( I ) </a:t>
            </a:r>
          </a:p>
          <a:p>
            <a:pPr lvl="2"/>
            <a:r>
              <a:rPr lang="en-US" dirty="0"/>
              <a:t>Availability         ( A )</a:t>
            </a:r>
          </a:p>
          <a:p>
            <a:pPr lvl="1">
              <a:buNone/>
            </a:pPr>
            <a:r>
              <a:rPr lang="en-US" dirty="0">
                <a:sym typeface="Wingdings" pitchFamily="2" charset="2"/>
              </a:rPr>
              <a:t> </a:t>
            </a:r>
          </a:p>
          <a:p>
            <a:r>
              <a:rPr lang="en-US" b="1" dirty="0">
                <a:sym typeface="Wingdings" pitchFamily="2" charset="2"/>
              </a:rPr>
              <a:t>ISO 27001 </a:t>
            </a:r>
            <a:r>
              <a:rPr lang="en-US" b="1" dirty="0" err="1" smtClean="0">
                <a:sym typeface="Wingdings" pitchFamily="2" charset="2"/>
              </a:rPr>
              <a:t>Phần</a:t>
            </a:r>
            <a:r>
              <a:rPr lang="en-US" b="1" dirty="0" smtClean="0">
                <a:sym typeface="Wingdings" pitchFamily="2" charset="2"/>
              </a:rPr>
              <a:t> II</a:t>
            </a:r>
            <a:endParaRPr lang="en-US" b="1" dirty="0">
              <a:sym typeface="Wingdings" pitchFamily="2" charset="2"/>
            </a:endParaRPr>
          </a:p>
          <a:p>
            <a:pPr lvl="1"/>
            <a:r>
              <a:rPr lang="en-US" dirty="0" err="1" smtClean="0">
                <a:solidFill>
                  <a:srgbClr val="FF0000"/>
                </a:solidFill>
                <a:sym typeface="Wingdings" pitchFamily="2" charset="2"/>
              </a:rPr>
              <a:t>Mô</a:t>
            </a:r>
            <a:r>
              <a:rPr lang="en-US" dirty="0" smtClean="0">
                <a:solidFill>
                  <a:srgbClr val="FF0000"/>
                </a:solidFill>
                <a:sym typeface="Wingdings" pitchFamily="2" charset="2"/>
              </a:rPr>
              <a:t> </a:t>
            </a:r>
            <a:r>
              <a:rPr lang="en-US" dirty="0" err="1" smtClean="0">
                <a:solidFill>
                  <a:srgbClr val="FF0000"/>
                </a:solidFill>
                <a:sym typeface="Wingdings" pitchFamily="2" charset="2"/>
              </a:rPr>
              <a:t>tả</a:t>
            </a:r>
            <a:r>
              <a:rPr lang="en-US" dirty="0" smtClean="0">
                <a:solidFill>
                  <a:srgbClr val="FF0000"/>
                </a:solidFill>
                <a:sym typeface="Wingdings" pitchFamily="2" charset="2"/>
              </a:rPr>
              <a:t> chi </a:t>
            </a:r>
            <a:r>
              <a:rPr lang="en-US" dirty="0" err="1" smtClean="0">
                <a:solidFill>
                  <a:srgbClr val="FF0000"/>
                </a:solidFill>
                <a:sym typeface="Wingdings" pitchFamily="2" charset="2"/>
              </a:rPr>
              <a:t>tiết</a:t>
            </a:r>
            <a:r>
              <a:rPr lang="en-US" dirty="0" smtClean="0">
                <a:solidFill>
                  <a:srgbClr val="FF0000"/>
                </a:solidFill>
                <a:sym typeface="Wingdings" pitchFamily="2" charset="2"/>
              </a:rPr>
              <a:t> </a:t>
            </a:r>
            <a:r>
              <a:rPr lang="en-US" dirty="0" err="1" smtClean="0">
                <a:solidFill>
                  <a:srgbClr val="FF0000"/>
                </a:solidFill>
                <a:sym typeface="Wingdings" pitchFamily="2" charset="2"/>
              </a:rPr>
              <a:t>một</a:t>
            </a:r>
            <a:r>
              <a:rPr lang="en-US" dirty="0" smtClean="0">
                <a:solidFill>
                  <a:srgbClr val="FF0000"/>
                </a:solidFill>
                <a:sym typeface="Wingdings" pitchFamily="2" charset="2"/>
              </a:rPr>
              <a:t> </a:t>
            </a:r>
            <a:r>
              <a:rPr lang="en-US" dirty="0" err="1" smtClean="0">
                <a:solidFill>
                  <a:srgbClr val="FF0000"/>
                </a:solidFill>
                <a:sym typeface="Wingdings" pitchFamily="2" charset="2"/>
              </a:rPr>
              <a:t>hệ</a:t>
            </a:r>
            <a:r>
              <a:rPr lang="en-US" dirty="0" smtClean="0">
                <a:solidFill>
                  <a:srgbClr val="FF0000"/>
                </a:solidFill>
                <a:sym typeface="Wingdings" pitchFamily="2" charset="2"/>
              </a:rPr>
              <a:t> </a:t>
            </a:r>
            <a:r>
              <a:rPr lang="en-US" dirty="0" err="1" smtClean="0">
                <a:solidFill>
                  <a:srgbClr val="FF0000"/>
                </a:solidFill>
                <a:sym typeface="Wingdings" pitchFamily="2" charset="2"/>
              </a:rPr>
              <a:t>quản</a:t>
            </a:r>
            <a:r>
              <a:rPr lang="en-US" dirty="0" smtClean="0">
                <a:solidFill>
                  <a:srgbClr val="FF0000"/>
                </a:solidFill>
                <a:sym typeface="Wingdings" pitchFamily="2" charset="2"/>
              </a:rPr>
              <a:t> </a:t>
            </a:r>
            <a:r>
              <a:rPr lang="en-US" dirty="0" err="1" smtClean="0">
                <a:solidFill>
                  <a:srgbClr val="FF0000"/>
                </a:solidFill>
                <a:sym typeface="Wingdings" pitchFamily="2" charset="2"/>
              </a:rPr>
              <a:t>trị</a:t>
            </a:r>
            <a:r>
              <a:rPr lang="en-US" dirty="0" smtClean="0">
                <a:solidFill>
                  <a:srgbClr val="FF0000"/>
                </a:solidFill>
                <a:sym typeface="Wingdings" pitchFamily="2" charset="2"/>
              </a:rPr>
              <a:t> </a:t>
            </a:r>
            <a:r>
              <a:rPr lang="en-US" dirty="0" err="1" smtClean="0">
                <a:solidFill>
                  <a:srgbClr val="FF0000"/>
                </a:solidFill>
                <a:sym typeface="Wingdings" pitchFamily="2" charset="2"/>
              </a:rPr>
              <a:t>thông</a:t>
            </a:r>
            <a:r>
              <a:rPr lang="en-US" dirty="0" smtClean="0">
                <a:solidFill>
                  <a:srgbClr val="FF0000"/>
                </a:solidFill>
                <a:sym typeface="Wingdings" pitchFamily="2" charset="2"/>
              </a:rPr>
              <a:t> tin</a:t>
            </a:r>
            <a:endParaRPr lang="en-US" dirty="0">
              <a:sym typeface="Wingdings" pitchFamily="2" charset="2"/>
            </a:endParaRPr>
          </a:p>
          <a:p>
            <a:endParaRPr lang="en-US" dirty="0"/>
          </a:p>
        </p:txBody>
      </p:sp>
    </p:spTree>
    <p:extLst>
      <p:ext uri="{BB962C8B-B14F-4D97-AF65-F5344CB8AC3E}">
        <p14:creationId xmlns:p14="http://schemas.microsoft.com/office/powerpoint/2010/main" val="424636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PDCA</a:t>
            </a:r>
            <a:endParaRPr lang="en-US" dirty="0"/>
          </a:p>
        </p:txBody>
      </p:sp>
      <p:sp>
        <p:nvSpPr>
          <p:cNvPr id="3" name="Content Placeholder 2"/>
          <p:cNvSpPr>
            <a:spLocks noGrp="1"/>
          </p:cNvSpPr>
          <p:nvPr>
            <p:ph sz="quarter" idx="1"/>
          </p:nvPr>
        </p:nvSpPr>
        <p:spPr>
          <a:xfrm>
            <a:off x="457200" y="1600200"/>
            <a:ext cx="7467600" cy="1600200"/>
          </a:xfrm>
        </p:spPr>
        <p:txBody>
          <a:bodyPr>
            <a:normAutofit/>
          </a:bodyPr>
          <a:lstStyle/>
          <a:p>
            <a:r>
              <a:rPr lang="en-GB" sz="2800" b="1" dirty="0">
                <a:solidFill>
                  <a:srgbClr val="FF0000"/>
                </a:solidFill>
              </a:rPr>
              <a:t>Check</a:t>
            </a:r>
            <a:r>
              <a:rPr lang="en-GB" sz="2800" dirty="0"/>
              <a:t> </a:t>
            </a:r>
            <a:r>
              <a:rPr lang="en-GB" sz="2800" dirty="0" smtClean="0"/>
              <a:t>(</a:t>
            </a:r>
            <a:r>
              <a:rPr lang="en-GB" sz="2800" dirty="0" err="1" smtClean="0"/>
              <a:t>giám</a:t>
            </a:r>
            <a:r>
              <a:rPr lang="en-GB" sz="2800" dirty="0" smtClean="0"/>
              <a:t> </a:t>
            </a:r>
            <a:r>
              <a:rPr lang="en-GB" sz="2800" dirty="0" err="1" smtClean="0"/>
              <a:t>sát</a:t>
            </a:r>
            <a:r>
              <a:rPr lang="en-GB" sz="2800" dirty="0" smtClean="0"/>
              <a:t> </a:t>
            </a:r>
            <a:r>
              <a:rPr lang="en-GB" sz="2800" dirty="0" err="1" smtClean="0"/>
              <a:t>và</a:t>
            </a:r>
            <a:r>
              <a:rPr lang="en-GB" sz="2800" dirty="0" smtClean="0"/>
              <a:t> </a:t>
            </a:r>
            <a:r>
              <a:rPr lang="en-GB" sz="2800" dirty="0" err="1" smtClean="0"/>
              <a:t>đánh</a:t>
            </a:r>
            <a:r>
              <a:rPr lang="en-GB" sz="2800" dirty="0" smtClean="0"/>
              <a:t> </a:t>
            </a:r>
            <a:r>
              <a:rPr lang="en-GB" sz="2800" dirty="0" err="1" smtClean="0"/>
              <a:t>giá</a:t>
            </a:r>
            <a:r>
              <a:rPr lang="en-GB" sz="2800" dirty="0" smtClean="0"/>
              <a:t> </a:t>
            </a:r>
            <a:r>
              <a:rPr lang="en-GB" sz="2800" dirty="0" err="1" smtClean="0"/>
              <a:t>lại</a:t>
            </a:r>
            <a:r>
              <a:rPr lang="en-GB" sz="2800" dirty="0" smtClean="0"/>
              <a:t> ISMS)</a:t>
            </a:r>
            <a:endParaRPr lang="en-GB" sz="2800" dirty="0"/>
          </a:p>
          <a:p>
            <a:r>
              <a:rPr lang="en-GB" sz="2800" b="1" dirty="0" smtClean="0">
                <a:solidFill>
                  <a:srgbClr val="008000"/>
                </a:solidFill>
              </a:rPr>
              <a:t>Act</a:t>
            </a:r>
            <a:r>
              <a:rPr lang="en-GB" sz="2800" dirty="0" smtClean="0"/>
              <a:t> (</a:t>
            </a:r>
            <a:r>
              <a:rPr lang="en-GB" sz="2800" dirty="0" err="1" smtClean="0"/>
              <a:t>duy</a:t>
            </a:r>
            <a:r>
              <a:rPr lang="en-GB" sz="2800" dirty="0" smtClean="0"/>
              <a:t> </a:t>
            </a:r>
            <a:r>
              <a:rPr lang="en-GB" sz="2800" dirty="0" err="1" smtClean="0"/>
              <a:t>trì</a:t>
            </a:r>
            <a:r>
              <a:rPr lang="en-GB" sz="2800" dirty="0" smtClean="0"/>
              <a:t> </a:t>
            </a:r>
            <a:r>
              <a:rPr lang="en-GB" sz="2800" dirty="0" err="1" smtClean="0"/>
              <a:t>và</a:t>
            </a:r>
            <a:r>
              <a:rPr lang="en-GB" sz="2800" dirty="0" smtClean="0"/>
              <a:t> </a:t>
            </a:r>
            <a:r>
              <a:rPr lang="en-GB" sz="2800" dirty="0" err="1" smtClean="0"/>
              <a:t>cải</a:t>
            </a:r>
            <a:r>
              <a:rPr lang="en-GB" sz="2800" dirty="0" smtClean="0"/>
              <a:t> </a:t>
            </a:r>
            <a:r>
              <a:rPr lang="en-GB" sz="2800" dirty="0" err="1" smtClean="0"/>
              <a:t>tiến</a:t>
            </a:r>
            <a:r>
              <a:rPr lang="en-GB" sz="2800" dirty="0" smtClean="0"/>
              <a:t> ISMS)</a:t>
            </a:r>
            <a:r>
              <a:rPr lang="en-GB" sz="2800" dirty="0"/>
              <a:t>	</a:t>
            </a:r>
          </a:p>
        </p:txBody>
      </p:sp>
      <p:pic>
        <p:nvPicPr>
          <p:cNvPr id="4" name="Picture 4" descr="approa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1300" y="3048000"/>
            <a:ext cx="8450438" cy="3478212"/>
          </a:xfrm>
          <a:prstGeom prst="rect">
            <a:avLst/>
          </a:prstGeom>
        </p:spPr>
      </p:pic>
    </p:spTree>
    <p:extLst>
      <p:ext uri="{BB962C8B-B14F-4D97-AF65-F5344CB8AC3E}">
        <p14:creationId xmlns:p14="http://schemas.microsoft.com/office/powerpoint/2010/main" val="157130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PDCA</a:t>
            </a:r>
            <a:endParaRPr lang="en-US" dirty="0"/>
          </a:p>
        </p:txBody>
      </p:sp>
      <p:sp>
        <p:nvSpPr>
          <p:cNvPr id="3" name="Content Placeholder 2"/>
          <p:cNvSpPr>
            <a:spLocks noGrp="1"/>
          </p:cNvSpPr>
          <p:nvPr>
            <p:ph sz="quarter" idx="1"/>
          </p:nvPr>
        </p:nvSpPr>
        <p:spPr>
          <a:xfrm>
            <a:off x="457200" y="1600200"/>
            <a:ext cx="7467600" cy="1752600"/>
          </a:xfrm>
        </p:spPr>
        <p:txBody>
          <a:bodyPr>
            <a:normAutofit/>
          </a:bodyPr>
          <a:lstStyle/>
          <a:p>
            <a:r>
              <a:rPr lang="en-GB" sz="2800" b="1" dirty="0"/>
              <a:t>Plan</a:t>
            </a:r>
            <a:r>
              <a:rPr lang="en-GB" sz="2800" dirty="0"/>
              <a:t> </a:t>
            </a:r>
            <a:r>
              <a:rPr lang="en-GB" sz="2800" dirty="0" smtClean="0"/>
              <a:t>(</a:t>
            </a:r>
            <a:r>
              <a:rPr lang="en-GB" sz="2800" dirty="0" err="1" smtClean="0"/>
              <a:t>thiết</a:t>
            </a:r>
            <a:r>
              <a:rPr lang="en-GB" sz="2800" dirty="0" smtClean="0"/>
              <a:t> </a:t>
            </a:r>
            <a:r>
              <a:rPr lang="en-GB" sz="2800" dirty="0" err="1" smtClean="0"/>
              <a:t>lập</a:t>
            </a:r>
            <a:r>
              <a:rPr lang="en-GB" sz="2800" dirty="0" smtClean="0"/>
              <a:t> ISMS)</a:t>
            </a:r>
            <a:r>
              <a:rPr lang="en-GB" sz="2800" dirty="0"/>
              <a:t>	</a:t>
            </a:r>
          </a:p>
          <a:p>
            <a:r>
              <a:rPr lang="en-GB" sz="2800" b="1" dirty="0" smtClean="0"/>
              <a:t>Do</a:t>
            </a:r>
            <a:r>
              <a:rPr lang="en-GB" sz="2800" dirty="0" smtClean="0"/>
              <a:t> (</a:t>
            </a:r>
            <a:r>
              <a:rPr lang="en-GB" sz="2800" dirty="0" err="1" smtClean="0"/>
              <a:t>xây</a:t>
            </a:r>
            <a:r>
              <a:rPr lang="en-GB" sz="2800" dirty="0" smtClean="0"/>
              <a:t> </a:t>
            </a:r>
            <a:r>
              <a:rPr lang="en-GB" sz="2800" dirty="0" err="1" smtClean="0"/>
              <a:t>dựng</a:t>
            </a:r>
            <a:r>
              <a:rPr lang="en-GB" sz="2800" dirty="0" smtClean="0"/>
              <a:t> </a:t>
            </a:r>
            <a:r>
              <a:rPr lang="en-GB" sz="2800" dirty="0" err="1" smtClean="0"/>
              <a:t>và</a:t>
            </a:r>
            <a:r>
              <a:rPr lang="en-GB" sz="2800" dirty="0" smtClean="0"/>
              <a:t> </a:t>
            </a:r>
            <a:r>
              <a:rPr lang="en-GB" sz="2800" dirty="0" err="1" smtClean="0"/>
              <a:t>triển</a:t>
            </a:r>
            <a:r>
              <a:rPr lang="en-GB" sz="2800" dirty="0" smtClean="0"/>
              <a:t> </a:t>
            </a:r>
            <a:r>
              <a:rPr lang="en-GB" sz="2800" dirty="0" err="1" smtClean="0"/>
              <a:t>khai</a:t>
            </a:r>
            <a:r>
              <a:rPr lang="en-GB" sz="2800" dirty="0" smtClean="0"/>
              <a:t> ISMS)</a:t>
            </a:r>
            <a:endParaRPr lang="en-GB" sz="2800" dirty="0"/>
          </a:p>
        </p:txBody>
      </p:sp>
      <p:pic>
        <p:nvPicPr>
          <p:cNvPr id="4" name="Picture 4" descr="approa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1300" y="3048000"/>
            <a:ext cx="8450438" cy="3478212"/>
          </a:xfrm>
          <a:prstGeom prst="rect">
            <a:avLst/>
          </a:prstGeom>
        </p:spPr>
      </p:pic>
    </p:spTree>
    <p:extLst>
      <p:ext uri="{BB962C8B-B14F-4D97-AF65-F5344CB8AC3E}">
        <p14:creationId xmlns:p14="http://schemas.microsoft.com/office/powerpoint/2010/main" val="133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vài</a:t>
            </a:r>
            <a:r>
              <a:rPr lang="en-US" dirty="0" smtClean="0"/>
              <a:t> </a:t>
            </a:r>
            <a:r>
              <a:rPr lang="en-US" dirty="0" err="1" smtClean="0"/>
              <a:t>câu</a:t>
            </a:r>
            <a:r>
              <a:rPr lang="en-US" dirty="0" smtClean="0"/>
              <a:t> </a:t>
            </a:r>
            <a:r>
              <a:rPr lang="en-US" dirty="0" err="1" smtClean="0"/>
              <a:t>hỏi</a:t>
            </a:r>
            <a:r>
              <a:rPr lang="en-US" dirty="0" smtClean="0"/>
              <a:t> ISMS</a:t>
            </a:r>
            <a:endParaRPr lang="en-US" dirty="0"/>
          </a:p>
        </p:txBody>
      </p:sp>
      <p:sp>
        <p:nvSpPr>
          <p:cNvPr id="3" name="Content Placeholder 2"/>
          <p:cNvSpPr>
            <a:spLocks noGrp="1"/>
          </p:cNvSpPr>
          <p:nvPr>
            <p:ph sz="quarter" idx="1"/>
          </p:nvPr>
        </p:nvSpPr>
        <p:spPr/>
        <p:txBody>
          <a:bodyPr/>
          <a:lstStyle/>
          <a:p>
            <a:pPr fontAlgn="t"/>
            <a:r>
              <a:rPr lang="en-GB" dirty="0"/>
              <a:t>To ensure compliance with ISMS, it is the responsibility of each staff member to </a:t>
            </a:r>
            <a:endParaRPr lang="en-US" dirty="0"/>
          </a:p>
          <a:p>
            <a:pPr lvl="1" fontAlgn="t"/>
            <a:r>
              <a:rPr lang="en-GB" dirty="0"/>
              <a:t>A1. Follow instruction of managers </a:t>
            </a:r>
            <a:endParaRPr lang="en-US" dirty="0"/>
          </a:p>
          <a:p>
            <a:pPr lvl="1" fontAlgn="t"/>
            <a:r>
              <a:rPr lang="en-GB" dirty="0"/>
              <a:t>A2. Follow ISMS policies and procedures</a:t>
            </a:r>
            <a:endParaRPr lang="en-US" dirty="0"/>
          </a:p>
          <a:p>
            <a:pPr lvl="1" fontAlgn="t"/>
            <a:r>
              <a:rPr lang="en-GB" dirty="0"/>
              <a:t>A3. Follow instruction of Admin </a:t>
            </a:r>
            <a:r>
              <a:rPr lang="en-GB" dirty="0" err="1"/>
              <a:t>Dept</a:t>
            </a:r>
            <a:endParaRPr lang="en-US" dirty="0"/>
          </a:p>
          <a:p>
            <a:pPr lvl="1" fontAlgn="t"/>
            <a:r>
              <a:rPr lang="en-GB" dirty="0"/>
              <a:t>A4. Follow best practices for IT Security found on Internet.</a:t>
            </a:r>
            <a:endParaRPr lang="en-US" dirty="0"/>
          </a:p>
          <a:p>
            <a:endParaRPr lang="en-US" dirty="0"/>
          </a:p>
        </p:txBody>
      </p:sp>
      <p:pic>
        <p:nvPicPr>
          <p:cNvPr id="4" name="Picture 4"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11480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17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vài</a:t>
            </a:r>
            <a:r>
              <a:rPr lang="en-US" dirty="0"/>
              <a:t> </a:t>
            </a:r>
            <a:r>
              <a:rPr lang="en-US" dirty="0" err="1"/>
              <a:t>câu</a:t>
            </a:r>
            <a:r>
              <a:rPr lang="en-US" dirty="0"/>
              <a:t> </a:t>
            </a:r>
            <a:r>
              <a:rPr lang="en-US" dirty="0" err="1"/>
              <a:t>hỏi</a:t>
            </a:r>
            <a:r>
              <a:rPr lang="en-US" dirty="0"/>
              <a:t> ISMS</a:t>
            </a:r>
          </a:p>
        </p:txBody>
      </p:sp>
      <p:sp>
        <p:nvSpPr>
          <p:cNvPr id="3" name="Content Placeholder 2"/>
          <p:cNvSpPr>
            <a:spLocks noGrp="1"/>
          </p:cNvSpPr>
          <p:nvPr>
            <p:ph sz="quarter" idx="1"/>
          </p:nvPr>
        </p:nvSpPr>
        <p:spPr/>
        <p:txBody>
          <a:bodyPr/>
          <a:lstStyle/>
          <a:p>
            <a:pPr fontAlgn="t"/>
            <a:r>
              <a:rPr lang="en-GB" dirty="0"/>
              <a:t>Who has the right to change (grant or revoke) access rights to a project repository?</a:t>
            </a:r>
            <a:endParaRPr lang="en-US" dirty="0"/>
          </a:p>
          <a:p>
            <a:pPr lvl="1" fontAlgn="t"/>
            <a:r>
              <a:rPr lang="en-GB" dirty="0"/>
              <a:t>A1. Project Manager.</a:t>
            </a:r>
            <a:endParaRPr lang="en-US" dirty="0"/>
          </a:p>
          <a:p>
            <a:pPr lvl="1" fontAlgn="t"/>
            <a:r>
              <a:rPr lang="en-GB" dirty="0"/>
              <a:t>A2. Delivery Manager.</a:t>
            </a:r>
            <a:endParaRPr lang="en-US" dirty="0"/>
          </a:p>
          <a:p>
            <a:pPr lvl="1" fontAlgn="t"/>
            <a:r>
              <a:rPr lang="en-GB" dirty="0"/>
              <a:t>A3. IT Dept.</a:t>
            </a:r>
            <a:endParaRPr lang="en-US" dirty="0"/>
          </a:p>
          <a:p>
            <a:pPr lvl="1" fontAlgn="t"/>
            <a:r>
              <a:rPr lang="en-GB" dirty="0"/>
              <a:t>A4. Repository Owner.</a:t>
            </a:r>
            <a:endParaRPr lang="en-US" dirty="0"/>
          </a:p>
          <a:p>
            <a:endParaRPr lang="en-US" dirty="0"/>
          </a:p>
        </p:txBody>
      </p:sp>
      <p:pic>
        <p:nvPicPr>
          <p:cNvPr id="4" name="Picture 4" descr="Management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267200"/>
            <a:ext cx="1919288"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68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vài</a:t>
            </a:r>
            <a:r>
              <a:rPr lang="en-US" dirty="0"/>
              <a:t> </a:t>
            </a:r>
            <a:r>
              <a:rPr lang="en-US" dirty="0" err="1"/>
              <a:t>câu</a:t>
            </a:r>
            <a:r>
              <a:rPr lang="en-US" dirty="0"/>
              <a:t> </a:t>
            </a:r>
            <a:r>
              <a:rPr lang="en-US" dirty="0" err="1"/>
              <a:t>hỏi</a:t>
            </a:r>
            <a:r>
              <a:rPr lang="en-US" dirty="0"/>
              <a:t> ISMS</a:t>
            </a:r>
          </a:p>
        </p:txBody>
      </p:sp>
      <p:sp>
        <p:nvSpPr>
          <p:cNvPr id="3" name="Content Placeholder 2"/>
          <p:cNvSpPr>
            <a:spLocks noGrp="1"/>
          </p:cNvSpPr>
          <p:nvPr>
            <p:ph sz="quarter" idx="1"/>
          </p:nvPr>
        </p:nvSpPr>
        <p:spPr/>
        <p:txBody>
          <a:bodyPr/>
          <a:lstStyle/>
          <a:p>
            <a:pPr fontAlgn="t"/>
            <a:r>
              <a:rPr lang="en-US" b="1" i="1" dirty="0"/>
              <a:t> </a:t>
            </a:r>
            <a:r>
              <a:rPr lang="en-GB" dirty="0"/>
              <a:t>When </a:t>
            </a:r>
            <a:r>
              <a:rPr lang="en-GB" b="1" dirty="0"/>
              <a:t>project’s devices</a:t>
            </a:r>
            <a:r>
              <a:rPr lang="en-GB" dirty="0"/>
              <a:t> successful accessed to wireless network, they will be able to access:</a:t>
            </a:r>
            <a:endParaRPr lang="en-US" dirty="0"/>
          </a:p>
          <a:p>
            <a:pPr lvl="1" fontAlgn="t"/>
            <a:r>
              <a:rPr lang="en-GB" dirty="0"/>
              <a:t>A1. Internet</a:t>
            </a:r>
            <a:endParaRPr lang="en-US" dirty="0"/>
          </a:p>
          <a:p>
            <a:pPr lvl="1" fontAlgn="t"/>
            <a:r>
              <a:rPr lang="en-GB" dirty="0"/>
              <a:t>A2. </a:t>
            </a:r>
            <a:r>
              <a:rPr lang="en-GB" dirty="0" smtClean="0"/>
              <a:t>Local </a:t>
            </a:r>
            <a:r>
              <a:rPr lang="en-GB" dirty="0"/>
              <a:t>Network</a:t>
            </a:r>
            <a:endParaRPr lang="en-US" dirty="0"/>
          </a:p>
          <a:p>
            <a:pPr lvl="1" fontAlgn="t"/>
            <a:r>
              <a:rPr lang="en-GB" dirty="0"/>
              <a:t>A3. Project’s network</a:t>
            </a:r>
            <a:endParaRPr lang="en-US" dirty="0"/>
          </a:p>
          <a:p>
            <a:endParaRPr lang="en-US" dirty="0"/>
          </a:p>
        </p:txBody>
      </p:sp>
      <p:pic>
        <p:nvPicPr>
          <p:cNvPr id="4" name="4 İçerik Yer Tutucusu" descr="evesdroping.jpg"/>
          <p:cNvPicPr>
            <a:picLocks noChangeAspect="1"/>
          </p:cNvPicPr>
          <p:nvPr/>
        </p:nvPicPr>
        <p:blipFill>
          <a:blip r:embed="rId2" cstate="print"/>
          <a:srcRect l="21428" t="6809" r="1429" b="20000"/>
          <a:stretch>
            <a:fillRect/>
          </a:stretch>
        </p:blipFill>
        <p:spPr>
          <a:xfrm>
            <a:off x="4520293" y="3124200"/>
            <a:ext cx="3453493" cy="3276600"/>
          </a:xfrm>
          <a:prstGeom prst="rect">
            <a:avLst/>
          </a:prstGeom>
        </p:spPr>
      </p:pic>
    </p:spTree>
    <p:extLst>
      <p:ext uri="{BB962C8B-B14F-4D97-AF65-F5344CB8AC3E}">
        <p14:creationId xmlns:p14="http://schemas.microsoft.com/office/powerpoint/2010/main" val="2112830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ISMS</a:t>
            </a:r>
            <a:endParaRPr lang="en-US" dirty="0"/>
          </a:p>
        </p:txBody>
      </p:sp>
      <p:sp>
        <p:nvSpPr>
          <p:cNvPr id="3" name="Content Placeholder 2"/>
          <p:cNvSpPr>
            <a:spLocks noGrp="1"/>
          </p:cNvSpPr>
          <p:nvPr>
            <p:ph sz="quarter" idx="1"/>
          </p:nvPr>
        </p:nvSpPr>
        <p:spPr/>
        <p:txBody>
          <a:bodyPr/>
          <a:lstStyle/>
          <a:p>
            <a:r>
              <a:rPr lang="en-US" dirty="0" err="1" smtClean="0">
                <a:hlinkClick r:id="rId2" action="ppaction://hlinkfile"/>
              </a:rPr>
              <a:t>Câu</a:t>
            </a:r>
            <a:r>
              <a:rPr lang="en-US" dirty="0" smtClean="0">
                <a:hlinkClick r:id="rId2" action="ppaction://hlinkfile"/>
              </a:rPr>
              <a:t> </a:t>
            </a:r>
            <a:r>
              <a:rPr lang="en-US" dirty="0" err="1" smtClean="0">
                <a:hlinkClick r:id="rId2" action="ppaction://hlinkfile"/>
              </a:rPr>
              <a:t>hỏi</a:t>
            </a:r>
            <a:r>
              <a:rPr lang="en-US" dirty="0" smtClean="0">
                <a:hlinkClick r:id="rId2" action="ppaction://hlinkfile"/>
              </a:rPr>
              <a:t> </a:t>
            </a:r>
            <a:r>
              <a:rPr lang="en-US" dirty="0" err="1" smtClean="0">
                <a:hlinkClick r:id="rId2" action="ppaction://hlinkfile"/>
              </a:rPr>
              <a:t>kiểm</a:t>
            </a:r>
            <a:r>
              <a:rPr lang="en-US" dirty="0" smtClean="0">
                <a:hlinkClick r:id="rId2" action="ppaction://hlinkfile"/>
              </a:rPr>
              <a:t> </a:t>
            </a:r>
            <a:r>
              <a:rPr lang="en-US" dirty="0" err="1" smtClean="0">
                <a:hlinkClick r:id="rId2" action="ppaction://hlinkfile"/>
              </a:rPr>
              <a:t>tra</a:t>
            </a:r>
            <a:r>
              <a:rPr lang="en-US" dirty="0" smtClean="0">
                <a:hlinkClick r:id="rId2" action="ppaction://hlinkfile"/>
              </a:rPr>
              <a:t> </a:t>
            </a:r>
            <a:r>
              <a:rPr lang="en-US" dirty="0" err="1" smtClean="0">
                <a:hlinkClick r:id="rId2" action="ppaction://hlinkfile"/>
              </a:rPr>
              <a:t>trình</a:t>
            </a:r>
            <a:r>
              <a:rPr lang="en-US" dirty="0" smtClean="0">
                <a:hlinkClick r:id="rId2" action="ppaction://hlinkfile"/>
              </a:rPr>
              <a:t> </a:t>
            </a:r>
            <a:r>
              <a:rPr lang="en-US" dirty="0" err="1" smtClean="0">
                <a:hlinkClick r:id="rId2" action="ppaction://hlinkfile"/>
              </a:rPr>
              <a:t>độ</a:t>
            </a:r>
            <a:r>
              <a:rPr lang="en-US" dirty="0" smtClean="0">
                <a:hlinkClick r:id="rId2" action="ppaction://hlinkfile"/>
              </a:rPr>
              <a:t> </a:t>
            </a:r>
            <a:r>
              <a:rPr lang="en-US" dirty="0" err="1" smtClean="0">
                <a:hlinkClick r:id="rId2" action="ppaction://hlinkfile"/>
              </a:rPr>
              <a:t>nhân</a:t>
            </a:r>
            <a:r>
              <a:rPr lang="en-US" dirty="0" smtClean="0">
                <a:hlinkClick r:id="rId2" action="ppaction://hlinkfile"/>
              </a:rPr>
              <a:t> </a:t>
            </a:r>
            <a:r>
              <a:rPr lang="en-US" dirty="0" err="1" smtClean="0">
                <a:hlinkClick r:id="rId2" action="ppaction://hlinkfile"/>
              </a:rPr>
              <a:t>viên</a:t>
            </a:r>
            <a:r>
              <a:rPr lang="en-US" dirty="0" smtClean="0">
                <a:hlinkClick r:id="rId2" action="ppaction://hlinkfile"/>
              </a:rPr>
              <a:t> </a:t>
            </a:r>
            <a:r>
              <a:rPr lang="en-US" dirty="0" err="1" smtClean="0">
                <a:hlinkClick r:id="rId2" action="ppaction://hlinkfile"/>
              </a:rPr>
              <a:t>trong</a:t>
            </a:r>
            <a:r>
              <a:rPr lang="en-US" dirty="0" smtClean="0">
                <a:hlinkClick r:id="rId2" action="ppaction://hlinkfile"/>
              </a:rPr>
              <a:t> </a:t>
            </a:r>
            <a:r>
              <a:rPr lang="en-US" dirty="0" err="1" smtClean="0">
                <a:hlinkClick r:id="rId2" action="ppaction://hlinkfile"/>
              </a:rPr>
              <a:t>tổ</a:t>
            </a:r>
            <a:r>
              <a:rPr lang="en-US" dirty="0" smtClean="0">
                <a:hlinkClick r:id="rId2" action="ppaction://hlinkfile"/>
              </a:rPr>
              <a:t> </a:t>
            </a:r>
            <a:r>
              <a:rPr lang="en-US" dirty="0" err="1" smtClean="0">
                <a:hlinkClick r:id="rId2" action="ppaction://hlinkfile"/>
              </a:rPr>
              <a:t>chức</a:t>
            </a:r>
            <a:r>
              <a:rPr lang="en-US" dirty="0" smtClean="0">
                <a:hlinkClick r:id="rId2" action="ppaction://hlinkfile"/>
              </a:rPr>
              <a:t> </a:t>
            </a:r>
            <a:r>
              <a:rPr lang="en-US" dirty="0" err="1" smtClean="0">
                <a:hlinkClick r:id="rId2" action="ppaction://hlinkfile"/>
              </a:rPr>
              <a:t>có</a:t>
            </a:r>
            <a:r>
              <a:rPr lang="en-US" dirty="0" smtClean="0">
                <a:hlinkClick r:id="rId2" action="ppaction://hlinkfile"/>
              </a:rPr>
              <a:t> </a:t>
            </a:r>
            <a:r>
              <a:rPr lang="en-US" dirty="0" err="1" smtClean="0">
                <a:hlinkClick r:id="rId2" action="ppaction://hlinkfile"/>
              </a:rPr>
              <a:t>chứng</a:t>
            </a:r>
            <a:r>
              <a:rPr lang="en-US" dirty="0" smtClean="0">
                <a:hlinkClick r:id="rId2" action="ppaction://hlinkfile"/>
              </a:rPr>
              <a:t> </a:t>
            </a:r>
            <a:r>
              <a:rPr lang="en-US" dirty="0" err="1" smtClean="0">
                <a:hlinkClick r:id="rId2" action="ppaction://hlinkfile"/>
              </a:rPr>
              <a:t>chỉ</a:t>
            </a:r>
            <a:r>
              <a:rPr lang="en-US" dirty="0" smtClean="0">
                <a:hlinkClick r:id="rId2" action="ppaction://hlinkfile"/>
              </a:rPr>
              <a:t> ISMS</a:t>
            </a:r>
            <a:endParaRPr lang="en-US" dirty="0"/>
          </a:p>
        </p:txBody>
      </p:sp>
    </p:spTree>
    <p:extLst>
      <p:ext uri="{BB962C8B-B14F-4D97-AF65-F5344CB8AC3E}">
        <p14:creationId xmlns:p14="http://schemas.microsoft.com/office/powerpoint/2010/main" val="821630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sz="quarter" idx="1"/>
          </p:nvPr>
        </p:nvSpPr>
        <p:spPr>
          <a:xfrm>
            <a:off x="457200" y="1600200"/>
            <a:ext cx="7467600" cy="3581400"/>
          </a:xfrm>
        </p:spPr>
        <p:txBody>
          <a:bodyPr/>
          <a:lstStyle/>
          <a:p>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quan</a:t>
            </a:r>
            <a:r>
              <a:rPr lang="en-GB" dirty="0" smtClean="0"/>
              <a:t> </a:t>
            </a:r>
            <a:r>
              <a:rPr lang="en-GB" dirty="0" err="1" smtClean="0"/>
              <a:t>trọng</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tổ</a:t>
            </a:r>
            <a:r>
              <a:rPr lang="en-GB" dirty="0" smtClean="0"/>
              <a:t> </a:t>
            </a:r>
            <a:r>
              <a:rPr lang="en-GB" dirty="0" err="1" smtClean="0"/>
              <a:t>chức</a:t>
            </a:r>
            <a:endParaRPr lang="en-GB" dirty="0"/>
          </a:p>
          <a:p>
            <a:r>
              <a:rPr lang="en-GB" dirty="0" smtClean="0"/>
              <a:t>ISMS </a:t>
            </a:r>
            <a:r>
              <a:rPr lang="en-GB" dirty="0" err="1" smtClean="0"/>
              <a:t>tích</a:t>
            </a:r>
            <a:r>
              <a:rPr lang="en-GB" dirty="0" smtClean="0"/>
              <a:t> </a:t>
            </a:r>
            <a:r>
              <a:rPr lang="en-GB" dirty="0" err="1" smtClean="0"/>
              <a:t>hợp</a:t>
            </a:r>
            <a:r>
              <a:rPr lang="en-GB" dirty="0" smtClean="0"/>
              <a:t> </a:t>
            </a:r>
            <a:r>
              <a:rPr lang="en-GB" dirty="0" err="1" smtClean="0"/>
              <a:t>vào</a:t>
            </a:r>
            <a:r>
              <a:rPr lang="en-GB" dirty="0" smtClean="0"/>
              <a:t> </a:t>
            </a:r>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endParaRPr lang="en-GB" dirty="0"/>
          </a:p>
          <a:p>
            <a:r>
              <a:rPr lang="en-GB" dirty="0"/>
              <a:t>ISMS </a:t>
            </a:r>
            <a:r>
              <a:rPr lang="en-GB" dirty="0" err="1" smtClean="0"/>
              <a:t>là</a:t>
            </a:r>
            <a:r>
              <a:rPr lang="en-GB" dirty="0" smtClean="0"/>
              <a:t> </a:t>
            </a:r>
            <a:r>
              <a:rPr lang="en-GB" dirty="0" err="1" smtClean="0"/>
              <a:t>quá</a:t>
            </a:r>
            <a:r>
              <a:rPr lang="en-GB" dirty="0" smtClean="0"/>
              <a:t> </a:t>
            </a:r>
            <a:r>
              <a:rPr lang="en-GB" dirty="0" err="1" smtClean="0"/>
              <a:t>trình</a:t>
            </a:r>
            <a:r>
              <a:rPr lang="en-GB" dirty="0" smtClean="0"/>
              <a:t> </a:t>
            </a:r>
            <a:r>
              <a:rPr lang="en-GB" dirty="0" err="1" smtClean="0"/>
              <a:t>động</a:t>
            </a:r>
            <a:r>
              <a:rPr lang="en-GB" dirty="0" smtClean="0"/>
              <a:t> </a:t>
            </a:r>
            <a:r>
              <a:rPr lang="en-GB" dirty="0" err="1" smtClean="0"/>
              <a:t>và</a:t>
            </a:r>
            <a:r>
              <a:rPr lang="en-GB" dirty="0" smtClean="0"/>
              <a:t> </a:t>
            </a:r>
            <a:r>
              <a:rPr lang="en-GB" dirty="0" err="1" smtClean="0"/>
              <a:t>tự</a:t>
            </a:r>
            <a:r>
              <a:rPr lang="en-GB" dirty="0" smtClean="0"/>
              <a:t> </a:t>
            </a:r>
            <a:r>
              <a:rPr lang="en-GB" dirty="0" err="1" smtClean="0"/>
              <a:t>phát</a:t>
            </a:r>
            <a:r>
              <a:rPr lang="en-GB" dirty="0" smtClean="0"/>
              <a:t> </a:t>
            </a:r>
            <a:r>
              <a:rPr lang="en-GB" dirty="0" err="1" smtClean="0"/>
              <a:t>triển</a:t>
            </a:r>
            <a:r>
              <a:rPr lang="en-GB" dirty="0" smtClean="0"/>
              <a:t>(PDCA</a:t>
            </a:r>
            <a:r>
              <a:rPr lang="en-GB" dirty="0"/>
              <a:t>)</a:t>
            </a:r>
          </a:p>
          <a:p>
            <a:r>
              <a:rPr lang="en-GB" dirty="0"/>
              <a:t>ISMS </a:t>
            </a:r>
            <a:r>
              <a:rPr lang="en-GB" dirty="0" err="1" smtClean="0"/>
              <a:t>quan</a:t>
            </a:r>
            <a:r>
              <a:rPr lang="en-GB" dirty="0" smtClean="0"/>
              <a:t> </a:t>
            </a:r>
            <a:r>
              <a:rPr lang="en-GB" dirty="0" err="1" smtClean="0"/>
              <a:t>trọng</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tính</a:t>
            </a:r>
            <a:r>
              <a:rPr lang="en-GB" dirty="0" smtClean="0"/>
              <a:t> </a:t>
            </a:r>
            <a:r>
              <a:rPr lang="en-GB" dirty="0" err="1" smtClean="0"/>
              <a:t>ổn</a:t>
            </a:r>
            <a:r>
              <a:rPr lang="en-GB" dirty="0" smtClean="0"/>
              <a:t> </a:t>
            </a:r>
            <a:r>
              <a:rPr lang="en-GB" dirty="0" err="1" smtClean="0"/>
              <a:t>định</a:t>
            </a:r>
            <a:r>
              <a:rPr lang="en-GB" dirty="0" smtClean="0"/>
              <a:t> </a:t>
            </a:r>
            <a:r>
              <a:rPr lang="en-GB" dirty="0" err="1" smtClean="0"/>
              <a:t>doanh</a:t>
            </a:r>
            <a:r>
              <a:rPr lang="en-GB" dirty="0" smtClean="0"/>
              <a:t> </a:t>
            </a:r>
            <a:r>
              <a:rPr lang="en-GB" dirty="0" err="1" smtClean="0"/>
              <a:t>nghiệp</a:t>
            </a:r>
            <a:endParaRPr lang="en-GB" sz="2000" dirty="0"/>
          </a:p>
          <a:p>
            <a:r>
              <a:rPr lang="en-GB" dirty="0"/>
              <a:t>ISMS </a:t>
            </a:r>
            <a:r>
              <a:rPr lang="en-GB" dirty="0" err="1" smtClean="0"/>
              <a:t>phải</a:t>
            </a:r>
            <a:r>
              <a:rPr lang="en-GB" dirty="0" smtClean="0"/>
              <a:t> </a:t>
            </a:r>
            <a:r>
              <a:rPr lang="en-GB" dirty="0" err="1" smtClean="0"/>
              <a:t>được</a:t>
            </a:r>
            <a:r>
              <a:rPr lang="en-GB" dirty="0" smtClean="0"/>
              <a:t> </a:t>
            </a:r>
            <a:r>
              <a:rPr lang="en-GB" dirty="0" err="1" smtClean="0"/>
              <a:t>chấp</a:t>
            </a:r>
            <a:r>
              <a:rPr lang="en-GB" dirty="0" smtClean="0"/>
              <a:t> </a:t>
            </a:r>
            <a:r>
              <a:rPr lang="en-GB" dirty="0" err="1" smtClean="0"/>
              <a:t>thuận</a:t>
            </a:r>
            <a:r>
              <a:rPr lang="en-GB" dirty="0" smtClean="0"/>
              <a:t> </a:t>
            </a:r>
            <a:r>
              <a:rPr lang="en-GB" dirty="0" err="1" smtClean="0"/>
              <a:t>bởi</a:t>
            </a:r>
            <a:r>
              <a:rPr lang="en-GB" dirty="0" smtClean="0"/>
              <a:t> ban </a:t>
            </a:r>
            <a:r>
              <a:rPr lang="en-GB" dirty="0" err="1" smtClean="0"/>
              <a:t>quản</a:t>
            </a:r>
            <a:r>
              <a:rPr lang="en-GB" dirty="0" smtClean="0"/>
              <a:t> </a:t>
            </a:r>
            <a:r>
              <a:rPr lang="en-GB" dirty="0" err="1" smtClean="0"/>
              <a:t>trị</a:t>
            </a:r>
            <a:endParaRPr lang="en-GB" dirty="0"/>
          </a:p>
          <a:p>
            <a:pPr algn="ctr">
              <a:buNone/>
            </a:pPr>
            <a:r>
              <a:rPr lang="en-GB" dirty="0" smtClean="0"/>
              <a:t>Board </a:t>
            </a:r>
            <a:r>
              <a:rPr lang="en-GB" dirty="0"/>
              <a:t>+ Strategy + ISMS = </a:t>
            </a:r>
            <a:r>
              <a:rPr lang="en-GB" b="1" dirty="0" smtClean="0"/>
              <a:t>Protected</a:t>
            </a:r>
            <a:endParaRPr lang="en-GB" b="1" dirty="0"/>
          </a:p>
          <a:p>
            <a:endParaRPr lang="en-US" dirty="0"/>
          </a:p>
        </p:txBody>
      </p:sp>
      <p:pic>
        <p:nvPicPr>
          <p:cNvPr id="4" name="4 Resim" descr="networkSec.jpg"/>
          <p:cNvPicPr>
            <a:picLocks noChangeAspect="1"/>
          </p:cNvPicPr>
          <p:nvPr/>
        </p:nvPicPr>
        <p:blipFill>
          <a:blip r:embed="rId3" cstate="print"/>
          <a:stretch>
            <a:fillRect/>
          </a:stretch>
        </p:blipFill>
        <p:spPr>
          <a:xfrm>
            <a:off x="6248400" y="5086203"/>
            <a:ext cx="2314575" cy="1733697"/>
          </a:xfrm>
          <a:prstGeom prst="rect">
            <a:avLst/>
          </a:prstGeom>
        </p:spPr>
      </p:pic>
    </p:spTree>
    <p:extLst>
      <p:ext uri="{BB962C8B-B14F-4D97-AF65-F5344CB8AC3E}">
        <p14:creationId xmlns:p14="http://schemas.microsoft.com/office/powerpoint/2010/main" val="3372859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endParaRPr lang="en-US" dirty="0"/>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14901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ISMS</a:t>
            </a:r>
            <a:endParaRPr lang="en-US" dirty="0"/>
          </a:p>
        </p:txBody>
      </p:sp>
      <p:sp>
        <p:nvSpPr>
          <p:cNvPr id="3" name="Content Placeholder 2"/>
          <p:cNvSpPr>
            <a:spLocks noGrp="1"/>
          </p:cNvSpPr>
          <p:nvPr>
            <p:ph sz="quarter" idx="1"/>
          </p:nvPr>
        </p:nvSpPr>
        <p:spPr>
          <a:xfrm>
            <a:off x="457200" y="1600200"/>
            <a:ext cx="6400800" cy="3657600"/>
          </a:xfrm>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thông</a:t>
            </a:r>
            <a:r>
              <a:rPr lang="en-US" dirty="0" smtClean="0"/>
              <a:t> tin</a:t>
            </a:r>
          </a:p>
          <a:p>
            <a:pPr lvl="1"/>
            <a:r>
              <a:rPr lang="en-US" dirty="0" err="1" smtClean="0"/>
              <a:t>Là</a:t>
            </a:r>
            <a:r>
              <a:rPr lang="en-US" dirty="0" smtClean="0"/>
              <a:t> </a:t>
            </a:r>
            <a:r>
              <a:rPr lang="en-US" dirty="0" err="1" smtClean="0"/>
              <a:t>một</a:t>
            </a:r>
            <a:r>
              <a:rPr lang="en-US" dirty="0" smtClean="0"/>
              <a:t> </a:t>
            </a:r>
            <a:r>
              <a:rPr lang="en-US" dirty="0" err="1" smtClean="0"/>
              <a:t>tài</a:t>
            </a:r>
            <a:r>
              <a:rPr lang="en-US" dirty="0" smtClean="0"/>
              <a:t> </a:t>
            </a:r>
            <a:r>
              <a:rPr lang="en-US" dirty="0" err="1" smtClean="0"/>
              <a:t>sản</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tổ</a:t>
            </a:r>
            <a:r>
              <a:rPr lang="en-US" dirty="0" smtClean="0"/>
              <a:t> </a:t>
            </a:r>
            <a:r>
              <a:rPr lang="en-US" dirty="0" err="1" smtClean="0"/>
              <a:t>chức</a:t>
            </a:r>
            <a:endParaRPr lang="en-US" dirty="0" smtClean="0"/>
          </a:p>
          <a:p>
            <a:pPr lvl="1"/>
            <a:r>
              <a:rPr lang="en-US" dirty="0" err="1" smtClean="0"/>
              <a:t>Đối</a:t>
            </a:r>
            <a:r>
              <a:rPr lang="en-US" dirty="0" smtClean="0"/>
              <a:t> </a:t>
            </a:r>
            <a:r>
              <a:rPr lang="en-US" dirty="0" err="1" smtClean="0"/>
              <a:t>với</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thông</a:t>
            </a:r>
            <a:r>
              <a:rPr lang="en-US" dirty="0" smtClean="0"/>
              <a:t> tin </a:t>
            </a:r>
            <a:r>
              <a:rPr lang="en-US" dirty="0" err="1" smtClean="0"/>
              <a:t>quan</a:t>
            </a:r>
            <a:r>
              <a:rPr lang="en-US" dirty="0" smtClean="0"/>
              <a:t> </a:t>
            </a:r>
            <a:r>
              <a:rPr lang="en-US" dirty="0" err="1" smtClean="0"/>
              <a:t>trọng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endParaRPr lang="en-US" dirty="0" smtClean="0"/>
          </a:p>
          <a:p>
            <a:pPr lvl="2"/>
            <a:r>
              <a:rPr lang="en-US" dirty="0" err="1" smtClean="0"/>
              <a:t>Kế</a:t>
            </a:r>
            <a:r>
              <a:rPr lang="en-US" dirty="0" smtClean="0"/>
              <a:t> </a:t>
            </a:r>
            <a:r>
              <a:rPr lang="en-US" dirty="0" err="1" smtClean="0"/>
              <a:t>hoach</a:t>
            </a:r>
            <a:r>
              <a:rPr lang="en-US" dirty="0" smtClean="0"/>
              <a:t> </a:t>
            </a:r>
            <a:r>
              <a:rPr lang="en-US" dirty="0" err="1" smtClean="0"/>
              <a:t>doanh</a:t>
            </a:r>
            <a:r>
              <a:rPr lang="en-US" dirty="0" smtClean="0"/>
              <a:t> </a:t>
            </a:r>
            <a:r>
              <a:rPr lang="en-US" dirty="0" err="1" smtClean="0"/>
              <a:t>nghiệp</a:t>
            </a:r>
            <a:endParaRPr lang="tr-TR" dirty="0"/>
          </a:p>
          <a:p>
            <a:pPr lvl="2"/>
            <a:r>
              <a:rPr lang="en-US" dirty="0" err="1" smtClean="0"/>
              <a:t>Tài</a:t>
            </a:r>
            <a:r>
              <a:rPr lang="en-US" dirty="0" smtClean="0"/>
              <a:t> </a:t>
            </a:r>
            <a:r>
              <a:rPr lang="en-US" dirty="0" err="1" smtClean="0"/>
              <a:t>sản</a:t>
            </a:r>
            <a:r>
              <a:rPr lang="en-US" dirty="0" smtClean="0"/>
              <a:t> </a:t>
            </a:r>
            <a:r>
              <a:rPr lang="en-US" dirty="0" err="1" smtClean="0"/>
              <a:t>trí</a:t>
            </a:r>
            <a:r>
              <a:rPr lang="en-US" dirty="0" smtClean="0"/>
              <a:t> </a:t>
            </a:r>
            <a:r>
              <a:rPr lang="en-US" dirty="0" err="1" smtClean="0"/>
              <a:t>tuệ</a:t>
            </a:r>
            <a:r>
              <a:rPr lang="en-US" dirty="0"/>
              <a:t>.</a:t>
            </a:r>
            <a:endParaRPr lang="tr-TR" dirty="0"/>
          </a:p>
          <a:p>
            <a:pPr lvl="2"/>
            <a:r>
              <a:rPr lang="en-US" dirty="0" err="1" smtClean="0"/>
              <a:t>Thông</a:t>
            </a:r>
            <a:r>
              <a:rPr lang="en-US" dirty="0" smtClean="0"/>
              <a:t> tin </a:t>
            </a:r>
            <a:r>
              <a:rPr lang="en-US" dirty="0" err="1" smtClean="0"/>
              <a:t>về</a:t>
            </a:r>
            <a:r>
              <a:rPr lang="en-US" dirty="0" smtClean="0"/>
              <a:t> </a:t>
            </a:r>
            <a:r>
              <a:rPr lang="en-US" dirty="0" err="1" smtClean="0"/>
              <a:t>nghiệp</a:t>
            </a:r>
            <a:r>
              <a:rPr lang="en-US" dirty="0" smtClean="0"/>
              <a:t> </a:t>
            </a:r>
            <a:r>
              <a:rPr lang="en-US" dirty="0" err="1" smtClean="0"/>
              <a:t>vụ</a:t>
            </a:r>
            <a:endParaRPr lang="tr-TR" dirty="0"/>
          </a:p>
          <a:p>
            <a:pPr lvl="2"/>
            <a:r>
              <a:rPr lang="en-US" dirty="0" err="1" smtClean="0"/>
              <a:t>Thông</a:t>
            </a:r>
            <a:r>
              <a:rPr lang="en-US" dirty="0" smtClean="0"/>
              <a:t> tin </a:t>
            </a:r>
            <a:r>
              <a:rPr lang="en-US" dirty="0" err="1" smtClean="0"/>
              <a:t>nhân</a:t>
            </a:r>
            <a:r>
              <a:rPr lang="en-US" dirty="0" smtClean="0"/>
              <a:t> </a:t>
            </a:r>
            <a:r>
              <a:rPr lang="en-US" dirty="0" err="1" smtClean="0"/>
              <a:t>viên</a:t>
            </a:r>
            <a:endParaRPr lang="tr-TR" dirty="0"/>
          </a:p>
          <a:p>
            <a:pPr lvl="2"/>
            <a:r>
              <a:rPr lang="en-US" dirty="0" err="1" smtClean="0"/>
              <a:t>Thông</a:t>
            </a:r>
            <a:r>
              <a:rPr lang="en-US" dirty="0" smtClean="0"/>
              <a:t> tin </a:t>
            </a:r>
            <a:r>
              <a:rPr lang="en-US" dirty="0" err="1" smtClean="0"/>
              <a:t>khách</a:t>
            </a:r>
            <a:r>
              <a:rPr lang="en-US" dirty="0" smtClean="0"/>
              <a:t> </a:t>
            </a:r>
            <a:r>
              <a:rPr lang="en-US" dirty="0" err="1" smtClean="0"/>
              <a:t>hàng</a:t>
            </a:r>
            <a:endParaRPr lang="tr-TR" dirty="0"/>
          </a:p>
          <a:p>
            <a:pPr lvl="2"/>
            <a:r>
              <a:rPr lang="en-US" dirty="0" err="1" smtClean="0"/>
              <a:t>Bản</a:t>
            </a:r>
            <a:r>
              <a:rPr lang="en-US" dirty="0" smtClean="0"/>
              <a:t> </a:t>
            </a:r>
            <a:r>
              <a:rPr lang="en-US" dirty="0" err="1" smtClean="0"/>
              <a:t>báo</a:t>
            </a:r>
            <a:r>
              <a:rPr lang="en-US" dirty="0" smtClean="0"/>
              <a:t> </a:t>
            </a:r>
            <a:r>
              <a:rPr lang="en-US" dirty="0" err="1" smtClean="0"/>
              <a:t>cáo</a:t>
            </a:r>
            <a:r>
              <a:rPr lang="en-US" dirty="0" smtClean="0"/>
              <a:t> </a:t>
            </a:r>
            <a:r>
              <a:rPr lang="en-US" dirty="0" err="1" smtClean="0"/>
              <a:t>tài</a:t>
            </a:r>
            <a:r>
              <a:rPr lang="en-US" dirty="0" smtClean="0"/>
              <a:t> </a:t>
            </a:r>
            <a:r>
              <a:rPr lang="en-US" dirty="0" err="1" smtClean="0"/>
              <a:t>chính</a:t>
            </a:r>
            <a:endParaRPr lang="tr-TR" dirty="0"/>
          </a:p>
          <a:p>
            <a:pPr lvl="2"/>
            <a:endParaRPr lang="en-US" dirty="0" smtClean="0"/>
          </a:p>
        </p:txBody>
      </p:sp>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161461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endParaRPr lang="en-US" dirty="0"/>
          </a:p>
        </p:txBody>
      </p:sp>
      <p:sp>
        <p:nvSpPr>
          <p:cNvPr id="3" name="Content Placeholder 2"/>
          <p:cNvSpPr>
            <a:spLocks noGrp="1"/>
          </p:cNvSpPr>
          <p:nvPr>
            <p:ph sz="quarter" idx="1"/>
          </p:nvPr>
        </p:nvSpPr>
        <p:spPr>
          <a:xfrm>
            <a:off x="457200" y="1600200"/>
            <a:ext cx="3810000" cy="4873752"/>
          </a:xfrm>
        </p:spPr>
        <p:txBody>
          <a:bodyPr>
            <a:normAutofit/>
          </a:bodyPr>
          <a:lstStyle/>
          <a:p>
            <a:pPr marL="434340" indent="-342900">
              <a:buSzPct val="120000"/>
              <a:buFontTx/>
              <a:buChar char="•"/>
            </a:pPr>
            <a:r>
              <a:rPr lang="en-US" sz="1800" dirty="0" err="1" smtClean="0"/>
              <a:t>Hệ</a:t>
            </a:r>
            <a:r>
              <a:rPr lang="en-US" sz="1800" dirty="0" smtClean="0"/>
              <a:t> </a:t>
            </a:r>
            <a:r>
              <a:rPr lang="en-US" sz="1800" dirty="0" err="1" smtClean="0"/>
              <a:t>thống</a:t>
            </a:r>
            <a:r>
              <a:rPr lang="en-US" sz="1800" dirty="0" smtClean="0"/>
              <a:t> </a:t>
            </a:r>
            <a:r>
              <a:rPr lang="en-US" sz="1800" dirty="0" err="1" smtClean="0"/>
              <a:t>ngừng</a:t>
            </a:r>
            <a:r>
              <a:rPr lang="en-US" sz="1800" dirty="0" smtClean="0"/>
              <a:t> </a:t>
            </a:r>
            <a:r>
              <a:rPr lang="en-US" sz="1800" dirty="0" err="1" smtClean="0"/>
              <a:t>sử</a:t>
            </a:r>
            <a:r>
              <a:rPr lang="en-US" sz="1800" dirty="0" smtClean="0"/>
              <a:t> </a:t>
            </a:r>
            <a:r>
              <a:rPr lang="en-US" sz="1800" dirty="0" err="1" smtClean="0"/>
              <a:t>dụng</a:t>
            </a:r>
            <a:endParaRPr lang="tr-TR" sz="1800" dirty="0"/>
          </a:p>
          <a:p>
            <a:pPr marL="434340" indent="-342900">
              <a:buSzPct val="120000"/>
              <a:buFontTx/>
              <a:buChar char="•"/>
            </a:pPr>
            <a:r>
              <a:rPr lang="en-US" sz="1800" dirty="0" err="1" smtClean="0"/>
              <a:t>Tấn</a:t>
            </a:r>
            <a:r>
              <a:rPr lang="en-US" sz="1800" dirty="0" smtClean="0"/>
              <a:t> </a:t>
            </a:r>
            <a:r>
              <a:rPr lang="en-US" sz="1800" dirty="0" err="1" smtClean="0"/>
              <a:t>công</a:t>
            </a:r>
            <a:r>
              <a:rPr lang="en-US" sz="1800" dirty="0" smtClean="0"/>
              <a:t> </a:t>
            </a:r>
            <a:r>
              <a:rPr lang="en-US" sz="1800" dirty="0" err="1" smtClean="0"/>
              <a:t>từ</a:t>
            </a:r>
            <a:r>
              <a:rPr lang="en-US" sz="1800" dirty="0" smtClean="0"/>
              <a:t> </a:t>
            </a:r>
            <a:r>
              <a:rPr lang="en-US" sz="1800" dirty="0" err="1" smtClean="0"/>
              <a:t>chối</a:t>
            </a:r>
            <a:r>
              <a:rPr lang="en-US" sz="1800" dirty="0" smtClean="0"/>
              <a:t> </a:t>
            </a:r>
            <a:r>
              <a:rPr lang="en-US" sz="1800" dirty="0" err="1" smtClean="0"/>
              <a:t>dịch</a:t>
            </a:r>
            <a:r>
              <a:rPr lang="en-US" sz="1800" dirty="0" smtClean="0"/>
              <a:t> </a:t>
            </a:r>
            <a:r>
              <a:rPr lang="en-US" sz="1800" dirty="0" err="1" smtClean="0"/>
              <a:t>vụ</a:t>
            </a:r>
            <a:endParaRPr lang="en-GB" sz="1800" dirty="0"/>
          </a:p>
          <a:p>
            <a:pPr marL="434340" indent="-342900">
              <a:buSzPct val="120000"/>
              <a:buFontTx/>
              <a:buChar char="•"/>
            </a:pPr>
            <a:r>
              <a:rPr lang="en-US" sz="1800" dirty="0" err="1" smtClean="0"/>
              <a:t>Sử</a:t>
            </a:r>
            <a:r>
              <a:rPr lang="en-US" sz="1800" dirty="0" smtClean="0"/>
              <a:t> </a:t>
            </a:r>
            <a:r>
              <a:rPr lang="en-US" sz="1800" dirty="0" err="1" smtClean="0"/>
              <a:t>dụng</a:t>
            </a:r>
            <a:r>
              <a:rPr lang="en-US" sz="1800" dirty="0" smtClean="0"/>
              <a:t> </a:t>
            </a:r>
            <a:r>
              <a:rPr lang="en-US" sz="1800" dirty="0" err="1" smtClean="0"/>
              <a:t>tài</a:t>
            </a:r>
            <a:r>
              <a:rPr lang="en-US" sz="1800" dirty="0" smtClean="0"/>
              <a:t> </a:t>
            </a:r>
            <a:r>
              <a:rPr lang="en-US" sz="1800" dirty="0" err="1" smtClean="0"/>
              <a:t>nguyên</a:t>
            </a:r>
            <a:r>
              <a:rPr lang="en-US" sz="1800" dirty="0" smtClean="0"/>
              <a:t> </a:t>
            </a:r>
            <a:r>
              <a:rPr lang="en-US" sz="1800" dirty="0" err="1" smtClean="0"/>
              <a:t>sai</a:t>
            </a:r>
            <a:r>
              <a:rPr lang="en-US" sz="1800" dirty="0" smtClean="0"/>
              <a:t> </a:t>
            </a:r>
            <a:r>
              <a:rPr lang="en-US" sz="1800" dirty="0" err="1" smtClean="0"/>
              <a:t>mục</a:t>
            </a:r>
            <a:r>
              <a:rPr lang="en-US" sz="1800" dirty="0" smtClean="0"/>
              <a:t> </a:t>
            </a:r>
            <a:r>
              <a:rPr lang="en-US" sz="1800" dirty="0" err="1" smtClean="0"/>
              <a:t>đích</a:t>
            </a:r>
            <a:endParaRPr lang="tr-TR" sz="1800" dirty="0"/>
          </a:p>
          <a:p>
            <a:pPr marL="925830" lvl="1" indent="-342900">
              <a:buSzPct val="120000"/>
              <a:buFontTx/>
              <a:buChar char="•"/>
            </a:pPr>
            <a:r>
              <a:rPr lang="tr-TR" sz="1800" dirty="0"/>
              <a:t>Internet/</a:t>
            </a:r>
            <a:r>
              <a:rPr lang="en-GB" sz="1800" dirty="0"/>
              <a:t>email /</a:t>
            </a:r>
            <a:r>
              <a:rPr lang="tr-TR" sz="1800" dirty="0"/>
              <a:t>telephone</a:t>
            </a:r>
          </a:p>
          <a:p>
            <a:pPr marL="434340" indent="-342900">
              <a:buSzPct val="120000"/>
              <a:buFontTx/>
              <a:buChar char="•"/>
            </a:pPr>
            <a:r>
              <a:rPr lang="en-US" sz="1800" dirty="0" err="1" smtClean="0"/>
              <a:t>Tổn</a:t>
            </a:r>
            <a:r>
              <a:rPr lang="en-US" sz="1800" dirty="0" smtClean="0"/>
              <a:t> </a:t>
            </a:r>
            <a:r>
              <a:rPr lang="en-US" sz="1800" dirty="0" err="1" smtClean="0"/>
              <a:t>hại</a:t>
            </a:r>
            <a:r>
              <a:rPr lang="en-US" sz="1800" dirty="0" smtClean="0"/>
              <a:t> </a:t>
            </a:r>
            <a:r>
              <a:rPr lang="en-US" sz="1800" dirty="0" err="1" smtClean="0"/>
              <a:t>danh</a:t>
            </a:r>
            <a:r>
              <a:rPr lang="en-US" sz="1800" dirty="0" smtClean="0"/>
              <a:t> </a:t>
            </a:r>
            <a:r>
              <a:rPr lang="en-US" sz="1800" dirty="0" err="1" smtClean="0"/>
              <a:t>tiếng</a:t>
            </a:r>
            <a:endParaRPr lang="en-GB" sz="1800" dirty="0"/>
          </a:p>
          <a:p>
            <a:pPr marL="434340" indent="-342900">
              <a:buSzPct val="120000"/>
              <a:buFontTx/>
              <a:buChar char="•"/>
            </a:pPr>
            <a:r>
              <a:rPr lang="en-US" sz="1800" dirty="0" err="1" smtClean="0"/>
              <a:t>Tình</a:t>
            </a:r>
            <a:r>
              <a:rPr lang="en-US" sz="1800" dirty="0" smtClean="0"/>
              <a:t> </a:t>
            </a:r>
            <a:r>
              <a:rPr lang="en-US" sz="1800" dirty="0" err="1" smtClean="0"/>
              <a:t>báo</a:t>
            </a:r>
            <a:r>
              <a:rPr lang="en-US" sz="1800" dirty="0" smtClean="0"/>
              <a:t> </a:t>
            </a:r>
            <a:r>
              <a:rPr lang="en-US" sz="1800" dirty="0" err="1" smtClean="0"/>
              <a:t>công</a:t>
            </a:r>
            <a:r>
              <a:rPr lang="en-US" sz="1800" dirty="0" smtClean="0"/>
              <a:t> </a:t>
            </a:r>
            <a:r>
              <a:rPr lang="en-US" sz="1800" dirty="0" err="1" smtClean="0"/>
              <a:t>nghiệp</a:t>
            </a:r>
            <a:endParaRPr lang="tr-TR" sz="1800" dirty="0"/>
          </a:p>
          <a:p>
            <a:pPr marL="434340" indent="-342900">
              <a:buSzPct val="120000"/>
              <a:buFontTx/>
              <a:buChar char="•"/>
            </a:pPr>
            <a:r>
              <a:rPr lang="en-US" sz="1800" dirty="0" err="1" smtClean="0"/>
              <a:t>Gian</a:t>
            </a:r>
            <a:r>
              <a:rPr lang="en-US" sz="1800" dirty="0" smtClean="0"/>
              <a:t> </a:t>
            </a:r>
            <a:r>
              <a:rPr lang="en-US" sz="1800" dirty="0" err="1" smtClean="0"/>
              <a:t>lận</a:t>
            </a:r>
            <a:r>
              <a:rPr lang="en-US" sz="1800" dirty="0" smtClean="0"/>
              <a:t> </a:t>
            </a:r>
            <a:r>
              <a:rPr lang="en-US" sz="1800" dirty="0" err="1" smtClean="0"/>
              <a:t>thông</a:t>
            </a:r>
            <a:r>
              <a:rPr lang="en-US" sz="1800" dirty="0" smtClean="0"/>
              <a:t> tin</a:t>
            </a:r>
            <a:endParaRPr lang="en-GB" sz="1800" dirty="0"/>
          </a:p>
          <a:p>
            <a:pPr marL="434340" indent="-342900">
              <a:buSzPct val="120000"/>
              <a:buFontTx/>
              <a:buChar char="•"/>
            </a:pPr>
            <a:r>
              <a:rPr lang="tr-TR" sz="1800" dirty="0"/>
              <a:t>V</a:t>
            </a:r>
            <a:r>
              <a:rPr lang="en-GB" sz="1800" dirty="0" err="1"/>
              <a:t>iruses</a:t>
            </a:r>
            <a:r>
              <a:rPr lang="en-GB" sz="1800" dirty="0"/>
              <a:t>/spy-ware </a:t>
            </a:r>
            <a:r>
              <a:rPr lang="en-GB" sz="1800" dirty="0" err="1"/>
              <a:t>etc</a:t>
            </a:r>
            <a:endParaRPr lang="en-GB" sz="1800" dirty="0"/>
          </a:p>
          <a:p>
            <a:pPr marL="434340" indent="-342900">
              <a:buSzPct val="120000"/>
              <a:buFontTx/>
              <a:buChar char="•"/>
            </a:pPr>
            <a:r>
              <a:rPr lang="en-US" sz="1800" dirty="0" err="1" smtClean="0"/>
              <a:t>Sử</a:t>
            </a:r>
            <a:r>
              <a:rPr lang="en-US" sz="1800" dirty="0" smtClean="0"/>
              <a:t> </a:t>
            </a:r>
            <a:r>
              <a:rPr lang="en-US" sz="1800" dirty="0" err="1" smtClean="0"/>
              <a:t>dụng</a:t>
            </a:r>
            <a:r>
              <a:rPr lang="en-US" sz="1800" dirty="0" smtClean="0"/>
              <a:t> </a:t>
            </a:r>
            <a:r>
              <a:rPr lang="en-US" sz="1800" dirty="0" err="1" smtClean="0"/>
              <a:t>phần</a:t>
            </a:r>
            <a:r>
              <a:rPr lang="en-US" sz="1800" dirty="0" smtClean="0"/>
              <a:t> </a:t>
            </a:r>
            <a:r>
              <a:rPr lang="en-US" sz="1800" dirty="0" err="1" smtClean="0"/>
              <a:t>mềm</a:t>
            </a:r>
            <a:r>
              <a:rPr lang="en-US" sz="1800" dirty="0" smtClean="0"/>
              <a:t> </a:t>
            </a:r>
            <a:r>
              <a:rPr lang="en-US" sz="1800" dirty="0" err="1" smtClean="0"/>
              <a:t>không</a:t>
            </a:r>
            <a:r>
              <a:rPr lang="en-US" sz="1800" dirty="0" smtClean="0"/>
              <a:t> </a:t>
            </a:r>
            <a:r>
              <a:rPr lang="en-US" sz="1800" dirty="0" err="1" smtClean="0"/>
              <a:t>hợp</a:t>
            </a:r>
            <a:r>
              <a:rPr lang="en-US" sz="1800" dirty="0" smtClean="0"/>
              <a:t> </a:t>
            </a:r>
            <a:r>
              <a:rPr lang="en-US" sz="1800" dirty="0" err="1" smtClean="0"/>
              <a:t>lệ</a:t>
            </a:r>
            <a:endParaRPr lang="en-GB" sz="1800" dirty="0"/>
          </a:p>
          <a:p>
            <a:pPr marL="0" indent="0">
              <a:buNone/>
            </a:pPr>
            <a:endParaRPr lang="en-US" sz="1800" dirty="0"/>
          </a:p>
        </p:txBody>
      </p:sp>
      <p:pic>
        <p:nvPicPr>
          <p:cNvPr id="4" name="4 İçerik Yer Tutucusu" descr="computer-security-criminal.jpg"/>
          <p:cNvPicPr>
            <a:picLocks noChangeAspect="1"/>
          </p:cNvPicPr>
          <p:nvPr/>
        </p:nvPicPr>
        <p:blipFill>
          <a:blip r:embed="rId3" cstate="print"/>
          <a:stretch>
            <a:fillRect/>
          </a:stretch>
        </p:blipFill>
        <p:spPr bwMode="auto">
          <a:xfrm>
            <a:off x="4876800" y="685800"/>
            <a:ext cx="3429000" cy="2275242"/>
          </a:xfrm>
          <a:prstGeom prst="rect">
            <a:avLst/>
          </a:prstGeom>
          <a:noFill/>
          <a:ln w="9525">
            <a:noFill/>
            <a:miter lim="800000"/>
            <a:headEnd/>
            <a:tailEnd/>
          </a:ln>
        </p:spPr>
      </p:pic>
      <p:pic>
        <p:nvPicPr>
          <p:cNvPr id="5" name="5 Resim" descr="compSecurity.jpg"/>
          <p:cNvPicPr>
            <a:picLocks noChangeAspect="1"/>
          </p:cNvPicPr>
          <p:nvPr/>
        </p:nvPicPr>
        <p:blipFill>
          <a:blip r:embed="rId4" cstate="print"/>
          <a:stretch>
            <a:fillRect/>
          </a:stretch>
        </p:blipFill>
        <p:spPr>
          <a:xfrm>
            <a:off x="5029200" y="3276600"/>
            <a:ext cx="3444390" cy="2819400"/>
          </a:xfrm>
          <a:prstGeom prst="rect">
            <a:avLst/>
          </a:prstGeom>
        </p:spPr>
      </p:pic>
    </p:spTree>
    <p:extLst>
      <p:ext uri="{BB962C8B-B14F-4D97-AF65-F5344CB8AC3E}">
        <p14:creationId xmlns:p14="http://schemas.microsoft.com/office/powerpoint/2010/main" val="109680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endParaRPr lang="en-US" dirty="0"/>
          </a:p>
        </p:txBody>
      </p:sp>
      <p:pic>
        <p:nvPicPr>
          <p:cNvPr id="18" name="4 İçerik Yer Tutucusu" descr="computer-and-network-security-hand.jpg"/>
          <p:cNvPicPr>
            <a:picLocks noGrp="1" noChangeAspect="1"/>
          </p:cNvPicPr>
          <p:nvPr/>
        </p:nvPicPr>
        <p:blipFill>
          <a:blip r:embed="rId3" cstate="print"/>
          <a:stretch>
            <a:fillRect/>
          </a:stretch>
        </p:blipFill>
        <p:spPr bwMode="auto">
          <a:xfrm>
            <a:off x="2209800" y="1676400"/>
            <a:ext cx="3657600" cy="3467100"/>
          </a:xfrm>
          <a:prstGeom prst="rect">
            <a:avLst/>
          </a:prstGeom>
          <a:noFill/>
          <a:ln w="9525">
            <a:noFill/>
            <a:miter lim="800000"/>
            <a:headEnd/>
            <a:tailEnd/>
          </a:ln>
        </p:spPr>
      </p:pic>
      <p:pic>
        <p:nvPicPr>
          <p:cNvPr id="19" name="6 Resim" descr="Viruses.jpg"/>
          <p:cNvPicPr>
            <a:picLocks noChangeAspect="1"/>
          </p:cNvPicPr>
          <p:nvPr/>
        </p:nvPicPr>
        <p:blipFill>
          <a:blip r:embed="rId4" cstate="print"/>
          <a:srcRect l="7408"/>
          <a:stretch>
            <a:fillRect/>
          </a:stretch>
        </p:blipFill>
        <p:spPr>
          <a:xfrm>
            <a:off x="533400" y="4551665"/>
            <a:ext cx="1905000" cy="2057400"/>
          </a:xfrm>
          <a:prstGeom prst="rect">
            <a:avLst/>
          </a:prstGeom>
        </p:spPr>
      </p:pic>
      <p:pic>
        <p:nvPicPr>
          <p:cNvPr id="20" name="7 Resim" descr="trojan.jpg"/>
          <p:cNvPicPr>
            <a:picLocks noChangeAspect="1"/>
          </p:cNvPicPr>
          <p:nvPr/>
        </p:nvPicPr>
        <p:blipFill>
          <a:blip r:embed="rId5" cstate="print"/>
          <a:srcRect l="21582"/>
          <a:stretch>
            <a:fillRect/>
          </a:stretch>
        </p:blipFill>
        <p:spPr>
          <a:xfrm>
            <a:off x="6019800" y="4836131"/>
            <a:ext cx="1752600" cy="1488469"/>
          </a:xfrm>
          <a:prstGeom prst="rect">
            <a:avLst/>
          </a:prstGeom>
        </p:spPr>
      </p:pic>
    </p:spTree>
    <p:extLst>
      <p:ext uri="{BB962C8B-B14F-4D97-AF65-F5344CB8AC3E}">
        <p14:creationId xmlns:p14="http://schemas.microsoft.com/office/powerpoint/2010/main" val="3969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ISMS </a:t>
            </a:r>
            <a:endParaRPr lang="en-US" dirty="0"/>
          </a:p>
        </p:txBody>
      </p:sp>
      <p:sp>
        <p:nvSpPr>
          <p:cNvPr id="3" name="Content Placeholder 2"/>
          <p:cNvSpPr>
            <a:spLocks noGrp="1"/>
          </p:cNvSpPr>
          <p:nvPr>
            <p:ph sz="quarter" idx="1"/>
          </p:nvPr>
        </p:nvSpPr>
        <p:spPr>
          <a:xfrm>
            <a:off x="457200" y="1600200"/>
            <a:ext cx="3200400" cy="4873752"/>
          </a:xfrm>
        </p:spPr>
        <p:txBody>
          <a:bodyPr/>
          <a:lstStyle/>
          <a:p>
            <a:pPr marL="274320" lvl="1">
              <a:spcBef>
                <a:spcPts val="600"/>
              </a:spcBef>
              <a:buSzPct val="70000"/>
              <a:buFont typeface="Wingdings"/>
              <a:buChar char=""/>
            </a:pPr>
            <a:r>
              <a:rPr lang="en-GB" sz="2400" dirty="0" err="1" smtClean="0"/>
              <a:t>Là</a:t>
            </a:r>
            <a:r>
              <a:rPr lang="en-GB" sz="2400" dirty="0" smtClean="0"/>
              <a:t> </a:t>
            </a:r>
            <a:r>
              <a:rPr lang="en-GB" sz="2400" dirty="0" err="1" smtClean="0"/>
              <a:t>một</a:t>
            </a:r>
            <a:r>
              <a:rPr lang="en-GB" sz="2400" dirty="0" smtClean="0"/>
              <a:t> </a:t>
            </a:r>
            <a:r>
              <a:rPr lang="en-GB" sz="2400" dirty="0" err="1" smtClean="0"/>
              <a:t>khái</a:t>
            </a:r>
            <a:r>
              <a:rPr lang="en-GB" sz="2400" dirty="0" smtClean="0"/>
              <a:t> </a:t>
            </a:r>
            <a:r>
              <a:rPr lang="en-GB" sz="2400" dirty="0" err="1" smtClean="0"/>
              <a:t>niệm</a:t>
            </a:r>
            <a:r>
              <a:rPr lang="en-GB" sz="2400" dirty="0" smtClean="0"/>
              <a:t> </a:t>
            </a:r>
            <a:r>
              <a:rPr lang="en-GB" sz="2400" dirty="0" err="1" smtClean="0"/>
              <a:t>và</a:t>
            </a:r>
            <a:r>
              <a:rPr lang="en-GB" sz="2400" dirty="0" smtClean="0"/>
              <a:t> </a:t>
            </a:r>
            <a:r>
              <a:rPr lang="en-GB" sz="2400" dirty="0" err="1" smtClean="0"/>
              <a:t>phương</a:t>
            </a:r>
            <a:r>
              <a:rPr lang="en-GB" sz="2400" dirty="0" smtClean="0"/>
              <a:t> </a:t>
            </a:r>
            <a:r>
              <a:rPr lang="en-GB" sz="2400" dirty="0" err="1" smtClean="0"/>
              <a:t>pháp</a:t>
            </a:r>
            <a:r>
              <a:rPr lang="en-GB" sz="2400" dirty="0" smtClean="0"/>
              <a:t> </a:t>
            </a:r>
            <a:r>
              <a:rPr lang="en-GB" sz="2400" dirty="0" err="1" smtClean="0"/>
              <a:t>được</a:t>
            </a:r>
            <a:r>
              <a:rPr lang="en-GB" sz="2400" dirty="0" smtClean="0"/>
              <a:t> </a:t>
            </a:r>
            <a:r>
              <a:rPr lang="en-GB" sz="2400" dirty="0" err="1" smtClean="0"/>
              <a:t>đưa</a:t>
            </a:r>
            <a:r>
              <a:rPr lang="en-GB" sz="2400" dirty="0" smtClean="0"/>
              <a:t> </a:t>
            </a:r>
            <a:r>
              <a:rPr lang="en-GB" sz="2400" dirty="0" err="1" smtClean="0"/>
              <a:t>ra</a:t>
            </a:r>
            <a:r>
              <a:rPr lang="en-GB" sz="2400" dirty="0" smtClean="0"/>
              <a:t> </a:t>
            </a:r>
            <a:r>
              <a:rPr lang="en-GB" sz="2400" dirty="0" err="1" smtClean="0"/>
              <a:t>nhằm</a:t>
            </a:r>
            <a:r>
              <a:rPr lang="en-GB" sz="2400" dirty="0" smtClean="0"/>
              <a:t> </a:t>
            </a:r>
            <a:r>
              <a:rPr lang="en-GB" sz="2400" dirty="0" err="1" smtClean="0"/>
              <a:t>để</a:t>
            </a:r>
            <a:r>
              <a:rPr lang="en-GB" sz="2400" dirty="0" smtClean="0"/>
              <a:t> </a:t>
            </a:r>
            <a:r>
              <a:rPr lang="en-GB" sz="2400" dirty="0" err="1" smtClean="0"/>
              <a:t>một</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nên</a:t>
            </a:r>
            <a:r>
              <a:rPr lang="en-GB" sz="2400" dirty="0" smtClean="0"/>
              <a:t> </a:t>
            </a:r>
            <a:r>
              <a:rPr lang="en-GB" sz="2400" dirty="0" err="1" smtClean="0"/>
              <a:t>bảo</a:t>
            </a:r>
            <a:r>
              <a:rPr lang="en-GB" sz="2400" dirty="0" smtClean="0"/>
              <a:t> </a:t>
            </a:r>
            <a:r>
              <a:rPr lang="en-GB" sz="2400" dirty="0" err="1" smtClean="0"/>
              <a:t>vệ</a:t>
            </a:r>
            <a:r>
              <a:rPr lang="en-GB" sz="2400" dirty="0" smtClean="0"/>
              <a:t> </a:t>
            </a:r>
            <a:r>
              <a:rPr lang="en-GB" sz="2400" dirty="0" err="1" smtClean="0"/>
              <a:t>tài</a:t>
            </a:r>
            <a:r>
              <a:rPr lang="en-GB" sz="2400" dirty="0" smtClean="0"/>
              <a:t> </a:t>
            </a:r>
            <a:r>
              <a:rPr lang="en-GB" sz="2400" dirty="0" err="1" smtClean="0"/>
              <a:t>sản</a:t>
            </a:r>
            <a:r>
              <a:rPr lang="en-GB" sz="2400" dirty="0" smtClean="0"/>
              <a:t> </a:t>
            </a:r>
            <a:r>
              <a:rPr lang="en-GB" sz="2400" dirty="0" err="1" smtClean="0"/>
              <a:t>và</a:t>
            </a:r>
            <a:r>
              <a:rPr lang="en-GB" sz="2400" dirty="0" smtClean="0"/>
              <a:t> </a:t>
            </a:r>
            <a:r>
              <a:rPr lang="en-GB" sz="2400" dirty="0" err="1" smtClean="0"/>
              <a:t>thông</a:t>
            </a:r>
            <a:r>
              <a:rPr lang="en-GB" sz="2400" dirty="0" smtClean="0"/>
              <a:t> tin </a:t>
            </a:r>
            <a:r>
              <a:rPr lang="en-GB" sz="2400" dirty="0" err="1" smtClean="0"/>
              <a:t>của</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đó</a:t>
            </a:r>
            <a:r>
              <a:rPr lang="en-GB" sz="2400" dirty="0" smtClean="0"/>
              <a:t>.</a:t>
            </a:r>
          </a:p>
          <a:p>
            <a:pPr marL="274320" lvl="1">
              <a:spcBef>
                <a:spcPts val="600"/>
              </a:spcBef>
              <a:buSzPct val="70000"/>
              <a:buFont typeface="Wingdings"/>
              <a:buChar char=""/>
            </a:pPr>
            <a:endParaRPr lang="en-GB" sz="2400" dirty="0"/>
          </a:p>
          <a:p>
            <a:endParaRPr lang="en-US" dirty="0"/>
          </a:p>
        </p:txBody>
      </p:sp>
      <p:pic>
        <p:nvPicPr>
          <p:cNvPr id="4" name="4 İçerik Yer Tutucusu" descr="Information_security_components_JMK.png"/>
          <p:cNvPicPr>
            <a:picLocks noGrp="1" noChangeAspect="1"/>
          </p:cNvPicPr>
          <p:nvPr/>
        </p:nvPicPr>
        <p:blipFill>
          <a:blip r:embed="rId3" cstate="print"/>
          <a:stretch>
            <a:fillRect/>
          </a:stretch>
        </p:blipFill>
        <p:spPr bwMode="auto">
          <a:xfrm>
            <a:off x="4343400" y="1524000"/>
            <a:ext cx="4164320" cy="3706330"/>
          </a:xfrm>
          <a:prstGeom prst="rect">
            <a:avLst/>
          </a:prstGeom>
          <a:noFill/>
          <a:ln w="9525">
            <a:noFill/>
            <a:miter lim="800000"/>
            <a:headEnd/>
            <a:tailEnd/>
          </a:ln>
        </p:spPr>
      </p:pic>
    </p:spTree>
    <p:extLst>
      <p:ext uri="{BB962C8B-B14F-4D97-AF65-F5344CB8AC3E}">
        <p14:creationId xmlns:p14="http://schemas.microsoft.com/office/powerpoint/2010/main" val="53665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ISMS</a:t>
            </a:r>
            <a:endParaRPr lang="en-US" dirty="0"/>
          </a:p>
        </p:txBody>
      </p:sp>
      <p:sp>
        <p:nvSpPr>
          <p:cNvPr id="3" name="Content Placeholder 2"/>
          <p:cNvSpPr>
            <a:spLocks noGrp="1"/>
          </p:cNvSpPr>
          <p:nvPr>
            <p:ph sz="quarter" idx="1"/>
          </p:nvPr>
        </p:nvSpPr>
        <p:spPr>
          <a:xfrm>
            <a:off x="914400" y="1600200"/>
            <a:ext cx="7391400" cy="1981200"/>
          </a:xfrm>
        </p:spPr>
        <p:txBody>
          <a:bodyPr>
            <a:normAutofit fontScale="85000" lnSpcReduction="20000"/>
          </a:bodyPr>
          <a:lstStyle/>
          <a:p>
            <a:pPr>
              <a:buNone/>
            </a:pPr>
            <a:r>
              <a:rPr lang="en-GB" dirty="0" err="1" smtClean="0"/>
              <a:t>Tư</a:t>
            </a:r>
            <a:r>
              <a:rPr lang="en-GB" dirty="0" smtClean="0"/>
              <a:t> </a:t>
            </a:r>
            <a:r>
              <a:rPr lang="en-GB" dirty="0" err="1" smtClean="0"/>
              <a:t>tưởng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hệ</a:t>
            </a:r>
            <a:r>
              <a:rPr lang="en-GB" dirty="0" smtClean="0"/>
              <a:t> </a:t>
            </a:r>
            <a:r>
              <a:rPr lang="en-GB" dirty="0" err="1" smtClean="0"/>
              <a:t>thống</a:t>
            </a:r>
            <a:r>
              <a:rPr lang="en-GB" dirty="0" smtClean="0"/>
              <a:t> </a:t>
            </a:r>
            <a:r>
              <a:rPr lang="en-GB" dirty="0" err="1" smtClean="0"/>
              <a:t>quản</a:t>
            </a:r>
            <a:r>
              <a:rPr lang="en-GB" dirty="0" smtClean="0"/>
              <a:t> </a:t>
            </a:r>
            <a:r>
              <a:rPr lang="en-GB" dirty="0" err="1" smtClean="0"/>
              <a:t>trị</a:t>
            </a:r>
            <a:r>
              <a:rPr lang="en-GB" dirty="0" smtClean="0"/>
              <a:t> </a:t>
            </a:r>
            <a:r>
              <a:rPr lang="en-GB" dirty="0" err="1" smtClean="0"/>
              <a:t>bảo</a:t>
            </a:r>
            <a:r>
              <a:rPr lang="en-GB" dirty="0" smtClean="0"/>
              <a:t> </a:t>
            </a:r>
            <a:r>
              <a:rPr lang="en-GB" dirty="0" err="1" smtClean="0"/>
              <a:t>mật</a:t>
            </a:r>
            <a:r>
              <a:rPr lang="en-GB" dirty="0" smtClean="0"/>
              <a:t> </a:t>
            </a:r>
            <a:r>
              <a:rPr lang="en-GB" dirty="0" err="1" smtClean="0"/>
              <a:t>thông</a:t>
            </a:r>
            <a:r>
              <a:rPr lang="en-GB" dirty="0" smtClean="0"/>
              <a:t> tin (ISMS) </a:t>
            </a:r>
            <a:r>
              <a:rPr lang="en-GB" dirty="0" err="1" smtClean="0"/>
              <a:t>là</a:t>
            </a:r>
            <a:r>
              <a:rPr lang="en-GB" dirty="0" smtClean="0"/>
              <a:t> </a:t>
            </a:r>
            <a:r>
              <a:rPr lang="en-GB" dirty="0" err="1" smtClean="0"/>
              <a:t>tổ</a:t>
            </a:r>
            <a:r>
              <a:rPr lang="en-GB" dirty="0" smtClean="0"/>
              <a:t> </a:t>
            </a:r>
            <a:r>
              <a:rPr lang="en-GB" dirty="0" err="1" smtClean="0"/>
              <a:t>chức</a:t>
            </a:r>
            <a:r>
              <a:rPr lang="en-GB" dirty="0" smtClean="0"/>
              <a:t> </a:t>
            </a:r>
            <a:r>
              <a:rPr lang="en-GB" dirty="0" err="1" smtClean="0"/>
              <a:t>doanh</a:t>
            </a:r>
            <a:r>
              <a:rPr lang="en-GB" dirty="0" smtClean="0"/>
              <a:t> </a:t>
            </a:r>
            <a:r>
              <a:rPr lang="en-GB" dirty="0" err="1" smtClean="0"/>
              <a:t>nghiệp</a:t>
            </a:r>
            <a:r>
              <a:rPr lang="en-GB" dirty="0" smtClean="0"/>
              <a:t> </a:t>
            </a:r>
            <a:r>
              <a:rPr lang="en-GB" dirty="0" err="1" smtClean="0"/>
              <a:t>đó</a:t>
            </a:r>
            <a:r>
              <a:rPr lang="en-GB" dirty="0" smtClean="0"/>
              <a:t> </a:t>
            </a:r>
            <a:r>
              <a:rPr lang="en-GB" dirty="0" err="1" smtClean="0"/>
              <a:t>phải</a:t>
            </a:r>
            <a:r>
              <a:rPr lang="en-GB" dirty="0" smtClean="0"/>
              <a:t> </a:t>
            </a:r>
            <a:r>
              <a:rPr lang="en-GB" dirty="0" err="1" smtClean="0"/>
              <a:t>duy</a:t>
            </a:r>
            <a:r>
              <a:rPr lang="en-GB" dirty="0" smtClean="0"/>
              <a:t> </a:t>
            </a:r>
            <a:r>
              <a:rPr lang="en-GB" dirty="0" err="1" smtClean="0"/>
              <a:t>trì</a:t>
            </a:r>
            <a:r>
              <a:rPr lang="en-GB" dirty="0" smtClean="0"/>
              <a:t> </a:t>
            </a:r>
            <a:r>
              <a:rPr lang="en-GB" dirty="0" err="1" smtClean="0"/>
              <a:t>và</a:t>
            </a:r>
            <a:r>
              <a:rPr lang="en-GB" dirty="0" smtClean="0"/>
              <a:t> </a:t>
            </a:r>
            <a:r>
              <a:rPr lang="en-GB" dirty="0" err="1" smtClean="0"/>
              <a:t>cải</a:t>
            </a:r>
            <a:r>
              <a:rPr lang="en-GB" dirty="0" smtClean="0"/>
              <a:t> </a:t>
            </a:r>
            <a:r>
              <a:rPr lang="en-GB" dirty="0" err="1" smtClean="0"/>
              <a:t>tiến</a:t>
            </a:r>
            <a:r>
              <a:rPr lang="en-GB" dirty="0"/>
              <a:t> </a:t>
            </a:r>
            <a:r>
              <a:rPr lang="en-GB" dirty="0" smtClean="0"/>
              <a:t>:</a:t>
            </a:r>
          </a:p>
          <a:p>
            <a:r>
              <a:rPr lang="en-GB" dirty="0" smtClean="0"/>
              <a:t>Confidentiality (</a:t>
            </a:r>
            <a:r>
              <a:rPr lang="en-GB" dirty="0" err="1" smtClean="0"/>
              <a:t>tính</a:t>
            </a:r>
            <a:r>
              <a:rPr lang="en-GB" dirty="0" smtClean="0"/>
              <a:t> </a:t>
            </a:r>
            <a:r>
              <a:rPr lang="en-GB" dirty="0" err="1" smtClean="0"/>
              <a:t>đáng</a:t>
            </a:r>
            <a:r>
              <a:rPr lang="en-GB" dirty="0" smtClean="0"/>
              <a:t> tin </a:t>
            </a:r>
            <a:r>
              <a:rPr lang="en-GB" dirty="0" err="1" smtClean="0"/>
              <a:t>cậy</a:t>
            </a:r>
            <a:r>
              <a:rPr lang="en-GB" dirty="0" smtClean="0"/>
              <a:t>)</a:t>
            </a:r>
            <a:endParaRPr lang="en-GB" dirty="0"/>
          </a:p>
          <a:p>
            <a:r>
              <a:rPr lang="en-GB" dirty="0"/>
              <a:t>Integrity </a:t>
            </a:r>
            <a:r>
              <a:rPr lang="en-GB" dirty="0" smtClean="0"/>
              <a:t>(</a:t>
            </a:r>
            <a:r>
              <a:rPr lang="en-GB" dirty="0" err="1" smtClean="0"/>
              <a:t>tính</a:t>
            </a:r>
            <a:r>
              <a:rPr lang="en-GB" dirty="0" smtClean="0"/>
              <a:t> </a:t>
            </a:r>
            <a:r>
              <a:rPr lang="en-GB" dirty="0" err="1" smtClean="0"/>
              <a:t>chính</a:t>
            </a:r>
            <a:r>
              <a:rPr lang="en-GB" dirty="0" smtClean="0"/>
              <a:t> </a:t>
            </a:r>
            <a:r>
              <a:rPr lang="en-GB" dirty="0" err="1" smtClean="0"/>
              <a:t>xác</a:t>
            </a:r>
            <a:r>
              <a:rPr lang="en-GB" dirty="0" smtClean="0"/>
              <a:t>)</a:t>
            </a:r>
            <a:endParaRPr lang="en-GB" dirty="0"/>
          </a:p>
          <a:p>
            <a:r>
              <a:rPr lang="en-GB" dirty="0"/>
              <a:t>Availability </a:t>
            </a:r>
            <a:r>
              <a:rPr lang="en-GB" dirty="0" smtClean="0"/>
              <a:t>(</a:t>
            </a:r>
            <a:r>
              <a:rPr lang="en-GB" dirty="0" err="1" smtClean="0"/>
              <a:t>tính</a:t>
            </a:r>
            <a:r>
              <a:rPr lang="en-GB" dirty="0" smtClean="0"/>
              <a:t> </a:t>
            </a:r>
            <a:r>
              <a:rPr lang="en-GB" dirty="0" err="1" smtClean="0"/>
              <a:t>sẵn</a:t>
            </a:r>
            <a:r>
              <a:rPr lang="en-GB" dirty="0" smtClean="0"/>
              <a:t> </a:t>
            </a:r>
            <a:r>
              <a:rPr lang="en-GB" dirty="0" err="1" smtClean="0"/>
              <a:t>sàng</a:t>
            </a:r>
            <a:r>
              <a:rPr lang="en-GB" dirty="0" smtClean="0"/>
              <a:t>)</a:t>
            </a:r>
            <a:endParaRPr lang="en-GB" dirty="0"/>
          </a:p>
          <a:p>
            <a:pPr algn="r">
              <a:buNone/>
            </a:pPr>
            <a:r>
              <a:rPr lang="en-GB" dirty="0" smtClean="0"/>
              <a:t>…</a:t>
            </a:r>
            <a:r>
              <a:rPr lang="en-GB" dirty="0" err="1" smtClean="0"/>
              <a:t>của</a:t>
            </a:r>
            <a:r>
              <a:rPr lang="en-GB" dirty="0" smtClean="0"/>
              <a:t> </a:t>
            </a:r>
            <a:r>
              <a:rPr lang="en-GB" dirty="0" err="1" smtClean="0"/>
              <a:t>tài</a:t>
            </a:r>
            <a:r>
              <a:rPr lang="en-GB" dirty="0" smtClean="0"/>
              <a:t> </a:t>
            </a:r>
            <a:r>
              <a:rPr lang="en-GB" dirty="0" err="1" smtClean="0"/>
              <a:t>sản</a:t>
            </a:r>
            <a:r>
              <a:rPr lang="en-GB" dirty="0" smtClean="0"/>
              <a:t> </a:t>
            </a:r>
            <a:r>
              <a:rPr lang="en-GB" dirty="0" err="1" smtClean="0"/>
              <a:t>thông</a:t>
            </a:r>
            <a:r>
              <a:rPr lang="en-GB" dirty="0" smtClean="0"/>
              <a:t> tin</a:t>
            </a:r>
            <a:endParaRPr lang="en-US" dirty="0"/>
          </a:p>
        </p:txBody>
      </p:sp>
      <p:pic>
        <p:nvPicPr>
          <p:cNvPr id="4" name="4 İçerik Yer Tutucusu" descr="security-layers.jpg"/>
          <p:cNvPicPr>
            <a:picLocks noGrp="1" noChangeAspect="1"/>
          </p:cNvPicPr>
          <p:nvPr/>
        </p:nvPicPr>
        <p:blipFill>
          <a:blip r:embed="rId2" cstate="print"/>
          <a:stretch>
            <a:fillRect/>
          </a:stretch>
        </p:blipFill>
        <p:spPr bwMode="auto">
          <a:xfrm>
            <a:off x="1143000" y="3733800"/>
            <a:ext cx="3965050" cy="2590800"/>
          </a:xfrm>
          <a:prstGeom prst="rect">
            <a:avLst/>
          </a:prstGeom>
          <a:noFill/>
          <a:ln w="9525">
            <a:noFill/>
            <a:miter lim="800000"/>
            <a:headEnd/>
            <a:tailEnd/>
          </a:ln>
        </p:spPr>
      </p:pic>
    </p:spTree>
    <p:extLst>
      <p:ext uri="{BB962C8B-B14F-4D97-AF65-F5344CB8AC3E}">
        <p14:creationId xmlns:p14="http://schemas.microsoft.com/office/powerpoint/2010/main" val="3284473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ISMS</a:t>
            </a:r>
            <a:endParaRPr lang="en-US" dirty="0"/>
          </a:p>
        </p:txBody>
      </p:sp>
      <p:sp>
        <p:nvSpPr>
          <p:cNvPr id="3" name="Content Placeholder 2"/>
          <p:cNvSpPr>
            <a:spLocks noGrp="1"/>
          </p:cNvSpPr>
          <p:nvPr>
            <p:ph sz="quarter" idx="1"/>
          </p:nvPr>
        </p:nvSpPr>
        <p:spPr/>
        <p:txBody>
          <a:bodyPr>
            <a:normAutofit lnSpcReduction="10000"/>
          </a:bodyPr>
          <a:lstStyle/>
          <a:p>
            <a:pPr fontAlgn="base"/>
            <a:r>
              <a:rPr lang="en-US" b="1" dirty="0">
                <a:latin typeface="Times New Roman" pitchFamily="18" charset="0"/>
                <a:cs typeface="Times New Roman" pitchFamily="18" charset="0"/>
              </a:rPr>
              <a:t>1. </a:t>
            </a:r>
            <a:r>
              <a:rPr lang="en-US" b="1" dirty="0" err="1">
                <a:latin typeface="Times New Roman" pitchFamily="18" charset="0"/>
                <a:cs typeface="Times New Roman" pitchFamily="18" charset="0"/>
              </a:rPr>
              <a:t>Thông</a:t>
            </a:r>
            <a:r>
              <a:rPr lang="en-US" b="1" dirty="0">
                <a:latin typeface="Times New Roman" pitchFamily="18" charset="0"/>
                <a:cs typeface="Times New Roman" pitchFamily="18" charset="0"/>
              </a:rPr>
              <a:t> tin </a:t>
            </a:r>
            <a:r>
              <a:rPr lang="en-US" b="1" dirty="0" err="1">
                <a:latin typeface="Times New Roman" pitchFamily="18" charset="0"/>
                <a:cs typeface="Times New Roman" pitchFamily="18" charset="0"/>
              </a:rPr>
              <a:t>đúng</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2. </a:t>
            </a:r>
            <a:r>
              <a:rPr lang="en-US" b="1" dirty="0" err="1">
                <a:latin typeface="Times New Roman" pitchFamily="18" charset="0"/>
                <a:cs typeface="Times New Roman" pitchFamily="18" charset="0"/>
              </a:rPr>
              <a:t>Thúc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đẩy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hệ</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đối</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endParaRPr lang="en-US" b="1"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3</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Cắt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giảm</a:t>
            </a:r>
            <a:r>
              <a:rPr lang="en-US" b="1" dirty="0">
                <a:latin typeface="Times New Roman" pitchFamily="18" charset="0"/>
                <a:cs typeface="Times New Roman" pitchFamily="18" charset="0"/>
              </a:rPr>
              <a:t> chi </a:t>
            </a:r>
            <a:r>
              <a:rPr lang="en-US" b="1" dirty="0" err="1">
                <a:latin typeface="Times New Roman" pitchFamily="18" charset="0"/>
                <a:cs typeface="Times New Roman" pitchFamily="18" charset="0"/>
              </a:rPr>
              <a:t>phí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trong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chuỗi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cung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ứng</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4</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Không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thuần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về</a:t>
            </a:r>
            <a:r>
              <a:rPr lang="en-US" b="1" dirty="0">
                <a:latin typeface="Times New Roman" pitchFamily="18" charset="0"/>
                <a:cs typeface="Times New Roman" pitchFamily="18" charset="0"/>
              </a:rPr>
              <a:t> an </a:t>
            </a:r>
            <a:r>
              <a:rPr lang="en-US" b="1" dirty="0" err="1">
                <a:latin typeface="Times New Roman" pitchFamily="18" charset="0"/>
                <a:cs typeface="Times New Roman" pitchFamily="18" charset="0"/>
              </a:rPr>
              <a:t>ninh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thông</a:t>
            </a:r>
            <a:r>
              <a:rPr lang="en-US" b="1" dirty="0">
                <a:latin typeface="Times New Roman" pitchFamily="18" charset="0"/>
                <a:cs typeface="Times New Roman" pitchFamily="18" charset="0"/>
              </a:rPr>
              <a:t> tin: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5</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Hoạt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trình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hệ</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thống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nhất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quán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6</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Không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chỉ</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riêng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bộ</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phận</a:t>
            </a:r>
            <a:r>
              <a:rPr lang="en-US" b="1" dirty="0">
                <a:latin typeface="Times New Roman" pitchFamily="18" charset="0"/>
                <a:cs typeface="Times New Roman" pitchFamily="18" charset="0"/>
              </a:rPr>
              <a:t> CNTT:</a:t>
            </a:r>
            <a:r>
              <a:rPr lang="en-US" dirty="0">
                <a:latin typeface="Times New Roman" pitchFamily="18" charset="0"/>
                <a:cs typeface="Times New Roman" pitchFamily="18" charset="0"/>
              </a:rPr>
              <a:t> </a:t>
            </a:r>
          </a:p>
          <a:p>
            <a:pPr fontAlgn="base"/>
            <a:r>
              <a:rPr lang="en-US" b="1" dirty="0">
                <a:latin typeface="Times New Roman" pitchFamily="18" charset="0"/>
                <a:cs typeface="Times New Roman" pitchFamily="18" charset="0"/>
              </a:rPr>
              <a:t>7. </a:t>
            </a:r>
            <a:r>
              <a:rPr lang="en-US" b="1" dirty="0" err="1">
                <a:latin typeface="Times New Roman" pitchFamily="18" charset="0"/>
                <a:cs typeface="Times New Roman" pitchFamily="18" charset="0"/>
              </a:rPr>
              <a:t>Được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đánh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giá</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bởi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Tổ</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chức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chứng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nhận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được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nhận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Quốc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tế</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8</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Tăng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khả</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năng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trúng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thầu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cơ</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hội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kết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đồng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9. </a:t>
            </a:r>
            <a:r>
              <a:rPr lang="en-US" b="1" dirty="0" err="1">
                <a:latin typeface="Times New Roman" pitchFamily="18" charset="0"/>
                <a:cs typeface="Times New Roman" pitchFamily="18" charset="0"/>
              </a:rPr>
              <a:t>Cải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thiện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lợi</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nhuận</a:t>
            </a:r>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10. </a:t>
            </a:r>
            <a:r>
              <a:rPr lang="en-US" b="1" dirty="0" err="1">
                <a:latin typeface="Times New Roman" pitchFamily="18" charset="0"/>
                <a:cs typeface="Times New Roman" pitchFamily="18" charset="0"/>
              </a:rPr>
              <a:t>Liên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tục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cải</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tiến</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91235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646</TotalTime>
  <Words>1985</Words>
  <Application>Microsoft Office PowerPoint</Application>
  <PresentationFormat>On-screen Show (4:3)</PresentationFormat>
  <Paragraphs>305</Paragraphs>
  <Slides>29</Slides>
  <Notes>17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ISMS – KHÁI NIỆM VÀ QUY TRÌNH</vt:lpstr>
      <vt:lpstr>Nội dung trình bày</vt:lpstr>
      <vt:lpstr>Khái niệm ISMS</vt:lpstr>
      <vt:lpstr>Rủi ro thông tin</vt:lpstr>
      <vt:lpstr>Rủi ro thông tin</vt:lpstr>
      <vt:lpstr>Rủi ro thông tin</vt:lpstr>
      <vt:lpstr>ISMS </vt:lpstr>
      <vt:lpstr>ISMS</vt:lpstr>
      <vt:lpstr>Lợi ích của ISMS</vt:lpstr>
      <vt:lpstr>Lợi ích của ISMS</vt:lpstr>
      <vt:lpstr>Quy trình đánh giá ISMS</vt:lpstr>
      <vt:lpstr>Quy trình đánh giá ISMS</vt:lpstr>
      <vt:lpstr>Quy trình đánh giá ISMS</vt:lpstr>
      <vt:lpstr>Quy trình đánh giá ISMS</vt:lpstr>
      <vt:lpstr>Quy trình đánh giá ISMS</vt:lpstr>
      <vt:lpstr>Quy trình đánh giá ISMS</vt:lpstr>
      <vt:lpstr>Các tiêu chuẩn của ISMS</vt:lpstr>
      <vt:lpstr>Các tiêu chuẩn ISMS</vt:lpstr>
      <vt:lpstr>Tiểu chuẩn ISMS – ISO 27001 </vt:lpstr>
      <vt:lpstr>Tiêu chuẩn ISMS</vt:lpstr>
      <vt:lpstr>Tiêu chuẩn ISMS</vt:lpstr>
      <vt:lpstr>Mô hình PDCA</vt:lpstr>
      <vt:lpstr>Mô hình PDCA</vt:lpstr>
      <vt:lpstr>Một vài câu hỏi ISMS</vt:lpstr>
      <vt:lpstr>Một vài câu hỏi ISMS</vt:lpstr>
      <vt:lpstr>Một vài câu hỏi ISMS</vt:lpstr>
      <vt:lpstr>Câu hỏi ISMS</vt:lpstr>
      <vt:lpstr>Kết luận</vt:lpstr>
      <vt:lpstr>Câu hỏi</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 KHÁI NIỆM VÀ QUY TRÌNH</dc:title>
  <dc:creator>ismail - [2010]</dc:creator>
  <cp:lastModifiedBy>ismail - [2010]</cp:lastModifiedBy>
  <cp:revision>30</cp:revision>
  <dcterms:created xsi:type="dcterms:W3CDTF">2014-08-22T03:03:46Z</dcterms:created>
  <dcterms:modified xsi:type="dcterms:W3CDTF">2014-08-27T03:56:43Z</dcterms:modified>
</cp:coreProperties>
</file>