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64" r:id="rId2"/>
    <p:sldId id="279" r:id="rId3"/>
    <p:sldId id="265" r:id="rId4"/>
    <p:sldId id="266" r:id="rId5"/>
    <p:sldId id="267" r:id="rId6"/>
    <p:sldId id="268" r:id="rId7"/>
    <p:sldId id="280" r:id="rId8"/>
    <p:sldId id="275" r:id="rId9"/>
    <p:sldId id="276" r:id="rId10"/>
    <p:sldId id="277" r:id="rId11"/>
    <p:sldId id="278" r:id="rId12"/>
    <p:sldId id="256" r:id="rId13"/>
    <p:sldId id="262" r:id="rId14"/>
    <p:sldId id="257" r:id="rId15"/>
    <p:sldId id="260" r:id="rId16"/>
    <p:sldId id="25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ugo2\My%20Dropbox\My%20Courses\MSIT%20458%20-%20Security\Project\Cost%20Evalu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Annual Cost Comparison</a:t>
            </a:r>
          </a:p>
          <a:p>
            <a:pPr>
              <a:defRPr/>
            </a:pPr>
            <a:r>
              <a:rPr lang="en-US"/>
              <a:t>of Mobility Run Rates</a:t>
            </a:r>
          </a:p>
        </c:rich>
      </c:tx>
      <c:layout>
        <c:manualLayout>
          <c:xMode val="edge"/>
          <c:yMode val="edge"/>
          <c:x val="0.20634254051576889"/>
          <c:y val="0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CBA!$D$2</c:f>
              <c:strCache>
                <c:ptCount val="1"/>
                <c:pt idx="0">
                  <c:v>Blackberry 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CBA!$C$3:$C$23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CBA!$D$3:$D$23</c:f>
              <c:numCache>
                <c:formatCode>"$"#,##0_);\("$"#,##0\)</c:formatCode>
                <c:ptCount val="21"/>
                <c:pt idx="0">
                  <c:v>1016000</c:v>
                </c:pt>
                <c:pt idx="1">
                  <c:v>965200</c:v>
                </c:pt>
                <c:pt idx="2">
                  <c:v>914400</c:v>
                </c:pt>
                <c:pt idx="3">
                  <c:v>863600</c:v>
                </c:pt>
                <c:pt idx="4">
                  <c:v>812800</c:v>
                </c:pt>
                <c:pt idx="5">
                  <c:v>762000</c:v>
                </c:pt>
                <c:pt idx="6">
                  <c:v>711200</c:v>
                </c:pt>
                <c:pt idx="7">
                  <c:v>660400</c:v>
                </c:pt>
                <c:pt idx="8">
                  <c:v>609600</c:v>
                </c:pt>
                <c:pt idx="9">
                  <c:v>558800</c:v>
                </c:pt>
                <c:pt idx="10">
                  <c:v>508000</c:v>
                </c:pt>
                <c:pt idx="11">
                  <c:v>457200</c:v>
                </c:pt>
                <c:pt idx="12">
                  <c:v>406400</c:v>
                </c:pt>
                <c:pt idx="13">
                  <c:v>355600</c:v>
                </c:pt>
                <c:pt idx="14">
                  <c:v>304800</c:v>
                </c:pt>
                <c:pt idx="15">
                  <c:v>254000</c:v>
                </c:pt>
                <c:pt idx="16">
                  <c:v>203200</c:v>
                </c:pt>
                <c:pt idx="17">
                  <c:v>152400</c:v>
                </c:pt>
                <c:pt idx="18">
                  <c:v>101600</c:v>
                </c:pt>
                <c:pt idx="19">
                  <c:v>50800</c:v>
                </c:pt>
                <c:pt idx="20">
                  <c:v>0</c:v>
                </c:pt>
              </c:numCache>
            </c:numRef>
          </c:val>
        </c:ser>
        <c:ser>
          <c:idx val="2"/>
          <c:order val="1"/>
          <c:tx>
            <c:strRef>
              <c:f>CBA!$E$2</c:f>
              <c:strCache>
                <c:ptCount val="1"/>
                <c:pt idx="0">
                  <c:v>Good Technology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invertIfNegative val="0"/>
          <c:cat>
            <c:numRef>
              <c:f>CBA!$C$3:$C$23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CBA!$E$3:$E$23</c:f>
              <c:numCache>
                <c:formatCode>"$"#,##0_);\("$"#,##0\)</c:formatCode>
                <c:ptCount val="21"/>
                <c:pt idx="0">
                  <c:v>0</c:v>
                </c:pt>
                <c:pt idx="1">
                  <c:v>15900</c:v>
                </c:pt>
                <c:pt idx="2">
                  <c:v>31800</c:v>
                </c:pt>
                <c:pt idx="3">
                  <c:v>47700</c:v>
                </c:pt>
                <c:pt idx="4">
                  <c:v>63600</c:v>
                </c:pt>
                <c:pt idx="5">
                  <c:v>79500</c:v>
                </c:pt>
                <c:pt idx="6">
                  <c:v>95400</c:v>
                </c:pt>
                <c:pt idx="7">
                  <c:v>111300</c:v>
                </c:pt>
                <c:pt idx="8">
                  <c:v>127200</c:v>
                </c:pt>
                <c:pt idx="9">
                  <c:v>143100</c:v>
                </c:pt>
                <c:pt idx="10">
                  <c:v>159000</c:v>
                </c:pt>
                <c:pt idx="11">
                  <c:v>174900</c:v>
                </c:pt>
                <c:pt idx="12">
                  <c:v>190800</c:v>
                </c:pt>
                <c:pt idx="13">
                  <c:v>206700</c:v>
                </c:pt>
                <c:pt idx="14">
                  <c:v>222600</c:v>
                </c:pt>
                <c:pt idx="15">
                  <c:v>238500</c:v>
                </c:pt>
                <c:pt idx="16">
                  <c:v>254400</c:v>
                </c:pt>
                <c:pt idx="17">
                  <c:v>270300</c:v>
                </c:pt>
                <c:pt idx="18">
                  <c:v>286200</c:v>
                </c:pt>
                <c:pt idx="19">
                  <c:v>302100</c:v>
                </c:pt>
                <c:pt idx="20">
                  <c:v>318000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2447488"/>
        <c:axId val="202465664"/>
        <c:axId val="0"/>
      </c:bar3DChart>
      <c:catAx>
        <c:axId val="20244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2465664"/>
        <c:crosses val="autoZero"/>
        <c:auto val="1"/>
        <c:lblAlgn val="ctr"/>
        <c:lblOffset val="100"/>
        <c:noMultiLvlLbl val="0"/>
      </c:catAx>
      <c:valAx>
        <c:axId val="202465664"/>
        <c:scaling>
          <c:orientation val="minMax"/>
          <c:max val="1100000"/>
          <c:min val="0"/>
        </c:scaling>
        <c:delete val="0"/>
        <c:axPos val="l"/>
        <c:majorGridlines/>
        <c:numFmt formatCode="&quot;$&quot;#,##0_);\(&quot;$&quot;#,##0\)" sourceLinked="1"/>
        <c:majorTickMark val="none"/>
        <c:minorTickMark val="none"/>
        <c:tickLblPos val="nextTo"/>
        <c:crossAx val="202447488"/>
        <c:crosses val="autoZero"/>
        <c:crossBetween val="between"/>
      </c:valAx>
    </c:plotArea>
    <c:legend>
      <c:legendPos val="l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B939B-F846-40F0-9E3F-A44DCCB933A1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AA94-7929-483B-9C0D-12F04D80BC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BCD-4E36-41E1-8B71-FCB6FC8BA454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7BB-22F2-42F7-A7E7-3275D32F72F5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CE18-A450-4671-8BE7-4645951FD3FC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01D9-089F-4DA9-A715-3B9E83CB43F7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0B2E-4556-4D10-AFE1-1DA54A237043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52A-BEEF-4A90-9201-EAA94EB074A4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0E6-9FA7-42A6-960B-E86CC240859C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2F7-3A4F-45ED-B908-1B0968D68CEA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26A4-423B-435C-9DB9-0E1942DE14AC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72D-3FB3-4118-9EE7-89DE59860A15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B163-41CD-4ED0-BE93-D551881F8B0B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302747-F965-441A-B602-15847369C051}" type="datetime1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21F6E0-0565-4E04-B8AB-A83C52DE1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Mobile Device Security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sz="1800" smtClean="0"/>
              <a:t>MSIT 458 - </a:t>
            </a:r>
            <a:r>
              <a:rPr lang="en-US" sz="1800" dirty="0" smtClean="0"/>
              <a:t>Information Security</a:t>
            </a:r>
          </a:p>
          <a:p>
            <a:r>
              <a:rPr lang="en-US" sz="1800" dirty="0" smtClean="0"/>
              <a:t>December 4, 2010</a:t>
            </a:r>
          </a:p>
          <a:p>
            <a:endParaRPr lang="en-US" sz="1800" dirty="0"/>
          </a:p>
          <a:p>
            <a:r>
              <a:rPr lang="en-US" sz="1800" dirty="0" smtClean="0"/>
              <a:t>Team Magic:</a:t>
            </a:r>
          </a:p>
          <a:p>
            <a:r>
              <a:rPr lang="en-US" sz="1800" dirty="0" smtClean="0"/>
              <a:t>Michael Gong</a:t>
            </a:r>
          </a:p>
          <a:p>
            <a:r>
              <a:rPr lang="en-US" sz="1800" dirty="0" smtClean="0"/>
              <a:t>Jake </a:t>
            </a:r>
            <a:r>
              <a:rPr lang="en-US" sz="1800" dirty="0" err="1" smtClean="0"/>
              <a:t>Kreider</a:t>
            </a:r>
            <a:endParaRPr lang="en-US" sz="1800" dirty="0" smtClean="0"/>
          </a:p>
          <a:p>
            <a:r>
              <a:rPr lang="en-US" sz="1800" dirty="0" smtClean="0"/>
              <a:t>Chris Lugo</a:t>
            </a:r>
          </a:p>
          <a:p>
            <a:r>
              <a:rPr lang="en-US" sz="1800" dirty="0" smtClean="0"/>
              <a:t>Kwame </a:t>
            </a:r>
            <a:r>
              <a:rPr lang="en-US" sz="1800" dirty="0" err="1" smtClean="0"/>
              <a:t>Osafoh-Kantanka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All devices should be enrolled into corporate network</a:t>
            </a:r>
          </a:p>
          <a:p>
            <a:pPr lvl="1"/>
            <a:r>
              <a:rPr lang="en-US" dirty="0" smtClean="0"/>
              <a:t>Provisioning of mobile devices should be secure</a:t>
            </a:r>
          </a:p>
          <a:p>
            <a:pPr lvl="1"/>
            <a:r>
              <a:rPr lang="en-US" dirty="0" smtClean="0"/>
              <a:t>Security policies should be targeted to right groups/employees</a:t>
            </a:r>
          </a:p>
          <a:p>
            <a:pPr lvl="1"/>
            <a:r>
              <a:rPr lang="en-US" dirty="0" smtClean="0"/>
              <a:t>Restriction of some/all mobile applications</a:t>
            </a:r>
          </a:p>
          <a:p>
            <a:pPr lvl="1"/>
            <a:r>
              <a:rPr lang="en-US" dirty="0" smtClean="0"/>
              <a:t>Complex/multi-character passwords required</a:t>
            </a:r>
          </a:p>
          <a:p>
            <a:pPr lvl="1"/>
            <a:r>
              <a:rPr lang="en-US" dirty="0" smtClean="0"/>
              <a:t>Updates of mobile OS required</a:t>
            </a:r>
          </a:p>
          <a:p>
            <a:pPr lvl="1"/>
            <a:r>
              <a:rPr lang="en-US" dirty="0" smtClean="0"/>
              <a:t>Encryption of all forms of corporate data</a:t>
            </a:r>
          </a:p>
          <a:p>
            <a:pPr lvl="1"/>
            <a:r>
              <a:rPr lang="en-US" dirty="0" smtClean="0"/>
              <a:t>Tracking and inventory of all devices</a:t>
            </a:r>
          </a:p>
          <a:p>
            <a:pPr lvl="1"/>
            <a:r>
              <a:rPr lang="en-US" dirty="0" smtClean="0"/>
              <a:t>Access control over corporate email system</a:t>
            </a:r>
          </a:p>
          <a:p>
            <a:pPr lvl="1"/>
            <a:r>
              <a:rPr lang="en-US" dirty="0" smtClean="0"/>
              <a:t>Sanction and disconnect modified devices or rouge device</a:t>
            </a:r>
          </a:p>
          <a:p>
            <a:pPr lvl="1"/>
            <a:r>
              <a:rPr lang="en-US" dirty="0" smtClean="0"/>
              <a:t>Selective/full remote wipe of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MDM vendor selection/comparison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Chosen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Good Technology</a:t>
            </a:r>
          </a:p>
          <a:p>
            <a:r>
              <a:rPr lang="en-US" dirty="0"/>
              <a:t>Manage &amp; </a:t>
            </a:r>
            <a:r>
              <a:rPr lang="en-US" dirty="0" smtClean="0"/>
              <a:t>Protect access </a:t>
            </a:r>
            <a:r>
              <a:rPr lang="en-US" dirty="0"/>
              <a:t>to vital company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information</a:t>
            </a:r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Without imprisoning the user or their device</a:t>
            </a:r>
          </a:p>
          <a:p>
            <a:endParaRPr lang="en-US" sz="2800" dirty="0" smtClean="0"/>
          </a:p>
          <a:p>
            <a:r>
              <a:rPr lang="en-US" dirty="0" smtClean="0"/>
              <a:t>With flexibility…</a:t>
            </a:r>
          </a:p>
          <a:p>
            <a:pPr lvl="1"/>
            <a:r>
              <a:rPr lang="en-US" dirty="0"/>
              <a:t>Manage the entire device</a:t>
            </a:r>
          </a:p>
          <a:p>
            <a:pPr marL="457200" lvl="1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the Good application</a:t>
            </a:r>
          </a:p>
          <a:p>
            <a:pPr marL="457200" lvl="1" indent="0">
              <a:buNone/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Plays nice in the mobile sandbox!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56782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"Corporate policies should focus on regulating behavior, rather than devices..."</a:t>
            </a:r>
          </a:p>
          <a:p>
            <a:pPr algn="ctr"/>
            <a:r>
              <a:rPr lang="en-US" dirty="0"/>
              <a:t>— Gartner, May 2010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5175" y="914400"/>
            <a:ext cx="1600200" cy="1600200"/>
          </a:xfrm>
          <a:prstGeom prst="rect">
            <a:avLst/>
          </a:prstGeom>
          <a:noFill/>
          <a:ln>
            <a:noFill/>
          </a:ln>
          <a:effectLst>
            <a:glow rad="228600">
              <a:schemeClr val="bg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/>
        </p:spPr>
      </p:pic>
    </p:spTree>
    <p:extLst>
      <p:ext uri="{BB962C8B-B14F-4D97-AF65-F5344CB8AC3E}">
        <p14:creationId xmlns:p14="http://schemas.microsoft.com/office/powerpoint/2010/main" val="9740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Making a Good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47801"/>
            <a:ext cx="201347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4" y="4023512"/>
            <a:ext cx="1692926" cy="212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52625"/>
            <a:ext cx="2220467" cy="290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81250"/>
            <a:ext cx="14001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8459">
            <a:off x="3776079" y="4335855"/>
            <a:ext cx="10382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Security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8382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12369"/>
            <a:ext cx="2286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4669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8350"/>
            <a:ext cx="27908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3810000"/>
            <a:ext cx="33242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Operational Architecture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12326"/>
            <a:ext cx="8229600" cy="445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Cost 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2309"/>
              </p:ext>
            </p:extLst>
          </p:nvPr>
        </p:nvGraphicFramePr>
        <p:xfrm>
          <a:off x="152400" y="3200400"/>
          <a:ext cx="3810000" cy="1527003"/>
        </p:xfrm>
        <a:graphic>
          <a:graphicData uri="http://schemas.openxmlformats.org/drawingml/2006/table">
            <a:tbl>
              <a:tblPr/>
              <a:tblGrid>
                <a:gridCol w="2004313"/>
                <a:gridCol w="957014"/>
                <a:gridCol w="848673"/>
              </a:tblGrid>
              <a:tr h="21988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 Technology Solution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 (2000 licenses)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$140,468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$178,801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$34,410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$57,775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$319,269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$92,185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2 year 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$411,454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5544"/>
              </p:ext>
            </p:extLst>
          </p:nvPr>
        </p:nvGraphicFramePr>
        <p:xfrm>
          <a:off x="3276600" y="1295400"/>
          <a:ext cx="5257800" cy="1796415"/>
        </p:xfrm>
        <a:graphic>
          <a:graphicData uri="http://schemas.openxmlformats.org/drawingml/2006/table">
            <a:tbl>
              <a:tblPr/>
              <a:tblGrid>
                <a:gridCol w="3129137"/>
                <a:gridCol w="1134112"/>
                <a:gridCol w="994551"/>
              </a:tblGrid>
              <a:tr h="34861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Device Comparison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Blackberry Enterprise Server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 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data plan service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Inclusive maintenance &amp; support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annual cost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25601"/>
              </p:ext>
            </p:extLst>
          </p:nvPr>
        </p:nvGraphicFramePr>
        <p:xfrm>
          <a:off x="3657600" y="3429000"/>
          <a:ext cx="5105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2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hairedlawy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9200"/>
            <a:ext cx="1145372" cy="1828800"/>
          </a:xfrm>
          <a:prstGeom prst="rect">
            <a:avLst/>
          </a:prstGeom>
        </p:spPr>
      </p:pic>
      <p:pic>
        <p:nvPicPr>
          <p:cNvPr id="4" name="Picture 3" descr="lionel-hutz-i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882" y="5105400"/>
            <a:ext cx="2214118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Business/Legal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Liability</a:t>
            </a:r>
          </a:p>
          <a:p>
            <a:pPr lvl="1"/>
            <a:r>
              <a:rPr lang="en-US" dirty="0" smtClean="0"/>
              <a:t>May be required to pay stipend for device/usage</a:t>
            </a:r>
          </a:p>
          <a:p>
            <a:pPr lvl="2"/>
            <a:r>
              <a:rPr lang="en-US" dirty="0" smtClean="0"/>
              <a:t>Additionally corporate data plans apply in some instances</a:t>
            </a:r>
          </a:p>
          <a:p>
            <a:pPr lvl="1"/>
            <a:r>
              <a:rPr lang="en-US" dirty="0" smtClean="0"/>
              <a:t>Employee may be taxed for fringe benefit</a:t>
            </a:r>
          </a:p>
          <a:p>
            <a:pPr lvl="1"/>
            <a:r>
              <a:rPr lang="en-US" dirty="0" smtClean="0"/>
              <a:t>Nonexempt employees create issues</a:t>
            </a:r>
          </a:p>
          <a:p>
            <a:r>
              <a:rPr lang="en-US" dirty="0" smtClean="0"/>
              <a:t>Legal Liability</a:t>
            </a:r>
          </a:p>
          <a:p>
            <a:pPr lvl="1"/>
            <a:r>
              <a:rPr lang="en-US" dirty="0" smtClean="0"/>
              <a:t>Evidence of illegal activity must not go unreported</a:t>
            </a:r>
          </a:p>
          <a:p>
            <a:pPr lvl="1"/>
            <a:r>
              <a:rPr lang="en-US" dirty="0" smtClean="0"/>
              <a:t>Archiving may be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-brother-poster.jpg"/>
          <p:cNvPicPr>
            <a:picLocks noChangeAspect="1"/>
          </p:cNvPicPr>
          <p:nvPr/>
        </p:nvPicPr>
        <p:blipFill>
          <a:blip r:embed="rId2" cstate="print">
            <a:lum bright="77000"/>
          </a:blip>
          <a:stretch>
            <a:fillRect/>
          </a:stretch>
        </p:blipFill>
        <p:spPr>
          <a:xfrm>
            <a:off x="5105400" y="838200"/>
            <a:ext cx="3822192" cy="5605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to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some employees will only need access to PIM-data, many will need full device management.</a:t>
            </a:r>
          </a:p>
          <a:p>
            <a:r>
              <a:rPr lang="en-US" dirty="0" smtClean="0"/>
              <a:t>In these cases, all data must be subject to review and/or archive by the company</a:t>
            </a:r>
          </a:p>
          <a:p>
            <a:pPr lvl="1"/>
            <a:r>
              <a:rPr lang="en-US" dirty="0" smtClean="0"/>
              <a:t>Email, SMS/MMS, IM, music, etc.</a:t>
            </a:r>
          </a:p>
          <a:p>
            <a:r>
              <a:rPr lang="en-US" dirty="0" smtClean="0"/>
              <a:t>All activity (applications, browser, peripheral control, etc.) must be subject to audit and control at any time.</a:t>
            </a:r>
          </a:p>
          <a:p>
            <a:r>
              <a:rPr lang="en-US" dirty="0" smtClean="0"/>
              <a:t>How to handle all of this??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3428999"/>
          </a:xfrm>
        </p:spPr>
        <p:txBody>
          <a:bodyPr>
            <a:normAutofit/>
          </a:bodyPr>
          <a:lstStyle/>
          <a:p>
            <a:r>
              <a:rPr lang="en-US" dirty="0" smtClean="0"/>
              <a:t>Most people will agree to any </a:t>
            </a:r>
            <a:r>
              <a:rPr lang="en-US" dirty="0" err="1" smtClean="0"/>
              <a:t>ToS</a:t>
            </a:r>
            <a:r>
              <a:rPr lang="en-US" dirty="0" smtClean="0"/>
              <a:t> without second thoughts.</a:t>
            </a:r>
          </a:p>
          <a:p>
            <a:r>
              <a:rPr lang="en-US" dirty="0" smtClean="0"/>
              <a:t>Acceptance of the restrictions rely completely on employees’ understanding them</a:t>
            </a:r>
          </a:p>
          <a:p>
            <a:r>
              <a:rPr lang="en-US" dirty="0">
                <a:solidFill>
                  <a:prstClr val="black"/>
                </a:solidFill>
              </a:rPr>
              <a:t>Rewards are worth the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risks </a:t>
            </a:r>
            <a:r>
              <a:rPr lang="en-US" dirty="0">
                <a:solidFill>
                  <a:prstClr val="black"/>
                </a:solidFill>
              </a:rPr>
              <a:t>…</a:t>
            </a:r>
          </a:p>
          <a:p>
            <a:endParaRPr lang="en-US" dirty="0"/>
          </a:p>
        </p:txBody>
      </p:sp>
      <p:pic>
        <p:nvPicPr>
          <p:cNvPr id="4" name="Picture 3" descr="8b5a008f-3b79-44e3-a672-bb4cbb4b9b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352800"/>
            <a:ext cx="4521200" cy="3276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52800"/>
            <a:ext cx="38100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Existing mobility solution</a:t>
            </a:r>
          </a:p>
          <a:p>
            <a:r>
              <a:rPr lang="en-US" dirty="0" smtClean="0"/>
              <a:t>Developing the new solution</a:t>
            </a:r>
          </a:p>
          <a:p>
            <a:r>
              <a:rPr lang="en-US" dirty="0" smtClean="0"/>
              <a:t>Explanation of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Despite shared liability, employee-provided cell phones for business purposes are extremely popular.  </a:t>
            </a:r>
          </a:p>
          <a:p>
            <a:pPr lvl="1"/>
            <a:r>
              <a:rPr lang="en-US" dirty="0" smtClean="0"/>
              <a:t>Conveniences for employee</a:t>
            </a:r>
          </a:p>
          <a:p>
            <a:pPr lvl="1"/>
            <a:r>
              <a:rPr lang="en-US" dirty="0" smtClean="0"/>
              <a:t>Savings for employer</a:t>
            </a:r>
          </a:p>
          <a:p>
            <a:r>
              <a:rPr lang="en-US" dirty="0" smtClean="0"/>
              <a:t>Trend will continue</a:t>
            </a:r>
          </a:p>
          <a:p>
            <a:pPr lvl="1"/>
            <a:endParaRPr lang="en-US" dirty="0"/>
          </a:p>
        </p:txBody>
      </p:sp>
      <p:pic>
        <p:nvPicPr>
          <p:cNvPr id="4" name="Picture 3" descr="first-cell-phone-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1" y="3988341"/>
            <a:ext cx="3429000" cy="26410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Employee-owned mobile phones provide risks, challenges.</a:t>
            </a:r>
          </a:p>
          <a:p>
            <a:r>
              <a:rPr lang="en-US" dirty="0" smtClean="0"/>
              <a:t>However, benefits are great to both company and employees.</a:t>
            </a:r>
          </a:p>
          <a:p>
            <a:r>
              <a:rPr lang="en-US" dirty="0" smtClean="0"/>
              <a:t>Our provided solution, leveraging Good Technology, is the most efficient and feasible way to implement a corporate private mobile device policy.</a:t>
            </a:r>
          </a:p>
          <a:p>
            <a:endParaRPr lang="en-US" dirty="0" smtClean="0"/>
          </a:p>
        </p:txBody>
      </p:sp>
      <p:pic>
        <p:nvPicPr>
          <p:cNvPr id="5" name="Picture 4" descr="iridium-motorola-9500-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800600"/>
            <a:ext cx="1203866" cy="2057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791200"/>
            <a:ext cx="895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6313" y="5841609"/>
            <a:ext cx="552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5191125"/>
            <a:ext cx="18097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a1.phobos.apple.com/us/r1000/037/Purple/61/e4/59/mzi.dhetwzjs.175x175-7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5191125"/>
            <a:ext cx="1666875" cy="16668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046583"/>
            <a:ext cx="6934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i="1" dirty="0" smtClean="0">
                <a:solidFill>
                  <a:prstClr val="black"/>
                </a:solidFill>
              </a:rPr>
              <a:t>“By 2014, 90 per cent of firms will support corporate applications on personal devices” </a:t>
            </a:r>
          </a:p>
          <a:p>
            <a:pPr marL="0" lvl="1" algn="ctr"/>
            <a:r>
              <a:rPr lang="en-US" sz="1600" i="1" dirty="0" smtClean="0">
                <a:solidFill>
                  <a:prstClr val="black"/>
                </a:solidFill>
              </a:rPr>
              <a:t>- The Economic Times, Nov. 30</a:t>
            </a:r>
            <a:r>
              <a:rPr lang="en-US" sz="1600" i="1" baseline="30000" dirty="0" smtClean="0">
                <a:solidFill>
                  <a:prstClr val="black"/>
                </a:solidFill>
              </a:rPr>
              <a:t>th</a:t>
            </a:r>
            <a:r>
              <a:rPr lang="en-US" sz="1600" i="1" dirty="0" smtClean="0">
                <a:solidFill>
                  <a:prstClr val="black"/>
                </a:solidFill>
              </a:rPr>
              <a:t>, 2010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447800"/>
            <a:ext cx="5105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"For many professionals, the mobile phone has become a mobile office</a:t>
            </a:r>
            <a:r>
              <a:rPr lang="en-US" sz="2400" i="1" dirty="0" smtClean="0"/>
              <a:t>,“</a:t>
            </a:r>
          </a:p>
          <a:p>
            <a:pPr algn="ctr"/>
            <a:r>
              <a:rPr lang="en-US" dirty="0"/>
              <a:t>  </a:t>
            </a:r>
            <a:r>
              <a:rPr lang="en-US" sz="1600" dirty="0" smtClean="0"/>
              <a:t>- Mike Jones, Symantec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8900" y="26213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"There is no question that mobile security will eventually equal – if not surpass – PC security as a threat to IT departments," 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1600" dirty="0" smtClean="0"/>
              <a:t>- Denise </a:t>
            </a:r>
            <a:r>
              <a:rPr lang="en-US" sz="1600" dirty="0"/>
              <a:t>Culver, </a:t>
            </a:r>
            <a:r>
              <a:rPr lang="en-US" sz="1600" dirty="0" smtClean="0"/>
              <a:t>Heavy </a:t>
            </a:r>
            <a:r>
              <a:rPr lang="en-US" sz="1600" dirty="0"/>
              <a:t>Reading Mobile Networks </a:t>
            </a:r>
            <a:r>
              <a:rPr lang="en-US" sz="1600" dirty="0" smtClean="0"/>
              <a:t>Insider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1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 the explosive growth of smartphones, tablets and mobile devices, companies must find a means of providing access to their internal systems and information to their mobile workforce securely and  seamlessly.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Enterprise Blackberry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Microsoft Exchange 2003 </a:t>
            </a:r>
          </a:p>
          <a:p>
            <a:r>
              <a:rPr lang="en-US" dirty="0" smtClean="0"/>
              <a:t>Blackberry Enterprise Server 4.1 SP7</a:t>
            </a:r>
          </a:p>
          <a:p>
            <a:pPr lvl="1"/>
            <a:r>
              <a:rPr lang="en-US" dirty="0" smtClean="0"/>
              <a:t>10,000 email boxes</a:t>
            </a:r>
          </a:p>
          <a:p>
            <a:pPr lvl="2"/>
            <a:r>
              <a:rPr lang="en-US" dirty="0" smtClean="0"/>
              <a:t>2,000 using mobile devices</a:t>
            </a:r>
          </a:p>
          <a:p>
            <a:r>
              <a:rPr lang="en-US" dirty="0" smtClean="0"/>
              <a:t>Only company provided Blackberry devices are supported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AutoShape 4"/>
          <p:cNvSpPr>
            <a:spLocks noChangeAspect="1" noChangeArrowheads="1"/>
          </p:cNvSpPr>
          <p:nvPr/>
        </p:nvSpPr>
        <p:spPr bwMode="gray">
          <a:xfrm>
            <a:off x="2658473" y="4457704"/>
            <a:ext cx="4191000" cy="1943096"/>
          </a:xfrm>
          <a:prstGeom prst="roundRect">
            <a:avLst>
              <a:gd name="adj" fmla="val 537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3" y="4546215"/>
            <a:ext cx="3488146" cy="177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Mobile Device 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Commercial Data</a:t>
            </a:r>
          </a:p>
          <a:p>
            <a:pPr lvl="2"/>
            <a:r>
              <a:rPr lang="en-US" dirty="0" smtClean="0"/>
              <a:t>Ex: Financial, IP, etc.</a:t>
            </a:r>
          </a:p>
          <a:p>
            <a:pPr lvl="1"/>
            <a:r>
              <a:rPr lang="en-US" dirty="0" smtClean="0"/>
              <a:t>Personal Data</a:t>
            </a:r>
          </a:p>
          <a:p>
            <a:pPr lvl="2"/>
            <a:r>
              <a:rPr lang="en-US" dirty="0" smtClean="0"/>
              <a:t>Ex: Customer, Employee records, PCI, etc.</a:t>
            </a:r>
          </a:p>
          <a:p>
            <a:pPr lvl="2"/>
            <a:r>
              <a:rPr lang="en-US" dirty="0" smtClean="0"/>
              <a:t>User Personal Data</a:t>
            </a:r>
          </a:p>
          <a:p>
            <a:pPr lvl="1"/>
            <a:r>
              <a:rPr lang="en-US" dirty="0" smtClean="0"/>
              <a:t>Diplomatic cables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Resource uptime</a:t>
            </a:r>
          </a:p>
          <a:p>
            <a:pPr lvl="1"/>
            <a:r>
              <a:rPr lang="en-US" dirty="0" smtClean="0"/>
              <a:t>High Availability / Recoverability</a:t>
            </a:r>
          </a:p>
          <a:p>
            <a:pPr lvl="1"/>
            <a:r>
              <a:rPr lang="en-US" dirty="0" smtClean="0"/>
              <a:t>Archive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G:\Users\mgong\Documents\Work Documents\Training\Creative Dev - Photos\Royalty free for EMC USE ONLY\Security\ji-133987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5334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Maintain device flexibility while protecting against security risks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Current Needs of the Business and Solution Approach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Business users today are more mobile than ever before and are looking to access the enterprise from multiple devices:</a:t>
            </a:r>
          </a:p>
          <a:p>
            <a:pPr lvl="1"/>
            <a:r>
              <a:rPr lang="en-US" sz="1600" dirty="0"/>
              <a:t>Apple </a:t>
            </a:r>
            <a:r>
              <a:rPr lang="en-US" sz="1600" dirty="0" err="1"/>
              <a:t>iOS</a:t>
            </a:r>
            <a:endParaRPr lang="en-US" sz="1600" dirty="0"/>
          </a:p>
          <a:p>
            <a:pPr lvl="1"/>
            <a:r>
              <a:rPr lang="en-US" sz="1600" dirty="0"/>
              <a:t>Android</a:t>
            </a:r>
          </a:p>
          <a:p>
            <a:pPr lvl="1"/>
            <a:r>
              <a:rPr lang="en-US" sz="1600" dirty="0"/>
              <a:t>Blackberry</a:t>
            </a:r>
          </a:p>
          <a:p>
            <a:pPr lvl="1"/>
            <a:r>
              <a:rPr lang="en-US" sz="1600" dirty="0"/>
              <a:t>Windows </a:t>
            </a:r>
            <a:r>
              <a:rPr lang="en-US" sz="1600" dirty="0" smtClean="0"/>
              <a:t>Mobile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Users today are more technically skilled than before and are unfortunately able to develop “Business Managed Solutions” which may not meet the security requirements of the enterprise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667001"/>
            <a:ext cx="4114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Must securely support users on the 4 identified leading mobile platforms</a:t>
            </a:r>
          </a:p>
          <a:p>
            <a:pPr lvl="1"/>
            <a:r>
              <a:rPr lang="en-US" sz="2400" dirty="0" smtClean="0"/>
              <a:t>Must leverage the significant existing Exchange and Blackberry investment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1752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 Level Requirements &amp;</a:t>
            </a:r>
          </a:p>
          <a:p>
            <a:pPr algn="ctr"/>
            <a:r>
              <a:rPr lang="en-US" sz="1600" dirty="0" smtClean="0"/>
              <a:t>Solution Approach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60967" y="6248400"/>
            <a:ext cx="6400800" cy="4270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answer – A Mobile Device Management (MDM)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MS Exchange</a:t>
            </a:r>
          </a:p>
          <a:p>
            <a:pPr lvl="1"/>
            <a:r>
              <a:rPr lang="en-US" sz="2400" dirty="0" smtClean="0"/>
              <a:t>Exchange 2003 or Exchange 2007 SP2</a:t>
            </a:r>
          </a:p>
          <a:p>
            <a:pPr lvl="1"/>
            <a:r>
              <a:rPr lang="en-US" sz="2400" dirty="0" smtClean="0"/>
              <a:t>ActiveSync (EAS) enabled</a:t>
            </a:r>
          </a:p>
          <a:p>
            <a:pPr lvl="1"/>
            <a:r>
              <a:rPr lang="en-US" sz="2400" dirty="0" smtClean="0"/>
              <a:t>Enterprise Certificate services / certificate based authentication</a:t>
            </a:r>
          </a:p>
          <a:p>
            <a:r>
              <a:rPr lang="en-US" sz="2400" dirty="0" smtClean="0"/>
              <a:t>Mobile Device support</a:t>
            </a:r>
          </a:p>
          <a:p>
            <a:pPr lvl="1"/>
            <a:r>
              <a:rPr lang="en-US" sz="2400" dirty="0"/>
              <a:t>Support latest Mobile OS’s</a:t>
            </a:r>
          </a:p>
          <a:p>
            <a:pPr lvl="1"/>
            <a:r>
              <a:rPr lang="en-US" sz="2400" dirty="0" smtClean="0"/>
              <a:t>Employee-provided </a:t>
            </a:r>
            <a:r>
              <a:rPr lang="en-US" sz="2400" dirty="0"/>
              <a:t>device</a:t>
            </a:r>
          </a:p>
          <a:p>
            <a:pPr lvl="1"/>
            <a:r>
              <a:rPr lang="en-US" sz="2400" dirty="0" smtClean="0"/>
              <a:t>Support for VPN, Wi-Fi, ActiveSync and encryption</a:t>
            </a:r>
          </a:p>
          <a:p>
            <a:pPr lvl="1"/>
            <a:r>
              <a:rPr lang="en-US" sz="2400" dirty="0" smtClean="0"/>
              <a:t>Centralized IT management &amp; control</a:t>
            </a:r>
          </a:p>
          <a:p>
            <a:pPr lvl="1"/>
            <a:r>
              <a:rPr lang="en-US" sz="2400" dirty="0" smtClean="0"/>
              <a:t>Support for common file attachments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6E0-0565-4E04-B8AB-A83C52DE13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829</TotalTime>
  <Words>838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Mobile Device Security</vt:lpstr>
      <vt:lpstr>Agenda</vt:lpstr>
      <vt:lpstr>Introduction </vt:lpstr>
      <vt:lpstr>Problem Statement</vt:lpstr>
      <vt:lpstr>Existing Enterprise Blackberry solution</vt:lpstr>
      <vt:lpstr>Key Mobile Device Security Concerns</vt:lpstr>
      <vt:lpstr>Current Needs of the Business and Solution Approach</vt:lpstr>
      <vt:lpstr>Developing the solution</vt:lpstr>
      <vt:lpstr>Solution Requirements</vt:lpstr>
      <vt:lpstr>Solution Requirements (cont’d)</vt:lpstr>
      <vt:lpstr> MDM vendor selection/comparison </vt:lpstr>
      <vt:lpstr>Chosen Solution</vt:lpstr>
      <vt:lpstr>Making a Good device</vt:lpstr>
      <vt:lpstr>Security Architecture</vt:lpstr>
      <vt:lpstr>Operational Architecture</vt:lpstr>
      <vt:lpstr>Cost Comparison</vt:lpstr>
      <vt:lpstr>Business/Legal Consequences</vt:lpstr>
      <vt:lpstr>Consequences to Privacy</vt:lpstr>
      <vt:lpstr>Education!</vt:lpstr>
      <vt:lpstr>Consequences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Lugo</dc:creator>
  <cp:lastModifiedBy> </cp:lastModifiedBy>
  <cp:revision>82</cp:revision>
  <dcterms:created xsi:type="dcterms:W3CDTF">2010-11-30T02:01:17Z</dcterms:created>
  <dcterms:modified xsi:type="dcterms:W3CDTF">2010-12-03T21:41:28Z</dcterms:modified>
</cp:coreProperties>
</file>