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9" r:id="rId3"/>
    <p:sldId id="293" r:id="rId4"/>
    <p:sldId id="312" r:id="rId5"/>
    <p:sldId id="295" r:id="rId6"/>
    <p:sldId id="294" r:id="rId7"/>
    <p:sldId id="292" r:id="rId8"/>
    <p:sldId id="296" r:id="rId9"/>
    <p:sldId id="313" r:id="rId10"/>
    <p:sldId id="297" r:id="rId11"/>
    <p:sldId id="314"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291" r:id="rId27"/>
    <p:sldId id="277" r:id="rId28"/>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000000"/>
    <a:srgbClr val="1B9A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6" autoAdjust="0"/>
    <p:restoredTop sz="80261" autoAdjust="0"/>
  </p:normalViewPr>
  <p:slideViewPr>
    <p:cSldViewPr>
      <p:cViewPr varScale="1">
        <p:scale>
          <a:sx n="74" d="100"/>
          <a:sy n="74" d="100"/>
        </p:scale>
        <p:origin x="1284"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4DDB4-6A19-44B3-9077-7043A2027AE8}" type="doc">
      <dgm:prSet loTypeId="urn:microsoft.com/office/officeart/2005/8/layout/orgChart1" loCatId="hierarchy" qsTypeId="urn:microsoft.com/office/officeart/2005/8/quickstyle/3d5" qsCatId="3D" csTypeId="urn:microsoft.com/office/officeart/2005/8/colors/accent1_2" csCatId="accent1"/>
      <dgm:spPr/>
      <dgm:t>
        <a:bodyPr/>
        <a:lstStyle/>
        <a:p>
          <a:endParaRPr lang="en-US"/>
        </a:p>
      </dgm:t>
    </dgm:pt>
    <dgm:pt modelId="{9004082E-7EB6-4513-A1E5-48FB1FC350E3}">
      <dgm:prSet/>
      <dgm:spPr/>
      <dgm:t>
        <a:bodyPr/>
        <a:lstStyle/>
        <a:p>
          <a:pPr rtl="0"/>
          <a:r>
            <a:rPr lang="en-US" smtClean="0"/>
            <a:t>Big data</a:t>
          </a:r>
          <a:endParaRPr lang="en-US"/>
        </a:p>
      </dgm:t>
    </dgm:pt>
    <dgm:pt modelId="{C1201D9E-89CB-4F17-868A-1D41BDA34887}" type="parTrans" cxnId="{DD7FDB3B-B922-4CE9-89F7-05AA1C252ABF}">
      <dgm:prSet/>
      <dgm:spPr/>
      <dgm:t>
        <a:bodyPr/>
        <a:lstStyle/>
        <a:p>
          <a:endParaRPr lang="en-US"/>
        </a:p>
      </dgm:t>
    </dgm:pt>
    <dgm:pt modelId="{AD0CA27A-A1C5-4F5D-8975-4DF408A34B67}" type="sibTrans" cxnId="{DD7FDB3B-B922-4CE9-89F7-05AA1C252ABF}">
      <dgm:prSet/>
      <dgm:spPr/>
      <dgm:t>
        <a:bodyPr/>
        <a:lstStyle/>
        <a:p>
          <a:endParaRPr lang="en-US"/>
        </a:p>
      </dgm:t>
    </dgm:pt>
    <dgm:pt modelId="{27D452AF-F711-4D71-BEAB-A331245D5C67}">
      <dgm:prSet/>
      <dgm:spPr/>
      <dgm:t>
        <a:bodyPr/>
        <a:lstStyle/>
        <a:p>
          <a:pPr rtl="0"/>
          <a:r>
            <a:rPr lang="en-US" smtClean="0"/>
            <a:t>Big data science</a:t>
          </a:r>
          <a:endParaRPr lang="en-US"/>
        </a:p>
      </dgm:t>
    </dgm:pt>
    <dgm:pt modelId="{962EA9AD-86B5-4ED0-8497-2356F33BAFAA}" type="parTrans" cxnId="{308DA9D2-4568-41B6-9AA0-5801C6E88F9D}">
      <dgm:prSet/>
      <dgm:spPr/>
      <dgm:t>
        <a:bodyPr/>
        <a:lstStyle/>
        <a:p>
          <a:endParaRPr lang="en-US"/>
        </a:p>
      </dgm:t>
    </dgm:pt>
    <dgm:pt modelId="{1E02221F-FD7B-4BA9-A6FF-C0D7682393B2}" type="sibTrans" cxnId="{308DA9D2-4568-41B6-9AA0-5801C6E88F9D}">
      <dgm:prSet/>
      <dgm:spPr/>
      <dgm:t>
        <a:bodyPr/>
        <a:lstStyle/>
        <a:p>
          <a:endParaRPr lang="en-US"/>
        </a:p>
      </dgm:t>
    </dgm:pt>
    <dgm:pt modelId="{8BF4A2D1-A68B-454F-BD11-62E5AB6B4BC9}">
      <dgm:prSet/>
      <dgm:spPr/>
      <dgm:t>
        <a:bodyPr/>
        <a:lstStyle/>
        <a:p>
          <a:pPr rtl="0"/>
          <a:r>
            <a:rPr lang="en-US" smtClean="0"/>
            <a:t>Big data framework</a:t>
          </a:r>
          <a:endParaRPr lang="en-US"/>
        </a:p>
      </dgm:t>
    </dgm:pt>
    <dgm:pt modelId="{3B49A62C-F9F6-4AEA-BDC1-8547D01FDE81}" type="parTrans" cxnId="{CF234E5A-3E9E-4E8B-8B26-D6DA0DC584E0}">
      <dgm:prSet/>
      <dgm:spPr/>
      <dgm:t>
        <a:bodyPr/>
        <a:lstStyle/>
        <a:p>
          <a:endParaRPr lang="en-US"/>
        </a:p>
      </dgm:t>
    </dgm:pt>
    <dgm:pt modelId="{19B9B467-2DB2-48FF-87E6-00EFBD2681E2}" type="sibTrans" cxnId="{CF234E5A-3E9E-4E8B-8B26-D6DA0DC584E0}">
      <dgm:prSet/>
      <dgm:spPr/>
      <dgm:t>
        <a:bodyPr/>
        <a:lstStyle/>
        <a:p>
          <a:endParaRPr lang="en-US"/>
        </a:p>
      </dgm:t>
    </dgm:pt>
    <dgm:pt modelId="{F3AB6944-A107-403A-96E7-C7BC069E4838}">
      <dgm:prSet/>
      <dgm:spPr/>
      <dgm:t>
        <a:bodyPr/>
        <a:lstStyle/>
        <a:p>
          <a:pPr rtl="0"/>
          <a:r>
            <a:rPr lang="en-US" smtClean="0"/>
            <a:t>Big data infrastructure</a:t>
          </a:r>
          <a:endParaRPr lang="en-US"/>
        </a:p>
      </dgm:t>
    </dgm:pt>
    <dgm:pt modelId="{2D2B8C02-EF8E-40AA-8DA9-17BE27C6243C}" type="parTrans" cxnId="{CCE2AEC0-4DC1-43C4-BD86-5F37510172EF}">
      <dgm:prSet/>
      <dgm:spPr/>
      <dgm:t>
        <a:bodyPr/>
        <a:lstStyle/>
        <a:p>
          <a:endParaRPr lang="en-US"/>
        </a:p>
      </dgm:t>
    </dgm:pt>
    <dgm:pt modelId="{928838F5-3B26-4CF9-90ED-BE5872BA8801}" type="sibTrans" cxnId="{CCE2AEC0-4DC1-43C4-BD86-5F37510172EF}">
      <dgm:prSet/>
      <dgm:spPr/>
      <dgm:t>
        <a:bodyPr/>
        <a:lstStyle/>
        <a:p>
          <a:endParaRPr lang="en-US"/>
        </a:p>
      </dgm:t>
    </dgm:pt>
    <dgm:pt modelId="{18B67102-9AB2-4755-9CD0-DC186D6D10C9}" type="pres">
      <dgm:prSet presAssocID="{DDC4DDB4-6A19-44B3-9077-7043A2027AE8}" presName="hierChild1" presStyleCnt="0">
        <dgm:presLayoutVars>
          <dgm:orgChart val="1"/>
          <dgm:chPref val="1"/>
          <dgm:dir/>
          <dgm:animOne val="branch"/>
          <dgm:animLvl val="lvl"/>
          <dgm:resizeHandles/>
        </dgm:presLayoutVars>
      </dgm:prSet>
      <dgm:spPr/>
      <dgm:t>
        <a:bodyPr/>
        <a:lstStyle/>
        <a:p>
          <a:endParaRPr lang="en-US"/>
        </a:p>
      </dgm:t>
    </dgm:pt>
    <dgm:pt modelId="{E128E67B-8C34-46CF-8A2E-8B1BF98138A4}" type="pres">
      <dgm:prSet presAssocID="{9004082E-7EB6-4513-A1E5-48FB1FC350E3}" presName="hierRoot1" presStyleCnt="0">
        <dgm:presLayoutVars>
          <dgm:hierBranch val="init"/>
        </dgm:presLayoutVars>
      </dgm:prSet>
      <dgm:spPr/>
    </dgm:pt>
    <dgm:pt modelId="{93D9D1BB-6C07-4D5E-9258-F52AF2647968}" type="pres">
      <dgm:prSet presAssocID="{9004082E-7EB6-4513-A1E5-48FB1FC350E3}" presName="rootComposite1" presStyleCnt="0"/>
      <dgm:spPr/>
    </dgm:pt>
    <dgm:pt modelId="{CFC5B5C7-A103-40BF-800B-6DC8F62EC455}" type="pres">
      <dgm:prSet presAssocID="{9004082E-7EB6-4513-A1E5-48FB1FC350E3}" presName="rootText1" presStyleLbl="node0" presStyleIdx="0" presStyleCnt="1">
        <dgm:presLayoutVars>
          <dgm:chPref val="3"/>
        </dgm:presLayoutVars>
      </dgm:prSet>
      <dgm:spPr/>
      <dgm:t>
        <a:bodyPr/>
        <a:lstStyle/>
        <a:p>
          <a:endParaRPr lang="en-US"/>
        </a:p>
      </dgm:t>
    </dgm:pt>
    <dgm:pt modelId="{BDDAC89C-89F8-4596-8286-D8E6A81341C4}" type="pres">
      <dgm:prSet presAssocID="{9004082E-7EB6-4513-A1E5-48FB1FC350E3}" presName="rootConnector1" presStyleLbl="node1" presStyleIdx="0" presStyleCnt="0"/>
      <dgm:spPr/>
      <dgm:t>
        <a:bodyPr/>
        <a:lstStyle/>
        <a:p>
          <a:endParaRPr lang="en-US"/>
        </a:p>
      </dgm:t>
    </dgm:pt>
    <dgm:pt modelId="{AEF10638-05A0-400E-A63B-9B2B7AE82ABE}" type="pres">
      <dgm:prSet presAssocID="{9004082E-7EB6-4513-A1E5-48FB1FC350E3}" presName="hierChild2" presStyleCnt="0"/>
      <dgm:spPr/>
    </dgm:pt>
    <dgm:pt modelId="{05CC137B-BDFE-498F-84F9-2074A6BE1795}" type="pres">
      <dgm:prSet presAssocID="{962EA9AD-86B5-4ED0-8497-2356F33BAFAA}" presName="Name37" presStyleLbl="parChTrans1D2" presStyleIdx="0" presStyleCnt="2"/>
      <dgm:spPr/>
      <dgm:t>
        <a:bodyPr/>
        <a:lstStyle/>
        <a:p>
          <a:endParaRPr lang="en-US"/>
        </a:p>
      </dgm:t>
    </dgm:pt>
    <dgm:pt modelId="{CA2B444D-F9D2-402F-9BCD-FC4C7CDC4D79}" type="pres">
      <dgm:prSet presAssocID="{27D452AF-F711-4D71-BEAB-A331245D5C67}" presName="hierRoot2" presStyleCnt="0">
        <dgm:presLayoutVars>
          <dgm:hierBranch val="init"/>
        </dgm:presLayoutVars>
      </dgm:prSet>
      <dgm:spPr/>
    </dgm:pt>
    <dgm:pt modelId="{AE790B0A-5435-4912-B68F-946D67D3CA2B}" type="pres">
      <dgm:prSet presAssocID="{27D452AF-F711-4D71-BEAB-A331245D5C67}" presName="rootComposite" presStyleCnt="0"/>
      <dgm:spPr/>
    </dgm:pt>
    <dgm:pt modelId="{134FE289-9974-4337-B70A-8A68167EE92A}" type="pres">
      <dgm:prSet presAssocID="{27D452AF-F711-4D71-BEAB-A331245D5C67}" presName="rootText" presStyleLbl="node2" presStyleIdx="0" presStyleCnt="2">
        <dgm:presLayoutVars>
          <dgm:chPref val="3"/>
        </dgm:presLayoutVars>
      </dgm:prSet>
      <dgm:spPr/>
      <dgm:t>
        <a:bodyPr/>
        <a:lstStyle/>
        <a:p>
          <a:endParaRPr lang="en-US"/>
        </a:p>
      </dgm:t>
    </dgm:pt>
    <dgm:pt modelId="{671987C8-5C03-47DC-A28E-CC319E5E7512}" type="pres">
      <dgm:prSet presAssocID="{27D452AF-F711-4D71-BEAB-A331245D5C67}" presName="rootConnector" presStyleLbl="node2" presStyleIdx="0" presStyleCnt="2"/>
      <dgm:spPr/>
      <dgm:t>
        <a:bodyPr/>
        <a:lstStyle/>
        <a:p>
          <a:endParaRPr lang="en-US"/>
        </a:p>
      </dgm:t>
    </dgm:pt>
    <dgm:pt modelId="{29B6C7D6-E626-4E38-902A-20DD9F5E3B34}" type="pres">
      <dgm:prSet presAssocID="{27D452AF-F711-4D71-BEAB-A331245D5C67}" presName="hierChild4" presStyleCnt="0"/>
      <dgm:spPr/>
    </dgm:pt>
    <dgm:pt modelId="{A4145241-B29C-49B1-ABA9-D80D15A4DD4B}" type="pres">
      <dgm:prSet presAssocID="{27D452AF-F711-4D71-BEAB-A331245D5C67}" presName="hierChild5" presStyleCnt="0"/>
      <dgm:spPr/>
    </dgm:pt>
    <dgm:pt modelId="{FCEFFDC1-C06D-45A3-9332-274266EB6108}" type="pres">
      <dgm:prSet presAssocID="{3B49A62C-F9F6-4AEA-BDC1-8547D01FDE81}" presName="Name37" presStyleLbl="parChTrans1D2" presStyleIdx="1" presStyleCnt="2"/>
      <dgm:spPr/>
      <dgm:t>
        <a:bodyPr/>
        <a:lstStyle/>
        <a:p>
          <a:endParaRPr lang="en-US"/>
        </a:p>
      </dgm:t>
    </dgm:pt>
    <dgm:pt modelId="{DAE061B8-E122-4B6C-AD60-6E995D711369}" type="pres">
      <dgm:prSet presAssocID="{8BF4A2D1-A68B-454F-BD11-62E5AB6B4BC9}" presName="hierRoot2" presStyleCnt="0">
        <dgm:presLayoutVars>
          <dgm:hierBranch val="init"/>
        </dgm:presLayoutVars>
      </dgm:prSet>
      <dgm:spPr/>
    </dgm:pt>
    <dgm:pt modelId="{BCAD26A6-A303-4017-B597-BC93DBEB0A19}" type="pres">
      <dgm:prSet presAssocID="{8BF4A2D1-A68B-454F-BD11-62E5AB6B4BC9}" presName="rootComposite" presStyleCnt="0"/>
      <dgm:spPr/>
    </dgm:pt>
    <dgm:pt modelId="{30D7E038-05FF-4CD1-8749-12BF9F4CC2A2}" type="pres">
      <dgm:prSet presAssocID="{8BF4A2D1-A68B-454F-BD11-62E5AB6B4BC9}" presName="rootText" presStyleLbl="node2" presStyleIdx="1" presStyleCnt="2">
        <dgm:presLayoutVars>
          <dgm:chPref val="3"/>
        </dgm:presLayoutVars>
      </dgm:prSet>
      <dgm:spPr/>
      <dgm:t>
        <a:bodyPr/>
        <a:lstStyle/>
        <a:p>
          <a:endParaRPr lang="en-US"/>
        </a:p>
      </dgm:t>
    </dgm:pt>
    <dgm:pt modelId="{F56D2348-8610-4DE0-A52F-616DC9310F0F}" type="pres">
      <dgm:prSet presAssocID="{8BF4A2D1-A68B-454F-BD11-62E5AB6B4BC9}" presName="rootConnector" presStyleLbl="node2" presStyleIdx="1" presStyleCnt="2"/>
      <dgm:spPr/>
      <dgm:t>
        <a:bodyPr/>
        <a:lstStyle/>
        <a:p>
          <a:endParaRPr lang="en-US"/>
        </a:p>
      </dgm:t>
    </dgm:pt>
    <dgm:pt modelId="{217C94C3-00D5-4A81-9DF3-0105892739E9}" type="pres">
      <dgm:prSet presAssocID="{8BF4A2D1-A68B-454F-BD11-62E5AB6B4BC9}" presName="hierChild4" presStyleCnt="0"/>
      <dgm:spPr/>
    </dgm:pt>
    <dgm:pt modelId="{7CDCA3D2-992C-4F19-8349-722FE697033D}" type="pres">
      <dgm:prSet presAssocID="{2D2B8C02-EF8E-40AA-8DA9-17BE27C6243C}" presName="Name37" presStyleLbl="parChTrans1D3" presStyleIdx="0" presStyleCnt="1"/>
      <dgm:spPr/>
      <dgm:t>
        <a:bodyPr/>
        <a:lstStyle/>
        <a:p>
          <a:endParaRPr lang="en-US"/>
        </a:p>
      </dgm:t>
    </dgm:pt>
    <dgm:pt modelId="{2A89F30B-A836-41BD-9708-D6239D548BAC}" type="pres">
      <dgm:prSet presAssocID="{F3AB6944-A107-403A-96E7-C7BC069E4838}" presName="hierRoot2" presStyleCnt="0">
        <dgm:presLayoutVars>
          <dgm:hierBranch val="init"/>
        </dgm:presLayoutVars>
      </dgm:prSet>
      <dgm:spPr/>
    </dgm:pt>
    <dgm:pt modelId="{5A42DE27-5E1F-4DC2-AF2C-74BC91AA643D}" type="pres">
      <dgm:prSet presAssocID="{F3AB6944-A107-403A-96E7-C7BC069E4838}" presName="rootComposite" presStyleCnt="0"/>
      <dgm:spPr/>
    </dgm:pt>
    <dgm:pt modelId="{6F1BE980-D6D3-45D3-8BD8-C688EBE3192D}" type="pres">
      <dgm:prSet presAssocID="{F3AB6944-A107-403A-96E7-C7BC069E4838}" presName="rootText" presStyleLbl="node3" presStyleIdx="0" presStyleCnt="1">
        <dgm:presLayoutVars>
          <dgm:chPref val="3"/>
        </dgm:presLayoutVars>
      </dgm:prSet>
      <dgm:spPr/>
      <dgm:t>
        <a:bodyPr/>
        <a:lstStyle/>
        <a:p>
          <a:endParaRPr lang="en-US"/>
        </a:p>
      </dgm:t>
    </dgm:pt>
    <dgm:pt modelId="{EC1FC7C9-2210-4AD3-8E42-9DC1D566AB61}" type="pres">
      <dgm:prSet presAssocID="{F3AB6944-A107-403A-96E7-C7BC069E4838}" presName="rootConnector" presStyleLbl="node3" presStyleIdx="0" presStyleCnt="1"/>
      <dgm:spPr/>
      <dgm:t>
        <a:bodyPr/>
        <a:lstStyle/>
        <a:p>
          <a:endParaRPr lang="en-US"/>
        </a:p>
      </dgm:t>
    </dgm:pt>
    <dgm:pt modelId="{CBB75914-5649-4C13-B33F-86DA162B0E8E}" type="pres">
      <dgm:prSet presAssocID="{F3AB6944-A107-403A-96E7-C7BC069E4838}" presName="hierChild4" presStyleCnt="0"/>
      <dgm:spPr/>
    </dgm:pt>
    <dgm:pt modelId="{C72F48EF-9A4E-44FB-A578-5E203AA8B106}" type="pres">
      <dgm:prSet presAssocID="{F3AB6944-A107-403A-96E7-C7BC069E4838}" presName="hierChild5" presStyleCnt="0"/>
      <dgm:spPr/>
    </dgm:pt>
    <dgm:pt modelId="{0E35D8D8-5305-4BEF-BB4B-9510BA0C7D41}" type="pres">
      <dgm:prSet presAssocID="{8BF4A2D1-A68B-454F-BD11-62E5AB6B4BC9}" presName="hierChild5" presStyleCnt="0"/>
      <dgm:spPr/>
    </dgm:pt>
    <dgm:pt modelId="{6406E7B9-137A-4A4A-BAAD-7E0AD57E4ACA}" type="pres">
      <dgm:prSet presAssocID="{9004082E-7EB6-4513-A1E5-48FB1FC350E3}" presName="hierChild3" presStyleCnt="0"/>
      <dgm:spPr/>
    </dgm:pt>
  </dgm:ptLst>
  <dgm:cxnLst>
    <dgm:cxn modelId="{9A638C2C-B951-4F2B-A655-707AB0449599}" type="presOf" srcId="{3B49A62C-F9F6-4AEA-BDC1-8547D01FDE81}" destId="{FCEFFDC1-C06D-45A3-9332-274266EB6108}" srcOrd="0" destOrd="0" presId="urn:microsoft.com/office/officeart/2005/8/layout/orgChart1"/>
    <dgm:cxn modelId="{AA7640CB-0563-4939-9FF0-B6D5EAC4769E}" type="presOf" srcId="{F3AB6944-A107-403A-96E7-C7BC069E4838}" destId="{EC1FC7C9-2210-4AD3-8E42-9DC1D566AB61}" srcOrd="1" destOrd="0" presId="urn:microsoft.com/office/officeart/2005/8/layout/orgChart1"/>
    <dgm:cxn modelId="{EBB02FC8-843B-4A1A-830A-4CDB1BDAAA98}" type="presOf" srcId="{8BF4A2D1-A68B-454F-BD11-62E5AB6B4BC9}" destId="{30D7E038-05FF-4CD1-8749-12BF9F4CC2A2}" srcOrd="0" destOrd="0" presId="urn:microsoft.com/office/officeart/2005/8/layout/orgChart1"/>
    <dgm:cxn modelId="{A8EA322C-FC87-4713-9725-C588A9354D1B}" type="presOf" srcId="{DDC4DDB4-6A19-44B3-9077-7043A2027AE8}" destId="{18B67102-9AB2-4755-9CD0-DC186D6D10C9}" srcOrd="0" destOrd="0" presId="urn:microsoft.com/office/officeart/2005/8/layout/orgChart1"/>
    <dgm:cxn modelId="{308DA9D2-4568-41B6-9AA0-5801C6E88F9D}" srcId="{9004082E-7EB6-4513-A1E5-48FB1FC350E3}" destId="{27D452AF-F711-4D71-BEAB-A331245D5C67}" srcOrd="0" destOrd="0" parTransId="{962EA9AD-86B5-4ED0-8497-2356F33BAFAA}" sibTransId="{1E02221F-FD7B-4BA9-A6FF-C0D7682393B2}"/>
    <dgm:cxn modelId="{CF234E5A-3E9E-4E8B-8B26-D6DA0DC584E0}" srcId="{9004082E-7EB6-4513-A1E5-48FB1FC350E3}" destId="{8BF4A2D1-A68B-454F-BD11-62E5AB6B4BC9}" srcOrd="1" destOrd="0" parTransId="{3B49A62C-F9F6-4AEA-BDC1-8547D01FDE81}" sibTransId="{19B9B467-2DB2-48FF-87E6-00EFBD2681E2}"/>
    <dgm:cxn modelId="{13857EE3-C0E8-4429-AFE0-394183791321}" type="presOf" srcId="{27D452AF-F711-4D71-BEAB-A331245D5C67}" destId="{134FE289-9974-4337-B70A-8A68167EE92A}" srcOrd="0" destOrd="0" presId="urn:microsoft.com/office/officeart/2005/8/layout/orgChart1"/>
    <dgm:cxn modelId="{CCE2AEC0-4DC1-43C4-BD86-5F37510172EF}" srcId="{8BF4A2D1-A68B-454F-BD11-62E5AB6B4BC9}" destId="{F3AB6944-A107-403A-96E7-C7BC069E4838}" srcOrd="0" destOrd="0" parTransId="{2D2B8C02-EF8E-40AA-8DA9-17BE27C6243C}" sibTransId="{928838F5-3B26-4CF9-90ED-BE5872BA8801}"/>
    <dgm:cxn modelId="{E2F7A4DE-BE95-42A8-AF60-B33B336AB8FB}" type="presOf" srcId="{27D452AF-F711-4D71-BEAB-A331245D5C67}" destId="{671987C8-5C03-47DC-A28E-CC319E5E7512}" srcOrd="1" destOrd="0" presId="urn:microsoft.com/office/officeart/2005/8/layout/orgChart1"/>
    <dgm:cxn modelId="{45822701-8921-49D8-B884-FA26230895EA}" type="presOf" srcId="{9004082E-7EB6-4513-A1E5-48FB1FC350E3}" destId="{BDDAC89C-89F8-4596-8286-D8E6A81341C4}" srcOrd="1" destOrd="0" presId="urn:microsoft.com/office/officeart/2005/8/layout/orgChart1"/>
    <dgm:cxn modelId="{BD7B1156-FED3-4F5A-8B99-4B271409DBE2}" type="presOf" srcId="{8BF4A2D1-A68B-454F-BD11-62E5AB6B4BC9}" destId="{F56D2348-8610-4DE0-A52F-616DC9310F0F}" srcOrd="1" destOrd="0" presId="urn:microsoft.com/office/officeart/2005/8/layout/orgChart1"/>
    <dgm:cxn modelId="{CA9A6C78-24B8-4596-B646-A1E5A7A390A2}" type="presOf" srcId="{F3AB6944-A107-403A-96E7-C7BC069E4838}" destId="{6F1BE980-D6D3-45D3-8BD8-C688EBE3192D}" srcOrd="0" destOrd="0" presId="urn:microsoft.com/office/officeart/2005/8/layout/orgChart1"/>
    <dgm:cxn modelId="{1C3CE6FD-FDE5-4712-88A4-56F4F50389A8}" type="presOf" srcId="{9004082E-7EB6-4513-A1E5-48FB1FC350E3}" destId="{CFC5B5C7-A103-40BF-800B-6DC8F62EC455}" srcOrd="0" destOrd="0" presId="urn:microsoft.com/office/officeart/2005/8/layout/orgChart1"/>
    <dgm:cxn modelId="{BB34C722-ADBF-440D-AC86-7E84417A030A}" type="presOf" srcId="{2D2B8C02-EF8E-40AA-8DA9-17BE27C6243C}" destId="{7CDCA3D2-992C-4F19-8349-722FE697033D}" srcOrd="0" destOrd="0" presId="urn:microsoft.com/office/officeart/2005/8/layout/orgChart1"/>
    <dgm:cxn modelId="{DD7FDB3B-B922-4CE9-89F7-05AA1C252ABF}" srcId="{DDC4DDB4-6A19-44B3-9077-7043A2027AE8}" destId="{9004082E-7EB6-4513-A1E5-48FB1FC350E3}" srcOrd="0" destOrd="0" parTransId="{C1201D9E-89CB-4F17-868A-1D41BDA34887}" sibTransId="{AD0CA27A-A1C5-4F5D-8975-4DF408A34B67}"/>
    <dgm:cxn modelId="{71FE0497-3AB0-4E36-80E7-0D5DFD57883B}" type="presOf" srcId="{962EA9AD-86B5-4ED0-8497-2356F33BAFAA}" destId="{05CC137B-BDFE-498F-84F9-2074A6BE1795}" srcOrd="0" destOrd="0" presId="urn:microsoft.com/office/officeart/2005/8/layout/orgChart1"/>
    <dgm:cxn modelId="{B0C44178-031C-4680-93E4-3465587CE506}" type="presParOf" srcId="{18B67102-9AB2-4755-9CD0-DC186D6D10C9}" destId="{E128E67B-8C34-46CF-8A2E-8B1BF98138A4}" srcOrd="0" destOrd="0" presId="urn:microsoft.com/office/officeart/2005/8/layout/orgChart1"/>
    <dgm:cxn modelId="{7AED9831-8D0E-4DB1-A982-6D1A3A3B8134}" type="presParOf" srcId="{E128E67B-8C34-46CF-8A2E-8B1BF98138A4}" destId="{93D9D1BB-6C07-4D5E-9258-F52AF2647968}" srcOrd="0" destOrd="0" presId="urn:microsoft.com/office/officeart/2005/8/layout/orgChart1"/>
    <dgm:cxn modelId="{6F5D0782-5CFE-4894-90A2-F97D4E83C661}" type="presParOf" srcId="{93D9D1BB-6C07-4D5E-9258-F52AF2647968}" destId="{CFC5B5C7-A103-40BF-800B-6DC8F62EC455}" srcOrd="0" destOrd="0" presId="urn:microsoft.com/office/officeart/2005/8/layout/orgChart1"/>
    <dgm:cxn modelId="{C9D06BDA-5263-4EA5-828D-20C19B93F9F2}" type="presParOf" srcId="{93D9D1BB-6C07-4D5E-9258-F52AF2647968}" destId="{BDDAC89C-89F8-4596-8286-D8E6A81341C4}" srcOrd="1" destOrd="0" presId="urn:microsoft.com/office/officeart/2005/8/layout/orgChart1"/>
    <dgm:cxn modelId="{7DF939EF-424B-405B-A339-38BA047263B4}" type="presParOf" srcId="{E128E67B-8C34-46CF-8A2E-8B1BF98138A4}" destId="{AEF10638-05A0-400E-A63B-9B2B7AE82ABE}" srcOrd="1" destOrd="0" presId="urn:microsoft.com/office/officeart/2005/8/layout/orgChart1"/>
    <dgm:cxn modelId="{AD003355-3612-40E9-8FA8-7B1819F5D554}" type="presParOf" srcId="{AEF10638-05A0-400E-A63B-9B2B7AE82ABE}" destId="{05CC137B-BDFE-498F-84F9-2074A6BE1795}" srcOrd="0" destOrd="0" presId="urn:microsoft.com/office/officeart/2005/8/layout/orgChart1"/>
    <dgm:cxn modelId="{94EB275C-6EEF-4D40-8580-A41A9AAD1957}" type="presParOf" srcId="{AEF10638-05A0-400E-A63B-9B2B7AE82ABE}" destId="{CA2B444D-F9D2-402F-9BCD-FC4C7CDC4D79}" srcOrd="1" destOrd="0" presId="urn:microsoft.com/office/officeart/2005/8/layout/orgChart1"/>
    <dgm:cxn modelId="{40C8D9FD-8F45-4496-B7BD-F2E68E204DF1}" type="presParOf" srcId="{CA2B444D-F9D2-402F-9BCD-FC4C7CDC4D79}" destId="{AE790B0A-5435-4912-B68F-946D67D3CA2B}" srcOrd="0" destOrd="0" presId="urn:microsoft.com/office/officeart/2005/8/layout/orgChart1"/>
    <dgm:cxn modelId="{0B5BB806-E37D-4E5F-86C1-1143ED2DBFBA}" type="presParOf" srcId="{AE790B0A-5435-4912-B68F-946D67D3CA2B}" destId="{134FE289-9974-4337-B70A-8A68167EE92A}" srcOrd="0" destOrd="0" presId="urn:microsoft.com/office/officeart/2005/8/layout/orgChart1"/>
    <dgm:cxn modelId="{58678667-4B80-40F4-A8C5-3515BF4DB2F5}" type="presParOf" srcId="{AE790B0A-5435-4912-B68F-946D67D3CA2B}" destId="{671987C8-5C03-47DC-A28E-CC319E5E7512}" srcOrd="1" destOrd="0" presId="urn:microsoft.com/office/officeart/2005/8/layout/orgChart1"/>
    <dgm:cxn modelId="{1B09A168-3405-4527-BD54-864427D475AE}" type="presParOf" srcId="{CA2B444D-F9D2-402F-9BCD-FC4C7CDC4D79}" destId="{29B6C7D6-E626-4E38-902A-20DD9F5E3B34}" srcOrd="1" destOrd="0" presId="urn:microsoft.com/office/officeart/2005/8/layout/orgChart1"/>
    <dgm:cxn modelId="{5869E00F-CDA0-46BE-8BB6-D54FA28BF34E}" type="presParOf" srcId="{CA2B444D-F9D2-402F-9BCD-FC4C7CDC4D79}" destId="{A4145241-B29C-49B1-ABA9-D80D15A4DD4B}" srcOrd="2" destOrd="0" presId="urn:microsoft.com/office/officeart/2005/8/layout/orgChart1"/>
    <dgm:cxn modelId="{ED3947F2-57C9-49A3-A912-B69943B09A53}" type="presParOf" srcId="{AEF10638-05A0-400E-A63B-9B2B7AE82ABE}" destId="{FCEFFDC1-C06D-45A3-9332-274266EB6108}" srcOrd="2" destOrd="0" presId="urn:microsoft.com/office/officeart/2005/8/layout/orgChart1"/>
    <dgm:cxn modelId="{B9D9E69E-A28F-4DA8-A163-8B52596E510F}" type="presParOf" srcId="{AEF10638-05A0-400E-A63B-9B2B7AE82ABE}" destId="{DAE061B8-E122-4B6C-AD60-6E995D711369}" srcOrd="3" destOrd="0" presId="urn:microsoft.com/office/officeart/2005/8/layout/orgChart1"/>
    <dgm:cxn modelId="{A149A42F-DDFC-441D-B610-A13609FF076A}" type="presParOf" srcId="{DAE061B8-E122-4B6C-AD60-6E995D711369}" destId="{BCAD26A6-A303-4017-B597-BC93DBEB0A19}" srcOrd="0" destOrd="0" presId="urn:microsoft.com/office/officeart/2005/8/layout/orgChart1"/>
    <dgm:cxn modelId="{A2CBE36A-FC83-4EF4-BE34-D4503BFC8A42}" type="presParOf" srcId="{BCAD26A6-A303-4017-B597-BC93DBEB0A19}" destId="{30D7E038-05FF-4CD1-8749-12BF9F4CC2A2}" srcOrd="0" destOrd="0" presId="urn:microsoft.com/office/officeart/2005/8/layout/orgChart1"/>
    <dgm:cxn modelId="{477380A9-6D6F-4E74-A50D-144D7C1FB387}" type="presParOf" srcId="{BCAD26A6-A303-4017-B597-BC93DBEB0A19}" destId="{F56D2348-8610-4DE0-A52F-616DC9310F0F}" srcOrd="1" destOrd="0" presId="urn:microsoft.com/office/officeart/2005/8/layout/orgChart1"/>
    <dgm:cxn modelId="{4C4469FF-2D4D-4062-847C-DD72E18FA864}" type="presParOf" srcId="{DAE061B8-E122-4B6C-AD60-6E995D711369}" destId="{217C94C3-00D5-4A81-9DF3-0105892739E9}" srcOrd="1" destOrd="0" presId="urn:microsoft.com/office/officeart/2005/8/layout/orgChart1"/>
    <dgm:cxn modelId="{E632024B-375A-43C1-A92E-3C33E54E5941}" type="presParOf" srcId="{217C94C3-00D5-4A81-9DF3-0105892739E9}" destId="{7CDCA3D2-992C-4F19-8349-722FE697033D}" srcOrd="0" destOrd="0" presId="urn:microsoft.com/office/officeart/2005/8/layout/orgChart1"/>
    <dgm:cxn modelId="{1572FA30-41E1-4690-BB4B-C833CB9DF17D}" type="presParOf" srcId="{217C94C3-00D5-4A81-9DF3-0105892739E9}" destId="{2A89F30B-A836-41BD-9708-D6239D548BAC}" srcOrd="1" destOrd="0" presId="urn:microsoft.com/office/officeart/2005/8/layout/orgChart1"/>
    <dgm:cxn modelId="{C230CE6F-F75E-4F5E-AF2A-1BEB91761D07}" type="presParOf" srcId="{2A89F30B-A836-41BD-9708-D6239D548BAC}" destId="{5A42DE27-5E1F-4DC2-AF2C-74BC91AA643D}" srcOrd="0" destOrd="0" presId="urn:microsoft.com/office/officeart/2005/8/layout/orgChart1"/>
    <dgm:cxn modelId="{01405548-5A18-4C7F-B0CA-5B69803CE9A5}" type="presParOf" srcId="{5A42DE27-5E1F-4DC2-AF2C-74BC91AA643D}" destId="{6F1BE980-D6D3-45D3-8BD8-C688EBE3192D}" srcOrd="0" destOrd="0" presId="urn:microsoft.com/office/officeart/2005/8/layout/orgChart1"/>
    <dgm:cxn modelId="{0D9E3129-995A-4CE0-A149-81CB0310FB84}" type="presParOf" srcId="{5A42DE27-5E1F-4DC2-AF2C-74BC91AA643D}" destId="{EC1FC7C9-2210-4AD3-8E42-9DC1D566AB61}" srcOrd="1" destOrd="0" presId="urn:microsoft.com/office/officeart/2005/8/layout/orgChart1"/>
    <dgm:cxn modelId="{9D3524F5-920D-47FD-B6CF-C40F6B67CE75}" type="presParOf" srcId="{2A89F30B-A836-41BD-9708-D6239D548BAC}" destId="{CBB75914-5649-4C13-B33F-86DA162B0E8E}" srcOrd="1" destOrd="0" presId="urn:microsoft.com/office/officeart/2005/8/layout/orgChart1"/>
    <dgm:cxn modelId="{E58B790D-7269-4737-ABE4-E2884626ADA8}" type="presParOf" srcId="{2A89F30B-A836-41BD-9708-D6239D548BAC}" destId="{C72F48EF-9A4E-44FB-A578-5E203AA8B106}" srcOrd="2" destOrd="0" presId="urn:microsoft.com/office/officeart/2005/8/layout/orgChart1"/>
    <dgm:cxn modelId="{191E5253-4831-4FE3-9054-B613BB962409}" type="presParOf" srcId="{DAE061B8-E122-4B6C-AD60-6E995D711369}" destId="{0E35D8D8-5305-4BEF-BB4B-9510BA0C7D41}" srcOrd="2" destOrd="0" presId="urn:microsoft.com/office/officeart/2005/8/layout/orgChart1"/>
    <dgm:cxn modelId="{522F6510-EEF0-42C2-89C7-B79B2B677653}" type="presParOf" srcId="{E128E67B-8C34-46CF-8A2E-8B1BF98138A4}" destId="{6406E7B9-137A-4A4A-BAAD-7E0AD57E4AC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CA3D2-992C-4F19-8349-722FE697033D}">
      <dsp:nvSpPr>
        <dsp:cNvPr id="0" name=""/>
        <dsp:cNvSpPr/>
      </dsp:nvSpPr>
      <dsp:spPr>
        <a:xfrm>
          <a:off x="4561842" y="3306770"/>
          <a:ext cx="409579" cy="1256044"/>
        </a:xfrm>
        <a:custGeom>
          <a:avLst/>
          <a:gdLst/>
          <a:ahLst/>
          <a:cxnLst/>
          <a:rect l="0" t="0" r="0" b="0"/>
          <a:pathLst>
            <a:path>
              <a:moveTo>
                <a:pt x="0" y="0"/>
              </a:moveTo>
              <a:lnTo>
                <a:pt x="0" y="1256044"/>
              </a:lnTo>
              <a:lnTo>
                <a:pt x="409579" y="1256044"/>
              </a:lnTo>
            </a:path>
          </a:pathLst>
        </a:custGeom>
        <a:noFill/>
        <a:ln w="12700" cap="flat" cmpd="sng" algn="ctr">
          <a:solidFill>
            <a:schemeClr val="accent1">
              <a:shade val="8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FCEFFDC1-C06D-45A3-9332-274266EB6108}">
      <dsp:nvSpPr>
        <dsp:cNvPr id="0" name=""/>
        <dsp:cNvSpPr/>
      </dsp:nvSpPr>
      <dsp:spPr>
        <a:xfrm>
          <a:off x="4002083" y="1368093"/>
          <a:ext cx="1651971" cy="573411"/>
        </a:xfrm>
        <a:custGeom>
          <a:avLst/>
          <a:gdLst/>
          <a:ahLst/>
          <a:cxnLst/>
          <a:rect l="0" t="0" r="0" b="0"/>
          <a:pathLst>
            <a:path>
              <a:moveTo>
                <a:pt x="0" y="0"/>
              </a:moveTo>
              <a:lnTo>
                <a:pt x="0" y="286705"/>
              </a:lnTo>
              <a:lnTo>
                <a:pt x="1651971" y="286705"/>
              </a:lnTo>
              <a:lnTo>
                <a:pt x="1651971" y="573411"/>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05CC137B-BDFE-498F-84F9-2074A6BE1795}">
      <dsp:nvSpPr>
        <dsp:cNvPr id="0" name=""/>
        <dsp:cNvSpPr/>
      </dsp:nvSpPr>
      <dsp:spPr>
        <a:xfrm>
          <a:off x="2350112" y="1368093"/>
          <a:ext cx="1651971" cy="573411"/>
        </a:xfrm>
        <a:custGeom>
          <a:avLst/>
          <a:gdLst/>
          <a:ahLst/>
          <a:cxnLst/>
          <a:rect l="0" t="0" r="0" b="0"/>
          <a:pathLst>
            <a:path>
              <a:moveTo>
                <a:pt x="1651971" y="0"/>
              </a:moveTo>
              <a:lnTo>
                <a:pt x="1651971" y="286705"/>
              </a:lnTo>
              <a:lnTo>
                <a:pt x="0" y="286705"/>
              </a:lnTo>
              <a:lnTo>
                <a:pt x="0" y="573411"/>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CFC5B5C7-A103-40BF-800B-6DC8F62EC455}">
      <dsp:nvSpPr>
        <dsp:cNvPr id="0" name=""/>
        <dsp:cNvSpPr/>
      </dsp:nvSpPr>
      <dsp:spPr>
        <a:xfrm>
          <a:off x="2636818" y="2827"/>
          <a:ext cx="2730531" cy="1365265"/>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rtl="0">
            <a:lnSpc>
              <a:spcPct val="90000"/>
            </a:lnSpc>
            <a:spcBef>
              <a:spcPct val="0"/>
            </a:spcBef>
            <a:spcAft>
              <a:spcPct val="35000"/>
            </a:spcAft>
          </a:pPr>
          <a:r>
            <a:rPr lang="en-US" sz="3100" kern="1200" smtClean="0"/>
            <a:t>Big data</a:t>
          </a:r>
          <a:endParaRPr lang="en-US" sz="3100" kern="1200"/>
        </a:p>
      </dsp:txBody>
      <dsp:txXfrm>
        <a:off x="2636818" y="2827"/>
        <a:ext cx="2730531" cy="1365265"/>
      </dsp:txXfrm>
    </dsp:sp>
    <dsp:sp modelId="{134FE289-9974-4337-B70A-8A68167EE92A}">
      <dsp:nvSpPr>
        <dsp:cNvPr id="0" name=""/>
        <dsp:cNvSpPr/>
      </dsp:nvSpPr>
      <dsp:spPr>
        <a:xfrm>
          <a:off x="984846" y="1941504"/>
          <a:ext cx="2730531" cy="1365265"/>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rtl="0">
            <a:lnSpc>
              <a:spcPct val="90000"/>
            </a:lnSpc>
            <a:spcBef>
              <a:spcPct val="0"/>
            </a:spcBef>
            <a:spcAft>
              <a:spcPct val="35000"/>
            </a:spcAft>
          </a:pPr>
          <a:r>
            <a:rPr lang="en-US" sz="3100" kern="1200" smtClean="0"/>
            <a:t>Big data science</a:t>
          </a:r>
          <a:endParaRPr lang="en-US" sz="3100" kern="1200"/>
        </a:p>
      </dsp:txBody>
      <dsp:txXfrm>
        <a:off x="984846" y="1941504"/>
        <a:ext cx="2730531" cy="1365265"/>
      </dsp:txXfrm>
    </dsp:sp>
    <dsp:sp modelId="{30D7E038-05FF-4CD1-8749-12BF9F4CC2A2}">
      <dsp:nvSpPr>
        <dsp:cNvPr id="0" name=""/>
        <dsp:cNvSpPr/>
      </dsp:nvSpPr>
      <dsp:spPr>
        <a:xfrm>
          <a:off x="4288789" y="1941504"/>
          <a:ext cx="2730531" cy="1365265"/>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rtl="0">
            <a:lnSpc>
              <a:spcPct val="90000"/>
            </a:lnSpc>
            <a:spcBef>
              <a:spcPct val="0"/>
            </a:spcBef>
            <a:spcAft>
              <a:spcPct val="35000"/>
            </a:spcAft>
          </a:pPr>
          <a:r>
            <a:rPr lang="en-US" sz="3100" kern="1200" smtClean="0"/>
            <a:t>Big data framework</a:t>
          </a:r>
          <a:endParaRPr lang="en-US" sz="3100" kern="1200"/>
        </a:p>
      </dsp:txBody>
      <dsp:txXfrm>
        <a:off x="4288789" y="1941504"/>
        <a:ext cx="2730531" cy="1365265"/>
      </dsp:txXfrm>
    </dsp:sp>
    <dsp:sp modelId="{6F1BE980-D6D3-45D3-8BD8-C688EBE3192D}">
      <dsp:nvSpPr>
        <dsp:cNvPr id="0" name=""/>
        <dsp:cNvSpPr/>
      </dsp:nvSpPr>
      <dsp:spPr>
        <a:xfrm>
          <a:off x="4971422" y="3880181"/>
          <a:ext cx="2730531" cy="1365265"/>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rtl="0">
            <a:lnSpc>
              <a:spcPct val="90000"/>
            </a:lnSpc>
            <a:spcBef>
              <a:spcPct val="0"/>
            </a:spcBef>
            <a:spcAft>
              <a:spcPct val="35000"/>
            </a:spcAft>
          </a:pPr>
          <a:r>
            <a:rPr lang="en-US" sz="3100" kern="1200" smtClean="0"/>
            <a:t>Big data infrastructure</a:t>
          </a:r>
          <a:endParaRPr lang="en-US" sz="3100" kern="1200"/>
        </a:p>
      </dsp:txBody>
      <dsp:txXfrm>
        <a:off x="4971422" y="3880181"/>
        <a:ext cx="2730531" cy="136526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D29C17-5197-4027-A8B6-1DFFD835A5E2}" type="datetimeFigureOut">
              <a:rPr lang="en-US" smtClean="0"/>
              <a:t>21/09/2014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8ED9A-82D3-4637-8653-107ED2A990B8}" type="slidenum">
              <a:rPr lang="en-US" smtClean="0"/>
              <a:t>‹#›</a:t>
            </a:fld>
            <a:endParaRPr lang="en-US"/>
          </a:p>
        </p:txBody>
      </p:sp>
    </p:spTree>
    <p:extLst>
      <p:ext uri="{BB962C8B-B14F-4D97-AF65-F5344CB8AC3E}">
        <p14:creationId xmlns:p14="http://schemas.microsoft.com/office/powerpoint/2010/main" val="3553847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a:t>
            </a:r>
            <a:r>
              <a:rPr lang="en-US" baseline="0" smtClean="0"/>
              <a:t>1.1</a:t>
            </a:r>
            <a:endParaRPr lang="en-US" baseline="0" smtClean="0"/>
          </a:p>
          <a:p>
            <a:r>
              <a:rPr lang="en-US" baseline="0" smtClean="0"/>
              <a:t>Last update: September </a:t>
            </a:r>
            <a:r>
              <a:rPr lang="en-US" baseline="0" smtClean="0"/>
              <a:t>21, </a:t>
            </a:r>
            <a:r>
              <a:rPr lang="en-US" baseline="0" smtClean="0"/>
              <a:t>2014</a:t>
            </a:r>
            <a:endParaRPr lang="en-US" smtClean="0"/>
          </a:p>
        </p:txBody>
      </p:sp>
      <p:sp>
        <p:nvSpPr>
          <p:cNvPr id="4" name="Slide Number Placeholder 3"/>
          <p:cNvSpPr>
            <a:spLocks noGrp="1"/>
          </p:cNvSpPr>
          <p:nvPr>
            <p:ph type="sldNum" sz="quarter" idx="10"/>
          </p:nvPr>
        </p:nvSpPr>
        <p:spPr/>
        <p:txBody>
          <a:bodyPr/>
          <a:lstStyle/>
          <a:p>
            <a:fld id="{A848ED9A-82D3-4637-8653-107ED2A990B8}" type="slidenum">
              <a:rPr lang="en-US" smtClean="0"/>
              <a:t>1</a:t>
            </a:fld>
            <a:endParaRPr lang="en-US"/>
          </a:p>
        </p:txBody>
      </p:sp>
    </p:spTree>
    <p:extLst>
      <p:ext uri="{BB962C8B-B14F-4D97-AF65-F5344CB8AC3E}">
        <p14:creationId xmlns:p14="http://schemas.microsoft.com/office/powerpoint/2010/main" val="2774188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smtClean="0"/>
          </a:p>
        </p:txBody>
      </p:sp>
      <p:sp>
        <p:nvSpPr>
          <p:cNvPr id="4" name="Slide Number Placeholder 3"/>
          <p:cNvSpPr>
            <a:spLocks noGrp="1"/>
          </p:cNvSpPr>
          <p:nvPr>
            <p:ph type="sldNum" sz="quarter" idx="10"/>
          </p:nvPr>
        </p:nvSpPr>
        <p:spPr/>
        <p:txBody>
          <a:bodyPr/>
          <a:lstStyle/>
          <a:p>
            <a:fld id="{A848ED9A-82D3-4637-8653-107ED2A990B8}" type="slidenum">
              <a:rPr lang="en-US" smtClean="0"/>
              <a:t>11</a:t>
            </a:fld>
            <a:endParaRPr lang="en-US"/>
          </a:p>
        </p:txBody>
      </p:sp>
    </p:spTree>
    <p:extLst>
      <p:ext uri="{BB962C8B-B14F-4D97-AF65-F5344CB8AC3E}">
        <p14:creationId xmlns:p14="http://schemas.microsoft.com/office/powerpoint/2010/main" val="422536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smtClean="0"/>
              <a:t>Commercial Institutions Collecting Data Have Insufficient Data Security to Protect Americans’ Privacy.</a:t>
            </a:r>
          </a:p>
          <a:p>
            <a:r>
              <a:rPr lang="en-US" i="0" smtClean="0"/>
              <a:t>Students are Particularly Vulnerable to Big Data Privacy Risks.</a:t>
            </a:r>
          </a:p>
          <a:p>
            <a:r>
              <a:rPr lang="en-US" i="0" smtClean="0"/>
              <a:t>Government Collection of Big Data is Particularly Problematic.</a:t>
            </a:r>
          </a:p>
        </p:txBody>
      </p:sp>
      <p:sp>
        <p:nvSpPr>
          <p:cNvPr id="4" name="Slide Number Placeholder 3"/>
          <p:cNvSpPr>
            <a:spLocks noGrp="1"/>
          </p:cNvSpPr>
          <p:nvPr>
            <p:ph type="sldNum" sz="quarter" idx="10"/>
          </p:nvPr>
        </p:nvSpPr>
        <p:spPr/>
        <p:txBody>
          <a:bodyPr/>
          <a:lstStyle/>
          <a:p>
            <a:fld id="{A848ED9A-82D3-4637-8653-107ED2A990B8}" type="slidenum">
              <a:rPr lang="en-US" smtClean="0"/>
              <a:t>12</a:t>
            </a:fld>
            <a:endParaRPr lang="en-US"/>
          </a:p>
        </p:txBody>
      </p:sp>
    </p:spTree>
    <p:extLst>
      <p:ext uri="{BB962C8B-B14F-4D97-AF65-F5344CB8AC3E}">
        <p14:creationId xmlns:p14="http://schemas.microsoft.com/office/powerpoint/2010/main" val="87913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Data leakage can be costly. In March 2012, hackers broke into Utah’s Department of Health database and downloaded personal data from 780,000 patients (Social Security Numbers were downloaded for 280,000 patients); Utah’s Governor responded by firing the Department’s CTO; and the State of Utah was forced to pay-out ~$9 million on security audits, security upgrades, and identity theft protection measures for patients (Stewart and The Salt Lake Tribune, 2013)</a:t>
            </a:r>
            <a:endParaRPr lang="en-US" i="1" smtClean="0"/>
          </a:p>
          <a:p>
            <a:endParaRPr lang="en-US" i="1" smtClean="0"/>
          </a:p>
        </p:txBody>
      </p:sp>
      <p:sp>
        <p:nvSpPr>
          <p:cNvPr id="4" name="Slide Number Placeholder 3"/>
          <p:cNvSpPr>
            <a:spLocks noGrp="1"/>
          </p:cNvSpPr>
          <p:nvPr>
            <p:ph type="sldNum" sz="quarter" idx="10"/>
          </p:nvPr>
        </p:nvSpPr>
        <p:spPr/>
        <p:txBody>
          <a:bodyPr/>
          <a:lstStyle/>
          <a:p>
            <a:fld id="{A848ED9A-82D3-4637-8653-107ED2A990B8}" type="slidenum">
              <a:rPr lang="en-US" smtClean="0"/>
              <a:t>13</a:t>
            </a:fld>
            <a:endParaRPr lang="en-US"/>
          </a:p>
        </p:txBody>
      </p:sp>
    </p:spTree>
    <p:extLst>
      <p:ext uri="{BB962C8B-B14F-4D97-AF65-F5344CB8AC3E}">
        <p14:creationId xmlns:p14="http://schemas.microsoft.com/office/powerpoint/2010/main" val="3861588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smtClean="0"/>
              <a:t>Vulnerable to Trojan Horse Attact:</a:t>
            </a:r>
          </a:p>
          <a:p>
            <a:pPr marL="285750" indent="-285750">
              <a:buFont typeface="Wingdings" panose="05000000000000000000" pitchFamily="2" charset="2"/>
              <a:buChar char="q"/>
            </a:pPr>
            <a:r>
              <a:rPr lang="en-US" sz="1400" i="0" smtClean="0"/>
              <a:t>Hidden functionality in big data apps &amp; “solutions</a:t>
            </a:r>
          </a:p>
          <a:p>
            <a:pPr marL="285750" indent="-285750">
              <a:buFont typeface="Wingdings" panose="05000000000000000000" pitchFamily="2" charset="2"/>
              <a:buChar char="q"/>
            </a:pPr>
            <a:r>
              <a:rPr lang="en-US" sz="1400" i="0" smtClean="0"/>
              <a:t>Big data application user is unwitting agent</a:t>
            </a:r>
          </a:p>
          <a:p>
            <a:pPr marL="285750" indent="-285750">
              <a:buFont typeface="Wingdings" panose="05000000000000000000" pitchFamily="2" charset="2"/>
              <a:buChar char="q"/>
            </a:pPr>
            <a:r>
              <a:rPr lang="en-US" sz="1400" i="0" smtClean="0"/>
              <a:t>Big data cloud paradigm opens vast opportunity</a:t>
            </a:r>
          </a:p>
          <a:p>
            <a:r>
              <a:rPr lang="en-US" i="0" smtClean="0"/>
              <a:t>Trap Door Platform Subversion:</a:t>
            </a:r>
          </a:p>
          <a:p>
            <a:pPr marL="171450" indent="-171450">
              <a:buFont typeface="Wingdings" panose="05000000000000000000" pitchFamily="2" charset="2"/>
              <a:buChar char="q"/>
            </a:pPr>
            <a:r>
              <a:rPr lang="en-US" i="0" smtClean="0"/>
              <a:t>Malicious code in platform running big data apps</a:t>
            </a:r>
          </a:p>
          <a:p>
            <a:pPr marL="171450" indent="-171450">
              <a:buFont typeface="Wingdings" panose="05000000000000000000" pitchFamily="2" charset="2"/>
              <a:buChar char="q"/>
            </a:pPr>
            <a:r>
              <a:rPr lang="en-US" i="0" smtClean="0"/>
              <a:t>Can be remotely activated/deactivated</a:t>
            </a:r>
          </a:p>
          <a:p>
            <a:pPr marL="171450" indent="-171450">
              <a:buFont typeface="Wingdings" panose="05000000000000000000" pitchFamily="2" charset="2"/>
              <a:buChar char="q"/>
            </a:pPr>
            <a:r>
              <a:rPr lang="en-US" i="0" smtClean="0"/>
              <a:t>Efficacy and Effectiveness Demonstrated</a:t>
            </a:r>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14</a:t>
            </a:fld>
            <a:endParaRPr lang="en-US"/>
          </a:p>
        </p:txBody>
      </p:sp>
    </p:spTree>
    <p:extLst>
      <p:ext uri="{BB962C8B-B14F-4D97-AF65-F5344CB8AC3E}">
        <p14:creationId xmlns:p14="http://schemas.microsoft.com/office/powerpoint/2010/main" val="2903823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smtClean="0"/>
              <a:t>Solving security and privacy challenges typically requires addressing three distinct issues:</a:t>
            </a:r>
          </a:p>
          <a:p>
            <a:r>
              <a:rPr lang="en-US" i="0" smtClean="0"/>
              <a:t>1. Modeling: formalizing a threat model that covers most of the cyber-attack or data-leakage scenarios</a:t>
            </a:r>
          </a:p>
          <a:p>
            <a:r>
              <a:rPr lang="en-US" i="0" smtClean="0"/>
              <a:t>2. Analysis: finding tractable solutions based on the threat model</a:t>
            </a:r>
          </a:p>
          <a:p>
            <a:r>
              <a:rPr lang="en-US" i="0" smtClean="0"/>
              <a:t>3. Implementation: implementing the solution in existing infrastructures</a:t>
            </a:r>
          </a:p>
        </p:txBody>
      </p:sp>
      <p:sp>
        <p:nvSpPr>
          <p:cNvPr id="4" name="Slide Number Placeholder 3"/>
          <p:cNvSpPr>
            <a:spLocks noGrp="1"/>
          </p:cNvSpPr>
          <p:nvPr>
            <p:ph type="sldNum" sz="quarter" idx="10"/>
          </p:nvPr>
        </p:nvSpPr>
        <p:spPr/>
        <p:txBody>
          <a:bodyPr/>
          <a:lstStyle/>
          <a:p>
            <a:fld id="{A848ED9A-82D3-4637-8653-107ED2A990B8}" type="slidenum">
              <a:rPr lang="en-US" smtClean="0"/>
              <a:t>15</a:t>
            </a:fld>
            <a:endParaRPr lang="en-US"/>
          </a:p>
        </p:txBody>
      </p:sp>
    </p:spTree>
    <p:extLst>
      <p:ext uri="{BB962C8B-B14F-4D97-AF65-F5344CB8AC3E}">
        <p14:creationId xmlns:p14="http://schemas.microsoft.com/office/powerpoint/2010/main" val="1658566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16</a:t>
            </a:fld>
            <a:endParaRPr lang="en-US"/>
          </a:p>
        </p:txBody>
      </p:sp>
    </p:spTree>
    <p:extLst>
      <p:ext uri="{BB962C8B-B14F-4D97-AF65-F5344CB8AC3E}">
        <p14:creationId xmlns:p14="http://schemas.microsoft.com/office/powerpoint/2010/main" val="2787953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17</a:t>
            </a:fld>
            <a:endParaRPr lang="en-US"/>
          </a:p>
        </p:txBody>
      </p:sp>
    </p:spTree>
    <p:extLst>
      <p:ext uri="{BB962C8B-B14F-4D97-AF65-F5344CB8AC3E}">
        <p14:creationId xmlns:p14="http://schemas.microsoft.com/office/powerpoint/2010/main" val="1571741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18</a:t>
            </a:fld>
            <a:endParaRPr lang="en-US"/>
          </a:p>
        </p:txBody>
      </p:sp>
    </p:spTree>
    <p:extLst>
      <p:ext uri="{BB962C8B-B14F-4D97-AF65-F5344CB8AC3E}">
        <p14:creationId xmlns:p14="http://schemas.microsoft.com/office/powerpoint/2010/main" val="3644327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smtClean="0"/>
              <a:t>Data tampering: compromise the iPhone app that collects user feedback.</a:t>
            </a:r>
          </a:p>
          <a:p>
            <a:r>
              <a:rPr lang="en-US" i="0" smtClean="0"/>
              <a:t>Sybil attacks (ID cloning attacks): fake the identity of a trusted device and then provide malicious input to the central data collection system.</a:t>
            </a:r>
          </a:p>
          <a:p>
            <a:r>
              <a:rPr lang="en-US" i="0" smtClean="0"/>
              <a:t>Manipulating the input sources of sensed data: compromise the GPS signal itself by using GPS satellite simulators.</a:t>
            </a:r>
          </a:p>
          <a:p>
            <a:r>
              <a:rPr lang="en-US" i="0" smtClean="0"/>
              <a:t>Compromising data in transmission: man-in-the-middle attack or a replay attack.</a:t>
            </a:r>
          </a:p>
          <a:p>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19</a:t>
            </a:fld>
            <a:endParaRPr lang="en-US"/>
          </a:p>
        </p:txBody>
      </p:sp>
    </p:spTree>
    <p:extLst>
      <p:ext uri="{BB962C8B-B14F-4D97-AF65-F5344CB8AC3E}">
        <p14:creationId xmlns:p14="http://schemas.microsoft.com/office/powerpoint/2010/main" val="143256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20</a:t>
            </a:fld>
            <a:endParaRPr lang="en-US"/>
          </a:p>
        </p:txBody>
      </p:sp>
    </p:spTree>
    <p:extLst>
      <p:ext uri="{BB962C8B-B14F-4D97-AF65-F5344CB8AC3E}">
        <p14:creationId xmlns:p14="http://schemas.microsoft.com/office/powerpoint/2010/main" val="3361525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smtClean="0"/>
              <a:t>Big data requires exceptional technologies to efficiently process large quantities of data within tolerable elapsed times. A 2011 McKinsey report suggests suitable </a:t>
            </a:r>
          </a:p>
          <a:p>
            <a:pPr marL="0" marR="0" indent="0" algn="l" defTabSz="914400" rtl="0" eaLnBrk="1" fontAlgn="auto" latinLnBrk="0" hangingPunct="1">
              <a:lnSpc>
                <a:spcPct val="100000"/>
              </a:lnSpc>
              <a:spcBef>
                <a:spcPts val="0"/>
              </a:spcBef>
              <a:spcAft>
                <a:spcPts val="0"/>
              </a:spcAft>
              <a:buClrTx/>
              <a:buSzTx/>
              <a:buFontTx/>
              <a:buNone/>
              <a:tabLst/>
              <a:defRPr/>
            </a:pPr>
            <a:r>
              <a:rPr lang="en-US" i="0" smtClean="0"/>
              <a:t>technologies include A/B testing, crowdsourcing, data fusion and integration, genetic algorithms, machine learning, natural language processing, signal </a:t>
            </a:r>
          </a:p>
          <a:p>
            <a:pPr marL="0" marR="0" indent="0" algn="l" defTabSz="914400" rtl="0" eaLnBrk="1" fontAlgn="auto" latinLnBrk="0" hangingPunct="1">
              <a:lnSpc>
                <a:spcPct val="100000"/>
              </a:lnSpc>
              <a:spcBef>
                <a:spcPts val="0"/>
              </a:spcBef>
              <a:spcAft>
                <a:spcPts val="0"/>
              </a:spcAft>
              <a:buClrTx/>
              <a:buSzTx/>
              <a:buFontTx/>
              <a:buNone/>
              <a:tabLst/>
              <a:defRPr/>
            </a:pPr>
            <a:r>
              <a:rPr lang="en-US" i="0" smtClean="0"/>
              <a:t>processing, simulation, time series analysis, and visualization.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i="0" smtClean="0"/>
              <a:t>Additional technologies being applied to big data include massively parallelprocessing (MPP) databases, search-based applications, data-mining grids, distributed file systems, distributed databases, cloud-based infrastructure (applications, storage, and computing resources), and the Internet.</a:t>
            </a:r>
          </a:p>
        </p:txBody>
      </p:sp>
      <p:sp>
        <p:nvSpPr>
          <p:cNvPr id="4" name="Slide Number Placeholder 3"/>
          <p:cNvSpPr>
            <a:spLocks noGrp="1"/>
          </p:cNvSpPr>
          <p:nvPr>
            <p:ph type="sldNum" sz="quarter" idx="10"/>
          </p:nvPr>
        </p:nvSpPr>
        <p:spPr/>
        <p:txBody>
          <a:bodyPr/>
          <a:lstStyle/>
          <a:p>
            <a:fld id="{A848ED9A-82D3-4637-8653-107ED2A990B8}" type="slidenum">
              <a:rPr lang="en-US" smtClean="0"/>
              <a:t>3</a:t>
            </a:fld>
            <a:endParaRPr lang="en-US"/>
          </a:p>
        </p:txBody>
      </p:sp>
    </p:spTree>
    <p:extLst>
      <p:ext uri="{BB962C8B-B14F-4D97-AF65-F5344CB8AC3E}">
        <p14:creationId xmlns:p14="http://schemas.microsoft.com/office/powerpoint/2010/main" val="3614613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21</a:t>
            </a:fld>
            <a:endParaRPr lang="en-US"/>
          </a:p>
        </p:txBody>
      </p:sp>
    </p:spTree>
    <p:extLst>
      <p:ext uri="{BB962C8B-B14F-4D97-AF65-F5344CB8AC3E}">
        <p14:creationId xmlns:p14="http://schemas.microsoft.com/office/powerpoint/2010/main" val="1510068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22</a:t>
            </a:fld>
            <a:endParaRPr lang="en-US"/>
          </a:p>
        </p:txBody>
      </p:sp>
    </p:spTree>
    <p:extLst>
      <p:ext uri="{BB962C8B-B14F-4D97-AF65-F5344CB8AC3E}">
        <p14:creationId xmlns:p14="http://schemas.microsoft.com/office/powerpoint/2010/main" val="2753506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smtClean="0">
                <a:solidFill>
                  <a:schemeClr val="tx1"/>
                </a:solidFill>
                <a:effectLst/>
                <a:latin typeface="+mn-lt"/>
                <a:ea typeface="+mn-ea"/>
                <a:cs typeface="+mn-cs"/>
              </a:rPr>
              <a:t>Granular access control:</a:t>
            </a:r>
            <a:r>
              <a:rPr lang="en-US" sz="1200" b="1" i="0" kern="1200" baseline="0" smtClean="0">
                <a:solidFill>
                  <a:schemeClr val="tx1"/>
                </a:solidFill>
                <a:effectLst/>
                <a:latin typeface="+mn-lt"/>
                <a:ea typeface="+mn-ea"/>
                <a:cs typeface="+mn-cs"/>
              </a:rPr>
              <a:t> t</a:t>
            </a:r>
            <a:r>
              <a:rPr lang="en-US" sz="1200" b="0" i="0" kern="1200" smtClean="0">
                <a:solidFill>
                  <a:schemeClr val="tx1"/>
                </a:solidFill>
                <a:effectLst/>
                <a:latin typeface="+mn-lt"/>
                <a:ea typeface="+mn-ea"/>
                <a:cs typeface="+mn-cs"/>
              </a:rPr>
              <a:t>he ability to enforce granular access controls gives the administrator the power to provide employees, partners, and clients with remote access to very specific and defined resources, according to the needs of each remote user.</a:t>
            </a:r>
          </a:p>
          <a:p>
            <a:r>
              <a:rPr lang="en-US" i="0" smtClean="0"/>
              <a:t>In </a:t>
            </a:r>
            <a:r>
              <a:rPr lang="en-US" b="1" i="0" smtClean="0"/>
              <a:t>Accumulo</a:t>
            </a:r>
            <a:r>
              <a:rPr lang="en-US" i="0" smtClean="0"/>
              <a:t>, every atomic key/value pair is tagged with an expression that describes the roles required to read that entry, and every query includes a role check.</a:t>
            </a:r>
          </a:p>
        </p:txBody>
      </p:sp>
      <p:sp>
        <p:nvSpPr>
          <p:cNvPr id="4" name="Slide Number Placeholder 3"/>
          <p:cNvSpPr>
            <a:spLocks noGrp="1"/>
          </p:cNvSpPr>
          <p:nvPr>
            <p:ph type="sldNum" sz="quarter" idx="10"/>
          </p:nvPr>
        </p:nvSpPr>
        <p:spPr/>
        <p:txBody>
          <a:bodyPr/>
          <a:lstStyle/>
          <a:p>
            <a:fld id="{A848ED9A-82D3-4637-8653-107ED2A990B8}" type="slidenum">
              <a:rPr lang="en-US" smtClean="0"/>
              <a:t>23</a:t>
            </a:fld>
            <a:endParaRPr lang="en-US"/>
          </a:p>
        </p:txBody>
      </p:sp>
    </p:spTree>
    <p:extLst>
      <p:ext uri="{BB962C8B-B14F-4D97-AF65-F5344CB8AC3E}">
        <p14:creationId xmlns:p14="http://schemas.microsoft.com/office/powerpoint/2010/main" val="4139063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smtClean="0"/>
              <a:t>PCI Compliance</a:t>
            </a:r>
          </a:p>
          <a:p>
            <a:r>
              <a:rPr lang="en-US" i="0" smtClean="0"/>
              <a:t>Sarbanes-Oxley Act, Sarbox or SOX (2002) is a United States federal law that set new or enhanced standards for all U.S. public company boards, management and public accounting firms. SOX increased the oversight role of boards of directors and the independence of the outside auditors who review the accuracy of corporate financial statements.</a:t>
            </a:r>
          </a:p>
        </p:txBody>
      </p:sp>
      <p:sp>
        <p:nvSpPr>
          <p:cNvPr id="4" name="Slide Number Placeholder 3"/>
          <p:cNvSpPr>
            <a:spLocks noGrp="1"/>
          </p:cNvSpPr>
          <p:nvPr>
            <p:ph type="sldNum" sz="quarter" idx="10"/>
          </p:nvPr>
        </p:nvSpPr>
        <p:spPr/>
        <p:txBody>
          <a:bodyPr/>
          <a:lstStyle/>
          <a:p>
            <a:fld id="{A848ED9A-82D3-4637-8653-107ED2A990B8}" type="slidenum">
              <a:rPr lang="en-US" smtClean="0"/>
              <a:t>24</a:t>
            </a:fld>
            <a:endParaRPr lang="en-US"/>
          </a:p>
        </p:txBody>
      </p:sp>
    </p:spTree>
    <p:extLst>
      <p:ext uri="{BB962C8B-B14F-4D97-AF65-F5344CB8AC3E}">
        <p14:creationId xmlns:p14="http://schemas.microsoft.com/office/powerpoint/2010/main" val="202733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25</a:t>
            </a:fld>
            <a:endParaRPr lang="en-US"/>
          </a:p>
        </p:txBody>
      </p:sp>
    </p:spTree>
    <p:extLst>
      <p:ext uri="{BB962C8B-B14F-4D97-AF65-F5344CB8AC3E}">
        <p14:creationId xmlns:p14="http://schemas.microsoft.com/office/powerpoint/2010/main" val="26373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smtClean="0"/>
              <a:t>Big  Data  analytics  - the  process  of  analyzing  and  mining  Big  Data  - can  produce  operational  and  business knowledge at an unprecedented scale and specificity. The  need to analyze and leverage  trend  data collected by businesses is one of the main drivers for Big Data analysis tools.</a:t>
            </a:r>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4</a:t>
            </a:fld>
            <a:endParaRPr lang="en-US"/>
          </a:p>
        </p:txBody>
      </p:sp>
    </p:spTree>
    <p:extLst>
      <p:ext uri="{BB962C8B-B14F-4D97-AF65-F5344CB8AC3E}">
        <p14:creationId xmlns:p14="http://schemas.microsoft.com/office/powerpoint/2010/main" val="4294204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smtClean="0"/>
              <a:t>1 Terabyte = 1.000 Gigabyte</a:t>
            </a:r>
          </a:p>
          <a:p>
            <a:pPr marL="0" marR="0" indent="0" algn="l" defTabSz="914400" rtl="0" eaLnBrk="1" fontAlgn="auto" latinLnBrk="0" hangingPunct="1">
              <a:lnSpc>
                <a:spcPct val="100000"/>
              </a:lnSpc>
              <a:spcBef>
                <a:spcPts val="0"/>
              </a:spcBef>
              <a:spcAft>
                <a:spcPts val="0"/>
              </a:spcAft>
              <a:buClrTx/>
              <a:buSzTx/>
              <a:buFontTx/>
              <a:buNone/>
              <a:tabLst/>
              <a:defRPr/>
            </a:pPr>
            <a:r>
              <a:rPr lang="en-US" i="1" smtClean="0"/>
              <a:t>1 Petabyte = 1.000 Terabyte</a:t>
            </a:r>
          </a:p>
          <a:p>
            <a:pPr marL="0" marR="0" indent="0" algn="l" defTabSz="914400" rtl="0" eaLnBrk="1" fontAlgn="auto" latinLnBrk="0" hangingPunct="1">
              <a:lnSpc>
                <a:spcPct val="100000"/>
              </a:lnSpc>
              <a:spcBef>
                <a:spcPts val="0"/>
              </a:spcBef>
              <a:spcAft>
                <a:spcPts val="0"/>
              </a:spcAft>
              <a:buClrTx/>
              <a:buSzTx/>
              <a:buFontTx/>
              <a:buNone/>
              <a:tabLst/>
              <a:defRPr/>
            </a:pPr>
            <a:r>
              <a:rPr lang="en-US" i="1" smtClean="0"/>
              <a:t>1 Exabyte = 1.000 Petabyte</a:t>
            </a:r>
          </a:p>
          <a:p>
            <a:pPr marL="0" marR="0" indent="0" algn="l" defTabSz="914400" rtl="0" eaLnBrk="1" fontAlgn="auto" latinLnBrk="0" hangingPunct="1">
              <a:lnSpc>
                <a:spcPct val="100000"/>
              </a:lnSpc>
              <a:spcBef>
                <a:spcPts val="0"/>
              </a:spcBef>
              <a:spcAft>
                <a:spcPts val="0"/>
              </a:spcAft>
              <a:buClrTx/>
              <a:buSzTx/>
              <a:buFontTx/>
              <a:buNone/>
              <a:tabLst/>
              <a:defRPr/>
            </a:pPr>
            <a:r>
              <a:rPr lang="en-US" i="1" smtClean="0"/>
              <a:t>1 Zettabyte = 1.000 Exabyte = 1.000.000</a:t>
            </a:r>
            <a:r>
              <a:rPr lang="en-US" i="1" baseline="0" smtClean="0"/>
              <a:t> </a:t>
            </a:r>
            <a:r>
              <a:rPr lang="en-US" i="1" smtClean="0"/>
              <a:t>Petabyte = 1.000.000.000 Terabyte</a:t>
            </a:r>
          </a:p>
        </p:txBody>
      </p:sp>
      <p:sp>
        <p:nvSpPr>
          <p:cNvPr id="4" name="Slide Number Placeholder 3"/>
          <p:cNvSpPr>
            <a:spLocks noGrp="1"/>
          </p:cNvSpPr>
          <p:nvPr>
            <p:ph type="sldNum" sz="quarter" idx="10"/>
          </p:nvPr>
        </p:nvSpPr>
        <p:spPr/>
        <p:txBody>
          <a:bodyPr/>
          <a:lstStyle/>
          <a:p>
            <a:fld id="{A848ED9A-82D3-4637-8653-107ED2A990B8}" type="slidenum">
              <a:rPr lang="en-US" smtClean="0"/>
              <a:t>5</a:t>
            </a:fld>
            <a:endParaRPr lang="en-US"/>
          </a:p>
        </p:txBody>
      </p:sp>
    </p:spTree>
    <p:extLst>
      <p:ext uri="{BB962C8B-B14F-4D97-AF65-F5344CB8AC3E}">
        <p14:creationId xmlns:p14="http://schemas.microsoft.com/office/powerpoint/2010/main" val="1981917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smtClean="0"/>
              <a:t>Advantages:</a:t>
            </a:r>
          </a:p>
          <a:p>
            <a:pPr marL="171450" indent="-171450">
              <a:buFont typeface="Wingdings" panose="05000000000000000000" pitchFamily="2" charset="2"/>
              <a:buChar char="q"/>
            </a:pPr>
            <a:r>
              <a:rPr lang="en-US" i="0" smtClean="0"/>
              <a:t>Big data integrates both structured and unstructured data. </a:t>
            </a:r>
          </a:p>
          <a:p>
            <a:pPr marL="171450" indent="-171450">
              <a:buFont typeface="Wingdings" panose="05000000000000000000" pitchFamily="2" charset="2"/>
              <a:buChar char="q"/>
            </a:pPr>
            <a:r>
              <a:rPr lang="en-US" i="0" smtClean="0"/>
              <a:t>Addresses speed and scalability, mobility and security, flexibility and stability. </a:t>
            </a:r>
          </a:p>
          <a:p>
            <a:pPr marL="171450" indent="-171450">
              <a:buFont typeface="Wingdings" panose="05000000000000000000" pitchFamily="2" charset="2"/>
              <a:buChar char="q"/>
            </a:pPr>
            <a:r>
              <a:rPr lang="en-US" i="0" smtClean="0"/>
              <a:t>In big data the realization time to information is critical to extract value from various data sources, including mobile devices, radio frequency identification, the web and a growing list of automated sensory technologies.</a:t>
            </a:r>
          </a:p>
        </p:txBody>
      </p:sp>
      <p:sp>
        <p:nvSpPr>
          <p:cNvPr id="4" name="Slide Number Placeholder 3"/>
          <p:cNvSpPr>
            <a:spLocks noGrp="1"/>
          </p:cNvSpPr>
          <p:nvPr>
            <p:ph type="sldNum" sz="quarter" idx="10"/>
          </p:nvPr>
        </p:nvSpPr>
        <p:spPr/>
        <p:txBody>
          <a:bodyPr/>
          <a:lstStyle/>
          <a:p>
            <a:fld id="{A848ED9A-82D3-4637-8653-107ED2A990B8}" type="slidenum">
              <a:rPr lang="en-US" smtClean="0"/>
              <a:t>6</a:t>
            </a:fld>
            <a:endParaRPr lang="en-US"/>
          </a:p>
        </p:txBody>
      </p:sp>
    </p:spTree>
    <p:extLst>
      <p:ext uri="{BB962C8B-B14F-4D97-AF65-F5344CB8AC3E}">
        <p14:creationId xmlns:p14="http://schemas.microsoft.com/office/powerpoint/2010/main" val="4156450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IBM says that ”three characteristics define big data:”</a:t>
            </a:r>
          </a:p>
          <a:p>
            <a:pPr marL="171450" indent="-171450">
              <a:buFont typeface="Wingdings" panose="05000000000000000000" pitchFamily="2" charset="2"/>
              <a:buChar char="q"/>
            </a:pPr>
            <a:r>
              <a:rPr lang="en-US" smtClean="0"/>
              <a:t>Volume (Terabytes -&gt; Zettabytes)</a:t>
            </a:r>
          </a:p>
          <a:p>
            <a:pPr marL="171450" indent="-171450">
              <a:buFont typeface="Wingdings" panose="05000000000000000000" pitchFamily="2" charset="2"/>
              <a:buChar char="q"/>
            </a:pPr>
            <a:r>
              <a:rPr lang="en-US" smtClean="0"/>
              <a:t>Variety (Structured -&gt; Semi-structured -&gt; Unstructured)</a:t>
            </a:r>
          </a:p>
          <a:p>
            <a:pPr marL="171450" indent="-171450">
              <a:buFont typeface="Wingdings" panose="05000000000000000000" pitchFamily="2" charset="2"/>
              <a:buChar char="q"/>
            </a:pPr>
            <a:r>
              <a:rPr lang="en-US" smtClean="0"/>
              <a:t>Velocity (Batch -&gt; Streaming Data)</a:t>
            </a:r>
          </a:p>
          <a:p>
            <a:pPr marL="0" indent="0">
              <a:buFont typeface="Wingdings" panose="05000000000000000000" pitchFamily="2" charset="2"/>
              <a:buNone/>
            </a:pPr>
            <a:r>
              <a:rPr lang="en-US" smtClean="0"/>
              <a:t>The meaning of “real time” can vary depending on the context in which it is used.</a:t>
            </a:r>
            <a:endParaRPr lang="en-US"/>
          </a:p>
        </p:txBody>
      </p:sp>
      <p:sp>
        <p:nvSpPr>
          <p:cNvPr id="4" name="Slide Number Placeholder 3"/>
          <p:cNvSpPr>
            <a:spLocks noGrp="1"/>
          </p:cNvSpPr>
          <p:nvPr>
            <p:ph type="sldNum" sz="quarter" idx="10"/>
          </p:nvPr>
        </p:nvSpPr>
        <p:spPr/>
        <p:txBody>
          <a:bodyPr/>
          <a:lstStyle/>
          <a:p>
            <a:fld id="{A848ED9A-82D3-4637-8653-107ED2A990B8}" type="slidenum">
              <a:rPr lang="en-US" smtClean="0"/>
              <a:t>7</a:t>
            </a:fld>
            <a:endParaRPr lang="en-US"/>
          </a:p>
        </p:txBody>
      </p:sp>
    </p:spTree>
    <p:extLst>
      <p:ext uri="{BB962C8B-B14F-4D97-AF65-F5344CB8AC3E}">
        <p14:creationId xmlns:p14="http://schemas.microsoft.com/office/powerpoint/2010/main" val="2262182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Variety:</a:t>
            </a:r>
          </a:p>
          <a:p>
            <a:pPr marL="171450" indent="-171450">
              <a:buFont typeface="Wingdings" panose="05000000000000000000" pitchFamily="2" charset="2"/>
              <a:buChar char="q"/>
            </a:pPr>
            <a:r>
              <a:rPr lang="en-US" smtClean="0"/>
              <a:t>People</a:t>
            </a:r>
            <a:r>
              <a:rPr lang="en-US" baseline="0" smtClean="0"/>
              <a:t> to people: Netizens, virtual communities, social networks, web logs,…</a:t>
            </a:r>
          </a:p>
          <a:p>
            <a:pPr marL="171450" indent="-171450">
              <a:buFont typeface="Wingdings" panose="05000000000000000000" pitchFamily="2" charset="2"/>
              <a:buChar char="q"/>
            </a:pPr>
            <a:r>
              <a:rPr lang="en-US" smtClean="0"/>
              <a:t>People</a:t>
            </a:r>
            <a:r>
              <a:rPr lang="en-US" baseline="0" smtClean="0"/>
              <a:t> to machine: archives, medical devices, digital TV, e-commerce, smart cards, bank cards, computers, mobiles,…</a:t>
            </a:r>
          </a:p>
          <a:p>
            <a:pPr marL="171450" indent="-171450">
              <a:buFont typeface="Wingdings" panose="05000000000000000000" pitchFamily="2" charset="2"/>
              <a:buChar char="q"/>
            </a:pPr>
            <a:r>
              <a:rPr lang="en-US" baseline="0" smtClean="0"/>
              <a:t>Machine to machine: sensors, GPS devices, bar code scanners, surveillance cameras, scientific research,…</a:t>
            </a:r>
          </a:p>
          <a:p>
            <a:pPr marL="171450" indent="-171450">
              <a:buFont typeface="Wingdings" panose="05000000000000000000" pitchFamily="2" charset="2"/>
              <a:buChar char="q"/>
            </a:pPr>
            <a:r>
              <a:rPr lang="en-US" baseline="0" smtClean="0"/>
              <a:t>Structured data: This type describes data which is grouped into a relational scheme.</a:t>
            </a:r>
          </a:p>
          <a:p>
            <a:pPr marL="171450" indent="-171450">
              <a:buFont typeface="Wingdings" panose="05000000000000000000" pitchFamily="2" charset="2"/>
              <a:buChar char="q"/>
            </a:pPr>
            <a:r>
              <a:rPr lang="en-US" baseline="0" smtClean="0"/>
              <a:t>Semi-structured data: This is a form of structured data that does not conform to an explicit and fixed schema.</a:t>
            </a:r>
          </a:p>
          <a:p>
            <a:pPr marL="171450" indent="-171450">
              <a:buFont typeface="Wingdings" panose="05000000000000000000" pitchFamily="2" charset="2"/>
              <a:buChar char="q"/>
            </a:pPr>
            <a:r>
              <a:rPr lang="en-US" baseline="0" smtClean="0"/>
              <a:t>Unstructured data: This type of data consists of formats which cannot easily be indexed into relational tables for analysis or querying. </a:t>
            </a:r>
          </a:p>
          <a:p>
            <a:r>
              <a:rPr lang="en-US" baseline="0" smtClean="0"/>
              <a:t>Velocity:</a:t>
            </a:r>
          </a:p>
          <a:p>
            <a:pPr marL="171450" indent="-171450">
              <a:buFont typeface="Wingdings" panose="05000000000000000000" pitchFamily="2" charset="2"/>
              <a:buChar char="q"/>
            </a:pPr>
            <a:r>
              <a:rPr lang="en-US" baseline="0" smtClean="0"/>
              <a:t>2.9 million emails sent every second</a:t>
            </a:r>
          </a:p>
          <a:p>
            <a:pPr marL="171450" indent="-171450">
              <a:buFont typeface="Wingdings" panose="05000000000000000000" pitchFamily="2" charset="2"/>
              <a:buChar char="q"/>
            </a:pPr>
            <a:r>
              <a:rPr lang="en-US" baseline="0" smtClean="0"/>
              <a:t>20 hours of video uploaded every min</a:t>
            </a:r>
          </a:p>
          <a:p>
            <a:pPr marL="171450" indent="-171450">
              <a:buFont typeface="Wingdings" panose="05000000000000000000" pitchFamily="2" charset="2"/>
              <a:buChar char="q"/>
            </a:pPr>
            <a:r>
              <a:rPr lang="en-US" baseline="0" smtClean="0"/>
              <a:t>50 million tweets per day</a:t>
            </a:r>
            <a:endParaRPr lang="en-US"/>
          </a:p>
        </p:txBody>
      </p:sp>
      <p:sp>
        <p:nvSpPr>
          <p:cNvPr id="4" name="Slide Number Placeholder 3"/>
          <p:cNvSpPr>
            <a:spLocks noGrp="1"/>
          </p:cNvSpPr>
          <p:nvPr>
            <p:ph type="sldNum" sz="quarter" idx="10"/>
          </p:nvPr>
        </p:nvSpPr>
        <p:spPr/>
        <p:txBody>
          <a:bodyPr/>
          <a:lstStyle/>
          <a:p>
            <a:fld id="{A848ED9A-82D3-4637-8653-107ED2A990B8}" type="slidenum">
              <a:rPr lang="en-US" smtClean="0"/>
              <a:t>8</a:t>
            </a:fld>
            <a:endParaRPr lang="en-US"/>
          </a:p>
        </p:txBody>
      </p:sp>
    </p:spTree>
    <p:extLst>
      <p:ext uri="{BB962C8B-B14F-4D97-AF65-F5344CB8AC3E}">
        <p14:creationId xmlns:p14="http://schemas.microsoft.com/office/powerpoint/2010/main" val="359874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Big data science </a:t>
            </a:r>
            <a:r>
              <a:rPr lang="en-US" smtClean="0"/>
              <a:t>is the study of techniques covering the acquisition, conditioning, and evaluation of big data. These techniques are a synthesis of both information technology and mathematical approaches.</a:t>
            </a:r>
          </a:p>
          <a:p>
            <a:r>
              <a:rPr lang="en-US" b="1" smtClean="0"/>
              <a:t>Big data frameworks</a:t>
            </a:r>
            <a:r>
              <a:rPr lang="en-US" smtClean="0"/>
              <a:t> are software libraries along with their associated algorithms that enable distributed processing and analysis of big data problems across clusters of compute units (e.g., servers, CPUs, or GPUs). Big Data Frameworks are often associated with the term NoSQL.</a:t>
            </a:r>
          </a:p>
          <a:p>
            <a:r>
              <a:rPr lang="en-US" b="1" smtClean="0"/>
              <a:t>Big data infrastructure</a:t>
            </a:r>
            <a:r>
              <a:rPr lang="en-US" smtClean="0"/>
              <a:t> is an instantiation of one or more big data frameworks that includes management interfaces, actual servers (physical or virtual), storage facilities, networking, and possibly back-up systems. Big data infrastructure can be instantiated to solve specific big data problems or to serve as a general purpose analysis and processing engine.</a:t>
            </a:r>
            <a:endParaRPr lang="en-US"/>
          </a:p>
        </p:txBody>
      </p:sp>
      <p:sp>
        <p:nvSpPr>
          <p:cNvPr id="4" name="Slide Number Placeholder 3"/>
          <p:cNvSpPr>
            <a:spLocks noGrp="1"/>
          </p:cNvSpPr>
          <p:nvPr>
            <p:ph type="sldNum" sz="quarter" idx="10"/>
          </p:nvPr>
        </p:nvSpPr>
        <p:spPr/>
        <p:txBody>
          <a:bodyPr/>
          <a:lstStyle/>
          <a:p>
            <a:fld id="{A848ED9A-82D3-4637-8653-107ED2A990B8}" type="slidenum">
              <a:rPr lang="en-US" smtClean="0"/>
              <a:t>9</a:t>
            </a:fld>
            <a:endParaRPr lang="en-US"/>
          </a:p>
        </p:txBody>
      </p:sp>
    </p:spTree>
    <p:extLst>
      <p:ext uri="{BB962C8B-B14F-4D97-AF65-F5344CB8AC3E}">
        <p14:creationId xmlns:p14="http://schemas.microsoft.com/office/powerpoint/2010/main" val="775145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Hadoop, which is a free, Java-based programming framework supports the processing of large sets of data in a distributed computing environment. It is a part of the Apache project sponsored by the Apache Software Foundation. Hadoop cluster uses a Master/Slave structure</a:t>
            </a:r>
            <a:r>
              <a:rPr lang="en-US" smtClean="0"/>
              <a:t>.</a:t>
            </a:r>
          </a:p>
          <a:p>
            <a:r>
              <a:rPr lang="en-US" u="sng" smtClean="0"/>
              <a:t>Example:</a:t>
            </a:r>
            <a:r>
              <a:rPr lang="en-US" smtClean="0"/>
              <a:t> In traditional systems, searching among a month’s load of data could take between 20 minutes and an hour. In new Hadoop system running queries with Hive, they get the same results in about one minute.</a:t>
            </a:r>
            <a:endParaRPr lang="en-US" smtClean="0"/>
          </a:p>
          <a:p>
            <a:r>
              <a:rPr lang="en-US" i="1" smtClean="0"/>
              <a:t>Image reference:</a:t>
            </a:r>
          </a:p>
          <a:p>
            <a:pPr marL="171450" lvl="0" indent="-171450">
              <a:buFont typeface="Wingdings" panose="05000000000000000000" pitchFamily="2" charset="2"/>
              <a:buChar char="q"/>
            </a:pPr>
            <a:r>
              <a:rPr lang="en-US" i="1" smtClean="0"/>
              <a:t>http://robertianhawdon.me.uk/blog/wp-content/uploads/2014/02/redis-300dpi.png</a:t>
            </a:r>
          </a:p>
          <a:p>
            <a:pPr marL="171450" lvl="0" indent="-171450">
              <a:buFont typeface="Wingdings" panose="05000000000000000000" pitchFamily="2" charset="2"/>
              <a:buChar char="q"/>
            </a:pPr>
            <a:r>
              <a:rPr lang="en-US" i="1" smtClean="0"/>
              <a:t>https://surfsara.nl/sites/default/files/Hadoop_logo.jpg</a:t>
            </a:r>
          </a:p>
          <a:p>
            <a:pPr marL="171450" lvl="0" indent="-171450">
              <a:buFont typeface="Wingdings" panose="05000000000000000000" pitchFamily="2" charset="2"/>
              <a:buChar char="q"/>
            </a:pPr>
            <a:r>
              <a:rPr lang="en-US" i="1" smtClean="0"/>
              <a:t>http://upload.wikimedia.org/wikipedia/commons/thumb/1/1d/AmazonWebservices_Logo.svg/1280px-AmazonWebservices_Logo.svg.png</a:t>
            </a:r>
          </a:p>
          <a:p>
            <a:pPr marL="171450" lvl="0" indent="-171450">
              <a:buFont typeface="Wingdings" panose="05000000000000000000" pitchFamily="2" charset="2"/>
              <a:buChar char="q"/>
            </a:pPr>
            <a:r>
              <a:rPr lang="en-US" i="1" smtClean="0"/>
              <a:t>http://ddf912383141a8d7bbe4-e053e711fc85de3290f121ef0f0e3a1f.r87.cf1.rackcdn.com/mongoDB-logo.png</a:t>
            </a:r>
          </a:p>
        </p:txBody>
      </p:sp>
      <p:sp>
        <p:nvSpPr>
          <p:cNvPr id="4" name="Slide Number Placeholder 3"/>
          <p:cNvSpPr>
            <a:spLocks noGrp="1"/>
          </p:cNvSpPr>
          <p:nvPr>
            <p:ph type="sldNum" sz="quarter" idx="10"/>
          </p:nvPr>
        </p:nvSpPr>
        <p:spPr/>
        <p:txBody>
          <a:bodyPr/>
          <a:lstStyle/>
          <a:p>
            <a:fld id="{A848ED9A-82D3-4637-8653-107ED2A990B8}" type="slidenum">
              <a:rPr lang="en-US" smtClean="0"/>
              <a:t>10</a:t>
            </a:fld>
            <a:endParaRPr lang="en-US"/>
          </a:p>
        </p:txBody>
      </p:sp>
    </p:spTree>
    <p:extLst>
      <p:ext uri="{BB962C8B-B14F-4D97-AF65-F5344CB8AC3E}">
        <p14:creationId xmlns:p14="http://schemas.microsoft.com/office/powerpoint/2010/main" val="2806581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white">
          <a:xfrm>
            <a:off x="3048000" y="457200"/>
            <a:ext cx="5867400" cy="1752600"/>
          </a:xfrm>
        </p:spPr>
        <p:txBody>
          <a:bodyPr/>
          <a:lstStyle>
            <a:lvl1pPr>
              <a:defRPr sz="4000" b="1"/>
            </a:lvl1pPr>
          </a:lstStyle>
          <a:p>
            <a:pPr lvl="0"/>
            <a:r>
              <a:rPr lang="en-US" noProof="0" smtClean="0"/>
              <a:t>Click to edit Master title style</a:t>
            </a:r>
          </a:p>
        </p:txBody>
      </p:sp>
      <p:sp>
        <p:nvSpPr>
          <p:cNvPr id="3075" name="Rectangle 3"/>
          <p:cNvSpPr>
            <a:spLocks noGrp="1" noChangeArrowheads="1"/>
          </p:cNvSpPr>
          <p:nvPr>
            <p:ph type="subTitle" idx="1"/>
          </p:nvPr>
        </p:nvSpPr>
        <p:spPr bwMode="white">
          <a:xfrm>
            <a:off x="990600" y="4953000"/>
            <a:ext cx="7315200" cy="381000"/>
          </a:xfrm>
        </p:spPr>
        <p:txBody>
          <a:bodyPr/>
          <a:lstStyle>
            <a:lvl1pPr marL="0" indent="0" algn="ctr">
              <a:buFont typeface="Wingdings" panose="05000000000000000000" pitchFamily="2" charset="2"/>
              <a:buNone/>
              <a:defRPr sz="1800" b="1"/>
            </a:lvl1pPr>
          </a:lstStyle>
          <a:p>
            <a:pPr lvl="0"/>
            <a:r>
              <a:rPr lang="en-US" noProof="0" smtClean="0"/>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9E8756-0D5A-4EC2-B570-00FEE85F5115}" type="slidenum">
              <a:rPr lang="en-US"/>
              <a:pPr/>
              <a:t>‹#›</a:t>
            </a:fld>
            <a:endParaRPr lang="en-US"/>
          </a:p>
        </p:txBody>
      </p:sp>
    </p:spTree>
    <p:extLst>
      <p:ext uri="{BB962C8B-B14F-4D97-AF65-F5344CB8AC3E}">
        <p14:creationId xmlns:p14="http://schemas.microsoft.com/office/powerpoint/2010/main" val="28552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7FADE1-0FB0-4E9C-B827-92C84347DDA3}" type="slidenum">
              <a:rPr lang="en-US"/>
              <a:pPr/>
              <a:t>‹#›</a:t>
            </a:fld>
            <a:endParaRPr lang="en-US"/>
          </a:p>
        </p:txBody>
      </p:sp>
    </p:spTree>
    <p:extLst>
      <p:ext uri="{BB962C8B-B14F-4D97-AF65-F5344CB8AC3E}">
        <p14:creationId xmlns:p14="http://schemas.microsoft.com/office/powerpoint/2010/main" val="789523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00800"/>
            <a:ext cx="2133600" cy="304800"/>
          </a:xfrm>
        </p:spPr>
        <p:txBody>
          <a:bodyPr/>
          <a:lstStyle>
            <a:lvl1pPr>
              <a:defRPr/>
            </a:lvl1pPr>
          </a:lstStyle>
          <a:p>
            <a:endParaRPr lang="en-US"/>
          </a:p>
        </p:txBody>
      </p:sp>
      <p:sp>
        <p:nvSpPr>
          <p:cNvPr id="5" name="Footer Placeholder 4"/>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3429000" y="6446838"/>
            <a:ext cx="2133600" cy="258762"/>
          </a:xfrm>
        </p:spPr>
        <p:txBody>
          <a:bodyPr/>
          <a:lstStyle>
            <a:lvl1pPr>
              <a:defRPr/>
            </a:lvl1pPr>
          </a:lstStyle>
          <a:p>
            <a:fld id="{F52DF1F9-53CD-46F1-BE67-F521CA394963}" type="slidenum">
              <a:rPr lang="en-US"/>
              <a:pPr/>
              <a:t>‹#›</a:t>
            </a:fld>
            <a:endParaRPr lang="en-US"/>
          </a:p>
        </p:txBody>
      </p:sp>
    </p:spTree>
    <p:extLst>
      <p:ext uri="{BB962C8B-B14F-4D97-AF65-F5344CB8AC3E}">
        <p14:creationId xmlns:p14="http://schemas.microsoft.com/office/powerpoint/2010/main" val="185333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a:xfrm>
            <a:off x="8610599" y="6576219"/>
            <a:ext cx="517133" cy="258762"/>
          </a:xfrm>
        </p:spPr>
        <p:txBody>
          <a:bodyPr/>
          <a:lstStyle>
            <a:lvl1pPr>
              <a:defRPr b="1"/>
            </a:lvl1pPr>
          </a:lstStyle>
          <a:p>
            <a:fld id="{F041B155-7A7C-499B-B3D4-6B3E6984D550}" type="slidenum">
              <a:rPr lang="en-US" smtClean="0"/>
              <a:pPr/>
              <a:t>‹#›</a:t>
            </a:fld>
            <a:endParaRPr lang="en-US"/>
          </a:p>
        </p:txBody>
      </p:sp>
    </p:spTree>
    <p:extLst>
      <p:ext uri="{BB962C8B-B14F-4D97-AF65-F5344CB8AC3E}">
        <p14:creationId xmlns:p14="http://schemas.microsoft.com/office/powerpoint/2010/main" val="41973732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0C9F13-1995-4B04-8DD5-767E73514679}" type="slidenum">
              <a:rPr lang="en-US"/>
              <a:pPr/>
              <a:t>‹#›</a:t>
            </a:fld>
            <a:endParaRPr lang="en-US"/>
          </a:p>
        </p:txBody>
      </p:sp>
    </p:spTree>
    <p:extLst>
      <p:ext uri="{BB962C8B-B14F-4D97-AF65-F5344CB8AC3E}">
        <p14:creationId xmlns:p14="http://schemas.microsoft.com/office/powerpoint/2010/main" val="20081430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9C3BFB7-AAC5-4626-A61D-F7D848064282}" type="slidenum">
              <a:rPr lang="en-US"/>
              <a:pPr/>
              <a:t>‹#›</a:t>
            </a:fld>
            <a:endParaRPr lang="en-US"/>
          </a:p>
        </p:txBody>
      </p:sp>
    </p:spTree>
    <p:extLst>
      <p:ext uri="{BB962C8B-B14F-4D97-AF65-F5344CB8AC3E}">
        <p14:creationId xmlns:p14="http://schemas.microsoft.com/office/powerpoint/2010/main" val="263145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3BF24CB-6760-4EDC-9CAA-67AA74A4206B}" type="slidenum">
              <a:rPr lang="en-US"/>
              <a:pPr/>
              <a:t>‹#›</a:t>
            </a:fld>
            <a:endParaRPr lang="en-US"/>
          </a:p>
        </p:txBody>
      </p:sp>
    </p:spTree>
    <p:extLst>
      <p:ext uri="{BB962C8B-B14F-4D97-AF65-F5344CB8AC3E}">
        <p14:creationId xmlns:p14="http://schemas.microsoft.com/office/powerpoint/2010/main" val="260234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BC10D5A-DD81-4824-AD66-3DB8ADEEB0BD}" type="slidenum">
              <a:rPr lang="en-US"/>
              <a:pPr/>
              <a:t>‹#›</a:t>
            </a:fld>
            <a:endParaRPr lang="en-US"/>
          </a:p>
        </p:txBody>
      </p:sp>
    </p:spTree>
    <p:extLst>
      <p:ext uri="{BB962C8B-B14F-4D97-AF65-F5344CB8AC3E}">
        <p14:creationId xmlns:p14="http://schemas.microsoft.com/office/powerpoint/2010/main" val="59847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1FC0ECB-D6B8-4FF0-8859-A5A940D6D97B}" type="slidenum">
              <a:rPr lang="en-US"/>
              <a:pPr/>
              <a:t>‹#›</a:t>
            </a:fld>
            <a:endParaRPr lang="en-US"/>
          </a:p>
        </p:txBody>
      </p:sp>
    </p:spTree>
    <p:extLst>
      <p:ext uri="{BB962C8B-B14F-4D97-AF65-F5344CB8AC3E}">
        <p14:creationId xmlns:p14="http://schemas.microsoft.com/office/powerpoint/2010/main" val="881856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FFEF25C-9029-4B10-80C9-F8EB16A50B9F}" type="slidenum">
              <a:rPr lang="en-US"/>
              <a:pPr/>
              <a:t>‹#›</a:t>
            </a:fld>
            <a:endParaRPr lang="en-US"/>
          </a:p>
        </p:txBody>
      </p:sp>
    </p:spTree>
    <p:extLst>
      <p:ext uri="{BB962C8B-B14F-4D97-AF65-F5344CB8AC3E}">
        <p14:creationId xmlns:p14="http://schemas.microsoft.com/office/powerpoint/2010/main" val="2467493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92CFE78-E0B7-4DA5-B724-068ACE51C2D7}" type="slidenum">
              <a:rPr lang="en-US"/>
              <a:pPr/>
              <a:t>‹#›</a:t>
            </a:fld>
            <a:endParaRPr lang="en-US"/>
          </a:p>
        </p:txBody>
      </p:sp>
    </p:spTree>
    <p:extLst>
      <p:ext uri="{BB962C8B-B14F-4D97-AF65-F5344CB8AC3E}">
        <p14:creationId xmlns:p14="http://schemas.microsoft.com/office/powerpoint/2010/main" val="53549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9"/>
          <p:cNvSpPr>
            <a:spLocks noChangeArrowheads="1"/>
          </p:cNvSpPr>
          <p:nvPr userDrawn="1"/>
        </p:nvSpPr>
        <p:spPr bwMode="gray">
          <a:xfrm>
            <a:off x="-17124" y="4763"/>
            <a:ext cx="9144000" cy="757237"/>
          </a:xfrm>
          <a:prstGeom prst="rect">
            <a:avLst/>
          </a:prstGeom>
          <a:gradFill rotWithShape="1">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228600" y="1076325"/>
            <a:ext cx="86868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b="1">
                <a:solidFill>
                  <a:schemeClr val="tx2"/>
                </a:solidFill>
                <a:latin typeface="+mn-lt"/>
              </a:defRPr>
            </a:lvl1pPr>
          </a:lstStyle>
          <a:p>
            <a:endParaRPr lang="en-US"/>
          </a:p>
        </p:txBody>
      </p:sp>
      <p:sp>
        <p:nvSpPr>
          <p:cNvPr id="1030" name="Rectangle 6"/>
          <p:cNvSpPr>
            <a:spLocks noGrp="1" noChangeArrowheads="1"/>
          </p:cNvSpPr>
          <p:nvPr>
            <p:ph type="sldNum" sz="quarter" idx="4"/>
          </p:nvPr>
        </p:nvSpPr>
        <p:spPr bwMode="auto">
          <a:xfrm>
            <a:off x="8686800" y="6576219"/>
            <a:ext cx="440076"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a:solidFill>
                  <a:schemeClr val="tx2"/>
                </a:solidFill>
                <a:latin typeface="Arial" panose="020B0604020202020204" pitchFamily="34" charset="0"/>
                <a:cs typeface="Arial" panose="020B0604020202020204" pitchFamily="34" charset="0"/>
              </a:defRPr>
            </a:lvl1pPr>
          </a:lstStyle>
          <a:p>
            <a:fld id="{9F3976C8-1FC7-4E9D-BD52-72E98E78582E}" type="slidenum">
              <a:rPr lang="en-US" smtClean="0"/>
              <a:pPr/>
              <a:t>‹#›</a:t>
            </a:fld>
            <a:endParaRPr lang="en-US"/>
          </a:p>
        </p:txBody>
      </p:sp>
      <p:sp>
        <p:nvSpPr>
          <p:cNvPr id="1026" name="Rectangle 2"/>
          <p:cNvSpPr>
            <a:spLocks noGrp="1" noChangeArrowheads="1"/>
          </p:cNvSpPr>
          <p:nvPr>
            <p:ph type="title"/>
          </p:nvPr>
        </p:nvSpPr>
        <p:spPr bwMode="black">
          <a:xfrm>
            <a:off x="381000" y="62705"/>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3200" b="0" kern="1200">
          <a:solidFill>
            <a:schemeClr val="bg1"/>
          </a:solidFill>
          <a:latin typeface="Arial" panose="020B0604020202020204" pitchFamily="34" charset="0"/>
          <a:ea typeface="+mj-ea"/>
          <a:cs typeface="Arial" panose="020B0604020202020204" pitchFamily="34" charset="0"/>
        </a:defRPr>
      </a:lvl1pPr>
      <a:lvl2pPr algn="r" rtl="0" eaLnBrk="1" fontAlgn="base" hangingPunct="1">
        <a:spcBef>
          <a:spcPct val="0"/>
        </a:spcBef>
        <a:spcAft>
          <a:spcPct val="0"/>
        </a:spcAft>
        <a:defRPr sz="3200">
          <a:solidFill>
            <a:schemeClr val="tx1"/>
          </a:solidFill>
          <a:latin typeface="Verdana" panose="020B0604030504040204" pitchFamily="34" charset="0"/>
        </a:defRPr>
      </a:lvl2pPr>
      <a:lvl3pPr algn="r" rtl="0" eaLnBrk="1" fontAlgn="base" hangingPunct="1">
        <a:spcBef>
          <a:spcPct val="0"/>
        </a:spcBef>
        <a:spcAft>
          <a:spcPct val="0"/>
        </a:spcAft>
        <a:defRPr sz="3200">
          <a:solidFill>
            <a:schemeClr val="tx1"/>
          </a:solidFill>
          <a:latin typeface="Verdana" panose="020B0604030504040204" pitchFamily="34" charset="0"/>
        </a:defRPr>
      </a:lvl3pPr>
      <a:lvl4pPr algn="r" rtl="0" eaLnBrk="1" fontAlgn="base" hangingPunct="1">
        <a:spcBef>
          <a:spcPct val="0"/>
        </a:spcBef>
        <a:spcAft>
          <a:spcPct val="0"/>
        </a:spcAft>
        <a:defRPr sz="3200">
          <a:solidFill>
            <a:schemeClr val="tx1"/>
          </a:solidFill>
          <a:latin typeface="Verdana" panose="020B0604030504040204" pitchFamily="34" charset="0"/>
        </a:defRPr>
      </a:lvl4pPr>
      <a:lvl5pPr algn="r" rtl="0" eaLnBrk="1" fontAlgn="base" hangingPunct="1">
        <a:spcBef>
          <a:spcPct val="0"/>
        </a:spcBef>
        <a:spcAft>
          <a:spcPct val="0"/>
        </a:spcAft>
        <a:defRPr sz="3200">
          <a:solidFill>
            <a:schemeClr val="tx1"/>
          </a:solidFill>
          <a:latin typeface="Verdana" panose="020B0604030504040204" pitchFamily="34" charset="0"/>
        </a:defRPr>
      </a:lvl5pPr>
      <a:lvl6pPr marL="457200" algn="r" rtl="0" eaLnBrk="1" fontAlgn="base" hangingPunct="1">
        <a:spcBef>
          <a:spcPct val="0"/>
        </a:spcBef>
        <a:spcAft>
          <a:spcPct val="0"/>
        </a:spcAft>
        <a:defRPr sz="3200">
          <a:solidFill>
            <a:schemeClr val="tx1"/>
          </a:solidFill>
          <a:latin typeface="Verdana" panose="020B0604030504040204" pitchFamily="34" charset="0"/>
        </a:defRPr>
      </a:lvl6pPr>
      <a:lvl7pPr marL="914400" algn="r" rtl="0" eaLnBrk="1" fontAlgn="base" hangingPunct="1">
        <a:spcBef>
          <a:spcPct val="0"/>
        </a:spcBef>
        <a:spcAft>
          <a:spcPct val="0"/>
        </a:spcAft>
        <a:defRPr sz="3200">
          <a:solidFill>
            <a:schemeClr val="tx1"/>
          </a:solidFill>
          <a:latin typeface="Verdana" panose="020B0604030504040204" pitchFamily="34" charset="0"/>
        </a:defRPr>
      </a:lvl7pPr>
      <a:lvl8pPr marL="1371600" algn="r" rtl="0" eaLnBrk="1" fontAlgn="base" hangingPunct="1">
        <a:spcBef>
          <a:spcPct val="0"/>
        </a:spcBef>
        <a:spcAft>
          <a:spcPct val="0"/>
        </a:spcAft>
        <a:defRPr sz="3200">
          <a:solidFill>
            <a:schemeClr val="tx1"/>
          </a:solidFill>
          <a:latin typeface="Verdana" panose="020B0604030504040204" pitchFamily="34" charset="0"/>
        </a:defRPr>
      </a:lvl8pPr>
      <a:lvl9pPr marL="1828800" algn="r" rtl="0" eaLnBrk="1" fontAlgn="base" hangingPunct="1">
        <a:spcBef>
          <a:spcPct val="0"/>
        </a:spcBef>
        <a:spcAft>
          <a:spcPct val="0"/>
        </a:spcAft>
        <a:defRPr sz="3200">
          <a:solidFill>
            <a:schemeClr val="tx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varonis-assets.s3.amazonaws.com/assets/infographics/big-data-security.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blog.thomsonreuters.com/wp-content/uploads/2012/10/big-data-growth.gi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consumer.media.seagate.com/files/2013/02/Big-Data.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1"/>
          <p:cNvSpPr>
            <a:spLocks noChangeArrowheads="1"/>
          </p:cNvSpPr>
          <p:nvPr/>
        </p:nvSpPr>
        <p:spPr bwMode="gray">
          <a:xfrm>
            <a:off x="1401125" y="4634248"/>
            <a:ext cx="6362700" cy="488144"/>
          </a:xfrm>
          <a:prstGeom prst="roundRect">
            <a:avLst>
              <a:gd name="adj" fmla="val 38449"/>
            </a:avLst>
          </a:prstGeom>
          <a:solidFill>
            <a:schemeClr val="bg1"/>
          </a:solidFill>
          <a:ln w="38100" algn="ctr">
            <a:solidFill>
              <a:srgbClr val="92D05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p:cNvSpPr>
            <a:spLocks noGrp="1" noChangeArrowheads="1"/>
          </p:cNvSpPr>
          <p:nvPr>
            <p:ph type="ctrTitle"/>
          </p:nvPr>
        </p:nvSpPr>
        <p:spPr bwMode="black">
          <a:xfrm>
            <a:off x="1752600" y="167850"/>
            <a:ext cx="7359316" cy="1127550"/>
          </a:xfrm>
        </p:spPr>
        <p:txBody>
          <a:bodyPr/>
          <a:lstStyle/>
          <a:p>
            <a:r>
              <a:rPr lang="en-US" sz="5400" smtClean="0">
                <a:solidFill>
                  <a:srgbClr val="FF0000"/>
                </a:solidFill>
              </a:rPr>
              <a:t>BIG DATA SECURITY</a:t>
            </a:r>
            <a:endParaRPr lang="en-US" sz="11500">
              <a:solidFill>
                <a:srgbClr val="FF0000"/>
              </a:solidFill>
            </a:endParaRPr>
          </a:p>
        </p:txBody>
      </p:sp>
      <p:sp>
        <p:nvSpPr>
          <p:cNvPr id="2" name="Subtitle 1"/>
          <p:cNvSpPr>
            <a:spLocks noGrp="1"/>
          </p:cNvSpPr>
          <p:nvPr>
            <p:ph type="subTitle" idx="1"/>
          </p:nvPr>
        </p:nvSpPr>
        <p:spPr>
          <a:xfrm>
            <a:off x="3467100" y="1388445"/>
            <a:ext cx="5524500" cy="694824"/>
          </a:xfrm>
        </p:spPr>
        <p:txBody>
          <a:bodyPr/>
          <a:lstStyle/>
          <a:p>
            <a:pPr algn="r"/>
            <a:r>
              <a:rPr lang="en-US" b="0"/>
              <a:t>Đỗ Đặng Minh - 1311015</a:t>
            </a:r>
          </a:p>
          <a:p>
            <a:pPr algn="r"/>
            <a:r>
              <a:rPr lang="en-US" b="0" smtClean="0"/>
              <a:t>Huỳnh </a:t>
            </a:r>
            <a:r>
              <a:rPr lang="en-US" b="0"/>
              <a:t>Công Toàn </a:t>
            </a:r>
            <a:r>
              <a:rPr lang="en-US" b="0" smtClean="0"/>
              <a:t>- 1311026</a:t>
            </a:r>
            <a:endParaRPr lang="en-US" b="0"/>
          </a:p>
        </p:txBody>
      </p:sp>
      <p:sp>
        <p:nvSpPr>
          <p:cNvPr id="3" name="Rectangle 2"/>
          <p:cNvSpPr/>
          <p:nvPr/>
        </p:nvSpPr>
        <p:spPr>
          <a:xfrm>
            <a:off x="1562100" y="4724400"/>
            <a:ext cx="5867400" cy="369332"/>
          </a:xfrm>
          <a:prstGeom prst="rect">
            <a:avLst/>
          </a:prstGeom>
        </p:spPr>
        <p:txBody>
          <a:bodyPr wrap="square">
            <a:spAutoFit/>
          </a:bodyPr>
          <a:lstStyle/>
          <a:p>
            <a:r>
              <a:rPr lang="en-US" u="sng" smtClean="0"/>
              <a:t>Supervisor:</a:t>
            </a:r>
            <a:r>
              <a:rPr lang="en-US" smtClean="0"/>
              <a:t> Associate Professor Dr. Tran Khanh Dang</a:t>
            </a:r>
            <a:endParaRPr lang="en-US"/>
          </a:p>
        </p:txBody>
      </p:sp>
      <p:pic>
        <p:nvPicPr>
          <p:cNvPr id="7" name="Picture 4" descr="http://www.ttcn.hochiminhcity.gov.vn/image/image_gallery?uuid=dfcdf6e3-c677-4ae1-9185-3a19be31e99c&amp;groupId=10192&amp;t=12524674783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72" y="5531699"/>
            <a:ext cx="3085587" cy="13263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2" descr="http://www.thptdongthanh.edu.vn/upload/advertisings/2011/03/14/085152_hcmu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27046" y="5331356"/>
            <a:ext cx="1926613" cy="152664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Characteristics of 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594" y="3578272"/>
            <a:ext cx="4128406" cy="1522350"/>
          </a:xfrm>
          <a:prstGeom prst="rect">
            <a:avLst/>
          </a:prstGeom>
          <a:effectLst>
            <a:glow rad="127000">
              <a:schemeClr val="accent1">
                <a:alpha val="40000"/>
              </a:schemeClr>
            </a:glow>
          </a:effec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5550679"/>
            <a:ext cx="4730763" cy="111882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82409" y="5643010"/>
            <a:ext cx="3486756" cy="1026495"/>
          </a:xfrm>
          <a:prstGeom prst="rect">
            <a:avLst/>
          </a:prstGeom>
        </p:spPr>
      </p:pic>
      <p:sp>
        <p:nvSpPr>
          <p:cNvPr id="9" name="Content Placeholder 2"/>
          <p:cNvSpPr>
            <a:spLocks noGrp="1"/>
          </p:cNvSpPr>
          <p:nvPr>
            <p:ph idx="1"/>
          </p:nvPr>
        </p:nvSpPr>
        <p:spPr>
          <a:xfrm>
            <a:off x="228600" y="1076325"/>
            <a:ext cx="8686800" cy="5248275"/>
          </a:xfrm>
        </p:spPr>
        <p:txBody>
          <a:bodyPr/>
          <a:lstStyle/>
          <a:p>
            <a:r>
              <a:rPr lang="en-US" smtClean="0"/>
              <a:t>Data administration:</a:t>
            </a:r>
          </a:p>
          <a:p>
            <a:pPr lvl="1"/>
            <a:r>
              <a:rPr lang="en-US"/>
              <a:t>Storage: Amazon S3, Hadoop Distributed File </a:t>
            </a:r>
            <a:r>
              <a:rPr lang="en-US" smtClean="0"/>
              <a:t>System.</a:t>
            </a:r>
            <a:endParaRPr lang="en-US"/>
          </a:p>
          <a:p>
            <a:pPr lvl="1"/>
            <a:r>
              <a:rPr lang="en-US"/>
              <a:t>NoSQL: Apache Hadoop, Apache Casandra, MongoDB, Apache CouchDB</a:t>
            </a:r>
            <a:r>
              <a:rPr lang="en-US" smtClean="0"/>
              <a:t>, Redis</a:t>
            </a:r>
            <a:r>
              <a:rPr lang="en-US"/>
              <a:t>, </a:t>
            </a:r>
            <a:r>
              <a:rPr lang="en-US" smtClean="0"/>
              <a:t>BigTable.</a:t>
            </a:r>
            <a:endParaRPr lang="en-US"/>
          </a:p>
        </p:txBody>
      </p:sp>
      <p:pic>
        <p:nvPicPr>
          <p:cNvPr id="10" name="Picture 9"/>
          <p:cNvPicPr>
            <a:picLocks noChangeAspect="1"/>
          </p:cNvPicPr>
          <p:nvPr/>
        </p:nvPicPr>
        <p:blipFill>
          <a:blip r:embed="rId6"/>
          <a:stretch>
            <a:fillRect/>
          </a:stretch>
        </p:blipFill>
        <p:spPr>
          <a:xfrm>
            <a:off x="5184775" y="3906869"/>
            <a:ext cx="3705225" cy="1228725"/>
          </a:xfrm>
          <a:prstGeom prst="rect">
            <a:avLst/>
          </a:prstGeom>
        </p:spPr>
      </p:pic>
    </p:spTree>
    <p:extLst>
      <p:ext uri="{BB962C8B-B14F-4D97-AF65-F5344CB8AC3E}">
        <p14:creationId xmlns:p14="http://schemas.microsoft.com/office/powerpoint/2010/main" val="293024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Characteristics of 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11</a:t>
            </a:fld>
            <a:endParaRPr lang="en-US"/>
          </a:p>
        </p:txBody>
      </p:sp>
      <p:sp>
        <p:nvSpPr>
          <p:cNvPr id="9" name="Content Placeholder 2"/>
          <p:cNvSpPr>
            <a:spLocks noGrp="1"/>
          </p:cNvSpPr>
          <p:nvPr>
            <p:ph idx="1"/>
          </p:nvPr>
        </p:nvSpPr>
        <p:spPr>
          <a:xfrm>
            <a:off x="228600" y="1076325"/>
            <a:ext cx="8686800" cy="5248275"/>
          </a:xfrm>
        </p:spPr>
        <p:txBody>
          <a:bodyPr/>
          <a:lstStyle/>
          <a:p>
            <a:r>
              <a:rPr lang="en-US" sz="2000"/>
              <a:t>NoSQL </a:t>
            </a:r>
            <a:r>
              <a:rPr lang="en-US" sz="2000" smtClean="0"/>
              <a:t>Origins</a:t>
            </a:r>
          </a:p>
          <a:p>
            <a:pPr lvl="1"/>
            <a:r>
              <a:rPr lang="en-US" sz="2000"/>
              <a:t>First used in 1998 to mean “No to SQL”</a:t>
            </a:r>
          </a:p>
          <a:p>
            <a:pPr lvl="1"/>
            <a:r>
              <a:rPr lang="en-US" sz="2000" smtClean="0"/>
              <a:t>Reused </a:t>
            </a:r>
            <a:r>
              <a:rPr lang="en-US" sz="2000"/>
              <a:t>in 2009 when it came to mean “Not Only SQL”</a:t>
            </a:r>
          </a:p>
          <a:p>
            <a:pPr lvl="1"/>
            <a:r>
              <a:rPr lang="en-US" sz="2000" smtClean="0"/>
              <a:t>Groups </a:t>
            </a:r>
            <a:r>
              <a:rPr lang="en-US" sz="2000"/>
              <a:t>non-relational approaches under a single </a:t>
            </a:r>
            <a:r>
              <a:rPr lang="en-US" sz="2000" smtClean="0"/>
              <a:t>term</a:t>
            </a:r>
          </a:p>
          <a:p>
            <a:r>
              <a:rPr lang="en-US" sz="2000" smtClean="0"/>
              <a:t>When to use NoSQL?</a:t>
            </a:r>
            <a:endParaRPr lang="en-US" sz="2000"/>
          </a:p>
          <a:p>
            <a:pPr lvl="1"/>
            <a:r>
              <a:rPr lang="en-US" sz="2000"/>
              <a:t>Ability to handle semi-structured and unstructured data</a:t>
            </a:r>
          </a:p>
          <a:p>
            <a:pPr lvl="1"/>
            <a:r>
              <a:rPr lang="en-US" sz="2000"/>
              <a:t>Horizontal scalability</a:t>
            </a:r>
            <a:endParaRPr lang="en-US" sz="2000" smtClean="0"/>
          </a:p>
          <a:p>
            <a:r>
              <a:rPr lang="en-US" sz="2000" smtClean="0"/>
              <a:t>When not to use NoSQL?</a:t>
            </a:r>
            <a:endParaRPr lang="en-US" sz="2000"/>
          </a:p>
          <a:p>
            <a:pPr lvl="1"/>
            <a:r>
              <a:rPr lang="en-US" sz="2000" smtClean="0"/>
              <a:t>Specialized </a:t>
            </a:r>
            <a:r>
              <a:rPr lang="en-US" sz="2000"/>
              <a:t>solutions may be faster or more </a:t>
            </a:r>
            <a:r>
              <a:rPr lang="en-US" sz="2000" smtClean="0"/>
              <a:t>scalable.</a:t>
            </a:r>
            <a:endParaRPr lang="en-US" sz="2000"/>
          </a:p>
          <a:p>
            <a:pPr lvl="1"/>
            <a:r>
              <a:rPr lang="en-US" sz="2000" smtClean="0"/>
              <a:t>NoSQL </a:t>
            </a:r>
            <a:r>
              <a:rPr lang="en-US" sz="2000"/>
              <a:t>generally has less querying power than </a:t>
            </a:r>
            <a:r>
              <a:rPr lang="en-US" sz="2000" smtClean="0"/>
              <a:t>SQL.</a:t>
            </a:r>
            <a:endParaRPr lang="en-US" sz="2000"/>
          </a:p>
          <a:p>
            <a:r>
              <a:rPr lang="en-US" sz="2000" smtClean="0"/>
              <a:t>NoSQL </a:t>
            </a:r>
            <a:r>
              <a:rPr lang="en-US" sz="2000"/>
              <a:t>may complement RDBMS (but sometimes </a:t>
            </a:r>
            <a:r>
              <a:rPr lang="en-US" sz="2000" smtClean="0"/>
              <a:t>replaces</a:t>
            </a:r>
            <a:r>
              <a:rPr lang="en-US" sz="2000"/>
              <a:t>)</a:t>
            </a:r>
          </a:p>
          <a:p>
            <a:pPr lvl="1"/>
            <a:r>
              <a:rPr lang="en-US" sz="2000" smtClean="0"/>
              <a:t>RDBMS </a:t>
            </a:r>
            <a:r>
              <a:rPr lang="en-US" sz="2000"/>
              <a:t>may hold smaller amounts of high-value structured </a:t>
            </a:r>
            <a:r>
              <a:rPr lang="en-US" sz="2000" smtClean="0"/>
              <a:t>data.</a:t>
            </a:r>
            <a:endParaRPr lang="en-US" sz="2000"/>
          </a:p>
          <a:p>
            <a:pPr lvl="1"/>
            <a:r>
              <a:rPr lang="en-US" sz="2000" smtClean="0"/>
              <a:t>NoSQL </a:t>
            </a:r>
            <a:r>
              <a:rPr lang="en-US" sz="2000"/>
              <a:t>may hold vast amounts of less valued and less structured </a:t>
            </a:r>
            <a:r>
              <a:rPr lang="en-US" sz="2000" smtClean="0"/>
              <a:t>data.</a:t>
            </a:r>
            <a:endParaRPr lang="en-US" sz="2000"/>
          </a:p>
        </p:txBody>
      </p:sp>
    </p:spTree>
    <p:extLst>
      <p:ext uri="{BB962C8B-B14F-4D97-AF65-F5344CB8AC3E}">
        <p14:creationId xmlns:p14="http://schemas.microsoft.com/office/powerpoint/2010/main" val="215490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Challenges of 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12</a:t>
            </a:fld>
            <a:endParaRPr lang="en-US"/>
          </a:p>
        </p:txBody>
      </p:sp>
      <p:sp>
        <p:nvSpPr>
          <p:cNvPr id="9" name="Content Placeholder 2"/>
          <p:cNvSpPr>
            <a:spLocks noGrp="1"/>
          </p:cNvSpPr>
          <p:nvPr>
            <p:ph idx="1"/>
          </p:nvPr>
        </p:nvSpPr>
        <p:spPr>
          <a:xfrm>
            <a:off x="228600" y="1076325"/>
            <a:ext cx="8686800" cy="5248275"/>
          </a:xfrm>
        </p:spPr>
        <p:txBody>
          <a:bodyPr/>
          <a:lstStyle/>
          <a:p>
            <a:r>
              <a:rPr lang="en-US" smtClean="0"/>
              <a:t>Privacy, security &amp; trust</a:t>
            </a:r>
          </a:p>
          <a:p>
            <a:pPr lvl="1"/>
            <a:r>
              <a:rPr lang="en-US"/>
              <a:t>Government </a:t>
            </a:r>
            <a:r>
              <a:rPr lang="en-US" smtClean="0"/>
              <a:t>agencies </a:t>
            </a:r>
            <a:r>
              <a:rPr lang="en-US"/>
              <a:t>when collecting or managing citizens </a:t>
            </a:r>
            <a:r>
              <a:rPr lang="en-US" smtClean="0"/>
              <a:t>data.</a:t>
            </a:r>
            <a:endParaRPr lang="en-US"/>
          </a:p>
          <a:p>
            <a:pPr lvl="1"/>
            <a:r>
              <a:rPr lang="en-US" smtClean="0"/>
              <a:t>Big </a:t>
            </a:r>
            <a:r>
              <a:rPr lang="en-US"/>
              <a:t>data sources, the </a:t>
            </a:r>
            <a:r>
              <a:rPr lang="en-US" smtClean="0"/>
              <a:t>transport </a:t>
            </a:r>
            <a:r>
              <a:rPr lang="en-US"/>
              <a:t>and delivery </a:t>
            </a:r>
            <a:r>
              <a:rPr lang="en-US" smtClean="0"/>
              <a:t>systems </a:t>
            </a:r>
            <a:r>
              <a:rPr lang="en-US"/>
              <a:t>within and across agencies, </a:t>
            </a:r>
            <a:r>
              <a:rPr lang="en-US" smtClean="0"/>
              <a:t>and the </a:t>
            </a:r>
            <a:r>
              <a:rPr lang="en-US"/>
              <a:t>end points for this data will all become targets of interest for </a:t>
            </a:r>
            <a:r>
              <a:rPr lang="en-US" smtClean="0"/>
              <a:t>hackers.</a:t>
            </a:r>
          </a:p>
          <a:p>
            <a:pPr lvl="1"/>
            <a:r>
              <a:rPr lang="en-US"/>
              <a:t>The public trust in government agencies and systems needs to be maintained.</a:t>
            </a:r>
          </a:p>
        </p:txBody>
      </p:sp>
    </p:spTree>
    <p:extLst>
      <p:ext uri="{BB962C8B-B14F-4D97-AF65-F5344CB8AC3E}">
        <p14:creationId xmlns:p14="http://schemas.microsoft.com/office/powerpoint/2010/main" val="4186905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Challenges of 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13</a:t>
            </a:fld>
            <a:endParaRPr lang="en-US"/>
          </a:p>
        </p:txBody>
      </p:sp>
      <p:sp>
        <p:nvSpPr>
          <p:cNvPr id="9" name="Content Placeholder 2"/>
          <p:cNvSpPr>
            <a:spLocks noGrp="1"/>
          </p:cNvSpPr>
          <p:nvPr>
            <p:ph idx="1"/>
          </p:nvPr>
        </p:nvSpPr>
        <p:spPr>
          <a:xfrm>
            <a:off x="228600" y="1076325"/>
            <a:ext cx="8686800" cy="5248275"/>
          </a:xfrm>
        </p:spPr>
        <p:txBody>
          <a:bodyPr/>
          <a:lstStyle/>
          <a:p>
            <a:r>
              <a:rPr lang="en-US"/>
              <a:t>Data management and </a:t>
            </a:r>
            <a:r>
              <a:rPr lang="en-US" smtClean="0"/>
              <a:t>sharing</a:t>
            </a:r>
          </a:p>
          <a:p>
            <a:pPr lvl="1"/>
            <a:r>
              <a:rPr lang="en-US" smtClean="0"/>
              <a:t>Data </a:t>
            </a:r>
            <a:r>
              <a:rPr lang="en-US"/>
              <a:t>also needs to be accurate, complete and timely if it </a:t>
            </a:r>
            <a:r>
              <a:rPr lang="en-US" smtClean="0"/>
              <a:t>is </a:t>
            </a:r>
            <a:r>
              <a:rPr lang="en-US"/>
              <a:t>to be used to support </a:t>
            </a:r>
            <a:r>
              <a:rPr lang="en-US" smtClean="0"/>
              <a:t>complex </a:t>
            </a:r>
            <a:r>
              <a:rPr lang="en-US"/>
              <a:t>analysis and decision making</a:t>
            </a:r>
            <a:r>
              <a:rPr lang="en-US" smtClean="0"/>
              <a:t>.</a:t>
            </a:r>
          </a:p>
          <a:p>
            <a:pPr lvl="1"/>
            <a:r>
              <a:rPr lang="en-US"/>
              <a:t>The current trend towards open data and open </a:t>
            </a:r>
            <a:r>
              <a:rPr lang="en-US" smtClean="0"/>
              <a:t>government </a:t>
            </a:r>
            <a:r>
              <a:rPr lang="en-US"/>
              <a:t>has seen a focus </a:t>
            </a:r>
            <a:r>
              <a:rPr lang="en-US" smtClean="0"/>
              <a:t>on making </a:t>
            </a:r>
            <a:r>
              <a:rPr lang="en-US"/>
              <a:t>data sets available to the </a:t>
            </a:r>
            <a:r>
              <a:rPr lang="en-US" smtClean="0"/>
              <a:t>public.</a:t>
            </a:r>
          </a:p>
          <a:p>
            <a:pPr lvl="1"/>
            <a:r>
              <a:rPr lang="en-US" smtClean="0"/>
              <a:t>Concerns </a:t>
            </a:r>
            <a:r>
              <a:rPr lang="en-US"/>
              <a:t>over the ability for personally identifiable information to </a:t>
            </a:r>
            <a:r>
              <a:rPr lang="en-US" smtClean="0"/>
              <a:t>be extracted.</a:t>
            </a:r>
            <a:endParaRPr lang="en-US"/>
          </a:p>
        </p:txBody>
      </p:sp>
    </p:spTree>
    <p:extLst>
      <p:ext uri="{BB962C8B-B14F-4D97-AF65-F5344CB8AC3E}">
        <p14:creationId xmlns:p14="http://schemas.microsoft.com/office/powerpoint/2010/main" val="2455755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Challenges of 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14</a:t>
            </a:fld>
            <a:endParaRPr lang="en-US"/>
          </a:p>
        </p:txBody>
      </p:sp>
      <p:sp>
        <p:nvSpPr>
          <p:cNvPr id="9" name="Content Placeholder 2"/>
          <p:cNvSpPr>
            <a:spLocks noGrp="1"/>
          </p:cNvSpPr>
          <p:nvPr>
            <p:ph idx="1"/>
          </p:nvPr>
        </p:nvSpPr>
        <p:spPr>
          <a:xfrm>
            <a:off x="228600" y="1076325"/>
            <a:ext cx="8686800" cy="5248275"/>
          </a:xfrm>
        </p:spPr>
        <p:txBody>
          <a:bodyPr/>
          <a:lstStyle/>
          <a:p>
            <a:r>
              <a:rPr lang="en-US" smtClean="0"/>
              <a:t>Technology </a:t>
            </a:r>
            <a:r>
              <a:rPr lang="en-US"/>
              <a:t>and analytical systems</a:t>
            </a:r>
            <a:endParaRPr lang="en-US" smtClean="0"/>
          </a:p>
          <a:p>
            <a:pPr lvl="1"/>
            <a:r>
              <a:rPr lang="en-US" smtClean="0"/>
              <a:t>Big data and the cloud</a:t>
            </a:r>
          </a:p>
          <a:p>
            <a:pPr marL="342900" lvl="1" indent="-342900">
              <a:buClr>
                <a:schemeClr val="hlink"/>
              </a:buClr>
              <a:buFont typeface="Wingdings" panose="05000000000000000000" pitchFamily="2" charset="2"/>
              <a:buChar char="v"/>
            </a:pPr>
            <a:r>
              <a:rPr lang="en-US" smtClean="0"/>
              <a:t>Skills</a:t>
            </a:r>
          </a:p>
          <a:p>
            <a:pPr lvl="1"/>
            <a:r>
              <a:rPr lang="en-US"/>
              <a:t>Science</a:t>
            </a:r>
          </a:p>
          <a:p>
            <a:pPr lvl="1"/>
            <a:r>
              <a:rPr lang="en-US"/>
              <a:t>Technological</a:t>
            </a:r>
          </a:p>
          <a:p>
            <a:pPr lvl="1"/>
            <a:r>
              <a:rPr lang="en-US"/>
              <a:t>Research</a:t>
            </a:r>
          </a:p>
          <a:p>
            <a:pPr lvl="1"/>
            <a:r>
              <a:rPr lang="en-US"/>
              <a:t>Statistical, analytical &amp; interpretive </a:t>
            </a:r>
            <a:r>
              <a:rPr lang="en-US" smtClean="0"/>
              <a:t>skills</a:t>
            </a:r>
          </a:p>
          <a:p>
            <a:pPr lvl="1"/>
            <a:r>
              <a:rPr lang="en-US" smtClean="0"/>
              <a:t>Creativity</a:t>
            </a:r>
          </a:p>
          <a:p>
            <a:pPr lvl="1"/>
            <a:r>
              <a:rPr lang="en-US" smtClean="0"/>
              <a:t>Business process</a:t>
            </a:r>
          </a:p>
        </p:txBody>
      </p:sp>
    </p:spTree>
    <p:extLst>
      <p:ext uri="{BB962C8B-B14F-4D97-AF65-F5344CB8AC3E}">
        <p14:creationId xmlns:p14="http://schemas.microsoft.com/office/powerpoint/2010/main" val="3830661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 Ten Security and Privacy Challenges</a:t>
            </a:r>
          </a:p>
        </p:txBody>
      </p:sp>
      <p:sp>
        <p:nvSpPr>
          <p:cNvPr id="4" name="Slide Number Placeholder 3"/>
          <p:cNvSpPr>
            <a:spLocks noGrp="1"/>
          </p:cNvSpPr>
          <p:nvPr>
            <p:ph type="sldNum" sz="quarter" idx="12"/>
          </p:nvPr>
        </p:nvSpPr>
        <p:spPr/>
        <p:txBody>
          <a:bodyPr/>
          <a:lstStyle/>
          <a:p>
            <a:fld id="{F041B155-7A7C-499B-B3D4-6B3E6984D550}" type="slidenum">
              <a:rPr lang="en-US" smtClean="0"/>
              <a:pPr/>
              <a:t>15</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a:t>Infrastructure </a:t>
            </a:r>
            <a:r>
              <a:rPr lang="en-US" sz="2000" smtClean="0"/>
              <a:t>Security</a:t>
            </a:r>
          </a:p>
          <a:p>
            <a:pPr lvl="1"/>
            <a:r>
              <a:rPr lang="en-US" sz="2000"/>
              <a:t>Secure Computations in Distributed Programming Frameworks</a:t>
            </a:r>
          </a:p>
          <a:p>
            <a:pPr lvl="1"/>
            <a:r>
              <a:rPr lang="en-US" sz="2000"/>
              <a:t>Security Best Practices for Non-Relational Data Stores</a:t>
            </a:r>
          </a:p>
          <a:p>
            <a:r>
              <a:rPr lang="en-US" sz="2000"/>
              <a:t>Data </a:t>
            </a:r>
            <a:r>
              <a:rPr lang="en-US" sz="2000" smtClean="0"/>
              <a:t>Privacy</a:t>
            </a:r>
          </a:p>
          <a:p>
            <a:pPr lvl="1"/>
            <a:r>
              <a:rPr lang="en-US" sz="2000"/>
              <a:t>Privacy Preserving Data Mining and Analytics</a:t>
            </a:r>
          </a:p>
          <a:p>
            <a:pPr lvl="1"/>
            <a:r>
              <a:rPr lang="en-US" sz="2000"/>
              <a:t>Cryptographically Enforced Data Centric Security</a:t>
            </a:r>
          </a:p>
          <a:p>
            <a:pPr lvl="1"/>
            <a:r>
              <a:rPr lang="en-US" sz="2000"/>
              <a:t>Granular Access Control</a:t>
            </a:r>
          </a:p>
          <a:p>
            <a:r>
              <a:rPr lang="en-US" sz="2000"/>
              <a:t>Data </a:t>
            </a:r>
            <a:r>
              <a:rPr lang="en-US" sz="2000" smtClean="0"/>
              <a:t>Management</a:t>
            </a:r>
          </a:p>
          <a:p>
            <a:pPr lvl="1"/>
            <a:r>
              <a:rPr lang="en-US" sz="2000"/>
              <a:t>Secure Data Storage and Transaction Logs</a:t>
            </a:r>
          </a:p>
          <a:p>
            <a:pPr lvl="1"/>
            <a:r>
              <a:rPr lang="en-US" sz="2000"/>
              <a:t>Granular Audits</a:t>
            </a:r>
          </a:p>
          <a:p>
            <a:pPr lvl="1"/>
            <a:r>
              <a:rPr lang="en-US" sz="2000"/>
              <a:t>Data Provenance</a:t>
            </a:r>
          </a:p>
          <a:p>
            <a:r>
              <a:rPr lang="en-US" sz="2000"/>
              <a:t>Integrity and </a:t>
            </a:r>
            <a:r>
              <a:rPr lang="en-US" sz="2000" smtClean="0"/>
              <a:t>Reactive Security</a:t>
            </a:r>
          </a:p>
          <a:p>
            <a:pPr lvl="1"/>
            <a:r>
              <a:rPr lang="en-US" sz="2000"/>
              <a:t>End-point validation and filtering</a:t>
            </a:r>
          </a:p>
          <a:p>
            <a:pPr lvl="1"/>
            <a:r>
              <a:rPr lang="en-US" sz="2000"/>
              <a:t>Real time Security </a:t>
            </a:r>
            <a:r>
              <a:rPr lang="en-US" sz="2000" smtClean="0"/>
              <a:t>Monitoring</a:t>
            </a:r>
            <a:endParaRPr lang="en-US" sz="2000"/>
          </a:p>
        </p:txBody>
      </p:sp>
      <p:pic>
        <p:nvPicPr>
          <p:cNvPr id="3" name="Picture 2"/>
          <p:cNvPicPr>
            <a:picLocks noChangeAspect="1"/>
          </p:cNvPicPr>
          <p:nvPr/>
        </p:nvPicPr>
        <p:blipFill>
          <a:blip r:embed="rId3"/>
          <a:stretch>
            <a:fillRect/>
          </a:stretch>
        </p:blipFill>
        <p:spPr>
          <a:xfrm>
            <a:off x="6939700" y="3335688"/>
            <a:ext cx="2105025" cy="866775"/>
          </a:xfrm>
          <a:prstGeom prst="rect">
            <a:avLst/>
          </a:prstGeom>
        </p:spPr>
      </p:pic>
      <p:sp>
        <p:nvSpPr>
          <p:cNvPr id="6" name="TextBox 5"/>
          <p:cNvSpPr txBox="1"/>
          <p:nvPr/>
        </p:nvSpPr>
        <p:spPr>
          <a:xfrm>
            <a:off x="6488700" y="795686"/>
            <a:ext cx="2685351" cy="369332"/>
          </a:xfrm>
          <a:prstGeom prst="rect">
            <a:avLst/>
          </a:prstGeom>
          <a:noFill/>
        </p:spPr>
        <p:txBody>
          <a:bodyPr wrap="none" rtlCol="0">
            <a:spAutoFit/>
          </a:bodyPr>
          <a:lstStyle/>
          <a:p>
            <a:r>
              <a:rPr lang="en-US" i="1">
                <a:solidFill>
                  <a:srgbClr val="0070C0"/>
                </a:solidFill>
              </a:rPr>
              <a:t>Big Data Working Group</a:t>
            </a:r>
          </a:p>
        </p:txBody>
      </p:sp>
    </p:spTree>
    <p:extLst>
      <p:ext uri="{BB962C8B-B14F-4D97-AF65-F5344CB8AC3E}">
        <p14:creationId xmlns:p14="http://schemas.microsoft.com/office/powerpoint/2010/main" val="4070396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Secure Computations in Distributed </a:t>
            </a:r>
            <a:r>
              <a:rPr lang="en-US" sz="2400" smtClean="0"/>
              <a:t>Programming </a:t>
            </a:r>
            <a:r>
              <a:rPr lang="en-US" sz="2400"/>
              <a:t>Frameworks</a:t>
            </a:r>
          </a:p>
        </p:txBody>
      </p:sp>
      <p:sp>
        <p:nvSpPr>
          <p:cNvPr id="4" name="Slide Number Placeholder 3"/>
          <p:cNvSpPr>
            <a:spLocks noGrp="1"/>
          </p:cNvSpPr>
          <p:nvPr>
            <p:ph type="sldNum" sz="quarter" idx="12"/>
          </p:nvPr>
        </p:nvSpPr>
        <p:spPr/>
        <p:txBody>
          <a:bodyPr/>
          <a:lstStyle/>
          <a:p>
            <a:fld id="{F041B155-7A7C-499B-B3D4-6B3E6984D550}" type="slidenum">
              <a:rPr lang="en-US" smtClean="0"/>
              <a:pPr/>
              <a:t>16</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 MapReduce framework.</a:t>
            </a:r>
          </a:p>
          <a:p>
            <a:r>
              <a:rPr lang="en-US" sz="2000" smtClean="0"/>
              <a:t>Threat model:</a:t>
            </a:r>
          </a:p>
          <a:p>
            <a:pPr lvl="1"/>
            <a:r>
              <a:rPr lang="en-US" sz="2000" smtClean="0"/>
              <a:t>Malfunctioning Compute Worker Nodes</a:t>
            </a:r>
          </a:p>
          <a:p>
            <a:pPr lvl="1"/>
            <a:r>
              <a:rPr lang="en-US" sz="2000"/>
              <a:t>Infrastructure </a:t>
            </a:r>
            <a:r>
              <a:rPr lang="en-US" sz="2000" smtClean="0"/>
              <a:t>Attacks</a:t>
            </a:r>
          </a:p>
          <a:p>
            <a:pPr lvl="1"/>
            <a:r>
              <a:rPr lang="en-US" sz="2000"/>
              <a:t>Rogue Data </a:t>
            </a:r>
            <a:r>
              <a:rPr lang="en-US" sz="2000" smtClean="0"/>
              <a:t>Nodes</a:t>
            </a:r>
          </a:p>
          <a:p>
            <a:r>
              <a:rPr lang="en-US" sz="2000" smtClean="0"/>
              <a:t>Solutions:</a:t>
            </a:r>
          </a:p>
          <a:p>
            <a:pPr lvl="1"/>
            <a:r>
              <a:rPr lang="en-US" sz="2000"/>
              <a:t>Trust establishment: initial trust establishment followed by periodic trust update</a:t>
            </a:r>
            <a:r>
              <a:rPr lang="en-US" sz="2000" smtClean="0"/>
              <a:t>.</a:t>
            </a:r>
            <a:endParaRPr lang="en-US" sz="2000"/>
          </a:p>
          <a:p>
            <a:pPr lvl="1"/>
            <a:r>
              <a:rPr lang="en-US" sz="2000"/>
              <a:t>Mandatory </a:t>
            </a:r>
            <a:r>
              <a:rPr lang="en-US" sz="2000" smtClean="0"/>
              <a:t>Access Control</a:t>
            </a:r>
          </a:p>
          <a:p>
            <a:pPr marL="342900" lvl="1" indent="-342900">
              <a:buClr>
                <a:schemeClr val="hlink"/>
              </a:buClr>
              <a:buFont typeface="Wingdings" panose="05000000000000000000" pitchFamily="2" charset="2"/>
              <a:buChar char="v"/>
            </a:pPr>
            <a:r>
              <a:rPr lang="en-US" sz="2000" smtClean="0"/>
              <a:t>Implementation:</a:t>
            </a:r>
            <a:endParaRPr lang="en-US" sz="2000"/>
          </a:p>
          <a:p>
            <a:pPr lvl="1"/>
            <a:r>
              <a:rPr lang="en-US" sz="2000"/>
              <a:t>Performance penalties due to imposing </a:t>
            </a:r>
            <a:r>
              <a:rPr lang="en-US" sz="2000" smtClean="0"/>
              <a:t>MAC.</a:t>
            </a:r>
          </a:p>
          <a:p>
            <a:pPr lvl="1"/>
            <a:r>
              <a:rPr lang="en-US" sz="2000"/>
              <a:t>Limitations of differential privacy in providing </a:t>
            </a:r>
            <a:r>
              <a:rPr lang="en-US" sz="2000" smtClean="0"/>
              <a:t>guarantees.</a:t>
            </a:r>
            <a:endParaRPr lang="en-US" sz="2000"/>
          </a:p>
        </p:txBody>
      </p:sp>
    </p:spTree>
    <p:extLst>
      <p:ext uri="{BB962C8B-B14F-4D97-AF65-F5344CB8AC3E}">
        <p14:creationId xmlns:p14="http://schemas.microsoft.com/office/powerpoint/2010/main" val="3665483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Security Best Practices for Non-Relational Data </a:t>
            </a:r>
            <a:r>
              <a:rPr lang="en-US" sz="2400" smtClean="0"/>
              <a:t>Stores</a:t>
            </a:r>
            <a:endParaRPr lang="en-US" sz="2400"/>
          </a:p>
        </p:txBody>
      </p:sp>
      <p:sp>
        <p:nvSpPr>
          <p:cNvPr id="4" name="Slide Number Placeholder 3"/>
          <p:cNvSpPr>
            <a:spLocks noGrp="1"/>
          </p:cNvSpPr>
          <p:nvPr>
            <p:ph type="sldNum" sz="quarter" idx="12"/>
          </p:nvPr>
        </p:nvSpPr>
        <p:spPr/>
        <p:txBody>
          <a:bodyPr/>
          <a:lstStyle/>
          <a:p>
            <a:fld id="{F041B155-7A7C-499B-B3D4-6B3E6984D550}" type="slidenum">
              <a:rPr lang="en-US" smtClean="0"/>
              <a:pPr/>
              <a:t>17</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 NoSQL databases.</a:t>
            </a:r>
          </a:p>
          <a:p>
            <a:r>
              <a:rPr lang="en-US" sz="2000" smtClean="0"/>
              <a:t>Threat model:</a:t>
            </a:r>
          </a:p>
          <a:p>
            <a:pPr lvl="1"/>
            <a:r>
              <a:rPr lang="en-US" sz="2000"/>
              <a:t>Transactional </a:t>
            </a:r>
            <a:r>
              <a:rPr lang="en-US" sz="2000" smtClean="0"/>
              <a:t>Integrity</a:t>
            </a:r>
          </a:p>
          <a:p>
            <a:pPr lvl="1"/>
            <a:r>
              <a:rPr lang="en-US" sz="2000" smtClean="0"/>
              <a:t>Lax Authentication Mechanisms</a:t>
            </a:r>
          </a:p>
          <a:p>
            <a:pPr lvl="1"/>
            <a:r>
              <a:rPr lang="en-US" sz="2000" smtClean="0"/>
              <a:t>Inefficient Authorization Mechanisms</a:t>
            </a:r>
          </a:p>
          <a:p>
            <a:pPr lvl="1"/>
            <a:r>
              <a:rPr lang="en-US" sz="2000"/>
              <a:t>Susceptibility to Injection </a:t>
            </a:r>
            <a:r>
              <a:rPr lang="en-US" sz="2000" smtClean="0"/>
              <a:t>Attacks</a:t>
            </a:r>
          </a:p>
          <a:p>
            <a:pPr lvl="1"/>
            <a:r>
              <a:rPr lang="en-US" sz="2000" smtClean="0"/>
              <a:t>Lack of Consistency</a:t>
            </a:r>
          </a:p>
          <a:p>
            <a:pPr lvl="1"/>
            <a:r>
              <a:rPr lang="en-US" sz="2000"/>
              <a:t>Insider Attacks</a:t>
            </a:r>
            <a:endParaRPr lang="en-US" sz="2000" smtClean="0"/>
          </a:p>
          <a:p>
            <a:r>
              <a:rPr lang="en-US" sz="2000" smtClean="0"/>
              <a:t>Solutions:</a:t>
            </a:r>
          </a:p>
          <a:p>
            <a:pPr lvl="1"/>
            <a:r>
              <a:rPr lang="en-US" sz="2000" smtClean="0"/>
              <a:t>Encrypted password, data</a:t>
            </a:r>
          </a:p>
          <a:p>
            <a:pPr lvl="1"/>
            <a:r>
              <a:rPr lang="en-US" sz="2000" smtClean="0"/>
              <a:t>Trusted communication channel</a:t>
            </a:r>
            <a:endParaRPr lang="en-US" sz="2000"/>
          </a:p>
          <a:p>
            <a:pPr lvl="1"/>
            <a:r>
              <a:rPr lang="en-US" sz="2000" smtClean="0"/>
              <a:t>Data </a:t>
            </a:r>
            <a:r>
              <a:rPr lang="en-US" sz="2000"/>
              <a:t>tagging techniques</a:t>
            </a:r>
          </a:p>
          <a:p>
            <a:pPr marL="342900" lvl="1" indent="-342900">
              <a:buClr>
                <a:schemeClr val="hlink"/>
              </a:buClr>
              <a:buFont typeface="Wingdings" panose="05000000000000000000" pitchFamily="2" charset="2"/>
              <a:buChar char="v"/>
            </a:pPr>
            <a:r>
              <a:rPr lang="en-US" sz="2000" smtClean="0"/>
              <a:t>Implementation:</a:t>
            </a:r>
          </a:p>
          <a:p>
            <a:pPr lvl="1"/>
            <a:r>
              <a:rPr lang="en-US" sz="2000" smtClean="0"/>
              <a:t>Hadoop </a:t>
            </a:r>
            <a:r>
              <a:rPr lang="en-US" sz="2000"/>
              <a:t>supports strong Kerberos </a:t>
            </a:r>
            <a:r>
              <a:rPr lang="en-US" sz="2000" smtClean="0"/>
              <a:t>authentication</a:t>
            </a:r>
            <a:r>
              <a:rPr lang="en-US" sz="2000"/>
              <a:t>.</a:t>
            </a:r>
            <a:endParaRPr lang="en-US" sz="2000" smtClean="0"/>
          </a:p>
        </p:txBody>
      </p:sp>
    </p:spTree>
    <p:extLst>
      <p:ext uri="{BB962C8B-B14F-4D97-AF65-F5344CB8AC3E}">
        <p14:creationId xmlns:p14="http://schemas.microsoft.com/office/powerpoint/2010/main" val="309307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Secure Data Storage and Transactions Logs</a:t>
            </a:r>
          </a:p>
        </p:txBody>
      </p:sp>
      <p:sp>
        <p:nvSpPr>
          <p:cNvPr id="4" name="Slide Number Placeholder 3"/>
          <p:cNvSpPr>
            <a:spLocks noGrp="1"/>
          </p:cNvSpPr>
          <p:nvPr>
            <p:ph type="sldNum" sz="quarter" idx="12"/>
          </p:nvPr>
        </p:nvSpPr>
        <p:spPr/>
        <p:txBody>
          <a:bodyPr/>
          <a:lstStyle/>
          <a:p>
            <a:fld id="{F041B155-7A7C-499B-B3D4-6B3E6984D550}" type="slidenum">
              <a:rPr lang="en-US" smtClean="0"/>
              <a:pPr/>
              <a:t>18</a:t>
            </a:fld>
            <a:endParaRPr lang="en-US"/>
          </a:p>
        </p:txBody>
      </p:sp>
      <p:sp>
        <p:nvSpPr>
          <p:cNvPr id="5" name="Content Placeholder 2"/>
          <p:cNvSpPr>
            <a:spLocks noGrp="1"/>
          </p:cNvSpPr>
          <p:nvPr>
            <p:ph idx="1"/>
          </p:nvPr>
        </p:nvSpPr>
        <p:spPr>
          <a:xfrm>
            <a:off x="228600" y="1076325"/>
            <a:ext cx="8686800" cy="5629275"/>
          </a:xfrm>
        </p:spPr>
        <p:txBody>
          <a:bodyPr/>
          <a:lstStyle/>
          <a:p>
            <a:r>
              <a:rPr lang="en-US" sz="1900" smtClean="0"/>
              <a:t>Use </a:t>
            </a:r>
            <a:r>
              <a:rPr lang="en-US" sz="1900"/>
              <a:t>Case</a:t>
            </a:r>
            <a:r>
              <a:rPr lang="en-US" sz="1900" smtClean="0"/>
              <a:t>: auto-tier </a:t>
            </a:r>
            <a:r>
              <a:rPr lang="en-US" sz="1900"/>
              <a:t>storage </a:t>
            </a:r>
            <a:r>
              <a:rPr lang="en-US" sz="1900" smtClean="0"/>
              <a:t>system.</a:t>
            </a:r>
          </a:p>
          <a:p>
            <a:r>
              <a:rPr lang="en-US" sz="1900" smtClean="0"/>
              <a:t>Threat model:</a:t>
            </a:r>
          </a:p>
          <a:p>
            <a:pPr lvl="1"/>
            <a:r>
              <a:rPr lang="en-US" sz="1900"/>
              <a:t>Confidentiality and </a:t>
            </a:r>
            <a:r>
              <a:rPr lang="en-US" sz="1900" smtClean="0"/>
              <a:t>Integrity</a:t>
            </a:r>
          </a:p>
          <a:p>
            <a:pPr lvl="1"/>
            <a:r>
              <a:rPr lang="en-US" sz="1900" smtClean="0"/>
              <a:t>Provenance</a:t>
            </a:r>
          </a:p>
          <a:p>
            <a:pPr lvl="1"/>
            <a:r>
              <a:rPr lang="en-US" sz="1900" smtClean="0"/>
              <a:t>Availability</a:t>
            </a:r>
          </a:p>
          <a:p>
            <a:pPr lvl="1"/>
            <a:r>
              <a:rPr lang="en-US" sz="1900" smtClean="0"/>
              <a:t>Consistency</a:t>
            </a:r>
          </a:p>
          <a:p>
            <a:pPr lvl="1"/>
            <a:r>
              <a:rPr lang="en-US" sz="1900"/>
              <a:t>Collusion </a:t>
            </a:r>
            <a:r>
              <a:rPr lang="en-US" sz="1900" smtClean="0"/>
              <a:t>Attacks</a:t>
            </a:r>
          </a:p>
          <a:p>
            <a:pPr lvl="1"/>
            <a:r>
              <a:rPr lang="en-US" sz="1900"/>
              <a:t>Roll-Back </a:t>
            </a:r>
            <a:r>
              <a:rPr lang="en-US" sz="1900" smtClean="0"/>
              <a:t>Attacks</a:t>
            </a:r>
          </a:p>
          <a:p>
            <a:pPr lvl="1"/>
            <a:r>
              <a:rPr lang="en-US" sz="1900"/>
              <a:t>Disputes</a:t>
            </a:r>
            <a:endParaRPr lang="en-US" sz="1900" smtClean="0"/>
          </a:p>
          <a:p>
            <a:r>
              <a:rPr lang="en-US" sz="1900" smtClean="0"/>
              <a:t>Solutions:</a:t>
            </a:r>
          </a:p>
          <a:p>
            <a:pPr lvl="1"/>
            <a:r>
              <a:rPr lang="en-US" sz="1900" smtClean="0"/>
              <a:t>Robust </a:t>
            </a:r>
            <a:r>
              <a:rPr lang="en-US" sz="1900"/>
              <a:t>encryption techniques and </a:t>
            </a:r>
            <a:r>
              <a:rPr lang="en-US" sz="1900" smtClean="0"/>
              <a:t>message-digests</a:t>
            </a:r>
          </a:p>
          <a:p>
            <a:pPr lvl="1"/>
            <a:r>
              <a:rPr lang="en-US" sz="1900" smtClean="0"/>
              <a:t>Periodic audit </a:t>
            </a:r>
            <a:r>
              <a:rPr lang="en-US" sz="1900"/>
              <a:t>and chain hash</a:t>
            </a:r>
          </a:p>
          <a:p>
            <a:pPr marL="342900" lvl="1" indent="-342900">
              <a:buClr>
                <a:schemeClr val="hlink"/>
              </a:buClr>
              <a:buFont typeface="Wingdings" panose="05000000000000000000" pitchFamily="2" charset="2"/>
              <a:buChar char="v"/>
            </a:pPr>
            <a:r>
              <a:rPr lang="en-US" sz="1900" smtClean="0"/>
              <a:t>Implementation:</a:t>
            </a:r>
          </a:p>
          <a:p>
            <a:pPr lvl="1"/>
            <a:r>
              <a:rPr lang="en-US" sz="1900"/>
              <a:t>Dynamic Data </a:t>
            </a:r>
            <a:r>
              <a:rPr lang="en-US" sz="1900" smtClean="0"/>
              <a:t>Operations</a:t>
            </a:r>
          </a:p>
          <a:p>
            <a:pPr lvl="1"/>
            <a:r>
              <a:rPr lang="en-US" sz="1900"/>
              <a:t>Privacy Preservation (third-party </a:t>
            </a:r>
            <a:r>
              <a:rPr lang="en-US" sz="1900" smtClean="0"/>
              <a:t>auditor)</a:t>
            </a:r>
          </a:p>
          <a:p>
            <a:pPr lvl="1"/>
            <a:r>
              <a:rPr lang="en-US" sz="1900"/>
              <a:t>Secure Manipulations on Encrypted Data</a:t>
            </a:r>
            <a:endParaRPr lang="en-US" sz="1900" smtClean="0"/>
          </a:p>
        </p:txBody>
      </p:sp>
    </p:spTree>
    <p:extLst>
      <p:ext uri="{BB962C8B-B14F-4D97-AF65-F5344CB8AC3E}">
        <p14:creationId xmlns:p14="http://schemas.microsoft.com/office/powerpoint/2010/main" val="3188667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End-Point Input Validation/Filtering</a:t>
            </a:r>
          </a:p>
        </p:txBody>
      </p:sp>
      <p:sp>
        <p:nvSpPr>
          <p:cNvPr id="4" name="Slide Number Placeholder 3"/>
          <p:cNvSpPr>
            <a:spLocks noGrp="1"/>
          </p:cNvSpPr>
          <p:nvPr>
            <p:ph type="sldNum" sz="quarter" idx="12"/>
          </p:nvPr>
        </p:nvSpPr>
        <p:spPr/>
        <p:txBody>
          <a:bodyPr/>
          <a:lstStyle/>
          <a:p>
            <a:fld id="{F041B155-7A7C-499B-B3D4-6B3E6984D550}" type="slidenum">
              <a:rPr lang="en-US" smtClean="0"/>
              <a:pPr/>
              <a:t>19</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a:t>
            </a:r>
            <a:r>
              <a:rPr lang="en-US" sz="2000"/>
              <a:t>: end-point </a:t>
            </a:r>
            <a:r>
              <a:rPr lang="en-US" sz="2000" smtClean="0"/>
              <a:t>devices.</a:t>
            </a:r>
          </a:p>
          <a:p>
            <a:r>
              <a:rPr lang="en-US" sz="2000" smtClean="0"/>
              <a:t>Threat model:</a:t>
            </a:r>
          </a:p>
          <a:p>
            <a:pPr lvl="1"/>
            <a:r>
              <a:rPr lang="en-US" sz="2000" smtClean="0"/>
              <a:t>Data tampering</a:t>
            </a:r>
          </a:p>
          <a:p>
            <a:pPr lvl="1"/>
            <a:r>
              <a:rPr lang="en-US" sz="2000"/>
              <a:t>Sybil attacks (ID cloning </a:t>
            </a:r>
            <a:r>
              <a:rPr lang="en-US" sz="2000" smtClean="0"/>
              <a:t>attacks)</a:t>
            </a:r>
            <a:endParaRPr lang="en-US" sz="2000"/>
          </a:p>
          <a:p>
            <a:pPr lvl="1"/>
            <a:r>
              <a:rPr lang="en-US" sz="2000" smtClean="0"/>
              <a:t>Manipulating </a:t>
            </a:r>
            <a:r>
              <a:rPr lang="en-US" sz="2000"/>
              <a:t>the input sources of sensed </a:t>
            </a:r>
            <a:r>
              <a:rPr lang="en-US" sz="2000" smtClean="0"/>
              <a:t>data</a:t>
            </a:r>
          </a:p>
          <a:p>
            <a:pPr lvl="1"/>
            <a:r>
              <a:rPr lang="en-US" sz="2000" smtClean="0"/>
              <a:t>Compromising </a:t>
            </a:r>
            <a:r>
              <a:rPr lang="en-US" sz="2000"/>
              <a:t>data in transmission</a:t>
            </a:r>
            <a:endParaRPr lang="en-US" sz="2000" smtClean="0"/>
          </a:p>
          <a:p>
            <a:r>
              <a:rPr lang="en-US" sz="2000" smtClean="0"/>
              <a:t>Solutions:</a:t>
            </a:r>
          </a:p>
          <a:p>
            <a:pPr lvl="1"/>
            <a:r>
              <a:rPr lang="en-US" sz="2000" smtClean="0"/>
              <a:t>Tamper-proof </a:t>
            </a:r>
            <a:r>
              <a:rPr lang="en-US" sz="2000"/>
              <a:t>software and defenses against Sybil </a:t>
            </a:r>
            <a:r>
              <a:rPr lang="en-US" sz="2000" smtClean="0"/>
              <a:t>attacks</a:t>
            </a:r>
          </a:p>
          <a:p>
            <a:pPr lvl="1"/>
            <a:r>
              <a:rPr lang="en-US" sz="2000" smtClean="0"/>
              <a:t>Peer-to-peer </a:t>
            </a:r>
            <a:r>
              <a:rPr lang="en-US" sz="2000"/>
              <a:t>systems, recommender systems</a:t>
            </a:r>
          </a:p>
          <a:p>
            <a:pPr marL="342900" lvl="1" indent="-342900">
              <a:buClr>
                <a:schemeClr val="hlink"/>
              </a:buClr>
              <a:buFont typeface="Wingdings" panose="05000000000000000000" pitchFamily="2" charset="2"/>
              <a:buChar char="v"/>
            </a:pPr>
            <a:r>
              <a:rPr lang="en-US" sz="2000" smtClean="0"/>
              <a:t>Implementation:</a:t>
            </a:r>
          </a:p>
          <a:p>
            <a:pPr lvl="1"/>
            <a:r>
              <a:rPr lang="en-US" sz="2000"/>
              <a:t>No foolproof approach for input validation and filtering</a:t>
            </a:r>
          </a:p>
          <a:p>
            <a:pPr lvl="1"/>
            <a:r>
              <a:rPr lang="en-US" sz="2000" smtClean="0"/>
              <a:t>Hybrid </a:t>
            </a:r>
            <a:r>
              <a:rPr lang="en-US" sz="2000"/>
              <a:t>approach</a:t>
            </a:r>
            <a:endParaRPr lang="en-US" sz="2000" smtClean="0"/>
          </a:p>
        </p:txBody>
      </p:sp>
    </p:spTree>
    <p:extLst>
      <p:ext uri="{BB962C8B-B14F-4D97-AF65-F5344CB8AC3E}">
        <p14:creationId xmlns:p14="http://schemas.microsoft.com/office/powerpoint/2010/main" val="3160976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Outline</a:t>
            </a:r>
            <a:endParaRPr lang="en-US">
              <a:solidFill>
                <a:srgbClr val="FFC000"/>
              </a:solidFill>
            </a:endParaRPr>
          </a:p>
        </p:txBody>
      </p:sp>
      <p:sp>
        <p:nvSpPr>
          <p:cNvPr id="70659"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p>
        </p:txBody>
      </p:sp>
      <p:sp>
        <p:nvSpPr>
          <p:cNvPr id="70704" name="AutoShape 48"/>
          <p:cNvSpPr>
            <a:spLocks noChangeArrowheads="1"/>
          </p:cNvSpPr>
          <p:nvPr/>
        </p:nvSpPr>
        <p:spPr bwMode="gray">
          <a:xfrm>
            <a:off x="1765300" y="5056164"/>
            <a:ext cx="49403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r>
              <a:rPr lang="en-US" b="1" smtClean="0">
                <a:solidFill>
                  <a:schemeClr val="tx2"/>
                </a:solidFill>
              </a:rPr>
              <a:t>Reference</a:t>
            </a:r>
            <a:endParaRPr lang="en-US" b="1">
              <a:solidFill>
                <a:schemeClr val="tx2"/>
              </a:solidFill>
            </a:endParaRPr>
          </a:p>
        </p:txBody>
      </p:sp>
      <p:sp>
        <p:nvSpPr>
          <p:cNvPr id="70705" name="AutoShape 49"/>
          <p:cNvSpPr>
            <a:spLocks noChangeArrowheads="1"/>
          </p:cNvSpPr>
          <p:nvPr/>
        </p:nvSpPr>
        <p:spPr bwMode="gray">
          <a:xfrm>
            <a:off x="1787044" y="2635328"/>
            <a:ext cx="4918556"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r>
              <a:rPr lang="en-US" b="1">
                <a:solidFill>
                  <a:schemeClr val="tx2"/>
                </a:solidFill>
              </a:rPr>
              <a:t>Characteristics of Big data</a:t>
            </a:r>
          </a:p>
        </p:txBody>
      </p:sp>
      <p:sp>
        <p:nvSpPr>
          <p:cNvPr id="70706" name="AutoShape 50"/>
          <p:cNvSpPr>
            <a:spLocks noChangeArrowheads="1"/>
          </p:cNvSpPr>
          <p:nvPr/>
        </p:nvSpPr>
        <p:spPr bwMode="gray">
          <a:xfrm>
            <a:off x="1753912" y="4244620"/>
            <a:ext cx="4951688"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r>
              <a:rPr lang="en-US" b="1">
                <a:solidFill>
                  <a:schemeClr val="tx2"/>
                </a:solidFill>
              </a:rPr>
              <a:t>Top Ten </a:t>
            </a:r>
            <a:r>
              <a:rPr lang="en-US" b="1" smtClean="0">
                <a:solidFill>
                  <a:schemeClr val="tx2"/>
                </a:solidFill>
              </a:rPr>
              <a:t>Security </a:t>
            </a:r>
            <a:r>
              <a:rPr lang="en-US" b="1">
                <a:solidFill>
                  <a:schemeClr val="tx2"/>
                </a:solidFill>
              </a:rPr>
              <a:t>and </a:t>
            </a:r>
            <a:r>
              <a:rPr lang="en-US" b="1" smtClean="0">
                <a:solidFill>
                  <a:schemeClr val="tx2"/>
                </a:solidFill>
              </a:rPr>
              <a:t>Privacy Challenges</a:t>
            </a:r>
            <a:endParaRPr lang="en-US" b="1">
              <a:solidFill>
                <a:schemeClr val="tx2"/>
              </a:solidFill>
            </a:endParaRPr>
          </a:p>
        </p:txBody>
      </p:sp>
      <p:sp>
        <p:nvSpPr>
          <p:cNvPr id="70707" name="AutoShape 51"/>
          <p:cNvSpPr>
            <a:spLocks noChangeArrowheads="1"/>
          </p:cNvSpPr>
          <p:nvPr/>
        </p:nvSpPr>
        <p:spPr bwMode="gray">
          <a:xfrm>
            <a:off x="1753912" y="3423841"/>
            <a:ext cx="4951688"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r>
              <a:rPr lang="en-US" b="1">
                <a:solidFill>
                  <a:schemeClr val="tx2"/>
                </a:solidFill>
              </a:rPr>
              <a:t>Challenges of Big </a:t>
            </a:r>
            <a:r>
              <a:rPr lang="en-US" b="1" smtClean="0">
                <a:solidFill>
                  <a:schemeClr val="tx2"/>
                </a:solidFill>
              </a:rPr>
              <a:t>data</a:t>
            </a:r>
            <a:endParaRPr lang="en-US" b="1">
              <a:solidFill>
                <a:schemeClr val="tx2"/>
              </a:solidFill>
            </a:endParaRPr>
          </a:p>
        </p:txBody>
      </p:sp>
      <p:sp>
        <p:nvSpPr>
          <p:cNvPr id="70708" name="AutoShape 52"/>
          <p:cNvSpPr>
            <a:spLocks noChangeArrowheads="1"/>
          </p:cNvSpPr>
          <p:nvPr/>
        </p:nvSpPr>
        <p:spPr bwMode="gray">
          <a:xfrm>
            <a:off x="1765300" y="1820863"/>
            <a:ext cx="49403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r>
              <a:rPr lang="en-US" b="1" smtClean="0">
                <a:solidFill>
                  <a:schemeClr val="tx2"/>
                </a:solidFill>
              </a:rPr>
              <a:t>Big </a:t>
            </a:r>
            <a:r>
              <a:rPr lang="en-US" b="1">
                <a:solidFill>
                  <a:schemeClr val="tx2"/>
                </a:solidFill>
              </a:rPr>
              <a:t>data</a:t>
            </a:r>
          </a:p>
        </p:txBody>
      </p:sp>
      <p:grpSp>
        <p:nvGrpSpPr>
          <p:cNvPr id="70709" name="Group 53"/>
          <p:cNvGrpSpPr>
            <a:grpSpLocks/>
          </p:cNvGrpSpPr>
          <p:nvPr/>
        </p:nvGrpSpPr>
        <p:grpSpPr bwMode="auto">
          <a:xfrm>
            <a:off x="1447800" y="1909763"/>
            <a:ext cx="381000" cy="381000"/>
            <a:chOff x="2078" y="1680"/>
            <a:chExt cx="1615" cy="1615"/>
          </a:xfrm>
        </p:grpSpPr>
        <p:sp>
          <p:nvSpPr>
            <p:cNvPr id="70710"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11"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12"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13"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14"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0715"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70716" name="Group 60"/>
          <p:cNvGrpSpPr>
            <a:grpSpLocks/>
          </p:cNvGrpSpPr>
          <p:nvPr/>
        </p:nvGrpSpPr>
        <p:grpSpPr bwMode="auto">
          <a:xfrm>
            <a:off x="1449112" y="3530204"/>
            <a:ext cx="381000" cy="381000"/>
            <a:chOff x="2078" y="1680"/>
            <a:chExt cx="1615" cy="1615"/>
          </a:xfrm>
        </p:grpSpPr>
        <p:sp>
          <p:nvSpPr>
            <p:cNvPr id="70717"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18"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19"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20"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21"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0722"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70723" name="Group 67"/>
          <p:cNvGrpSpPr>
            <a:grpSpLocks/>
          </p:cNvGrpSpPr>
          <p:nvPr/>
        </p:nvGrpSpPr>
        <p:grpSpPr bwMode="auto">
          <a:xfrm>
            <a:off x="1449112" y="4320820"/>
            <a:ext cx="381000" cy="381000"/>
            <a:chOff x="2078" y="1680"/>
            <a:chExt cx="1615" cy="1615"/>
          </a:xfrm>
        </p:grpSpPr>
        <p:sp>
          <p:nvSpPr>
            <p:cNvPr id="70724"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25"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26"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27"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28"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0729"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70730" name="Group 74"/>
          <p:cNvGrpSpPr>
            <a:grpSpLocks/>
          </p:cNvGrpSpPr>
          <p:nvPr/>
        </p:nvGrpSpPr>
        <p:grpSpPr bwMode="auto">
          <a:xfrm>
            <a:off x="1450494" y="2736928"/>
            <a:ext cx="381000" cy="381000"/>
            <a:chOff x="2078" y="1680"/>
            <a:chExt cx="1615" cy="1615"/>
          </a:xfrm>
        </p:grpSpPr>
        <p:sp>
          <p:nvSpPr>
            <p:cNvPr id="70731"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32"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33" name="Oval 7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34"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35" name="Oval 7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0736"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70737" name="Group 81"/>
          <p:cNvGrpSpPr>
            <a:grpSpLocks/>
          </p:cNvGrpSpPr>
          <p:nvPr/>
        </p:nvGrpSpPr>
        <p:grpSpPr bwMode="auto">
          <a:xfrm>
            <a:off x="1466850" y="5105377"/>
            <a:ext cx="355600" cy="381000"/>
            <a:chOff x="2078" y="1680"/>
            <a:chExt cx="1615" cy="1615"/>
          </a:xfrm>
        </p:grpSpPr>
        <p:sp>
          <p:nvSpPr>
            <p:cNvPr id="70738"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39"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40"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41"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42"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0743"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2" name="Slide Number Placeholder 1"/>
          <p:cNvSpPr>
            <a:spLocks noGrp="1"/>
          </p:cNvSpPr>
          <p:nvPr>
            <p:ph type="sldNum" sz="quarter" idx="12"/>
          </p:nvPr>
        </p:nvSpPr>
        <p:spPr/>
        <p:txBody>
          <a:bodyPr/>
          <a:lstStyle/>
          <a:p>
            <a:fld id="{F041B155-7A7C-499B-B3D4-6B3E6984D55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Real-Time Security Monitoring</a:t>
            </a:r>
          </a:p>
        </p:txBody>
      </p:sp>
      <p:sp>
        <p:nvSpPr>
          <p:cNvPr id="4" name="Slide Number Placeholder 3"/>
          <p:cNvSpPr>
            <a:spLocks noGrp="1"/>
          </p:cNvSpPr>
          <p:nvPr>
            <p:ph type="sldNum" sz="quarter" idx="12"/>
          </p:nvPr>
        </p:nvSpPr>
        <p:spPr/>
        <p:txBody>
          <a:bodyPr/>
          <a:lstStyle/>
          <a:p>
            <a:fld id="{F041B155-7A7C-499B-B3D4-6B3E6984D550}" type="slidenum">
              <a:rPr lang="en-US" smtClean="0"/>
              <a:pPr/>
              <a:t>20</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a:t>
            </a:r>
            <a:r>
              <a:rPr lang="en-US" sz="2000"/>
              <a:t>: </a:t>
            </a:r>
            <a:r>
              <a:rPr lang="en-US" sz="2000" smtClean="0"/>
              <a:t>healthcare data.</a:t>
            </a:r>
          </a:p>
          <a:p>
            <a:r>
              <a:rPr lang="en-US" sz="2000" smtClean="0"/>
              <a:t>Threat model:</a:t>
            </a:r>
          </a:p>
          <a:p>
            <a:pPr lvl="1"/>
            <a:r>
              <a:rPr lang="en-US" sz="2000" smtClean="0"/>
              <a:t>Rogue admin access to applications or nodes</a:t>
            </a:r>
          </a:p>
          <a:p>
            <a:pPr lvl="1"/>
            <a:r>
              <a:rPr lang="en-US" sz="2000" smtClean="0"/>
              <a:t>Eavesdropping </a:t>
            </a:r>
            <a:r>
              <a:rPr lang="en-US" sz="2000"/>
              <a:t>on the line</a:t>
            </a:r>
          </a:p>
          <a:p>
            <a:pPr lvl="1"/>
            <a:r>
              <a:rPr lang="en-US" sz="2000" smtClean="0"/>
              <a:t>Evasion attacks</a:t>
            </a:r>
          </a:p>
          <a:p>
            <a:pPr lvl="1"/>
            <a:r>
              <a:rPr lang="en-US" sz="2000" smtClean="0"/>
              <a:t>Data poisoning attacks</a:t>
            </a:r>
          </a:p>
          <a:p>
            <a:r>
              <a:rPr lang="en-US" sz="2000" smtClean="0"/>
              <a:t>Solutions:</a:t>
            </a:r>
          </a:p>
          <a:p>
            <a:pPr lvl="1"/>
            <a:r>
              <a:rPr lang="en-US" sz="2000" smtClean="0"/>
              <a:t>Big data analytics</a:t>
            </a:r>
            <a:endParaRPr lang="en-US" sz="2000"/>
          </a:p>
          <a:p>
            <a:pPr marL="342900" lvl="1" indent="-342900">
              <a:buClr>
                <a:schemeClr val="hlink"/>
              </a:buClr>
              <a:buFont typeface="Wingdings" panose="05000000000000000000" pitchFamily="2" charset="2"/>
              <a:buChar char="v"/>
            </a:pPr>
            <a:r>
              <a:rPr lang="en-US" sz="2000" smtClean="0"/>
              <a:t>Implementation:</a:t>
            </a:r>
          </a:p>
          <a:p>
            <a:pPr lvl="1"/>
            <a:r>
              <a:rPr lang="en-US" sz="2000"/>
              <a:t>Storm </a:t>
            </a:r>
            <a:r>
              <a:rPr lang="en-US" sz="2000" smtClean="0"/>
              <a:t>(</a:t>
            </a:r>
            <a:r>
              <a:rPr lang="en-US" sz="2000"/>
              <a:t>storm-project.net</a:t>
            </a:r>
            <a:r>
              <a:rPr lang="en-US" sz="2000" smtClean="0"/>
              <a:t>)</a:t>
            </a:r>
          </a:p>
          <a:p>
            <a:pPr lvl="1"/>
            <a:r>
              <a:rPr lang="en-US" sz="2000"/>
              <a:t>Apache Kafka</a:t>
            </a:r>
            <a:endParaRPr lang="en-US" sz="2000" smtClean="0"/>
          </a:p>
        </p:txBody>
      </p:sp>
    </p:spTree>
    <p:extLst>
      <p:ext uri="{BB962C8B-B14F-4D97-AF65-F5344CB8AC3E}">
        <p14:creationId xmlns:p14="http://schemas.microsoft.com/office/powerpoint/2010/main" val="3323347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000"/>
              <a:t>Scalable and Composable Privacy-Preserving Data Mining and Analytics</a:t>
            </a:r>
          </a:p>
        </p:txBody>
      </p:sp>
      <p:sp>
        <p:nvSpPr>
          <p:cNvPr id="4" name="Slide Number Placeholder 3"/>
          <p:cNvSpPr>
            <a:spLocks noGrp="1"/>
          </p:cNvSpPr>
          <p:nvPr>
            <p:ph type="sldNum" sz="quarter" idx="12"/>
          </p:nvPr>
        </p:nvSpPr>
        <p:spPr/>
        <p:txBody>
          <a:bodyPr/>
          <a:lstStyle/>
          <a:p>
            <a:fld id="{F041B155-7A7C-499B-B3D4-6B3E6984D550}" type="slidenum">
              <a:rPr lang="en-US" smtClean="0"/>
              <a:pPr/>
              <a:t>21</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a:t>
            </a:r>
            <a:r>
              <a:rPr lang="en-US" sz="2000"/>
              <a:t>: user data </a:t>
            </a:r>
            <a:r>
              <a:rPr lang="en-US" sz="2000" smtClean="0"/>
              <a:t>accessed </a:t>
            </a:r>
            <a:r>
              <a:rPr lang="en-US" sz="2000"/>
              <a:t>by inside analysts </a:t>
            </a:r>
            <a:r>
              <a:rPr lang="en-US" sz="2000" smtClean="0"/>
              <a:t>&amp; outside contractors.</a:t>
            </a:r>
          </a:p>
          <a:p>
            <a:r>
              <a:rPr lang="en-US" sz="2000" smtClean="0"/>
              <a:t>Threat model:</a:t>
            </a:r>
          </a:p>
          <a:p>
            <a:pPr lvl="1"/>
            <a:r>
              <a:rPr lang="en-US" sz="2000" smtClean="0"/>
              <a:t>Insider</a:t>
            </a:r>
          </a:p>
          <a:p>
            <a:pPr lvl="1"/>
            <a:r>
              <a:rPr lang="en-US" sz="2000" smtClean="0"/>
              <a:t>Untrusted partner</a:t>
            </a:r>
          </a:p>
          <a:p>
            <a:pPr lvl="1"/>
            <a:r>
              <a:rPr lang="en-US" sz="2000"/>
              <a:t>Sharing data for research</a:t>
            </a:r>
            <a:endParaRPr lang="en-US" sz="2000" smtClean="0"/>
          </a:p>
          <a:p>
            <a:r>
              <a:rPr lang="en-US" sz="2000" smtClean="0"/>
              <a:t>Solutions:</a:t>
            </a:r>
          </a:p>
          <a:p>
            <a:pPr lvl="1"/>
            <a:r>
              <a:rPr lang="en-US" sz="2000" smtClean="0"/>
              <a:t>Continuous monitoring</a:t>
            </a:r>
          </a:p>
          <a:p>
            <a:pPr lvl="1"/>
            <a:r>
              <a:rPr lang="en-US" sz="2000"/>
              <a:t>Differential privacy</a:t>
            </a:r>
          </a:p>
          <a:p>
            <a:pPr lvl="1"/>
            <a:r>
              <a:rPr lang="en-US" sz="2000" smtClean="0"/>
              <a:t>Homomorphic </a:t>
            </a:r>
            <a:r>
              <a:rPr lang="en-US" sz="2000"/>
              <a:t>encryption</a:t>
            </a:r>
          </a:p>
          <a:p>
            <a:pPr marL="342900" lvl="1" indent="-342900">
              <a:buClr>
                <a:schemeClr val="hlink"/>
              </a:buClr>
              <a:buFont typeface="Wingdings" panose="05000000000000000000" pitchFamily="2" charset="2"/>
              <a:buChar char="v"/>
            </a:pPr>
            <a:r>
              <a:rPr lang="en-US" sz="2000" smtClean="0"/>
              <a:t>Implementation:</a:t>
            </a:r>
          </a:p>
          <a:p>
            <a:pPr lvl="1"/>
            <a:r>
              <a:rPr lang="en-US" sz="2000" smtClean="0"/>
              <a:t>Keep </a:t>
            </a:r>
            <a:r>
              <a:rPr lang="en-US" sz="2000"/>
              <a:t>software </a:t>
            </a:r>
            <a:r>
              <a:rPr lang="en-US" sz="2000" smtClean="0"/>
              <a:t>infrastructure </a:t>
            </a:r>
            <a:r>
              <a:rPr lang="en-US" sz="2000"/>
              <a:t>patched with up-to-date security </a:t>
            </a:r>
            <a:r>
              <a:rPr lang="en-US" sz="2000" smtClean="0"/>
              <a:t>solutions.</a:t>
            </a:r>
          </a:p>
          <a:p>
            <a:pPr lvl="1"/>
            <a:r>
              <a:rPr lang="en-US" sz="2000" smtClean="0"/>
              <a:t>Separation </a:t>
            </a:r>
            <a:r>
              <a:rPr lang="en-US" sz="2000"/>
              <a:t>of duty </a:t>
            </a:r>
            <a:r>
              <a:rPr lang="en-US" sz="2000" smtClean="0"/>
              <a:t>principle</a:t>
            </a:r>
          </a:p>
          <a:p>
            <a:pPr lvl="1"/>
            <a:r>
              <a:rPr lang="en-US" sz="2000" smtClean="0"/>
              <a:t>Be </a:t>
            </a:r>
            <a:r>
              <a:rPr lang="en-US" sz="2000"/>
              <a:t>aware of re-identification </a:t>
            </a:r>
            <a:r>
              <a:rPr lang="en-US" sz="2000" smtClean="0"/>
              <a:t>techniques.</a:t>
            </a:r>
          </a:p>
        </p:txBody>
      </p:sp>
    </p:spTree>
    <p:extLst>
      <p:ext uri="{BB962C8B-B14F-4D97-AF65-F5344CB8AC3E}">
        <p14:creationId xmlns:p14="http://schemas.microsoft.com/office/powerpoint/2010/main" val="565206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Cryptographically Enforced Data-Centric Security</a:t>
            </a:r>
          </a:p>
        </p:txBody>
      </p:sp>
      <p:sp>
        <p:nvSpPr>
          <p:cNvPr id="4" name="Slide Number Placeholder 3"/>
          <p:cNvSpPr>
            <a:spLocks noGrp="1"/>
          </p:cNvSpPr>
          <p:nvPr>
            <p:ph type="sldNum" sz="quarter" idx="12"/>
          </p:nvPr>
        </p:nvSpPr>
        <p:spPr/>
        <p:txBody>
          <a:bodyPr/>
          <a:lstStyle/>
          <a:p>
            <a:fld id="{F041B155-7A7C-499B-B3D4-6B3E6984D550}" type="slidenum">
              <a:rPr lang="en-US" smtClean="0"/>
              <a:pPr/>
              <a:t>22</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a:t>
            </a:r>
            <a:r>
              <a:rPr lang="en-US" sz="2000"/>
              <a:t>: </a:t>
            </a:r>
            <a:r>
              <a:rPr lang="en-US" sz="2000" smtClean="0"/>
              <a:t>encrypted data</a:t>
            </a:r>
          </a:p>
          <a:p>
            <a:r>
              <a:rPr lang="en-US" sz="2000" smtClean="0"/>
              <a:t>Threat model:</a:t>
            </a:r>
          </a:p>
          <a:p>
            <a:pPr lvl="1"/>
            <a:r>
              <a:rPr lang="en-US" sz="2000" smtClean="0"/>
              <a:t>Identify </a:t>
            </a:r>
            <a:r>
              <a:rPr lang="en-US" sz="2000"/>
              <a:t>the corresponding plaintext data by looking at the </a:t>
            </a:r>
            <a:r>
              <a:rPr lang="en-US" sz="2000" smtClean="0"/>
              <a:t>ciphertext.</a:t>
            </a:r>
          </a:p>
          <a:p>
            <a:pPr lvl="1"/>
            <a:r>
              <a:rPr lang="en-US" sz="2000" smtClean="0"/>
              <a:t>Learn something </a:t>
            </a:r>
            <a:r>
              <a:rPr lang="en-US" sz="2000"/>
              <a:t>about the encrypted </a:t>
            </a:r>
            <a:r>
              <a:rPr lang="en-US" sz="2000" smtClean="0"/>
              <a:t>data.</a:t>
            </a:r>
          </a:p>
          <a:p>
            <a:pPr lvl="1"/>
            <a:r>
              <a:rPr lang="en-US" sz="2000" smtClean="0"/>
              <a:t>Forge </a:t>
            </a:r>
            <a:r>
              <a:rPr lang="en-US" sz="2000"/>
              <a:t>data </a:t>
            </a:r>
            <a:r>
              <a:rPr lang="en-US" sz="2000" smtClean="0"/>
              <a:t>that </a:t>
            </a:r>
            <a:r>
              <a:rPr lang="en-US" sz="2000"/>
              <a:t>did not come from the purported </a:t>
            </a:r>
            <a:r>
              <a:rPr lang="en-US" sz="2000" smtClean="0"/>
              <a:t>source.</a:t>
            </a:r>
          </a:p>
          <a:p>
            <a:r>
              <a:rPr lang="en-US" sz="2000" smtClean="0"/>
              <a:t>Solutions:</a:t>
            </a:r>
          </a:p>
          <a:p>
            <a:pPr lvl="1"/>
            <a:r>
              <a:rPr lang="en-US" sz="2000"/>
              <a:t>Identity and attribute based encryption </a:t>
            </a:r>
            <a:r>
              <a:rPr lang="en-US" sz="2000" smtClean="0"/>
              <a:t>methods</a:t>
            </a:r>
          </a:p>
          <a:p>
            <a:pPr lvl="1"/>
            <a:r>
              <a:rPr lang="en-US" sz="2000" smtClean="0"/>
              <a:t>Public </a:t>
            </a:r>
            <a:r>
              <a:rPr lang="en-US" sz="2000"/>
              <a:t>key </a:t>
            </a:r>
            <a:r>
              <a:rPr lang="en-US" sz="2000" smtClean="0"/>
              <a:t>system</a:t>
            </a:r>
          </a:p>
          <a:p>
            <a:pPr lvl="1"/>
            <a:r>
              <a:rPr lang="en-US" sz="2000" smtClean="0"/>
              <a:t>Homomorphic </a:t>
            </a:r>
            <a:r>
              <a:rPr lang="en-US" sz="2000"/>
              <a:t>encryption </a:t>
            </a:r>
            <a:r>
              <a:rPr lang="en-US" sz="2000" smtClean="0"/>
              <a:t>scheme</a:t>
            </a:r>
          </a:p>
          <a:p>
            <a:pPr lvl="1"/>
            <a:r>
              <a:rPr lang="en-US" sz="2000"/>
              <a:t>Group signatures</a:t>
            </a:r>
          </a:p>
          <a:p>
            <a:pPr marL="342900" lvl="1" indent="-342900">
              <a:buClr>
                <a:schemeClr val="hlink"/>
              </a:buClr>
              <a:buFont typeface="Wingdings" panose="05000000000000000000" pitchFamily="2" charset="2"/>
              <a:buChar char="v"/>
            </a:pPr>
            <a:r>
              <a:rPr lang="en-US" sz="2000" smtClean="0"/>
              <a:t>Implementation:</a:t>
            </a:r>
          </a:p>
          <a:p>
            <a:pPr lvl="1"/>
            <a:r>
              <a:rPr lang="en-US" sz="2000" smtClean="0"/>
              <a:t>Elliptic </a:t>
            </a:r>
            <a:r>
              <a:rPr lang="en-US" sz="2000"/>
              <a:t>curve groups that support bilinear pairing </a:t>
            </a:r>
            <a:r>
              <a:rPr lang="en-US" sz="2000" smtClean="0"/>
              <a:t>maps.</a:t>
            </a:r>
          </a:p>
        </p:txBody>
      </p:sp>
    </p:spTree>
    <p:extLst>
      <p:ext uri="{BB962C8B-B14F-4D97-AF65-F5344CB8AC3E}">
        <p14:creationId xmlns:p14="http://schemas.microsoft.com/office/powerpoint/2010/main" val="4293052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Granular Access Control</a:t>
            </a:r>
          </a:p>
        </p:txBody>
      </p:sp>
      <p:sp>
        <p:nvSpPr>
          <p:cNvPr id="4" name="Slide Number Placeholder 3"/>
          <p:cNvSpPr>
            <a:spLocks noGrp="1"/>
          </p:cNvSpPr>
          <p:nvPr>
            <p:ph type="sldNum" sz="quarter" idx="12"/>
          </p:nvPr>
        </p:nvSpPr>
        <p:spPr/>
        <p:txBody>
          <a:bodyPr/>
          <a:lstStyle/>
          <a:p>
            <a:fld id="{F041B155-7A7C-499B-B3D4-6B3E6984D550}" type="slidenum">
              <a:rPr lang="en-US" smtClean="0"/>
              <a:pPr/>
              <a:t>23</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a:t>
            </a:r>
            <a:r>
              <a:rPr lang="en-US" sz="2000"/>
              <a:t>: granular access controls.</a:t>
            </a:r>
            <a:endParaRPr lang="en-US" sz="2000" smtClean="0"/>
          </a:p>
          <a:p>
            <a:r>
              <a:rPr lang="en-US" sz="2000" smtClean="0"/>
              <a:t>Threat model</a:t>
            </a:r>
            <a:r>
              <a:rPr lang="en-US" sz="2000"/>
              <a:t>: inconsistent incorporation into the </a:t>
            </a:r>
            <a:r>
              <a:rPr lang="en-US" sz="2000" smtClean="0"/>
              <a:t>application layer</a:t>
            </a:r>
          </a:p>
          <a:p>
            <a:pPr lvl="1"/>
            <a:r>
              <a:rPr lang="en-US" sz="2000" smtClean="0"/>
              <a:t>Keeping track of secrecy requirements for individual data elements.</a:t>
            </a:r>
          </a:p>
          <a:p>
            <a:pPr lvl="1"/>
            <a:r>
              <a:rPr lang="en-US" sz="2000" smtClean="0"/>
              <a:t>Keeping </a:t>
            </a:r>
            <a:r>
              <a:rPr lang="en-US" sz="2000"/>
              <a:t>track of roles and authorities for </a:t>
            </a:r>
            <a:r>
              <a:rPr lang="en-US" sz="2000" smtClean="0"/>
              <a:t>users.</a:t>
            </a:r>
          </a:p>
          <a:p>
            <a:pPr lvl="1"/>
            <a:r>
              <a:rPr lang="en-US" sz="2000" smtClean="0"/>
              <a:t>Properly </a:t>
            </a:r>
            <a:r>
              <a:rPr lang="en-US" sz="2000"/>
              <a:t>implementing secrecy requirements with mandatory access </a:t>
            </a:r>
            <a:r>
              <a:rPr lang="en-US" sz="2000" smtClean="0"/>
              <a:t>control.</a:t>
            </a:r>
          </a:p>
          <a:p>
            <a:r>
              <a:rPr lang="en-US" sz="2000" smtClean="0"/>
              <a:t>Solutions:</a:t>
            </a:r>
          </a:p>
          <a:p>
            <a:pPr lvl="1"/>
            <a:r>
              <a:rPr lang="en-US" sz="2000"/>
              <a:t>Cell-level access </a:t>
            </a:r>
            <a:r>
              <a:rPr lang="en-US" sz="2000" smtClean="0"/>
              <a:t>control</a:t>
            </a:r>
          </a:p>
          <a:p>
            <a:pPr lvl="1"/>
            <a:r>
              <a:rPr lang="en-US" sz="2000" smtClean="0"/>
              <a:t>Label </a:t>
            </a:r>
            <a:r>
              <a:rPr lang="en-US" sz="2000"/>
              <a:t>storage, query-time access checks</a:t>
            </a:r>
          </a:p>
          <a:p>
            <a:pPr marL="342900" lvl="1" indent="-342900">
              <a:buClr>
                <a:schemeClr val="hlink"/>
              </a:buClr>
              <a:buFont typeface="Wingdings" panose="05000000000000000000" pitchFamily="2" charset="2"/>
              <a:buChar char="v"/>
            </a:pPr>
            <a:r>
              <a:rPr lang="en-US" sz="2000" smtClean="0"/>
              <a:t>Implementation:</a:t>
            </a:r>
          </a:p>
          <a:p>
            <a:pPr lvl="1"/>
            <a:r>
              <a:rPr lang="en-US" sz="2000" smtClean="0"/>
              <a:t>Apache Accumulo</a:t>
            </a:r>
          </a:p>
        </p:txBody>
      </p:sp>
    </p:spTree>
    <p:extLst>
      <p:ext uri="{BB962C8B-B14F-4D97-AF65-F5344CB8AC3E}">
        <p14:creationId xmlns:p14="http://schemas.microsoft.com/office/powerpoint/2010/main" val="445521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Granular Audits</a:t>
            </a:r>
          </a:p>
        </p:txBody>
      </p:sp>
      <p:sp>
        <p:nvSpPr>
          <p:cNvPr id="4" name="Slide Number Placeholder 3"/>
          <p:cNvSpPr>
            <a:spLocks noGrp="1"/>
          </p:cNvSpPr>
          <p:nvPr>
            <p:ph type="sldNum" sz="quarter" idx="12"/>
          </p:nvPr>
        </p:nvSpPr>
        <p:spPr/>
        <p:txBody>
          <a:bodyPr/>
          <a:lstStyle/>
          <a:p>
            <a:fld id="{F041B155-7A7C-499B-B3D4-6B3E6984D550}" type="slidenum">
              <a:rPr lang="en-US" smtClean="0"/>
              <a:pPr/>
              <a:t>24</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a:t>
            </a:r>
            <a:r>
              <a:rPr lang="en-US" sz="2000"/>
              <a:t>: granular audits (financial </a:t>
            </a:r>
            <a:r>
              <a:rPr lang="en-US" sz="2000" smtClean="0"/>
              <a:t>firms).</a:t>
            </a:r>
          </a:p>
          <a:p>
            <a:r>
              <a:rPr lang="en-US" sz="2000"/>
              <a:t>Threat </a:t>
            </a:r>
            <a:r>
              <a:rPr lang="en-US" sz="2000" smtClean="0"/>
              <a:t>model:</a:t>
            </a:r>
          </a:p>
          <a:p>
            <a:pPr lvl="1"/>
            <a:r>
              <a:rPr lang="en-US" sz="2000"/>
              <a:t>Completeness of the required audit </a:t>
            </a:r>
            <a:r>
              <a:rPr lang="en-US" sz="2000" smtClean="0"/>
              <a:t>information.</a:t>
            </a:r>
          </a:p>
          <a:p>
            <a:pPr lvl="1"/>
            <a:r>
              <a:rPr lang="en-US" sz="2000"/>
              <a:t>Timely access to audit information</a:t>
            </a:r>
            <a:r>
              <a:rPr lang="en-US" sz="2000" smtClean="0"/>
              <a:t>.</a:t>
            </a:r>
          </a:p>
          <a:p>
            <a:pPr lvl="1"/>
            <a:r>
              <a:rPr lang="en-US" sz="2000"/>
              <a:t>Integrity of the </a:t>
            </a:r>
            <a:r>
              <a:rPr lang="en-US" sz="2000" smtClean="0"/>
              <a:t>information.</a:t>
            </a:r>
          </a:p>
          <a:p>
            <a:pPr lvl="1"/>
            <a:r>
              <a:rPr lang="en-US" sz="2000"/>
              <a:t>Authorized access to the audit information.</a:t>
            </a:r>
            <a:endParaRPr lang="en-US" sz="2000" smtClean="0"/>
          </a:p>
          <a:p>
            <a:r>
              <a:rPr lang="en-US" sz="2000" smtClean="0"/>
              <a:t>Solutions:</a:t>
            </a:r>
          </a:p>
          <a:p>
            <a:pPr lvl="1"/>
            <a:r>
              <a:rPr lang="en-US" sz="2000"/>
              <a:t>Auditing capabilities need to be enabled across the Big Data infrastructure.</a:t>
            </a:r>
          </a:p>
          <a:p>
            <a:pPr marL="342900" lvl="1" indent="-342900">
              <a:buClr>
                <a:schemeClr val="hlink"/>
              </a:buClr>
              <a:buFont typeface="Wingdings" panose="05000000000000000000" pitchFamily="2" charset="2"/>
              <a:buChar char="v"/>
            </a:pPr>
            <a:r>
              <a:rPr lang="en-US" sz="2000" smtClean="0"/>
              <a:t>Implementation:</a:t>
            </a:r>
          </a:p>
          <a:p>
            <a:pPr lvl="1"/>
            <a:r>
              <a:rPr lang="en-US" sz="2000" smtClean="0"/>
              <a:t>Enabling </a:t>
            </a:r>
            <a:r>
              <a:rPr lang="en-US" sz="2000"/>
              <a:t>syslog on </a:t>
            </a:r>
            <a:r>
              <a:rPr lang="en-US" sz="2000" smtClean="0"/>
              <a:t>routers</a:t>
            </a:r>
            <a:r>
              <a:rPr lang="en-US" sz="2000"/>
              <a:t>, application logging, and enabling logging on the operating system level</a:t>
            </a:r>
            <a:r>
              <a:rPr lang="en-US" sz="2000" smtClean="0"/>
              <a:t>.</a:t>
            </a:r>
          </a:p>
          <a:p>
            <a:pPr lvl="1"/>
            <a:r>
              <a:rPr lang="en-US" sz="2000" smtClean="0"/>
              <a:t>Have the forensics/SIEM tool implemented and used outside of the Big Data infrastructure when feasible</a:t>
            </a:r>
            <a:r>
              <a:rPr lang="en-US" sz="2000"/>
              <a:t>.</a:t>
            </a:r>
            <a:endParaRPr lang="en-US" sz="2000" smtClean="0"/>
          </a:p>
        </p:txBody>
      </p:sp>
    </p:spTree>
    <p:extLst>
      <p:ext uri="{BB962C8B-B14F-4D97-AF65-F5344CB8AC3E}">
        <p14:creationId xmlns:p14="http://schemas.microsoft.com/office/powerpoint/2010/main" val="1347074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Data Provenance</a:t>
            </a:r>
          </a:p>
        </p:txBody>
      </p:sp>
      <p:sp>
        <p:nvSpPr>
          <p:cNvPr id="4" name="Slide Number Placeholder 3"/>
          <p:cNvSpPr>
            <a:spLocks noGrp="1"/>
          </p:cNvSpPr>
          <p:nvPr>
            <p:ph type="sldNum" sz="quarter" idx="12"/>
          </p:nvPr>
        </p:nvSpPr>
        <p:spPr/>
        <p:txBody>
          <a:bodyPr/>
          <a:lstStyle/>
          <a:p>
            <a:fld id="{F041B155-7A7C-499B-B3D4-6B3E6984D550}" type="slidenum">
              <a:rPr lang="en-US" smtClean="0"/>
              <a:pPr/>
              <a:t>25</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a:t>
            </a:r>
            <a:r>
              <a:rPr lang="en-US" sz="2000"/>
              <a:t>: time-sensitive provenance </a:t>
            </a:r>
            <a:r>
              <a:rPr lang="en-US" sz="2000" smtClean="0"/>
              <a:t>metadata.</a:t>
            </a:r>
          </a:p>
          <a:p>
            <a:r>
              <a:rPr lang="en-US" sz="2000" smtClean="0"/>
              <a:t>Threat model:</a:t>
            </a:r>
          </a:p>
          <a:p>
            <a:pPr lvl="1"/>
            <a:r>
              <a:rPr lang="en-US" sz="2000"/>
              <a:t>Malfunctioning Infrastructure </a:t>
            </a:r>
            <a:r>
              <a:rPr lang="en-US" sz="2000" smtClean="0"/>
              <a:t>Components</a:t>
            </a:r>
          </a:p>
          <a:p>
            <a:pPr lvl="1"/>
            <a:r>
              <a:rPr lang="en-US" sz="2000" smtClean="0"/>
              <a:t>Infrastructure </a:t>
            </a:r>
            <a:r>
              <a:rPr lang="en-US" sz="2000"/>
              <a:t>Outside </a:t>
            </a:r>
            <a:r>
              <a:rPr lang="en-US" sz="2000" smtClean="0"/>
              <a:t>Attacks</a:t>
            </a:r>
          </a:p>
          <a:p>
            <a:pPr lvl="1"/>
            <a:r>
              <a:rPr lang="en-US" sz="2000"/>
              <a:t>Infrastructure Inside Attacks</a:t>
            </a:r>
            <a:endParaRPr lang="en-US" sz="2000" smtClean="0"/>
          </a:p>
          <a:p>
            <a:r>
              <a:rPr lang="en-US" sz="2000" smtClean="0"/>
              <a:t>Solutions:</a:t>
            </a:r>
          </a:p>
          <a:p>
            <a:pPr lvl="1"/>
            <a:r>
              <a:rPr lang="en-US" sz="2000" smtClean="0"/>
              <a:t>Periodic </a:t>
            </a:r>
            <a:r>
              <a:rPr lang="en-US" sz="2000"/>
              <a:t>status </a:t>
            </a:r>
            <a:r>
              <a:rPr lang="en-US" sz="2000" smtClean="0"/>
              <a:t>updates</a:t>
            </a:r>
          </a:p>
          <a:p>
            <a:pPr lvl="1"/>
            <a:r>
              <a:rPr lang="en-US" sz="2000" smtClean="0"/>
              <a:t>Integrity </a:t>
            </a:r>
            <a:r>
              <a:rPr lang="en-US" sz="2000"/>
              <a:t>&amp; consistency </a:t>
            </a:r>
            <a:r>
              <a:rPr lang="en-US" sz="2000" smtClean="0"/>
              <a:t>checks</a:t>
            </a:r>
          </a:p>
          <a:p>
            <a:pPr lvl="1"/>
            <a:r>
              <a:rPr lang="en-US" sz="2000" smtClean="0"/>
              <a:t>Encryption techniques</a:t>
            </a:r>
          </a:p>
          <a:p>
            <a:pPr lvl="1"/>
            <a:r>
              <a:rPr lang="en-US" sz="2000" smtClean="0"/>
              <a:t>Fine-grained access control of provenance</a:t>
            </a:r>
            <a:endParaRPr lang="en-US" sz="2000"/>
          </a:p>
          <a:p>
            <a:pPr marL="342900" lvl="1" indent="-342900">
              <a:buClr>
                <a:schemeClr val="hlink"/>
              </a:buClr>
              <a:buFont typeface="Wingdings" panose="05000000000000000000" pitchFamily="2" charset="2"/>
              <a:buChar char="v"/>
            </a:pPr>
            <a:r>
              <a:rPr lang="en-US" sz="2000" smtClean="0"/>
              <a:t>Implementation:</a:t>
            </a:r>
          </a:p>
          <a:p>
            <a:pPr lvl="1"/>
            <a:r>
              <a:rPr lang="en-US" sz="2000" smtClean="0"/>
              <a:t>Secure </a:t>
            </a:r>
            <a:r>
              <a:rPr lang="en-US" sz="2000"/>
              <a:t>channels</a:t>
            </a:r>
          </a:p>
          <a:p>
            <a:pPr lvl="1"/>
            <a:r>
              <a:rPr lang="en-US" sz="2000" smtClean="0"/>
              <a:t>Fine-grained access control</a:t>
            </a:r>
          </a:p>
        </p:txBody>
      </p:sp>
    </p:spTree>
    <p:extLst>
      <p:ext uri="{BB962C8B-B14F-4D97-AF65-F5344CB8AC3E}">
        <p14:creationId xmlns:p14="http://schemas.microsoft.com/office/powerpoint/2010/main" val="282342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idx="1"/>
          </p:nvPr>
        </p:nvSpPr>
        <p:spPr>
          <a:xfrm>
            <a:off x="228600" y="1076325"/>
            <a:ext cx="8686800" cy="5758656"/>
          </a:xfrm>
        </p:spPr>
        <p:txBody>
          <a:bodyPr/>
          <a:lstStyle/>
          <a:p>
            <a:pPr marL="457200" indent="-457200">
              <a:buClr>
                <a:schemeClr val="tx1"/>
              </a:buClr>
              <a:buFont typeface="+mj-lt"/>
              <a:buAutoNum type="arabicPeriod"/>
            </a:pPr>
            <a:r>
              <a:rPr lang="en-US" sz="1600"/>
              <a:t>Big Data Working Group: “Big Data Analytics for Security Intelligence”, Cloud Security Alliance, 2013.</a:t>
            </a:r>
          </a:p>
          <a:p>
            <a:pPr marL="457200" indent="-457200">
              <a:buClr>
                <a:schemeClr val="tx1"/>
              </a:buClr>
              <a:buFont typeface="+mj-lt"/>
              <a:buAutoNum type="arabicPeriod"/>
            </a:pPr>
            <a:r>
              <a:rPr lang="en-US" sz="1600" smtClean="0"/>
              <a:t>Big </a:t>
            </a:r>
            <a:r>
              <a:rPr lang="en-US" sz="1600"/>
              <a:t>Data Working Group: “</a:t>
            </a:r>
            <a:r>
              <a:rPr lang="en-US" sz="1600" i="1"/>
              <a:t>Expanded Top Ten Big Data Security and Privacy Challenges</a:t>
            </a:r>
            <a:r>
              <a:rPr lang="en-US" sz="1600"/>
              <a:t>”, Cloud Security Alliance, 2013.</a:t>
            </a:r>
          </a:p>
          <a:p>
            <a:pPr marL="457200" indent="-457200">
              <a:buClr>
                <a:schemeClr val="tx1"/>
              </a:buClr>
              <a:buFont typeface="+mj-lt"/>
              <a:buAutoNum type="arabicPeriod"/>
            </a:pPr>
            <a:r>
              <a:rPr lang="en-US" sz="1600" smtClean="0"/>
              <a:t>Hurwitz</a:t>
            </a:r>
            <a:r>
              <a:rPr lang="en-US" sz="1600"/>
              <a:t>, Alan Nugent, Fern Halper and Marcia </a:t>
            </a:r>
            <a:r>
              <a:rPr lang="en-US" sz="1600" smtClean="0"/>
              <a:t>Kaufman: “</a:t>
            </a:r>
            <a:r>
              <a:rPr lang="en-US" sz="1600" i="1" smtClean="0"/>
              <a:t>Big </a:t>
            </a:r>
            <a:r>
              <a:rPr lang="en-US" sz="1600" i="1"/>
              <a:t>Data For </a:t>
            </a:r>
            <a:r>
              <a:rPr lang="en-US" sz="1600" i="1" smtClean="0"/>
              <a:t>Dummies</a:t>
            </a:r>
            <a:r>
              <a:rPr lang="en-US" sz="1600" smtClean="0"/>
              <a:t>”, </a:t>
            </a:r>
            <a:r>
              <a:rPr lang="en-US" sz="1600"/>
              <a:t>John Wiley &amp; Sons, Inc</a:t>
            </a:r>
            <a:r>
              <a:rPr lang="en-US" sz="1600" smtClean="0"/>
              <a:t>., </a:t>
            </a:r>
            <a:r>
              <a:rPr lang="en-US" sz="1600"/>
              <a:t>ISBN </a:t>
            </a:r>
            <a:r>
              <a:rPr lang="en-US" sz="1600" smtClean="0"/>
              <a:t>978-1-118-64401-0, </a:t>
            </a:r>
            <a:r>
              <a:rPr lang="en-US" sz="1600"/>
              <a:t>2013.</a:t>
            </a:r>
          </a:p>
          <a:p>
            <a:pPr marL="457200" indent="-457200">
              <a:buClr>
                <a:schemeClr val="tx1"/>
              </a:buClr>
              <a:buFont typeface="+mj-lt"/>
              <a:buAutoNum type="arabicPeriod"/>
            </a:pPr>
            <a:r>
              <a:rPr lang="en-US" sz="1600"/>
              <a:t>James Manyika, Michael Chui, Brad Brown, Jacques Bughin, Richard Dobbs, Charles Roxburgh, Angela Hung </a:t>
            </a:r>
            <a:r>
              <a:rPr lang="en-US" sz="1600" smtClean="0"/>
              <a:t>Byers: </a:t>
            </a:r>
            <a:r>
              <a:rPr lang="en-US" sz="1600"/>
              <a:t>“</a:t>
            </a:r>
            <a:r>
              <a:rPr lang="en-US" sz="1600" i="1"/>
              <a:t>Big data: The next frontier for innovation, competition, and productivity</a:t>
            </a:r>
            <a:r>
              <a:rPr lang="en-US" sz="1600"/>
              <a:t>”, McKinsey Global Institute, 2011.</a:t>
            </a:r>
          </a:p>
          <a:p>
            <a:pPr marL="457200" indent="-457200">
              <a:buClr>
                <a:schemeClr val="tx1"/>
              </a:buClr>
              <a:buFont typeface="+mj-lt"/>
              <a:buAutoNum type="arabicPeriod"/>
            </a:pPr>
            <a:r>
              <a:rPr lang="en-US" sz="1600" smtClean="0"/>
              <a:t>Joseph </a:t>
            </a:r>
            <a:r>
              <a:rPr lang="en-US" sz="1600"/>
              <a:t>McKendrick: “</a:t>
            </a:r>
            <a:r>
              <a:rPr lang="en-US" sz="1600" i="1"/>
              <a:t>Big Data, Big Challenges, Big Opportunities</a:t>
            </a:r>
            <a:r>
              <a:rPr lang="en-US" sz="1600"/>
              <a:t>”, Unisphere Research, Division of Information Today, Inc., 2012.</a:t>
            </a:r>
          </a:p>
          <a:p>
            <a:pPr marL="457200" indent="-457200">
              <a:buClr>
                <a:schemeClr val="tx1"/>
              </a:buClr>
              <a:buFont typeface="+mj-lt"/>
              <a:buAutoNum type="arabicPeriod"/>
            </a:pPr>
            <a:r>
              <a:rPr lang="en-US" sz="1600"/>
              <a:t>Kudakwashe Zvarevashe, Mainford Mutandavari, Trust Gotora: “</a:t>
            </a:r>
            <a:r>
              <a:rPr lang="en-US" sz="1600" i="1"/>
              <a:t>A Survey of the Security Use Cases in Big Data</a:t>
            </a:r>
            <a:r>
              <a:rPr lang="en-US" sz="1600"/>
              <a:t>”, IJIRCCE, 2014.</a:t>
            </a:r>
          </a:p>
          <a:p>
            <a:pPr marL="457200" indent="-457200">
              <a:buClr>
                <a:schemeClr val="tx1"/>
              </a:buClr>
              <a:buFont typeface="+mj-lt"/>
              <a:buAutoNum type="arabicPeriod"/>
            </a:pPr>
            <a:r>
              <a:rPr lang="en-US" sz="1600" smtClean="0"/>
              <a:t>Marco </a:t>
            </a:r>
            <a:r>
              <a:rPr lang="en-US" sz="1600"/>
              <a:t>Albertoni: “</a:t>
            </a:r>
            <a:r>
              <a:rPr lang="en-US" sz="1600" i="1"/>
              <a:t>Big Data and </a:t>
            </a:r>
            <a:r>
              <a:rPr lang="en-US" sz="1600" i="1" smtClean="0"/>
              <a:t>Analytics</a:t>
            </a:r>
            <a:r>
              <a:rPr lang="en-US" sz="1600" smtClean="0"/>
              <a:t>”, </a:t>
            </a:r>
            <a:r>
              <a:rPr lang="en-US" sz="1600"/>
              <a:t>IBM Corporation, 2014</a:t>
            </a:r>
            <a:r>
              <a:rPr lang="en-US" sz="1600" smtClean="0"/>
              <a:t>.</a:t>
            </a:r>
          </a:p>
          <a:p>
            <a:pPr marL="457200" indent="-457200">
              <a:buClr>
                <a:schemeClr val="tx1"/>
              </a:buClr>
              <a:buFont typeface="+mj-lt"/>
              <a:buAutoNum type="arabicPeriod"/>
            </a:pPr>
            <a:r>
              <a:rPr lang="en-US" sz="1600" smtClean="0"/>
              <a:t>Michael </a:t>
            </a:r>
            <a:r>
              <a:rPr lang="en-US" sz="1600"/>
              <a:t>Cooper, Peter Mell: “</a:t>
            </a:r>
            <a:r>
              <a:rPr lang="en-US" sz="1600" i="1"/>
              <a:t>Tackling Big Data</a:t>
            </a:r>
            <a:r>
              <a:rPr lang="en-US" sz="1600"/>
              <a:t>”, NIST Information Technology Laboratory, 2012.</a:t>
            </a:r>
          </a:p>
          <a:p>
            <a:pPr marL="457200" indent="-457200">
              <a:buClr>
                <a:schemeClr val="tx1"/>
              </a:buClr>
              <a:buFont typeface="+mj-lt"/>
              <a:buAutoNum type="arabicPeriod"/>
            </a:pPr>
            <a:r>
              <a:rPr lang="en-US" sz="1600" smtClean="0"/>
              <a:t>Steve Piper: “</a:t>
            </a:r>
            <a:r>
              <a:rPr lang="en-US" sz="1600" i="1" smtClean="0"/>
              <a:t>Big </a:t>
            </a:r>
            <a:r>
              <a:rPr lang="en-US" sz="1600" i="1"/>
              <a:t>Data Security for Dummies</a:t>
            </a:r>
            <a:r>
              <a:rPr lang="en-US" sz="1600"/>
              <a:t>”, John Wiley &amp; Sons, Inc., ISBN </a:t>
            </a:r>
            <a:r>
              <a:rPr lang="en-US" sz="1600" smtClean="0"/>
              <a:t>978-1-118-51727-7, 2013.</a:t>
            </a:r>
          </a:p>
          <a:p>
            <a:pPr marL="457200" indent="-457200">
              <a:buClr>
                <a:schemeClr val="tx1"/>
              </a:buClr>
              <a:buFont typeface="+mj-lt"/>
              <a:buAutoNum type="arabicPeriod"/>
            </a:pPr>
            <a:r>
              <a:rPr lang="en-US" sz="1600" smtClean="0"/>
              <a:t>Tina Chen: “</a:t>
            </a:r>
            <a:r>
              <a:rPr lang="en-US" sz="1600" i="1" smtClean="0"/>
              <a:t>Security </a:t>
            </a:r>
            <a:r>
              <a:rPr lang="en-US" sz="1600" i="1"/>
              <a:t>and Audit for Big Data</a:t>
            </a:r>
            <a:r>
              <a:rPr lang="en-US" sz="1600"/>
              <a:t>”, IBM </a:t>
            </a:r>
            <a:r>
              <a:rPr lang="en-US" sz="1600" smtClean="0"/>
              <a:t>Corporation, 2013</a:t>
            </a:r>
            <a:r>
              <a:rPr lang="en-US" sz="1600" smtClean="0"/>
              <a:t>.</a:t>
            </a:r>
          </a:p>
          <a:p>
            <a:pPr marL="457200" indent="-457200">
              <a:buClr>
                <a:schemeClr val="tx1"/>
              </a:buClr>
              <a:buFont typeface="+mj-lt"/>
              <a:buAutoNum type="arabicPeriod"/>
            </a:pPr>
            <a:r>
              <a:rPr lang="en-US" sz="1600" smtClean="0"/>
              <a:t>“</a:t>
            </a:r>
            <a:r>
              <a:rPr lang="en-US" sz="1600" i="1"/>
              <a:t>Big Data Strategy - Issues Paper</a:t>
            </a:r>
            <a:r>
              <a:rPr lang="en-US" sz="1600"/>
              <a:t>”, © Commonwealth of Australia, </a:t>
            </a:r>
            <a:r>
              <a:rPr lang="en-US" sz="1600"/>
              <a:t>2013</a:t>
            </a:r>
            <a:r>
              <a:rPr lang="en-US" sz="1600" smtClean="0"/>
              <a:t>.</a:t>
            </a:r>
            <a:endParaRPr lang="en-US" sz="1600"/>
          </a:p>
        </p:txBody>
      </p:sp>
      <p:sp>
        <p:nvSpPr>
          <p:cNvPr id="4" name="Slide Number Placeholder 3"/>
          <p:cNvSpPr>
            <a:spLocks noGrp="1"/>
          </p:cNvSpPr>
          <p:nvPr>
            <p:ph type="sldNum" sz="quarter" idx="12"/>
          </p:nvPr>
        </p:nvSpPr>
        <p:spPr/>
        <p:txBody>
          <a:bodyPr/>
          <a:lstStyle/>
          <a:p>
            <a:fld id="{F041B155-7A7C-499B-B3D4-6B3E6984D550}" type="slidenum">
              <a:rPr lang="en-US" smtClean="0"/>
              <a:pPr/>
              <a:t>26</a:t>
            </a:fld>
            <a:endParaRPr lang="en-US"/>
          </a:p>
        </p:txBody>
      </p:sp>
    </p:spTree>
    <p:extLst>
      <p:ext uri="{BB962C8B-B14F-4D97-AF65-F5344CB8AC3E}">
        <p14:creationId xmlns:p14="http://schemas.microsoft.com/office/powerpoint/2010/main" val="10720153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WordArt 4"/>
          <p:cNvSpPr>
            <a:spLocks noChangeArrowheads="1" noChangeShapeType="1" noTextEdit="1"/>
          </p:cNvSpPr>
          <p:nvPr/>
        </p:nvSpPr>
        <p:spPr bwMode="gray">
          <a:xfrm>
            <a:off x="1692275" y="2997200"/>
            <a:ext cx="5759450" cy="863600"/>
          </a:xfrm>
          <a:prstGeom prst="rect">
            <a:avLst/>
          </a:prstGeom>
        </p:spPr>
        <p:txBody>
          <a:bodyPr wrap="none" fromWordArt="1">
            <a:prstTxWarp prst="textDeflate">
              <a:avLst>
                <a:gd name="adj" fmla="val 0"/>
              </a:avLst>
            </a:prstTxWarp>
          </a:bodyPr>
          <a:lstStyle/>
          <a:p>
            <a:pPr algn="ctr"/>
            <a:r>
              <a:rPr 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chemeClr val="tx2">
                      <a:alpha val="50000"/>
                    </a:schemeClr>
                  </a:outerShdw>
                </a:effectLst>
                <a:cs typeface="Arial" panose="020B0604020202020204" pitchFamily="34" charset="0"/>
              </a:rPr>
              <a:t>Thank You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9092"/>
                                        </p:tgtEl>
                                        <p:attrNameLst>
                                          <p:attrName>style.visibility</p:attrName>
                                        </p:attrNameLst>
                                      </p:cBhvr>
                                      <p:to>
                                        <p:strVal val="visible"/>
                                      </p:to>
                                    </p:set>
                                    <p:anim calcmode="lin" valueType="num">
                                      <p:cBhvr>
                                        <p:cTn id="7" dur="500" fill="hold"/>
                                        <p:tgtEl>
                                          <p:spTgt spid="89092"/>
                                        </p:tgtEl>
                                        <p:attrNameLst>
                                          <p:attrName>ppt_w</p:attrName>
                                        </p:attrNameLst>
                                      </p:cBhvr>
                                      <p:tavLst>
                                        <p:tav tm="0">
                                          <p:val>
                                            <p:fltVal val="0"/>
                                          </p:val>
                                        </p:tav>
                                        <p:tav tm="100000">
                                          <p:val>
                                            <p:strVal val="#ppt_w"/>
                                          </p:val>
                                        </p:tav>
                                      </p:tavLst>
                                    </p:anim>
                                    <p:anim calcmode="lin" valueType="num">
                                      <p:cBhvr>
                                        <p:cTn id="8" dur="500" fill="hold"/>
                                        <p:tgtEl>
                                          <p:spTgt spid="89092"/>
                                        </p:tgtEl>
                                        <p:attrNameLst>
                                          <p:attrName>ppt_h</p:attrName>
                                        </p:attrNameLst>
                                      </p:cBhvr>
                                      <p:tavLst>
                                        <p:tav tm="0">
                                          <p:val>
                                            <p:fltVal val="0"/>
                                          </p:val>
                                        </p:tav>
                                        <p:tav tm="100000">
                                          <p:val>
                                            <p:strVal val="#ppt_h"/>
                                          </p:val>
                                        </p:tav>
                                      </p:tavLst>
                                    </p:anim>
                                    <p:animEffect transition="in" filter="fade">
                                      <p:cBhvr>
                                        <p:cTn id="9" dur="500"/>
                                        <p:tgtEl>
                                          <p:spTgt spid="89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3</a:t>
            </a:fld>
            <a:endParaRPr lang="en-US"/>
          </a:p>
        </p:txBody>
      </p:sp>
      <p:pic>
        <p:nvPicPr>
          <p:cNvPr id="6" name="Picture 5"/>
          <p:cNvPicPr>
            <a:picLocks noChangeAspect="1"/>
          </p:cNvPicPr>
          <p:nvPr/>
        </p:nvPicPr>
        <p:blipFill>
          <a:blip r:embed="rId3"/>
          <a:stretch>
            <a:fillRect/>
          </a:stretch>
        </p:blipFill>
        <p:spPr>
          <a:xfrm>
            <a:off x="533400" y="2360430"/>
            <a:ext cx="8077200" cy="3956657"/>
          </a:xfrm>
          <a:prstGeom prst="rect">
            <a:avLst/>
          </a:prstGeom>
        </p:spPr>
      </p:pic>
      <p:sp>
        <p:nvSpPr>
          <p:cNvPr id="3" name="TextBox 2"/>
          <p:cNvSpPr txBox="1"/>
          <p:nvPr/>
        </p:nvSpPr>
        <p:spPr>
          <a:xfrm>
            <a:off x="1097529" y="6527204"/>
            <a:ext cx="6796541" cy="307777"/>
          </a:xfrm>
          <a:prstGeom prst="rect">
            <a:avLst/>
          </a:prstGeom>
          <a:noFill/>
        </p:spPr>
        <p:txBody>
          <a:bodyPr wrap="none" rtlCol="0">
            <a:spAutoFit/>
          </a:bodyPr>
          <a:lstStyle/>
          <a:p>
            <a:r>
              <a:rPr lang="en-US" sz="1400" i="1">
                <a:hlinkClick r:id="rId4"/>
              </a:rPr>
              <a:t>https://varonis-assets.s3.amazonaws.com/assets/infographics/big-data-security.png</a:t>
            </a:r>
            <a:endParaRPr lang="en-US" sz="1400"/>
          </a:p>
        </p:txBody>
      </p:sp>
      <p:sp>
        <p:nvSpPr>
          <p:cNvPr id="7" name="Content Placeholder 2"/>
          <p:cNvSpPr>
            <a:spLocks noGrp="1"/>
          </p:cNvSpPr>
          <p:nvPr>
            <p:ph idx="1"/>
          </p:nvPr>
        </p:nvSpPr>
        <p:spPr>
          <a:xfrm>
            <a:off x="228600" y="1076325"/>
            <a:ext cx="8686800" cy="5248275"/>
          </a:xfrm>
        </p:spPr>
        <p:txBody>
          <a:bodyPr/>
          <a:lstStyle/>
          <a:p>
            <a:r>
              <a:rPr lang="en-US" sz="2000" b="1"/>
              <a:t>Big data </a:t>
            </a:r>
            <a:r>
              <a:rPr lang="en-US" sz="2000"/>
              <a:t>is the capability to manage a huge volume of disparate data, at the right speed, </a:t>
            </a:r>
            <a:r>
              <a:rPr lang="en-US" sz="2000" smtClean="0"/>
              <a:t>and </a:t>
            </a:r>
            <a:r>
              <a:rPr lang="en-US" sz="2000"/>
              <a:t>within the right time frame to allow real-time analysis and </a:t>
            </a:r>
            <a:r>
              <a:rPr lang="en-US" sz="2000" smtClean="0"/>
              <a:t>reaction.</a:t>
            </a:r>
            <a:endParaRPr lang="en-US" sz="2200"/>
          </a:p>
        </p:txBody>
      </p:sp>
    </p:spTree>
    <p:extLst>
      <p:ext uri="{BB962C8B-B14F-4D97-AF65-F5344CB8AC3E}">
        <p14:creationId xmlns:p14="http://schemas.microsoft.com/office/powerpoint/2010/main" val="662995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4</a:t>
            </a:fld>
            <a:endParaRPr lang="en-US"/>
          </a:p>
        </p:txBody>
      </p:sp>
      <p:pic>
        <p:nvPicPr>
          <p:cNvPr id="8" name="Picture 7"/>
          <p:cNvPicPr>
            <a:picLocks noChangeAspect="1"/>
          </p:cNvPicPr>
          <p:nvPr/>
        </p:nvPicPr>
        <p:blipFill>
          <a:blip r:embed="rId3"/>
          <a:stretch>
            <a:fillRect/>
          </a:stretch>
        </p:blipFill>
        <p:spPr>
          <a:xfrm>
            <a:off x="0" y="762000"/>
            <a:ext cx="9127732" cy="6096000"/>
          </a:xfrm>
          <a:prstGeom prst="rect">
            <a:avLst/>
          </a:prstGeom>
        </p:spPr>
      </p:pic>
    </p:spTree>
    <p:extLst>
      <p:ext uri="{BB962C8B-B14F-4D97-AF65-F5344CB8AC3E}">
        <p14:creationId xmlns:p14="http://schemas.microsoft.com/office/powerpoint/2010/main" val="565234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5</a:t>
            </a:fld>
            <a:endParaRPr lang="en-US"/>
          </a:p>
        </p:txBody>
      </p:sp>
      <p:pic>
        <p:nvPicPr>
          <p:cNvPr id="5" name="Picture 4"/>
          <p:cNvPicPr>
            <a:picLocks noChangeAspect="1"/>
          </p:cNvPicPr>
          <p:nvPr/>
        </p:nvPicPr>
        <p:blipFill>
          <a:blip r:embed="rId3"/>
          <a:stretch>
            <a:fillRect/>
          </a:stretch>
        </p:blipFill>
        <p:spPr>
          <a:xfrm>
            <a:off x="20278" y="913435"/>
            <a:ext cx="9123722" cy="5657418"/>
          </a:xfrm>
          <a:prstGeom prst="rect">
            <a:avLst/>
          </a:prstGeom>
        </p:spPr>
      </p:pic>
      <p:sp>
        <p:nvSpPr>
          <p:cNvPr id="3" name="TextBox 2"/>
          <p:cNvSpPr txBox="1"/>
          <p:nvPr/>
        </p:nvSpPr>
        <p:spPr>
          <a:xfrm>
            <a:off x="1600200" y="6510032"/>
            <a:ext cx="6478055" cy="307777"/>
          </a:xfrm>
          <a:prstGeom prst="rect">
            <a:avLst/>
          </a:prstGeom>
          <a:noFill/>
        </p:spPr>
        <p:txBody>
          <a:bodyPr wrap="none" rtlCol="0">
            <a:spAutoFit/>
          </a:bodyPr>
          <a:lstStyle/>
          <a:p>
            <a:r>
              <a:rPr lang="en-US" sz="1400" i="1">
                <a:hlinkClick r:id="rId4"/>
              </a:rPr>
              <a:t>http://</a:t>
            </a:r>
            <a:r>
              <a:rPr lang="en-US" sz="1400" i="1" smtClean="0">
                <a:hlinkClick r:id="rId4"/>
              </a:rPr>
              <a:t>blog.thomsonreuters.com/wp-content/uploads/2012/10/big-data-growth.gif</a:t>
            </a:r>
            <a:endParaRPr lang="en-US" sz="1400"/>
          </a:p>
        </p:txBody>
      </p:sp>
    </p:spTree>
    <p:extLst>
      <p:ext uri="{BB962C8B-B14F-4D97-AF65-F5344CB8AC3E}">
        <p14:creationId xmlns:p14="http://schemas.microsoft.com/office/powerpoint/2010/main" val="3860697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6</a:t>
            </a:fld>
            <a:endParaRPr lang="en-US"/>
          </a:p>
        </p:txBody>
      </p:sp>
      <p:pic>
        <p:nvPicPr>
          <p:cNvPr id="5" name="Picture 4"/>
          <p:cNvPicPr>
            <a:picLocks noChangeAspect="1"/>
          </p:cNvPicPr>
          <p:nvPr/>
        </p:nvPicPr>
        <p:blipFill>
          <a:blip r:embed="rId3"/>
          <a:stretch>
            <a:fillRect/>
          </a:stretch>
        </p:blipFill>
        <p:spPr>
          <a:xfrm>
            <a:off x="76200" y="1143000"/>
            <a:ext cx="8950857" cy="5224191"/>
          </a:xfrm>
          <a:prstGeom prst="rect">
            <a:avLst/>
          </a:prstGeom>
        </p:spPr>
      </p:pic>
      <p:sp>
        <p:nvSpPr>
          <p:cNvPr id="6" name="TextBox 5"/>
          <p:cNvSpPr txBox="1"/>
          <p:nvPr/>
        </p:nvSpPr>
        <p:spPr>
          <a:xfrm>
            <a:off x="1990799" y="6527204"/>
            <a:ext cx="5121658" cy="307777"/>
          </a:xfrm>
          <a:prstGeom prst="rect">
            <a:avLst/>
          </a:prstGeom>
          <a:noFill/>
        </p:spPr>
        <p:txBody>
          <a:bodyPr wrap="none" rtlCol="0">
            <a:spAutoFit/>
          </a:bodyPr>
          <a:lstStyle/>
          <a:p>
            <a:r>
              <a:rPr lang="en-US" sz="1400" i="1">
                <a:hlinkClick r:id="rId4"/>
              </a:rPr>
              <a:t>http://</a:t>
            </a:r>
            <a:r>
              <a:rPr lang="en-US" sz="1400" i="1" smtClean="0">
                <a:hlinkClick r:id="rId4"/>
              </a:rPr>
              <a:t>consumer.media.seagate.com/files/2013/02/Big-Data.jpg</a:t>
            </a:r>
            <a:endParaRPr lang="en-US" sz="1400" i="1"/>
          </a:p>
        </p:txBody>
      </p:sp>
    </p:spTree>
    <p:extLst>
      <p:ext uri="{BB962C8B-B14F-4D97-AF65-F5344CB8AC3E}">
        <p14:creationId xmlns:p14="http://schemas.microsoft.com/office/powerpoint/2010/main" val="3234904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Characteristics of 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7</a:t>
            </a:fld>
            <a:endParaRPr lang="en-US"/>
          </a:p>
        </p:txBody>
      </p:sp>
      <p:pic>
        <p:nvPicPr>
          <p:cNvPr id="5" name="Picture 4"/>
          <p:cNvPicPr>
            <a:picLocks noChangeAspect="1"/>
          </p:cNvPicPr>
          <p:nvPr/>
        </p:nvPicPr>
        <p:blipFill>
          <a:blip r:embed="rId3"/>
          <a:stretch>
            <a:fillRect/>
          </a:stretch>
        </p:blipFill>
        <p:spPr>
          <a:xfrm>
            <a:off x="1" y="1143000"/>
            <a:ext cx="9127731" cy="4512521"/>
          </a:xfrm>
          <a:prstGeom prst="rect">
            <a:avLst/>
          </a:prstGeom>
        </p:spPr>
      </p:pic>
      <p:pic>
        <p:nvPicPr>
          <p:cNvPr id="7" name="Picture 6"/>
          <p:cNvPicPr>
            <a:picLocks noChangeAspect="1"/>
          </p:cNvPicPr>
          <p:nvPr/>
        </p:nvPicPr>
        <p:blipFill>
          <a:blip r:embed="rId4"/>
          <a:stretch>
            <a:fillRect/>
          </a:stretch>
        </p:blipFill>
        <p:spPr>
          <a:xfrm>
            <a:off x="7772400" y="5684498"/>
            <a:ext cx="1247775" cy="400050"/>
          </a:xfrm>
          <a:prstGeom prst="rect">
            <a:avLst/>
          </a:prstGeom>
        </p:spPr>
      </p:pic>
    </p:spTree>
    <p:extLst>
      <p:ext uri="{BB962C8B-B14F-4D97-AF65-F5344CB8AC3E}">
        <p14:creationId xmlns:p14="http://schemas.microsoft.com/office/powerpoint/2010/main" val="4081687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Characteristics of Big data</a:t>
            </a:r>
            <a:endParaRPr lang="en-US"/>
          </a:p>
        </p:txBody>
      </p:sp>
      <p:sp>
        <p:nvSpPr>
          <p:cNvPr id="3" name="Content Placeholder 2"/>
          <p:cNvSpPr>
            <a:spLocks noGrp="1"/>
          </p:cNvSpPr>
          <p:nvPr>
            <p:ph idx="1"/>
          </p:nvPr>
        </p:nvSpPr>
        <p:spPr/>
        <p:txBody>
          <a:bodyPr/>
          <a:lstStyle/>
          <a:p>
            <a:r>
              <a:rPr lang="en-US" sz="2200"/>
              <a:t>Volume: The volume of data here is very huge and is generated from a lot of different devices</a:t>
            </a:r>
            <a:r>
              <a:rPr lang="en-US" sz="2200" smtClean="0"/>
              <a:t>.</a:t>
            </a:r>
          </a:p>
          <a:p>
            <a:r>
              <a:rPr lang="en-US" sz="2200"/>
              <a:t>Variety</a:t>
            </a:r>
            <a:r>
              <a:rPr lang="en-US" sz="2200" smtClean="0"/>
              <a:t>: Big data consists of a variety of different types of data i.e. structured, unstructured and </a:t>
            </a:r>
            <a:r>
              <a:rPr lang="en-US" sz="2200"/>
              <a:t>semi structured data.</a:t>
            </a:r>
          </a:p>
          <a:p>
            <a:r>
              <a:rPr lang="en-US" sz="2200" smtClean="0"/>
              <a:t>Velocity</a:t>
            </a:r>
            <a:r>
              <a:rPr lang="en-US" sz="2200"/>
              <a:t>: This describes the real time attribute found in some of the data sets for example streaming data</a:t>
            </a:r>
            <a:r>
              <a:rPr lang="en-US" sz="2200" smtClean="0"/>
              <a:t>.</a:t>
            </a:r>
          </a:p>
          <a:p>
            <a:r>
              <a:rPr lang="en-US" sz="2200"/>
              <a:t>Veracity</a:t>
            </a:r>
            <a:r>
              <a:rPr lang="en-US" sz="2200" smtClean="0"/>
              <a:t>: This </a:t>
            </a:r>
            <a:r>
              <a:rPr lang="en-US" sz="2200"/>
              <a:t>deals with uncertain or imprecise data</a:t>
            </a:r>
            <a:r>
              <a:rPr lang="en-US" sz="2200" smtClean="0"/>
              <a:t>.</a:t>
            </a:r>
          </a:p>
          <a:p>
            <a:r>
              <a:rPr lang="en-US" sz="2200"/>
              <a:t>Value:  This  refers  to  the  complex,  advanced,  predictive,  business  analysis  and  insights  associated  with  </a:t>
            </a:r>
            <a:r>
              <a:rPr lang="en-US" sz="2200"/>
              <a:t>the </a:t>
            </a:r>
            <a:r>
              <a:rPr lang="en-US" sz="2200" smtClean="0"/>
              <a:t>large </a:t>
            </a:r>
            <a:r>
              <a:rPr lang="en-US" sz="2200"/>
              <a:t>data </a:t>
            </a:r>
            <a:r>
              <a:rPr lang="en-US" sz="2200"/>
              <a:t>sets</a:t>
            </a:r>
            <a:r>
              <a:rPr lang="en-US" sz="2200" smtClean="0"/>
              <a:t>.</a:t>
            </a:r>
          </a:p>
          <a:p>
            <a:r>
              <a:rPr lang="en-US" sz="2200"/>
              <a:t>Volatility: Big Data volatility refers to how long the data is going to be valid and how long it should be stored</a:t>
            </a:r>
            <a:endParaRPr lang="en-US" sz="2200"/>
          </a:p>
          <a:p>
            <a:r>
              <a:rPr lang="en-US" sz="2200" smtClean="0"/>
              <a:t>Complexity</a:t>
            </a:r>
            <a:r>
              <a:rPr lang="en-US" sz="2200"/>
              <a:t>: A complex dynamic relationship often exists in Big data.</a:t>
            </a:r>
          </a:p>
        </p:txBody>
      </p:sp>
      <p:sp>
        <p:nvSpPr>
          <p:cNvPr id="4" name="Slide Number Placeholder 3"/>
          <p:cNvSpPr>
            <a:spLocks noGrp="1"/>
          </p:cNvSpPr>
          <p:nvPr>
            <p:ph type="sldNum" sz="quarter" idx="12"/>
          </p:nvPr>
        </p:nvSpPr>
        <p:spPr/>
        <p:txBody>
          <a:bodyPr/>
          <a:lstStyle/>
          <a:p>
            <a:fld id="{F041B155-7A7C-499B-B3D4-6B3E6984D550}" type="slidenum">
              <a:rPr lang="en-US" smtClean="0"/>
              <a:pPr/>
              <a:t>8</a:t>
            </a:fld>
            <a:endParaRPr lang="en-US"/>
          </a:p>
        </p:txBody>
      </p:sp>
    </p:spTree>
    <p:extLst>
      <p:ext uri="{BB962C8B-B14F-4D97-AF65-F5344CB8AC3E}">
        <p14:creationId xmlns:p14="http://schemas.microsoft.com/office/powerpoint/2010/main" val="3825916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Characteristics of Big data</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39284503"/>
              </p:ext>
            </p:extLst>
          </p:nvPr>
        </p:nvGraphicFramePr>
        <p:xfrm>
          <a:off x="228600" y="1076325"/>
          <a:ext cx="8686800" cy="5248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F041B155-7A7C-499B-B3D4-6B3E6984D550}" type="slidenum">
              <a:rPr lang="en-US" smtClean="0"/>
              <a:pPr/>
              <a:t>9</a:t>
            </a:fld>
            <a:endParaRPr lang="en-US"/>
          </a:p>
        </p:txBody>
      </p:sp>
    </p:spTree>
    <p:extLst>
      <p:ext uri="{BB962C8B-B14F-4D97-AF65-F5344CB8AC3E}">
        <p14:creationId xmlns:p14="http://schemas.microsoft.com/office/powerpoint/2010/main" val="824991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1">
      <a:dk1>
        <a:srgbClr val="1D528D"/>
      </a:dk1>
      <a:lt1>
        <a:srgbClr val="FFFFFF"/>
      </a:lt1>
      <a:dk2>
        <a:srgbClr val="000000"/>
      </a:dk2>
      <a:lt2>
        <a:srgbClr val="C0C0C0"/>
      </a:lt2>
      <a:accent1>
        <a:srgbClr val="1B9AD9"/>
      </a:accent1>
      <a:accent2>
        <a:srgbClr val="1DB3AC"/>
      </a:accent2>
      <a:accent3>
        <a:srgbClr val="FFFFFF"/>
      </a:accent3>
      <a:accent4>
        <a:srgbClr val="174578"/>
      </a:accent4>
      <a:accent5>
        <a:srgbClr val="ABCAE9"/>
      </a:accent5>
      <a:accent6>
        <a:srgbClr val="19A29B"/>
      </a:accent6>
      <a:hlink>
        <a:srgbClr val="9999FF"/>
      </a:hlink>
      <a:folHlink>
        <a:srgbClr val="969696"/>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ample 1">
        <a:dk1>
          <a:srgbClr val="1D528D"/>
        </a:dk1>
        <a:lt1>
          <a:srgbClr val="FFFFFF"/>
        </a:lt1>
        <a:dk2>
          <a:srgbClr val="000000"/>
        </a:dk2>
        <a:lt2>
          <a:srgbClr val="C0C0C0"/>
        </a:lt2>
        <a:accent1>
          <a:srgbClr val="1B9AD9"/>
        </a:accent1>
        <a:accent2>
          <a:srgbClr val="1DB3AC"/>
        </a:accent2>
        <a:accent3>
          <a:srgbClr val="FFFFFF"/>
        </a:accent3>
        <a:accent4>
          <a:srgbClr val="174578"/>
        </a:accent4>
        <a:accent5>
          <a:srgbClr val="ABCAE9"/>
        </a:accent5>
        <a:accent6>
          <a:srgbClr val="19A29B"/>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003366"/>
        </a:dk1>
        <a:lt1>
          <a:srgbClr val="FFFFFF"/>
        </a:lt1>
        <a:dk2>
          <a:srgbClr val="000000"/>
        </a:dk2>
        <a:lt2>
          <a:srgbClr val="C0C0C0"/>
        </a:lt2>
        <a:accent1>
          <a:srgbClr val="3556A7"/>
        </a:accent1>
        <a:accent2>
          <a:srgbClr val="C78DD7"/>
        </a:accent2>
        <a:accent3>
          <a:srgbClr val="FFFFFF"/>
        </a:accent3>
        <a:accent4>
          <a:srgbClr val="002A56"/>
        </a:accent4>
        <a:accent5>
          <a:srgbClr val="AEB4D0"/>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sample 3">
        <a:dk1>
          <a:srgbClr val="1D528D"/>
        </a:dk1>
        <a:lt1>
          <a:srgbClr val="FFFFFF"/>
        </a:lt1>
        <a:dk2>
          <a:srgbClr val="000000"/>
        </a:dk2>
        <a:lt2>
          <a:srgbClr val="C0C0C0"/>
        </a:lt2>
        <a:accent1>
          <a:srgbClr val="399D72"/>
        </a:accent1>
        <a:accent2>
          <a:srgbClr val="FF9900"/>
        </a:accent2>
        <a:accent3>
          <a:srgbClr val="FFFFFF"/>
        </a:accent3>
        <a:accent4>
          <a:srgbClr val="174578"/>
        </a:accent4>
        <a:accent5>
          <a:srgbClr val="AECCBC"/>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1063</TotalTime>
  <Words>2584</Words>
  <Application>Microsoft Office PowerPoint</Application>
  <PresentationFormat>On-screen Show (4:3)</PresentationFormat>
  <Paragraphs>346</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Verdana</vt:lpstr>
      <vt:lpstr>Wingdings</vt:lpstr>
      <vt:lpstr>sample</vt:lpstr>
      <vt:lpstr>BIG DATA SECURITY</vt:lpstr>
      <vt:lpstr>Outline</vt:lpstr>
      <vt:lpstr>Big data</vt:lpstr>
      <vt:lpstr>Big data</vt:lpstr>
      <vt:lpstr>Big data</vt:lpstr>
      <vt:lpstr>Big data</vt:lpstr>
      <vt:lpstr>Characteristics of Big data</vt:lpstr>
      <vt:lpstr>Characteristics of Big data</vt:lpstr>
      <vt:lpstr>Characteristics of Big data</vt:lpstr>
      <vt:lpstr>Characteristics of Big data</vt:lpstr>
      <vt:lpstr>Characteristics of Big data</vt:lpstr>
      <vt:lpstr>Challenges of Big data</vt:lpstr>
      <vt:lpstr>Challenges of Big data</vt:lpstr>
      <vt:lpstr>Challenges of Big data</vt:lpstr>
      <vt:lpstr>Top Ten Security and Privacy Challenges</vt:lpstr>
      <vt:lpstr>Secure Computations in Distributed Programming Frameworks</vt:lpstr>
      <vt:lpstr>Security Best Practices for Non-Relational Data Stores</vt:lpstr>
      <vt:lpstr>Secure Data Storage and Transactions Logs</vt:lpstr>
      <vt:lpstr>End-Point Input Validation/Filtering</vt:lpstr>
      <vt:lpstr>Real-Time Security Monitoring</vt:lpstr>
      <vt:lpstr>Scalable and Composable Privacy-Preserving Data Mining and Analytics</vt:lpstr>
      <vt:lpstr>Cryptographically Enforced Data-Centric Security</vt:lpstr>
      <vt:lpstr>Granular Access Control</vt:lpstr>
      <vt:lpstr>Granular Audits</vt:lpstr>
      <vt:lpstr>Data Provenance</vt:lpstr>
      <vt:lpstr>Reference</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Alex Huynh</dc:creator>
  <cp:lastModifiedBy>Alex Huynh</cp:lastModifiedBy>
  <cp:revision>120</cp:revision>
  <dcterms:created xsi:type="dcterms:W3CDTF">2014-09-15T22:48:00Z</dcterms:created>
  <dcterms:modified xsi:type="dcterms:W3CDTF">2014-09-21T13:21:06Z</dcterms:modified>
</cp:coreProperties>
</file>