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86" r:id="rId32"/>
    <p:sldId id="288" r:id="rId33"/>
    <p:sldId id="293" r:id="rId34"/>
    <p:sldId id="294" r:id="rId35"/>
    <p:sldId id="287" r:id="rId36"/>
    <p:sldId id="278" r:id="rId37"/>
    <p:sldId id="279" r:id="rId38"/>
    <p:sldId id="282" r:id="rId39"/>
    <p:sldId id="284" r:id="rId40"/>
    <p:sldId id="280"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72" autoAdjust="0"/>
  </p:normalViewPr>
  <p:slideViewPr>
    <p:cSldViewPr>
      <p:cViewPr varScale="1">
        <p:scale>
          <a:sx n="55" d="100"/>
          <a:sy n="55" d="100"/>
        </p:scale>
        <p:origin x="-1248" y="-7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9/6/2014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1.4</a:t>
            </a:r>
          </a:p>
          <a:p>
            <a:r>
              <a:rPr lang="en-US" baseline="0" smtClean="0"/>
              <a:t>Last update: September 03, 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chức </a:t>
            </a:r>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yêu cầu</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technology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Security techniques</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Information Security management system</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Requirements</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 i</a:t>
            </a:r>
            <a:r>
              <a:rPr lang="en-GB" sz="1600" smtClean="0"/>
              <a:t>mplement </a:t>
            </a:r>
            <a:r>
              <a:rPr lang="en-GB" sz="1600" dirty="0" smtClean="0"/>
              <a:t>and operate the ISMS policy, controls, processes </a:t>
            </a:r>
            <a:r>
              <a:rPr lang="en-GB" sz="1600" smtClean="0"/>
              <a:t>and 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600" smtClean="0"/>
              <a:t>The Statement of Applicability (</a:t>
            </a:r>
            <a:r>
              <a:rPr lang="en-GB" sz="1600" b="1" smtClean="0">
                <a:solidFill>
                  <a:srgbClr val="FF0000"/>
                </a:solidFill>
              </a:rPr>
              <a:t>SOA</a:t>
            </a:r>
            <a:r>
              <a:rPr lang="en-GB" sz="1600" smtClean="0"/>
              <a:t>) is a key ISMS document listing the organization’s information security control objectives and controls. </a:t>
            </a:r>
          </a:p>
          <a:p>
            <a:pPr eaLnBrk="1" hangingPunct="1">
              <a:spcBef>
                <a:spcPts val="600"/>
              </a:spcBef>
            </a:pPr>
            <a:r>
              <a:rPr lang="en-GB" sz="1600" smtClean="0"/>
              <a:t>The SOA is derived from the results of the risk assessment, where:</a:t>
            </a:r>
          </a:p>
          <a:p>
            <a:pPr marL="285750" lvl="0" indent="-285750" eaLnBrk="1" hangingPunct="1">
              <a:spcBef>
                <a:spcPts val="600"/>
              </a:spcBef>
              <a:buFont typeface="Wingdings" panose="05000000000000000000" pitchFamily="2" charset="2"/>
              <a:buChar char="q"/>
            </a:pPr>
            <a:r>
              <a:rPr lang="en-GB" sz="1600" smtClean="0"/>
              <a:t>Risk treatments have been selected;</a:t>
            </a:r>
          </a:p>
          <a:p>
            <a:pPr marL="285750" lvl="0" indent="-285750" eaLnBrk="1" hangingPunct="1">
              <a:spcBef>
                <a:spcPts val="600"/>
              </a:spcBef>
              <a:buFont typeface="Wingdings" panose="05000000000000000000" pitchFamily="2" charset="2"/>
              <a:buChar char="q"/>
            </a:pPr>
            <a:r>
              <a:rPr lang="en-GB" sz="1600" smtClean="0"/>
              <a:t>All relevant legal and regulatory requirements have been identified; </a:t>
            </a:r>
          </a:p>
          <a:p>
            <a:pPr marL="285750" lvl="0" indent="-285750" eaLnBrk="1" hangingPunct="1">
              <a:spcBef>
                <a:spcPts val="600"/>
              </a:spcBef>
              <a:buFont typeface="Wingdings" panose="05000000000000000000" pitchFamily="2" charset="2"/>
              <a:buChar char="q"/>
            </a:pPr>
            <a:r>
              <a:rPr lang="en-GB" sz="1600" smtClean="0"/>
              <a:t>Contractual obligations are fully understood; </a:t>
            </a:r>
          </a:p>
          <a:p>
            <a:pPr marL="285750" lvl="0" indent="-285750" eaLnBrk="1" hangingPunct="1">
              <a:spcBef>
                <a:spcPts val="600"/>
              </a:spcBef>
              <a:buFont typeface="Wingdings" panose="05000000000000000000" pitchFamily="2" charset="2"/>
              <a:buChar char="q"/>
            </a:pPr>
            <a:r>
              <a:rPr lang="en-GB" sz="1600" smtClean="0"/>
              <a:t>A review the organization’s own business needs and requirements has been carried out. </a:t>
            </a:r>
          </a:p>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các </a:t>
            </a:r>
            <a:r>
              <a:rPr lang="vi-VN" baseline="0" dirty="0" smtClean="0"/>
              <a:t>ứng dụng bảo vệ các trụ cột của an ninh thông tin (bảo mật, toàn vẹn </a:t>
            </a:r>
            <a:r>
              <a:rPr lang="vi-VN" baseline="0" smtClean="0"/>
              <a:t>và 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vi-VN" dirty="0" smtClean="0"/>
              <a:t>hững 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tiêu chuẩn</a:t>
            </a:r>
            <a:r>
              <a:rPr lang="en-US" dirty="0" smtClean="0"/>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 reference:</a:t>
            </a:r>
            <a:r>
              <a:rPr lang="en-US" i="1" baseline="0" smtClean="0"/>
              <a:t> http://nwrealtyassociates.com/wp-content/uploads/2012/01/QuestionMarkAndChecklist.jpg</a:t>
            </a:r>
            <a:endParaRPr lang="en-US" i="1"/>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1784974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E28F5DFB-F564-46AC-B7E6-BFDE344705FF}" type="datetime1">
              <a:rPr lang="en-US" smtClean="0"/>
              <a:t>9/6/2014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DFE87-AB33-41AC-9F39-8F6E682219CE}" type="datetime1">
              <a:rPr lang="en-US" smtClean="0"/>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B8FE-3E7C-4A3E-8687-72CF50D20141}" type="datetime1">
              <a:rPr lang="en-US" smtClean="0"/>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6834A81A-3379-48AC-A039-65BECB012A4E}" type="datetime1">
              <a:rPr lang="en-US" smtClean="0"/>
              <a:t>9/6/2014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F70F4C93-3DB2-4F00-8F44-D1DEFBBB1C15}" type="datetime1">
              <a:rPr lang="en-US" smtClean="0"/>
              <a:t>9/6/2014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1EF69A-A816-4E00-B8DF-0BF26F011228}" type="datetime1">
              <a:rPr lang="en-US" smtClean="0"/>
              <a:t>9/6/2014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D19FD4-2621-467E-81DB-165AE8F03E4E}" type="datetime1">
              <a:rPr lang="en-US" smtClean="0"/>
              <a:t>9/6/2014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7EA7A28-4466-4F2E-B9F0-86B1C409AE5F}" type="datetime1">
              <a:rPr lang="en-US" smtClean="0"/>
              <a:t>9/6/2014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D8C6-1663-4A24-BCEE-C0FB2A6B73DE}" type="datetime1">
              <a:rPr lang="en-US" smtClean="0"/>
              <a:t>9/6/2014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7B7DE1-0D70-442B-BD6C-446BB0EEF786}" type="datetime1">
              <a:rPr lang="en-US" smtClean="0"/>
              <a:t>9/6/2014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330C578-A9CC-4BD0-B6B2-20E6F942A78F}" type="datetime1">
              <a:rPr lang="en-US" smtClean="0"/>
              <a:t>9/6/2014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FCEFFB-1128-4C68-84C6-B677B45CC6AB}" type="datetime1">
              <a:rPr lang="en-US" smtClean="0"/>
              <a:t>9/6/2014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ISMS%20&#8211;%20Questions.doc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5" Type="http://schemas.openxmlformats.org/officeDocument/2006/relationships/hyperlink" Target="http://www.quantrimang.com.vn/xay-dung-he-thong-isms-chung-chi-iso-27001-77640" TargetMode="External"/><Relationship Id="rId4" Type="http://schemas.openxmlformats.org/officeDocument/2006/relationships/hyperlink" Target="http://acsregistrars.vn/chung-nhan-tieu-chuan-iso-27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a:t>
            </a:r>
            <a:r>
              <a:rPr lang="en-US" sz="2000" b="0" dirty="0" smtClean="0">
                <a:latin typeface="Arial" panose="020B0604020202020204" pitchFamily="34" charset="0"/>
                <a:cs typeface="Arial" panose="020B0604020202020204" pitchFamily="34" charset="0"/>
              </a:rPr>
              <a:t>. 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dirty="0" err="1" smtClean="0"/>
              <a:t>trong</a:t>
            </a:r>
            <a:r>
              <a:rPr lang="en-US" dirty="0" smtClean="0"/>
              <a:t> ISMS</a:t>
            </a:r>
          </a:p>
          <a:p>
            <a:pPr lvl="1"/>
            <a:r>
              <a:rPr lang="en-US" sz="2400" dirty="0"/>
              <a:t>Overall ISMS policy</a:t>
            </a:r>
          </a:p>
          <a:p>
            <a:pPr lvl="1"/>
            <a:r>
              <a:rPr lang="en-US" sz="2400" dirty="0"/>
              <a:t>Access control policy</a:t>
            </a:r>
          </a:p>
          <a:p>
            <a:pPr lvl="1"/>
            <a:r>
              <a:rPr lang="en-US" sz="2400" dirty="0"/>
              <a:t>Email policy</a:t>
            </a:r>
          </a:p>
          <a:p>
            <a:pPr lvl="1"/>
            <a:r>
              <a:rPr lang="en-US" sz="2400" dirty="0"/>
              <a:t>Internet policy</a:t>
            </a:r>
          </a:p>
          <a:p>
            <a:pPr lvl="1"/>
            <a:r>
              <a:rPr lang="en-US" sz="2400" dirty="0"/>
              <a:t>Anti-virus policy</a:t>
            </a:r>
          </a:p>
          <a:p>
            <a:pPr lvl="1"/>
            <a:r>
              <a:rPr lang="en-US" sz="2400" dirty="0"/>
              <a:t>Information classification policy</a:t>
            </a:r>
          </a:p>
          <a:p>
            <a:pPr lvl="1"/>
            <a:r>
              <a:rPr lang="en-US" sz="2400" dirty="0"/>
              <a:t>Use of IT assets policy</a:t>
            </a:r>
          </a:p>
          <a:p>
            <a:pPr lvl="1"/>
            <a:r>
              <a:rPr lang="en-US" sz="2400" dirty="0"/>
              <a:t>Asset </a:t>
            </a:r>
            <a:r>
              <a:rPr lang="en-US" sz="2400"/>
              <a:t>disposal </a:t>
            </a:r>
            <a:r>
              <a:rPr lang="en-US" sz="2400" smtClean="0"/>
              <a:t>policy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dirty="0" err="1" smtClean="0"/>
              <a:t>hành</a:t>
            </a:r>
            <a:r>
              <a:rPr lang="en-US" dirty="0" smtClean="0"/>
              <a:t> ISMS</a:t>
            </a:r>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hành</a:t>
            </a:r>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27001:2013</a:t>
            </a:r>
            <a:endParaRPr lang="en-US" dirty="0" smtClean="0"/>
          </a:p>
          <a:p>
            <a:r>
              <a:rPr lang="en-US" smtClean="0"/>
              <a:t>Tài liệu tham khảo</a:t>
            </a:r>
            <a:endParaRPr lang="en-US" dirty="0" smtClean="0"/>
          </a:p>
          <a:p>
            <a:pPr marL="365760" lvl="1" indent="0">
              <a:buNone/>
            </a:pPr>
            <a:endParaRPr lang="en-US" dirty="0" smtClean="0"/>
          </a:p>
          <a:p>
            <a:pPr marL="365760" lvl="1"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dirty="0"/>
              <a:t>27000 — 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27001 — ISMS </a:t>
            </a:r>
            <a:r>
              <a:rPr lang="en-US" sz="1600" dirty="0" err="1"/>
              <a:t>Yêu</a:t>
            </a:r>
            <a:r>
              <a:rPr lang="en-US" sz="1600" dirty="0"/>
              <a:t> </a:t>
            </a:r>
            <a:r>
              <a:rPr lang="en-US" sz="1600" dirty="0" err="1"/>
              <a:t>cầu</a:t>
            </a:r>
            <a:r>
              <a:rPr lang="en-US" sz="1600" dirty="0"/>
              <a:t> </a:t>
            </a:r>
            <a:br>
              <a:rPr lang="en-US" sz="1600" dirty="0"/>
            </a:br>
            <a:r>
              <a:rPr lang="en-US" sz="1600" dirty="0"/>
              <a:t>* ISO/IEC 27002 —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27003 —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27004 — </a:t>
            </a:r>
            <a:r>
              <a:rPr lang="en-US" sz="1600" dirty="0" err="1"/>
              <a:t>Đo</a:t>
            </a:r>
            <a:r>
              <a:rPr lang="en-US" sz="1600" dirty="0"/>
              <a:t> </a:t>
            </a:r>
            <a:r>
              <a:rPr lang="en-US" sz="1600" dirty="0" err="1"/>
              <a:t>lường</a:t>
            </a:r>
            <a:r>
              <a:rPr lang="en-US" sz="1600" dirty="0"/>
              <a:t> ISM </a:t>
            </a:r>
            <a:br>
              <a:rPr lang="en-US" sz="1600" dirty="0"/>
            </a:br>
            <a:r>
              <a:rPr lang="en-US" sz="1600" dirty="0"/>
              <a:t>* ISO/IEC 27005 —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27006 —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27011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dirty="0" err="1"/>
              <a:t>thập</a:t>
            </a:r>
            <a:r>
              <a:rPr lang="en-US" sz="1600" dirty="0"/>
              <a:t> </a:t>
            </a:r>
            <a:r>
              <a:rPr lang="en-US" sz="1600" dirty="0" err="1"/>
              <a:t>và</a:t>
            </a:r>
            <a:r>
              <a:rPr lang="en-US" sz="1600" dirty="0"/>
              <a:t>/</a:t>
            </a:r>
            <a:r>
              <a:rPr lang="en-US" sz="1600" dirty="0" err="1"/>
              <a:t>hoặc</a:t>
            </a:r>
            <a:r>
              <a:rPr lang="en-US" sz="1600" dirty="0"/>
              <a:t>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kết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39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là</a:t>
            </a:r>
            <a:endParaRPr lang="en-US" sz="2400" dirty="0" smtClean="0"/>
          </a:p>
          <a:p>
            <a:pPr lvl="2">
              <a:buFont typeface="Wingdings" panose="05000000000000000000" pitchFamily="2" charset="2"/>
              <a:buChar char="q"/>
            </a:pPr>
            <a:r>
              <a:rPr lang="en-US" sz="2400" dirty="0" err="1" smtClean="0"/>
              <a:t>Kế</a:t>
            </a:r>
            <a:r>
              <a:rPr lang="en-US" sz="2400" dirty="0" smtClean="0"/>
              <a:t> </a:t>
            </a:r>
            <a:r>
              <a:rPr lang="en-US" sz="2400" dirty="0" err="1" smtClean="0"/>
              <a:t>hoach</a:t>
            </a:r>
            <a:r>
              <a:rPr lang="en-US" sz="2400" dirty="0" smtClean="0"/>
              <a:t> </a:t>
            </a:r>
            <a:r>
              <a:rPr lang="en-US" sz="2400" dirty="0" err="1" smtClean="0"/>
              <a:t>doanh</a:t>
            </a:r>
            <a:r>
              <a:rPr lang="en-US" sz="2400" dirty="0" smtClean="0"/>
              <a:t>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dirty="0" err="1" smtClean="0"/>
              <a:t>trí</a:t>
            </a:r>
            <a:r>
              <a:rPr lang="en-US" sz="2400" dirty="0" smtClean="0"/>
              <a:t> </a:t>
            </a:r>
            <a:r>
              <a:rPr lang="en-US" sz="2400" dirty="0" err="1" smtClean="0"/>
              <a:t>tuệ</a:t>
            </a:r>
            <a:r>
              <a:rPr lang="en-US" sz="2400" dirty="0"/>
              <a:t>.</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42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dirty="0" err="1" smtClean="0"/>
              <a:t>danh</a:t>
            </a:r>
            <a:r>
              <a:rPr lang="en-US" dirty="0" smtClean="0"/>
              <a:t> </a:t>
            </a:r>
            <a:r>
              <a:rPr lang="en-US" dirty="0" err="1" smtClean="0"/>
              <a:t>mục</a:t>
            </a:r>
            <a:r>
              <a:rPr lang="en-US" dirty="0" smtClean="0"/>
              <a:t>)</a:t>
            </a:r>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dirty="0" err="1" smtClean="0"/>
              <a:t>bắt</a:t>
            </a:r>
            <a:r>
              <a:rPr lang="en-US" dirty="0" smtClean="0"/>
              <a:t> </a:t>
            </a:r>
            <a:r>
              <a:rPr lang="en-US" dirty="0" err="1" smtClean="0"/>
              <a:t>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35</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36</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052" y="3124200"/>
            <a:ext cx="3446236"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3939322" y="2095658"/>
            <a:ext cx="4087586" cy="3878214"/>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3" action="ppaction://hlinkfile"/>
              </a:rPr>
              <a:t>Câu</a:t>
            </a:r>
            <a:r>
              <a:rPr lang="en-US" dirty="0" smtClean="0">
                <a:hlinkClick r:id="rId3" action="ppaction://hlinkfile"/>
              </a:rPr>
              <a:t> </a:t>
            </a:r>
            <a:r>
              <a:rPr lang="en-US" dirty="0" err="1" smtClean="0">
                <a:hlinkClick r:id="rId3" action="ppaction://hlinkfile"/>
              </a:rPr>
              <a:t>hỏi</a:t>
            </a:r>
            <a:r>
              <a:rPr lang="en-US" dirty="0" smtClean="0">
                <a:hlinkClick r:id="rId3" action="ppaction://hlinkfile"/>
              </a:rPr>
              <a:t> </a:t>
            </a:r>
            <a:r>
              <a:rPr lang="en-US" dirty="0" err="1" smtClean="0">
                <a:hlinkClick r:id="rId3" action="ppaction://hlinkfile"/>
              </a:rPr>
              <a:t>kiểm</a:t>
            </a:r>
            <a:r>
              <a:rPr lang="en-US" dirty="0" smtClean="0">
                <a:hlinkClick r:id="rId3" action="ppaction://hlinkfile"/>
              </a:rPr>
              <a:t> </a:t>
            </a:r>
            <a:r>
              <a:rPr lang="en-US" dirty="0" err="1" smtClean="0">
                <a:hlinkClick r:id="rId3" action="ppaction://hlinkfile"/>
              </a:rPr>
              <a:t>tra</a:t>
            </a:r>
            <a:r>
              <a:rPr lang="en-US" dirty="0" smtClean="0">
                <a:hlinkClick r:id="rId3" action="ppaction://hlinkfile"/>
              </a:rPr>
              <a:t> </a:t>
            </a:r>
            <a:r>
              <a:rPr lang="en-US" dirty="0" err="1" smtClean="0">
                <a:hlinkClick r:id="rId3" action="ppaction://hlinkfile"/>
              </a:rPr>
              <a:t>trình</a:t>
            </a:r>
            <a:r>
              <a:rPr lang="en-US" dirty="0" smtClean="0">
                <a:hlinkClick r:id="rId3" action="ppaction://hlinkfile"/>
              </a:rPr>
              <a:t> </a:t>
            </a:r>
            <a:r>
              <a:rPr lang="en-US" dirty="0" err="1" smtClean="0">
                <a:hlinkClick r:id="rId3" action="ppaction://hlinkfile"/>
              </a:rPr>
              <a:t>độ</a:t>
            </a:r>
            <a:r>
              <a:rPr lang="en-US" dirty="0" smtClean="0">
                <a:hlinkClick r:id="rId3" action="ppaction://hlinkfile"/>
              </a:rPr>
              <a:t> </a:t>
            </a:r>
            <a:r>
              <a:rPr lang="en-US" dirty="0" err="1" smtClean="0">
                <a:hlinkClick r:id="rId3" action="ppaction://hlinkfile"/>
              </a:rPr>
              <a:t>nhân</a:t>
            </a:r>
            <a:r>
              <a:rPr lang="en-US" dirty="0" smtClean="0">
                <a:hlinkClick r:id="rId3" action="ppaction://hlinkfile"/>
              </a:rPr>
              <a:t> </a:t>
            </a:r>
            <a:r>
              <a:rPr lang="en-US" dirty="0" err="1" smtClean="0">
                <a:hlinkClick r:id="rId3" action="ppaction://hlinkfile"/>
              </a:rPr>
              <a:t>viên</a:t>
            </a:r>
            <a:r>
              <a:rPr lang="en-US" dirty="0" smtClean="0">
                <a:hlinkClick r:id="rId3" action="ppaction://hlinkfile"/>
              </a:rPr>
              <a:t> </a:t>
            </a:r>
            <a:r>
              <a:rPr lang="en-US" dirty="0" err="1" smtClean="0">
                <a:hlinkClick r:id="rId3" action="ppaction://hlinkfile"/>
              </a:rPr>
              <a:t>trong</a:t>
            </a:r>
            <a:r>
              <a:rPr lang="en-US" dirty="0" smtClean="0">
                <a:hlinkClick r:id="rId3" action="ppaction://hlinkfile"/>
              </a:rPr>
              <a:t> </a:t>
            </a:r>
            <a:r>
              <a:rPr lang="en-US" dirty="0" err="1" smtClean="0">
                <a:hlinkClick r:id="rId3" action="ppaction://hlinkfile"/>
              </a:rPr>
              <a:t>tổ</a:t>
            </a:r>
            <a:r>
              <a:rPr lang="en-US" dirty="0" smtClean="0">
                <a:hlinkClick r:id="rId3" action="ppaction://hlinkfile"/>
              </a:rPr>
              <a:t> </a:t>
            </a:r>
            <a:r>
              <a:rPr lang="en-US" dirty="0" err="1" smtClean="0">
                <a:hlinkClick r:id="rId3" action="ppaction://hlinkfile"/>
              </a:rPr>
              <a:t>chức</a:t>
            </a:r>
            <a:r>
              <a:rPr lang="en-US" dirty="0" smtClean="0">
                <a:hlinkClick r:id="rId3" action="ppaction://hlinkfile"/>
              </a:rPr>
              <a:t> </a:t>
            </a:r>
            <a:r>
              <a:rPr lang="en-US" dirty="0" err="1" smtClean="0">
                <a:hlinkClick r:id="rId3" action="ppaction://hlinkfile"/>
              </a:rPr>
              <a:t>có</a:t>
            </a:r>
            <a:r>
              <a:rPr lang="en-US" dirty="0" smtClean="0">
                <a:hlinkClick r:id="rId3" action="ppaction://hlinkfile"/>
              </a:rPr>
              <a:t> </a:t>
            </a:r>
            <a:r>
              <a:rPr lang="en-US" dirty="0" err="1" smtClean="0">
                <a:hlinkClick r:id="rId3" action="ppaction://hlinkfile"/>
              </a:rPr>
              <a:t>chứng</a:t>
            </a:r>
            <a:r>
              <a:rPr lang="en-US" dirty="0" smtClean="0">
                <a:hlinkClick r:id="rId3" action="ppaction://hlinkfile"/>
              </a:rPr>
              <a:t> </a:t>
            </a:r>
            <a:r>
              <a:rPr lang="en-US" dirty="0" err="1" smtClean="0">
                <a:hlinkClick r:id="rId3" action="ppaction://hlinkfile"/>
              </a:rPr>
              <a:t>chỉ</a:t>
            </a:r>
            <a:r>
              <a:rPr lang="en-US" dirty="0" smtClean="0">
                <a:hlinkClick r:id="rId3"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pic>
        <p:nvPicPr>
          <p:cNvPr id="7" name="Picture 6">
            <a:hlinkClick r:id="rId3" action="ppaction://hlinkfile"/>
          </p:cNvPr>
          <p:cNvPicPr>
            <a:picLocks noChangeAspect="1"/>
          </p:cNvPicPr>
          <p:nvPr/>
        </p:nvPicPr>
        <p:blipFill>
          <a:blip r:embed="rId4"/>
          <a:stretch>
            <a:fillRect/>
          </a:stretch>
        </p:blipFill>
        <p:spPr>
          <a:xfrm>
            <a:off x="1262062" y="2103709"/>
            <a:ext cx="5857875" cy="4391025"/>
          </a:xfrm>
          <a:prstGeom prst="rect">
            <a:avLst/>
          </a:prstGeom>
        </p:spPr>
      </p:pic>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7467600"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6248400" y="5086203"/>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40</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smtClean="0"/>
              <a:t>”</a:t>
            </a:r>
          </a:p>
          <a:p>
            <a:r>
              <a:rPr lang="en-US" sz="1800"/>
              <a:t>Per Rhein </a:t>
            </a:r>
            <a:r>
              <a:rPr lang="en-US" sz="1800" smtClean="0"/>
              <a:t>Hansen: “</a:t>
            </a:r>
            <a:r>
              <a:rPr lang="en-US" sz="1800" i="1" smtClean="0"/>
              <a:t>Risk assessment - The </a:t>
            </a:r>
            <a:r>
              <a:rPr lang="en-US" sz="1800" i="1"/>
              <a:t>basis for </a:t>
            </a:r>
            <a:r>
              <a:rPr lang="en-US" sz="1800" i="1" smtClean="0"/>
              <a:t>ISMS</a:t>
            </a:r>
            <a:r>
              <a:rPr lang="en-US" sz="1800" smtClean="0"/>
              <a:t>”</a:t>
            </a:r>
            <a:endParaRPr lang="en-US" sz="1800"/>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acsregistrars.vn/chung-nhan-tieu-chuan-iso-27001</a:t>
            </a:r>
            <a:endParaRPr lang="en-US" sz="1800" smtClean="0"/>
          </a:p>
          <a:p>
            <a:r>
              <a:rPr lang="en-US" sz="1800">
                <a:hlinkClick r:id="rId5"/>
              </a:rPr>
              <a:t>http://</a:t>
            </a:r>
            <a:r>
              <a:rPr lang="en-US" sz="1800" smtClean="0">
                <a:hlinkClick r:id="rId5"/>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dirty="0"/>
              <a:t>Internet/</a:t>
            </a:r>
            <a:r>
              <a:rPr lang="en-GB" sz="2000" dirty="0"/>
              <a:t>email /</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tr-TR" sz="2000" dirty="0"/>
              <a:t>V</a:t>
            </a:r>
            <a:r>
              <a:rPr lang="en-GB" sz="2000" dirty="0" err="1"/>
              <a:t>iruses</a:t>
            </a:r>
            <a:r>
              <a:rPr lang="en-GB" sz="2000" dirty="0"/>
              <a:t>/spy-ware </a:t>
            </a:r>
            <a:r>
              <a:rPr lang="en-GB" sz="2000" dirty="0" err="1"/>
              <a:t>etc</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dirty="0" err="1" smtClean="0"/>
              <a:t>ra</a:t>
            </a:r>
            <a:r>
              <a:rPr lang="en-GB" sz="2400" dirty="0" smtClean="0"/>
              <a:t> </a:t>
            </a:r>
            <a:r>
              <a:rPr lang="en-GB" sz="2400" dirty="0" err="1" smtClean="0"/>
              <a:t>nhằm</a:t>
            </a:r>
            <a:r>
              <a:rPr lang="en-GB" sz="2400" dirty="0" smtClean="0"/>
              <a:t> </a:t>
            </a:r>
            <a:r>
              <a:rPr lang="en-GB" sz="2400" dirty="0" err="1" smtClean="0"/>
              <a:t>để</a:t>
            </a:r>
            <a:r>
              <a:rPr lang="en-GB" sz="2400" dirty="0" smtClean="0"/>
              <a:t> </a:t>
            </a:r>
            <a:r>
              <a:rPr lang="en-GB" sz="2400" dirty="0" err="1" smtClean="0"/>
              <a:t>một</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nên</a:t>
            </a:r>
            <a:r>
              <a:rPr lang="en-GB" sz="2400" dirty="0" smtClean="0"/>
              <a:t> </a:t>
            </a:r>
            <a:r>
              <a:rPr lang="en-GB" sz="2400" dirty="0" err="1" smtClean="0"/>
              <a:t>bảo</a:t>
            </a:r>
            <a:r>
              <a:rPr lang="en-GB" sz="2400" dirty="0" smtClean="0"/>
              <a:t>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55147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996</TotalTime>
  <Words>3335</Words>
  <Application>Microsoft Office PowerPoint</Application>
  <PresentationFormat>On-screen Show (4:3)</PresentationFormat>
  <Paragraphs>460</Paragraphs>
  <Slides>41</Slides>
  <Notes>33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TIÊU CHUẨN ISO 27001:2013</vt:lpstr>
      <vt:lpstr>TIÊU CHUẨN ISO 27001:2013</vt:lpstr>
      <vt:lpstr>MÔ HÌNH PDCA CỦA ISO 27001:2013</vt:lpstr>
      <vt:lpstr>MÔ HÌNH PDCA CỦA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LanAnh</cp:lastModifiedBy>
  <cp:revision>57</cp:revision>
  <dcterms:created xsi:type="dcterms:W3CDTF">2014-08-22T03:03:46Z</dcterms:created>
  <dcterms:modified xsi:type="dcterms:W3CDTF">2014-09-06T07:45:12Z</dcterms:modified>
</cp:coreProperties>
</file>