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6" r:id="rId2"/>
    <p:sldId id="258" r:id="rId3"/>
    <p:sldId id="259" r:id="rId4"/>
    <p:sldId id="285" r:id="rId5"/>
    <p:sldId id="260" r:id="rId6"/>
    <p:sldId id="261" r:id="rId7"/>
    <p:sldId id="262" r:id="rId8"/>
    <p:sldId id="290" r:id="rId9"/>
    <p:sldId id="263" r:id="rId10"/>
    <p:sldId id="267" r:id="rId11"/>
    <p:sldId id="268" r:id="rId12"/>
    <p:sldId id="292" r:id="rId13"/>
    <p:sldId id="264" r:id="rId14"/>
    <p:sldId id="265" r:id="rId15"/>
    <p:sldId id="266" r:id="rId16"/>
    <p:sldId id="276" r:id="rId17"/>
    <p:sldId id="277" r:id="rId18"/>
    <p:sldId id="281" r:id="rId19"/>
    <p:sldId id="295" r:id="rId20"/>
    <p:sldId id="269" r:id="rId21"/>
    <p:sldId id="283" r:id="rId22"/>
    <p:sldId id="275" r:id="rId23"/>
    <p:sldId id="270" r:id="rId24"/>
    <p:sldId id="271" r:id="rId25"/>
    <p:sldId id="291" r:id="rId26"/>
    <p:sldId id="272" r:id="rId27"/>
    <p:sldId id="273" r:id="rId28"/>
    <p:sldId id="296" r:id="rId29"/>
    <p:sldId id="297" r:id="rId30"/>
    <p:sldId id="298" r:id="rId31"/>
    <p:sldId id="286" r:id="rId32"/>
    <p:sldId id="299" r:id="rId33"/>
    <p:sldId id="288" r:id="rId34"/>
    <p:sldId id="293" r:id="rId35"/>
    <p:sldId id="294" r:id="rId36"/>
    <p:sldId id="287" r:id="rId37"/>
    <p:sldId id="278" r:id="rId38"/>
    <p:sldId id="279" r:id="rId39"/>
    <p:sldId id="282" r:id="rId40"/>
    <p:sldId id="284" r:id="rId41"/>
    <p:sldId id="280" r:id="rId42"/>
    <p:sldId id="28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3" autoAdjust="0"/>
  </p:normalViewPr>
  <p:slideViewPr>
    <p:cSldViewPr>
      <p:cViewPr varScale="1">
        <p:scale>
          <a:sx n="75" d="100"/>
          <a:sy n="75" d="100"/>
        </p:scale>
        <p:origin x="1422" y="78"/>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16/09/2014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a:t>
            </a:r>
            <a:r>
              <a:rPr lang="en-US" baseline="0" smtClean="0"/>
              <a:t>1.6</a:t>
            </a:r>
            <a:endParaRPr lang="en-US" baseline="0" smtClean="0"/>
          </a:p>
          <a:p>
            <a:r>
              <a:rPr lang="en-US" baseline="0" smtClean="0"/>
              <a:t>Last update: September </a:t>
            </a:r>
            <a:r>
              <a:rPr lang="en-US" baseline="0" smtClean="0"/>
              <a:t>16, </a:t>
            </a:r>
            <a:r>
              <a:rPr lang="en-US" baseline="0" smtClean="0"/>
              <a:t>2014</a:t>
            </a:r>
            <a:endParaRPr lang="en-US" smtClean="0"/>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Xác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định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ích</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rủi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ro</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Kiểm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soát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thực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hiện</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mới</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297686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
            </a:pPr>
            <a:r>
              <a:rPr lang="en-US" sz="1200" smtClean="0"/>
              <a:t>Security Policy </a:t>
            </a:r>
            <a:r>
              <a:rPr lang="en-US" smtClean="0"/>
              <a:t>(Xác thực bảo mật)</a:t>
            </a:r>
            <a:endParaRPr lang="en-GB" smtClean="0"/>
          </a:p>
          <a:p>
            <a:pPr marL="171450" indent="-171450">
              <a:lnSpc>
                <a:spcPct val="80000"/>
              </a:lnSpc>
              <a:buFont typeface="Wingdings" panose="05000000000000000000" pitchFamily="2" charset="2"/>
              <a:buChar char="§"/>
            </a:pPr>
            <a:r>
              <a:rPr lang="en-US" sz="1200" smtClean="0"/>
              <a:t>Organization of Information Security </a:t>
            </a:r>
            <a:r>
              <a:rPr lang="en-US" smtClean="0"/>
              <a:t>(Tổ chức bảo mật thông tin…)</a:t>
            </a:r>
            <a:endParaRPr lang="en-GB" smtClean="0"/>
          </a:p>
          <a:p>
            <a:pPr marL="171450" indent="-171450">
              <a:lnSpc>
                <a:spcPct val="80000"/>
              </a:lnSpc>
              <a:buFont typeface="Wingdings" panose="05000000000000000000" pitchFamily="2" charset="2"/>
              <a:buChar char="§"/>
            </a:pPr>
            <a:r>
              <a:rPr lang="en-US" sz="1200" smtClean="0"/>
              <a:t>Asset Management </a:t>
            </a:r>
            <a:r>
              <a:rPr lang="en-US" smtClean="0"/>
              <a:t>(xác định trách nhiệm…)</a:t>
            </a:r>
            <a:endParaRPr lang="en-GB" smtClean="0"/>
          </a:p>
          <a:p>
            <a:pPr marL="171450" indent="-171450">
              <a:lnSpc>
                <a:spcPct val="80000"/>
              </a:lnSpc>
              <a:buFont typeface="Wingdings" panose="05000000000000000000" pitchFamily="2" charset="2"/>
              <a:buChar char="§"/>
            </a:pPr>
            <a:r>
              <a:rPr lang="en-US" sz="1200" smtClean="0"/>
              <a:t>Human Resources Security </a:t>
            </a:r>
            <a:r>
              <a:rPr lang="en-US" smtClean="0"/>
              <a:t>(đào tạo, khen thưởng nhân viên…)</a:t>
            </a:r>
            <a:endParaRPr lang="en-GB" smtClean="0"/>
          </a:p>
          <a:p>
            <a:pPr marL="171450" indent="-171450">
              <a:lnSpc>
                <a:spcPct val="80000"/>
              </a:lnSpc>
              <a:buFont typeface="Wingdings" panose="05000000000000000000" pitchFamily="2" charset="2"/>
              <a:buChar char="§"/>
            </a:pPr>
            <a:r>
              <a:rPr lang="en-US" sz="1200" smtClean="0"/>
              <a:t>Physical and Environmental Security </a:t>
            </a:r>
            <a:r>
              <a:rPr lang="en-US" smtClean="0"/>
              <a:t>(chống mất máy thông tin….)</a:t>
            </a:r>
            <a:endParaRPr lang="en-GB" smtClean="0"/>
          </a:p>
          <a:p>
            <a:pPr marL="171450" indent="-171450">
              <a:lnSpc>
                <a:spcPct val="80000"/>
              </a:lnSpc>
              <a:buFont typeface="Wingdings" panose="05000000000000000000" pitchFamily="2" charset="2"/>
              <a:buChar char="§"/>
            </a:pPr>
            <a:r>
              <a:rPr lang="en-US" sz="1200" smtClean="0"/>
              <a:t>Communications and Operations Management </a:t>
            </a:r>
            <a:r>
              <a:rPr lang="en-US" smtClean="0"/>
              <a:t>(</a:t>
            </a:r>
            <a:r>
              <a:rPr lang="en-GB" smtClean="0"/>
              <a:t>điều khiển hệ thống và mạng thông tin</a:t>
            </a:r>
            <a:r>
              <a:rPr lang="en-US" smtClean="0"/>
              <a:t>)</a:t>
            </a:r>
            <a:endParaRPr lang="en-GB" smtClean="0"/>
          </a:p>
          <a:p>
            <a:pPr marL="171450" indent="-171450">
              <a:lnSpc>
                <a:spcPct val="80000"/>
              </a:lnSpc>
              <a:buFont typeface="Wingdings" panose="05000000000000000000" pitchFamily="2" charset="2"/>
              <a:buChar char="§"/>
            </a:pPr>
            <a:r>
              <a:rPr lang="en-US" sz="1200" smtClean="0"/>
              <a:t>Access Control </a:t>
            </a:r>
            <a:r>
              <a:rPr lang="en-US" smtClean="0"/>
              <a:t>(quản lý truy xuất thông tin)</a:t>
            </a:r>
            <a:endParaRPr lang="en-GB" smtClean="0"/>
          </a:p>
          <a:p>
            <a:pPr marL="171450" indent="-171450">
              <a:lnSpc>
                <a:spcPct val="80000"/>
              </a:lnSpc>
              <a:buFont typeface="Wingdings" panose="05000000000000000000" pitchFamily="2" charset="2"/>
              <a:buChar char="§"/>
            </a:pPr>
            <a:r>
              <a:rPr lang="en-US" sz="1200" smtClean="0"/>
              <a:t>Information Systems Acquisition, development and maintenance </a:t>
            </a:r>
            <a:r>
              <a:rPr lang="en-US" smtClean="0"/>
              <a:t>(quy trình phát triện…)</a:t>
            </a:r>
            <a:endParaRPr lang="en-GB" smtClean="0"/>
          </a:p>
          <a:p>
            <a:pPr marL="171450" indent="-171450">
              <a:lnSpc>
                <a:spcPct val="80000"/>
              </a:lnSpc>
              <a:buFont typeface="Wingdings" panose="05000000000000000000" pitchFamily="2" charset="2"/>
              <a:buChar char="§"/>
            </a:pPr>
            <a:r>
              <a:rPr lang="en-US" sz="1200" smtClean="0"/>
              <a:t>Information Security Incident Management </a:t>
            </a:r>
            <a:r>
              <a:rPr lang="en-US" smtClean="0"/>
              <a:t>(báo cáo và quản lý các sự cố)</a:t>
            </a:r>
            <a:endParaRPr lang="en-GB" smtClean="0"/>
          </a:p>
          <a:p>
            <a:pPr marL="171450" indent="-171450">
              <a:lnSpc>
                <a:spcPct val="80000"/>
              </a:lnSpc>
              <a:buFont typeface="Wingdings" panose="05000000000000000000" pitchFamily="2" charset="2"/>
              <a:buChar char="§"/>
            </a:pPr>
            <a:r>
              <a:rPr lang="en-US" sz="1200" smtClean="0"/>
              <a:t>Business Continuity Management </a:t>
            </a:r>
            <a:r>
              <a:rPr lang="en-US" smtClean="0"/>
              <a:t>(phục hồi dữ liệu khi có mất mát….)</a:t>
            </a:r>
            <a:endParaRPr lang="en-GB" smtClean="0"/>
          </a:p>
          <a:p>
            <a:pPr marL="171450" indent="-171450">
              <a:lnSpc>
                <a:spcPct val="80000"/>
              </a:lnSpc>
              <a:buFont typeface="Wingdings" panose="05000000000000000000" pitchFamily="2" charset="2"/>
              <a:buChar char="§"/>
            </a:pPr>
            <a:r>
              <a:rPr lang="en-US" sz="1200" smtClean="0"/>
              <a:t>Compliance </a:t>
            </a:r>
            <a:r>
              <a:rPr lang="en-US" smtClean="0"/>
              <a:t>(các tiêu chuẩn về đạo đức, ngành nghề….)</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197358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dirty="0" smtClean="0"/>
              <a:t>Security is everyone’s responsibility</a:t>
            </a:r>
            <a:endParaRPr lang="tr-TR" dirty="0" smtClean="0"/>
          </a:p>
          <a:p>
            <a:pPr marL="171450" indent="-171450" eaLnBrk="1" hangingPunct="1">
              <a:lnSpc>
                <a:spcPct val="90000"/>
              </a:lnSpc>
              <a:buFont typeface="Arial" panose="020B0604020202020204" pitchFamily="34" charset="0"/>
              <a:buChar char="•"/>
            </a:pPr>
            <a:r>
              <a:rPr lang="en-US" dirty="0" smtClean="0"/>
              <a:t>All levels of management accountable</a:t>
            </a:r>
            <a:endParaRPr lang="tr-TR" dirty="0" smtClean="0"/>
          </a:p>
          <a:p>
            <a:pPr marL="171450" indent="-171450" eaLnBrk="1" hangingPunct="1">
              <a:buFont typeface="Arial" panose="020B0604020202020204" pitchFamily="34" charset="0"/>
              <a:buChar char="•"/>
            </a:pPr>
            <a:r>
              <a:rPr lang="tr-TR" dirty="0" smtClean="0"/>
              <a:t>Everyone should consider in</a:t>
            </a:r>
            <a:r>
              <a:rPr lang="en-US" dirty="0" smtClean="0"/>
              <a:t> their daily roles</a:t>
            </a:r>
          </a:p>
          <a:p>
            <a:pPr marL="628650" lvl="1" indent="-171450" eaLnBrk="1" hangingPunct="1">
              <a:buFont typeface="Wingdings" panose="05000000000000000000" pitchFamily="2" charset="2"/>
              <a:buChar char="q"/>
            </a:pPr>
            <a:r>
              <a:rPr lang="en-US" dirty="0" smtClean="0"/>
              <a:t>Attitude (willing/aims/wants/targets)</a:t>
            </a:r>
          </a:p>
          <a:p>
            <a:pPr marL="628650" lvl="1" indent="-171450" eaLnBrk="1" hangingPunct="1">
              <a:buFont typeface="Wingdings" panose="05000000000000000000" pitchFamily="2" charset="2"/>
              <a:buChar char="q"/>
            </a:pPr>
            <a:r>
              <a:rPr lang="en-US" dirty="0" smtClean="0"/>
              <a:t>Knowledge (what to do?)</a:t>
            </a:r>
          </a:p>
          <a:p>
            <a:pPr marL="628650" lvl="1" indent="-171450" eaLnBrk="1" hangingPunct="1">
              <a:buFont typeface="Wingdings" panose="05000000000000000000" pitchFamily="2" charset="2"/>
              <a:buChar char="q"/>
            </a:pPr>
            <a:r>
              <a:rPr lang="en-US" dirty="0" smtClean="0"/>
              <a:t>Skill (how to do?)</a:t>
            </a:r>
          </a:p>
          <a:p>
            <a:pPr marL="171450" indent="-171450" eaLnBrk="1" hangingPunct="1">
              <a:buFont typeface="Arial" panose="020B0604020202020204" pitchFamily="34" charset="0"/>
              <a:buChar char="•"/>
            </a:pPr>
            <a:r>
              <a:rPr lang="en-US" dirty="0" smtClean="0"/>
              <a:t>Security is integrated into all operations</a:t>
            </a:r>
            <a:endParaRPr lang="tr-TR" dirty="0" smtClean="0"/>
          </a:p>
          <a:p>
            <a:pPr marL="171450" indent="-171450" eaLnBrk="1" hangingPunct="1">
              <a:buFont typeface="Arial" panose="020B0604020202020204" pitchFamily="34" charset="0"/>
              <a:buChar char="•"/>
            </a:pPr>
            <a:r>
              <a:rPr lang="en-US" dirty="0" smtClean="0"/>
              <a:t>Security performance </a:t>
            </a:r>
            <a:r>
              <a:rPr lang="tr-TR" dirty="0" smtClean="0"/>
              <a:t>should </a:t>
            </a:r>
            <a:r>
              <a:rPr lang="tr-TR" smtClean="0"/>
              <a:t>be</a:t>
            </a:r>
            <a:r>
              <a:rPr lang="en-US" smtClean="0"/>
              <a:t> measured</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278784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a:t>
            </a:r>
            <a:r>
              <a:rPr lang="vi-VN" smtClean="0"/>
              <a:t>chức </a:t>
            </a: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05311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chức </a:t>
            </a:r>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67060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SO 27000 TOOLKIT là bộ sản phẩm an toàn đồng nhất do Tổ chức Tiêu chuẩn hóa Quốc tế (ISO) phối hợp với Ủy ban Kỹ thuật điện quốc tế (IEC) xây dựng nhằm giúp các tổ chức có được một công cụ cần thiết áp dụng các quy phạm an toàn thông tin tốt nhất vào hoạt động kinh doanh hàng ngày. Cho dù bạn là một công ty lớn hay nhỏ, thì ISO 27000 TOOLKIT cũng đều có thể đưa ra một phạm vi thông tin toàn diện nhất nhằm đảm bảo an toàn cho thông tin của bạn.</a:t>
            </a:r>
          </a:p>
          <a:p>
            <a:r>
              <a:rPr lang="vi-VN" sz="1200" b="0" i="0" kern="1200" dirty="0" smtClean="0">
                <a:solidFill>
                  <a:schemeClr val="tx1"/>
                </a:solidFill>
                <a:effectLst/>
                <a:latin typeface="+mn-lt"/>
                <a:ea typeface="+mn-ea"/>
                <a:cs typeface="+mn-cs"/>
              </a:rPr>
              <a:t>ISO 27000 TOOLKIT được xây dựng dựa trên kinh nghiệm phong phú của các chuyên gia cao cấp trong lĩnh vực an toàn thông tin từ nhiều ngành khác nhau, những người mà bản thân họ đã điều hành các dự án an toàn hệ thống kinh doanh một cách thành công trên thế giới. ISO 27000 TOOLKIT đưa ra một phạm vi rộng lớn về Khung Chính sách mà có thể thay đổi và áp dụng theo nhu cầu riêng của từng tổ chức và từ đó có thể xây dựng Văn hóa An ninh Thông tin một cách toàn diện.</a:t>
            </a:r>
          </a:p>
          <a:p>
            <a:r>
              <a:rPr lang="vi-VN" sz="1200" b="0" i="0" kern="1200" dirty="0" smtClean="0">
                <a:solidFill>
                  <a:schemeClr val="tx1"/>
                </a:solidFill>
                <a:effectLst/>
                <a:latin typeface="+mn-lt"/>
                <a:ea typeface="+mn-ea"/>
                <a:cs typeface="+mn-cs"/>
              </a:rPr>
              <a:t>ISO 27000 TOOLKIT là tập hợp các tài liệu và tiêu chuẩn giúp doanh nghiệp đạt được mục đích bảo toàn an ninh thông tin của mình. Nội dung của bộ tiêu chuẩn này bao gồm:</a:t>
            </a:r>
          </a:p>
          <a:p>
            <a:r>
              <a:rPr lang="vi-VN" sz="1200" b="0" i="0" kern="1200" dirty="0" smtClean="0">
                <a:solidFill>
                  <a:schemeClr val="tx1"/>
                </a:solidFill>
                <a:effectLst/>
                <a:latin typeface="+mn-lt"/>
                <a:ea typeface="+mn-ea"/>
                <a:cs typeface="+mn-cs"/>
              </a:rPr>
              <a:t>- Phiên bản mới nhất ISO/IEC 27002 (ISO 17799) và ISO/IEC 27001 (trước đây là BS 7799-2).</a:t>
            </a:r>
          </a:p>
          <a:p>
            <a:r>
              <a:rPr lang="vi-VN" sz="1200" b="0" i="0" kern="1200" dirty="0" smtClean="0">
                <a:solidFill>
                  <a:schemeClr val="tx1"/>
                </a:solidFill>
                <a:effectLst/>
                <a:latin typeface="+mn-lt"/>
                <a:ea typeface="+mn-ea"/>
                <a:cs typeface="+mn-cs"/>
              </a:rPr>
              <a:t>- Bộ chính sách đầy đủ về an toàn thông tin phù hợp với ISO 27002.</a:t>
            </a:r>
          </a:p>
          <a:p>
            <a:r>
              <a:rPr lang="vi-VN" sz="1200" b="0" i="0" kern="1200" dirty="0" smtClean="0">
                <a:solidFill>
                  <a:schemeClr val="tx1"/>
                </a:solidFill>
                <a:effectLst/>
                <a:latin typeface="+mn-lt"/>
                <a:ea typeface="+mn-ea"/>
                <a:cs typeface="+mn-cs"/>
              </a:rPr>
              <a:t>- Phần giới thiệu về ISO 17799 / ISO 27001 / ISO 27002 dưới dạng PowerPoint</a:t>
            </a:r>
          </a:p>
          <a:p>
            <a:r>
              <a:rPr lang="vi-VN" sz="1200" b="0" i="0" kern="1200" dirty="0" smtClean="0">
                <a:solidFill>
                  <a:schemeClr val="tx1"/>
                </a:solidFill>
                <a:effectLst/>
                <a:latin typeface="+mn-lt"/>
                <a:ea typeface="+mn-ea"/>
                <a:cs typeface="+mn-cs"/>
              </a:rPr>
              <a:t>- Công cụ lập kế hoạch khôi phục dữ liệu ( ISO27002 phần 11).</a:t>
            </a:r>
          </a:p>
          <a:p>
            <a:r>
              <a:rPr lang="vi-VN" sz="1200" b="0" i="0" kern="1200" dirty="0" smtClean="0">
                <a:solidFill>
                  <a:schemeClr val="tx1"/>
                </a:solidFill>
                <a:effectLst/>
                <a:latin typeface="+mn-lt"/>
                <a:ea typeface="+mn-ea"/>
                <a:cs typeface="+mn-cs"/>
              </a:rPr>
              <a:t>- Sơ đồ chứng nhận.</a:t>
            </a:r>
          </a:p>
          <a:p>
            <a:r>
              <a:rPr lang="vi-VN" sz="1200" b="0" i="0" kern="1200" dirty="0" smtClean="0">
                <a:solidFill>
                  <a:schemeClr val="tx1"/>
                </a:solidFill>
                <a:effectLst/>
                <a:latin typeface="+mn-lt"/>
                <a:ea typeface="+mn-ea"/>
                <a:cs typeface="+mn-cs"/>
              </a:rPr>
              <a:t>- Công cụ kiểm tra (bản danh sách các mục cần kiểm tra, v.v...) dùng cho hệ thống mạng lưới hiện đại (phần 12).</a:t>
            </a:r>
          </a:p>
          <a:p>
            <a:r>
              <a:rPr lang="vi-VN" sz="1200" b="0" i="0" kern="1200" dirty="0" smtClean="0">
                <a:solidFill>
                  <a:schemeClr val="tx1"/>
                </a:solidFill>
                <a:effectLst/>
                <a:latin typeface="+mn-lt"/>
                <a:ea typeface="+mn-ea"/>
                <a:cs typeface="+mn-cs"/>
              </a:rPr>
              <a:t>- Danh sách đầy đủ các thuật ngữ chuyên môn về máy tính và an toàn thông tin.</a:t>
            </a:r>
          </a:p>
          <a:p>
            <a:r>
              <a:rPr lang="vi-VN" sz="1200" b="0" i="0" kern="1200" dirty="0" smtClean="0">
                <a:solidFill>
                  <a:schemeClr val="tx1"/>
                </a:solidFill>
                <a:effectLst/>
                <a:latin typeface="+mn-lt"/>
                <a:ea typeface="+mn-ea"/>
                <a:cs typeface="+mn-cs"/>
              </a:rPr>
              <a:t>- Bảng câu hỏi phân tích tác động đối với kinh doanh.</a:t>
            </a:r>
          </a:p>
          <a:p>
            <a:r>
              <a:rPr lang="vi-VN" sz="1200" b="0" i="0" kern="1200" dirty="0" smtClean="0">
                <a:solidFill>
                  <a:schemeClr val="tx1"/>
                </a:solidFill>
                <a:effectLst/>
                <a:latin typeface="+mn-lt"/>
                <a:ea typeface="+mn-ea"/>
                <a:cs typeface="+mn-cs"/>
              </a:rPr>
              <a:t>ISO 27001: Công nghệ thông tin. Kỹ thuật an toàn. Hệ thống quản lý an toàn thông tin. Các yêu cầu</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Information technology</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Security techniques</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Information Security management system</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Requirements</a:t>
            </a:r>
            <a:r>
              <a:rPr lang="en-US" sz="1200" b="0" i="0" kern="1200" dirty="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ISO 27002: Công nghệ thông tin. Kỹ thuật an toàn. Qui phạm thực hành về quản lý an toàn thông tin (ISO/IEC 17799:2005)_ Information technology. Security techniques. Code of practice for information security management (ISO/IEC 17799:2005);</a:t>
            </a:r>
          </a:p>
          <a:p>
            <a:r>
              <a:rPr lang="vi-VN" sz="1200" b="0" i="0" kern="1200" dirty="0" smtClean="0">
                <a:solidFill>
                  <a:schemeClr val="tx1"/>
                </a:solidFill>
                <a:effectLst/>
                <a:latin typeface="+mn-lt"/>
                <a:ea typeface="+mn-ea"/>
                <a:cs typeface="+mn-cs"/>
              </a:rPr>
              <a:t>Đây là một bộ tổng hợp gồm hàng trăm chính sách an toàn thông tin theo ISO 27002/17799. Các chính sách đều đã được thử nghiệm và kiểm tra – và đã được sử dụng trên 20 nước. Ngoài ra còn có các ghi chú giải thích cùng với các vấn đề chủ chốt để cân nhắc khi nào áp dụng từng chính sách. Các chính sách còn được tham chiếu chéo với mục tương ứng trong ISO 27002, cung cấp đường link cần thiết để đối chiếu ngược với tiêu chuẩn. Các chính sách này giúp bạn tham khảo phần 3 của tiêu chuẩn một cách tin cậy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Theo ý kiến của một số tư vấn viên về ISO 27001, chi phí triển khai tiêu chuẩn ISO 27001 cho đến lúc chứng nhận vào khoảng 25.000 – 200.000 USD (488 triệu - 3,9 tỷ đồng). Đương nhiên, chi phí này còn tuỳ thuộc vào quy mô DN, phạm vi triển khai tiêu chuẩn ISO 27001. Đối với một ngân hàng thương mại với quy mô hàng trăm chi nhánh thì chỉ riêng chi phí tư vấn ISO 27001 có thể lên đến hàng tỷ đồng.</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10184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1459974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ISO 27001:2005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(British Standards Institution BSI).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1990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1995,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5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1999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12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2000,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2002,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ISO 9001:2000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ISO 14001:1996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(OECD).</a:t>
            </a:r>
          </a:p>
          <a:p>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10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2005 ISO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BS7799-2:2002,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ISMS.</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400992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ISO 27001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tiêu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chuẩn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viết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ISMS).</a:t>
            </a:r>
            <a:endParaRPr lang="en-US" sz="1200"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ISO 27001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nguy</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63560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ISM</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3:</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ISO 27001:2005.</a:t>
            </a:r>
          </a:p>
          <a:p>
            <a:r>
              <a:rPr lang="en-US" sz="1200" kern="1200" dirty="0" smtClean="0">
                <a:solidFill>
                  <a:schemeClr val="tx1"/>
                </a:solidFill>
                <a:effectLst/>
                <a:latin typeface="+mn-lt"/>
                <a:ea typeface="+mn-ea"/>
                <a:cs typeface="+mn-cs"/>
              </a:rPr>
              <a:t>b)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dọa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d)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4:</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5:</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b="1" kern="12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6:</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7:</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ISO.</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47285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http://auditagency.com.ua/images/iso27001_en1.jpg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670305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800" b="1" dirty="0" smtClean="0">
                <a:solidFill>
                  <a:srgbClr val="FF9933"/>
                </a:solidFill>
              </a:rPr>
              <a:t>Plan</a:t>
            </a:r>
            <a:r>
              <a:rPr lang="en-GB" sz="1800" dirty="0" smtClean="0"/>
              <a:t> (establish the </a:t>
            </a:r>
            <a:r>
              <a:rPr lang="en-GB" sz="1800" smtClean="0"/>
              <a:t>ISMS): e</a:t>
            </a:r>
            <a:r>
              <a:rPr lang="en-GB" sz="1600" smtClean="0"/>
              <a:t>stablish </a:t>
            </a:r>
            <a:r>
              <a:rPr lang="en-GB" sz="1600" dirty="0" smtClean="0"/>
              <a:t>ISMS policy, objectives, processes and procedures relevant to managing risk and improving information security to deliver results in accordance with an organization’s overall policies and objectives.</a:t>
            </a:r>
            <a:endParaRPr lang="en-GB" sz="1800" dirty="0" smtClean="0"/>
          </a:p>
          <a:p>
            <a:pPr eaLnBrk="1" hangingPunct="1">
              <a:spcBef>
                <a:spcPts val="600"/>
              </a:spcBef>
            </a:pPr>
            <a:r>
              <a:rPr lang="en-GB" sz="1800" b="1" dirty="0" smtClean="0">
                <a:solidFill>
                  <a:srgbClr val="000099"/>
                </a:solidFill>
              </a:rPr>
              <a:t>Do</a:t>
            </a:r>
            <a:r>
              <a:rPr lang="en-GB" sz="1800" dirty="0" smtClean="0"/>
              <a:t> (implement and operate the </a:t>
            </a:r>
            <a:r>
              <a:rPr lang="en-GB" sz="1800" smtClean="0"/>
              <a:t>ISMS): i</a:t>
            </a:r>
            <a:r>
              <a:rPr lang="en-GB" sz="1600" smtClean="0"/>
              <a:t>mplement </a:t>
            </a:r>
            <a:r>
              <a:rPr lang="en-GB" sz="1600" dirty="0" smtClean="0"/>
              <a:t>and operate the ISMS policy, controls, processes </a:t>
            </a:r>
            <a:r>
              <a:rPr lang="en-GB" sz="1600" smtClean="0"/>
              <a:t>and procedures.</a:t>
            </a:r>
          </a:p>
          <a:p>
            <a:pPr eaLnBrk="1" hangingPunct="1">
              <a:spcBef>
                <a:spcPts val="600"/>
              </a:spcBef>
            </a:pPr>
            <a:r>
              <a:rPr lang="en-GB" sz="1800" b="1" smtClean="0">
                <a:solidFill>
                  <a:srgbClr val="FF0000"/>
                </a:solidFill>
              </a:rPr>
              <a:t>Check</a:t>
            </a:r>
            <a:r>
              <a:rPr lang="en-GB" sz="1800" smtClean="0"/>
              <a:t> (monitor and review the ISMS):</a:t>
            </a:r>
            <a:r>
              <a:rPr lang="en-GB" sz="1800" baseline="0" smtClean="0"/>
              <a:t> a</a:t>
            </a:r>
            <a:r>
              <a:rPr lang="en-GB" sz="1600" smtClean="0"/>
              <a:t>ssess and, where applicable, measure process performance against ISMS policy, objectives and practical experience and report the results to management for review.</a:t>
            </a:r>
            <a:endParaRPr lang="en-GB" sz="1800" smtClean="0"/>
          </a:p>
          <a:p>
            <a:pPr eaLnBrk="1" hangingPunct="1">
              <a:spcBef>
                <a:spcPts val="600"/>
              </a:spcBef>
            </a:pPr>
            <a:r>
              <a:rPr lang="en-GB" sz="1800" b="1" smtClean="0">
                <a:solidFill>
                  <a:srgbClr val="008000"/>
                </a:solidFill>
              </a:rPr>
              <a:t>Act</a:t>
            </a:r>
            <a:r>
              <a:rPr lang="en-GB" sz="1800" smtClean="0"/>
              <a:t> (maintain and improve the ISMS):</a:t>
            </a:r>
            <a:r>
              <a:rPr lang="en-GB" sz="1800" baseline="0" smtClean="0"/>
              <a:t> t</a:t>
            </a:r>
            <a:r>
              <a:rPr lang="en-GB" sz="1600" smtClean="0"/>
              <a:t>ake corrective and preventive actions, based on the results of the internal ISMS audit and management review or other relevant information, to achieve continual improvement of the ISMS.</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757090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600" smtClean="0"/>
              <a:t>The Statement of Applicability (</a:t>
            </a:r>
            <a:r>
              <a:rPr lang="en-GB" sz="1600" b="1" smtClean="0">
                <a:solidFill>
                  <a:srgbClr val="FF0000"/>
                </a:solidFill>
              </a:rPr>
              <a:t>SOA</a:t>
            </a:r>
            <a:r>
              <a:rPr lang="en-GB" sz="1600" smtClean="0"/>
              <a:t>) is a key ISMS document listing the organization’s information security control objectives and controls. </a:t>
            </a:r>
          </a:p>
          <a:p>
            <a:pPr eaLnBrk="1" hangingPunct="1">
              <a:spcBef>
                <a:spcPts val="600"/>
              </a:spcBef>
            </a:pPr>
            <a:r>
              <a:rPr lang="en-GB" sz="1600" smtClean="0"/>
              <a:t>The SOA is derived from the results of the risk assessment, where:</a:t>
            </a:r>
          </a:p>
          <a:p>
            <a:pPr marL="285750" lvl="0" indent="-285750" eaLnBrk="1" hangingPunct="1">
              <a:spcBef>
                <a:spcPts val="600"/>
              </a:spcBef>
              <a:buFont typeface="Wingdings" panose="05000000000000000000" pitchFamily="2" charset="2"/>
              <a:buChar char="q"/>
            </a:pPr>
            <a:r>
              <a:rPr lang="en-GB" sz="1600" smtClean="0"/>
              <a:t>Risk treatments have been selected;</a:t>
            </a:r>
          </a:p>
          <a:p>
            <a:pPr marL="285750" lvl="0" indent="-285750" eaLnBrk="1" hangingPunct="1">
              <a:spcBef>
                <a:spcPts val="600"/>
              </a:spcBef>
              <a:buFont typeface="Wingdings" panose="05000000000000000000" pitchFamily="2" charset="2"/>
              <a:buChar char="q"/>
            </a:pPr>
            <a:r>
              <a:rPr lang="en-GB" sz="1600" smtClean="0"/>
              <a:t>All relevant legal and regulatory requirements have been identified; </a:t>
            </a:r>
          </a:p>
          <a:p>
            <a:pPr marL="285750" lvl="0" indent="-285750" eaLnBrk="1" hangingPunct="1">
              <a:spcBef>
                <a:spcPts val="600"/>
              </a:spcBef>
              <a:buFont typeface="Wingdings" panose="05000000000000000000" pitchFamily="2" charset="2"/>
              <a:buChar char="q"/>
            </a:pPr>
            <a:r>
              <a:rPr lang="en-GB" sz="1600" smtClean="0"/>
              <a:t>Contractual obligations are fully understood; </a:t>
            </a:r>
          </a:p>
          <a:p>
            <a:pPr marL="285750" lvl="0" indent="-285750" eaLnBrk="1" hangingPunct="1">
              <a:spcBef>
                <a:spcPts val="600"/>
              </a:spcBef>
              <a:buFont typeface="Wingdings" panose="05000000000000000000" pitchFamily="2" charset="2"/>
              <a:buChar char="q"/>
            </a:pPr>
            <a:r>
              <a:rPr lang="en-GB" sz="1600" smtClean="0"/>
              <a:t>A review the organization’s own business needs and requirements has been carried out. </a:t>
            </a:r>
          </a:p>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2093220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2291065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133504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3266897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a:t>
            </a:r>
            <a:r>
              <a:rPr lang="vi-VN" smtClean="0"/>
              <a:t>uan </a:t>
            </a:r>
            <a:r>
              <a:rPr lang="vi-VN" dirty="0" smtClean="0"/>
              <a:t>trọng là </a:t>
            </a:r>
            <a:r>
              <a:rPr lang="en-US" dirty="0" err="1" smtClean="0"/>
              <a:t>phần</a:t>
            </a:r>
            <a:r>
              <a:rPr lang="en-US" baseline="0" dirty="0" smtClean="0"/>
              <a:t> </a:t>
            </a:r>
            <a:r>
              <a:rPr lang="en-US" baseline="0" dirty="0" err="1" smtClean="0"/>
              <a:t>chung</a:t>
            </a:r>
            <a:r>
              <a:rPr lang="en-US" baseline="0" dirty="0" smtClean="0"/>
              <a:t> </a:t>
            </a:r>
            <a:r>
              <a:rPr lang="vi-VN" dirty="0" smtClean="0"/>
              <a:t>thông thường hoặc </a:t>
            </a:r>
            <a:r>
              <a:rPr lang="en-US" dirty="0" err="1" smtClean="0"/>
              <a:t>các</a:t>
            </a:r>
            <a:r>
              <a:rPr lang="en-US" baseline="0" dirty="0" smtClean="0"/>
              <a:t> </a:t>
            </a:r>
            <a:r>
              <a:rPr lang="en-US" baseline="0" dirty="0" err="1" smtClean="0"/>
              <a:t>chương</a:t>
            </a:r>
            <a:r>
              <a:rPr lang="vi-VN" dirty="0" smtClean="0"/>
              <a:t>, được liên kết dưới cùng một lược đồ hoặc định dạng, nhưng </a:t>
            </a:r>
            <a:r>
              <a:rPr lang="en-US" dirty="0" err="1" smtClean="0"/>
              <a:t>đảm</a:t>
            </a:r>
            <a:r>
              <a:rPr lang="en-US" baseline="0" dirty="0" smtClean="0"/>
              <a:t> </a:t>
            </a:r>
            <a:r>
              <a:rPr lang="en-US" baseline="0" dirty="0" err="1" smtClean="0"/>
              <a:t>bảo</a:t>
            </a:r>
            <a:r>
              <a:rPr lang="en-US" baseline="0" dirty="0" smtClean="0"/>
              <a:t> </a:t>
            </a:r>
            <a:r>
              <a:rPr lang="en-US" err="1" smtClean="0"/>
              <a:t>lưu</a:t>
            </a:r>
            <a:r>
              <a:rPr lang="en-US" baseline="0" smtClean="0"/>
              <a:t> lại </a:t>
            </a:r>
            <a:r>
              <a:rPr lang="vi-VN" smtClean="0"/>
              <a:t>những </a:t>
            </a:r>
            <a:r>
              <a:rPr lang="vi-VN" dirty="0" smtClean="0"/>
              <a:t>khác biệt tồn tại giữa chúng. Vì vậy, để đạt được điều này mối quan hệ</a:t>
            </a:r>
            <a:r>
              <a:rPr lang="en-US" dirty="0" smtClean="0"/>
              <a:t> </a:t>
            </a:r>
            <a:r>
              <a:rPr lang="en-US" err="1" smtClean="0"/>
              <a:t>này</a:t>
            </a:r>
            <a:r>
              <a:rPr lang="vi-VN" smtClean="0"/>
              <a:t>, áp </a:t>
            </a:r>
            <a:r>
              <a:rPr lang="vi-VN" dirty="0" smtClean="0"/>
              <a:t>dụng SL PHỤ LỤC - ISO / IEC, khuôn khổ cung cấp hướng dẫn và yêu cầu</a:t>
            </a:r>
            <a:r>
              <a:rPr lang="en-US" dirty="0" smtClean="0"/>
              <a:t> </a:t>
            </a:r>
            <a:r>
              <a:rPr lang="en-US" dirty="0" err="1" smtClean="0"/>
              <a:t>phổ</a:t>
            </a:r>
            <a:r>
              <a:rPr lang="en-US" baseline="0" dirty="0" smtClean="0"/>
              <a:t> </a:t>
            </a:r>
            <a:r>
              <a:rPr lang="en-US" baseline="0" err="1" smtClean="0"/>
              <a:t>biến</a:t>
            </a:r>
            <a:r>
              <a:rPr lang="en-US" baseline="0" smtClean="0"/>
              <a:t> để </a:t>
            </a:r>
            <a:r>
              <a:rPr lang="vi-VN" smtClean="0"/>
              <a:t>phát </a:t>
            </a:r>
            <a:r>
              <a:rPr lang="vi-VN" dirty="0" smtClean="0"/>
              <a:t>triển tài liệu của bất kỳ hệ thống quản lý, và cho phép tùy chỉnh các yêu cầu bảo tồn mỗi tiêu chuẩn (chất lượng, môi trường, dịch vụ CNTT, Liên tục và an toàn thông tin, trong số khác), để tiêu chuẩn hóa các thuật ngữ một nguyên tắc cơ bản yêu cầu cung cấp việc giải thích và thực hiện chung. Cụ thể với tiêu chuẩn ISO 27001: 2005, </a:t>
            </a:r>
            <a:r>
              <a:rPr lang="en-US" dirty="0" smtClean="0"/>
              <a:t>ISO </a:t>
            </a:r>
            <a:r>
              <a:rPr lang="vi-VN" dirty="0" smtClean="0"/>
              <a:t>2013 là một nhu cầu cơ cấu lại dưới sự mới phương pháp tiếp cận, kể từ ngày BSI (Viện Tiêu chuẩn Anh) công bố dự thảo quốc tế tiêu chuẩn ISO / IEC - 27001: 2013 mang lại sự đổi mới trong các điều kiện để vẹn, rủi ro, kiểm soát và bảo mật.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446581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3385461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PDCA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a:t>
            </a:r>
            <a:br>
              <a:rPr lang="en-US" baseline="0" dirty="0" smtClean="0"/>
            </a:br>
            <a:r>
              <a:rPr lang="vi-VN" baseline="0" dirty="0" smtClean="0"/>
              <a:t>Phương pháp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mới</a:t>
            </a:r>
            <a:r>
              <a:rPr lang="vi-VN" baseline="0" dirty="0" smtClean="0"/>
              <a:t>, nơi các mô hình PDCA</a:t>
            </a:r>
            <a:r>
              <a:rPr lang="en-US" baseline="0" dirty="0" smtClean="0"/>
              <a:t> – </a:t>
            </a:r>
            <a:r>
              <a:rPr lang="en-US" baseline="0" dirty="0" err="1" smtClean="0"/>
              <a:t>trong</a:t>
            </a:r>
            <a:r>
              <a:rPr lang="en-US" baseline="0" dirty="0" smtClean="0"/>
              <a:t> ISO 2005</a:t>
            </a:r>
            <a:r>
              <a:rPr lang="vi-VN" baseline="0" dirty="0" smtClean="0"/>
              <a:t>, </a:t>
            </a:r>
            <a:r>
              <a:rPr lang="vi-VN" baseline="0" smtClean="0"/>
              <a:t>là loại </a:t>
            </a:r>
            <a:r>
              <a:rPr lang="vi-VN" baseline="0" dirty="0" smtClean="0"/>
              <a:t>bỏ), với cấu trúc mới tuỳ theo nhu</a:t>
            </a:r>
            <a:r>
              <a:rPr lang="en-US" baseline="0" dirty="0" smtClean="0"/>
              <a:t> </a:t>
            </a:r>
            <a:r>
              <a:rPr lang="en-US" baseline="0" err="1" smtClean="0"/>
              <a:t>cầu</a:t>
            </a:r>
            <a:r>
              <a:rPr lang="en-US" baseline="0" smtClean="0"/>
              <a:t> và hòa </a:t>
            </a:r>
            <a:r>
              <a:rPr lang="en-US" baseline="0" dirty="0" err="1" smtClean="0"/>
              <a:t>nhập</a:t>
            </a:r>
            <a:r>
              <a:rPr lang="en-US" baseline="0" dirty="0" smtClean="0"/>
              <a:t> </a:t>
            </a:r>
            <a:r>
              <a:rPr lang="vi-VN" baseline="0" dirty="0" smtClean="0"/>
              <a:t>trong tất cả các điều khoản bắt buộc và là một phần không thể thiếu </a:t>
            </a:r>
            <a:r>
              <a:rPr lang="vi-VN" baseline="0" smtClean="0"/>
              <a:t>của tiêu </a:t>
            </a:r>
            <a:r>
              <a:rPr lang="vi-VN" baseline="0" dirty="0" smtClean="0"/>
              <a:t>chuẩn. </a:t>
            </a:r>
          </a:p>
          <a:p>
            <a:r>
              <a:rPr lang="en-US" baseline="0" dirty="0" err="1" smtClean="0"/>
              <a:t>Sự</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bảo</a:t>
            </a:r>
            <a:r>
              <a:rPr lang="en-US" baseline="0" dirty="0" smtClean="0"/>
              <a:t> </a:t>
            </a:r>
            <a:r>
              <a:rPr lang="en-US" baseline="0" dirty="0" err="1" smtClean="0"/>
              <a:t>mật</a:t>
            </a:r>
            <a:r>
              <a:rPr lang="en-US" baseline="0" dirty="0" smtClean="0"/>
              <a:t> </a:t>
            </a:r>
            <a:r>
              <a:rPr lang="vi-VN" baseline="0" dirty="0" smtClean="0"/>
              <a:t>được tăng cường bằng việc xem xét của quản lý rủi </a:t>
            </a:r>
            <a:r>
              <a:rPr lang="vi-VN" baseline="0" smtClean="0"/>
              <a:t>ro các </a:t>
            </a:r>
            <a:r>
              <a:rPr lang="vi-VN" baseline="0" dirty="0" smtClean="0"/>
              <a:t>ứng dụng bảo vệ các trụ cột của an ninh thông tin (bảo mật, toàn vẹn </a:t>
            </a:r>
            <a:r>
              <a:rPr lang="vi-VN" baseline="0" smtClean="0"/>
              <a:t>và sẵn </a:t>
            </a:r>
            <a:r>
              <a:rPr lang="vi-VN" baseline="0" dirty="0" smtClean="0"/>
              <a:t>có) và sự tự tin cho các bên liên quan rằng rủi ro được quản lý đúng cách. </a:t>
            </a:r>
          </a:p>
          <a:p>
            <a:r>
              <a:rPr lang="vi-VN" baseline="0" dirty="0" smtClean="0"/>
              <a:t>Ngoài ra, nó nói rằng hệ thống quản lý an ninh thông tin tuỳ theo nhu phần và kết hợp với </a:t>
            </a:r>
            <a:r>
              <a:rPr lang="en-US" baseline="0" dirty="0" err="1" smtClean="0"/>
              <a:t>các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err="1" smtClean="0"/>
              <a:t>doanh</a:t>
            </a:r>
            <a:r>
              <a:rPr lang="en-US" baseline="0" smtClean="0"/>
              <a:t> nghiệp.</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74851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63049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giữ</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1856494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1803367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r>
              <a:rPr lang="vi-VN" dirty="0" smtClean="0"/>
              <a:t>hững thay đổi mà nó đã </a:t>
            </a:r>
            <a:r>
              <a:rPr lang="en-US" dirty="0" err="1" smtClean="0"/>
              <a:t>đưa</a:t>
            </a:r>
            <a:r>
              <a:rPr lang="en-US" baseline="0" dirty="0" smtClean="0"/>
              <a:t> </a:t>
            </a:r>
            <a:r>
              <a:rPr lang="en-US" baseline="0" dirty="0" err="1" smtClean="0"/>
              <a:t>ra</a:t>
            </a:r>
            <a:r>
              <a:rPr lang="vi-VN" dirty="0" smtClean="0"/>
              <a:t>, không chỉ là tích hợp với các tiêu chuẩn khác để thực hiện nhiều hệ thống </a:t>
            </a:r>
            <a:r>
              <a:rPr lang="en-US" dirty="0" err="1" smtClean="0"/>
              <a:t>quản</a:t>
            </a:r>
            <a:r>
              <a:rPr lang="en-US" baseline="0" dirty="0" smtClean="0"/>
              <a:t> </a:t>
            </a:r>
            <a:r>
              <a:rPr lang="en-US" baseline="0" dirty="0" err="1" smtClean="0"/>
              <a:t>lý</a:t>
            </a:r>
            <a:r>
              <a:rPr lang="en-US" baseline="0" dirty="0" smtClean="0"/>
              <a:t> </a:t>
            </a:r>
            <a:r>
              <a:rPr lang="en-US" dirty="0" err="1" smtClean="0"/>
              <a:t>có</a:t>
            </a:r>
            <a:r>
              <a:rPr lang="en-US" baseline="0" dirty="0" smtClean="0"/>
              <a:t> </a:t>
            </a:r>
            <a:r>
              <a:rPr lang="en-US" baseline="0" dirty="0" err="1" smtClean="0"/>
              <a:t>cùng</a:t>
            </a:r>
            <a:r>
              <a:rPr lang="en-US" baseline="0" dirty="0" smtClean="0"/>
              <a:t> 1 </a:t>
            </a:r>
            <a:r>
              <a:rPr lang="en-US" baseline="0" dirty="0" err="1" smtClean="0"/>
              <a:t>cấu</a:t>
            </a:r>
            <a:r>
              <a:rPr lang="en-US" baseline="0" dirty="0" smtClean="0"/>
              <a:t> </a:t>
            </a:r>
            <a:r>
              <a:rPr lang="en-US" baseline="0" dirty="0" err="1" smtClean="0"/>
              <a:t>trúc</a:t>
            </a:r>
            <a:r>
              <a:rPr lang="vi-VN" dirty="0" smtClean="0"/>
              <a:t>, nhưng cũng cung cấp cho việc thông qua các xu hướng công nghệ mới, cho phép thực hiện các chủ trương, yêu cầu phù hợp với công nghệ thực tế và kinh doanh. </a:t>
            </a:r>
            <a:endParaRPr lang="en-US" dirty="0" smtClean="0"/>
          </a:p>
          <a:p>
            <a:r>
              <a:rPr lang="vi-VN" dirty="0" smtClean="0"/>
              <a:t>Cấu trúc mới này của tiêu chuẩn ISO 27001, liên quan đến những thách thức, thay đổi và sự thay đổi trong cách Các tổ chức cần phải giải quyết nó, bởi vì các công ty được chứng nhận theo phiên bản năm 2005, có một khoảng thời gian (thường là hai năm) để nâng cấp lên phiên bản mới (2013), trong đó tác động có thể giảm bởi vì có thể thấy sự phát triển của kiểm toán nội bộ (hoặc ký hợp đồng phát triển vào) để phát hiện sự khác biệt tương ứng và thay đổi, thiết lập và phát triển các hoạt động nhằm mục đích đạt được các yêu cầu quy định trong phiên bản mới của tiêu chuẩn</a:t>
            </a:r>
            <a:r>
              <a:rPr lang="en-US" dirty="0" smtClean="0"/>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36</a:t>
            </a:fld>
            <a:endParaRPr lang="en-US"/>
          </a:p>
        </p:txBody>
      </p:sp>
    </p:spTree>
    <p:extLst>
      <p:ext uri="{BB962C8B-B14F-4D97-AF65-F5344CB8AC3E}">
        <p14:creationId xmlns:p14="http://schemas.microsoft.com/office/powerpoint/2010/main" val="2922455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38</a:t>
            </a:fld>
            <a:endParaRPr lang="en-US"/>
          </a:p>
        </p:txBody>
      </p:sp>
    </p:spTree>
    <p:extLst>
      <p:ext uri="{BB962C8B-B14F-4D97-AF65-F5344CB8AC3E}">
        <p14:creationId xmlns:p14="http://schemas.microsoft.com/office/powerpoint/2010/main" val="3409642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 reference:</a:t>
            </a:r>
            <a:r>
              <a:rPr lang="en-US" i="1" baseline="0" smtClean="0"/>
              <a:t> http://nwrealtyassociates.com/wp-content/uploads/2012/01/QuestionMarkAndChecklist.jpg</a:t>
            </a:r>
            <a:endParaRPr lang="en-US" i="1"/>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1784974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41</a:t>
            </a:fld>
            <a:endParaRPr lang="en-US"/>
          </a:p>
        </p:txBody>
      </p:sp>
    </p:spTree>
    <p:extLst>
      <p:ext uri="{BB962C8B-B14F-4D97-AF65-F5344CB8AC3E}">
        <p14:creationId xmlns:p14="http://schemas.microsoft.com/office/powerpoint/2010/main" val="29256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21966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An information security management system (ISMS) is a set of policies concerned with information security management or IT related risks.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250633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a:t>
            </a:r>
            <a:r>
              <a:rPr lang="en-US" i="1" smtClean="0"/>
              <a:t>http://upload.wikimedia.org/wikipedia/commons/e/e7/Isms_framework.jpg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184673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đúng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err="1" smtClean="0">
                <a:solidFill>
                  <a:schemeClr val="tx1"/>
                </a:solidFill>
                <a:effectLst/>
                <a:latin typeface="+mn-lt"/>
                <a:ea typeface="+mn-ea"/>
                <a:cs typeface="+mn-cs"/>
              </a:rPr>
              <a:t>đúng</a:t>
            </a:r>
            <a:r>
              <a:rPr lang="en-US" sz="1200" kern="1200" smtClean="0">
                <a:solidFill>
                  <a:schemeClr val="tx1"/>
                </a:solidFill>
                <a:effectLst/>
                <a:latin typeface="+mn-lt"/>
                <a:ea typeface="+mn-ea"/>
                <a:cs typeface="+mn-cs"/>
              </a:rPr>
              <a:t> là yếu tố sống còn của bất kỳ tổ chức hay doanh nghiệp nào. Tuy nhiên, việc nắm bắt được và kiểm soát thông tin đúng thường khó và không bền vững. Do vậy, ISO 27001 sẽ giúp các tổ chức hay doanh nghiệp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Thúc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đẩy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quan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đối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nghiệp</a:t>
            </a:r>
            <a:r>
              <a:rPr lang="en-US" sz="1200" kern="1200" smtClean="0">
                <a:solidFill>
                  <a:schemeClr val="tx1"/>
                </a:solidFill>
                <a:effectLst/>
                <a:latin typeface="+mn-lt"/>
                <a:ea typeface="+mn-ea"/>
                <a:cs typeface="+mn-cs"/>
              </a:rPr>
              <a:t> ngày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chuỗi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ứng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doanh</a:t>
            </a:r>
            <a:r>
              <a:rPr lang="en-US" sz="1200" kern="1200" smtClean="0">
                <a:solidFill>
                  <a:schemeClr val="tx1"/>
                </a:solidFill>
                <a:effectLst/>
                <a:latin typeface="+mn-lt"/>
                <a:ea typeface="+mn-ea"/>
                <a:cs typeface="+mn-cs"/>
              </a:rPr>
              <a:t> nghiệp,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tin, ISO 27001 còn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vẹn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Hoạt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trình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quán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then </a:t>
            </a:r>
            <a:r>
              <a:rPr lang="en-US" sz="1200" kern="1200" dirty="0" err="1" smtClean="0">
                <a:solidFill>
                  <a:schemeClr val="tx1"/>
                </a:solidFill>
                <a:effectLst/>
                <a:latin typeface="+mn-lt"/>
                <a:ea typeface="+mn-ea"/>
                <a:cs typeface="+mn-cs"/>
              </a:rPr>
              <a:t>chốt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riêng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phận</a:t>
            </a:r>
            <a:r>
              <a:rPr lang="en-US" sz="1200" b="1" kern="1200" dirty="0" smtClean="0">
                <a:solidFill>
                  <a:schemeClr val="tx1"/>
                </a:solidFill>
                <a:effectLst/>
                <a:latin typeface="+mn-lt"/>
                <a:ea typeface="+mn-ea"/>
                <a:cs typeface="+mn-cs"/>
              </a:rPr>
              <a:t> CNTT: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kia</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(CNTT).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7.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bởi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công</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nhận</a:t>
            </a:r>
            <a:r>
              <a:rPr lang="en-US" sz="1200" b="1" kern="1200" smtClean="0">
                <a:solidFill>
                  <a:schemeClr val="tx1"/>
                </a:solidFill>
                <a:effectLst/>
                <a:latin typeface="+mn-lt"/>
                <a:ea typeface="+mn-ea"/>
                <a:cs typeface="+mn-cs"/>
              </a:rPr>
              <a:t> quốc </a:t>
            </a:r>
            <a:r>
              <a:rPr lang="en-US" sz="1200" b="1"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 UKAS).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8. </a:t>
            </a:r>
            <a:r>
              <a:rPr lang="en-US" sz="1200" b="1" kern="1200" dirty="0" err="1" smtClean="0">
                <a:solidFill>
                  <a:schemeClr val="tx1"/>
                </a:solidFill>
                <a:effectLst/>
                <a:latin typeface="+mn-lt"/>
                <a:ea typeface="+mn-ea"/>
                <a:cs typeface="+mn-cs"/>
              </a:rPr>
              <a:t>Tăng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trúng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thầu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hội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hợp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khách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9.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nhuận</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các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10.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tiến</a:t>
            </a:r>
            <a:r>
              <a:rPr lang="en-US" sz="1200" b="1" kern="120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môi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tế</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19444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nỗ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trị</a:t>
            </a:r>
            <a:r>
              <a:rPr lang="en-US" sz="1200" kern="120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 mang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con </a:t>
            </a:r>
            <a:r>
              <a:rPr lang="en-US" sz="1200" b="1"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4270777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352774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lvl1pPr>
              <a:defRPr>
                <a:latin typeface="Arial" panose="020B0604020202020204" pitchFamily="34" charset="0"/>
                <a:cs typeface="Arial" panose="020B0604020202020204" pitchFamily="34" charset="0"/>
              </a:defRPr>
            </a:lvl1pPr>
          </a:lstStyle>
          <a:p>
            <a:fld id="{BBB36B7C-CDB3-4935-8539-1EAC7D2A34E2}" type="datetime1">
              <a:rPr lang="en-US" smtClean="0"/>
              <a:t>16/09/2014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FAD33C-3A96-41C7-8C32-D39B49E58298}" type="datetime1">
              <a:rPr lang="en-US" smtClean="0"/>
              <a:t>16/09/2014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0AE694-F689-4611-98E1-BDCE46F4159F}" type="datetime1">
              <a:rPr lang="en-US" smtClean="0"/>
              <a:t>16/09/2014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lvl1pPr>
              <a:defRPr sz="3000"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14400"/>
            <a:ext cx="74676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lvl1pPr>
              <a:defRPr>
                <a:latin typeface="Arial" panose="020B0604020202020204" pitchFamily="34" charset="0"/>
                <a:cs typeface="Arial" panose="020B0604020202020204" pitchFamily="34" charset="0"/>
              </a:defRPr>
            </a:lvl1pPr>
          </a:lstStyle>
          <a:p>
            <a:fld id="{73A4C595-71CD-48A9-B36D-8F8DA91F5D49}" type="datetime1">
              <a:rPr lang="en-US" smtClean="0"/>
              <a:t>16/09/2014</a:t>
            </a:fld>
            <a:endParaRPr lang="en-US"/>
          </a:p>
        </p:txBody>
      </p:sp>
      <p:sp>
        <p:nvSpPr>
          <p:cNvPr id="9" name="Slide Number Placeholder 8"/>
          <p:cNvSpPr>
            <a:spLocks noGrp="1"/>
          </p:cNvSpPr>
          <p:nvPr>
            <p:ph type="sldNum" sz="quarter" idx="15"/>
          </p:nvPr>
        </p:nvSpPr>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10" name="Footer Placeholder 9"/>
          <p:cNvSpPr>
            <a:spLocks noGrp="1"/>
          </p:cNvSpPr>
          <p:nvPr>
            <p:ph type="ftr" sz="quarter" idx="16"/>
          </p:nvPr>
        </p:nvSpPr>
        <p:spPr/>
        <p:txBody>
          <a:bodyPr rtlCol="0"/>
          <a:lstStyle>
            <a:lvl1pPr>
              <a:defRPr>
                <a:latin typeface="Arial" panose="020B0604020202020204" pitchFamily="34" charset="0"/>
                <a:cs typeface="Arial" panose="020B0604020202020204" pitchFamily="34" charset="0"/>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lvl1pPr>
              <a:defRPr>
                <a:latin typeface="Arial" panose="020B0604020202020204" pitchFamily="34" charset="0"/>
                <a:cs typeface="Arial" panose="020B0604020202020204" pitchFamily="34" charset="0"/>
              </a:defRPr>
            </a:lvl1pPr>
          </a:lstStyle>
          <a:p>
            <a:fld id="{2CC33225-2A3E-46C3-B84C-120A007D5AEF}" type="datetime1">
              <a:rPr lang="en-US" smtClean="0"/>
              <a:t>16/09/2014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AB5ADC-F86B-4D81-9EB5-DC98B4341E13}" type="datetime1">
              <a:rPr lang="en-US" smtClean="0"/>
              <a:t>16/09/2014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A229586-4A6F-4BC1-BA6E-E4A338FBE53D}" type="datetime1">
              <a:rPr lang="en-US" smtClean="0"/>
              <a:t>16/09/2014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C843E2-7568-4744-8325-AFDE5D899B3E}" type="datetime1">
              <a:rPr lang="en-US" smtClean="0"/>
              <a:t>16/09/2014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9C4D-3B4E-42B1-8B84-D9DB5C53737E}" type="datetime1">
              <a:rPr lang="en-US" smtClean="0"/>
              <a:t>16/09/2014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D5625C-5127-423B-B3C8-FFE630656F64}" type="datetime1">
              <a:rPr lang="en-US" smtClean="0"/>
              <a:t>16/09/2014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17A5374-14CA-4781-9F93-33BA48088627}" type="datetime1">
              <a:rPr lang="en-US" smtClean="0"/>
              <a:t>16/09/2014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A43357E-7903-4739-B50E-386C0068E2A3}" type="datetime1">
              <a:rPr lang="en-US" smtClean="0"/>
              <a:t>16/09/2014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ISMS%20&#8211;%20Questions.docx"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iso27001security.com/" TargetMode="External"/><Relationship Id="rId2" Type="http://schemas.openxmlformats.org/officeDocument/2006/relationships/hyperlink" Target="http://www.hutech.edu.vn/ttqlcntt/index.php?option=com_content&amp;view=article&amp;id=542" TargetMode="External"/><Relationship Id="rId1" Type="http://schemas.openxmlformats.org/officeDocument/2006/relationships/slideLayout" Target="../slideLayouts/slideLayout2.xml"/><Relationship Id="rId4" Type="http://schemas.openxmlformats.org/officeDocument/2006/relationships/hyperlink" Target="http://www.quantrimang.com.vn/xay-dung-he-thong-isms-chung-chi-iso-27001-7764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1240" y="2667000"/>
            <a:ext cx="6172200" cy="979962"/>
          </a:xfrm>
        </p:spPr>
        <p:txBody>
          <a:bodyPr>
            <a:noAutofit/>
          </a:bodyPr>
          <a:lstStyle/>
          <a:p>
            <a:pPr algn="ctr"/>
            <a:r>
              <a:rPr lang="en-US" sz="3200" smtClean="0">
                <a:solidFill>
                  <a:srgbClr val="FF0000"/>
                </a:solidFill>
                <a:latin typeface="Arial" panose="020B0604020202020204" pitchFamily="34" charset="0"/>
                <a:cs typeface="Arial" panose="020B0604020202020204" pitchFamily="34" charset="0"/>
              </a:rPr>
              <a:t>ISMS</a:t>
            </a:r>
            <a:r>
              <a:rPr lang="en-US" sz="3200">
                <a:solidFill>
                  <a:srgbClr val="FF0000"/>
                </a:solidFill>
                <a:latin typeface="Arial" panose="020B0604020202020204" pitchFamily="34" charset="0"/>
                <a:cs typeface="Arial" panose="020B0604020202020204" pitchFamily="34" charset="0"/>
              </a:rPr>
              <a:t/>
            </a:r>
            <a:br>
              <a:rPr lang="en-US" sz="3200">
                <a:solidFill>
                  <a:srgbClr val="FF0000"/>
                </a:solidFill>
                <a:latin typeface="Arial" panose="020B0604020202020204" pitchFamily="34" charset="0"/>
                <a:cs typeface="Arial" panose="020B0604020202020204" pitchFamily="34" charset="0"/>
              </a:rPr>
            </a:br>
            <a:r>
              <a:rPr lang="en-US" sz="3200" smtClean="0">
                <a:solidFill>
                  <a:srgbClr val="FF0000"/>
                </a:solidFill>
                <a:latin typeface="Arial" panose="020B0604020202020204" pitchFamily="34" charset="0"/>
                <a:cs typeface="Arial" panose="020B0604020202020204" pitchFamily="34" charset="0"/>
              </a:rPr>
              <a:t>KHÁI </a:t>
            </a:r>
            <a:r>
              <a:rPr lang="en-US" sz="3200" dirty="0" smtClean="0">
                <a:solidFill>
                  <a:srgbClr val="FF0000"/>
                </a:solidFill>
                <a:latin typeface="Arial" panose="020B0604020202020204" pitchFamily="34" charset="0"/>
                <a:cs typeface="Arial" panose="020B0604020202020204" pitchFamily="34" charset="0"/>
              </a:rPr>
              <a:t>NIỆM VÀ QUY TRÌNH</a:t>
            </a:r>
            <a:endParaRPr lang="en-US" sz="32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743200" y="4876800"/>
            <a:ext cx="4800600" cy="1245078"/>
          </a:xfrm>
        </p:spPr>
        <p:txBody>
          <a:bodyPr>
            <a:noAutofit/>
          </a:bodyPr>
          <a:lstStyle/>
          <a:p>
            <a:r>
              <a:rPr lang="en-US" sz="2000" b="0" dirty="0" smtClean="0">
                <a:latin typeface="Arial" panose="020B0604020202020204" pitchFamily="34" charset="0"/>
                <a:cs typeface="Arial" panose="020B0604020202020204" pitchFamily="34" charset="0"/>
              </a:rPr>
              <a:t>GVHD</a:t>
            </a:r>
            <a:r>
              <a:rPr lang="en-US" sz="2000" b="0" smtClean="0">
                <a:latin typeface="Arial" panose="020B0604020202020204" pitchFamily="34" charset="0"/>
                <a:cs typeface="Arial" panose="020B0604020202020204" pitchFamily="34" charset="0"/>
              </a:rPr>
              <a:t>: 	PGS. TS.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Trần</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Khánh</a:t>
            </a:r>
            <a:endParaRPr lang="en-US" sz="2000" b="0" dirty="0" smtClean="0">
              <a:latin typeface="Arial" panose="020B0604020202020204" pitchFamily="34" charset="0"/>
              <a:cs typeface="Arial" panose="020B0604020202020204" pitchFamily="34" charset="0"/>
            </a:endParaRPr>
          </a:p>
          <a:p>
            <a:r>
              <a:rPr lang="en-US" sz="2000" b="0" smtClean="0">
                <a:latin typeface="Arial" panose="020B0604020202020204" pitchFamily="34" charset="0"/>
                <a:cs typeface="Arial" panose="020B0604020202020204" pitchFamily="34" charset="0"/>
              </a:rPr>
              <a:t>HVTH:	1311015 - </a:t>
            </a:r>
            <a:r>
              <a:rPr lang="en-US" sz="2000" b="0" dirty="0" err="1" smtClean="0">
                <a:latin typeface="Arial" panose="020B0604020202020204" pitchFamily="34" charset="0"/>
                <a:cs typeface="Arial" panose="020B0604020202020204" pitchFamily="34" charset="0"/>
              </a:rPr>
              <a:t>Đỗ</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Minh</a:t>
            </a:r>
          </a:p>
          <a:p>
            <a:r>
              <a:rPr lang="en-US" sz="2000" b="0" smtClean="0">
                <a:latin typeface="Arial" panose="020B0604020202020204" pitchFamily="34" charset="0"/>
                <a:cs typeface="Arial" panose="020B0604020202020204" pitchFamily="34" charset="0"/>
              </a:rPr>
              <a:t>	1311026 </a:t>
            </a:r>
            <a:r>
              <a:rPr lang="en-US" sz="2000" b="0" dirty="0"/>
              <a:t>-</a:t>
            </a:r>
            <a:r>
              <a:rPr lang="en-US" sz="2000" b="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Huỳnh</a:t>
            </a:r>
            <a:r>
              <a:rPr lang="en-US" sz="2000" b="0" dirty="0" smtClean="0">
                <a:latin typeface="Arial" panose="020B0604020202020204" pitchFamily="34" charset="0"/>
                <a:cs typeface="Arial" panose="020B0604020202020204" pitchFamily="34" charset="0"/>
              </a:rPr>
              <a:t> </a:t>
            </a:r>
            <a:r>
              <a:rPr lang="en-US" sz="2000" b="0" err="1" smtClean="0">
                <a:latin typeface="Arial" panose="020B0604020202020204" pitchFamily="34" charset="0"/>
                <a:cs typeface="Arial" panose="020B0604020202020204" pitchFamily="34" charset="0"/>
              </a:rPr>
              <a:t>Công</a:t>
            </a:r>
            <a:r>
              <a:rPr lang="en-US" sz="2000" b="0" smtClean="0">
                <a:latin typeface="Arial" panose="020B0604020202020204" pitchFamily="34" charset="0"/>
                <a:cs typeface="Arial" panose="020B0604020202020204" pitchFamily="34" charset="0"/>
              </a:rPr>
              <a:t> Toàn</a:t>
            </a:r>
            <a:endParaRPr lang="en-US" sz="2000" b="0" dirty="0">
              <a:latin typeface="Arial" panose="020B0604020202020204" pitchFamily="34" charset="0"/>
              <a:cs typeface="Arial" panose="020B0604020202020204" pitchFamily="34" charset="0"/>
            </a:endParaRPr>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914400"/>
            <a:ext cx="7772400" cy="4819650"/>
          </a:xfrm>
        </p:spPr>
        <p:txBody>
          <a:bodyPr>
            <a:normAutofit/>
          </a:bodyPr>
          <a:lstStyle/>
          <a:p>
            <a:pPr marL="457200" indent="-457200" fontAlgn="base">
              <a:buClr>
                <a:schemeClr val="tx1"/>
              </a:buClr>
              <a:buSzPct val="100000"/>
              <a:buFont typeface="+mj-lt"/>
              <a:buAutoNum type="arabicPeriod"/>
            </a:pPr>
            <a:r>
              <a:rPr lang="en-US" smtClean="0"/>
              <a:t>Thông </a:t>
            </a:r>
            <a:r>
              <a:rPr lang="en-US"/>
              <a:t>tin </a:t>
            </a:r>
            <a:r>
              <a:rPr lang="en-US" smtClean="0"/>
              <a:t>đúng</a:t>
            </a:r>
            <a:endParaRPr lang="en-US" dirty="0"/>
          </a:p>
          <a:p>
            <a:pPr marL="457200" indent="-457200" fontAlgn="base">
              <a:buClr>
                <a:schemeClr val="tx1"/>
              </a:buClr>
              <a:buSzPct val="100000"/>
              <a:buFont typeface="+mj-lt"/>
              <a:buAutoNum type="arabicPeriod"/>
            </a:pPr>
            <a:r>
              <a:rPr lang="en-US" smtClean="0"/>
              <a:t>Thúc </a:t>
            </a:r>
            <a:r>
              <a:rPr lang="en-US" dirty="0" err="1"/>
              <a:t>đẩy</a:t>
            </a:r>
            <a:r>
              <a:rPr lang="en-US" dirty="0"/>
              <a:t> </a:t>
            </a:r>
            <a:r>
              <a:rPr lang="en-US" dirty="0" err="1"/>
              <a:t>quan</a:t>
            </a:r>
            <a:r>
              <a:rPr lang="en-US" dirty="0"/>
              <a:t> </a:t>
            </a:r>
            <a:r>
              <a:rPr lang="en-US" dirty="0" err="1"/>
              <a:t>hệ</a:t>
            </a:r>
            <a:r>
              <a:rPr lang="en-US" dirty="0"/>
              <a:t> </a:t>
            </a:r>
            <a:r>
              <a:rPr lang="en-US" dirty="0" err="1"/>
              <a:t>đối</a:t>
            </a:r>
            <a:r>
              <a:rPr lang="en-US" dirty="0"/>
              <a:t> </a:t>
            </a:r>
            <a:r>
              <a:rPr lang="en-US" dirty="0" err="1" smtClean="0"/>
              <a:t>tác</a:t>
            </a:r>
            <a:endParaRPr lang="en-US" dirty="0" smtClean="0"/>
          </a:p>
          <a:p>
            <a:pPr marL="457200" indent="-457200" fontAlgn="base">
              <a:buClr>
                <a:schemeClr val="tx1"/>
              </a:buClr>
              <a:buSzPct val="100000"/>
              <a:buFont typeface="+mj-lt"/>
              <a:buAutoNum type="arabicPeriod"/>
            </a:pPr>
            <a:r>
              <a:rPr lang="en-US" smtClean="0"/>
              <a:t>Cắt </a:t>
            </a:r>
            <a:r>
              <a:rPr lang="en-US" dirty="0" err="1"/>
              <a:t>giảm</a:t>
            </a:r>
            <a:r>
              <a:rPr lang="en-US" dirty="0"/>
              <a:t> chi </a:t>
            </a:r>
            <a:r>
              <a:rPr lang="en-US" dirty="0" err="1"/>
              <a:t>phí</a:t>
            </a:r>
            <a:r>
              <a:rPr lang="en-US" dirty="0"/>
              <a:t> </a:t>
            </a:r>
            <a:r>
              <a:rPr lang="en-US" dirty="0" err="1"/>
              <a:t>trong</a:t>
            </a:r>
            <a:r>
              <a:rPr lang="en-US" dirty="0"/>
              <a:t> </a:t>
            </a:r>
            <a:r>
              <a:rPr lang="en-US" dirty="0" err="1"/>
              <a:t>chuỗi</a:t>
            </a:r>
            <a:r>
              <a:rPr lang="en-US" dirty="0"/>
              <a:t> </a:t>
            </a:r>
            <a:r>
              <a:rPr lang="en-US" err="1"/>
              <a:t>cung</a:t>
            </a:r>
            <a:r>
              <a:rPr lang="en-US"/>
              <a:t> </a:t>
            </a:r>
            <a:r>
              <a:rPr lang="en-US" smtClean="0"/>
              <a:t>ứng</a:t>
            </a:r>
            <a:endParaRPr lang="en-US" dirty="0" smtClean="0"/>
          </a:p>
          <a:p>
            <a:pPr marL="457200" indent="-457200" fontAlgn="base">
              <a:buClr>
                <a:schemeClr val="tx1"/>
              </a:buClr>
              <a:buSzPct val="100000"/>
              <a:buFont typeface="+mj-lt"/>
              <a:buAutoNum type="arabicPeriod"/>
            </a:pPr>
            <a:r>
              <a:rPr lang="en-US" smtClean="0"/>
              <a:t>Không </a:t>
            </a:r>
            <a:r>
              <a:rPr lang="en-US" dirty="0" err="1"/>
              <a:t>đơn</a:t>
            </a:r>
            <a:r>
              <a:rPr lang="en-US" dirty="0"/>
              <a:t> </a:t>
            </a:r>
            <a:r>
              <a:rPr lang="en-US" dirty="0" err="1"/>
              <a:t>thuần</a:t>
            </a:r>
            <a:r>
              <a:rPr lang="en-US" dirty="0"/>
              <a:t> </a:t>
            </a:r>
            <a:r>
              <a:rPr lang="en-US" dirty="0" err="1"/>
              <a:t>về</a:t>
            </a:r>
            <a:r>
              <a:rPr lang="en-US" dirty="0"/>
              <a:t> an </a:t>
            </a:r>
            <a:r>
              <a:rPr lang="en-US" dirty="0" err="1"/>
              <a:t>ninh</a:t>
            </a:r>
            <a:r>
              <a:rPr lang="en-US" dirty="0"/>
              <a:t> </a:t>
            </a:r>
            <a:r>
              <a:rPr lang="en-US" err="1"/>
              <a:t>thông</a:t>
            </a:r>
            <a:r>
              <a:rPr lang="en-US"/>
              <a:t> </a:t>
            </a:r>
            <a:r>
              <a:rPr lang="en-US" smtClean="0"/>
              <a:t>tin</a:t>
            </a:r>
            <a:endParaRPr lang="en-US" dirty="0" smtClean="0"/>
          </a:p>
          <a:p>
            <a:pPr marL="457200" indent="-457200" fontAlgn="base">
              <a:buClr>
                <a:schemeClr val="tx1"/>
              </a:buClr>
              <a:buSzPct val="100000"/>
              <a:buFont typeface="+mj-lt"/>
              <a:buAutoNum type="arabicPeriod"/>
            </a:pPr>
            <a:r>
              <a:rPr lang="en-US" smtClean="0"/>
              <a:t>Hoạt </a:t>
            </a:r>
            <a:r>
              <a:rPr lang="en-US" dirty="0" err="1"/>
              <a:t>động</a:t>
            </a:r>
            <a:r>
              <a:rPr lang="en-US" dirty="0"/>
              <a:t> </a:t>
            </a:r>
            <a:r>
              <a:rPr lang="en-US" dirty="0" err="1"/>
              <a:t>trên</a:t>
            </a:r>
            <a:r>
              <a:rPr lang="en-US" dirty="0"/>
              <a:t> </a:t>
            </a:r>
            <a:r>
              <a:rPr lang="en-US" dirty="0" err="1"/>
              <a:t>quy</a:t>
            </a:r>
            <a:r>
              <a:rPr lang="en-US" dirty="0"/>
              <a:t> </a:t>
            </a:r>
            <a:r>
              <a:rPr lang="en-US" dirty="0" err="1"/>
              <a:t>trình</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err="1"/>
              <a:t>nhất</a:t>
            </a:r>
            <a:r>
              <a:rPr lang="en-US"/>
              <a:t> </a:t>
            </a:r>
            <a:r>
              <a:rPr lang="en-US" smtClean="0"/>
              <a:t>quán</a:t>
            </a:r>
            <a:endParaRPr lang="en-US" dirty="0" smtClean="0"/>
          </a:p>
          <a:p>
            <a:pPr marL="457200" indent="-457200" fontAlgn="base">
              <a:buClr>
                <a:schemeClr val="tx1"/>
              </a:buClr>
              <a:buSzPct val="100000"/>
              <a:buFont typeface="+mj-lt"/>
              <a:buAutoNum type="arabicPeriod"/>
            </a:pPr>
            <a:r>
              <a:rPr lang="en-US" smtClean="0"/>
              <a:t>Không </a:t>
            </a:r>
            <a:r>
              <a:rPr lang="en-US" dirty="0" err="1"/>
              <a:t>chỉ</a:t>
            </a:r>
            <a:r>
              <a:rPr lang="en-US" dirty="0"/>
              <a:t> </a:t>
            </a:r>
            <a:r>
              <a:rPr lang="en-US" dirty="0" err="1"/>
              <a:t>riêng</a:t>
            </a:r>
            <a:r>
              <a:rPr lang="en-US" dirty="0"/>
              <a:t> </a:t>
            </a:r>
            <a:r>
              <a:rPr lang="en-US" dirty="0" err="1"/>
              <a:t>bộ</a:t>
            </a:r>
            <a:r>
              <a:rPr lang="en-US" dirty="0"/>
              <a:t> </a:t>
            </a:r>
            <a:r>
              <a:rPr lang="en-US" err="1"/>
              <a:t>phận</a:t>
            </a:r>
            <a:r>
              <a:rPr lang="en-US"/>
              <a:t> </a:t>
            </a:r>
            <a:r>
              <a:rPr lang="en-US" smtClean="0"/>
              <a:t>CNTT</a:t>
            </a:r>
            <a:endParaRPr lang="en-US" dirty="0"/>
          </a:p>
          <a:p>
            <a:pPr marL="457200" indent="-457200" fontAlgn="base">
              <a:buClr>
                <a:schemeClr val="tx1"/>
              </a:buClr>
              <a:buSzPct val="100000"/>
              <a:buFont typeface="+mj-lt"/>
              <a:buAutoNum type="arabicPeriod"/>
            </a:pPr>
            <a:r>
              <a:rPr lang="en-US" smtClean="0"/>
              <a:t>Được </a:t>
            </a:r>
            <a:r>
              <a:rPr lang="en-US" dirty="0" err="1"/>
              <a:t>đánh</a:t>
            </a:r>
            <a:r>
              <a:rPr lang="en-US" dirty="0"/>
              <a:t> </a:t>
            </a:r>
            <a:r>
              <a:rPr lang="en-US" dirty="0" err="1"/>
              <a:t>giá</a:t>
            </a:r>
            <a:r>
              <a:rPr lang="en-US" dirty="0"/>
              <a:t> </a:t>
            </a:r>
            <a:r>
              <a:rPr lang="en-US" dirty="0" err="1"/>
              <a:t>bởi</a:t>
            </a:r>
            <a:r>
              <a:rPr lang="en-US" dirty="0"/>
              <a:t> </a:t>
            </a:r>
            <a:r>
              <a:rPr lang="en-US" dirty="0" err="1"/>
              <a:t>Tổ</a:t>
            </a:r>
            <a:r>
              <a:rPr lang="en-US" dirty="0"/>
              <a:t> </a:t>
            </a:r>
            <a:r>
              <a:rPr lang="en-US" dirty="0" err="1"/>
              <a:t>chức</a:t>
            </a:r>
            <a:r>
              <a:rPr lang="en-US" dirty="0"/>
              <a:t> </a:t>
            </a:r>
            <a:r>
              <a:rPr lang="en-US" dirty="0" err="1"/>
              <a:t>chứng</a:t>
            </a:r>
            <a:r>
              <a:rPr lang="en-US" dirty="0"/>
              <a:t> </a:t>
            </a:r>
            <a:r>
              <a:rPr lang="en-US" dirty="0" err="1"/>
              <a:t>nhận</a:t>
            </a:r>
            <a:r>
              <a:rPr lang="en-US" dirty="0"/>
              <a:t> </a:t>
            </a:r>
            <a:r>
              <a:rPr lang="en-US" dirty="0" err="1"/>
              <a:t>được</a:t>
            </a:r>
            <a:r>
              <a:rPr lang="en-US" dirty="0"/>
              <a:t> </a:t>
            </a:r>
            <a:r>
              <a:rPr lang="en-US" dirty="0" err="1"/>
              <a:t>công</a:t>
            </a:r>
            <a:r>
              <a:rPr lang="en-US" dirty="0"/>
              <a:t> </a:t>
            </a:r>
            <a:r>
              <a:rPr lang="en-US" err="1"/>
              <a:t>nhận</a:t>
            </a:r>
            <a:r>
              <a:rPr lang="en-US"/>
              <a:t> </a:t>
            </a:r>
            <a:r>
              <a:rPr lang="en-US" smtClean="0"/>
              <a:t>quốc tế</a:t>
            </a:r>
            <a:endParaRPr lang="en-US" dirty="0" smtClean="0"/>
          </a:p>
          <a:p>
            <a:pPr marL="457200" indent="-457200" fontAlgn="base">
              <a:buClr>
                <a:schemeClr val="tx1"/>
              </a:buClr>
              <a:buSzPct val="100000"/>
              <a:buFont typeface="+mj-lt"/>
              <a:buAutoNum type="arabicPeriod"/>
            </a:pPr>
            <a:r>
              <a:rPr lang="en-US" smtClean="0"/>
              <a:t>Tăng </a:t>
            </a:r>
            <a:r>
              <a:rPr lang="en-US" dirty="0" err="1"/>
              <a:t>khả</a:t>
            </a:r>
            <a:r>
              <a:rPr lang="en-US" dirty="0"/>
              <a:t> </a:t>
            </a:r>
            <a:r>
              <a:rPr lang="en-US" dirty="0" err="1"/>
              <a:t>năng</a:t>
            </a:r>
            <a:r>
              <a:rPr lang="en-US" dirty="0"/>
              <a:t> </a:t>
            </a:r>
            <a:r>
              <a:rPr lang="en-US" dirty="0" err="1"/>
              <a:t>trúng</a:t>
            </a:r>
            <a:r>
              <a:rPr lang="en-US" dirty="0"/>
              <a:t> </a:t>
            </a:r>
            <a:r>
              <a:rPr lang="en-US" dirty="0" err="1"/>
              <a:t>thầu</a:t>
            </a:r>
            <a:r>
              <a:rPr lang="en-US" dirty="0"/>
              <a:t> </a:t>
            </a:r>
            <a:r>
              <a:rPr lang="en-US" dirty="0" err="1"/>
              <a:t>và</a:t>
            </a:r>
            <a:r>
              <a:rPr lang="en-US" dirty="0"/>
              <a:t> </a:t>
            </a:r>
            <a:r>
              <a:rPr lang="en-US" dirty="0" err="1"/>
              <a:t>cơ</a:t>
            </a:r>
            <a:r>
              <a:rPr lang="en-US" dirty="0"/>
              <a:t> </a:t>
            </a:r>
            <a:r>
              <a:rPr lang="en-US" dirty="0" err="1"/>
              <a:t>hội</a:t>
            </a:r>
            <a:r>
              <a:rPr lang="en-US" dirty="0"/>
              <a:t> </a:t>
            </a:r>
            <a:r>
              <a:rPr lang="en-US" dirty="0" err="1"/>
              <a:t>ký</a:t>
            </a:r>
            <a:r>
              <a:rPr lang="en-US" dirty="0"/>
              <a:t> </a:t>
            </a:r>
            <a:r>
              <a:rPr lang="en-US" dirty="0" err="1"/>
              <a:t>kết</a:t>
            </a:r>
            <a:r>
              <a:rPr lang="en-US" dirty="0"/>
              <a:t> </a:t>
            </a:r>
            <a:r>
              <a:rPr lang="en-US" err="1"/>
              <a:t>hợp</a:t>
            </a:r>
            <a:r>
              <a:rPr lang="en-US"/>
              <a:t> </a:t>
            </a:r>
            <a:r>
              <a:rPr lang="en-US" smtClean="0"/>
              <a:t>đồng</a:t>
            </a:r>
            <a:endParaRPr lang="en-US" dirty="0"/>
          </a:p>
          <a:p>
            <a:pPr marL="457200" indent="-457200" fontAlgn="base">
              <a:buClr>
                <a:schemeClr val="tx1"/>
              </a:buClr>
              <a:buSzPct val="100000"/>
              <a:buFont typeface="+mj-lt"/>
              <a:buAutoNum type="arabicPeriod"/>
            </a:pPr>
            <a:r>
              <a:rPr lang="en-US" smtClean="0"/>
              <a:t>Cải </a:t>
            </a:r>
            <a:r>
              <a:rPr lang="en-US" dirty="0" err="1"/>
              <a:t>thiện</a:t>
            </a:r>
            <a:r>
              <a:rPr lang="en-US" dirty="0"/>
              <a:t> </a:t>
            </a:r>
            <a:r>
              <a:rPr lang="en-US" dirty="0" err="1"/>
              <a:t>lợi</a:t>
            </a:r>
            <a:r>
              <a:rPr lang="en-US" dirty="0"/>
              <a:t> </a:t>
            </a:r>
            <a:r>
              <a:rPr lang="en-US" dirty="0" err="1" smtClean="0"/>
              <a:t>nhuận</a:t>
            </a:r>
            <a:endParaRPr lang="en-US" dirty="0"/>
          </a:p>
          <a:p>
            <a:pPr marL="457200" indent="-457200" fontAlgn="base">
              <a:buClr>
                <a:schemeClr val="tx1"/>
              </a:buClr>
              <a:buSzPct val="100000"/>
              <a:buFont typeface="+mj-lt"/>
              <a:buAutoNum type="arabicPeriod"/>
            </a:pPr>
            <a:r>
              <a:rPr lang="en-US" smtClean="0"/>
              <a:t>Liên </a:t>
            </a:r>
            <a:r>
              <a:rPr lang="en-US" dirty="0" err="1"/>
              <a:t>tục</a:t>
            </a:r>
            <a:r>
              <a:rPr lang="en-US" dirty="0"/>
              <a:t> </a:t>
            </a:r>
            <a:r>
              <a:rPr lang="en-US" err="1"/>
              <a:t>cải</a:t>
            </a:r>
            <a:r>
              <a:rPr lang="en-US"/>
              <a:t> </a:t>
            </a:r>
            <a:r>
              <a:rPr lang="en-US" smtClean="0"/>
              <a:t>tiến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Tree>
    <p:extLst>
      <p:ext uri="{BB962C8B-B14F-4D97-AF65-F5344CB8AC3E}">
        <p14:creationId xmlns:p14="http://schemas.microsoft.com/office/powerpoint/2010/main" val="139123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1600200"/>
            <a:ext cx="3733800" cy="2743200"/>
          </a:xfrm>
        </p:spPr>
        <p:txBody>
          <a:bodyPr>
            <a:normAutofit/>
          </a:bodyPr>
          <a:lstStyle/>
          <a:p>
            <a:pPr marL="457200" indent="-457200">
              <a:buClrTx/>
              <a:buSzPct val="100000"/>
              <a:buFont typeface="+mj-lt"/>
              <a:buAutoNum type="arabicPeriod"/>
            </a:pPr>
            <a:r>
              <a:rPr lang="en-US" smtClean="0"/>
              <a:t>Cấp </a:t>
            </a:r>
            <a:r>
              <a:rPr lang="en-US" dirty="0" err="1"/>
              <a:t>độ</a:t>
            </a:r>
            <a:r>
              <a:rPr lang="en-US" dirty="0"/>
              <a:t> </a:t>
            </a:r>
            <a:r>
              <a:rPr lang="en-US" dirty="0" err="1"/>
              <a:t>tổ</a:t>
            </a:r>
            <a:r>
              <a:rPr lang="en-US" dirty="0"/>
              <a:t> </a:t>
            </a:r>
            <a:r>
              <a:rPr lang="en-US" dirty="0" err="1"/>
              <a:t>chức</a:t>
            </a:r>
            <a:endParaRPr lang="en-US" dirty="0"/>
          </a:p>
          <a:p>
            <a:pPr marL="457200" indent="-457200">
              <a:buClrTx/>
              <a:buSzPct val="100000"/>
              <a:buFont typeface="+mj-lt"/>
              <a:buAutoNum type="arabicPeriod"/>
            </a:pPr>
            <a:r>
              <a:rPr lang="en-US" smtClean="0"/>
              <a:t>Cấp </a:t>
            </a:r>
            <a:r>
              <a:rPr lang="en-US" dirty="0" err="1" smtClean="0"/>
              <a:t>độ</a:t>
            </a:r>
            <a:r>
              <a:rPr lang="en-US" dirty="0" smtClean="0"/>
              <a:t> </a:t>
            </a:r>
            <a:r>
              <a:rPr lang="en-US" dirty="0" err="1"/>
              <a:t>pháp</a:t>
            </a:r>
            <a:r>
              <a:rPr lang="en-US" dirty="0"/>
              <a:t> </a:t>
            </a:r>
            <a:r>
              <a:rPr lang="en-US" dirty="0" err="1" smtClean="0"/>
              <a:t>luật</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điều</a:t>
            </a:r>
            <a:r>
              <a:rPr lang="en-US" dirty="0"/>
              <a:t> </a:t>
            </a:r>
            <a:r>
              <a:rPr lang="en-US" dirty="0" err="1" smtClean="0"/>
              <a:t>hành</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thương</a:t>
            </a:r>
            <a:r>
              <a:rPr lang="en-US" dirty="0"/>
              <a:t> </a:t>
            </a:r>
            <a:r>
              <a:rPr lang="en-US" dirty="0" err="1" smtClean="0"/>
              <a:t>mại</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tài</a:t>
            </a:r>
            <a:r>
              <a:rPr lang="en-US" dirty="0"/>
              <a:t> </a:t>
            </a:r>
            <a:r>
              <a:rPr lang="en-US" dirty="0" err="1" smtClean="0"/>
              <a:t>chính</a:t>
            </a:r>
            <a:endParaRPr lang="en-US" dirty="0" smtClean="0"/>
          </a:p>
          <a:p>
            <a:pPr marL="457200" indent="-457200">
              <a:buClrTx/>
              <a:buSzPct val="100000"/>
              <a:buFont typeface="+mj-lt"/>
              <a:buAutoNum type="arabicPeriod"/>
            </a:pPr>
            <a:r>
              <a:rPr lang="en-US" smtClean="0"/>
              <a:t>Cấp </a:t>
            </a:r>
            <a:r>
              <a:rPr lang="en-US" dirty="0" err="1"/>
              <a:t>độ</a:t>
            </a:r>
            <a:r>
              <a:rPr lang="en-US" dirty="0"/>
              <a:t> con </a:t>
            </a:r>
            <a:r>
              <a:rPr lang="en-US" dirty="0" err="1"/>
              <a:t>người</a:t>
            </a:r>
            <a:endParaRPr lang="en-US" dirty="0"/>
          </a:p>
        </p:txBody>
      </p:sp>
      <p:pic>
        <p:nvPicPr>
          <p:cNvPr id="4" name="4 İçerik Yer Tutucusu" descr="penetration_testing.jpg"/>
          <p:cNvPicPr>
            <a:picLocks noGrp="1" noChangeAspect="1"/>
          </p:cNvPicPr>
          <p:nvPr/>
        </p:nvPicPr>
        <p:blipFill>
          <a:blip r:embed="rId3" cstate="print"/>
          <a:stretch>
            <a:fillRect/>
          </a:stretch>
        </p:blipFill>
        <p:spPr bwMode="auto">
          <a:xfrm>
            <a:off x="3642257" y="1371600"/>
            <a:ext cx="5096359" cy="3905002"/>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11</a:t>
            </a:fld>
            <a:endParaRPr lang="en-US"/>
          </a:p>
        </p:txBody>
      </p:sp>
    </p:spTree>
    <p:extLst>
      <p:ext uri="{BB962C8B-B14F-4D97-AF65-F5344CB8AC3E}">
        <p14:creationId xmlns:p14="http://schemas.microsoft.com/office/powerpoint/2010/main" val="684604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pic>
        <p:nvPicPr>
          <p:cNvPr id="9" name="Picture 8"/>
          <p:cNvPicPr>
            <a:picLocks noChangeAspect="1"/>
          </p:cNvPicPr>
          <p:nvPr/>
        </p:nvPicPr>
        <p:blipFill>
          <a:blip r:embed="rId3"/>
          <a:stretch>
            <a:fillRect/>
          </a:stretch>
        </p:blipFill>
        <p:spPr>
          <a:xfrm>
            <a:off x="0" y="-17431"/>
            <a:ext cx="9144000" cy="6892862"/>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12</a:t>
            </a:fld>
            <a:endParaRPr lang="en-US"/>
          </a:p>
        </p:txBody>
      </p:sp>
    </p:spTree>
    <p:extLst>
      <p:ext uri="{BB962C8B-B14F-4D97-AF65-F5344CB8AC3E}">
        <p14:creationId xmlns:p14="http://schemas.microsoft.com/office/powerpoint/2010/main" val="176547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90600"/>
            <a:ext cx="7909256" cy="1447800"/>
          </a:xfrm>
        </p:spPr>
        <p:txBody>
          <a:bodyPr>
            <a:noAutofit/>
          </a:bodyPr>
          <a:lstStyle/>
          <a:p>
            <a:r>
              <a:rPr lang="en-US" dirty="0" err="1" smtClean="0"/>
              <a:t>Xác</a:t>
            </a:r>
            <a:r>
              <a:rPr lang="en-US" dirty="0" smtClean="0"/>
              <a:t> </a:t>
            </a:r>
            <a:r>
              <a:rPr lang="en-US" dirty="0" err="1" smtClean="0"/>
              <a:t>định</a:t>
            </a:r>
            <a:r>
              <a:rPr lang="en-US" dirty="0" smtClean="0"/>
              <a:t> </a:t>
            </a:r>
            <a:r>
              <a:rPr lang="en-US" dirty="0" err="1" smtClean="0"/>
              <a:t>lợi</a:t>
            </a:r>
            <a:r>
              <a:rPr lang="en-US" dirty="0" smtClean="0"/>
              <a:t> </a:t>
            </a:r>
            <a:r>
              <a:rPr lang="en-US" dirty="0" err="1" smtClean="0"/>
              <a:t>ích</a:t>
            </a:r>
            <a:r>
              <a:rPr lang="en-US" dirty="0" smtClean="0"/>
              <a:t> (</a:t>
            </a:r>
            <a:r>
              <a:rPr lang="en-US" dirty="0" err="1" smtClean="0"/>
              <a:t>phạm</a:t>
            </a:r>
            <a:r>
              <a:rPr lang="en-US" dirty="0" smtClean="0"/>
              <a:t> vi </a:t>
            </a:r>
            <a:r>
              <a:rPr lang="en-US" dirty="0" err="1" smtClean="0"/>
              <a:t>và</a:t>
            </a:r>
            <a:r>
              <a:rPr lang="en-US" dirty="0" smtClean="0"/>
              <a:t> </a:t>
            </a:r>
            <a:r>
              <a:rPr lang="en-US" dirty="0" err="1" smtClean="0"/>
              <a:t>luật</a:t>
            </a:r>
            <a:r>
              <a:rPr lang="en-US" dirty="0" smtClean="0"/>
              <a:t> </a:t>
            </a:r>
            <a:r>
              <a:rPr lang="en-US" dirty="0" err="1" smtClean="0"/>
              <a:t>lệ</a:t>
            </a:r>
            <a:r>
              <a:rPr lang="en-US" dirty="0" smtClean="0"/>
              <a:t>)</a:t>
            </a:r>
          </a:p>
          <a:p>
            <a:r>
              <a:rPr lang="en-US" dirty="0" err="1" smtClean="0"/>
              <a:t>Đánh</a:t>
            </a:r>
            <a:r>
              <a:rPr lang="en-US" dirty="0" smtClean="0"/>
              <a:t> </a:t>
            </a:r>
            <a:r>
              <a:rPr lang="en-US" dirty="0" err="1" smtClean="0"/>
              <a:t>giá</a:t>
            </a:r>
            <a:r>
              <a:rPr lang="en-US" dirty="0" smtClean="0"/>
              <a:t> </a:t>
            </a:r>
            <a:r>
              <a:rPr lang="en-US" dirty="0" err="1" smtClean="0"/>
              <a:t>rủi</a:t>
            </a:r>
            <a:r>
              <a:rPr lang="en-US" dirty="0" smtClean="0"/>
              <a:t> </a:t>
            </a:r>
            <a:r>
              <a:rPr lang="en-US" dirty="0" err="1" smtClean="0"/>
              <a:t>ro</a:t>
            </a:r>
            <a:r>
              <a:rPr lang="en-US" dirty="0" smtClean="0"/>
              <a:t> (</a:t>
            </a:r>
            <a:r>
              <a:rPr lang="en-US" dirty="0" err="1" smtClean="0"/>
              <a:t>rủi</a:t>
            </a:r>
            <a:r>
              <a:rPr lang="en-US" dirty="0" smtClean="0"/>
              <a:t> </a:t>
            </a:r>
            <a:r>
              <a:rPr lang="en-US" dirty="0" err="1" smtClean="0"/>
              <a:t>ro</a:t>
            </a:r>
            <a:r>
              <a:rPr lang="en-US" dirty="0" smtClean="0"/>
              <a:t> </a:t>
            </a:r>
            <a:r>
              <a:rPr lang="en-US" dirty="0" err="1" smtClean="0"/>
              <a:t>tiềm</a:t>
            </a:r>
            <a:r>
              <a:rPr lang="en-US" dirty="0" smtClean="0"/>
              <a:t> </a:t>
            </a:r>
            <a:r>
              <a:rPr lang="en-US" dirty="0" err="1" smtClean="0"/>
              <a:t>ẩn</a:t>
            </a:r>
            <a:r>
              <a:rPr lang="en-US" dirty="0" smtClean="0"/>
              <a:t>)</a:t>
            </a:r>
          </a:p>
          <a:p>
            <a:r>
              <a:rPr lang="en-US" dirty="0" err="1" smtClean="0"/>
              <a:t>Tiến</a:t>
            </a:r>
            <a:r>
              <a:rPr lang="en-US" dirty="0" smtClean="0"/>
              <a:t> </a:t>
            </a:r>
            <a:r>
              <a:rPr lang="en-US" dirty="0" err="1" smtClean="0"/>
              <a:t>hành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chuẩn</a:t>
            </a:r>
            <a:r>
              <a:rPr lang="en-US" dirty="0" smtClean="0"/>
              <a:t> </a:t>
            </a:r>
            <a:r>
              <a:rPr lang="en-US" dirty="0" err="1" smtClean="0"/>
              <a:t>bị</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thực</a:t>
            </a:r>
            <a:r>
              <a:rPr lang="en-US" dirty="0" smtClean="0"/>
              <a:t> </a:t>
            </a:r>
            <a:r>
              <a:rPr lang="en-US" dirty="0" err="1" smtClean="0"/>
              <a:t>hiện</a:t>
            </a:r>
            <a:r>
              <a:rPr lang="en-US" dirty="0" smtClean="0"/>
              <a:t>)</a:t>
            </a:r>
            <a:endParaRPr lang="en-US" dirty="0"/>
          </a:p>
        </p:txBody>
      </p:sp>
      <p:pic>
        <p:nvPicPr>
          <p:cNvPr id="4" name="Picture 4" descr="frame"/>
          <p:cNvPicPr>
            <a:picLocks noChangeAspect="1" noChangeArrowheads="1"/>
          </p:cNvPicPr>
          <p:nvPr/>
        </p:nvPicPr>
        <p:blipFill rotWithShape="1">
          <a:blip r:embed="rId3">
            <a:extLst>
              <a:ext uri="{28A0092B-C50C-407E-A947-70E740481C1C}">
                <a14:useLocalDpi xmlns:a14="http://schemas.microsoft.com/office/drawing/2010/main" val="0"/>
              </a:ext>
            </a:extLst>
          </a:blip>
          <a:srcRect l="819" t="2997" r="1636" b="3465"/>
          <a:stretch/>
        </p:blipFill>
        <p:spPr>
          <a:xfrm>
            <a:off x="0" y="2438400"/>
            <a:ext cx="9144000" cy="4419600"/>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13</a:t>
            </a:fld>
            <a:endParaRPr lang="en-US"/>
          </a:p>
        </p:txBody>
      </p:sp>
    </p:spTree>
    <p:extLst>
      <p:ext uri="{BB962C8B-B14F-4D97-AF65-F5344CB8AC3E}">
        <p14:creationId xmlns:p14="http://schemas.microsoft.com/office/powerpoint/2010/main" val="3562975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1066800"/>
            <a:ext cx="7467600" cy="5257800"/>
          </a:xfrm>
        </p:spPr>
        <p:txBody>
          <a:bodyPr>
            <a:noAutofit/>
          </a:bodyPr>
          <a:lstStyle/>
          <a:p>
            <a:r>
              <a:rPr lang="en-US" smtClean="0"/>
              <a:t>Security Policy</a:t>
            </a:r>
          </a:p>
          <a:p>
            <a:r>
              <a:rPr lang="en-US" smtClean="0"/>
              <a:t>Organization </a:t>
            </a:r>
            <a:r>
              <a:rPr lang="en-US" dirty="0" smtClean="0"/>
              <a:t>of </a:t>
            </a:r>
            <a:r>
              <a:rPr lang="en-US" smtClean="0"/>
              <a:t>Information Security</a:t>
            </a:r>
            <a:endParaRPr lang="en-GB" dirty="0" smtClean="0"/>
          </a:p>
          <a:p>
            <a:r>
              <a:rPr lang="en-US" smtClean="0"/>
              <a:t>Asset Management</a:t>
            </a:r>
          </a:p>
          <a:p>
            <a:r>
              <a:rPr lang="en-US" smtClean="0"/>
              <a:t>Human </a:t>
            </a:r>
            <a:r>
              <a:rPr lang="en-US"/>
              <a:t>Resources </a:t>
            </a:r>
            <a:r>
              <a:rPr lang="en-US" smtClean="0"/>
              <a:t>Security</a:t>
            </a:r>
          </a:p>
          <a:p>
            <a:r>
              <a:rPr lang="en-US" smtClean="0"/>
              <a:t>Physical </a:t>
            </a:r>
            <a:r>
              <a:rPr lang="en-US" dirty="0"/>
              <a:t>and </a:t>
            </a:r>
            <a:r>
              <a:rPr lang="en-US"/>
              <a:t>Environmental </a:t>
            </a:r>
            <a:r>
              <a:rPr lang="en-US" smtClean="0"/>
              <a:t>Security</a:t>
            </a:r>
            <a:endParaRPr lang="en-GB" dirty="0"/>
          </a:p>
          <a:p>
            <a:r>
              <a:rPr lang="en-US" dirty="0"/>
              <a:t>Communications and </a:t>
            </a:r>
            <a:r>
              <a:rPr lang="en-US"/>
              <a:t>Operations </a:t>
            </a:r>
            <a:r>
              <a:rPr lang="en-US" smtClean="0"/>
              <a:t>Management</a:t>
            </a:r>
            <a:endParaRPr lang="en-GB" dirty="0"/>
          </a:p>
          <a:p>
            <a:r>
              <a:rPr lang="en-US"/>
              <a:t>Access </a:t>
            </a:r>
            <a:r>
              <a:rPr lang="en-US" smtClean="0"/>
              <a:t>Control</a:t>
            </a:r>
          </a:p>
          <a:p>
            <a:r>
              <a:rPr lang="en-US" smtClean="0"/>
              <a:t>Information </a:t>
            </a:r>
            <a:r>
              <a:rPr lang="en-US" dirty="0"/>
              <a:t>Systems Acquisition, development </a:t>
            </a:r>
            <a:r>
              <a:rPr lang="en-US"/>
              <a:t>and </a:t>
            </a:r>
            <a:r>
              <a:rPr lang="en-US" smtClean="0"/>
              <a:t>maintenance</a:t>
            </a:r>
            <a:endParaRPr lang="en-GB" dirty="0"/>
          </a:p>
          <a:p>
            <a:r>
              <a:rPr lang="en-US" dirty="0"/>
              <a:t>Information Security </a:t>
            </a:r>
            <a:r>
              <a:rPr lang="en-US"/>
              <a:t>Incident </a:t>
            </a:r>
            <a:r>
              <a:rPr lang="en-US" smtClean="0"/>
              <a:t>Management</a:t>
            </a:r>
            <a:endParaRPr lang="en-GB" dirty="0"/>
          </a:p>
          <a:p>
            <a:r>
              <a:rPr lang="en-US" dirty="0"/>
              <a:t>Business </a:t>
            </a:r>
            <a:r>
              <a:rPr lang="en-US"/>
              <a:t>Continuity </a:t>
            </a:r>
            <a:r>
              <a:rPr lang="en-US" smtClean="0"/>
              <a:t>Management</a:t>
            </a:r>
            <a:endParaRPr lang="en-GB" dirty="0"/>
          </a:p>
          <a:p>
            <a:r>
              <a:rPr lang="en-US" smtClean="0"/>
              <a:t>Compliance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3003266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grpSp>
        <p:nvGrpSpPr>
          <p:cNvPr id="19" name="Group 18"/>
          <p:cNvGrpSpPr>
            <a:grpSpLocks/>
          </p:cNvGrpSpPr>
          <p:nvPr/>
        </p:nvGrpSpPr>
        <p:grpSpPr bwMode="auto">
          <a:xfrm>
            <a:off x="1398390" y="1295400"/>
            <a:ext cx="5916810" cy="5184379"/>
            <a:chOff x="1820" y="1097"/>
            <a:chExt cx="2752" cy="2859"/>
          </a:xfrm>
        </p:grpSpPr>
        <p:sp>
          <p:nvSpPr>
            <p:cNvPr id="20" name="AutoShape 8"/>
            <p:cNvSpPr>
              <a:spLocks noChangeArrowheads="1"/>
            </p:cNvSpPr>
            <p:nvPr/>
          </p:nvSpPr>
          <p:spPr bwMode="auto">
            <a:xfrm>
              <a:off x="3074" y="1435"/>
              <a:ext cx="234" cy="432"/>
            </a:xfrm>
            <a:prstGeom prst="downArrow">
              <a:avLst>
                <a:gd name="adj1" fmla="val 50000"/>
                <a:gd name="adj2" fmla="val 46154"/>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1" name="AutoShape 15"/>
            <p:cNvSpPr>
              <a:spLocks noChangeArrowheads="1"/>
            </p:cNvSpPr>
            <p:nvPr/>
          </p:nvSpPr>
          <p:spPr bwMode="auto">
            <a:xfrm>
              <a:off x="3812" y="2486"/>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2" name="AutoShape 16"/>
            <p:cNvSpPr>
              <a:spLocks noChangeArrowheads="1"/>
            </p:cNvSpPr>
            <p:nvPr/>
          </p:nvSpPr>
          <p:spPr bwMode="auto">
            <a:xfrm>
              <a:off x="3812" y="3348"/>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3" name="AutoShape 17"/>
            <p:cNvSpPr>
              <a:spLocks noChangeArrowheads="1"/>
            </p:cNvSpPr>
            <p:nvPr/>
          </p:nvSpPr>
          <p:spPr bwMode="auto">
            <a:xfrm>
              <a:off x="2240" y="3344"/>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4" name="AutoShape 18"/>
            <p:cNvSpPr>
              <a:spLocks noChangeArrowheads="1"/>
            </p:cNvSpPr>
            <p:nvPr/>
          </p:nvSpPr>
          <p:spPr bwMode="auto">
            <a:xfrm>
              <a:off x="2242" y="2458"/>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5" name="Text Box 19"/>
            <p:cNvSpPr txBox="1">
              <a:spLocks noChangeArrowheads="1"/>
            </p:cNvSpPr>
            <p:nvPr/>
          </p:nvSpPr>
          <p:spPr bwMode="auto">
            <a:xfrm>
              <a:off x="3719" y="2208"/>
              <a:ext cx="504" cy="186"/>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Define</a:t>
              </a:r>
              <a:endParaRPr lang="en-US">
                <a:solidFill>
                  <a:srgbClr val="000099"/>
                </a:solidFill>
                <a:latin typeface="Times New Roman" pitchFamily="18" charset="0"/>
              </a:endParaRPr>
            </a:p>
          </p:txBody>
        </p:sp>
        <p:sp>
          <p:nvSpPr>
            <p:cNvPr id="26" name="Text Box 20"/>
            <p:cNvSpPr txBox="1">
              <a:spLocks noChangeArrowheads="1"/>
            </p:cNvSpPr>
            <p:nvPr/>
          </p:nvSpPr>
          <p:spPr bwMode="auto">
            <a:xfrm>
              <a:off x="3641" y="3120"/>
              <a:ext cx="648" cy="144"/>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Implement</a:t>
              </a:r>
              <a:endParaRPr lang="en-US">
                <a:solidFill>
                  <a:srgbClr val="000099"/>
                </a:solidFill>
                <a:latin typeface="Times New Roman" pitchFamily="18" charset="0"/>
              </a:endParaRPr>
            </a:p>
          </p:txBody>
        </p:sp>
        <p:sp>
          <p:nvSpPr>
            <p:cNvPr id="27" name="Text Box 21"/>
            <p:cNvSpPr txBox="1">
              <a:spLocks noChangeArrowheads="1"/>
            </p:cNvSpPr>
            <p:nvPr/>
          </p:nvSpPr>
          <p:spPr bwMode="auto">
            <a:xfrm>
              <a:off x="2105" y="3138"/>
              <a:ext cx="576" cy="98"/>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Elicit</a:t>
              </a:r>
              <a:endParaRPr lang="en-US">
                <a:solidFill>
                  <a:srgbClr val="000099"/>
                </a:solidFill>
                <a:latin typeface="Times New Roman" pitchFamily="18" charset="0"/>
              </a:endParaRPr>
            </a:p>
          </p:txBody>
        </p:sp>
        <p:sp>
          <p:nvSpPr>
            <p:cNvPr id="28" name="Text Box 22"/>
            <p:cNvSpPr txBox="1">
              <a:spLocks noChangeArrowheads="1"/>
            </p:cNvSpPr>
            <p:nvPr/>
          </p:nvSpPr>
          <p:spPr bwMode="auto">
            <a:xfrm>
              <a:off x="2051" y="2208"/>
              <a:ext cx="695" cy="174"/>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Integrate</a:t>
              </a:r>
              <a:endParaRPr lang="en-US">
                <a:solidFill>
                  <a:srgbClr val="000099"/>
                </a:solidFill>
                <a:latin typeface="Times New Roman" pitchFamily="18" charset="0"/>
              </a:endParaRPr>
            </a:p>
          </p:txBody>
        </p:sp>
        <p:sp>
          <p:nvSpPr>
            <p:cNvPr id="29" name="Text Box 27"/>
            <p:cNvSpPr txBox="1">
              <a:spLocks noChangeArrowheads="1"/>
            </p:cNvSpPr>
            <p:nvPr/>
          </p:nvSpPr>
          <p:spPr bwMode="auto">
            <a:xfrm>
              <a:off x="2202" y="3758"/>
              <a:ext cx="1984"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Employees</a:t>
              </a:r>
            </a:p>
          </p:txBody>
        </p:sp>
        <p:sp>
          <p:nvSpPr>
            <p:cNvPr id="30" name="Text Box 28"/>
            <p:cNvSpPr txBox="1">
              <a:spLocks noChangeArrowheads="1"/>
            </p:cNvSpPr>
            <p:nvPr/>
          </p:nvSpPr>
          <p:spPr bwMode="auto">
            <a:xfrm>
              <a:off x="1820" y="1943"/>
              <a:ext cx="2752"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dirty="0">
                  <a:solidFill>
                    <a:srgbClr val="000099"/>
                  </a:solidFill>
                  <a:latin typeface="Calibri" pitchFamily="34" charset="0"/>
                </a:rPr>
                <a:t>Security Awareness Program</a:t>
              </a:r>
            </a:p>
          </p:txBody>
        </p:sp>
        <p:sp>
          <p:nvSpPr>
            <p:cNvPr id="31" name="Text Box 29"/>
            <p:cNvSpPr txBox="1">
              <a:spLocks noChangeArrowheads="1"/>
            </p:cNvSpPr>
            <p:nvPr/>
          </p:nvSpPr>
          <p:spPr bwMode="auto">
            <a:xfrm>
              <a:off x="1874" y="2865"/>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Feedback</a:t>
              </a:r>
            </a:p>
          </p:txBody>
        </p:sp>
        <p:sp>
          <p:nvSpPr>
            <p:cNvPr id="32" name="Text Box 30"/>
            <p:cNvSpPr txBox="1">
              <a:spLocks noChangeArrowheads="1"/>
            </p:cNvSpPr>
            <p:nvPr/>
          </p:nvSpPr>
          <p:spPr bwMode="auto">
            <a:xfrm>
              <a:off x="3421" y="2858"/>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Activities</a:t>
              </a:r>
            </a:p>
          </p:txBody>
        </p:sp>
        <p:sp>
          <p:nvSpPr>
            <p:cNvPr id="33" name="Text Box 31"/>
            <p:cNvSpPr txBox="1">
              <a:spLocks noChangeArrowheads="1"/>
            </p:cNvSpPr>
            <p:nvPr/>
          </p:nvSpPr>
          <p:spPr bwMode="auto">
            <a:xfrm>
              <a:off x="2382" y="1097"/>
              <a:ext cx="161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Company Policy</a:t>
              </a:r>
            </a:p>
          </p:txBody>
        </p:sp>
      </p:grpSp>
      <p:sp>
        <p:nvSpPr>
          <p:cNvPr id="3" name="Slide Number Placeholder 2"/>
          <p:cNvSpPr>
            <a:spLocks noGrp="1"/>
          </p:cNvSpPr>
          <p:nvPr>
            <p:ph type="sldNum" sz="quarter" idx="15"/>
          </p:nvPr>
        </p:nvSpPr>
        <p:spPr/>
        <p:txBody>
          <a:bodyPr/>
          <a:lstStyle/>
          <a:p>
            <a:fld id="{23B8E435-5DF5-44DE-83D2-9F90DF09A99B}" type="slidenum">
              <a:rPr lang="en-US" smtClean="0"/>
              <a:pPr/>
              <a:t>15</a:t>
            </a:fld>
            <a:endParaRPr lang="en-US"/>
          </a:p>
        </p:txBody>
      </p:sp>
    </p:spTree>
    <p:extLst>
      <p:ext uri="{BB962C8B-B14F-4D97-AF65-F5344CB8AC3E}">
        <p14:creationId xmlns:p14="http://schemas.microsoft.com/office/powerpoint/2010/main" val="360655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848600" cy="3962400"/>
          </a:xfrm>
        </p:spPr>
        <p:txBody>
          <a:bodyPr>
            <a:normAutofit/>
          </a:bodyPr>
          <a:lstStyle/>
          <a:p>
            <a:r>
              <a:rPr lang="en-US" dirty="0" err="1" smtClean="0"/>
              <a:t>Phạm</a:t>
            </a:r>
            <a:r>
              <a:rPr lang="en-US" dirty="0" smtClean="0"/>
              <a:t> vi ISMS:</a:t>
            </a:r>
          </a:p>
          <a:p>
            <a:pPr lvl="1"/>
            <a:r>
              <a:rPr lang="en-US" sz="2400" dirty="0" err="1" smtClean="0"/>
              <a:t>Bảo</a:t>
            </a:r>
            <a:r>
              <a:rPr lang="en-US" sz="2400" dirty="0" smtClean="0"/>
              <a:t> </a:t>
            </a:r>
            <a:r>
              <a:rPr lang="en-US" sz="2400" dirty="0" err="1" smtClean="0"/>
              <a:t>mật</a:t>
            </a:r>
            <a:r>
              <a:rPr lang="en-US" sz="2400" dirty="0" smtClean="0"/>
              <a:t> </a:t>
            </a:r>
            <a:r>
              <a:rPr lang="en-US" sz="2400" dirty="0" err="1" smtClean="0"/>
              <a:t>chính</a:t>
            </a:r>
            <a:r>
              <a:rPr lang="en-US" sz="2400" dirty="0" smtClean="0"/>
              <a:t> </a:t>
            </a:r>
            <a:r>
              <a:rPr lang="en-US" sz="2400" dirty="0" err="1" smtClean="0"/>
              <a:t>sách</a:t>
            </a:r>
            <a:r>
              <a:rPr lang="en-US" sz="2400" dirty="0" smtClean="0"/>
              <a:t> </a:t>
            </a:r>
            <a:r>
              <a:rPr lang="en-US" sz="2400" dirty="0" err="1" smtClean="0"/>
              <a:t>và</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hiện</a:t>
            </a:r>
            <a:r>
              <a:rPr lang="en-US" sz="2400" dirty="0" smtClean="0"/>
              <a:t> </a:t>
            </a:r>
            <a:r>
              <a:rPr lang="en-US" sz="2400" dirty="0" err="1" smtClean="0"/>
              <a:t>tại</a:t>
            </a:r>
            <a:r>
              <a:rPr lang="en-US" sz="2400" dirty="0" smtClean="0"/>
              <a:t> </a:t>
            </a:r>
            <a:r>
              <a:rPr lang="en-US" sz="2400" dirty="0" err="1" smtClean="0"/>
              <a:t>của</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trong</a:t>
            </a:r>
            <a:r>
              <a:rPr lang="en-US" sz="2400" dirty="0" smtClean="0"/>
              <a:t> </a:t>
            </a:r>
            <a:r>
              <a:rPr lang="en-US" sz="2400" dirty="0" err="1" smtClean="0"/>
              <a:t>tương</a:t>
            </a:r>
            <a:r>
              <a:rPr lang="en-US" sz="2400" dirty="0" smtClean="0"/>
              <a:t> </a:t>
            </a:r>
            <a:r>
              <a:rPr lang="en-US" sz="2400" dirty="0" err="1" smtClean="0"/>
              <a:t>lai</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về</a:t>
            </a:r>
            <a:r>
              <a:rPr lang="en-US" sz="2400" dirty="0" smtClean="0"/>
              <a:t> </a:t>
            </a:r>
            <a:r>
              <a:rPr lang="en-US" sz="2400" dirty="0" err="1" smtClean="0"/>
              <a:t>pháp</a:t>
            </a:r>
            <a:r>
              <a:rPr lang="en-US" sz="2400" dirty="0" smtClean="0"/>
              <a:t> </a:t>
            </a:r>
            <a:r>
              <a:rPr lang="en-US" sz="2400" dirty="0" err="1" smtClean="0"/>
              <a:t>lý</a:t>
            </a:r>
            <a:endParaRPr lang="en-US" sz="2400" dirty="0"/>
          </a:p>
          <a:p>
            <a:pPr lvl="1"/>
            <a:r>
              <a:rPr lang="en-US" sz="2400" dirty="0" err="1" smtClean="0"/>
              <a:t>Nghĩa</a:t>
            </a:r>
            <a:r>
              <a:rPr lang="en-US" sz="2400" dirty="0" smtClean="0"/>
              <a:t> </a:t>
            </a:r>
            <a:r>
              <a:rPr lang="en-US" sz="2400" dirty="0" err="1" smtClean="0"/>
              <a:t>vụ</a:t>
            </a:r>
            <a:r>
              <a:rPr lang="en-US" sz="2400" dirty="0" smtClean="0"/>
              <a:t> </a:t>
            </a:r>
            <a:r>
              <a:rPr lang="en-US" sz="2400" dirty="0" err="1" smtClean="0"/>
              <a:t>và</a:t>
            </a:r>
            <a:r>
              <a:rPr lang="en-US" sz="2400" dirty="0" smtClean="0"/>
              <a:t> </a:t>
            </a:r>
            <a:r>
              <a:rPr lang="en-US" sz="2400" dirty="0" err="1" smtClean="0"/>
              <a:t>trách</a:t>
            </a:r>
            <a:r>
              <a:rPr lang="en-US" sz="2400" dirty="0" smtClean="0"/>
              <a:t> </a:t>
            </a:r>
            <a:r>
              <a:rPr lang="en-US" sz="2400" dirty="0" err="1" smtClean="0"/>
              <a:t>nhiệm</a:t>
            </a:r>
            <a:endParaRPr lang="en-US" sz="2400" dirty="0"/>
          </a:p>
          <a:p>
            <a:pPr lvl="1"/>
            <a:r>
              <a:rPr lang="en-US" sz="2400" dirty="0" err="1" smtClean="0"/>
              <a:t>Doanh</a:t>
            </a:r>
            <a:r>
              <a:rPr lang="en-US" sz="2400" dirty="0" smtClean="0"/>
              <a:t> </a:t>
            </a:r>
            <a:r>
              <a:rPr lang="en-US" sz="2400" dirty="0" err="1" smtClean="0"/>
              <a:t>nghiệp</a:t>
            </a:r>
            <a:r>
              <a:rPr lang="en-US" sz="2400" dirty="0" smtClean="0"/>
              <a:t> </a:t>
            </a:r>
            <a:r>
              <a:rPr lang="en-US" sz="2400" dirty="0" err="1" smtClean="0"/>
              <a:t>và</a:t>
            </a:r>
            <a:r>
              <a:rPr lang="en-US" sz="2400" dirty="0" smtClean="0"/>
              <a:t> </a:t>
            </a:r>
            <a:r>
              <a:rPr lang="en-US" sz="2400" dirty="0" err="1" smtClean="0"/>
              <a:t>các</a:t>
            </a:r>
            <a:r>
              <a:rPr lang="en-US" sz="2400" dirty="0" smtClean="0"/>
              <a:t> </a:t>
            </a:r>
            <a:r>
              <a:rPr lang="en-US" sz="2400" dirty="0" err="1" smtClean="0"/>
              <a:t>rủi</a:t>
            </a:r>
            <a:r>
              <a:rPr lang="en-US" sz="2400" dirty="0" smtClean="0"/>
              <a:t> </a:t>
            </a:r>
            <a:r>
              <a:rPr lang="en-US" sz="2400" dirty="0" err="1" smtClean="0"/>
              <a:t>ro</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err="1" smtClean="0"/>
              <a:t>thông</a:t>
            </a:r>
            <a:r>
              <a:rPr lang="en-US" sz="2400" smtClean="0"/>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spTree>
    <p:extLst>
      <p:ext uri="{BB962C8B-B14F-4D97-AF65-F5344CB8AC3E}">
        <p14:creationId xmlns:p14="http://schemas.microsoft.com/office/powerpoint/2010/main" val="305002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467600" cy="4191000"/>
          </a:xfrm>
        </p:spPr>
        <p:txBody>
          <a:bodyPr>
            <a:normAutofit/>
          </a:bodyPr>
          <a:lstStyle/>
          <a:p>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(policies) </a:t>
            </a:r>
            <a:r>
              <a:rPr lang="en-US" err="1" smtClean="0"/>
              <a:t>trong</a:t>
            </a:r>
            <a:r>
              <a:rPr lang="en-US" smtClean="0"/>
              <a:t> ISMS:</a:t>
            </a:r>
            <a:endParaRPr lang="en-US" dirty="0" smtClean="0"/>
          </a:p>
          <a:p>
            <a:pPr lvl="1"/>
            <a:r>
              <a:rPr lang="en-US" sz="2400" smtClean="0"/>
              <a:t>ISMS tổng quát</a:t>
            </a:r>
            <a:endParaRPr lang="en-US" sz="2400" dirty="0"/>
          </a:p>
          <a:p>
            <a:pPr lvl="1"/>
            <a:r>
              <a:rPr lang="en-US" sz="2400" smtClean="0"/>
              <a:t>Điều khiển truy cập</a:t>
            </a:r>
          </a:p>
          <a:p>
            <a:pPr lvl="1"/>
            <a:r>
              <a:rPr lang="en-US" sz="2400" smtClean="0"/>
              <a:t>Thư điện tử</a:t>
            </a:r>
            <a:endParaRPr lang="en-US" sz="2400" dirty="0"/>
          </a:p>
          <a:p>
            <a:pPr lvl="1"/>
            <a:r>
              <a:rPr lang="en-US" sz="2400" smtClean="0"/>
              <a:t>Internet</a:t>
            </a:r>
            <a:endParaRPr lang="en-US" sz="2400" dirty="0"/>
          </a:p>
          <a:p>
            <a:pPr lvl="1"/>
            <a:r>
              <a:rPr lang="en-US" sz="2400" smtClean="0"/>
              <a:t>Anti-virus</a:t>
            </a:r>
            <a:endParaRPr lang="en-US" sz="2400" dirty="0"/>
          </a:p>
          <a:p>
            <a:pPr lvl="1"/>
            <a:r>
              <a:rPr lang="en-US" sz="2400" smtClean="0"/>
              <a:t>Phân loại thông tin</a:t>
            </a:r>
            <a:endParaRPr lang="en-US" sz="2400" dirty="0"/>
          </a:p>
          <a:p>
            <a:pPr lvl="1"/>
            <a:r>
              <a:rPr lang="en-US" sz="2400" smtClean="0"/>
              <a:t>Sử dụng tài sản công nghệ thông tin</a:t>
            </a:r>
          </a:p>
          <a:p>
            <a:pPr lvl="1"/>
            <a:r>
              <a:rPr lang="en-US" sz="2400" smtClean="0"/>
              <a:t>Sắp xếp tài sản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Tree>
    <p:extLst>
      <p:ext uri="{BB962C8B-B14F-4D97-AF65-F5344CB8AC3E}">
        <p14:creationId xmlns:p14="http://schemas.microsoft.com/office/powerpoint/2010/main" val="388428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rmAutofit/>
          </a:bodyPr>
          <a:lstStyle/>
          <a:p>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tiến</a:t>
            </a:r>
            <a:r>
              <a:rPr lang="en-US" dirty="0" smtClean="0"/>
              <a:t> </a:t>
            </a:r>
            <a:r>
              <a:rPr lang="en-US" err="1" smtClean="0"/>
              <a:t>hành</a:t>
            </a:r>
            <a:r>
              <a:rPr lang="en-US" smtClean="0"/>
              <a:t> ISMS:</a:t>
            </a:r>
            <a:endParaRPr lang="en-US" dirty="0" smtClean="0"/>
          </a:p>
          <a:p>
            <a:pPr lvl="1"/>
            <a:r>
              <a:rPr lang="en-US" sz="2400" dirty="0" err="1" smtClean="0"/>
              <a:t>Tích</a:t>
            </a:r>
            <a:r>
              <a:rPr lang="en-US" sz="2400" dirty="0" smtClean="0"/>
              <a:t> </a:t>
            </a:r>
            <a:r>
              <a:rPr lang="en-US" sz="2400" dirty="0" err="1" smtClean="0"/>
              <a:t>hợp</a:t>
            </a:r>
            <a:r>
              <a:rPr lang="en-US" sz="2400" dirty="0" smtClean="0"/>
              <a:t> </a:t>
            </a:r>
            <a:r>
              <a:rPr lang="en-US" sz="2400" dirty="0" err="1" smtClean="0"/>
              <a:t>vào</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chiến</a:t>
            </a:r>
            <a:r>
              <a:rPr lang="en-US" sz="2400" dirty="0" smtClean="0"/>
              <a:t> </a:t>
            </a:r>
            <a:r>
              <a:rPr lang="en-US" sz="2400" dirty="0" err="1" smtClean="0"/>
              <a:t>lược</a:t>
            </a:r>
            <a:r>
              <a:rPr lang="en-US" sz="2400" dirty="0" smtClean="0"/>
              <a:t> (strategic planning)</a:t>
            </a:r>
          </a:p>
          <a:p>
            <a:pPr lvl="1"/>
            <a:r>
              <a:rPr lang="en-US" sz="2400" dirty="0" err="1" smtClean="0"/>
              <a:t>Sự</a:t>
            </a:r>
            <a:r>
              <a:rPr lang="en-US" sz="2400" dirty="0" smtClean="0"/>
              <a:t> </a:t>
            </a:r>
            <a:r>
              <a:rPr lang="en-US" sz="2400" dirty="0" err="1" smtClean="0"/>
              <a:t>chấp</a:t>
            </a:r>
            <a:r>
              <a:rPr lang="en-US" sz="2400" dirty="0" smtClean="0"/>
              <a:t> </a:t>
            </a:r>
            <a:r>
              <a:rPr lang="en-US" sz="2400" dirty="0" err="1" smtClean="0"/>
              <a:t>thuận</a:t>
            </a:r>
            <a:r>
              <a:rPr lang="en-US" sz="2400" dirty="0" smtClean="0"/>
              <a:t> </a:t>
            </a:r>
            <a:r>
              <a:rPr lang="en-US" sz="2400" dirty="0" err="1" smtClean="0"/>
              <a:t>của</a:t>
            </a:r>
            <a:r>
              <a:rPr lang="en-US" sz="2400" dirty="0" smtClean="0"/>
              <a:t> Ban </a:t>
            </a:r>
            <a:r>
              <a:rPr lang="en-US" sz="2400" dirty="0" err="1" smtClean="0"/>
              <a:t>Quản</a:t>
            </a:r>
            <a:r>
              <a:rPr lang="en-US" sz="2400" dirty="0" smtClean="0"/>
              <a:t> </a:t>
            </a:r>
            <a:r>
              <a:rPr lang="en-US" sz="2400" dirty="0" err="1" smtClean="0"/>
              <a:t>Trị</a:t>
            </a:r>
            <a:r>
              <a:rPr lang="en-US" sz="2400" dirty="0" smtClean="0"/>
              <a:t> </a:t>
            </a:r>
            <a:r>
              <a:rPr lang="en-US" sz="2400" dirty="0" err="1" smtClean="0"/>
              <a:t>tổ</a:t>
            </a:r>
            <a:r>
              <a:rPr lang="en-US" sz="2400" dirty="0" smtClean="0"/>
              <a:t> </a:t>
            </a:r>
            <a:r>
              <a:rPr lang="en-US" sz="2400" dirty="0" err="1" smtClean="0"/>
              <a:t>chức</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Tree>
    <p:extLst>
      <p:ext uri="{BB962C8B-B14F-4D97-AF65-F5344CB8AC3E}">
        <p14:creationId xmlns:p14="http://schemas.microsoft.com/office/powerpoint/2010/main" val="2903348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4114800"/>
          </a:xfrm>
        </p:spPr>
        <p:txBody>
          <a:bodyPr>
            <a:noAutofit/>
          </a:bodyPr>
          <a:lstStyle/>
          <a:p>
            <a:r>
              <a:rPr lang="en-US" smtClean="0"/>
              <a:t>Ai cần ISMS?</a:t>
            </a:r>
            <a:endParaRPr lang="en-US" dirty="0" smtClean="0"/>
          </a:p>
          <a:p>
            <a:pPr lvl="1"/>
            <a:r>
              <a:rPr lang="en-US" sz="2400" smtClean="0"/>
              <a:t>Mọi tổ chức cần bảo vệ thông tin giá trị</a:t>
            </a:r>
            <a:endParaRPr lang="en-US" sz="2400"/>
          </a:p>
          <a:p>
            <a:pPr lvl="1"/>
            <a:r>
              <a:rPr lang="en-US" sz="2400" smtClean="0"/>
              <a:t>Ngân hàng</a:t>
            </a:r>
          </a:p>
          <a:p>
            <a:pPr lvl="1"/>
            <a:r>
              <a:rPr lang="en-US" sz="2400" smtClean="0"/>
              <a:t>Công ty công nghệ thông tin</a:t>
            </a:r>
            <a:endParaRPr lang="en-US" sz="2400"/>
          </a:p>
          <a:p>
            <a:pPr lvl="1"/>
            <a:r>
              <a:rPr lang="en-US" sz="2400" smtClean="0"/>
              <a:t>Chính phủ</a:t>
            </a:r>
            <a:endParaRPr lang="en-US" sz="2400"/>
          </a:p>
          <a:p>
            <a:pPr lvl="1"/>
            <a:r>
              <a:rPr lang="en-US" sz="2400" smtClean="0"/>
              <a:t>Doanh nghiệp sản xuất</a:t>
            </a:r>
          </a:p>
          <a:p>
            <a:pPr lvl="1"/>
            <a:r>
              <a:rPr lang="en-US" sz="2400" smtClean="0"/>
              <a:t>Bệnh viện</a:t>
            </a:r>
          </a:p>
          <a:p>
            <a:pPr lvl="1"/>
            <a:r>
              <a:rPr lang="en-US" sz="2400" smtClean="0"/>
              <a:t>Công ty bảo hiểm</a:t>
            </a:r>
            <a:endParaRPr lang="en-US" sz="2400" dirty="0" err="1"/>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Tree>
    <p:extLst>
      <p:ext uri="{BB962C8B-B14F-4D97-AF65-F5344CB8AC3E}">
        <p14:creationId xmlns:p14="http://schemas.microsoft.com/office/powerpoint/2010/main" val="219984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NỘI DUNG TRÌNH BÀY</a:t>
            </a:r>
            <a:endParaRPr lang="en-US" dirty="0"/>
          </a:p>
        </p:txBody>
      </p:sp>
      <p:sp>
        <p:nvSpPr>
          <p:cNvPr id="3" name="Content Placeholder 2"/>
          <p:cNvSpPr>
            <a:spLocks noGrp="1"/>
          </p:cNvSpPr>
          <p:nvPr>
            <p:ph sz="quarter" idx="1"/>
          </p:nvPr>
        </p:nvSpPr>
        <p:spPr/>
        <p:txBody>
          <a:bodyPr/>
          <a:lstStyle/>
          <a:p>
            <a:r>
              <a:rPr lang="en-US" dirty="0" err="1" smtClean="0"/>
              <a:t>Khái</a:t>
            </a:r>
            <a:r>
              <a:rPr lang="en-US" dirty="0" smtClean="0"/>
              <a:t> </a:t>
            </a:r>
            <a:r>
              <a:rPr lang="en-US" dirty="0" err="1" smtClean="0"/>
              <a:t>niệm</a:t>
            </a:r>
            <a:r>
              <a:rPr lang="en-US" dirty="0" smtClean="0"/>
              <a:t> ISMS</a:t>
            </a:r>
          </a:p>
          <a:p>
            <a:pPr lvl="1"/>
            <a:r>
              <a:rPr lang="en-US" dirty="0" err="1" smtClean="0"/>
              <a:t>Khái</a:t>
            </a:r>
            <a:r>
              <a:rPr lang="en-US" dirty="0" smtClean="0"/>
              <a:t> </a:t>
            </a:r>
            <a:r>
              <a:rPr lang="en-US" dirty="0" err="1" smtClean="0"/>
              <a:t>niệm</a:t>
            </a:r>
            <a:r>
              <a:rPr lang="en-US" dirty="0" smtClean="0"/>
              <a:t> </a:t>
            </a:r>
            <a:r>
              <a:rPr lang="en-US" err="1" smtClean="0"/>
              <a:t>về</a:t>
            </a:r>
            <a:r>
              <a:rPr lang="en-US" smtClean="0"/>
              <a:t> thông tin</a:t>
            </a:r>
            <a:endParaRPr lang="en-US" dirty="0" smtClean="0"/>
          </a:p>
          <a:p>
            <a:pPr lvl="1"/>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p>
          <a:p>
            <a:pPr lvl="1"/>
            <a:r>
              <a:rPr lang="en-US" smtClean="0"/>
              <a:t>ISMS</a:t>
            </a:r>
          </a:p>
          <a:p>
            <a:r>
              <a:rPr lang="en-US" smtClean="0"/>
              <a:t>Lợi ích của ISMS</a:t>
            </a:r>
          </a:p>
          <a:p>
            <a:r>
              <a:rPr lang="en-US" smtClean="0"/>
              <a:t>Quy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p>
          <a:p>
            <a:r>
              <a:rPr lang="en-US" dirty="0" err="1" smtClean="0"/>
              <a:t>Tiêu</a:t>
            </a:r>
            <a:r>
              <a:rPr lang="en-US" dirty="0" smtClean="0"/>
              <a:t> </a:t>
            </a:r>
            <a:r>
              <a:rPr lang="en-US" dirty="0" err="1" smtClean="0"/>
              <a:t>chuẩn</a:t>
            </a:r>
            <a:r>
              <a:rPr lang="en-US" dirty="0" smtClean="0"/>
              <a:t> ISMS</a:t>
            </a:r>
          </a:p>
          <a:p>
            <a:pPr lvl="1"/>
            <a:r>
              <a:rPr lang="en-US" dirty="0" err="1" smtClean="0"/>
              <a:t>Mô</a:t>
            </a:r>
            <a:r>
              <a:rPr lang="en-US" dirty="0" smtClean="0"/>
              <a:t> </a:t>
            </a:r>
            <a:r>
              <a:rPr lang="en-US" dirty="0" err="1" smtClean="0"/>
              <a:t>hình</a:t>
            </a:r>
            <a:r>
              <a:rPr lang="en-US" dirty="0" smtClean="0"/>
              <a:t> PDCA</a:t>
            </a:r>
          </a:p>
          <a:p>
            <a:pPr lvl="1"/>
            <a:r>
              <a:rPr lang="en-US" dirty="0" err="1" smtClean="0"/>
              <a:t>Đổi</a:t>
            </a:r>
            <a:r>
              <a:rPr lang="en-US" dirty="0" smtClean="0"/>
              <a:t> </a:t>
            </a:r>
            <a:r>
              <a:rPr lang="en-US" dirty="0" err="1" smtClean="0"/>
              <a:t>mới</a:t>
            </a:r>
            <a:r>
              <a:rPr lang="en-US" dirty="0" smtClean="0"/>
              <a:t> </a:t>
            </a:r>
            <a:r>
              <a:rPr lang="en-US" dirty="0" err="1" smtClean="0"/>
              <a:t>trong</a:t>
            </a:r>
            <a:r>
              <a:rPr lang="en-US" dirty="0" smtClean="0"/>
              <a:t> </a:t>
            </a:r>
            <a:r>
              <a:rPr lang="en-US" dirty="0" err="1" smtClean="0"/>
              <a:t>tiêu</a:t>
            </a:r>
            <a:r>
              <a:rPr lang="en-US" dirty="0" smtClean="0"/>
              <a:t> </a:t>
            </a:r>
            <a:r>
              <a:rPr lang="en-US" err="1" smtClean="0"/>
              <a:t>chuẩn</a:t>
            </a:r>
            <a:r>
              <a:rPr lang="en-US" smtClean="0"/>
              <a:t> ISO 27001:2013</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6705600" cy="457200"/>
          </a:xfrm>
        </p:spPr>
        <p:txBody>
          <a:bodyPr/>
          <a:lstStyle/>
          <a:p>
            <a:r>
              <a:rPr lang="en-US" dirty="0" err="1" smtClean="0"/>
              <a:t>Kiến</a:t>
            </a:r>
            <a:r>
              <a:rPr lang="en-US" dirty="0" smtClean="0"/>
              <a:t> </a:t>
            </a:r>
            <a:r>
              <a:rPr lang="en-US" dirty="0" err="1" smtClean="0"/>
              <a:t>trúc</a:t>
            </a:r>
            <a:r>
              <a:rPr lang="en-US" dirty="0" smtClean="0"/>
              <a:t> </a:t>
            </a:r>
            <a:r>
              <a:rPr lang="en-US" dirty="0" err="1" smtClean="0"/>
              <a:t>chung</a:t>
            </a:r>
            <a:r>
              <a:rPr lang="en-US" dirty="0" smtClean="0"/>
              <a:t> </a:t>
            </a:r>
            <a:r>
              <a:rPr lang="en-US" dirty="0" err="1" smtClean="0"/>
              <a:t>của</a:t>
            </a:r>
            <a:r>
              <a:rPr lang="en-US" dirty="0" smtClean="0"/>
              <a:t> </a:t>
            </a:r>
            <a:r>
              <a:rPr lang="en-US" dirty="0" err="1" smtClean="0"/>
              <a:t>tiêu</a:t>
            </a:r>
            <a:r>
              <a:rPr lang="en-US" dirty="0" smtClean="0"/>
              <a:t> </a:t>
            </a:r>
            <a:r>
              <a:rPr lang="en-US" err="1" smtClean="0"/>
              <a:t>chuẩn</a:t>
            </a:r>
            <a:r>
              <a:rPr lang="en-US" smtClean="0"/>
              <a:t> 2700x</a:t>
            </a:r>
            <a:endParaRPr lang="en-US" dirty="0"/>
          </a:p>
        </p:txBody>
      </p:sp>
      <p:sp>
        <p:nvSpPr>
          <p:cNvPr id="4" name="Rectangle 3"/>
          <p:cNvSpPr>
            <a:spLocks noChangeArrowheads="1"/>
          </p:cNvSpPr>
          <p:nvPr/>
        </p:nvSpPr>
        <p:spPr bwMode="auto">
          <a:xfrm>
            <a:off x="954088" y="1926359"/>
            <a:ext cx="6513512"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27000 Fundamentals &amp; Vocabulary</a:t>
            </a:r>
          </a:p>
        </p:txBody>
      </p:sp>
      <p:sp>
        <p:nvSpPr>
          <p:cNvPr id="5" name="Rectangle 4"/>
          <p:cNvSpPr>
            <a:spLocks noChangeArrowheads="1"/>
          </p:cNvSpPr>
          <p:nvPr/>
        </p:nvSpPr>
        <p:spPr bwMode="auto">
          <a:xfrm>
            <a:off x="3402013" y="25962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27001:ISMS</a:t>
            </a:r>
          </a:p>
        </p:txBody>
      </p:sp>
      <p:sp>
        <p:nvSpPr>
          <p:cNvPr id="6" name="Rectangle 5"/>
          <p:cNvSpPr>
            <a:spLocks noChangeArrowheads="1"/>
          </p:cNvSpPr>
          <p:nvPr/>
        </p:nvSpPr>
        <p:spPr bwMode="auto">
          <a:xfrm>
            <a:off x="3402013" y="38916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27003 Implementation Guidance</a:t>
            </a:r>
          </a:p>
        </p:txBody>
      </p:sp>
      <p:sp>
        <p:nvSpPr>
          <p:cNvPr id="7" name="Rectangle 6"/>
          <p:cNvSpPr>
            <a:spLocks noChangeArrowheads="1"/>
          </p:cNvSpPr>
          <p:nvPr/>
        </p:nvSpPr>
        <p:spPr bwMode="auto">
          <a:xfrm>
            <a:off x="3402013" y="32439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27002 Code of Practice for ISM</a:t>
            </a:r>
          </a:p>
        </p:txBody>
      </p:sp>
      <p:sp>
        <p:nvSpPr>
          <p:cNvPr id="8" name="Rectangle 7"/>
          <p:cNvSpPr>
            <a:spLocks noChangeArrowheads="1"/>
          </p:cNvSpPr>
          <p:nvPr/>
        </p:nvSpPr>
        <p:spPr bwMode="auto">
          <a:xfrm>
            <a:off x="3402013" y="45393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27004 Metrics &amp; Measurement</a:t>
            </a:r>
          </a:p>
        </p:txBody>
      </p:sp>
      <p:sp>
        <p:nvSpPr>
          <p:cNvPr id="9" name="Rectangle 8"/>
          <p:cNvSpPr>
            <a:spLocks noChangeArrowheads="1"/>
          </p:cNvSpPr>
          <p:nvPr/>
        </p:nvSpPr>
        <p:spPr bwMode="auto">
          <a:xfrm>
            <a:off x="954088" y="2596284"/>
            <a:ext cx="2052637" cy="24336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dirty="0">
                <a:solidFill>
                  <a:srgbClr val="003399"/>
                </a:solidFill>
              </a:rPr>
              <a:t>27005</a:t>
            </a:r>
          </a:p>
          <a:p>
            <a:pPr algn="ctr" eaLnBrk="0" hangingPunct="0"/>
            <a:endParaRPr lang="de-DE" sz="2000" dirty="0">
              <a:solidFill>
                <a:srgbClr val="003399"/>
              </a:solidFill>
            </a:endParaRPr>
          </a:p>
          <a:p>
            <a:pPr algn="ctr" eaLnBrk="0" hangingPunct="0"/>
            <a:r>
              <a:rPr lang="de-DE" sz="2000" dirty="0" err="1">
                <a:solidFill>
                  <a:srgbClr val="003399"/>
                </a:solidFill>
              </a:rPr>
              <a:t>Risk</a:t>
            </a:r>
            <a:r>
              <a:rPr lang="de-DE" sz="2000" dirty="0">
                <a:solidFill>
                  <a:srgbClr val="003399"/>
                </a:solidFill>
              </a:rPr>
              <a:t> </a:t>
            </a:r>
          </a:p>
          <a:p>
            <a:pPr algn="ctr" eaLnBrk="0" hangingPunct="0"/>
            <a:r>
              <a:rPr lang="de-DE" sz="2000" dirty="0">
                <a:solidFill>
                  <a:srgbClr val="003399"/>
                </a:solidFill>
              </a:rPr>
              <a:t>Management</a:t>
            </a:r>
          </a:p>
        </p:txBody>
      </p:sp>
      <p:sp>
        <p:nvSpPr>
          <p:cNvPr id="10" name="Rectangle 9"/>
          <p:cNvSpPr>
            <a:spLocks noChangeArrowheads="1"/>
          </p:cNvSpPr>
          <p:nvPr/>
        </p:nvSpPr>
        <p:spPr bwMode="auto">
          <a:xfrm>
            <a:off x="954088" y="5258522"/>
            <a:ext cx="6553200" cy="503237"/>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27006 Guidelines</a:t>
            </a:r>
            <a:r>
              <a:rPr lang="en-US" sz="2000">
                <a:solidFill>
                  <a:srgbClr val="003399"/>
                </a:solidFill>
              </a:rPr>
              <a:t> on ISMS accreditation</a:t>
            </a:r>
            <a:endParaRPr lang="de-DE" sz="2000">
              <a:solidFill>
                <a:srgbClr val="003399"/>
              </a:solidFill>
            </a:endParaRPr>
          </a:p>
        </p:txBody>
      </p:sp>
      <p:sp>
        <p:nvSpPr>
          <p:cNvPr id="11" name="Slide Number Placeholder 10"/>
          <p:cNvSpPr>
            <a:spLocks noGrp="1"/>
          </p:cNvSpPr>
          <p:nvPr>
            <p:ph type="sldNum" sz="quarter" idx="15"/>
          </p:nvPr>
        </p:nvSpPr>
        <p:spPr/>
        <p:txBody>
          <a:bodyPr/>
          <a:lstStyle/>
          <a:p>
            <a:fld id="{23B8E435-5DF5-44DE-83D2-9F90DF09A99B}" type="slidenum">
              <a:rPr lang="en-US" smtClean="0"/>
              <a:pPr/>
              <a:t>20</a:t>
            </a:fld>
            <a:endParaRPr lang="en-US"/>
          </a:p>
        </p:txBody>
      </p:sp>
    </p:spTree>
    <p:extLst>
      <p:ext uri="{BB962C8B-B14F-4D97-AF65-F5344CB8AC3E}">
        <p14:creationId xmlns:p14="http://schemas.microsoft.com/office/powerpoint/2010/main" val="3622538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8001000" cy="5791200"/>
          </a:xfrm>
        </p:spPr>
        <p:txBody>
          <a:bodyPr>
            <a:noAutofit/>
          </a:bodyPr>
          <a:lstStyle/>
          <a:p>
            <a:pPr marL="0" indent="0">
              <a:buNone/>
            </a:pPr>
            <a:r>
              <a:rPr lang="en-US" sz="1600" dirty="0" smtClean="0"/>
              <a:t>* ISO/IEC </a:t>
            </a:r>
            <a:r>
              <a:rPr lang="en-US" sz="1600"/>
              <a:t>27000 </a:t>
            </a:r>
            <a:r>
              <a:rPr lang="en-US" sz="1600" smtClean="0"/>
              <a:t>- </a:t>
            </a:r>
            <a:r>
              <a:rPr lang="en-US" sz="1600" dirty="0"/>
              <a:t>ISMS </a:t>
            </a:r>
            <a:r>
              <a:rPr lang="en-US" sz="1600" dirty="0" err="1"/>
              <a:t>Tổng</a:t>
            </a:r>
            <a:r>
              <a:rPr lang="en-US" sz="1600" dirty="0"/>
              <a:t> </a:t>
            </a:r>
            <a:r>
              <a:rPr lang="en-US" sz="1600" dirty="0" err="1"/>
              <a:t>quát</a:t>
            </a:r>
            <a:r>
              <a:rPr lang="en-US" sz="1600" dirty="0"/>
              <a:t> </a:t>
            </a:r>
            <a:r>
              <a:rPr lang="en-US" sz="1600" dirty="0" err="1"/>
              <a:t>và</a:t>
            </a:r>
            <a:r>
              <a:rPr lang="en-US" sz="1600" dirty="0"/>
              <a:t> </a:t>
            </a:r>
            <a:r>
              <a:rPr lang="en-US" sz="1600" dirty="0" err="1"/>
              <a:t>từ</a:t>
            </a:r>
            <a:r>
              <a:rPr lang="en-US" sz="1600" dirty="0"/>
              <a:t> </a:t>
            </a:r>
            <a:r>
              <a:rPr lang="en-US" sz="1600" dirty="0" err="1"/>
              <a:t>vựng</a:t>
            </a:r>
            <a:r>
              <a:rPr lang="en-US" sz="1600" dirty="0"/>
              <a:t> </a:t>
            </a:r>
            <a:br>
              <a:rPr lang="en-US" sz="1600" dirty="0"/>
            </a:br>
            <a:r>
              <a:rPr lang="en-US" sz="1600" dirty="0"/>
              <a:t>* ISO/IEC </a:t>
            </a:r>
            <a:r>
              <a:rPr lang="en-US" sz="1600"/>
              <a:t>27001 </a:t>
            </a:r>
            <a:r>
              <a:rPr lang="en-US" sz="1600" smtClean="0"/>
              <a:t>- </a:t>
            </a:r>
            <a:r>
              <a:rPr lang="en-US" sz="1600" dirty="0"/>
              <a:t>ISMS </a:t>
            </a:r>
            <a:r>
              <a:rPr lang="en-US" sz="1600" dirty="0" err="1"/>
              <a:t>Yêu</a:t>
            </a:r>
            <a:r>
              <a:rPr lang="en-US" sz="1600" dirty="0"/>
              <a:t> </a:t>
            </a:r>
            <a:r>
              <a:rPr lang="en-US" sz="1600" dirty="0" err="1"/>
              <a:t>cầu</a:t>
            </a:r>
            <a:r>
              <a:rPr lang="en-US" sz="1600" dirty="0"/>
              <a:t> </a:t>
            </a:r>
            <a:br>
              <a:rPr lang="en-US" sz="1600" dirty="0"/>
            </a:br>
            <a:r>
              <a:rPr lang="en-US" sz="1600" dirty="0"/>
              <a:t>* ISO/IEC </a:t>
            </a:r>
            <a:r>
              <a:rPr lang="en-US" sz="1600"/>
              <a:t>27002 </a:t>
            </a:r>
            <a:r>
              <a:rPr lang="en-US" sz="1600" smtClean="0"/>
              <a:t>- </a:t>
            </a:r>
            <a:r>
              <a:rPr lang="en-US" sz="1600" dirty="0" err="1"/>
              <a:t>Chuẩn</a:t>
            </a:r>
            <a:r>
              <a:rPr lang="en-US" sz="1600" dirty="0"/>
              <a:t> </a:t>
            </a:r>
            <a:r>
              <a:rPr lang="en-US" sz="1600" dirty="0" err="1"/>
              <a:t>mực</a:t>
            </a:r>
            <a:r>
              <a:rPr lang="en-US" sz="1600" dirty="0"/>
              <a:t> </a:t>
            </a:r>
            <a:r>
              <a:rPr lang="en-US" sz="1600" dirty="0" err="1"/>
              <a:t>thực</a:t>
            </a:r>
            <a:r>
              <a:rPr lang="en-US" sz="1600" dirty="0"/>
              <a:t> </a:t>
            </a:r>
            <a:r>
              <a:rPr lang="en-US" sz="1600" dirty="0" err="1"/>
              <a:t>hiện</a:t>
            </a:r>
            <a:r>
              <a:rPr lang="en-US" sz="1600" dirty="0"/>
              <a:t> ISM </a:t>
            </a:r>
            <a:br>
              <a:rPr lang="en-US" sz="1600" dirty="0"/>
            </a:br>
            <a:r>
              <a:rPr lang="en-US" sz="1600" dirty="0"/>
              <a:t>* ISO/IEC </a:t>
            </a:r>
            <a:r>
              <a:rPr lang="en-US" sz="1600"/>
              <a:t>27003 </a:t>
            </a:r>
            <a:r>
              <a:rPr lang="en-US" sz="1600" smtClean="0"/>
              <a:t>- </a:t>
            </a:r>
            <a:r>
              <a:rPr lang="en-US" sz="1600" dirty="0" err="1"/>
              <a:t>Hướng</a:t>
            </a:r>
            <a:r>
              <a:rPr lang="en-US" sz="1600" dirty="0"/>
              <a:t> </a:t>
            </a:r>
            <a:r>
              <a:rPr lang="en-US" sz="1600" dirty="0" err="1"/>
              <a:t>dẫn</a:t>
            </a:r>
            <a:r>
              <a:rPr lang="en-US" sz="1600" dirty="0"/>
              <a:t> </a:t>
            </a:r>
            <a:r>
              <a:rPr lang="en-US" sz="1600" dirty="0" err="1"/>
              <a:t>triển</a:t>
            </a:r>
            <a:r>
              <a:rPr lang="en-US" sz="1600" dirty="0"/>
              <a:t> </a:t>
            </a:r>
            <a:r>
              <a:rPr lang="en-US" sz="1600" dirty="0" err="1"/>
              <a:t>khai</a:t>
            </a:r>
            <a:r>
              <a:rPr lang="en-US" sz="1600" dirty="0"/>
              <a:t> ISMS </a:t>
            </a:r>
            <a:br>
              <a:rPr lang="en-US" sz="1600" dirty="0"/>
            </a:br>
            <a:r>
              <a:rPr lang="en-US" sz="1600" dirty="0"/>
              <a:t>* ISO/IEC </a:t>
            </a:r>
            <a:r>
              <a:rPr lang="en-US" sz="1600"/>
              <a:t>27004 </a:t>
            </a:r>
            <a:r>
              <a:rPr lang="en-US" sz="1600" smtClean="0"/>
              <a:t>- </a:t>
            </a:r>
            <a:r>
              <a:rPr lang="en-US" sz="1600" dirty="0" err="1"/>
              <a:t>Đo</a:t>
            </a:r>
            <a:r>
              <a:rPr lang="en-US" sz="1600" dirty="0"/>
              <a:t> </a:t>
            </a:r>
            <a:r>
              <a:rPr lang="en-US" sz="1600" dirty="0" err="1"/>
              <a:t>lường</a:t>
            </a:r>
            <a:r>
              <a:rPr lang="en-US" sz="1600" dirty="0"/>
              <a:t> ISM </a:t>
            </a:r>
            <a:br>
              <a:rPr lang="en-US" sz="1600" dirty="0"/>
            </a:br>
            <a:r>
              <a:rPr lang="en-US" sz="1600" dirty="0"/>
              <a:t>* ISO/IEC </a:t>
            </a:r>
            <a:r>
              <a:rPr lang="en-US" sz="1600"/>
              <a:t>27005 </a:t>
            </a:r>
            <a:r>
              <a:rPr lang="en-US" sz="1600" smtClean="0"/>
              <a:t>- </a:t>
            </a:r>
            <a:r>
              <a:rPr lang="en-US" sz="1600" dirty="0" err="1"/>
              <a:t>Quản</a:t>
            </a:r>
            <a:r>
              <a:rPr lang="en-US" sz="1600" dirty="0"/>
              <a:t> </a:t>
            </a:r>
            <a:r>
              <a:rPr lang="en-US" sz="1600" dirty="0" err="1"/>
              <a:t>lý</a:t>
            </a:r>
            <a:r>
              <a:rPr lang="en-US" sz="1600" dirty="0"/>
              <a:t> </a:t>
            </a:r>
            <a:r>
              <a:rPr lang="en-US" sz="1600" dirty="0" err="1"/>
              <a:t>rủi</a:t>
            </a:r>
            <a:r>
              <a:rPr lang="en-US" sz="1600" dirty="0"/>
              <a:t> </a:t>
            </a:r>
            <a:r>
              <a:rPr lang="en-US" sz="1600" dirty="0" err="1"/>
              <a:t>ro</a:t>
            </a:r>
            <a:r>
              <a:rPr lang="en-US" sz="1600" dirty="0"/>
              <a:t> IS </a:t>
            </a:r>
            <a:br>
              <a:rPr lang="en-US" sz="1600" dirty="0"/>
            </a:br>
            <a:r>
              <a:rPr lang="en-US" sz="1600" dirty="0"/>
              <a:t>* ISO/IEC </a:t>
            </a:r>
            <a:r>
              <a:rPr lang="en-US" sz="1600"/>
              <a:t>27006 </a:t>
            </a:r>
            <a:r>
              <a:rPr lang="en-US" sz="1600" smtClean="0"/>
              <a:t>- </a:t>
            </a:r>
            <a:r>
              <a:rPr lang="en-US" sz="1600" dirty="0" err="1"/>
              <a:t>Yêu</a:t>
            </a:r>
            <a:r>
              <a:rPr lang="en-US" sz="1600" dirty="0"/>
              <a:t> </a:t>
            </a:r>
            <a:r>
              <a:rPr lang="en-US" sz="1600" dirty="0" err="1"/>
              <a:t>cầu</a:t>
            </a:r>
            <a:r>
              <a:rPr lang="en-US" sz="1600" dirty="0"/>
              <a:t> </a:t>
            </a:r>
            <a:r>
              <a:rPr lang="en-US" sz="1600" dirty="0" err="1"/>
              <a:t>về</a:t>
            </a:r>
            <a:r>
              <a:rPr lang="en-US" sz="1600" dirty="0"/>
              <a:t> </a:t>
            </a:r>
            <a:r>
              <a:rPr lang="en-US" sz="1600" dirty="0" err="1"/>
              <a:t>tổ</a:t>
            </a:r>
            <a:r>
              <a:rPr lang="en-US" sz="1600" dirty="0"/>
              <a:t> </a:t>
            </a:r>
            <a:r>
              <a:rPr lang="en-US" sz="1600" dirty="0" err="1"/>
              <a:t>chức</a:t>
            </a:r>
            <a:r>
              <a:rPr lang="en-US" sz="1600" dirty="0"/>
              <a:t> </a:t>
            </a:r>
            <a:r>
              <a:rPr lang="en-US" sz="1600" dirty="0" err="1"/>
              <a:t>đánh</a:t>
            </a:r>
            <a:r>
              <a:rPr lang="en-US" sz="1600" dirty="0"/>
              <a:t> </a:t>
            </a:r>
            <a:r>
              <a:rPr lang="en-US" sz="1600" dirty="0" err="1"/>
              <a:t>giá</a:t>
            </a:r>
            <a:r>
              <a:rPr lang="en-US" sz="1600" dirty="0"/>
              <a:t> </a:t>
            </a:r>
            <a:r>
              <a:rPr lang="en-US" sz="1600" dirty="0" err="1"/>
              <a:t>và</a:t>
            </a:r>
            <a:r>
              <a:rPr lang="en-US" sz="1600" dirty="0"/>
              <a:t> </a:t>
            </a:r>
            <a:r>
              <a:rPr lang="en-US" sz="1600" dirty="0" err="1"/>
              <a:t>chứng</a:t>
            </a:r>
            <a:r>
              <a:rPr lang="en-US" sz="1600" dirty="0"/>
              <a:t> </a:t>
            </a:r>
            <a:r>
              <a:rPr lang="en-US" sz="1600" dirty="0" err="1"/>
              <a:t>nhận</a:t>
            </a:r>
            <a:r>
              <a:rPr lang="en-US" sz="1600" dirty="0"/>
              <a:t> ISMS </a:t>
            </a:r>
            <a:br>
              <a:rPr lang="en-US" sz="1600" dirty="0"/>
            </a:br>
            <a:r>
              <a:rPr lang="en-US" sz="1600" dirty="0"/>
              <a:t>* ISO/IEC </a:t>
            </a:r>
            <a:r>
              <a:rPr lang="en-US" sz="1600"/>
              <a:t>27011 </a:t>
            </a:r>
            <a:r>
              <a:rPr lang="en-US" sz="1600" smtClean="0"/>
              <a:t>-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tổ</a:t>
            </a:r>
            <a:r>
              <a:rPr lang="en-US" sz="1600" dirty="0"/>
              <a:t> </a:t>
            </a:r>
            <a:r>
              <a:rPr lang="en-US" sz="1600" dirty="0" err="1"/>
              <a:t>chức</a:t>
            </a:r>
            <a:r>
              <a:rPr lang="en-US" sz="1600" dirty="0"/>
              <a:t> </a:t>
            </a:r>
            <a:r>
              <a:rPr lang="en-US" sz="1600" dirty="0" err="1"/>
              <a:t>viễn</a:t>
            </a:r>
            <a:r>
              <a:rPr lang="en-US" sz="1600" dirty="0"/>
              <a:t> </a:t>
            </a:r>
            <a:r>
              <a:rPr lang="en-US" sz="1600" dirty="0" err="1"/>
              <a:t>thông</a:t>
            </a:r>
            <a:r>
              <a:rPr lang="en-US" sz="1600" dirty="0"/>
              <a:t>. </a:t>
            </a:r>
            <a:br>
              <a:rPr lang="en-US" sz="1600" dirty="0"/>
            </a:br>
            <a:r>
              <a:rPr lang="en-US" sz="1600" dirty="0"/>
              <a:t>* ISO 27799 - ISM </a:t>
            </a:r>
            <a:r>
              <a:rPr lang="en-US" sz="1600" dirty="0" err="1"/>
              <a:t>trong</a:t>
            </a:r>
            <a:r>
              <a:rPr lang="en-US" sz="1600" dirty="0"/>
              <a:t> y </a:t>
            </a:r>
            <a:r>
              <a:rPr lang="en-US" sz="1600" dirty="0" err="1"/>
              <a:t>tế</a:t>
            </a:r>
            <a:r>
              <a:rPr lang="en-US" sz="1600" dirty="0"/>
              <a:t> </a:t>
            </a:r>
            <a:r>
              <a:rPr lang="en-US" sz="1600" dirty="0" err="1"/>
              <a:t>sử</a:t>
            </a:r>
            <a:r>
              <a:rPr lang="en-US" sz="1600" dirty="0"/>
              <a:t> </a:t>
            </a:r>
            <a:r>
              <a:rPr lang="en-US" sz="1600" dirty="0" err="1"/>
              <a:t>dụng</a:t>
            </a:r>
            <a:r>
              <a:rPr lang="en-US" sz="1600" dirty="0"/>
              <a:t> ISO/IEC 27002 </a:t>
            </a:r>
            <a:br>
              <a:rPr lang="en-US" sz="1600" dirty="0"/>
            </a:br>
            <a:r>
              <a:rPr lang="en-US" sz="1600" dirty="0"/>
              <a:t>* ISO/IEC 27007 - </a:t>
            </a:r>
            <a:r>
              <a:rPr lang="en-US" sz="1600" dirty="0" err="1"/>
              <a:t>Hướng</a:t>
            </a:r>
            <a:r>
              <a:rPr lang="en-US" sz="1600" dirty="0"/>
              <a:t> </a:t>
            </a:r>
            <a:r>
              <a:rPr lang="en-US" sz="1600" dirty="0" err="1"/>
              <a:t>dẫn</a:t>
            </a:r>
            <a:r>
              <a:rPr lang="en-US" sz="1600" dirty="0"/>
              <a:t> </a:t>
            </a:r>
            <a:r>
              <a:rPr lang="en-US" sz="1600" dirty="0" err="1"/>
              <a:t>đánh</a:t>
            </a:r>
            <a:r>
              <a:rPr lang="en-US" sz="1600" dirty="0"/>
              <a:t> </a:t>
            </a:r>
            <a:r>
              <a:rPr lang="en-US" sz="1600" dirty="0" err="1"/>
              <a:t>giá</a:t>
            </a:r>
            <a:r>
              <a:rPr lang="en-US" sz="1600" dirty="0"/>
              <a:t> ISMS </a:t>
            </a:r>
            <a:br>
              <a:rPr lang="en-US" sz="1600" dirty="0"/>
            </a:br>
            <a:r>
              <a:rPr lang="en-US" sz="1600" dirty="0"/>
              <a:t>* ISO/IEC 27008 - </a:t>
            </a:r>
            <a:r>
              <a:rPr lang="en-US" sz="1600" dirty="0" err="1"/>
              <a:t>Hướng</a:t>
            </a:r>
            <a:r>
              <a:rPr lang="en-US" sz="1600" dirty="0"/>
              <a:t> </a:t>
            </a:r>
            <a:r>
              <a:rPr lang="en-US" sz="1600" dirty="0" err="1"/>
              <a:t>dẫn</a:t>
            </a:r>
            <a:r>
              <a:rPr lang="en-US" sz="1600" dirty="0"/>
              <a:t> </a:t>
            </a:r>
            <a:r>
              <a:rPr lang="en-US" sz="1600" dirty="0" err="1"/>
              <a:t>cho</a:t>
            </a:r>
            <a:r>
              <a:rPr lang="en-US" sz="1600" dirty="0"/>
              <a:t> </a:t>
            </a:r>
            <a:r>
              <a:rPr lang="en-US" sz="1600" dirty="0" err="1"/>
              <a:t>chuyên</a:t>
            </a:r>
            <a:r>
              <a:rPr lang="en-US" sz="1600" dirty="0"/>
              <a:t> </a:t>
            </a:r>
            <a:r>
              <a:rPr lang="en-US" sz="1600" dirty="0" err="1"/>
              <a:t>gia</a:t>
            </a:r>
            <a:r>
              <a:rPr lang="en-US" sz="1600" dirty="0"/>
              <a:t> </a:t>
            </a:r>
            <a:r>
              <a:rPr lang="en-US" sz="1600" dirty="0" err="1"/>
              <a:t>đánh</a:t>
            </a:r>
            <a:r>
              <a:rPr lang="en-US" sz="1600" dirty="0"/>
              <a:t> </a:t>
            </a:r>
            <a:r>
              <a:rPr lang="en-US" sz="1600" dirty="0" err="1"/>
              <a:t>giá</a:t>
            </a:r>
            <a:r>
              <a:rPr lang="en-US" sz="1600" dirty="0"/>
              <a:t> </a:t>
            </a:r>
            <a:r>
              <a:rPr lang="en-US" sz="1600" dirty="0" err="1"/>
              <a:t>về</a:t>
            </a:r>
            <a:r>
              <a:rPr lang="en-US" sz="1600" dirty="0"/>
              <a:t> ISMS controls </a:t>
            </a:r>
            <a:br>
              <a:rPr lang="en-US" sz="1600" dirty="0"/>
            </a:br>
            <a:r>
              <a:rPr lang="en-US" sz="1600" dirty="0"/>
              <a:t>* ISO/IEC 27013 - </a:t>
            </a:r>
            <a:r>
              <a:rPr lang="en-US" sz="1600" dirty="0" err="1"/>
              <a:t>Hướng</a:t>
            </a:r>
            <a:r>
              <a:rPr lang="en-US" sz="1600" dirty="0"/>
              <a:t> </a:t>
            </a:r>
            <a:r>
              <a:rPr lang="en-US" sz="1600" dirty="0" err="1"/>
              <a:t>dẫn</a:t>
            </a:r>
            <a:r>
              <a:rPr lang="en-US" sz="1600" dirty="0"/>
              <a:t> </a:t>
            </a:r>
            <a:r>
              <a:rPr lang="en-US" sz="1600" dirty="0" err="1"/>
              <a:t>tích</a:t>
            </a:r>
            <a:r>
              <a:rPr lang="en-US" sz="1600" dirty="0"/>
              <a:t> </a:t>
            </a:r>
            <a:r>
              <a:rPr lang="en-US" sz="1600" dirty="0" err="1"/>
              <a:t>hợp</a:t>
            </a:r>
            <a:r>
              <a:rPr lang="en-US" sz="1600" dirty="0"/>
              <a:t> </a:t>
            </a:r>
            <a:r>
              <a:rPr lang="en-US" sz="1600" dirty="0" err="1"/>
              <a:t>triển</a:t>
            </a:r>
            <a:r>
              <a:rPr lang="en-US" sz="1600" dirty="0"/>
              <a:t> </a:t>
            </a:r>
            <a:r>
              <a:rPr lang="en-US" sz="1600" dirty="0" err="1"/>
              <a:t>khai</a:t>
            </a:r>
            <a:r>
              <a:rPr lang="en-US" sz="1600" dirty="0"/>
              <a:t> ISO/IEC 20000-1 </a:t>
            </a:r>
            <a:r>
              <a:rPr lang="en-US" sz="1600" dirty="0" err="1"/>
              <a:t>và</a:t>
            </a:r>
            <a:r>
              <a:rPr lang="en-US" sz="1600" dirty="0"/>
              <a:t> ISO/IEC 27001 </a:t>
            </a:r>
            <a:br>
              <a:rPr lang="en-US" sz="1600" dirty="0"/>
            </a:br>
            <a:r>
              <a:rPr lang="en-US" sz="1600" dirty="0"/>
              <a:t>* ISO/IEC 27014 - </a:t>
            </a:r>
            <a:r>
              <a:rPr lang="en-US" sz="1600" dirty="0" err="1"/>
              <a:t>Khung</a:t>
            </a:r>
            <a:r>
              <a:rPr lang="en-US" sz="1600" dirty="0"/>
              <a:t> </a:t>
            </a:r>
            <a:r>
              <a:rPr lang="en-US" sz="1600" dirty="0" err="1"/>
              <a:t>quản</a:t>
            </a:r>
            <a:r>
              <a:rPr lang="en-US" sz="1600" dirty="0"/>
              <a:t> </a:t>
            </a:r>
            <a:r>
              <a:rPr lang="en-US" sz="1600" dirty="0" err="1"/>
              <a:t>lý</a:t>
            </a:r>
            <a:r>
              <a:rPr lang="en-US" sz="1600" dirty="0"/>
              <a:t> IS </a:t>
            </a:r>
            <a:br>
              <a:rPr lang="en-US" sz="1600" dirty="0"/>
            </a:br>
            <a:r>
              <a:rPr lang="en-US" sz="1600" dirty="0"/>
              <a:t>* ISO/IEC 27015 -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tài</a:t>
            </a:r>
            <a:r>
              <a:rPr lang="en-US" sz="1600" dirty="0"/>
              <a:t> </a:t>
            </a:r>
            <a:r>
              <a:rPr lang="en-US" sz="1600" dirty="0" err="1"/>
              <a:t>chính</a:t>
            </a:r>
            <a:r>
              <a:rPr lang="en-US" sz="1600" dirty="0"/>
              <a:t> </a:t>
            </a:r>
            <a:r>
              <a:rPr lang="en-US" sz="1600" dirty="0" err="1"/>
              <a:t>và</a:t>
            </a:r>
            <a:r>
              <a:rPr lang="en-US" sz="1600" dirty="0"/>
              <a:t> </a:t>
            </a:r>
            <a:r>
              <a:rPr lang="en-US" sz="1600" dirty="0" err="1"/>
              <a:t>bảo</a:t>
            </a:r>
            <a:r>
              <a:rPr lang="en-US" sz="1600" dirty="0"/>
              <a:t> </a:t>
            </a:r>
            <a:r>
              <a:rPr lang="en-US" sz="1600" dirty="0" err="1"/>
              <a:t>hiểm</a:t>
            </a:r>
            <a:r>
              <a:rPr lang="en-US" sz="1600" dirty="0"/>
              <a:t> </a:t>
            </a:r>
            <a:br>
              <a:rPr lang="en-US" sz="1600" dirty="0"/>
            </a:br>
            <a:r>
              <a:rPr lang="en-US" sz="1600" dirty="0"/>
              <a:t>* ISO/IEC 27031 - </a:t>
            </a:r>
            <a:r>
              <a:rPr lang="en-US" sz="1600" dirty="0" err="1"/>
              <a:t>Hướng</a:t>
            </a:r>
            <a:r>
              <a:rPr lang="en-US" sz="1600" dirty="0"/>
              <a:t> </a:t>
            </a:r>
            <a:r>
              <a:rPr lang="en-US" sz="1600" dirty="0" err="1"/>
              <a:t>dẫn</a:t>
            </a:r>
            <a:r>
              <a:rPr lang="en-US" sz="1600" dirty="0"/>
              <a:t> </a:t>
            </a:r>
            <a:r>
              <a:rPr lang="en-US" sz="1600" dirty="0" err="1"/>
              <a:t>mức</a:t>
            </a:r>
            <a:r>
              <a:rPr lang="en-US" sz="1600" dirty="0"/>
              <a:t> </a:t>
            </a:r>
            <a:r>
              <a:rPr lang="en-US" sz="1600" dirty="0" err="1"/>
              <a:t>độ</a:t>
            </a:r>
            <a:r>
              <a:rPr lang="en-US" sz="1600" dirty="0"/>
              <a:t> </a:t>
            </a:r>
            <a:r>
              <a:rPr lang="en-US" sz="1600" dirty="0" err="1"/>
              <a:t>sẵn</a:t>
            </a:r>
            <a:r>
              <a:rPr lang="en-US" sz="1600" dirty="0"/>
              <a:t> </a:t>
            </a:r>
            <a:r>
              <a:rPr lang="en-US" sz="1600" dirty="0" err="1"/>
              <a:t>sàng</a:t>
            </a:r>
            <a:r>
              <a:rPr lang="en-US" sz="1600" dirty="0"/>
              <a:t> ICT </a:t>
            </a:r>
            <a:r>
              <a:rPr lang="en-US" sz="1600" dirty="0" err="1"/>
              <a:t>cho</a:t>
            </a:r>
            <a:r>
              <a:rPr lang="en-US" sz="1600" dirty="0"/>
              <a:t> BCM </a:t>
            </a:r>
            <a:br>
              <a:rPr lang="en-US" sz="1600" dirty="0"/>
            </a:br>
            <a:r>
              <a:rPr lang="en-US" sz="1600" dirty="0"/>
              <a:t>* ISO/IEC 27032 - </a:t>
            </a:r>
            <a:r>
              <a:rPr lang="en-US" sz="1600" dirty="0" err="1"/>
              <a:t>Hướng</a:t>
            </a:r>
            <a:r>
              <a:rPr lang="en-US" sz="1600" dirty="0"/>
              <a:t> </a:t>
            </a:r>
            <a:r>
              <a:rPr lang="en-US" sz="1600" dirty="0" err="1"/>
              <a:t>dẫn</a:t>
            </a:r>
            <a:r>
              <a:rPr lang="en-US" sz="1600" dirty="0"/>
              <a:t> </a:t>
            </a:r>
            <a:r>
              <a:rPr lang="en-US" sz="1600" dirty="0" err="1"/>
              <a:t>cybersecurity</a:t>
            </a:r>
            <a:r>
              <a:rPr lang="en-US" sz="1600" dirty="0"/>
              <a:t> </a:t>
            </a:r>
            <a:br>
              <a:rPr lang="en-US" sz="1600" dirty="0"/>
            </a:br>
            <a:r>
              <a:rPr lang="en-US" sz="1600" dirty="0"/>
              <a:t>* ISO/IEC 27033 - IT network security </a:t>
            </a:r>
            <a:br>
              <a:rPr lang="en-US" sz="1600" dirty="0"/>
            </a:br>
            <a:r>
              <a:rPr lang="en-US" sz="1600" dirty="0"/>
              <a:t>* ISO/IEC 27034 - </a:t>
            </a:r>
            <a:r>
              <a:rPr lang="en-US" sz="1600" dirty="0" err="1"/>
              <a:t>Hướng</a:t>
            </a:r>
            <a:r>
              <a:rPr lang="en-US" sz="1600" dirty="0"/>
              <a:t> </a:t>
            </a:r>
            <a:r>
              <a:rPr lang="en-US" sz="1600" dirty="0" err="1"/>
              <a:t>dẫn</a:t>
            </a:r>
            <a:r>
              <a:rPr lang="en-US" sz="1600" dirty="0"/>
              <a:t> application security </a:t>
            </a:r>
            <a:br>
              <a:rPr lang="en-US" sz="1600" dirty="0"/>
            </a:br>
            <a:r>
              <a:rPr lang="en-US" sz="1600" dirty="0"/>
              <a:t>* ISO/IEC 27035 - </a:t>
            </a:r>
            <a:r>
              <a:rPr lang="en-US" sz="1600" dirty="0" err="1"/>
              <a:t>Quản</a:t>
            </a:r>
            <a:r>
              <a:rPr lang="en-US" sz="1600" dirty="0"/>
              <a:t> </a:t>
            </a:r>
            <a:r>
              <a:rPr lang="en-US" sz="1600" dirty="0" err="1"/>
              <a:t>lý</a:t>
            </a:r>
            <a:r>
              <a:rPr lang="en-US" sz="1600" dirty="0"/>
              <a:t> security incident. </a:t>
            </a:r>
            <a:br>
              <a:rPr lang="en-US" sz="1600" dirty="0"/>
            </a:br>
            <a:r>
              <a:rPr lang="en-US" sz="1600" dirty="0"/>
              <a:t>* ISO/IEC 27036 - </a:t>
            </a:r>
            <a:r>
              <a:rPr lang="en-US" sz="1600" dirty="0" err="1"/>
              <a:t>Hướng</a:t>
            </a:r>
            <a:r>
              <a:rPr lang="en-US" sz="1600" dirty="0"/>
              <a:t> </a:t>
            </a:r>
            <a:r>
              <a:rPr lang="en-US" sz="1600" dirty="0" err="1"/>
              <a:t>dẫn</a:t>
            </a:r>
            <a:r>
              <a:rPr lang="en-US" sz="1600" dirty="0"/>
              <a:t> </a:t>
            </a:r>
            <a:r>
              <a:rPr lang="en-US" sz="1600" dirty="0" err="1"/>
              <a:t>bảo</a:t>
            </a:r>
            <a:r>
              <a:rPr lang="en-US" sz="1600" dirty="0"/>
              <a:t> </a:t>
            </a:r>
            <a:r>
              <a:rPr lang="en-US" sz="1600" dirty="0" err="1"/>
              <a:t>mật</a:t>
            </a:r>
            <a:r>
              <a:rPr lang="en-US" sz="1600" dirty="0"/>
              <a:t> </a:t>
            </a:r>
            <a:r>
              <a:rPr lang="en-US" sz="1600" dirty="0" err="1"/>
              <a:t>sử</a:t>
            </a:r>
            <a:r>
              <a:rPr lang="en-US" sz="1600" dirty="0"/>
              <a:t> </a:t>
            </a:r>
            <a:r>
              <a:rPr lang="en-US" sz="1600" dirty="0" err="1"/>
              <a:t>dụng</a:t>
            </a:r>
            <a:r>
              <a:rPr lang="en-US" sz="1600" dirty="0"/>
              <a:t> </a:t>
            </a:r>
            <a:r>
              <a:rPr lang="en-US" sz="1600" dirty="0" err="1"/>
              <a:t>trong</a:t>
            </a:r>
            <a:r>
              <a:rPr lang="en-US" sz="1600" dirty="0"/>
              <a:t> outsourcing </a:t>
            </a:r>
            <a:br>
              <a:rPr lang="en-US" sz="1600" dirty="0"/>
            </a:br>
            <a:r>
              <a:rPr lang="en-US" sz="1600" dirty="0"/>
              <a:t>* ISO/IEC 27037 - </a:t>
            </a:r>
            <a:r>
              <a:rPr lang="en-US" sz="1600" dirty="0" err="1"/>
              <a:t>Hướng</a:t>
            </a:r>
            <a:r>
              <a:rPr lang="en-US" sz="1600" dirty="0"/>
              <a:t> </a:t>
            </a:r>
            <a:r>
              <a:rPr lang="en-US" sz="1600" dirty="0" err="1"/>
              <a:t>dẫn</a:t>
            </a:r>
            <a:r>
              <a:rPr lang="en-US" sz="1600" dirty="0"/>
              <a:t> </a:t>
            </a:r>
            <a:r>
              <a:rPr lang="en-US" sz="1600" dirty="0" err="1"/>
              <a:t>xác</a:t>
            </a:r>
            <a:r>
              <a:rPr lang="en-US" sz="1600" dirty="0"/>
              <a:t> </a:t>
            </a:r>
            <a:r>
              <a:rPr lang="en-US" sz="1600" dirty="0" err="1"/>
              <a:t>định</a:t>
            </a:r>
            <a:r>
              <a:rPr lang="en-US" sz="1600" dirty="0"/>
              <a:t>, </a:t>
            </a:r>
            <a:r>
              <a:rPr lang="en-US" sz="1600" dirty="0" err="1"/>
              <a:t>thu</a:t>
            </a:r>
            <a:r>
              <a:rPr lang="en-US" sz="1600" dirty="0"/>
              <a:t> </a:t>
            </a:r>
            <a:r>
              <a:rPr lang="en-US" sz="1600" err="1"/>
              <a:t>thập</a:t>
            </a:r>
            <a:r>
              <a:rPr lang="en-US" sz="1600"/>
              <a:t> </a:t>
            </a:r>
            <a:r>
              <a:rPr lang="en-US" sz="1600" smtClean="0"/>
              <a:t>hoặc </a:t>
            </a:r>
            <a:r>
              <a:rPr lang="en-US" sz="1600" dirty="0" err="1"/>
              <a:t>thu</a:t>
            </a:r>
            <a:r>
              <a:rPr lang="en-US" sz="1600" dirty="0"/>
              <a:t> </a:t>
            </a:r>
            <a:r>
              <a:rPr lang="en-US" sz="1600" dirty="0" err="1"/>
              <a:t>nhận</a:t>
            </a:r>
            <a:r>
              <a:rPr lang="en-US" sz="1600" dirty="0"/>
              <a:t> </a:t>
            </a:r>
            <a:r>
              <a:rPr lang="en-US" sz="1600" dirty="0" err="1"/>
              <a:t>và</a:t>
            </a:r>
            <a:r>
              <a:rPr lang="en-US" sz="1600" dirty="0"/>
              <a:t> </a:t>
            </a:r>
            <a:r>
              <a:rPr lang="en-US" sz="1600" dirty="0" err="1"/>
              <a:t>bảo</a:t>
            </a:r>
            <a:r>
              <a:rPr lang="en-US" sz="1600" dirty="0"/>
              <a:t> </a:t>
            </a:r>
            <a:r>
              <a:rPr lang="en-US" sz="1600" dirty="0" err="1"/>
              <a:t>quản</a:t>
            </a:r>
            <a:r>
              <a:rPr lang="en-US" sz="1600" dirty="0"/>
              <a:t> </a:t>
            </a:r>
            <a:r>
              <a:rPr lang="en-US" sz="1600" dirty="0" err="1"/>
              <a:t>các</a:t>
            </a:r>
            <a:r>
              <a:rPr lang="en-US" sz="1600" dirty="0"/>
              <a:t> </a:t>
            </a:r>
            <a:r>
              <a:rPr lang="en-US" sz="1600" dirty="0" err="1"/>
              <a:t>bằng</a:t>
            </a:r>
            <a:r>
              <a:rPr lang="en-US" sz="1600" dirty="0"/>
              <a:t> </a:t>
            </a:r>
            <a:r>
              <a:rPr lang="en-US" sz="1600" dirty="0" err="1"/>
              <a:t>chứng</a:t>
            </a:r>
            <a:r>
              <a:rPr lang="en-US" sz="1600" dirty="0"/>
              <a:t> </a:t>
            </a:r>
            <a:r>
              <a:rPr lang="en-US" sz="1600" dirty="0" err="1"/>
              <a:t>số</a:t>
            </a:r>
            <a:endParaRPr lang="en-US" sz="16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spTree>
    <p:extLst>
      <p:ext uri="{BB962C8B-B14F-4D97-AF65-F5344CB8AC3E}">
        <p14:creationId xmlns:p14="http://schemas.microsoft.com/office/powerpoint/2010/main" val="1517410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 – ISO 27001 </a:t>
            </a:r>
            <a:endParaRPr lang="en-US" dirty="0"/>
          </a:p>
        </p:txBody>
      </p:sp>
      <p:sp>
        <p:nvSpPr>
          <p:cNvPr id="3" name="Content Placeholder 2"/>
          <p:cNvSpPr>
            <a:spLocks noGrp="1"/>
          </p:cNvSpPr>
          <p:nvPr>
            <p:ph sz="quarter" idx="1"/>
          </p:nvPr>
        </p:nvSpPr>
        <p:spPr>
          <a:xfrm>
            <a:off x="457200" y="914400"/>
            <a:ext cx="8153400" cy="4191000"/>
          </a:xfrm>
        </p:spPr>
        <p:txBody>
          <a:bodyPr/>
          <a:lstStyle/>
          <a:p>
            <a:pPr fontAlgn="base"/>
            <a:r>
              <a:rPr lang="en-US" b="1" dirty="0"/>
              <a:t>ISO 27001 </a:t>
            </a:r>
            <a:r>
              <a:rPr lang="en-US" b="1" dirty="0" err="1"/>
              <a:t>là</a:t>
            </a:r>
            <a:r>
              <a:rPr lang="en-US" b="1" dirty="0"/>
              <a:t> </a:t>
            </a:r>
            <a:r>
              <a:rPr lang="en-US" b="1" dirty="0" err="1"/>
              <a:t>tiêu</a:t>
            </a:r>
            <a:r>
              <a:rPr lang="en-US" b="1" dirty="0"/>
              <a:t> </a:t>
            </a:r>
            <a:r>
              <a:rPr lang="en-US" b="1" dirty="0" err="1"/>
              <a:t>chuẩn</a:t>
            </a:r>
            <a:r>
              <a:rPr lang="en-US" b="1" dirty="0"/>
              <a:t> </a:t>
            </a:r>
            <a:r>
              <a:rPr lang="en-US" b="1" dirty="0" err="1"/>
              <a:t>của</a:t>
            </a:r>
            <a:r>
              <a:rPr lang="en-US" b="1" dirty="0"/>
              <a:t> </a:t>
            </a:r>
            <a:r>
              <a:rPr lang="en-US" b="1" dirty="0" err="1"/>
              <a:t>Anh</a:t>
            </a:r>
            <a:r>
              <a:rPr lang="en-US" b="1" dirty="0"/>
              <a:t> </a:t>
            </a:r>
            <a:r>
              <a:rPr lang="en-US" b="1" dirty="0" err="1"/>
              <a:t>về</a:t>
            </a:r>
            <a:r>
              <a:rPr lang="en-US" b="1" dirty="0"/>
              <a:t> </a:t>
            </a:r>
            <a:r>
              <a:rPr lang="en-US" b="1" dirty="0" err="1"/>
              <a:t>hệ</a:t>
            </a:r>
            <a:r>
              <a:rPr lang="en-US" b="1" dirty="0"/>
              <a:t> </a:t>
            </a:r>
            <a:r>
              <a:rPr lang="en-US" b="1" dirty="0" err="1"/>
              <a:t>thống</a:t>
            </a:r>
            <a:r>
              <a:rPr lang="en-US" b="1" dirty="0"/>
              <a:t> </a:t>
            </a:r>
            <a:r>
              <a:rPr lang="en-US" b="1" dirty="0" err="1"/>
              <a:t>quản</a:t>
            </a:r>
            <a:r>
              <a:rPr lang="en-US" b="1" dirty="0"/>
              <a:t> </a:t>
            </a:r>
            <a:r>
              <a:rPr lang="en-US" b="1" dirty="0" err="1"/>
              <a:t>lý</a:t>
            </a:r>
            <a:r>
              <a:rPr lang="en-US" b="1" dirty="0"/>
              <a:t> an </a:t>
            </a:r>
            <a:r>
              <a:rPr lang="en-US" b="1" dirty="0" err="1"/>
              <a:t>ninh</a:t>
            </a:r>
            <a:r>
              <a:rPr lang="en-US" b="1" dirty="0"/>
              <a:t> </a:t>
            </a:r>
            <a:r>
              <a:rPr lang="en-US" b="1" dirty="0" err="1"/>
              <a:t>thông</a:t>
            </a:r>
            <a:r>
              <a:rPr lang="en-US" b="1" dirty="0"/>
              <a:t> tin (</a:t>
            </a:r>
            <a:r>
              <a:rPr lang="en-US" b="1" dirty="0" err="1"/>
              <a:t>viết</a:t>
            </a:r>
            <a:r>
              <a:rPr lang="en-US" b="1" dirty="0"/>
              <a:t> </a:t>
            </a:r>
            <a:r>
              <a:rPr lang="en-US" b="1" dirty="0" err="1"/>
              <a:t>tắt</a:t>
            </a:r>
            <a:r>
              <a:rPr lang="en-US" b="1" dirty="0"/>
              <a:t> </a:t>
            </a:r>
            <a:r>
              <a:rPr lang="en-US" b="1" dirty="0" err="1"/>
              <a:t>là</a:t>
            </a:r>
            <a:r>
              <a:rPr lang="en-US" b="1" dirty="0"/>
              <a:t> ISMS).</a:t>
            </a:r>
            <a:endParaRPr lang="en-US" dirty="0"/>
          </a:p>
          <a:p>
            <a:pPr fontAlgn="base"/>
            <a:r>
              <a:rPr lang="en-US" dirty="0" err="1"/>
              <a:t>Thông</a:t>
            </a:r>
            <a:r>
              <a:rPr lang="en-US" dirty="0"/>
              <a:t> tin </a:t>
            </a:r>
            <a:r>
              <a:rPr lang="en-US" dirty="0" err="1"/>
              <a:t>là</a:t>
            </a:r>
            <a:r>
              <a:rPr lang="en-US" dirty="0"/>
              <a:t> </a:t>
            </a:r>
            <a:r>
              <a:rPr lang="en-US" dirty="0" err="1"/>
              <a:t>một</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này</a:t>
            </a:r>
            <a:r>
              <a:rPr lang="en-US" dirty="0"/>
              <a:t> </a:t>
            </a:r>
            <a:r>
              <a:rPr lang="en-US" dirty="0" err="1"/>
              <a:t>đưa</a:t>
            </a:r>
            <a:r>
              <a:rPr lang="en-US" dirty="0"/>
              <a:t> </a:t>
            </a:r>
            <a:r>
              <a:rPr lang="en-US" dirty="0" err="1"/>
              <a:t>ra</a:t>
            </a:r>
            <a:r>
              <a:rPr lang="en-US" dirty="0"/>
              <a:t> </a:t>
            </a:r>
            <a:r>
              <a:rPr lang="en-US" err="1"/>
              <a:t>các</a:t>
            </a:r>
            <a:r>
              <a:rPr lang="en-US"/>
              <a:t> </a:t>
            </a:r>
            <a:r>
              <a:rPr lang="en-US" smtClean="0"/>
              <a:t>phương </a:t>
            </a:r>
            <a:r>
              <a:rPr lang="en-US" dirty="0" err="1"/>
              <a:t>pháp</a:t>
            </a:r>
            <a:r>
              <a:rPr lang="en-US" dirty="0"/>
              <a:t> </a:t>
            </a:r>
            <a:r>
              <a:rPr lang="en-US" dirty="0" err="1"/>
              <a:t>đánh</a:t>
            </a:r>
            <a:r>
              <a:rPr lang="en-US" dirty="0"/>
              <a:t> </a:t>
            </a:r>
            <a:r>
              <a:rPr lang="en-US" dirty="0" err="1"/>
              <a:t>giá</a:t>
            </a:r>
            <a:r>
              <a:rPr lang="en-US" dirty="0"/>
              <a:t> </a:t>
            </a:r>
            <a:r>
              <a:rPr lang="en-US" dirty="0" err="1"/>
              <a:t>việc</a:t>
            </a:r>
            <a:r>
              <a:rPr lang="en-US" dirty="0"/>
              <a:t> </a:t>
            </a:r>
            <a:r>
              <a:rPr lang="en-US" dirty="0" err="1"/>
              <a:t>theo</a:t>
            </a:r>
            <a:r>
              <a:rPr lang="en-US" dirty="0"/>
              <a:t> </a:t>
            </a:r>
            <a:r>
              <a:rPr lang="en-US" dirty="0" err="1"/>
              <a:t>dõi</a:t>
            </a:r>
            <a:r>
              <a:rPr lang="en-US" dirty="0"/>
              <a:t>, </a:t>
            </a:r>
            <a:r>
              <a:rPr lang="en-US" dirty="0" err="1"/>
              <a:t>bảo</a:t>
            </a:r>
            <a:r>
              <a:rPr lang="en-US" dirty="0"/>
              <a:t> </a:t>
            </a:r>
            <a:r>
              <a:rPr lang="en-US" dirty="0" err="1"/>
              <a:t>vệ</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a:t>
            </a:r>
          </a:p>
          <a:p>
            <a:pPr fontAlgn="base"/>
            <a:r>
              <a:rPr lang="en-US" dirty="0" err="1"/>
              <a:t>Việc</a:t>
            </a:r>
            <a:r>
              <a:rPr lang="en-US" dirty="0"/>
              <a:t> </a:t>
            </a:r>
            <a:r>
              <a:rPr lang="en-US" dirty="0" err="1"/>
              <a:t>mất</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thông</a:t>
            </a:r>
            <a:r>
              <a:rPr lang="en-US" dirty="0"/>
              <a:t> tin </a:t>
            </a:r>
            <a:r>
              <a:rPr lang="en-US" dirty="0" err="1"/>
              <a:t>trong</a:t>
            </a:r>
            <a:r>
              <a:rPr lang="en-US" dirty="0"/>
              <a:t> </a:t>
            </a:r>
            <a:r>
              <a:rPr lang="en-US" dirty="0" err="1"/>
              <a:t>bất</a:t>
            </a:r>
            <a:r>
              <a:rPr lang="en-US" dirty="0"/>
              <a:t> </a:t>
            </a:r>
            <a:r>
              <a:rPr lang="en-US" dirty="0" err="1"/>
              <a:t>cứ</a:t>
            </a:r>
            <a:r>
              <a:rPr lang="en-US" dirty="0"/>
              <a:t> </a:t>
            </a:r>
            <a:r>
              <a:rPr lang="en-US" dirty="0" err="1"/>
              <a:t>trường</a:t>
            </a:r>
            <a:r>
              <a:rPr lang="en-US" dirty="0"/>
              <a:t> </a:t>
            </a:r>
            <a:r>
              <a:rPr lang="en-US" dirty="0" err="1"/>
              <a:t>hợp</a:t>
            </a:r>
            <a:r>
              <a:rPr lang="en-US" dirty="0"/>
              <a:t> </a:t>
            </a:r>
            <a:r>
              <a:rPr lang="en-US" dirty="0" err="1"/>
              <a:t>nào</a:t>
            </a:r>
            <a:r>
              <a:rPr lang="en-US" dirty="0"/>
              <a:t> </a:t>
            </a:r>
            <a:r>
              <a:rPr lang="en-US" dirty="0" err="1"/>
              <a:t>ít</a:t>
            </a:r>
            <a:r>
              <a:rPr lang="en-US" dirty="0"/>
              <a:t> </a:t>
            </a:r>
            <a:r>
              <a:rPr lang="en-US" dirty="0" err="1"/>
              <a:t>nhất</a:t>
            </a:r>
            <a:r>
              <a:rPr lang="en-US" dirty="0"/>
              <a:t> </a:t>
            </a:r>
            <a:r>
              <a:rPr lang="en-US" dirty="0" err="1"/>
              <a:t>cũng</a:t>
            </a:r>
            <a:r>
              <a:rPr lang="en-US" dirty="0"/>
              <a:t> </a:t>
            </a:r>
            <a:r>
              <a:rPr lang="en-US" dirty="0" err="1"/>
              <a:t>gây</a:t>
            </a:r>
            <a:r>
              <a:rPr lang="en-US" dirty="0"/>
              <a:t> </a:t>
            </a:r>
            <a:r>
              <a:rPr lang="en-US" dirty="0" err="1"/>
              <a:t>ra</a:t>
            </a:r>
            <a:r>
              <a:rPr lang="en-US" dirty="0"/>
              <a:t> </a:t>
            </a:r>
            <a:r>
              <a:rPr lang="en-US" dirty="0" err="1"/>
              <a:t>sự</a:t>
            </a:r>
            <a:r>
              <a:rPr lang="en-US" dirty="0"/>
              <a:t> </a:t>
            </a:r>
            <a:r>
              <a:rPr lang="en-US" dirty="0" err="1"/>
              <a:t>bất</a:t>
            </a:r>
            <a:r>
              <a:rPr lang="en-US" dirty="0"/>
              <a:t> </a:t>
            </a:r>
            <a:r>
              <a:rPr lang="en-US" dirty="0" err="1"/>
              <a:t>tiện</a:t>
            </a:r>
            <a:r>
              <a:rPr lang="en-US" dirty="0"/>
              <a:t> </a:t>
            </a:r>
            <a:r>
              <a:rPr lang="en-US" dirty="0" err="1"/>
              <a:t>cho</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trầm</a:t>
            </a:r>
            <a:r>
              <a:rPr lang="en-US" dirty="0"/>
              <a:t> </a:t>
            </a:r>
            <a:r>
              <a:rPr lang="en-US" dirty="0" err="1"/>
              <a:t>trọng</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khiến</a:t>
            </a:r>
            <a:r>
              <a:rPr lang="en-US" dirty="0"/>
              <a:t> </a:t>
            </a:r>
            <a:r>
              <a:rPr lang="en-US" dirty="0" err="1"/>
              <a:t>tổ</a:t>
            </a:r>
            <a:r>
              <a:rPr lang="en-US" dirty="0"/>
              <a:t> </a:t>
            </a:r>
            <a:r>
              <a:rPr lang="en-US" dirty="0" err="1"/>
              <a:t>chức</a:t>
            </a:r>
            <a:r>
              <a:rPr lang="en-US" dirty="0"/>
              <a:t> </a:t>
            </a:r>
            <a:r>
              <a:rPr lang="en-US" dirty="0" err="1"/>
              <a:t>sụp</a:t>
            </a:r>
            <a:r>
              <a:rPr lang="en-US" dirty="0"/>
              <a:t> </a:t>
            </a:r>
            <a:r>
              <a:rPr lang="en-US" err="1"/>
              <a:t>đổ</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pic>
        <p:nvPicPr>
          <p:cNvPr id="6" name="Picture 5"/>
          <p:cNvPicPr>
            <a:picLocks noChangeAspect="1"/>
          </p:cNvPicPr>
          <p:nvPr/>
        </p:nvPicPr>
        <p:blipFill>
          <a:blip r:embed="rId3"/>
          <a:stretch>
            <a:fillRect/>
          </a:stretch>
        </p:blipFill>
        <p:spPr>
          <a:xfrm>
            <a:off x="2895600" y="4900117"/>
            <a:ext cx="2971800" cy="1355141"/>
          </a:xfrm>
          <a:prstGeom prst="rect">
            <a:avLst/>
          </a:prstGeom>
        </p:spPr>
      </p:pic>
    </p:spTree>
    <p:extLst>
      <p:ext uri="{BB962C8B-B14F-4D97-AF65-F5344CB8AC3E}">
        <p14:creationId xmlns:p14="http://schemas.microsoft.com/office/powerpoint/2010/main" val="3389289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SMS implementation and ISO 27001 certification process diagram (redu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3" y="761999"/>
            <a:ext cx="9118302" cy="609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23</a:t>
            </a:fld>
            <a:endParaRPr lang="en-US"/>
          </a:p>
        </p:txBody>
      </p:sp>
      <p:sp>
        <p:nvSpPr>
          <p:cNvPr id="6" name="Title 1"/>
          <p:cNvSpPr>
            <a:spLocks noGrp="1"/>
          </p:cNvSpPr>
          <p:nvPr>
            <p:ph type="title"/>
          </p:nvPr>
        </p:nvSpPr>
        <p:spPr>
          <a:xfrm>
            <a:off x="457200" y="274638"/>
            <a:ext cx="7467600" cy="487362"/>
          </a:xfrm>
        </p:spPr>
        <p:txBody>
          <a:bodyPr>
            <a:noAutofit/>
          </a:bodyPr>
          <a:lstStyle/>
          <a:p>
            <a:r>
              <a:rPr lang="en-US" smtClean="0"/>
              <a:t>TIÊU CHUẨN ISMS</a:t>
            </a:r>
            <a:endParaRPr lang="en-US" dirty="0"/>
          </a:p>
        </p:txBody>
      </p:sp>
    </p:spTree>
    <p:extLst>
      <p:ext uri="{BB962C8B-B14F-4D97-AF65-F5344CB8AC3E}">
        <p14:creationId xmlns:p14="http://schemas.microsoft.com/office/powerpoint/2010/main" val="430304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sp>
        <p:nvSpPr>
          <p:cNvPr id="3" name="Content Placeholder 2"/>
          <p:cNvSpPr>
            <a:spLocks noGrp="1"/>
          </p:cNvSpPr>
          <p:nvPr>
            <p:ph sz="quarter" idx="1"/>
          </p:nvPr>
        </p:nvSpPr>
        <p:spPr>
          <a:xfrm>
            <a:off x="457200" y="914400"/>
            <a:ext cx="8001000" cy="4819650"/>
          </a:xfrm>
        </p:spPr>
        <p:txBody>
          <a:bodyPr>
            <a:normAutofit/>
          </a:bodyPr>
          <a:lstStyle/>
          <a:p>
            <a:r>
              <a:rPr lang="en-US" b="1" dirty="0"/>
              <a:t>ISO </a:t>
            </a:r>
            <a:r>
              <a:rPr lang="en-US" b="1"/>
              <a:t>27001 </a:t>
            </a:r>
            <a:r>
              <a:rPr lang="en-US" b="1" smtClean="0"/>
              <a:t>phần I</a:t>
            </a:r>
            <a:endParaRPr lang="en-US" b="1" dirty="0"/>
          </a:p>
          <a:p>
            <a:pPr lvl="1"/>
            <a:r>
              <a:rPr lang="en-US" sz="2400" dirty="0" err="1" smtClean="0">
                <a:solidFill>
                  <a:srgbClr val="FF0000"/>
                </a:solidFill>
              </a:rPr>
              <a:t>Bộ</a:t>
            </a:r>
            <a:r>
              <a:rPr lang="en-US" sz="2400" dirty="0" smtClean="0">
                <a:solidFill>
                  <a:srgbClr val="FF0000"/>
                </a:solidFill>
              </a:rPr>
              <a:t> </a:t>
            </a:r>
            <a:r>
              <a:rPr lang="en-US" sz="2400" dirty="0" err="1" smtClean="0">
                <a:solidFill>
                  <a:srgbClr val="FF0000"/>
                </a:solidFill>
              </a:rPr>
              <a:t>tiêu</a:t>
            </a:r>
            <a:r>
              <a:rPr lang="en-US" sz="2400" dirty="0" smtClean="0">
                <a:solidFill>
                  <a:srgbClr val="FF0000"/>
                </a:solidFill>
              </a:rPr>
              <a:t> </a:t>
            </a:r>
            <a:r>
              <a:rPr lang="en-US" sz="2400" dirty="0" err="1" smtClean="0">
                <a:solidFill>
                  <a:srgbClr val="FF0000"/>
                </a:solidFill>
              </a:rPr>
              <a:t>chuẩn</a:t>
            </a:r>
            <a:r>
              <a:rPr lang="en-US" sz="2400" dirty="0" smtClean="0">
                <a:solidFill>
                  <a:srgbClr val="FF0000"/>
                </a:solidFill>
              </a:rPr>
              <a:t> </a:t>
            </a:r>
            <a:r>
              <a:rPr lang="en-US" sz="2400" dirty="0" err="1" smtClean="0">
                <a:solidFill>
                  <a:srgbClr val="FF0000"/>
                </a:solidFill>
              </a:rPr>
              <a:t>xây</a:t>
            </a:r>
            <a:r>
              <a:rPr lang="en-US" sz="2400" dirty="0" smtClean="0">
                <a:solidFill>
                  <a:srgbClr val="FF0000"/>
                </a:solidFill>
              </a:rPr>
              <a:t> </a:t>
            </a:r>
            <a:r>
              <a:rPr lang="en-US" sz="2400" dirty="0" err="1" smtClean="0">
                <a:solidFill>
                  <a:srgbClr val="FF0000"/>
                </a:solidFill>
              </a:rPr>
              <a:t>dựng</a:t>
            </a:r>
            <a:r>
              <a:rPr lang="en-US" sz="2400" dirty="0" smtClean="0">
                <a:solidFill>
                  <a:srgbClr val="FF0000"/>
                </a:solidFill>
              </a:rPr>
              <a:t> </a:t>
            </a:r>
            <a:r>
              <a:rPr lang="en-US" sz="2400" dirty="0" err="1" smtClean="0">
                <a:solidFill>
                  <a:srgbClr val="FF0000"/>
                </a:solidFill>
              </a:rPr>
              <a:t>cho</a:t>
            </a:r>
            <a:r>
              <a:rPr lang="en-US" sz="2400" dirty="0" smtClean="0">
                <a:solidFill>
                  <a:srgbClr val="FF0000"/>
                </a:solidFill>
              </a:rPr>
              <a:t> </a:t>
            </a:r>
            <a:r>
              <a:rPr lang="en-US" sz="2400" dirty="0" err="1" smtClean="0">
                <a:solidFill>
                  <a:srgbClr val="FF0000"/>
                </a:solidFill>
              </a:rPr>
              <a:t>một</a:t>
            </a:r>
            <a:r>
              <a:rPr lang="en-US" sz="2400" dirty="0" smtClean="0">
                <a:solidFill>
                  <a:srgbClr val="FF0000"/>
                </a:solidFill>
              </a:rPr>
              <a:t> </a:t>
            </a:r>
            <a:r>
              <a:rPr lang="en-US" sz="2400" dirty="0" err="1" smtClean="0">
                <a:solidFill>
                  <a:srgbClr val="FF0000"/>
                </a:solidFill>
              </a:rPr>
              <a:t>hệ</a:t>
            </a:r>
            <a:r>
              <a:rPr lang="en-US" sz="2400" dirty="0" smtClean="0">
                <a:solidFill>
                  <a:srgbClr val="FF0000"/>
                </a:solidFill>
              </a:rPr>
              <a:t> </a:t>
            </a:r>
            <a:r>
              <a:rPr lang="en-US" sz="2400" dirty="0" err="1" smtClean="0">
                <a:solidFill>
                  <a:srgbClr val="FF0000"/>
                </a:solidFill>
              </a:rPr>
              <a:t>quản</a:t>
            </a:r>
            <a:r>
              <a:rPr lang="en-US" sz="2400" dirty="0" smtClean="0">
                <a:solidFill>
                  <a:srgbClr val="FF0000"/>
                </a:solidFill>
              </a:rPr>
              <a:t> </a:t>
            </a:r>
            <a:r>
              <a:rPr lang="en-US" sz="2400" dirty="0" err="1" smtClean="0">
                <a:solidFill>
                  <a:srgbClr val="FF0000"/>
                </a:solidFill>
              </a:rPr>
              <a:t>trị</a:t>
            </a:r>
            <a:r>
              <a:rPr lang="en-US" sz="2400" dirty="0" smtClean="0">
                <a:solidFill>
                  <a:srgbClr val="FF0000"/>
                </a:solidFill>
              </a:rPr>
              <a:t> </a:t>
            </a:r>
            <a:r>
              <a:rPr lang="en-US" sz="2400" dirty="0" err="1" smtClean="0">
                <a:solidFill>
                  <a:srgbClr val="FF0000"/>
                </a:solidFill>
              </a:rPr>
              <a:t>thông</a:t>
            </a:r>
            <a:r>
              <a:rPr lang="en-US" sz="2400" dirty="0" smtClean="0">
                <a:solidFill>
                  <a:srgbClr val="FF0000"/>
                </a:solidFill>
              </a:rPr>
              <a:t> tin</a:t>
            </a:r>
            <a:endParaRPr lang="en-US" sz="2400" dirty="0"/>
          </a:p>
          <a:p>
            <a:pPr lvl="1"/>
            <a:r>
              <a:rPr lang="en-US" sz="2400" dirty="0" err="1" smtClean="0"/>
              <a:t>Có</a:t>
            </a:r>
            <a:r>
              <a:rPr lang="en-US" sz="2400" dirty="0" smtClean="0"/>
              <a:t> </a:t>
            </a:r>
            <a:r>
              <a:rPr lang="en-US" sz="2400" dirty="0" err="1" smtClean="0"/>
              <a:t>những</a:t>
            </a:r>
            <a:r>
              <a:rPr lang="en-US" sz="2400" dirty="0" smtClean="0"/>
              <a:t> </a:t>
            </a:r>
            <a:r>
              <a:rPr lang="en-US" sz="2400" dirty="0" err="1" smtClean="0"/>
              <a:t>hướng</a:t>
            </a:r>
            <a:r>
              <a:rPr lang="en-US" sz="2400" dirty="0" smtClean="0"/>
              <a:t> </a:t>
            </a:r>
            <a:r>
              <a:rPr lang="en-US" sz="2400" dirty="0" err="1" smtClean="0"/>
              <a:t>dẫn</a:t>
            </a:r>
            <a:r>
              <a:rPr lang="en-US" sz="2400" dirty="0" smtClean="0"/>
              <a:t>, </a:t>
            </a:r>
            <a:r>
              <a:rPr lang="en-US" sz="2400" dirty="0" err="1" smtClean="0"/>
              <a:t>quy</a:t>
            </a:r>
            <a:r>
              <a:rPr lang="en-US" sz="2400" dirty="0" smtClean="0"/>
              <a:t> </a:t>
            </a:r>
            <a:r>
              <a:rPr lang="en-US" sz="2400" dirty="0" err="1" smtClean="0"/>
              <a:t>định</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tính</a:t>
            </a:r>
            <a:r>
              <a:rPr lang="en-US" sz="2400" dirty="0" smtClean="0"/>
              <a:t> </a:t>
            </a:r>
            <a:r>
              <a:rPr lang="en-US" sz="2400" dirty="0" err="1" smtClean="0"/>
              <a:t>bảo</a:t>
            </a:r>
            <a:r>
              <a:rPr lang="en-US" sz="2400" dirty="0" smtClean="0"/>
              <a:t> </a:t>
            </a:r>
            <a:r>
              <a:rPr lang="en-US" sz="2400" dirty="0" err="1" smtClean="0"/>
              <a:t>mật</a:t>
            </a:r>
            <a:r>
              <a:rPr lang="en-US" sz="2400" dirty="0" smtClean="0"/>
              <a:t> </a:t>
            </a:r>
            <a:r>
              <a:rPr lang="en-US" sz="2400" dirty="0" err="1" smtClean="0"/>
              <a:t>thông</a:t>
            </a:r>
            <a:r>
              <a:rPr lang="en-US" sz="2400" dirty="0" smtClean="0"/>
              <a:t> tin </a:t>
            </a:r>
            <a:r>
              <a:rPr lang="en-US" sz="2400" dirty="0" err="1" smtClean="0"/>
              <a:t>như</a:t>
            </a:r>
            <a:r>
              <a:rPr lang="en-US" sz="2400" dirty="0" smtClean="0"/>
              <a:t>:</a:t>
            </a:r>
            <a:endParaRPr lang="en-US" sz="2400" dirty="0"/>
          </a:p>
          <a:p>
            <a:pPr lvl="2">
              <a:buFont typeface="Wingdings" panose="05000000000000000000" pitchFamily="2" charset="2"/>
              <a:buChar char="q"/>
            </a:pPr>
            <a:r>
              <a:rPr lang="en-US" sz="2400" smtClean="0"/>
              <a:t>Confidentiality (C)</a:t>
            </a:r>
            <a:endParaRPr lang="en-US" sz="2400" dirty="0"/>
          </a:p>
          <a:p>
            <a:pPr lvl="2">
              <a:buFont typeface="Wingdings" panose="05000000000000000000" pitchFamily="2" charset="2"/>
              <a:buChar char="q"/>
            </a:pPr>
            <a:r>
              <a:rPr lang="en-US" sz="2400" smtClean="0"/>
              <a:t>Integrity (I) </a:t>
            </a:r>
            <a:endParaRPr lang="en-US" sz="2400" dirty="0"/>
          </a:p>
          <a:p>
            <a:pPr lvl="2">
              <a:buFont typeface="Wingdings" panose="05000000000000000000" pitchFamily="2" charset="2"/>
              <a:buChar char="q"/>
            </a:pPr>
            <a:r>
              <a:rPr lang="en-US" sz="2400" smtClean="0"/>
              <a:t>Availability (A)</a:t>
            </a:r>
            <a:endParaRPr lang="en-US" sz="2400" dirty="0"/>
          </a:p>
          <a:p>
            <a:pPr lvl="1">
              <a:buNone/>
            </a:pPr>
            <a:r>
              <a:rPr lang="en-US" sz="2400" dirty="0">
                <a:sym typeface="Wingdings" pitchFamily="2" charset="2"/>
              </a:rPr>
              <a:t> </a:t>
            </a:r>
          </a:p>
          <a:p>
            <a:r>
              <a:rPr lang="en-US" b="1" dirty="0">
                <a:sym typeface="Wingdings" pitchFamily="2" charset="2"/>
              </a:rPr>
              <a:t>ISO 27001 </a:t>
            </a:r>
            <a:r>
              <a:rPr lang="en-US" b="1" dirty="0" err="1" smtClean="0">
                <a:sym typeface="Wingdings" pitchFamily="2" charset="2"/>
              </a:rPr>
              <a:t>Phần</a:t>
            </a:r>
            <a:r>
              <a:rPr lang="en-US" b="1" dirty="0" smtClean="0">
                <a:sym typeface="Wingdings" pitchFamily="2" charset="2"/>
              </a:rPr>
              <a:t> II</a:t>
            </a:r>
            <a:endParaRPr lang="en-US" b="1" dirty="0">
              <a:sym typeface="Wingdings" pitchFamily="2" charset="2"/>
            </a:endParaRPr>
          </a:p>
          <a:p>
            <a:pPr lvl="1"/>
            <a:r>
              <a:rPr lang="en-US" sz="2400" dirty="0" err="1" smtClean="0">
                <a:solidFill>
                  <a:srgbClr val="FF0000"/>
                </a:solidFill>
                <a:sym typeface="Wingdings" pitchFamily="2" charset="2"/>
              </a:rPr>
              <a:t>Mô</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tả</a:t>
            </a:r>
            <a:r>
              <a:rPr lang="en-US" sz="2400" dirty="0" smtClean="0">
                <a:solidFill>
                  <a:srgbClr val="FF0000"/>
                </a:solidFill>
                <a:sym typeface="Wingdings" pitchFamily="2" charset="2"/>
              </a:rPr>
              <a:t> chi </a:t>
            </a:r>
            <a:r>
              <a:rPr lang="en-US" sz="2400" dirty="0" err="1" smtClean="0">
                <a:solidFill>
                  <a:srgbClr val="FF0000"/>
                </a:solidFill>
                <a:sym typeface="Wingdings" pitchFamily="2" charset="2"/>
              </a:rPr>
              <a:t>tiết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một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hệ</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quản</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trị</a:t>
            </a:r>
            <a:r>
              <a:rPr lang="en-US" sz="2400" dirty="0" smtClean="0">
                <a:solidFill>
                  <a:srgbClr val="FF0000"/>
                </a:solidFill>
                <a:sym typeface="Wingdings" pitchFamily="2" charset="2"/>
              </a:rPr>
              <a:t> </a:t>
            </a:r>
            <a:r>
              <a:rPr lang="en-US" sz="2400" err="1" smtClean="0">
                <a:solidFill>
                  <a:srgbClr val="FF0000"/>
                </a:solidFill>
                <a:sym typeface="Wingdings" pitchFamily="2" charset="2"/>
              </a:rPr>
              <a:t>thông</a:t>
            </a:r>
            <a:r>
              <a:rPr lang="en-US" sz="2400" smtClean="0">
                <a:solidFill>
                  <a:srgbClr val="FF0000"/>
                </a:solidFill>
                <a:sym typeface="Wingdings" pitchFamily="2" charset="2"/>
              </a:rPr>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Tree>
    <p:extLst>
      <p:ext uri="{BB962C8B-B14F-4D97-AF65-F5344CB8AC3E}">
        <p14:creationId xmlns:p14="http://schemas.microsoft.com/office/powerpoint/2010/main" val="4246367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pic>
        <p:nvPicPr>
          <p:cNvPr id="6" name="Picture 5"/>
          <p:cNvPicPr>
            <a:picLocks noChangeAspect="1"/>
          </p:cNvPicPr>
          <p:nvPr/>
        </p:nvPicPr>
        <p:blipFill>
          <a:blip r:embed="rId3"/>
          <a:stretch>
            <a:fillRect/>
          </a:stretch>
        </p:blipFill>
        <p:spPr>
          <a:xfrm>
            <a:off x="34636" y="838200"/>
            <a:ext cx="9109364" cy="6019800"/>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25</a:t>
            </a:fld>
            <a:endParaRPr lang="en-US"/>
          </a:p>
        </p:txBody>
      </p:sp>
    </p:spTree>
    <p:extLst>
      <p:ext uri="{BB962C8B-B14F-4D97-AF65-F5344CB8AC3E}">
        <p14:creationId xmlns:p14="http://schemas.microsoft.com/office/powerpoint/2010/main" val="468995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pic>
        <p:nvPicPr>
          <p:cNvPr id="4" name="Picture 4" descr="approach"/>
          <p:cNvPicPr>
            <a:picLocks noChangeAspect="1" noChangeArrowheads="1"/>
          </p:cNvPicPr>
          <p:nvPr/>
        </p:nvPicPr>
        <p:blipFill rotWithShape="1">
          <a:blip r:embed="rId3">
            <a:extLst>
              <a:ext uri="{28A0092B-C50C-407E-A947-70E740481C1C}">
                <a14:useLocalDpi xmlns:a14="http://schemas.microsoft.com/office/drawing/2010/main" val="0"/>
              </a:ext>
            </a:extLst>
          </a:blip>
          <a:srcRect l="1666" t="4604" r="2403" b="6383"/>
          <a:stretch/>
        </p:blipFill>
        <p:spPr>
          <a:xfrm>
            <a:off x="114300" y="1547344"/>
            <a:ext cx="8685288" cy="4707913"/>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26</a:t>
            </a:fld>
            <a:endParaRPr lang="en-US"/>
          </a:p>
        </p:txBody>
      </p:sp>
    </p:spTree>
    <p:extLst>
      <p:ext uri="{BB962C8B-B14F-4D97-AF65-F5344CB8AC3E}">
        <p14:creationId xmlns:p14="http://schemas.microsoft.com/office/powerpoint/2010/main" val="1335571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5" name="Slide Number Placeholder 4"/>
          <p:cNvSpPr>
            <a:spLocks noGrp="1"/>
          </p:cNvSpPr>
          <p:nvPr>
            <p:ph type="sldNum" sz="quarter" idx="15"/>
          </p:nvPr>
        </p:nvSpPr>
        <p:spPr/>
        <p:txBody>
          <a:bodyPr/>
          <a:lstStyle/>
          <a:p>
            <a:fld id="{23B8E435-5DF5-44DE-83D2-9F90DF09A99B}" type="slidenum">
              <a:rPr lang="en-US" smtClean="0"/>
              <a:pPr/>
              <a:t>27</a:t>
            </a:fld>
            <a:endParaRPr lang="en-US"/>
          </a:p>
        </p:txBody>
      </p:sp>
      <p:sp>
        <p:nvSpPr>
          <p:cNvPr id="8" name="Rectangle 4"/>
          <p:cNvSpPr>
            <a:spLocks noChangeArrowheads="1"/>
          </p:cNvSpPr>
          <p:nvPr/>
        </p:nvSpPr>
        <p:spPr bwMode="auto">
          <a:xfrm>
            <a:off x="3973513" y="908050"/>
            <a:ext cx="1163637" cy="4591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GB"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Plan</a:t>
            </a:r>
          </a:p>
        </p:txBody>
      </p:sp>
      <p:sp>
        <p:nvSpPr>
          <p:cNvPr id="9" name="Rectangle 6"/>
          <p:cNvSpPr>
            <a:spLocks noChangeArrowheads="1"/>
          </p:cNvSpPr>
          <p:nvPr/>
        </p:nvSpPr>
        <p:spPr bwMode="auto">
          <a:xfrm>
            <a:off x="611188" y="1528763"/>
            <a:ext cx="7880350" cy="37830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GB" sz="2400" b="1" smtClean="0">
                <a:latin typeface="Arial" panose="020B0604020202020204" pitchFamily="34" charset="0"/>
                <a:cs typeface="Arial" panose="020B0604020202020204" pitchFamily="34" charset="0"/>
              </a:rPr>
              <a:t>Thiết lập ISMS</a:t>
            </a:r>
            <a:endParaRPr lang="en-GB" sz="2400">
              <a:latin typeface="Arial" panose="020B0604020202020204" pitchFamily="34" charset="0"/>
              <a:cs typeface="Arial" panose="020B0604020202020204" pitchFamily="34" charset="0"/>
            </a:endParaRP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Thiết lập phạm vi của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chính sách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một cách tiếp cận có hệ thống để 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các giải pháp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Chọn lựa mục tiêu để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Chuẩn bị một Statement </a:t>
            </a:r>
            <a:r>
              <a:rPr lang="en-GB" sz="2400">
                <a:latin typeface="Arial" panose="020B0604020202020204" pitchFamily="34" charset="0"/>
                <a:cs typeface="Arial" panose="020B0604020202020204" pitchFamily="34" charset="0"/>
              </a:rPr>
              <a:t>of Applicability</a:t>
            </a:r>
          </a:p>
        </p:txBody>
      </p:sp>
    </p:spTree>
    <p:extLst>
      <p:ext uri="{BB962C8B-B14F-4D97-AF65-F5344CB8AC3E}">
        <p14:creationId xmlns:p14="http://schemas.microsoft.com/office/powerpoint/2010/main" val="1571306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6" name="Rectangle 3"/>
          <p:cNvSpPr>
            <a:spLocks noChangeArrowheads="1"/>
          </p:cNvSpPr>
          <p:nvPr/>
        </p:nvSpPr>
        <p:spPr bwMode="auto">
          <a:xfrm>
            <a:off x="1403350" y="2565400"/>
            <a:ext cx="79851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GB" b="1">
                <a:solidFill>
                  <a:srgbClr val="FC0128"/>
                </a:solidFill>
                <a:effectLst>
                  <a:outerShdw blurRad="38100" dist="38100" dir="2700000" algn="tl">
                    <a:srgbClr val="C0C0C0"/>
                  </a:outerShdw>
                </a:effectLst>
                <a:latin typeface="Verdana" panose="020B0604030504040204" pitchFamily="34" charset="0"/>
              </a:rPr>
              <a:t>Do</a:t>
            </a:r>
            <a:endParaRPr lang="sv-SE" b="1">
              <a:solidFill>
                <a:srgbClr val="FC0128"/>
              </a:solidFill>
              <a:effectLst>
                <a:outerShdw blurRad="38100" dist="38100" dir="2700000" algn="tl">
                  <a:srgbClr val="C0C0C0"/>
                </a:outerShdw>
              </a:effectLst>
              <a:latin typeface="Verdana" panose="020B0604030504040204" pitchFamily="34" charset="0"/>
            </a:endParaRPr>
          </a:p>
        </p:txBody>
      </p:sp>
      <p:grpSp>
        <p:nvGrpSpPr>
          <p:cNvPr id="7" name="Group 5"/>
          <p:cNvGrpSpPr>
            <a:grpSpLocks/>
          </p:cNvGrpSpPr>
          <p:nvPr/>
        </p:nvGrpSpPr>
        <p:grpSpPr bwMode="auto">
          <a:xfrm>
            <a:off x="3492500" y="515938"/>
            <a:ext cx="1931988" cy="682624"/>
            <a:chOff x="2538" y="663"/>
            <a:chExt cx="1135" cy="430"/>
          </a:xfrm>
        </p:grpSpPr>
        <p:sp>
          <p:nvSpPr>
            <p:cNvPr id="10" name="Rectangle 6"/>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1" name="Rectangle 7"/>
            <p:cNvSpPr>
              <a:spLocks noChangeArrowheads="1"/>
            </p:cNvSpPr>
            <p:nvPr/>
          </p:nvSpPr>
          <p:spPr bwMode="auto">
            <a:xfrm>
              <a:off x="2538" y="935"/>
              <a:ext cx="1135" cy="1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smtClean="0">
                  <a:latin typeface="Arial" panose="020B0604020202020204" pitchFamily="34" charset="0"/>
                </a:rPr>
                <a:t>Thiết lập </a:t>
              </a:r>
              <a:r>
                <a:rPr lang="en-GB" sz="1400" b="1">
                  <a:latin typeface="Arial" panose="020B0604020202020204" pitchFamily="34" charset="0"/>
                </a:rPr>
                <a:t>ISMS</a:t>
              </a:r>
              <a:endParaRPr lang="en-GB" sz="1400">
                <a:latin typeface="Arial" panose="020B0604020202020204" pitchFamily="34" charset="0"/>
              </a:endParaRPr>
            </a:p>
          </p:txBody>
        </p:sp>
      </p:grpSp>
      <p:sp>
        <p:nvSpPr>
          <p:cNvPr id="12" name="Rectangle 9"/>
          <p:cNvSpPr>
            <a:spLocks noChangeArrowheads="1"/>
          </p:cNvSpPr>
          <p:nvPr/>
        </p:nvSpPr>
        <p:spPr bwMode="auto">
          <a:xfrm>
            <a:off x="501650" y="3068638"/>
            <a:ext cx="7958138" cy="247503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2000" b="1" smtClean="0">
                <a:latin typeface="Arial" panose="020B0604020202020204" pitchFamily="34" charset="0"/>
              </a:rPr>
              <a:t>Thi hành và vận dụng ISMS</a:t>
            </a:r>
            <a:endParaRPr lang="en-GB" sz="2000">
              <a:latin typeface="Arial" panose="020B0604020202020204" pitchFamily="34" charset="0"/>
            </a:endParaRP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Trình bày </a:t>
            </a:r>
            <a:r>
              <a:rPr lang="en-GB" sz="2000" smtClean="0">
                <a:latin typeface="Arial" panose="020B0604020202020204" pitchFamily="34" charset="0"/>
              </a:rPr>
              <a:t>kế </a:t>
            </a:r>
            <a:r>
              <a:rPr lang="en-GB" sz="2000" smtClean="0">
                <a:latin typeface="Arial" panose="020B0604020202020204" pitchFamily="34" charset="0"/>
              </a:rPr>
              <a:t>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kế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các quyền điều khiển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chương trình huấn luyện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các hoạt động</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tài nguyên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thủ tục và quyền điều khiển để giải quyết sự cố</a:t>
            </a:r>
          </a:p>
        </p:txBody>
      </p:sp>
      <p:cxnSp>
        <p:nvCxnSpPr>
          <p:cNvPr id="13" name="AutoShape 10"/>
          <p:cNvCxnSpPr>
            <a:cxnSpLocks noChangeShapeType="1"/>
          </p:cNvCxnSpPr>
          <p:nvPr/>
        </p:nvCxnSpPr>
        <p:spPr bwMode="auto">
          <a:xfrm rot="10800000" flipV="1">
            <a:off x="1763713" y="765175"/>
            <a:ext cx="2266950" cy="1668463"/>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3" name="Slide Number Placeholder 2"/>
          <p:cNvSpPr>
            <a:spLocks noGrp="1"/>
          </p:cNvSpPr>
          <p:nvPr>
            <p:ph type="sldNum" sz="quarter" idx="15"/>
          </p:nvPr>
        </p:nvSpPr>
        <p:spPr/>
        <p:txBody>
          <a:bodyPr/>
          <a:lstStyle/>
          <a:p>
            <a:fld id="{23B8E435-5DF5-44DE-83D2-9F90DF09A99B}" type="slidenum">
              <a:rPr lang="en-US" smtClean="0"/>
              <a:pPr/>
              <a:t>28</a:t>
            </a:fld>
            <a:endParaRPr lang="en-US"/>
          </a:p>
        </p:txBody>
      </p:sp>
    </p:spTree>
    <p:extLst>
      <p:ext uri="{BB962C8B-B14F-4D97-AF65-F5344CB8AC3E}">
        <p14:creationId xmlns:p14="http://schemas.microsoft.com/office/powerpoint/2010/main" val="294393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1000"/>
                                        <p:tgtEl>
                                          <p:spTgt spid="13"/>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grpSp>
        <p:nvGrpSpPr>
          <p:cNvPr id="9" name="Group 4"/>
          <p:cNvGrpSpPr>
            <a:grpSpLocks/>
          </p:cNvGrpSpPr>
          <p:nvPr/>
        </p:nvGrpSpPr>
        <p:grpSpPr bwMode="auto">
          <a:xfrm>
            <a:off x="1884363" y="1079500"/>
            <a:ext cx="1931987" cy="684212"/>
            <a:chOff x="2538" y="663"/>
            <a:chExt cx="1135" cy="431"/>
          </a:xfrm>
        </p:grpSpPr>
        <p:sp>
          <p:nvSpPr>
            <p:cNvPr id="14" name="Rectangle 5"/>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5" name="Rectangle 6"/>
            <p:cNvSpPr>
              <a:spLocks noChangeArrowheads="1"/>
            </p:cNvSpPr>
            <p:nvPr/>
          </p:nvSpPr>
          <p:spPr bwMode="auto">
            <a:xfrm>
              <a:off x="2538" y="935"/>
              <a:ext cx="1135"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Thiết lập ISMS</a:t>
              </a:r>
              <a:endParaRPr lang="en-GB" sz="1400">
                <a:latin typeface="Arial" panose="020B0604020202020204" pitchFamily="34" charset="0"/>
              </a:endParaRPr>
            </a:p>
          </p:txBody>
        </p:sp>
      </p:grpSp>
      <p:cxnSp>
        <p:nvCxnSpPr>
          <p:cNvPr id="16" name="AutoShape 8"/>
          <p:cNvCxnSpPr>
            <a:cxnSpLocks noChangeShapeType="1"/>
          </p:cNvCxnSpPr>
          <p:nvPr/>
        </p:nvCxnSpPr>
        <p:spPr bwMode="auto">
          <a:xfrm rot="10800000" flipV="1">
            <a:off x="1092200" y="1382712"/>
            <a:ext cx="1273175" cy="560388"/>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17" name="Group 9"/>
          <p:cNvGrpSpPr>
            <a:grpSpLocks/>
          </p:cNvGrpSpPr>
          <p:nvPr/>
        </p:nvGrpSpPr>
        <p:grpSpPr bwMode="auto">
          <a:xfrm>
            <a:off x="300038" y="2014537"/>
            <a:ext cx="1663700" cy="841375"/>
            <a:chOff x="2538" y="663"/>
            <a:chExt cx="1135" cy="530"/>
          </a:xfrm>
        </p:grpSpPr>
        <p:sp>
          <p:nvSpPr>
            <p:cNvPr id="18" name="Rectangle 10"/>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19" name="Rectangle 11"/>
            <p:cNvSpPr>
              <a:spLocks noChangeArrowheads="1"/>
            </p:cNvSpPr>
            <p:nvPr/>
          </p:nvSpPr>
          <p:spPr bwMode="auto">
            <a:xfrm>
              <a:off x="2538" y="935"/>
              <a:ext cx="1135" cy="2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75000"/>
                </a:lnSpc>
                <a:spcBef>
                  <a:spcPct val="60000"/>
                </a:spcBef>
              </a:pPr>
              <a:r>
                <a:rPr lang="en-GB" sz="1400" b="1">
                  <a:latin typeface="Arial" panose="020B0604020202020204" pitchFamily="34" charset="0"/>
                </a:rPr>
                <a:t>Thi hành và vận dụng ISMS</a:t>
              </a:r>
              <a:endParaRPr lang="en-GB" sz="1400">
                <a:latin typeface="Arial" panose="020B0604020202020204" pitchFamily="34" charset="0"/>
              </a:endParaRPr>
            </a:p>
          </p:txBody>
        </p:sp>
      </p:grpSp>
      <p:sp>
        <p:nvSpPr>
          <p:cNvPr id="20" name="Rectangle 12"/>
          <p:cNvSpPr>
            <a:spLocks noChangeArrowheads="1"/>
          </p:cNvSpPr>
          <p:nvPr/>
        </p:nvSpPr>
        <p:spPr bwMode="auto">
          <a:xfrm>
            <a:off x="2514600" y="3505200"/>
            <a:ext cx="1601788"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C</a:t>
            </a:r>
            <a:r>
              <a:rPr lang="en-GB" b="1">
                <a:solidFill>
                  <a:srgbClr val="FC0128"/>
                </a:solidFill>
                <a:effectLst>
                  <a:outerShdw blurRad="38100" dist="38100" dir="2700000" algn="tl">
                    <a:srgbClr val="C0C0C0"/>
                  </a:outerShdw>
                </a:effectLst>
                <a:latin typeface="Verdana" panose="020B0604030504040204" pitchFamily="34" charset="0"/>
              </a:rPr>
              <a:t>heck</a:t>
            </a:r>
          </a:p>
        </p:txBody>
      </p:sp>
      <p:cxnSp>
        <p:nvCxnSpPr>
          <p:cNvPr id="21" name="AutoShape 13"/>
          <p:cNvCxnSpPr>
            <a:cxnSpLocks noChangeShapeType="1"/>
            <a:stCxn id="19" idx="2"/>
            <a:endCxn id="20" idx="1"/>
          </p:cNvCxnSpPr>
          <p:nvPr/>
        </p:nvCxnSpPr>
        <p:spPr bwMode="auto">
          <a:xfrm rot="16200000" flipH="1">
            <a:off x="1385094" y="2602706"/>
            <a:ext cx="876300" cy="1382712"/>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22" name="Rectangle 14"/>
          <p:cNvSpPr>
            <a:spLocks noChangeArrowheads="1"/>
          </p:cNvSpPr>
          <p:nvPr/>
        </p:nvSpPr>
        <p:spPr bwMode="auto">
          <a:xfrm>
            <a:off x="890589" y="3960812"/>
            <a:ext cx="70342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GB" sz="2000" b="1" smtClean="0">
                <a:latin typeface="Arial" panose="020B0604020202020204" pitchFamily="34" charset="0"/>
              </a:rPr>
              <a:t>Giám sát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thủ tục giám sát và điều khiển</a:t>
            </a:r>
          </a:p>
          <a:p>
            <a:pPr marL="457200" indent="-457200">
              <a:buFont typeface="+mj-lt"/>
              <a:buAutoNum type="arabicPeriod"/>
            </a:pPr>
            <a:r>
              <a:rPr lang="en-GB" sz="2000" smtClean="0">
                <a:latin typeface="Arial" panose="020B0604020202020204" pitchFamily="34" charset="0"/>
              </a:rPr>
              <a:t>Cam kết xem xét thường xuyên tính hiệu quả của ISMS</a:t>
            </a:r>
          </a:p>
          <a:p>
            <a:pPr marL="457200" indent="-457200">
              <a:buFont typeface="+mj-lt"/>
              <a:buAutoNum type="arabicPeriod"/>
            </a:pPr>
            <a:r>
              <a:rPr lang="en-GB" sz="2000" smtClean="0">
                <a:latin typeface="Arial" panose="020B0604020202020204" pitchFamily="34" charset="0"/>
              </a:rPr>
              <a:t>Xem xét cấp độ rủi ro và rủi ro chấp nhận được</a:t>
            </a:r>
          </a:p>
          <a:p>
            <a:pPr marL="457200" indent="-457200">
              <a:buFont typeface="+mj-lt"/>
              <a:buAutoNum type="arabicPeriod"/>
            </a:pPr>
            <a:r>
              <a:rPr lang="en-GB" sz="2000" smtClean="0">
                <a:latin typeface="Arial" panose="020B0604020202020204" pitchFamily="34" charset="0"/>
              </a:rPr>
              <a:t>Xây dựng kiểm toán ISMS nội bộ</a:t>
            </a:r>
          </a:p>
          <a:p>
            <a:pPr marL="457200" indent="-457200">
              <a:buFont typeface="+mj-lt"/>
              <a:buAutoNum type="arabicPeriod"/>
            </a:pPr>
            <a:r>
              <a:rPr lang="en-GB" sz="2000" smtClean="0">
                <a:latin typeface="Arial" panose="020B0604020202020204" pitchFamily="34" charset="0"/>
              </a:rPr>
              <a:t>Cam kết xem xét quản lý ISMS</a:t>
            </a:r>
          </a:p>
          <a:p>
            <a:pPr marL="457200" indent="-457200">
              <a:buFont typeface="+mj-lt"/>
              <a:buAutoNum type="arabicPeriod"/>
            </a:pPr>
            <a:r>
              <a:rPr lang="en-GB" sz="2000" smtClean="0">
                <a:latin typeface="Arial" panose="020B0604020202020204" pitchFamily="34" charset="0"/>
              </a:rPr>
              <a:t>Ghi nhận hành động và sự việc tác động đến hiệu năng của ISMS</a:t>
            </a:r>
            <a:endParaRPr lang="en-GB" sz="2000">
              <a:latin typeface="Arial" panose="020B0604020202020204" pitchFamily="34" charset="0"/>
            </a:endParaRPr>
          </a:p>
        </p:txBody>
      </p:sp>
      <p:sp>
        <p:nvSpPr>
          <p:cNvPr id="3" name="Slide Number Placeholder 2"/>
          <p:cNvSpPr>
            <a:spLocks noGrp="1"/>
          </p:cNvSpPr>
          <p:nvPr>
            <p:ph type="sldNum" sz="quarter" idx="15"/>
          </p:nvPr>
        </p:nvSpPr>
        <p:spPr/>
        <p:txBody>
          <a:bodyPr/>
          <a:lstStyle/>
          <a:p>
            <a:fld id="{23B8E435-5DF5-44DE-83D2-9F90DF09A99B}" type="slidenum">
              <a:rPr lang="en-US" smtClean="0"/>
              <a:pPr/>
              <a:t>29</a:t>
            </a:fld>
            <a:endParaRPr lang="en-US"/>
          </a:p>
        </p:txBody>
      </p:sp>
    </p:spTree>
    <p:extLst>
      <p:ext uri="{BB962C8B-B14F-4D97-AF65-F5344CB8AC3E}">
        <p14:creationId xmlns:p14="http://schemas.microsoft.com/office/powerpoint/2010/main" val="41880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circle(in)">
                                      <p:cBhvr>
                                        <p:cTn id="11" dur="1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inVertical)">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KHÁI NIỆM ISMS</a:t>
            </a:r>
            <a:endParaRPr lang="en-US" dirty="0"/>
          </a:p>
        </p:txBody>
      </p:sp>
      <p:sp>
        <p:nvSpPr>
          <p:cNvPr id="3" name="Content Placeholder 2"/>
          <p:cNvSpPr>
            <a:spLocks noGrp="1"/>
          </p:cNvSpPr>
          <p:nvPr>
            <p:ph sz="quarter" idx="1"/>
          </p:nvPr>
        </p:nvSpPr>
        <p:spPr>
          <a:xfrm>
            <a:off x="457200" y="1066800"/>
            <a:ext cx="7620000" cy="4038600"/>
          </a:xfrm>
        </p:spPr>
        <p:txBody>
          <a:bodyPr>
            <a:noAutofit/>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thông</a:t>
            </a:r>
            <a:r>
              <a:rPr lang="en-US" dirty="0" smtClean="0"/>
              <a:t> tin</a:t>
            </a:r>
          </a:p>
          <a:p>
            <a:pPr lvl="1"/>
            <a:r>
              <a:rPr lang="en-US" sz="2400" dirty="0" err="1" smtClean="0"/>
              <a:t>Là</a:t>
            </a:r>
            <a:r>
              <a:rPr lang="en-US" sz="2400" dirty="0" smtClean="0"/>
              <a:t> </a:t>
            </a:r>
            <a:r>
              <a:rPr lang="en-US" sz="2400" dirty="0" err="1" smtClean="0"/>
              <a:t>một</a:t>
            </a:r>
            <a:r>
              <a:rPr lang="en-US" sz="2400" dirty="0" smtClean="0"/>
              <a:t> </a:t>
            </a:r>
            <a:r>
              <a:rPr lang="en-US" sz="2400" dirty="0" err="1" smtClean="0"/>
              <a:t>tài</a:t>
            </a:r>
            <a:r>
              <a:rPr lang="en-US" sz="2400" dirty="0" smtClean="0"/>
              <a:t> </a:t>
            </a:r>
            <a:r>
              <a:rPr lang="en-US" sz="2400" dirty="0" err="1" smtClean="0"/>
              <a:t>sản</a:t>
            </a:r>
            <a:r>
              <a:rPr lang="en-US" sz="2400" dirty="0" smtClean="0"/>
              <a:t> </a:t>
            </a:r>
            <a:r>
              <a:rPr lang="en-US" sz="2400" dirty="0" err="1" smtClean="0"/>
              <a:t>có</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một</a:t>
            </a:r>
            <a:r>
              <a:rPr lang="en-US" sz="2400" dirty="0" smtClean="0"/>
              <a:t> </a:t>
            </a:r>
            <a:r>
              <a:rPr lang="en-US" sz="2400" dirty="0" err="1" smtClean="0"/>
              <a:t>tổ</a:t>
            </a:r>
            <a:r>
              <a:rPr lang="en-US" sz="2400" dirty="0" smtClean="0"/>
              <a:t> </a:t>
            </a:r>
            <a:r>
              <a:rPr lang="en-US" sz="2400" dirty="0" err="1" smtClean="0"/>
              <a:t>chức</a:t>
            </a:r>
            <a:endParaRPr lang="en-US" sz="2400" dirty="0" smtClean="0"/>
          </a:p>
          <a:p>
            <a:pPr lvl="1"/>
            <a:r>
              <a:rPr lang="en-US" sz="2400" dirty="0" err="1" smtClean="0"/>
              <a:t>Đối</a:t>
            </a:r>
            <a:r>
              <a:rPr lang="en-US" sz="2400" dirty="0" smtClean="0"/>
              <a:t> </a:t>
            </a:r>
            <a:r>
              <a:rPr lang="en-US" sz="2400" dirty="0" err="1" smtClean="0"/>
              <a:t>với</a:t>
            </a:r>
            <a:r>
              <a:rPr lang="en-US" sz="2400" dirty="0" smtClean="0"/>
              <a:t> </a:t>
            </a:r>
            <a:r>
              <a:rPr lang="en-US" sz="2400" dirty="0" err="1" smtClean="0"/>
              <a:t>tổ</a:t>
            </a:r>
            <a:r>
              <a:rPr lang="en-US" sz="2400" dirty="0" smtClean="0"/>
              <a:t> </a:t>
            </a:r>
            <a:r>
              <a:rPr lang="en-US" sz="2400" dirty="0" err="1" smtClean="0"/>
              <a:t>chức</a:t>
            </a:r>
            <a:r>
              <a:rPr lang="en-US" sz="2400" dirty="0" smtClean="0"/>
              <a:t>, </a:t>
            </a:r>
            <a:r>
              <a:rPr lang="en-US" sz="2400" dirty="0" err="1" smtClean="0"/>
              <a:t>thông</a:t>
            </a:r>
            <a:r>
              <a:rPr lang="en-US" sz="2400" dirty="0" smtClean="0"/>
              <a:t> tin </a:t>
            </a:r>
            <a:r>
              <a:rPr lang="en-US" sz="2400" dirty="0" err="1" smtClean="0"/>
              <a:t>quan</a:t>
            </a:r>
            <a:r>
              <a:rPr lang="en-US" sz="2400" dirty="0" smtClean="0"/>
              <a:t> </a:t>
            </a:r>
            <a:r>
              <a:rPr lang="en-US" sz="2400" dirty="0" err="1" smtClean="0"/>
              <a:t>trọng</a:t>
            </a:r>
            <a:r>
              <a:rPr lang="en-US" sz="2400" dirty="0" smtClean="0"/>
              <a:t> </a:t>
            </a:r>
            <a:r>
              <a:rPr lang="en-US" sz="2400" dirty="0" err="1" smtClean="0"/>
              <a:t>có</a:t>
            </a:r>
            <a:r>
              <a:rPr lang="en-US" sz="2400" dirty="0" smtClean="0"/>
              <a:t> </a:t>
            </a:r>
            <a:r>
              <a:rPr lang="en-US" sz="2400" err="1" smtClean="0"/>
              <a:t>thể</a:t>
            </a:r>
            <a:r>
              <a:rPr lang="en-US" sz="2400" smtClean="0"/>
              <a:t> là:</a:t>
            </a:r>
            <a:endParaRPr lang="en-US" sz="2400" dirty="0" smtClean="0"/>
          </a:p>
          <a:p>
            <a:pPr lvl="2">
              <a:buFont typeface="Wingdings" panose="05000000000000000000" pitchFamily="2" charset="2"/>
              <a:buChar char="q"/>
            </a:pPr>
            <a:r>
              <a:rPr lang="en-US" sz="2400" err="1" smtClean="0"/>
              <a:t>Kế</a:t>
            </a:r>
            <a:r>
              <a:rPr lang="en-US" sz="2400" smtClean="0"/>
              <a:t> hoạch doanh </a:t>
            </a:r>
            <a:r>
              <a:rPr lang="en-US" sz="2400" dirty="0" err="1" smtClean="0"/>
              <a:t>nghiệp</a:t>
            </a:r>
            <a:endParaRPr lang="tr-TR" sz="2400" dirty="0"/>
          </a:p>
          <a:p>
            <a:pPr lvl="2">
              <a:buFont typeface="Wingdings" panose="05000000000000000000" pitchFamily="2" charset="2"/>
              <a:buChar char="q"/>
            </a:pPr>
            <a:r>
              <a:rPr lang="en-US" sz="2400" dirty="0" err="1" smtClean="0"/>
              <a:t>Tài</a:t>
            </a:r>
            <a:r>
              <a:rPr lang="en-US" sz="2400" dirty="0" smtClean="0"/>
              <a:t> </a:t>
            </a:r>
            <a:r>
              <a:rPr lang="en-US" sz="2400" dirty="0" err="1" smtClean="0"/>
              <a:t>sản</a:t>
            </a:r>
            <a:r>
              <a:rPr lang="en-US" sz="2400" dirty="0" smtClean="0"/>
              <a:t> </a:t>
            </a:r>
            <a:r>
              <a:rPr lang="en-US" sz="2400" err="1" smtClean="0"/>
              <a:t>trí</a:t>
            </a:r>
            <a:r>
              <a:rPr lang="en-US" sz="2400" smtClean="0"/>
              <a:t> tuệ</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về</a:t>
            </a:r>
            <a:r>
              <a:rPr lang="en-US" sz="2400" dirty="0" smtClean="0"/>
              <a:t> </a:t>
            </a:r>
            <a:r>
              <a:rPr lang="en-US" sz="2400" dirty="0" err="1" smtClean="0"/>
              <a:t>nghiệp</a:t>
            </a:r>
            <a:r>
              <a:rPr lang="en-US" sz="2400" dirty="0" smtClean="0"/>
              <a:t> </a:t>
            </a:r>
            <a:r>
              <a:rPr lang="en-US" sz="2400" dirty="0" err="1" smtClean="0"/>
              <a:t>vụ</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nhân</a:t>
            </a:r>
            <a:r>
              <a:rPr lang="en-US" sz="2400" dirty="0" smtClean="0"/>
              <a:t> </a:t>
            </a:r>
            <a:r>
              <a:rPr lang="en-US" sz="2400" dirty="0" err="1" smtClean="0"/>
              <a:t>viên</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khách</a:t>
            </a:r>
            <a:r>
              <a:rPr lang="en-US" sz="2400" dirty="0" smtClean="0"/>
              <a:t> </a:t>
            </a:r>
            <a:r>
              <a:rPr lang="en-US" sz="2400" dirty="0" err="1" smtClean="0"/>
              <a:t>hàng</a:t>
            </a:r>
            <a:endParaRPr lang="tr-TR" sz="2400" dirty="0"/>
          </a:p>
          <a:p>
            <a:pPr lvl="2">
              <a:buFont typeface="Wingdings" panose="05000000000000000000" pitchFamily="2" charset="2"/>
              <a:buChar char="q"/>
            </a:pPr>
            <a:r>
              <a:rPr lang="en-US" sz="2400" dirty="0" err="1" smtClean="0"/>
              <a:t>Bản</a:t>
            </a:r>
            <a:r>
              <a:rPr lang="en-US" sz="2400" dirty="0" smtClean="0"/>
              <a:t> </a:t>
            </a:r>
            <a:r>
              <a:rPr lang="en-US" sz="2400" dirty="0" err="1" smtClean="0"/>
              <a:t>báo</a:t>
            </a:r>
            <a:r>
              <a:rPr lang="en-US" sz="2400" dirty="0" smtClean="0"/>
              <a:t> </a:t>
            </a:r>
            <a:r>
              <a:rPr lang="en-US" sz="2400" dirty="0" err="1" smtClean="0"/>
              <a:t>cáo</a:t>
            </a:r>
            <a:r>
              <a:rPr lang="en-US" sz="2400" dirty="0" smtClean="0"/>
              <a:t> </a:t>
            </a:r>
            <a:r>
              <a:rPr lang="en-US" sz="2400" err="1" smtClean="0"/>
              <a:t>tài</a:t>
            </a:r>
            <a:r>
              <a:rPr lang="en-US" sz="2400" smtClean="0"/>
              <a:t> chính</a:t>
            </a:r>
            <a:endParaRPr lang="en-US" sz="2400" dirty="0" smtClean="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Tree>
    <p:extLst>
      <p:ext uri="{BB962C8B-B14F-4D97-AF65-F5344CB8AC3E}">
        <p14:creationId xmlns:p14="http://schemas.microsoft.com/office/powerpoint/2010/main" val="3584567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13" name="Rectangle 5"/>
          <p:cNvSpPr>
            <a:spLocks noChangeArrowheads="1"/>
          </p:cNvSpPr>
          <p:nvPr/>
        </p:nvSpPr>
        <p:spPr bwMode="auto">
          <a:xfrm>
            <a:off x="4495800" y="2514600"/>
            <a:ext cx="44434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55600" indent="-355600">
              <a:defRPr sz="2400">
                <a:solidFill>
                  <a:schemeClr val="tx1"/>
                </a:solidFill>
                <a:latin typeface="Times New Roman" panose="02020603050405020304" pitchFamily="18" charset="0"/>
              </a:defRPr>
            </a:lvl1pPr>
            <a:lvl2pPr marL="53498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en-GB" sz="2000" b="1" smtClean="0">
                <a:latin typeface="Arial" panose="020B0604020202020204" pitchFamily="34" charset="0"/>
              </a:rPr>
              <a:t>Duy trì và cải tiến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và xác định các cải tiến</a:t>
            </a:r>
          </a:p>
          <a:p>
            <a:pPr marL="457200" indent="-457200">
              <a:buFont typeface="+mj-lt"/>
              <a:buAutoNum type="arabicPeriod"/>
            </a:pPr>
            <a:r>
              <a:rPr lang="en-GB" sz="2000" smtClean="0">
                <a:latin typeface="Arial" panose="020B0604020202020204" pitchFamily="34" charset="0"/>
              </a:rPr>
              <a:t>Thực hiện các hành động sửa chữa và ngăn ngừa phù hợp</a:t>
            </a:r>
          </a:p>
          <a:p>
            <a:pPr marL="457200" indent="-457200">
              <a:buFont typeface="+mj-lt"/>
              <a:buAutoNum type="arabicPeriod"/>
            </a:pPr>
            <a:r>
              <a:rPr lang="en-GB" sz="2000" smtClean="0">
                <a:latin typeface="Arial" panose="020B0604020202020204" pitchFamily="34" charset="0"/>
              </a:rPr>
              <a:t>Thông tin kết quả và hành động đến các bên liên quan</a:t>
            </a:r>
          </a:p>
          <a:p>
            <a:pPr marL="457200" indent="-457200">
              <a:buFont typeface="+mj-lt"/>
              <a:buAutoNum type="arabicPeriod"/>
            </a:pPr>
            <a:r>
              <a:rPr lang="en-GB" sz="2000" smtClean="0">
                <a:latin typeface="Arial" panose="020B0604020202020204" pitchFamily="34" charset="0"/>
              </a:rPr>
              <a:t>Đảm bảo cải tiến để đạt được mục tiêu ban đầu</a:t>
            </a:r>
            <a:endParaRPr lang="en-GB" sz="2000">
              <a:latin typeface="Arial" panose="020B0604020202020204" pitchFamily="34" charset="0"/>
            </a:endParaRPr>
          </a:p>
        </p:txBody>
      </p:sp>
      <p:sp>
        <p:nvSpPr>
          <p:cNvPr id="23" name="Rectangle 6"/>
          <p:cNvSpPr>
            <a:spLocks noChangeArrowheads="1"/>
          </p:cNvSpPr>
          <p:nvPr/>
        </p:nvSpPr>
        <p:spPr bwMode="auto">
          <a:xfrm>
            <a:off x="3776662" y="1795463"/>
            <a:ext cx="131286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a:t>
            </a:r>
            <a:r>
              <a:rPr lang="en-GB" b="1">
                <a:solidFill>
                  <a:srgbClr val="FC0128"/>
                </a:solidFill>
                <a:effectLst>
                  <a:outerShdw blurRad="38100" dist="38100" dir="2700000" algn="tl">
                    <a:srgbClr val="C0C0C0"/>
                  </a:outerShdw>
                </a:effectLst>
                <a:latin typeface="Verdana" panose="020B0604030504040204" pitchFamily="34" charset="0"/>
              </a:rPr>
              <a:t>Act</a:t>
            </a:r>
          </a:p>
        </p:txBody>
      </p:sp>
      <p:grpSp>
        <p:nvGrpSpPr>
          <p:cNvPr id="24" name="Group 7"/>
          <p:cNvGrpSpPr>
            <a:grpSpLocks/>
          </p:cNvGrpSpPr>
          <p:nvPr/>
        </p:nvGrpSpPr>
        <p:grpSpPr bwMode="auto">
          <a:xfrm>
            <a:off x="1930400" y="1074738"/>
            <a:ext cx="1989137" cy="681037"/>
            <a:chOff x="2538" y="663"/>
            <a:chExt cx="1135" cy="429"/>
          </a:xfrm>
        </p:grpSpPr>
        <p:sp>
          <p:nvSpPr>
            <p:cNvPr id="25" name="Rectangle 8"/>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26" name="Rectangle 9"/>
            <p:cNvSpPr>
              <a:spLocks noChangeArrowheads="1"/>
            </p:cNvSpPr>
            <p:nvPr/>
          </p:nvSpPr>
          <p:spPr bwMode="auto">
            <a:xfrm>
              <a:off x="2538" y="935"/>
              <a:ext cx="1135" cy="15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Establish the ISMS</a:t>
              </a:r>
              <a:endParaRPr lang="en-GB" sz="1400">
                <a:latin typeface="Arial" panose="020B0604020202020204" pitchFamily="34" charset="0"/>
              </a:endParaRPr>
            </a:p>
          </p:txBody>
        </p:sp>
      </p:grpSp>
      <p:cxnSp>
        <p:nvCxnSpPr>
          <p:cNvPr id="27" name="AutoShape 10"/>
          <p:cNvCxnSpPr>
            <a:cxnSpLocks noChangeShapeType="1"/>
          </p:cNvCxnSpPr>
          <p:nvPr/>
        </p:nvCxnSpPr>
        <p:spPr bwMode="auto">
          <a:xfrm rot="10800000" flipV="1">
            <a:off x="1184275" y="1362075"/>
            <a:ext cx="804862" cy="7429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28" name="Group 11"/>
          <p:cNvGrpSpPr>
            <a:grpSpLocks/>
          </p:cNvGrpSpPr>
          <p:nvPr/>
        </p:nvGrpSpPr>
        <p:grpSpPr bwMode="auto">
          <a:xfrm>
            <a:off x="334962" y="2154238"/>
            <a:ext cx="1663700" cy="841375"/>
            <a:chOff x="2538" y="663"/>
            <a:chExt cx="1135" cy="530"/>
          </a:xfrm>
        </p:grpSpPr>
        <p:sp>
          <p:nvSpPr>
            <p:cNvPr id="29" name="Rectangle 12"/>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30" name="Rectangle 13"/>
            <p:cNvSpPr>
              <a:spLocks noChangeArrowheads="1"/>
            </p:cNvSpPr>
            <p:nvPr/>
          </p:nvSpPr>
          <p:spPr bwMode="auto">
            <a:xfrm>
              <a:off x="2538" y="935"/>
              <a:ext cx="1135" cy="25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Implement and operate the ISMS</a:t>
              </a:r>
              <a:endParaRPr lang="en-GB" sz="1400">
                <a:latin typeface="Arial" panose="020B0604020202020204" pitchFamily="34" charset="0"/>
              </a:endParaRPr>
            </a:p>
          </p:txBody>
        </p:sp>
      </p:grpSp>
      <p:cxnSp>
        <p:nvCxnSpPr>
          <p:cNvPr id="31" name="AutoShape 14"/>
          <p:cNvCxnSpPr>
            <a:cxnSpLocks noChangeShapeType="1"/>
            <a:stCxn id="30" idx="2"/>
          </p:cNvCxnSpPr>
          <p:nvPr/>
        </p:nvCxnSpPr>
        <p:spPr bwMode="auto">
          <a:xfrm rot="16200000" flipH="1">
            <a:off x="1256506" y="2905919"/>
            <a:ext cx="576262" cy="7556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32" name="Group 15"/>
          <p:cNvGrpSpPr>
            <a:grpSpLocks/>
          </p:cNvGrpSpPr>
          <p:nvPr/>
        </p:nvGrpSpPr>
        <p:grpSpPr bwMode="auto">
          <a:xfrm>
            <a:off x="1616075" y="3313112"/>
            <a:ext cx="1528762" cy="684212"/>
            <a:chOff x="2576" y="1675"/>
            <a:chExt cx="1043" cy="431"/>
          </a:xfrm>
        </p:grpSpPr>
        <p:sp>
          <p:nvSpPr>
            <p:cNvPr id="33" name="Rectangle 16"/>
            <p:cNvSpPr>
              <a:spLocks noChangeArrowheads="1"/>
            </p:cNvSpPr>
            <p:nvPr/>
          </p:nvSpPr>
          <p:spPr bwMode="auto">
            <a:xfrm>
              <a:off x="2636" y="1675"/>
              <a:ext cx="711"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Check</a:t>
              </a:r>
              <a:endParaRPr lang="en-GB" sz="1800">
                <a:solidFill>
                  <a:srgbClr val="FC0128"/>
                </a:solidFill>
                <a:effectLst>
                  <a:outerShdw blurRad="38100" dist="38100" dir="2700000" algn="tl">
                    <a:srgbClr val="C0C0C0"/>
                  </a:outerShdw>
                </a:effectLst>
              </a:endParaRPr>
            </a:p>
          </p:txBody>
        </p:sp>
        <p:sp>
          <p:nvSpPr>
            <p:cNvPr id="34" name="Rectangle 17"/>
            <p:cNvSpPr>
              <a:spLocks noChangeArrowheads="1"/>
            </p:cNvSpPr>
            <p:nvPr/>
          </p:nvSpPr>
          <p:spPr bwMode="auto">
            <a:xfrm>
              <a:off x="2576" y="1947"/>
              <a:ext cx="1043"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Giám sát ISMS</a:t>
              </a:r>
              <a:endParaRPr lang="en-GB" sz="1400">
                <a:latin typeface="Arial" panose="020B0604020202020204" pitchFamily="34" charset="0"/>
              </a:endParaRPr>
            </a:p>
          </p:txBody>
        </p:sp>
      </p:grpSp>
      <p:cxnSp>
        <p:nvCxnSpPr>
          <p:cNvPr id="35" name="AutoShape 18"/>
          <p:cNvCxnSpPr>
            <a:cxnSpLocks noChangeShapeType="1"/>
          </p:cNvCxnSpPr>
          <p:nvPr/>
        </p:nvCxnSpPr>
        <p:spPr bwMode="auto">
          <a:xfrm flipV="1">
            <a:off x="3127375" y="2227263"/>
            <a:ext cx="1200150" cy="1493837"/>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3" name="Slide Number Placeholder 2"/>
          <p:cNvSpPr>
            <a:spLocks noGrp="1"/>
          </p:cNvSpPr>
          <p:nvPr>
            <p:ph type="sldNum" sz="quarter" idx="15"/>
          </p:nvPr>
        </p:nvSpPr>
        <p:spPr/>
        <p:txBody>
          <a:bodyPr/>
          <a:lstStyle/>
          <a:p>
            <a:fld id="{23B8E435-5DF5-44DE-83D2-9F90DF09A99B}" type="slidenum">
              <a:rPr lang="en-US" smtClean="0"/>
              <a:pPr/>
              <a:t>30</a:t>
            </a:fld>
            <a:endParaRPr lang="en-US"/>
          </a:p>
        </p:txBody>
      </p:sp>
    </p:spTree>
    <p:extLst>
      <p:ext uri="{BB962C8B-B14F-4D97-AF65-F5344CB8AC3E}">
        <p14:creationId xmlns:p14="http://schemas.microsoft.com/office/powerpoint/2010/main" val="22042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27001:2013</a:t>
            </a:r>
            <a:endParaRPr lang="en-US" dirty="0"/>
          </a:p>
        </p:txBody>
      </p:sp>
      <p:sp>
        <p:nvSpPr>
          <p:cNvPr id="3" name="Content Placeholder 2"/>
          <p:cNvSpPr>
            <a:spLocks noGrp="1"/>
          </p:cNvSpPr>
          <p:nvPr>
            <p:ph sz="quarter" idx="1"/>
          </p:nvPr>
        </p:nvSpPr>
        <p:spPr>
          <a:xfrm>
            <a:off x="457200" y="914400"/>
            <a:ext cx="8077200" cy="5559552"/>
          </a:xfrm>
        </p:spPr>
        <p:txBody>
          <a:bodyPr/>
          <a:lstStyle/>
          <a:p>
            <a:r>
              <a:rPr lang="en-US" err="1" smtClean="0"/>
              <a:t>Có</a:t>
            </a:r>
            <a:r>
              <a:rPr lang="en-US" smtClean="0"/>
              <a:t> hơn 114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trong</a:t>
            </a:r>
            <a:r>
              <a:rPr lang="en-US" dirty="0" smtClean="0"/>
              <a:t> </a:t>
            </a:r>
            <a:r>
              <a:rPr lang="en-US" dirty="0" err="1" smtClean="0"/>
              <a:t>hơn</a:t>
            </a:r>
            <a:r>
              <a:rPr lang="en-US" dirty="0" smtClean="0"/>
              <a:t> 14 </a:t>
            </a:r>
            <a:r>
              <a:rPr lang="en-US" dirty="0" err="1" smtClean="0"/>
              <a:t>danh</a:t>
            </a:r>
            <a:r>
              <a:rPr lang="en-US" dirty="0" smtClean="0"/>
              <a:t> </a:t>
            </a:r>
            <a:r>
              <a:rPr lang="en-US" dirty="0" err="1" smtClean="0"/>
              <a:t>mục</a:t>
            </a:r>
            <a:r>
              <a:rPr lang="en-US" dirty="0" smtClean="0"/>
              <a:t> (so </a:t>
            </a:r>
            <a:r>
              <a:rPr lang="en-US" dirty="0" err="1" smtClean="0"/>
              <a:t>với</a:t>
            </a:r>
            <a:r>
              <a:rPr lang="en-US" dirty="0" smtClean="0"/>
              <a:t> 133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ở 11 </a:t>
            </a:r>
            <a:r>
              <a:rPr lang="en-US" err="1" smtClean="0"/>
              <a:t>danh</a:t>
            </a:r>
            <a:r>
              <a:rPr lang="en-US" smtClean="0"/>
              <a:t> mục ở bản 2005).</a:t>
            </a:r>
            <a:endParaRPr lang="en-US" dirty="0" smtClean="0"/>
          </a:p>
          <a:p>
            <a:r>
              <a:rPr lang="en-US" dirty="0" err="1" smtClean="0"/>
              <a:t>Mô</a:t>
            </a:r>
            <a:r>
              <a:rPr lang="en-US" dirty="0" smtClean="0"/>
              <a:t> </a:t>
            </a:r>
            <a:r>
              <a:rPr lang="en-US" dirty="0" err="1" smtClean="0"/>
              <a:t>hình</a:t>
            </a:r>
            <a:r>
              <a:rPr lang="en-US" dirty="0" smtClean="0"/>
              <a:t> PDCA </a:t>
            </a:r>
            <a:r>
              <a:rPr lang="en-US" dirty="0" err="1" smtClean="0"/>
              <a:t>không</a:t>
            </a:r>
            <a:r>
              <a:rPr lang="en-US" dirty="0" smtClean="0"/>
              <a:t> </a:t>
            </a:r>
            <a:r>
              <a:rPr lang="en-US" dirty="0" err="1" smtClean="0"/>
              <a:t>còn</a:t>
            </a:r>
            <a:r>
              <a:rPr lang="en-US" dirty="0" smtClean="0"/>
              <a:t> </a:t>
            </a:r>
            <a:r>
              <a:rPr lang="en-US" err="1" smtClean="0"/>
              <a:t>bắt</a:t>
            </a:r>
            <a:r>
              <a:rPr lang="en-US" smtClean="0"/>
              <a:t> buộc.</a:t>
            </a:r>
            <a:endParaRPr lang="en-US" dirty="0"/>
          </a:p>
        </p:txBody>
      </p:sp>
      <p:pic>
        <p:nvPicPr>
          <p:cNvPr id="2050" name="Picture 2" descr="http://4.bp.blogspot.com/-Soa6r0VIVsw/UvIc5XFX_lI/AAAAAAAAAPo/5_VJpNFlIb4/s1600/ISO27001-2013-overview-requirement-2+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52800"/>
            <a:ext cx="570547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Tree>
    <p:extLst>
      <p:ext uri="{BB962C8B-B14F-4D97-AF65-F5344CB8AC3E}">
        <p14:creationId xmlns:p14="http://schemas.microsoft.com/office/powerpoint/2010/main" val="1596960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CONTROL OBJECTIVES VÀ CONTROLS</a:t>
            </a:r>
            <a:endParaRPr lang="en-US" dirty="0"/>
          </a:p>
        </p:txBody>
      </p:sp>
      <p:sp>
        <p:nvSpPr>
          <p:cNvPr id="3" name="Content Placeholder 2"/>
          <p:cNvSpPr>
            <a:spLocks noGrp="1"/>
          </p:cNvSpPr>
          <p:nvPr>
            <p:ph sz="quarter" idx="1"/>
          </p:nvPr>
        </p:nvSpPr>
        <p:spPr>
          <a:xfrm>
            <a:off x="457200" y="914400"/>
            <a:ext cx="8077200" cy="5559552"/>
          </a:xfrm>
        </p:spPr>
        <p:txBody>
          <a:bodyPr>
            <a:noAutofit/>
          </a:bodyPr>
          <a:lstStyle/>
          <a:p>
            <a:pPr marL="457200" indent="-457200">
              <a:buClrTx/>
              <a:buSzPct val="100000"/>
              <a:buFont typeface="+mj-lt"/>
              <a:buAutoNum type="arabicPeriod"/>
            </a:pPr>
            <a:r>
              <a:rPr lang="en-US" sz="2000" smtClean="0"/>
              <a:t>Information </a:t>
            </a:r>
            <a:r>
              <a:rPr lang="en-US" sz="2000"/>
              <a:t>security </a:t>
            </a:r>
            <a:r>
              <a:rPr lang="en-US" sz="2000" smtClean="0"/>
              <a:t>policies</a:t>
            </a:r>
          </a:p>
          <a:p>
            <a:pPr marL="457200" indent="-457200">
              <a:buClrTx/>
              <a:buSzPct val="100000"/>
              <a:buFont typeface="+mj-lt"/>
              <a:buAutoNum type="arabicPeriod"/>
            </a:pPr>
            <a:r>
              <a:rPr lang="en-US" sz="2000" smtClean="0"/>
              <a:t>Organization of information security</a:t>
            </a:r>
          </a:p>
          <a:p>
            <a:pPr marL="457200" indent="-457200">
              <a:buClrTx/>
              <a:buSzPct val="100000"/>
              <a:buFont typeface="+mj-lt"/>
              <a:buAutoNum type="arabicPeriod"/>
            </a:pPr>
            <a:r>
              <a:rPr lang="en-US" sz="2000" smtClean="0"/>
              <a:t>Human resource security</a:t>
            </a:r>
          </a:p>
          <a:p>
            <a:pPr marL="457200" indent="-457200">
              <a:buClrTx/>
              <a:buSzPct val="100000"/>
              <a:buFont typeface="+mj-lt"/>
              <a:buAutoNum type="arabicPeriod"/>
            </a:pPr>
            <a:r>
              <a:rPr lang="en-US" sz="2000"/>
              <a:t>Asset </a:t>
            </a:r>
            <a:r>
              <a:rPr lang="en-US" sz="2000" smtClean="0"/>
              <a:t>management</a:t>
            </a:r>
          </a:p>
          <a:p>
            <a:pPr marL="457200" indent="-457200">
              <a:buClrTx/>
              <a:buSzPct val="100000"/>
              <a:buFont typeface="+mj-lt"/>
              <a:buAutoNum type="arabicPeriod"/>
            </a:pPr>
            <a:r>
              <a:rPr lang="en-US" sz="2000" smtClean="0"/>
              <a:t>Access control</a:t>
            </a:r>
          </a:p>
          <a:p>
            <a:pPr marL="457200" indent="-457200">
              <a:buClrTx/>
              <a:buSzPct val="100000"/>
              <a:buFont typeface="+mj-lt"/>
              <a:buAutoNum type="arabicPeriod"/>
            </a:pPr>
            <a:r>
              <a:rPr lang="en-US" sz="2000" smtClean="0"/>
              <a:t>Cryptography</a:t>
            </a:r>
          </a:p>
          <a:p>
            <a:pPr marL="457200" indent="-457200">
              <a:buClrTx/>
              <a:buSzPct val="100000"/>
              <a:buFont typeface="+mj-lt"/>
              <a:buAutoNum type="arabicPeriod"/>
            </a:pPr>
            <a:r>
              <a:rPr lang="en-US" sz="2000"/>
              <a:t>Physical </a:t>
            </a:r>
            <a:r>
              <a:rPr lang="en-US" sz="2000"/>
              <a:t>and </a:t>
            </a:r>
            <a:r>
              <a:rPr lang="en-US" sz="2000" smtClean="0"/>
              <a:t>environmental security</a:t>
            </a:r>
          </a:p>
          <a:p>
            <a:pPr marL="457200" indent="-457200">
              <a:buClrTx/>
              <a:buSzPct val="100000"/>
              <a:buFont typeface="+mj-lt"/>
              <a:buAutoNum type="arabicPeriod"/>
            </a:pPr>
            <a:r>
              <a:rPr lang="en-US" sz="2000"/>
              <a:t>Operations </a:t>
            </a:r>
            <a:r>
              <a:rPr lang="en-US" sz="2000" smtClean="0"/>
              <a:t>security</a:t>
            </a:r>
          </a:p>
          <a:p>
            <a:pPr marL="457200" indent="-457200">
              <a:buClrTx/>
              <a:buSzPct val="100000"/>
              <a:buFont typeface="+mj-lt"/>
              <a:buAutoNum type="arabicPeriod"/>
            </a:pPr>
            <a:r>
              <a:rPr lang="en-US" sz="2000"/>
              <a:t>Communications </a:t>
            </a:r>
            <a:r>
              <a:rPr lang="en-US" sz="2000" smtClean="0"/>
              <a:t>security</a:t>
            </a:r>
          </a:p>
          <a:p>
            <a:pPr marL="457200" indent="-457200">
              <a:buClrTx/>
              <a:buSzPct val="100000"/>
              <a:buFont typeface="+mj-lt"/>
              <a:buAutoNum type="arabicPeriod"/>
            </a:pPr>
            <a:r>
              <a:rPr lang="en-US" sz="2000"/>
              <a:t>System acquisition</a:t>
            </a:r>
            <a:r>
              <a:rPr lang="en-US" sz="2000"/>
              <a:t>, </a:t>
            </a:r>
            <a:r>
              <a:rPr lang="en-US" sz="2000" smtClean="0"/>
              <a:t>development and maintenance</a:t>
            </a:r>
          </a:p>
          <a:p>
            <a:pPr marL="457200" indent="-457200">
              <a:buClrTx/>
              <a:buSzPct val="100000"/>
              <a:buFont typeface="+mj-lt"/>
              <a:buAutoNum type="arabicPeriod"/>
            </a:pPr>
            <a:r>
              <a:rPr lang="en-US" sz="2000" smtClean="0"/>
              <a:t>Supplier relationships</a:t>
            </a:r>
          </a:p>
          <a:p>
            <a:pPr marL="457200" indent="-457200">
              <a:buClrTx/>
              <a:buSzPct val="100000"/>
              <a:buFont typeface="+mj-lt"/>
              <a:buAutoNum type="arabicPeriod"/>
            </a:pPr>
            <a:r>
              <a:rPr lang="en-US" sz="2000"/>
              <a:t>Information security </a:t>
            </a:r>
            <a:r>
              <a:rPr lang="en-US" sz="2000"/>
              <a:t>incident </a:t>
            </a:r>
            <a:r>
              <a:rPr lang="en-US" sz="2000" smtClean="0"/>
              <a:t>management</a:t>
            </a:r>
          </a:p>
          <a:p>
            <a:pPr marL="457200" indent="-457200">
              <a:buClrTx/>
              <a:buSzPct val="100000"/>
              <a:buFont typeface="+mj-lt"/>
              <a:buAutoNum type="arabicPeriod"/>
            </a:pPr>
            <a:r>
              <a:rPr lang="en-US" sz="2000"/>
              <a:t>Information </a:t>
            </a:r>
            <a:r>
              <a:rPr lang="en-US" sz="2000"/>
              <a:t>security </a:t>
            </a:r>
            <a:r>
              <a:rPr lang="en-US" sz="2000" smtClean="0"/>
              <a:t>aspects of business continuity management</a:t>
            </a:r>
          </a:p>
          <a:p>
            <a:pPr marL="457200" indent="-457200">
              <a:buClrTx/>
              <a:buSzPct val="100000"/>
              <a:buFont typeface="+mj-lt"/>
              <a:buAutoNum type="arabicPeriod"/>
            </a:pPr>
            <a:r>
              <a:rPr lang="en-US" sz="2000" smtClean="0"/>
              <a:t>Compliance</a:t>
            </a:r>
            <a:endParaRPr lang="en-US" sz="20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spTree>
    <p:extLst>
      <p:ext uri="{BB962C8B-B14F-4D97-AF65-F5344CB8AC3E}">
        <p14:creationId xmlns:p14="http://schemas.microsoft.com/office/powerpoint/2010/main" val="1969370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ISO 27001:2013</a:t>
            </a:r>
            <a:endParaRPr lang="en-US" dirty="0"/>
          </a:p>
        </p:txBody>
      </p:sp>
      <p:pic>
        <p:nvPicPr>
          <p:cNvPr id="3074" name="Picture 2" descr="http://www.information-security-governance.com/images/ISO27001_2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50" y="1268530"/>
            <a:ext cx="8448866" cy="528467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33</a:t>
            </a:fld>
            <a:endParaRPr lang="en-US"/>
          </a:p>
        </p:txBody>
      </p:sp>
    </p:spTree>
    <p:extLst>
      <p:ext uri="{BB962C8B-B14F-4D97-AF65-F5344CB8AC3E}">
        <p14:creationId xmlns:p14="http://schemas.microsoft.com/office/powerpoint/2010/main" val="4106058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 CỦA ISO </a:t>
            </a:r>
            <a:r>
              <a:rPr lang="en-US"/>
              <a:t>27001:2013</a:t>
            </a:r>
            <a:endParaRPr lang="en-US" dirty="0"/>
          </a:p>
        </p:txBody>
      </p:sp>
      <p:pic>
        <p:nvPicPr>
          <p:cNvPr id="8" name="Picture 7"/>
          <p:cNvPicPr>
            <a:picLocks noChangeAspect="1"/>
          </p:cNvPicPr>
          <p:nvPr/>
        </p:nvPicPr>
        <p:blipFill>
          <a:blip r:embed="rId3"/>
          <a:stretch>
            <a:fillRect/>
          </a:stretch>
        </p:blipFill>
        <p:spPr>
          <a:xfrm>
            <a:off x="304800" y="762000"/>
            <a:ext cx="7787614" cy="6096000"/>
          </a:xfrm>
          <a:prstGeom prst="rect">
            <a:avLst/>
          </a:prstGeom>
        </p:spPr>
      </p:pic>
      <p:sp>
        <p:nvSpPr>
          <p:cNvPr id="9" name="TextBox 8"/>
          <p:cNvSpPr txBox="1"/>
          <p:nvPr/>
        </p:nvSpPr>
        <p:spPr>
          <a:xfrm>
            <a:off x="3657600" y="6172200"/>
            <a:ext cx="833883" cy="461665"/>
          </a:xfrm>
          <a:prstGeom prst="rect">
            <a:avLst/>
          </a:prstGeom>
          <a:noFill/>
        </p:spPr>
        <p:txBody>
          <a:bodyPr wrap="non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7675472" y="1018529"/>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5"/>
          </p:nvPr>
        </p:nvSpPr>
        <p:spPr/>
        <p:txBody>
          <a:bodyPr/>
          <a:lstStyle/>
          <a:p>
            <a:fld id="{23B8E435-5DF5-44DE-83D2-9F90DF09A99B}" type="slidenum">
              <a:rPr lang="en-US" smtClean="0"/>
              <a:pPr/>
              <a:t>34</a:t>
            </a:fld>
            <a:endParaRPr lang="en-US"/>
          </a:p>
        </p:txBody>
      </p:sp>
    </p:spTree>
    <p:extLst>
      <p:ext uri="{BB962C8B-B14F-4D97-AF65-F5344CB8AC3E}">
        <p14:creationId xmlns:p14="http://schemas.microsoft.com/office/powerpoint/2010/main" val="15607788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MÔ HÌNH PDCA CỦA ISO 27001:2013</a:t>
            </a:r>
            <a:endParaRPr lang="en-US" dirty="0"/>
          </a:p>
        </p:txBody>
      </p:sp>
      <p:sp>
        <p:nvSpPr>
          <p:cNvPr id="9" name="TextBox 8"/>
          <p:cNvSpPr txBox="1"/>
          <p:nvPr/>
        </p:nvSpPr>
        <p:spPr>
          <a:xfrm>
            <a:off x="309117" y="1914526"/>
            <a:ext cx="855191" cy="476062"/>
          </a:xfrm>
          <a:prstGeom prst="rect">
            <a:avLst/>
          </a:prstGeom>
          <a:noFill/>
        </p:spPr>
        <p:txBody>
          <a:bodyPr wrap="squar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2133600" y="1107430"/>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142999" y="1600200"/>
            <a:ext cx="7620001" cy="4724400"/>
          </a:xfrm>
          <a:prstGeom prst="rect">
            <a:avLst/>
          </a:prstGeom>
        </p:spPr>
      </p:pic>
      <p:sp>
        <p:nvSpPr>
          <p:cNvPr id="7" name="TextBox 6"/>
          <p:cNvSpPr txBox="1"/>
          <p:nvPr/>
        </p:nvSpPr>
        <p:spPr>
          <a:xfrm>
            <a:off x="4191000" y="1107429"/>
            <a:ext cx="1109599" cy="461665"/>
          </a:xfrm>
          <a:prstGeom prst="rect">
            <a:avLst/>
          </a:prstGeom>
          <a:noFill/>
        </p:spPr>
        <p:txBody>
          <a:bodyPr wrap="none" rtlCol="0">
            <a:spAutoFit/>
          </a:bodyPr>
          <a:lstStyle/>
          <a:p>
            <a:r>
              <a:rPr lang="en-US" sz="2400" b="1" smtClean="0">
                <a:solidFill>
                  <a:schemeClr val="tx1">
                    <a:lumMod val="50000"/>
                    <a:lumOff val="50000"/>
                  </a:schemeClr>
                </a:solidFill>
                <a:latin typeface="Arial" panose="020B0604020202020204" pitchFamily="34" charset="0"/>
                <a:cs typeface="Arial" panose="020B0604020202020204" pitchFamily="34" charset="0"/>
              </a:rPr>
              <a:t>Check</a:t>
            </a:r>
            <a:endParaRPr lang="en-US" sz="2400" b="1">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6582328" y="1107429"/>
            <a:ext cx="681597" cy="461665"/>
          </a:xfrm>
          <a:prstGeom prst="rect">
            <a:avLst/>
          </a:prstGeom>
          <a:noFill/>
        </p:spPr>
        <p:txBody>
          <a:bodyPr wrap="none" rtlCol="0">
            <a:spAutoFit/>
          </a:bodyPr>
          <a:lstStyle/>
          <a:p>
            <a:r>
              <a:rPr lang="en-US" sz="2400" b="1" smtClean="0">
                <a:solidFill>
                  <a:schemeClr val="accent3">
                    <a:lumMod val="60000"/>
                    <a:lumOff val="40000"/>
                  </a:schemeClr>
                </a:solidFill>
                <a:latin typeface="Arial" panose="020B0604020202020204" pitchFamily="34" charset="0"/>
                <a:cs typeface="Arial" panose="020B0604020202020204" pitchFamily="34" charset="0"/>
              </a:rPr>
              <a:t>Act</a:t>
            </a:r>
            <a:endParaRPr lang="en-US" sz="2400" b="1">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35</a:t>
            </a:fld>
            <a:endParaRPr lang="en-US"/>
          </a:p>
        </p:txBody>
      </p:sp>
    </p:spTree>
    <p:extLst>
      <p:ext uri="{BB962C8B-B14F-4D97-AF65-F5344CB8AC3E}">
        <p14:creationId xmlns:p14="http://schemas.microsoft.com/office/powerpoint/2010/main" val="330631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a:t>
            </a:r>
            <a:r>
              <a:rPr lang="en-US" smtClean="0"/>
              <a:t>27001:2013</a:t>
            </a:r>
            <a:endParaRPr lang="en-US" dirty="0"/>
          </a:p>
        </p:txBody>
      </p:sp>
      <p:pic>
        <p:nvPicPr>
          <p:cNvPr id="1026" name="Picture 2" descr="http://www.acisonline.net/wp-content/uploads/2013/11/Management-System2.png"/>
          <p:cNvPicPr>
            <a:picLocks noChangeAspect="1" noChangeArrowheads="1"/>
          </p:cNvPicPr>
          <p:nvPr/>
        </p:nvPicPr>
        <p:blipFill rotWithShape="1">
          <a:blip r:embed="rId3">
            <a:extLst>
              <a:ext uri="{28A0092B-C50C-407E-A947-70E740481C1C}">
                <a14:useLocalDpi xmlns:a14="http://schemas.microsoft.com/office/drawing/2010/main" val="0"/>
              </a:ext>
            </a:extLst>
          </a:blip>
          <a:srcRect b="88504"/>
          <a:stretch/>
        </p:blipFill>
        <p:spPr bwMode="auto">
          <a:xfrm>
            <a:off x="349912" y="768927"/>
            <a:ext cx="7779104" cy="67887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36</a:t>
            </a:fld>
            <a:endParaRPr lang="en-US"/>
          </a:p>
        </p:txBody>
      </p:sp>
      <p:pic>
        <p:nvPicPr>
          <p:cNvPr id="4" name="Picture 3"/>
          <p:cNvPicPr>
            <a:picLocks noChangeAspect="1"/>
          </p:cNvPicPr>
          <p:nvPr/>
        </p:nvPicPr>
        <p:blipFill>
          <a:blip r:embed="rId4"/>
          <a:stretch>
            <a:fillRect/>
          </a:stretch>
        </p:blipFill>
        <p:spPr>
          <a:xfrm>
            <a:off x="294149" y="1676400"/>
            <a:ext cx="8437540" cy="5076825"/>
          </a:xfrm>
          <a:prstGeom prst="rect">
            <a:avLst/>
          </a:prstGeom>
        </p:spPr>
      </p:pic>
    </p:spTree>
    <p:extLst>
      <p:ext uri="{BB962C8B-B14F-4D97-AF65-F5344CB8AC3E}">
        <p14:creationId xmlns:p14="http://schemas.microsoft.com/office/powerpoint/2010/main" val="15736273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To ensure compliance with ISMS, it is the responsibility of each staff member to </a:t>
            </a:r>
            <a:endParaRPr lang="en-US" dirty="0"/>
          </a:p>
          <a:p>
            <a:pPr lvl="1" fontAlgn="t"/>
            <a:r>
              <a:rPr lang="en-GB" dirty="0"/>
              <a:t>A1. Follow instruction of managers </a:t>
            </a:r>
            <a:endParaRPr lang="en-US" dirty="0"/>
          </a:p>
          <a:p>
            <a:pPr lvl="1" fontAlgn="t"/>
            <a:r>
              <a:rPr lang="en-GB" dirty="0"/>
              <a:t>A2. Follow ISMS policies and procedures</a:t>
            </a:r>
            <a:endParaRPr lang="en-US" dirty="0"/>
          </a:p>
          <a:p>
            <a:pPr lvl="1" fontAlgn="t"/>
            <a:r>
              <a:rPr lang="en-GB" dirty="0"/>
              <a:t>A3. Follow instruction of Admin </a:t>
            </a:r>
            <a:r>
              <a:rPr lang="en-GB" dirty="0" err="1"/>
              <a:t>Dept</a:t>
            </a:r>
            <a:endParaRPr lang="en-US" dirty="0"/>
          </a:p>
          <a:p>
            <a:pPr lvl="1" fontAlgn="t"/>
            <a:r>
              <a:rPr lang="en-GB" dirty="0"/>
              <a:t>A4. Follow best practices for IT Security found on Internet.</a:t>
            </a:r>
            <a:endParaRPr lang="en-US" dirty="0"/>
          </a:p>
          <a:p>
            <a:endParaRPr lang="en-US" dirty="0"/>
          </a:p>
        </p:txBody>
      </p:sp>
      <p:pic>
        <p:nvPicPr>
          <p:cNvPr id="4" name="Picture 4"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330" y="3200400"/>
            <a:ext cx="3702220" cy="25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37</a:t>
            </a:fld>
            <a:endParaRPr lang="en-US"/>
          </a:p>
        </p:txBody>
      </p:sp>
    </p:spTree>
    <p:extLst>
      <p:ext uri="{BB962C8B-B14F-4D97-AF65-F5344CB8AC3E}">
        <p14:creationId xmlns:p14="http://schemas.microsoft.com/office/powerpoint/2010/main" val="6131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Who has the right to change (grant or revoke) access rights to a project repository?</a:t>
            </a:r>
            <a:endParaRPr lang="en-US" dirty="0"/>
          </a:p>
          <a:p>
            <a:pPr lvl="1" fontAlgn="t"/>
            <a:r>
              <a:rPr lang="en-GB" dirty="0"/>
              <a:t>A1. Project Manager.</a:t>
            </a:r>
            <a:endParaRPr lang="en-US" dirty="0"/>
          </a:p>
          <a:p>
            <a:pPr lvl="1" fontAlgn="t"/>
            <a:r>
              <a:rPr lang="en-GB" dirty="0"/>
              <a:t>A2. Delivery Manager.</a:t>
            </a:r>
            <a:endParaRPr lang="en-US" dirty="0"/>
          </a:p>
          <a:p>
            <a:pPr lvl="1" fontAlgn="t"/>
            <a:r>
              <a:rPr lang="en-GB" dirty="0"/>
              <a:t>A3. IT Dept.</a:t>
            </a:r>
            <a:endParaRPr lang="en-US" dirty="0"/>
          </a:p>
          <a:p>
            <a:pPr lvl="1" fontAlgn="t"/>
            <a:r>
              <a:rPr lang="en-GB" dirty="0"/>
              <a:t>A4. Repository Owner.</a:t>
            </a:r>
            <a:endParaRPr lang="en-US" dirty="0"/>
          </a:p>
          <a:p>
            <a:endParaRPr lang="en-US" dirty="0"/>
          </a:p>
        </p:txBody>
      </p:sp>
      <p:pic>
        <p:nvPicPr>
          <p:cNvPr id="4" name="Picture 4" descr="Management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052" y="3124200"/>
            <a:ext cx="3446236"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38</a:t>
            </a:fld>
            <a:endParaRPr lang="en-US"/>
          </a:p>
        </p:txBody>
      </p:sp>
    </p:spTree>
    <p:extLst>
      <p:ext uri="{BB962C8B-B14F-4D97-AF65-F5344CB8AC3E}">
        <p14:creationId xmlns:p14="http://schemas.microsoft.com/office/powerpoint/2010/main" val="134968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US" b="1" i="1" dirty="0"/>
              <a:t> </a:t>
            </a:r>
            <a:r>
              <a:rPr lang="en-GB" dirty="0"/>
              <a:t>When </a:t>
            </a:r>
            <a:r>
              <a:rPr lang="en-GB" b="1" dirty="0"/>
              <a:t>project’s devices</a:t>
            </a:r>
            <a:r>
              <a:rPr lang="en-GB" dirty="0"/>
              <a:t> successful accessed to wireless network, they will be able to access:</a:t>
            </a:r>
            <a:endParaRPr lang="en-US" dirty="0"/>
          </a:p>
          <a:p>
            <a:pPr lvl="1" fontAlgn="t"/>
            <a:r>
              <a:rPr lang="en-GB" dirty="0"/>
              <a:t>A1. Internet</a:t>
            </a:r>
            <a:endParaRPr lang="en-US" dirty="0"/>
          </a:p>
          <a:p>
            <a:pPr lvl="1" fontAlgn="t"/>
            <a:r>
              <a:rPr lang="en-GB" dirty="0"/>
              <a:t>A2. </a:t>
            </a:r>
            <a:r>
              <a:rPr lang="en-GB" dirty="0" smtClean="0"/>
              <a:t>Local </a:t>
            </a:r>
            <a:r>
              <a:rPr lang="en-GB" dirty="0"/>
              <a:t>Network</a:t>
            </a:r>
            <a:endParaRPr lang="en-US" dirty="0"/>
          </a:p>
          <a:p>
            <a:pPr lvl="1" fontAlgn="t"/>
            <a:r>
              <a:rPr lang="en-GB" dirty="0"/>
              <a:t>A3. Project’s network</a:t>
            </a:r>
            <a:endParaRPr lang="en-US" dirty="0"/>
          </a:p>
          <a:p>
            <a:endParaRPr lang="en-US" dirty="0"/>
          </a:p>
        </p:txBody>
      </p:sp>
      <p:pic>
        <p:nvPicPr>
          <p:cNvPr id="4" name="4 İçerik Yer Tutucusu" descr="evesdroping.jpg"/>
          <p:cNvPicPr>
            <a:picLocks noChangeAspect="1"/>
          </p:cNvPicPr>
          <p:nvPr/>
        </p:nvPicPr>
        <p:blipFill>
          <a:blip r:embed="rId2" cstate="print"/>
          <a:srcRect l="21428" t="6809" r="1429" b="20000"/>
          <a:stretch>
            <a:fillRect/>
          </a:stretch>
        </p:blipFill>
        <p:spPr>
          <a:xfrm>
            <a:off x="3939322" y="2095658"/>
            <a:ext cx="4087586" cy="3878214"/>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39</a:t>
            </a:fld>
            <a:endParaRPr lang="en-US"/>
          </a:p>
        </p:txBody>
      </p:sp>
    </p:spTree>
    <p:extLst>
      <p:ext uri="{BB962C8B-B14F-4D97-AF65-F5344CB8AC3E}">
        <p14:creationId xmlns:p14="http://schemas.microsoft.com/office/powerpoint/2010/main" val="211283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Slide Number Placeholder 2"/>
          <p:cNvSpPr>
            <a:spLocks noGrp="1"/>
          </p:cNvSpPr>
          <p:nvPr>
            <p:ph type="sldNum" sz="quarter" idx="15"/>
          </p:nvPr>
        </p:nvSpPr>
        <p:spPr/>
        <p:txBody>
          <a:bodyPr/>
          <a:lstStyle/>
          <a:p>
            <a:fld id="{23B8E435-5DF5-44DE-83D2-9F90DF09A99B}" type="slidenum">
              <a:rPr lang="en-US" smtClean="0"/>
              <a:pPr/>
              <a:t>4</a:t>
            </a:fld>
            <a:endParaRPr lang="en-US"/>
          </a:p>
        </p:txBody>
      </p:sp>
      <p:sp>
        <p:nvSpPr>
          <p:cNvPr id="4" name="TextBox 3"/>
          <p:cNvSpPr txBox="1"/>
          <p:nvPr/>
        </p:nvSpPr>
        <p:spPr>
          <a:xfrm>
            <a:off x="3352800" y="3200400"/>
            <a:ext cx="1792478" cy="830997"/>
          </a:xfrm>
          <a:prstGeom prst="rect">
            <a:avLst/>
          </a:prstGeom>
          <a:noFill/>
        </p:spPr>
        <p:txBody>
          <a:bodyPr wrap="none" rtlCol="0">
            <a:spAutoFit/>
          </a:bodyPr>
          <a:lstStyle/>
          <a:p>
            <a:r>
              <a:rPr lang="en-US" sz="4800" smtClean="0">
                <a:latin typeface="Arial" panose="020B0604020202020204" pitchFamily="34" charset="0"/>
                <a:cs typeface="Arial" panose="020B0604020202020204" pitchFamily="34" charset="0"/>
              </a:rPr>
              <a:t>Video</a:t>
            </a: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614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CÂU HỎI ISMS</a:t>
            </a:r>
            <a:endParaRPr lang="en-US" dirty="0"/>
          </a:p>
        </p:txBody>
      </p:sp>
      <p:sp>
        <p:nvSpPr>
          <p:cNvPr id="3" name="Content Placeholder 2"/>
          <p:cNvSpPr>
            <a:spLocks noGrp="1"/>
          </p:cNvSpPr>
          <p:nvPr>
            <p:ph sz="quarter" idx="1"/>
          </p:nvPr>
        </p:nvSpPr>
        <p:spPr/>
        <p:txBody>
          <a:bodyPr/>
          <a:lstStyle/>
          <a:p>
            <a:r>
              <a:rPr lang="en-US" dirty="0" err="1" smtClean="0">
                <a:hlinkClick r:id="rId3" action="ppaction://hlinkfile"/>
              </a:rPr>
              <a:t>Câu</a:t>
            </a:r>
            <a:r>
              <a:rPr lang="en-US" dirty="0" smtClean="0">
                <a:hlinkClick r:id="rId3" action="ppaction://hlinkfile"/>
              </a:rPr>
              <a:t> </a:t>
            </a:r>
            <a:r>
              <a:rPr lang="en-US" dirty="0" err="1" smtClean="0">
                <a:hlinkClick r:id="rId3" action="ppaction://hlinkfile"/>
              </a:rPr>
              <a:t>hỏi</a:t>
            </a:r>
            <a:r>
              <a:rPr lang="en-US" dirty="0" smtClean="0">
                <a:hlinkClick r:id="rId3" action="ppaction://hlinkfile"/>
              </a:rPr>
              <a:t> </a:t>
            </a:r>
            <a:r>
              <a:rPr lang="en-US" dirty="0" err="1" smtClean="0">
                <a:hlinkClick r:id="rId3" action="ppaction://hlinkfile"/>
              </a:rPr>
              <a:t>kiểm</a:t>
            </a:r>
            <a:r>
              <a:rPr lang="en-US" dirty="0" smtClean="0">
                <a:hlinkClick r:id="rId3" action="ppaction://hlinkfile"/>
              </a:rPr>
              <a:t> </a:t>
            </a:r>
            <a:r>
              <a:rPr lang="en-US" dirty="0" err="1" smtClean="0">
                <a:hlinkClick r:id="rId3" action="ppaction://hlinkfile"/>
              </a:rPr>
              <a:t>tra</a:t>
            </a:r>
            <a:r>
              <a:rPr lang="en-US" dirty="0" smtClean="0">
                <a:hlinkClick r:id="rId3" action="ppaction://hlinkfile"/>
              </a:rPr>
              <a:t> </a:t>
            </a:r>
            <a:r>
              <a:rPr lang="en-US" dirty="0" err="1" smtClean="0">
                <a:hlinkClick r:id="rId3" action="ppaction://hlinkfile"/>
              </a:rPr>
              <a:t>trình</a:t>
            </a:r>
            <a:r>
              <a:rPr lang="en-US" dirty="0" smtClean="0">
                <a:hlinkClick r:id="rId3" action="ppaction://hlinkfile"/>
              </a:rPr>
              <a:t> </a:t>
            </a:r>
            <a:r>
              <a:rPr lang="en-US" dirty="0" err="1" smtClean="0">
                <a:hlinkClick r:id="rId3" action="ppaction://hlinkfile"/>
              </a:rPr>
              <a:t>độ</a:t>
            </a:r>
            <a:r>
              <a:rPr lang="en-US" dirty="0" smtClean="0">
                <a:hlinkClick r:id="rId3" action="ppaction://hlinkfile"/>
              </a:rPr>
              <a:t> </a:t>
            </a:r>
            <a:r>
              <a:rPr lang="en-US" dirty="0" err="1" smtClean="0">
                <a:hlinkClick r:id="rId3" action="ppaction://hlinkfile"/>
              </a:rPr>
              <a:t>nhân</a:t>
            </a:r>
            <a:r>
              <a:rPr lang="en-US" dirty="0" smtClean="0">
                <a:hlinkClick r:id="rId3" action="ppaction://hlinkfile"/>
              </a:rPr>
              <a:t> </a:t>
            </a:r>
            <a:r>
              <a:rPr lang="en-US" dirty="0" err="1" smtClean="0">
                <a:hlinkClick r:id="rId3" action="ppaction://hlinkfile"/>
              </a:rPr>
              <a:t>viên</a:t>
            </a:r>
            <a:r>
              <a:rPr lang="en-US" dirty="0" smtClean="0">
                <a:hlinkClick r:id="rId3" action="ppaction://hlinkfile"/>
              </a:rPr>
              <a:t> </a:t>
            </a:r>
            <a:r>
              <a:rPr lang="en-US" dirty="0" err="1" smtClean="0">
                <a:hlinkClick r:id="rId3" action="ppaction://hlinkfile"/>
              </a:rPr>
              <a:t>trong</a:t>
            </a:r>
            <a:r>
              <a:rPr lang="en-US" dirty="0" smtClean="0">
                <a:hlinkClick r:id="rId3" action="ppaction://hlinkfile"/>
              </a:rPr>
              <a:t> </a:t>
            </a:r>
            <a:r>
              <a:rPr lang="en-US" dirty="0" err="1" smtClean="0">
                <a:hlinkClick r:id="rId3" action="ppaction://hlinkfile"/>
              </a:rPr>
              <a:t>tổ</a:t>
            </a:r>
            <a:r>
              <a:rPr lang="en-US" dirty="0" smtClean="0">
                <a:hlinkClick r:id="rId3" action="ppaction://hlinkfile"/>
              </a:rPr>
              <a:t> </a:t>
            </a:r>
            <a:r>
              <a:rPr lang="en-US" dirty="0" err="1" smtClean="0">
                <a:hlinkClick r:id="rId3" action="ppaction://hlinkfile"/>
              </a:rPr>
              <a:t>chức</a:t>
            </a:r>
            <a:r>
              <a:rPr lang="en-US" dirty="0" smtClean="0">
                <a:hlinkClick r:id="rId3" action="ppaction://hlinkfile"/>
              </a:rPr>
              <a:t> </a:t>
            </a:r>
            <a:r>
              <a:rPr lang="en-US" dirty="0" err="1" smtClean="0">
                <a:hlinkClick r:id="rId3" action="ppaction://hlinkfile"/>
              </a:rPr>
              <a:t>có</a:t>
            </a:r>
            <a:r>
              <a:rPr lang="en-US" dirty="0" smtClean="0">
                <a:hlinkClick r:id="rId3" action="ppaction://hlinkfile"/>
              </a:rPr>
              <a:t> </a:t>
            </a:r>
            <a:r>
              <a:rPr lang="en-US" dirty="0" err="1" smtClean="0">
                <a:hlinkClick r:id="rId3" action="ppaction://hlinkfile"/>
              </a:rPr>
              <a:t>chứng</a:t>
            </a:r>
            <a:r>
              <a:rPr lang="en-US" dirty="0" smtClean="0">
                <a:hlinkClick r:id="rId3" action="ppaction://hlinkfile"/>
              </a:rPr>
              <a:t> </a:t>
            </a:r>
            <a:r>
              <a:rPr lang="en-US" dirty="0" err="1" smtClean="0">
                <a:hlinkClick r:id="rId3" action="ppaction://hlinkfile"/>
              </a:rPr>
              <a:t>chỉ</a:t>
            </a:r>
            <a:r>
              <a:rPr lang="en-US" dirty="0" smtClean="0">
                <a:hlinkClick r:id="rId3" action="ppaction://hlinkfile"/>
              </a:rPr>
              <a:t> ISMS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40</a:t>
            </a:fld>
            <a:endParaRPr lang="en-US"/>
          </a:p>
        </p:txBody>
      </p:sp>
      <p:pic>
        <p:nvPicPr>
          <p:cNvPr id="7" name="Picture 6">
            <a:hlinkClick r:id="rId3" action="ppaction://hlinkfile"/>
          </p:cNvPr>
          <p:cNvPicPr>
            <a:picLocks noChangeAspect="1"/>
          </p:cNvPicPr>
          <p:nvPr/>
        </p:nvPicPr>
        <p:blipFill>
          <a:blip r:embed="rId4"/>
          <a:stretch>
            <a:fillRect/>
          </a:stretch>
        </p:blipFill>
        <p:spPr>
          <a:xfrm>
            <a:off x="1262062" y="2103709"/>
            <a:ext cx="5857875" cy="4391025"/>
          </a:xfrm>
          <a:prstGeom prst="rect">
            <a:avLst/>
          </a:prstGeom>
        </p:spPr>
      </p:pic>
    </p:spTree>
    <p:extLst>
      <p:ext uri="{BB962C8B-B14F-4D97-AF65-F5344CB8AC3E}">
        <p14:creationId xmlns:p14="http://schemas.microsoft.com/office/powerpoint/2010/main" val="821630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199" y="1371600"/>
            <a:ext cx="8105775" cy="3581400"/>
          </a:xfrm>
        </p:spPr>
        <p:txBody>
          <a:bodyPr/>
          <a:lstStyle/>
          <a:p>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r>
              <a:rPr lang="en-GB" dirty="0" smtClean="0"/>
              <a:t> </a:t>
            </a:r>
            <a:r>
              <a:rPr lang="en-GB" dirty="0" err="1" smtClean="0"/>
              <a:t>là</a:t>
            </a:r>
            <a:r>
              <a:rPr lang="en-GB" dirty="0" smtClean="0"/>
              <a:t> </a:t>
            </a:r>
            <a:r>
              <a:rPr lang="en-GB" dirty="0" err="1" smtClean="0"/>
              <a:t>một</a:t>
            </a:r>
            <a:r>
              <a:rPr lang="en-GB" dirty="0" smtClean="0"/>
              <a:t> </a:t>
            </a:r>
            <a:r>
              <a:rPr lang="en-GB" dirty="0" err="1" smtClean="0"/>
              <a:t>phần</a:t>
            </a:r>
            <a:r>
              <a:rPr lang="en-GB" dirty="0" smtClean="0"/>
              <a:t> </a:t>
            </a:r>
            <a:r>
              <a:rPr lang="en-GB" dirty="0" err="1" smtClean="0"/>
              <a:t>quan</a:t>
            </a:r>
            <a:r>
              <a:rPr lang="en-GB" dirty="0" smtClean="0"/>
              <a:t> </a:t>
            </a:r>
            <a:r>
              <a:rPr lang="en-GB" dirty="0" err="1" smtClean="0"/>
              <a:t>trọng</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tổ</a:t>
            </a:r>
            <a:r>
              <a:rPr lang="en-GB" dirty="0" smtClean="0"/>
              <a:t> </a:t>
            </a:r>
            <a:r>
              <a:rPr lang="en-GB" dirty="0" err="1" smtClean="0"/>
              <a:t>chức</a:t>
            </a:r>
            <a:endParaRPr lang="en-GB" dirty="0"/>
          </a:p>
          <a:p>
            <a:r>
              <a:rPr lang="en-GB" dirty="0" smtClean="0"/>
              <a:t>ISMS </a:t>
            </a:r>
            <a:r>
              <a:rPr lang="en-GB" dirty="0" err="1" smtClean="0"/>
              <a:t>tích</a:t>
            </a:r>
            <a:r>
              <a:rPr lang="en-GB" dirty="0" smtClean="0"/>
              <a:t> </a:t>
            </a:r>
            <a:r>
              <a:rPr lang="en-GB" dirty="0" err="1" smtClean="0"/>
              <a:t>hợp</a:t>
            </a:r>
            <a:r>
              <a:rPr lang="en-GB" dirty="0" smtClean="0"/>
              <a:t> </a:t>
            </a:r>
            <a:r>
              <a:rPr lang="en-GB" dirty="0" err="1" smtClean="0"/>
              <a:t>vào</a:t>
            </a:r>
            <a:r>
              <a:rPr lang="en-GB" dirty="0" smtClean="0"/>
              <a:t> </a:t>
            </a:r>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endParaRPr lang="en-GB" dirty="0"/>
          </a:p>
          <a:p>
            <a:r>
              <a:rPr lang="en-GB" dirty="0"/>
              <a:t>ISMS </a:t>
            </a:r>
            <a:r>
              <a:rPr lang="en-GB" dirty="0" err="1" smtClean="0"/>
              <a:t>là</a:t>
            </a:r>
            <a:r>
              <a:rPr lang="en-GB" dirty="0" smtClean="0"/>
              <a:t> </a:t>
            </a:r>
            <a:r>
              <a:rPr lang="en-GB" dirty="0" err="1" smtClean="0"/>
              <a:t>quá</a:t>
            </a:r>
            <a:r>
              <a:rPr lang="en-GB" dirty="0" smtClean="0"/>
              <a:t> </a:t>
            </a:r>
            <a:r>
              <a:rPr lang="en-GB" dirty="0" err="1" smtClean="0"/>
              <a:t>trình</a:t>
            </a:r>
            <a:r>
              <a:rPr lang="en-GB" dirty="0" smtClean="0"/>
              <a:t> </a:t>
            </a:r>
            <a:r>
              <a:rPr lang="en-GB" dirty="0" err="1" smtClean="0"/>
              <a:t>động</a:t>
            </a:r>
            <a:r>
              <a:rPr lang="en-GB" dirty="0" smtClean="0"/>
              <a:t> </a:t>
            </a:r>
            <a:r>
              <a:rPr lang="en-GB" dirty="0" err="1" smtClean="0"/>
              <a:t>và</a:t>
            </a:r>
            <a:r>
              <a:rPr lang="en-GB" dirty="0" smtClean="0"/>
              <a:t> </a:t>
            </a:r>
            <a:r>
              <a:rPr lang="en-GB" dirty="0" err="1" smtClean="0"/>
              <a:t>tự</a:t>
            </a:r>
            <a:r>
              <a:rPr lang="en-GB" dirty="0" smtClean="0"/>
              <a:t> </a:t>
            </a:r>
            <a:r>
              <a:rPr lang="en-GB" err="1" smtClean="0"/>
              <a:t>phát</a:t>
            </a:r>
            <a:r>
              <a:rPr lang="en-GB" smtClean="0"/>
              <a:t> </a:t>
            </a:r>
            <a:r>
              <a:rPr lang="en-GB" smtClean="0"/>
              <a:t>triển (</a:t>
            </a:r>
            <a:r>
              <a:rPr lang="en-GB" dirty="0" smtClean="0"/>
              <a:t>PDCA</a:t>
            </a:r>
            <a:r>
              <a:rPr lang="en-GB" dirty="0"/>
              <a:t>)</a:t>
            </a:r>
          </a:p>
          <a:p>
            <a:r>
              <a:rPr lang="en-GB" dirty="0"/>
              <a:t>ISMS </a:t>
            </a:r>
            <a:r>
              <a:rPr lang="en-GB" dirty="0" err="1" smtClean="0"/>
              <a:t>quan</a:t>
            </a:r>
            <a:r>
              <a:rPr lang="en-GB" dirty="0" smtClean="0"/>
              <a:t> </a:t>
            </a:r>
            <a:r>
              <a:rPr lang="en-GB" dirty="0" err="1" smtClean="0"/>
              <a:t>trọng</a:t>
            </a:r>
            <a:r>
              <a:rPr lang="en-GB" dirty="0" smtClean="0"/>
              <a:t> </a:t>
            </a:r>
            <a:r>
              <a:rPr lang="en-GB" dirty="0" err="1" smtClean="0"/>
              <a:t>đảm</a:t>
            </a:r>
            <a:r>
              <a:rPr lang="en-GB" dirty="0" smtClean="0"/>
              <a:t> </a:t>
            </a:r>
            <a:r>
              <a:rPr lang="en-GB" dirty="0" err="1" smtClean="0"/>
              <a:t>bảo</a:t>
            </a:r>
            <a:r>
              <a:rPr lang="en-GB" dirty="0" smtClean="0"/>
              <a:t> </a:t>
            </a:r>
            <a:r>
              <a:rPr lang="en-GB" dirty="0" err="1" smtClean="0"/>
              <a:t>tính</a:t>
            </a:r>
            <a:r>
              <a:rPr lang="en-GB" dirty="0" smtClean="0"/>
              <a:t> </a:t>
            </a:r>
            <a:r>
              <a:rPr lang="en-GB" dirty="0" err="1" smtClean="0"/>
              <a:t>ổn</a:t>
            </a:r>
            <a:r>
              <a:rPr lang="en-GB" dirty="0" smtClean="0"/>
              <a:t> </a:t>
            </a:r>
            <a:r>
              <a:rPr lang="en-GB" dirty="0" err="1" smtClean="0"/>
              <a:t>định</a:t>
            </a:r>
            <a:r>
              <a:rPr lang="en-GB" dirty="0" smtClean="0"/>
              <a:t> </a:t>
            </a:r>
            <a:r>
              <a:rPr lang="en-GB" dirty="0" err="1" smtClean="0"/>
              <a:t>doanh</a:t>
            </a:r>
            <a:r>
              <a:rPr lang="en-GB" dirty="0" smtClean="0"/>
              <a:t> </a:t>
            </a:r>
            <a:r>
              <a:rPr lang="en-GB" dirty="0" err="1" smtClean="0"/>
              <a:t>nghiệp</a:t>
            </a:r>
            <a:endParaRPr lang="en-GB" sz="2000" dirty="0"/>
          </a:p>
          <a:p>
            <a:r>
              <a:rPr lang="en-GB" dirty="0"/>
              <a:t>ISMS </a:t>
            </a:r>
            <a:r>
              <a:rPr lang="en-GB" dirty="0" err="1" smtClean="0"/>
              <a:t>phải</a:t>
            </a:r>
            <a:r>
              <a:rPr lang="en-GB" dirty="0" smtClean="0"/>
              <a:t> </a:t>
            </a:r>
            <a:r>
              <a:rPr lang="en-GB" dirty="0" err="1" smtClean="0"/>
              <a:t>được</a:t>
            </a:r>
            <a:r>
              <a:rPr lang="en-GB" dirty="0" smtClean="0"/>
              <a:t> </a:t>
            </a:r>
            <a:r>
              <a:rPr lang="en-GB" dirty="0" err="1" smtClean="0"/>
              <a:t>chấp</a:t>
            </a:r>
            <a:r>
              <a:rPr lang="en-GB" dirty="0" smtClean="0"/>
              <a:t> </a:t>
            </a:r>
            <a:r>
              <a:rPr lang="en-GB" dirty="0" err="1" smtClean="0"/>
              <a:t>thuận</a:t>
            </a:r>
            <a:r>
              <a:rPr lang="en-GB" dirty="0" smtClean="0"/>
              <a:t> </a:t>
            </a:r>
            <a:r>
              <a:rPr lang="en-GB" dirty="0" err="1" smtClean="0"/>
              <a:t>bởi</a:t>
            </a:r>
            <a:r>
              <a:rPr lang="en-GB" dirty="0" smtClean="0"/>
              <a:t> ban </a:t>
            </a:r>
            <a:r>
              <a:rPr lang="en-GB" dirty="0" err="1" smtClean="0"/>
              <a:t>quản</a:t>
            </a:r>
            <a:r>
              <a:rPr lang="en-GB" dirty="0" smtClean="0"/>
              <a:t> </a:t>
            </a:r>
            <a:r>
              <a:rPr lang="en-GB" dirty="0" err="1" smtClean="0"/>
              <a:t>trị</a:t>
            </a:r>
            <a:endParaRPr lang="en-GB" dirty="0"/>
          </a:p>
          <a:p>
            <a:pPr algn="ctr">
              <a:buNone/>
            </a:pPr>
            <a:r>
              <a:rPr lang="en-GB" dirty="0" smtClean="0"/>
              <a:t>Board </a:t>
            </a:r>
            <a:r>
              <a:rPr lang="en-GB" dirty="0"/>
              <a:t>+ Strategy + ISMS = </a:t>
            </a:r>
            <a:r>
              <a:rPr lang="en-GB" b="1" dirty="0" smtClean="0"/>
              <a:t>Protected</a:t>
            </a:r>
            <a:endParaRPr lang="en-GB" b="1" dirty="0"/>
          </a:p>
          <a:p>
            <a:endParaRPr lang="en-US" dirty="0"/>
          </a:p>
        </p:txBody>
      </p:sp>
      <p:pic>
        <p:nvPicPr>
          <p:cNvPr id="4" name="4 Resim" descr="networkSec.jpg"/>
          <p:cNvPicPr>
            <a:picLocks noChangeAspect="1"/>
          </p:cNvPicPr>
          <p:nvPr/>
        </p:nvPicPr>
        <p:blipFill>
          <a:blip r:embed="rId3" cstate="print"/>
          <a:stretch>
            <a:fillRect/>
          </a:stretch>
        </p:blipFill>
        <p:spPr>
          <a:xfrm>
            <a:off x="5610225" y="4867201"/>
            <a:ext cx="2314575" cy="1733697"/>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41</a:t>
            </a:fld>
            <a:endParaRPr lang="en-US"/>
          </a:p>
        </p:txBody>
      </p:sp>
      <p:sp>
        <p:nvSpPr>
          <p:cNvPr id="7" name="Title 1"/>
          <p:cNvSpPr>
            <a:spLocks noGrp="1"/>
          </p:cNvSpPr>
          <p:nvPr>
            <p:ph type="title"/>
          </p:nvPr>
        </p:nvSpPr>
        <p:spPr>
          <a:xfrm>
            <a:off x="457200" y="274638"/>
            <a:ext cx="7467600" cy="487362"/>
          </a:xfrm>
        </p:spPr>
        <p:txBody>
          <a:bodyPr>
            <a:noAutofit/>
          </a:bodyPr>
          <a:lstStyle/>
          <a:p>
            <a:r>
              <a:rPr lang="en-US" smtClean="0"/>
              <a:t>KẾT LUẬN</a:t>
            </a:r>
            <a:endParaRPr lang="en-US" dirty="0"/>
          </a:p>
        </p:txBody>
      </p:sp>
    </p:spTree>
    <p:extLst>
      <p:ext uri="{BB962C8B-B14F-4D97-AF65-F5344CB8AC3E}">
        <p14:creationId xmlns:p14="http://schemas.microsoft.com/office/powerpoint/2010/main" val="33728597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r>
              <a:rPr lang="en-US" sz="1800"/>
              <a:t>Lami Kaya: “</a:t>
            </a:r>
            <a:r>
              <a:rPr lang="en-US" sz="1800" i="1"/>
              <a:t>ISO 27001 Information Security Management System (ISMS) Certification</a:t>
            </a:r>
            <a:r>
              <a:rPr lang="tr-TR" sz="1800" i="1"/>
              <a:t> Overview</a:t>
            </a:r>
            <a:r>
              <a:rPr lang="en-US" sz="1800"/>
              <a:t>”, </a:t>
            </a:r>
            <a:r>
              <a:rPr lang="en-US" sz="1800" smtClean="0"/>
              <a:t>Fatih University, 2014.</a:t>
            </a:r>
          </a:p>
          <a:p>
            <a:r>
              <a:rPr lang="en-US" sz="1800"/>
              <a:t>Per Rhein </a:t>
            </a:r>
            <a:r>
              <a:rPr lang="en-US" sz="1800" smtClean="0"/>
              <a:t>Hansen: “</a:t>
            </a:r>
            <a:r>
              <a:rPr lang="en-US" sz="1800" i="1" smtClean="0"/>
              <a:t>Risk assessment - The </a:t>
            </a:r>
            <a:r>
              <a:rPr lang="en-US" sz="1800" i="1"/>
              <a:t>basis for </a:t>
            </a:r>
            <a:r>
              <a:rPr lang="en-US" sz="1800" i="1" smtClean="0"/>
              <a:t>ISMS</a:t>
            </a:r>
            <a:r>
              <a:rPr lang="en-US" sz="1800" smtClean="0"/>
              <a:t>”, IT University of Copenhagen, 2003.</a:t>
            </a:r>
            <a:endParaRPr lang="en-US" sz="1800"/>
          </a:p>
          <a:p>
            <a:r>
              <a:rPr lang="en-US" sz="1800">
                <a:hlinkClick r:id="rId2"/>
              </a:rPr>
              <a:t>http://acsregistrars.vn/chung-nhan-tieu-chuan-iso-27001</a:t>
            </a:r>
          </a:p>
          <a:p>
            <a:r>
              <a:rPr lang="en-US" sz="1800" smtClean="0">
                <a:hlinkClick r:id="rId2"/>
              </a:rPr>
              <a:t>http</a:t>
            </a:r>
            <a:r>
              <a:rPr lang="en-US" sz="1800">
                <a:hlinkClick r:id="rId2"/>
              </a:rPr>
              <a:t>://</a:t>
            </a:r>
            <a:r>
              <a:rPr lang="en-US" sz="1800" smtClean="0">
                <a:hlinkClick r:id="rId2"/>
              </a:rPr>
              <a:t>www.hutech.edu.vn/ttqlcntt/index.php?option=com_content&amp;view=article&amp;id=542</a:t>
            </a:r>
            <a:endParaRPr lang="en-US" sz="1800" smtClean="0"/>
          </a:p>
          <a:p>
            <a:r>
              <a:rPr lang="en-US" sz="1800" smtClean="0">
                <a:hlinkClick r:id="rId3"/>
              </a:rPr>
              <a:t>http</a:t>
            </a:r>
            <a:r>
              <a:rPr lang="en-US" sz="1800">
                <a:hlinkClick r:id="rId3"/>
              </a:rPr>
              <a:t>://</a:t>
            </a:r>
            <a:r>
              <a:rPr lang="en-US" sz="1800" smtClean="0">
                <a:hlinkClick r:id="rId3"/>
              </a:rPr>
              <a:t>www.iso27001security.com</a:t>
            </a:r>
            <a:endParaRPr lang="en-US" sz="1800"/>
          </a:p>
          <a:p>
            <a:r>
              <a:rPr lang="en-US" sz="1800" smtClean="0">
                <a:hlinkClick r:id="rId4"/>
              </a:rPr>
              <a:t>http</a:t>
            </a:r>
            <a:r>
              <a:rPr lang="en-US" sz="1800">
                <a:hlinkClick r:id="rId4"/>
              </a:rPr>
              <a:t>://</a:t>
            </a:r>
            <a:r>
              <a:rPr lang="en-US" sz="1800" smtClean="0">
                <a:hlinkClick r:id="rId4"/>
              </a:rPr>
              <a:t>www.quantrimang.com.vn/xay-dung-he-thong-isms-chung-chi-iso-27001-77640</a:t>
            </a:r>
            <a:endParaRPr lang="en-US" sz="1800"/>
          </a:p>
        </p:txBody>
      </p:sp>
      <p:sp>
        <p:nvSpPr>
          <p:cNvPr id="4" name="Slide Number Placeholder 3"/>
          <p:cNvSpPr>
            <a:spLocks noGrp="1"/>
          </p:cNvSpPr>
          <p:nvPr>
            <p:ph type="sldNum" sz="quarter" idx="15"/>
          </p:nvPr>
        </p:nvSpPr>
        <p:spPr/>
        <p:txBody>
          <a:bodyPr/>
          <a:lstStyle/>
          <a:p>
            <a:fld id="{23B8E435-5DF5-44DE-83D2-9F90DF09A99B}" type="slidenum">
              <a:rPr lang="en-US" smtClean="0"/>
              <a:pPr/>
              <a:t>42</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Content Placeholder 2"/>
          <p:cNvSpPr>
            <a:spLocks noGrp="1"/>
          </p:cNvSpPr>
          <p:nvPr>
            <p:ph sz="quarter" idx="1"/>
          </p:nvPr>
        </p:nvSpPr>
        <p:spPr>
          <a:xfrm>
            <a:off x="457200" y="1600200"/>
            <a:ext cx="4495800" cy="3505200"/>
          </a:xfrm>
        </p:spPr>
        <p:txBody>
          <a:bodyPr>
            <a:normAutofit/>
          </a:bodyPr>
          <a:lstStyle/>
          <a:p>
            <a:pPr marL="434340" indent="-342900">
              <a:buSzPct val="120000"/>
              <a:buFont typeface="Courier New" panose="02070309020205020404" pitchFamily="49" charset="0"/>
              <a:buChar char="o"/>
            </a:pPr>
            <a:r>
              <a:rPr lang="en-US" sz="2000" dirty="0" err="1" smtClean="0"/>
              <a:t>Hệ</a:t>
            </a:r>
            <a:r>
              <a:rPr lang="en-US" sz="2000" dirty="0" smtClean="0"/>
              <a:t> </a:t>
            </a:r>
            <a:r>
              <a:rPr lang="en-US" sz="2000" dirty="0" err="1" smtClean="0"/>
              <a:t>thống</a:t>
            </a:r>
            <a:r>
              <a:rPr lang="en-US" sz="2000" dirty="0" smtClean="0"/>
              <a:t> </a:t>
            </a:r>
            <a:r>
              <a:rPr lang="en-US" sz="2000" dirty="0" err="1" smtClean="0"/>
              <a:t>ngừng</a:t>
            </a:r>
            <a:r>
              <a:rPr lang="en-US" sz="2000" dirty="0" smtClean="0"/>
              <a:t> </a:t>
            </a:r>
            <a:r>
              <a:rPr lang="en-US" sz="2000" dirty="0" err="1" smtClean="0"/>
              <a:t>sử</a:t>
            </a:r>
            <a:r>
              <a:rPr lang="en-US" sz="2000" dirty="0" smtClean="0"/>
              <a:t> </a:t>
            </a:r>
            <a:r>
              <a:rPr lang="en-US" sz="2000" dirty="0" err="1" smtClean="0"/>
              <a:t>dụng</a:t>
            </a:r>
            <a:endParaRPr lang="tr-TR" sz="2000" dirty="0"/>
          </a:p>
          <a:p>
            <a:pPr marL="434340" indent="-342900">
              <a:buSzPct val="120000"/>
              <a:buFont typeface="Courier New" panose="02070309020205020404" pitchFamily="49" charset="0"/>
              <a:buChar char="o"/>
            </a:pPr>
            <a:r>
              <a:rPr lang="en-US" sz="2000" dirty="0" err="1" smtClean="0"/>
              <a:t>Tấn</a:t>
            </a:r>
            <a:r>
              <a:rPr lang="en-US" sz="2000" dirty="0" smtClean="0"/>
              <a:t> </a:t>
            </a:r>
            <a:r>
              <a:rPr lang="en-US" sz="2000" dirty="0" err="1" smtClean="0"/>
              <a:t>công</a:t>
            </a:r>
            <a:r>
              <a:rPr lang="en-US" sz="2000" dirty="0" smtClean="0"/>
              <a:t> </a:t>
            </a:r>
            <a:r>
              <a:rPr lang="en-US" sz="2000" dirty="0" err="1" smtClean="0"/>
              <a:t>từ</a:t>
            </a:r>
            <a:r>
              <a:rPr lang="en-US" sz="2000" dirty="0" smtClean="0"/>
              <a:t> </a:t>
            </a:r>
            <a:r>
              <a:rPr lang="en-US" sz="2000" dirty="0" err="1" smtClean="0"/>
              <a:t>chối</a:t>
            </a:r>
            <a:r>
              <a:rPr lang="en-US" sz="2000" dirty="0" smtClean="0"/>
              <a:t> </a:t>
            </a:r>
            <a:r>
              <a:rPr lang="en-US" sz="2000" dirty="0" err="1" smtClean="0"/>
              <a:t>dịch</a:t>
            </a:r>
            <a:r>
              <a:rPr lang="en-US" sz="2000" dirty="0" smtClean="0"/>
              <a:t> </a:t>
            </a:r>
            <a:r>
              <a:rPr lang="en-US" sz="2000" dirty="0" err="1" smtClean="0"/>
              <a:t>vụ</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tài</a:t>
            </a:r>
            <a:r>
              <a:rPr lang="en-US" sz="2000" dirty="0" smtClean="0"/>
              <a:t> </a:t>
            </a:r>
            <a:r>
              <a:rPr lang="en-US" sz="2000" dirty="0" err="1" smtClean="0"/>
              <a:t>nguyên</a:t>
            </a:r>
            <a:r>
              <a:rPr lang="en-US" sz="2000" dirty="0" smtClean="0"/>
              <a:t> </a:t>
            </a:r>
            <a:r>
              <a:rPr lang="en-US" sz="2000" dirty="0" err="1" smtClean="0"/>
              <a:t>sai</a:t>
            </a:r>
            <a:r>
              <a:rPr lang="en-US" sz="2000" dirty="0" smtClean="0"/>
              <a:t> </a:t>
            </a:r>
            <a:r>
              <a:rPr lang="en-US" sz="2000" dirty="0" err="1" smtClean="0"/>
              <a:t>mục</a:t>
            </a:r>
            <a:r>
              <a:rPr lang="en-US" sz="2000" dirty="0" smtClean="0"/>
              <a:t> </a:t>
            </a:r>
            <a:r>
              <a:rPr lang="en-US" sz="2000" dirty="0" err="1" smtClean="0"/>
              <a:t>đích</a:t>
            </a:r>
            <a:endParaRPr lang="tr-TR" sz="2000" dirty="0"/>
          </a:p>
          <a:p>
            <a:pPr marL="925830" lvl="1" indent="-342900">
              <a:buSzPct val="120000"/>
              <a:buFont typeface="Arial" panose="020B0604020202020204" pitchFamily="34" charset="0"/>
              <a:buChar char="•"/>
            </a:pPr>
            <a:r>
              <a:rPr lang="tr-TR" sz="2000"/>
              <a:t>Internet/</a:t>
            </a:r>
            <a:r>
              <a:rPr lang="en-GB" sz="2000" smtClean="0"/>
              <a:t>email/</a:t>
            </a:r>
            <a:r>
              <a:rPr lang="tr-TR" sz="2000" dirty="0"/>
              <a:t>telephone</a:t>
            </a:r>
          </a:p>
          <a:p>
            <a:pPr marL="434340" indent="-342900">
              <a:buSzPct val="120000"/>
              <a:buFont typeface="Courier New" panose="02070309020205020404" pitchFamily="49" charset="0"/>
              <a:buChar char="o"/>
            </a:pPr>
            <a:r>
              <a:rPr lang="en-US" sz="2000" dirty="0" err="1" smtClean="0"/>
              <a:t>Tổn</a:t>
            </a:r>
            <a:r>
              <a:rPr lang="en-US" sz="2000" dirty="0" smtClean="0"/>
              <a:t> </a:t>
            </a:r>
            <a:r>
              <a:rPr lang="en-US" sz="2000" dirty="0" err="1" smtClean="0"/>
              <a:t>hại</a:t>
            </a:r>
            <a:r>
              <a:rPr lang="en-US" sz="2000" dirty="0" smtClean="0"/>
              <a:t> </a:t>
            </a:r>
            <a:r>
              <a:rPr lang="en-US" sz="2000" dirty="0" err="1" smtClean="0"/>
              <a:t>danh</a:t>
            </a:r>
            <a:r>
              <a:rPr lang="en-US" sz="2000" dirty="0" smtClean="0"/>
              <a:t> </a:t>
            </a:r>
            <a:r>
              <a:rPr lang="en-US" sz="2000" dirty="0" err="1" smtClean="0"/>
              <a:t>tiếng</a:t>
            </a:r>
            <a:endParaRPr lang="en-GB" sz="2000" dirty="0"/>
          </a:p>
          <a:p>
            <a:pPr marL="434340" indent="-342900">
              <a:buSzPct val="120000"/>
              <a:buFont typeface="Courier New" panose="02070309020205020404" pitchFamily="49" charset="0"/>
              <a:buChar char="o"/>
            </a:pPr>
            <a:r>
              <a:rPr lang="en-US" sz="2000" dirty="0" err="1" smtClean="0"/>
              <a:t>Tình</a:t>
            </a:r>
            <a:r>
              <a:rPr lang="en-US" sz="2000" dirty="0" smtClean="0"/>
              <a:t> </a:t>
            </a:r>
            <a:r>
              <a:rPr lang="en-US" sz="2000" dirty="0" err="1" smtClean="0"/>
              <a:t>báo</a:t>
            </a:r>
            <a:r>
              <a:rPr lang="en-US" sz="2000" dirty="0" smtClean="0"/>
              <a:t> </a:t>
            </a:r>
            <a:r>
              <a:rPr lang="en-US" sz="2000" dirty="0" err="1" smtClean="0"/>
              <a:t>công</a:t>
            </a:r>
            <a:r>
              <a:rPr lang="en-US" sz="2000" dirty="0" smtClean="0"/>
              <a:t> </a:t>
            </a:r>
            <a:r>
              <a:rPr lang="en-US" sz="2000" dirty="0" err="1" smtClean="0"/>
              <a:t>nghiệp</a:t>
            </a:r>
            <a:endParaRPr lang="tr-TR" sz="2000" dirty="0"/>
          </a:p>
          <a:p>
            <a:pPr marL="434340" indent="-342900">
              <a:buSzPct val="120000"/>
              <a:buFont typeface="Courier New" panose="02070309020205020404" pitchFamily="49" charset="0"/>
              <a:buChar char="o"/>
            </a:pPr>
            <a:r>
              <a:rPr lang="en-US" sz="2000" dirty="0" err="1" smtClean="0"/>
              <a:t>Gian</a:t>
            </a:r>
            <a:r>
              <a:rPr lang="en-US" sz="2000" dirty="0" smtClean="0"/>
              <a:t> </a:t>
            </a:r>
            <a:r>
              <a:rPr lang="en-US" sz="2000" dirty="0" err="1" smtClean="0"/>
              <a:t>lận</a:t>
            </a:r>
            <a:r>
              <a:rPr lang="en-US" sz="2000" dirty="0" smtClean="0"/>
              <a:t> </a:t>
            </a:r>
            <a:r>
              <a:rPr lang="en-US" sz="2000" dirty="0" err="1" smtClean="0"/>
              <a:t>thông</a:t>
            </a:r>
            <a:r>
              <a:rPr lang="en-US" sz="2000" dirty="0" smtClean="0"/>
              <a:t> tin</a:t>
            </a:r>
            <a:endParaRPr lang="en-GB" sz="2000" dirty="0"/>
          </a:p>
          <a:p>
            <a:pPr marL="434340" indent="-342900">
              <a:buSzPct val="120000"/>
              <a:buFont typeface="Courier New" panose="02070309020205020404" pitchFamily="49" charset="0"/>
              <a:buChar char="o"/>
            </a:pPr>
            <a:r>
              <a:rPr lang="en-US" sz="2000" smtClean="0"/>
              <a:t>Virút, phần mềm gián điệp,…</a:t>
            </a:r>
          </a:p>
          <a:p>
            <a:pPr marL="434340" indent="-342900">
              <a:buSzPct val="120000"/>
              <a:buFont typeface="Courier New" panose="02070309020205020404" pitchFamily="49" charset="0"/>
              <a:buChar char="o"/>
            </a:pPr>
            <a:r>
              <a:rPr lang="en-US" sz="2000" smtClean="0"/>
              <a:t>Sử </a:t>
            </a:r>
            <a:r>
              <a:rPr lang="en-US" sz="2000" dirty="0" err="1" smtClean="0"/>
              <a:t>dụng</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không</a:t>
            </a:r>
            <a:r>
              <a:rPr lang="en-US" sz="2000" dirty="0" smtClean="0"/>
              <a:t> </a:t>
            </a:r>
            <a:r>
              <a:rPr lang="en-US" sz="2000" err="1" smtClean="0"/>
              <a:t>hợp</a:t>
            </a:r>
            <a:r>
              <a:rPr lang="en-US" sz="2000" smtClean="0"/>
              <a:t> lệ</a:t>
            </a:r>
            <a:endParaRPr lang="en-US" sz="2000" dirty="0"/>
          </a:p>
        </p:txBody>
      </p:sp>
      <p:pic>
        <p:nvPicPr>
          <p:cNvPr id="4" name="4 İçerik Yer Tutucusu" descr="computer-security-criminal.jpg"/>
          <p:cNvPicPr>
            <a:picLocks noChangeAspect="1"/>
          </p:cNvPicPr>
          <p:nvPr/>
        </p:nvPicPr>
        <p:blipFill>
          <a:blip r:embed="rId3" cstate="print"/>
          <a:stretch>
            <a:fillRect/>
          </a:stretch>
        </p:blipFill>
        <p:spPr bwMode="auto">
          <a:xfrm>
            <a:off x="5186734" y="685800"/>
            <a:ext cx="3119066" cy="2069592"/>
          </a:xfrm>
          <a:prstGeom prst="rect">
            <a:avLst/>
          </a:prstGeom>
          <a:noFill/>
          <a:ln w="9525">
            <a:noFill/>
            <a:miter lim="800000"/>
            <a:headEnd/>
            <a:tailEnd/>
          </a:ln>
        </p:spPr>
      </p:pic>
      <p:pic>
        <p:nvPicPr>
          <p:cNvPr id="5" name="5 Resim" descr="compSecurity.jpg"/>
          <p:cNvPicPr>
            <a:picLocks noChangeAspect="1"/>
          </p:cNvPicPr>
          <p:nvPr/>
        </p:nvPicPr>
        <p:blipFill>
          <a:blip r:embed="rId4" cstate="print"/>
          <a:stretch>
            <a:fillRect/>
          </a:stretch>
        </p:blipFill>
        <p:spPr>
          <a:xfrm>
            <a:off x="5471386" y="3276600"/>
            <a:ext cx="3002204" cy="2457450"/>
          </a:xfrm>
          <a:prstGeom prst="rect">
            <a:avLst/>
          </a:prstGeom>
        </p:spPr>
      </p:pic>
      <p:sp>
        <p:nvSpPr>
          <p:cNvPr id="6" name="Slide Number Placeholder 5"/>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109680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pic>
        <p:nvPicPr>
          <p:cNvPr id="18" name="4 İçerik Yer Tutucusu" descr="computer-and-network-security-hand.jpg"/>
          <p:cNvPicPr>
            <a:picLocks noGrp="1" noChangeAspect="1"/>
          </p:cNvPicPr>
          <p:nvPr/>
        </p:nvPicPr>
        <p:blipFill>
          <a:blip r:embed="rId3" cstate="print"/>
          <a:stretch>
            <a:fillRect/>
          </a:stretch>
        </p:blipFill>
        <p:spPr bwMode="auto">
          <a:xfrm>
            <a:off x="2209800" y="1676400"/>
            <a:ext cx="3657600" cy="3467100"/>
          </a:xfrm>
          <a:prstGeom prst="rect">
            <a:avLst/>
          </a:prstGeom>
          <a:noFill/>
          <a:ln w="9525">
            <a:noFill/>
            <a:miter lim="800000"/>
            <a:headEnd/>
            <a:tailEnd/>
          </a:ln>
        </p:spPr>
      </p:pic>
      <p:pic>
        <p:nvPicPr>
          <p:cNvPr id="19" name="6 Resim" descr="Viruses.jpg"/>
          <p:cNvPicPr>
            <a:picLocks noChangeAspect="1"/>
          </p:cNvPicPr>
          <p:nvPr/>
        </p:nvPicPr>
        <p:blipFill>
          <a:blip r:embed="rId4" cstate="print"/>
          <a:srcRect l="7408"/>
          <a:stretch>
            <a:fillRect/>
          </a:stretch>
        </p:blipFill>
        <p:spPr>
          <a:xfrm>
            <a:off x="533400" y="4551665"/>
            <a:ext cx="1905000" cy="2057400"/>
          </a:xfrm>
          <a:prstGeom prst="rect">
            <a:avLst/>
          </a:prstGeom>
        </p:spPr>
      </p:pic>
      <p:pic>
        <p:nvPicPr>
          <p:cNvPr id="20" name="7 Resim" descr="trojan.jpg"/>
          <p:cNvPicPr>
            <a:picLocks noChangeAspect="1"/>
          </p:cNvPicPr>
          <p:nvPr/>
        </p:nvPicPr>
        <p:blipFill>
          <a:blip r:embed="rId5" cstate="print"/>
          <a:srcRect l="21582"/>
          <a:stretch>
            <a:fillRect/>
          </a:stretch>
        </p:blipFill>
        <p:spPr>
          <a:xfrm>
            <a:off x="6019800" y="4836131"/>
            <a:ext cx="1752600" cy="1488469"/>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6</a:t>
            </a:fld>
            <a:endParaRPr lang="en-US"/>
          </a:p>
        </p:txBody>
      </p:sp>
      <p:sp>
        <p:nvSpPr>
          <p:cNvPr id="7" name="Freeform 3"/>
          <p:cNvSpPr>
            <a:spLocks/>
          </p:cNvSpPr>
          <p:nvPr/>
        </p:nvSpPr>
        <p:spPr bwMode="auto">
          <a:xfrm>
            <a:off x="6769100" y="1824340"/>
            <a:ext cx="774700" cy="974725"/>
          </a:xfrm>
          <a:custGeom>
            <a:avLst/>
            <a:gdLst>
              <a:gd name="T0" fmla="*/ 2147483647 w 325"/>
              <a:gd name="T1" fmla="*/ 2147483647 h 488"/>
              <a:gd name="T2" fmla="*/ 2147483647 w 325"/>
              <a:gd name="T3" fmla="*/ 2147483647 h 488"/>
              <a:gd name="T4" fmla="*/ 2147483647 w 325"/>
              <a:gd name="T5" fmla="*/ 2147483647 h 488"/>
              <a:gd name="T6" fmla="*/ 2147483647 w 325"/>
              <a:gd name="T7" fmla="*/ 2147483647 h 488"/>
              <a:gd name="T8" fmla="*/ 2147483647 w 325"/>
              <a:gd name="T9" fmla="*/ 2147483647 h 488"/>
              <a:gd name="T10" fmla="*/ 2147483647 w 325"/>
              <a:gd name="T11" fmla="*/ 2147483647 h 488"/>
              <a:gd name="T12" fmla="*/ 2147483647 w 325"/>
              <a:gd name="T13" fmla="*/ 2147483647 h 488"/>
              <a:gd name="T14" fmla="*/ 2147483647 w 325"/>
              <a:gd name="T15" fmla="*/ 2147483647 h 488"/>
              <a:gd name="T16" fmla="*/ 2147483647 w 325"/>
              <a:gd name="T17" fmla="*/ 2147483647 h 488"/>
              <a:gd name="T18" fmla="*/ 2147483647 w 325"/>
              <a:gd name="T19" fmla="*/ 2147483647 h 488"/>
              <a:gd name="T20" fmla="*/ 2147483647 w 325"/>
              <a:gd name="T21" fmla="*/ 2147483647 h 488"/>
              <a:gd name="T22" fmla="*/ 2147483647 w 325"/>
              <a:gd name="T23" fmla="*/ 2147483647 h 488"/>
              <a:gd name="T24" fmla="*/ 2147483647 w 325"/>
              <a:gd name="T25" fmla="*/ 2147483647 h 488"/>
              <a:gd name="T26" fmla="*/ 2147483647 w 325"/>
              <a:gd name="T27" fmla="*/ 2147483647 h 488"/>
              <a:gd name="T28" fmla="*/ 2147483647 w 325"/>
              <a:gd name="T29" fmla="*/ 2147483647 h 488"/>
              <a:gd name="T30" fmla="*/ 2147483647 w 325"/>
              <a:gd name="T31" fmla="*/ 2147483647 h 488"/>
              <a:gd name="T32" fmla="*/ 2147483647 w 325"/>
              <a:gd name="T33" fmla="*/ 2147483647 h 488"/>
              <a:gd name="T34" fmla="*/ 2147483647 w 325"/>
              <a:gd name="T35" fmla="*/ 2147483647 h 488"/>
              <a:gd name="T36" fmla="*/ 2147483647 w 325"/>
              <a:gd name="T37" fmla="*/ 2147483647 h 488"/>
              <a:gd name="T38" fmla="*/ 2147483647 w 325"/>
              <a:gd name="T39" fmla="*/ 2147483647 h 488"/>
              <a:gd name="T40" fmla="*/ 2147483647 w 325"/>
              <a:gd name="T41" fmla="*/ 2147483647 h 488"/>
              <a:gd name="T42" fmla="*/ 2147483647 w 325"/>
              <a:gd name="T43" fmla="*/ 2147483647 h 488"/>
              <a:gd name="T44" fmla="*/ 2147483647 w 325"/>
              <a:gd name="T45" fmla="*/ 2147483647 h 488"/>
              <a:gd name="T46" fmla="*/ 2147483647 w 325"/>
              <a:gd name="T47" fmla="*/ 2147483647 h 488"/>
              <a:gd name="T48" fmla="*/ 2147483647 w 325"/>
              <a:gd name="T49" fmla="*/ 2147483647 h 488"/>
              <a:gd name="T50" fmla="*/ 2147483647 w 325"/>
              <a:gd name="T51" fmla="*/ 2147483647 h 488"/>
              <a:gd name="T52" fmla="*/ 2147483647 w 325"/>
              <a:gd name="T53" fmla="*/ 2147483647 h 488"/>
              <a:gd name="T54" fmla="*/ 2147483647 w 325"/>
              <a:gd name="T55" fmla="*/ 2147483647 h 488"/>
              <a:gd name="T56" fmla="*/ 2147483647 w 325"/>
              <a:gd name="T57" fmla="*/ 2147483647 h 488"/>
              <a:gd name="T58" fmla="*/ 2147483647 w 325"/>
              <a:gd name="T59" fmla="*/ 2147483647 h 488"/>
              <a:gd name="T60" fmla="*/ 2147483647 w 325"/>
              <a:gd name="T61" fmla="*/ 2147483647 h 488"/>
              <a:gd name="T62" fmla="*/ 2147483647 w 325"/>
              <a:gd name="T63" fmla="*/ 2147483647 h 488"/>
              <a:gd name="T64" fmla="*/ 2147483647 w 325"/>
              <a:gd name="T65" fmla="*/ 2147483647 h 488"/>
              <a:gd name="T66" fmla="*/ 2147483647 w 325"/>
              <a:gd name="T67" fmla="*/ 2147483647 h 488"/>
              <a:gd name="T68" fmla="*/ 2147483647 w 325"/>
              <a:gd name="T69" fmla="*/ 2147483647 h 488"/>
              <a:gd name="T70" fmla="*/ 2147483647 w 325"/>
              <a:gd name="T71" fmla="*/ 2147483647 h 488"/>
              <a:gd name="T72" fmla="*/ 2147483647 w 325"/>
              <a:gd name="T73" fmla="*/ 2147483647 h 488"/>
              <a:gd name="T74" fmla="*/ 2147483647 w 325"/>
              <a:gd name="T75" fmla="*/ 2147483647 h 488"/>
              <a:gd name="T76" fmla="*/ 2147483647 w 325"/>
              <a:gd name="T77" fmla="*/ 2147483647 h 488"/>
              <a:gd name="T78" fmla="*/ 2147483647 w 325"/>
              <a:gd name="T79" fmla="*/ 2147483647 h 488"/>
              <a:gd name="T80" fmla="*/ 2147483647 w 325"/>
              <a:gd name="T81" fmla="*/ 2147483647 h 488"/>
              <a:gd name="T82" fmla="*/ 2147483647 w 325"/>
              <a:gd name="T83" fmla="*/ 2147483647 h 488"/>
              <a:gd name="T84" fmla="*/ 0 w 325"/>
              <a:gd name="T85" fmla="*/ 2147483647 h 488"/>
              <a:gd name="T86" fmla="*/ 2147483647 w 325"/>
              <a:gd name="T87" fmla="*/ 2147483647 h 488"/>
              <a:gd name="T88" fmla="*/ 2147483647 w 325"/>
              <a:gd name="T89" fmla="*/ 2147483647 h 488"/>
              <a:gd name="T90" fmla="*/ 2147483647 w 325"/>
              <a:gd name="T91" fmla="*/ 2147483647 h 488"/>
              <a:gd name="T92" fmla="*/ 2147483647 w 325"/>
              <a:gd name="T93" fmla="*/ 2147483647 h 488"/>
              <a:gd name="T94" fmla="*/ 2147483647 w 325"/>
              <a:gd name="T95" fmla="*/ 2147483647 h 488"/>
              <a:gd name="T96" fmla="*/ 2147483647 w 325"/>
              <a:gd name="T97" fmla="*/ 2147483647 h 488"/>
              <a:gd name="T98" fmla="*/ 2147483647 w 325"/>
              <a:gd name="T99" fmla="*/ 2147483647 h 488"/>
              <a:gd name="T100" fmla="*/ 2147483647 w 325"/>
              <a:gd name="T101" fmla="*/ 2147483647 h 488"/>
              <a:gd name="T102" fmla="*/ 2147483647 w 325"/>
              <a:gd name="T103" fmla="*/ 2147483647 h 488"/>
              <a:gd name="T104" fmla="*/ 2147483647 w 325"/>
              <a:gd name="T105" fmla="*/ 2147483647 h 488"/>
              <a:gd name="T106" fmla="*/ 2147483647 w 325"/>
              <a:gd name="T107" fmla="*/ 2147483647 h 488"/>
              <a:gd name="T108" fmla="*/ 2147483647 w 325"/>
              <a:gd name="T109" fmla="*/ 2147483647 h 488"/>
              <a:gd name="T110" fmla="*/ 2147483647 w 325"/>
              <a:gd name="T111" fmla="*/ 2147483647 h 488"/>
              <a:gd name="T112" fmla="*/ 2147483647 w 325"/>
              <a:gd name="T113" fmla="*/ 2147483647 h 488"/>
              <a:gd name="T114" fmla="*/ 2147483647 w 325"/>
              <a:gd name="T115" fmla="*/ 2147483647 h 488"/>
              <a:gd name="T116" fmla="*/ 2147483647 w 325"/>
              <a:gd name="T117" fmla="*/ 2147483647 h 488"/>
              <a:gd name="T118" fmla="*/ 2147483647 w 325"/>
              <a:gd name="T119" fmla="*/ 2147483647 h 488"/>
              <a:gd name="T120" fmla="*/ 2147483647 w 325"/>
              <a:gd name="T121" fmla="*/ 2147483647 h 488"/>
              <a:gd name="T122" fmla="*/ 2147483647 w 325"/>
              <a:gd name="T123" fmla="*/ 2147483647 h 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5"/>
              <a:gd name="T187" fmla="*/ 0 h 488"/>
              <a:gd name="T188" fmla="*/ 325 w 325"/>
              <a:gd name="T189" fmla="*/ 488 h 4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5" h="488">
                <a:moveTo>
                  <a:pt x="123" y="0"/>
                </a:moveTo>
                <a:lnTo>
                  <a:pt x="123" y="1"/>
                </a:lnTo>
                <a:lnTo>
                  <a:pt x="123" y="4"/>
                </a:lnTo>
                <a:lnTo>
                  <a:pt x="123" y="5"/>
                </a:lnTo>
                <a:lnTo>
                  <a:pt x="123" y="9"/>
                </a:lnTo>
                <a:lnTo>
                  <a:pt x="125" y="11"/>
                </a:lnTo>
                <a:lnTo>
                  <a:pt x="126" y="15"/>
                </a:lnTo>
                <a:lnTo>
                  <a:pt x="129" y="18"/>
                </a:lnTo>
                <a:lnTo>
                  <a:pt x="131" y="23"/>
                </a:lnTo>
                <a:lnTo>
                  <a:pt x="135" y="27"/>
                </a:lnTo>
                <a:lnTo>
                  <a:pt x="139" y="32"/>
                </a:lnTo>
                <a:lnTo>
                  <a:pt x="144" y="36"/>
                </a:lnTo>
                <a:lnTo>
                  <a:pt x="150" y="41"/>
                </a:lnTo>
                <a:lnTo>
                  <a:pt x="158" y="46"/>
                </a:lnTo>
                <a:lnTo>
                  <a:pt x="165" y="51"/>
                </a:lnTo>
                <a:lnTo>
                  <a:pt x="175" y="56"/>
                </a:lnTo>
                <a:lnTo>
                  <a:pt x="183" y="65"/>
                </a:lnTo>
                <a:lnTo>
                  <a:pt x="191" y="73"/>
                </a:lnTo>
                <a:lnTo>
                  <a:pt x="197" y="82"/>
                </a:lnTo>
                <a:lnTo>
                  <a:pt x="202" y="89"/>
                </a:lnTo>
                <a:lnTo>
                  <a:pt x="204" y="98"/>
                </a:lnTo>
                <a:lnTo>
                  <a:pt x="207" y="105"/>
                </a:lnTo>
                <a:lnTo>
                  <a:pt x="208" y="113"/>
                </a:lnTo>
                <a:lnTo>
                  <a:pt x="209" y="119"/>
                </a:lnTo>
                <a:lnTo>
                  <a:pt x="208" y="126"/>
                </a:lnTo>
                <a:lnTo>
                  <a:pt x="208" y="132"/>
                </a:lnTo>
                <a:lnTo>
                  <a:pt x="207" y="137"/>
                </a:lnTo>
                <a:lnTo>
                  <a:pt x="207" y="139"/>
                </a:lnTo>
                <a:lnTo>
                  <a:pt x="206" y="142"/>
                </a:lnTo>
                <a:lnTo>
                  <a:pt x="206" y="143"/>
                </a:lnTo>
                <a:lnTo>
                  <a:pt x="207" y="144"/>
                </a:lnTo>
                <a:lnTo>
                  <a:pt x="209" y="142"/>
                </a:lnTo>
                <a:lnTo>
                  <a:pt x="213" y="139"/>
                </a:lnTo>
                <a:lnTo>
                  <a:pt x="217" y="136"/>
                </a:lnTo>
                <a:lnTo>
                  <a:pt x="219" y="132"/>
                </a:lnTo>
                <a:lnTo>
                  <a:pt x="222" y="127"/>
                </a:lnTo>
                <a:lnTo>
                  <a:pt x="223" y="124"/>
                </a:lnTo>
                <a:lnTo>
                  <a:pt x="225" y="118"/>
                </a:lnTo>
                <a:lnTo>
                  <a:pt x="225" y="114"/>
                </a:lnTo>
                <a:lnTo>
                  <a:pt x="226" y="109"/>
                </a:lnTo>
                <a:lnTo>
                  <a:pt x="226" y="105"/>
                </a:lnTo>
                <a:lnTo>
                  <a:pt x="226" y="101"/>
                </a:lnTo>
                <a:lnTo>
                  <a:pt x="226" y="98"/>
                </a:lnTo>
                <a:lnTo>
                  <a:pt x="226" y="95"/>
                </a:lnTo>
                <a:lnTo>
                  <a:pt x="225" y="93"/>
                </a:lnTo>
                <a:lnTo>
                  <a:pt x="225" y="90"/>
                </a:lnTo>
                <a:lnTo>
                  <a:pt x="225" y="89"/>
                </a:lnTo>
                <a:lnTo>
                  <a:pt x="226" y="88"/>
                </a:lnTo>
                <a:lnTo>
                  <a:pt x="238" y="97"/>
                </a:lnTo>
                <a:lnTo>
                  <a:pt x="247" y="104"/>
                </a:lnTo>
                <a:lnTo>
                  <a:pt x="253" y="113"/>
                </a:lnTo>
                <a:lnTo>
                  <a:pt x="258" y="121"/>
                </a:lnTo>
                <a:lnTo>
                  <a:pt x="259" y="129"/>
                </a:lnTo>
                <a:lnTo>
                  <a:pt x="260" y="138"/>
                </a:lnTo>
                <a:lnTo>
                  <a:pt x="259" y="146"/>
                </a:lnTo>
                <a:lnTo>
                  <a:pt x="258" y="153"/>
                </a:lnTo>
                <a:lnTo>
                  <a:pt x="255" y="161"/>
                </a:lnTo>
                <a:lnTo>
                  <a:pt x="252" y="168"/>
                </a:lnTo>
                <a:lnTo>
                  <a:pt x="248" y="174"/>
                </a:lnTo>
                <a:lnTo>
                  <a:pt x="246" y="179"/>
                </a:lnTo>
                <a:lnTo>
                  <a:pt x="242" y="184"/>
                </a:lnTo>
                <a:lnTo>
                  <a:pt x="240" y="187"/>
                </a:lnTo>
                <a:lnTo>
                  <a:pt x="239" y="189"/>
                </a:lnTo>
                <a:lnTo>
                  <a:pt x="240" y="188"/>
                </a:lnTo>
                <a:lnTo>
                  <a:pt x="238" y="200"/>
                </a:lnTo>
                <a:lnTo>
                  <a:pt x="237" y="209"/>
                </a:lnTo>
                <a:lnTo>
                  <a:pt x="237" y="217"/>
                </a:lnTo>
                <a:lnTo>
                  <a:pt x="239" y="222"/>
                </a:lnTo>
                <a:lnTo>
                  <a:pt x="241" y="226"/>
                </a:lnTo>
                <a:lnTo>
                  <a:pt x="244" y="229"/>
                </a:lnTo>
                <a:lnTo>
                  <a:pt x="248" y="230"/>
                </a:lnTo>
                <a:lnTo>
                  <a:pt x="253" y="230"/>
                </a:lnTo>
                <a:lnTo>
                  <a:pt x="256" y="230"/>
                </a:lnTo>
                <a:lnTo>
                  <a:pt x="261" y="229"/>
                </a:lnTo>
                <a:lnTo>
                  <a:pt x="264" y="228"/>
                </a:lnTo>
                <a:lnTo>
                  <a:pt x="268" y="224"/>
                </a:lnTo>
                <a:lnTo>
                  <a:pt x="271" y="221"/>
                </a:lnTo>
                <a:lnTo>
                  <a:pt x="273" y="217"/>
                </a:lnTo>
                <a:lnTo>
                  <a:pt x="273" y="214"/>
                </a:lnTo>
                <a:lnTo>
                  <a:pt x="274" y="209"/>
                </a:lnTo>
                <a:lnTo>
                  <a:pt x="274" y="216"/>
                </a:lnTo>
                <a:lnTo>
                  <a:pt x="276" y="221"/>
                </a:lnTo>
                <a:lnTo>
                  <a:pt x="276" y="226"/>
                </a:lnTo>
                <a:lnTo>
                  <a:pt x="277" y="230"/>
                </a:lnTo>
                <a:lnTo>
                  <a:pt x="276" y="234"/>
                </a:lnTo>
                <a:lnTo>
                  <a:pt x="276" y="237"/>
                </a:lnTo>
                <a:lnTo>
                  <a:pt x="276" y="239"/>
                </a:lnTo>
                <a:lnTo>
                  <a:pt x="276" y="241"/>
                </a:lnTo>
                <a:lnTo>
                  <a:pt x="274" y="245"/>
                </a:lnTo>
                <a:lnTo>
                  <a:pt x="273" y="246"/>
                </a:lnTo>
                <a:lnTo>
                  <a:pt x="271" y="249"/>
                </a:lnTo>
                <a:lnTo>
                  <a:pt x="271" y="251"/>
                </a:lnTo>
                <a:lnTo>
                  <a:pt x="269" y="254"/>
                </a:lnTo>
                <a:lnTo>
                  <a:pt x="268" y="257"/>
                </a:lnTo>
                <a:lnTo>
                  <a:pt x="267" y="261"/>
                </a:lnTo>
                <a:lnTo>
                  <a:pt x="267" y="264"/>
                </a:lnTo>
                <a:lnTo>
                  <a:pt x="266" y="272"/>
                </a:lnTo>
                <a:lnTo>
                  <a:pt x="267" y="278"/>
                </a:lnTo>
                <a:lnTo>
                  <a:pt x="268" y="284"/>
                </a:lnTo>
                <a:lnTo>
                  <a:pt x="271" y="287"/>
                </a:lnTo>
                <a:lnTo>
                  <a:pt x="274" y="291"/>
                </a:lnTo>
                <a:lnTo>
                  <a:pt x="278" y="293"/>
                </a:lnTo>
                <a:lnTo>
                  <a:pt x="282" y="295"/>
                </a:lnTo>
                <a:lnTo>
                  <a:pt x="287" y="295"/>
                </a:lnTo>
                <a:lnTo>
                  <a:pt x="290" y="295"/>
                </a:lnTo>
                <a:lnTo>
                  <a:pt x="295" y="293"/>
                </a:lnTo>
                <a:lnTo>
                  <a:pt x="299" y="291"/>
                </a:lnTo>
                <a:lnTo>
                  <a:pt x="304" y="288"/>
                </a:lnTo>
                <a:lnTo>
                  <a:pt x="307" y="285"/>
                </a:lnTo>
                <a:lnTo>
                  <a:pt x="310" y="280"/>
                </a:lnTo>
                <a:lnTo>
                  <a:pt x="313" y="274"/>
                </a:lnTo>
                <a:lnTo>
                  <a:pt x="315" y="267"/>
                </a:lnTo>
                <a:lnTo>
                  <a:pt x="317" y="272"/>
                </a:lnTo>
                <a:lnTo>
                  <a:pt x="320" y="277"/>
                </a:lnTo>
                <a:lnTo>
                  <a:pt x="321" y="283"/>
                </a:lnTo>
                <a:lnTo>
                  <a:pt x="323" y="289"/>
                </a:lnTo>
                <a:lnTo>
                  <a:pt x="323" y="296"/>
                </a:lnTo>
                <a:lnTo>
                  <a:pt x="324" y="303"/>
                </a:lnTo>
                <a:lnTo>
                  <a:pt x="324" y="310"/>
                </a:lnTo>
                <a:lnTo>
                  <a:pt x="324" y="317"/>
                </a:lnTo>
                <a:lnTo>
                  <a:pt x="322" y="325"/>
                </a:lnTo>
                <a:lnTo>
                  <a:pt x="321" y="331"/>
                </a:lnTo>
                <a:lnTo>
                  <a:pt x="319" y="338"/>
                </a:lnTo>
                <a:lnTo>
                  <a:pt x="318" y="345"/>
                </a:lnTo>
                <a:lnTo>
                  <a:pt x="314" y="351"/>
                </a:lnTo>
                <a:lnTo>
                  <a:pt x="313" y="356"/>
                </a:lnTo>
                <a:lnTo>
                  <a:pt x="309" y="361"/>
                </a:lnTo>
                <a:lnTo>
                  <a:pt x="307" y="364"/>
                </a:lnTo>
                <a:lnTo>
                  <a:pt x="305" y="367"/>
                </a:lnTo>
                <a:lnTo>
                  <a:pt x="304" y="370"/>
                </a:lnTo>
                <a:lnTo>
                  <a:pt x="302" y="374"/>
                </a:lnTo>
                <a:lnTo>
                  <a:pt x="302" y="377"/>
                </a:lnTo>
                <a:lnTo>
                  <a:pt x="300" y="382"/>
                </a:lnTo>
                <a:lnTo>
                  <a:pt x="300" y="385"/>
                </a:lnTo>
                <a:lnTo>
                  <a:pt x="300" y="389"/>
                </a:lnTo>
                <a:lnTo>
                  <a:pt x="300" y="393"/>
                </a:lnTo>
                <a:lnTo>
                  <a:pt x="299" y="398"/>
                </a:lnTo>
                <a:lnTo>
                  <a:pt x="299" y="401"/>
                </a:lnTo>
                <a:lnTo>
                  <a:pt x="299" y="406"/>
                </a:lnTo>
                <a:lnTo>
                  <a:pt x="299" y="409"/>
                </a:lnTo>
                <a:lnTo>
                  <a:pt x="299" y="413"/>
                </a:lnTo>
                <a:lnTo>
                  <a:pt x="299" y="417"/>
                </a:lnTo>
                <a:lnTo>
                  <a:pt x="299" y="420"/>
                </a:lnTo>
                <a:lnTo>
                  <a:pt x="299" y="423"/>
                </a:lnTo>
                <a:lnTo>
                  <a:pt x="295" y="433"/>
                </a:lnTo>
                <a:lnTo>
                  <a:pt x="291" y="442"/>
                </a:lnTo>
                <a:lnTo>
                  <a:pt x="285" y="450"/>
                </a:lnTo>
                <a:lnTo>
                  <a:pt x="280" y="456"/>
                </a:lnTo>
                <a:lnTo>
                  <a:pt x="272" y="462"/>
                </a:lnTo>
                <a:lnTo>
                  <a:pt x="265" y="467"/>
                </a:lnTo>
                <a:lnTo>
                  <a:pt x="258" y="471"/>
                </a:lnTo>
                <a:lnTo>
                  <a:pt x="251" y="473"/>
                </a:lnTo>
                <a:lnTo>
                  <a:pt x="242" y="477"/>
                </a:lnTo>
                <a:lnTo>
                  <a:pt x="235" y="480"/>
                </a:lnTo>
                <a:lnTo>
                  <a:pt x="227" y="481"/>
                </a:lnTo>
                <a:lnTo>
                  <a:pt x="221" y="483"/>
                </a:lnTo>
                <a:lnTo>
                  <a:pt x="214" y="484"/>
                </a:lnTo>
                <a:lnTo>
                  <a:pt x="208" y="485"/>
                </a:lnTo>
                <a:lnTo>
                  <a:pt x="203" y="485"/>
                </a:lnTo>
                <a:lnTo>
                  <a:pt x="200" y="485"/>
                </a:lnTo>
                <a:lnTo>
                  <a:pt x="199" y="485"/>
                </a:lnTo>
                <a:lnTo>
                  <a:pt x="201" y="484"/>
                </a:lnTo>
                <a:lnTo>
                  <a:pt x="203" y="482"/>
                </a:lnTo>
                <a:lnTo>
                  <a:pt x="206" y="479"/>
                </a:lnTo>
                <a:lnTo>
                  <a:pt x="210" y="476"/>
                </a:lnTo>
                <a:lnTo>
                  <a:pt x="214" y="472"/>
                </a:lnTo>
                <a:lnTo>
                  <a:pt x="218" y="467"/>
                </a:lnTo>
                <a:lnTo>
                  <a:pt x="223" y="460"/>
                </a:lnTo>
                <a:lnTo>
                  <a:pt x="227" y="454"/>
                </a:lnTo>
                <a:lnTo>
                  <a:pt x="231" y="447"/>
                </a:lnTo>
                <a:lnTo>
                  <a:pt x="235" y="439"/>
                </a:lnTo>
                <a:lnTo>
                  <a:pt x="239" y="430"/>
                </a:lnTo>
                <a:lnTo>
                  <a:pt x="240" y="421"/>
                </a:lnTo>
                <a:lnTo>
                  <a:pt x="242" y="411"/>
                </a:lnTo>
                <a:lnTo>
                  <a:pt x="243" y="399"/>
                </a:lnTo>
                <a:lnTo>
                  <a:pt x="242" y="387"/>
                </a:lnTo>
                <a:lnTo>
                  <a:pt x="240" y="386"/>
                </a:lnTo>
                <a:lnTo>
                  <a:pt x="240" y="384"/>
                </a:lnTo>
                <a:lnTo>
                  <a:pt x="238" y="383"/>
                </a:lnTo>
                <a:lnTo>
                  <a:pt x="238" y="381"/>
                </a:lnTo>
                <a:lnTo>
                  <a:pt x="237" y="379"/>
                </a:lnTo>
                <a:lnTo>
                  <a:pt x="235" y="377"/>
                </a:lnTo>
                <a:lnTo>
                  <a:pt x="233" y="376"/>
                </a:lnTo>
                <a:lnTo>
                  <a:pt x="231" y="374"/>
                </a:lnTo>
                <a:lnTo>
                  <a:pt x="228" y="374"/>
                </a:lnTo>
                <a:lnTo>
                  <a:pt x="226" y="372"/>
                </a:lnTo>
                <a:lnTo>
                  <a:pt x="223" y="372"/>
                </a:lnTo>
                <a:lnTo>
                  <a:pt x="221" y="371"/>
                </a:lnTo>
                <a:lnTo>
                  <a:pt x="218" y="372"/>
                </a:lnTo>
                <a:lnTo>
                  <a:pt x="214" y="372"/>
                </a:lnTo>
                <a:lnTo>
                  <a:pt x="211" y="374"/>
                </a:lnTo>
                <a:lnTo>
                  <a:pt x="208" y="375"/>
                </a:lnTo>
                <a:lnTo>
                  <a:pt x="209" y="375"/>
                </a:lnTo>
                <a:lnTo>
                  <a:pt x="210" y="375"/>
                </a:lnTo>
                <a:lnTo>
                  <a:pt x="208" y="377"/>
                </a:lnTo>
                <a:lnTo>
                  <a:pt x="206" y="378"/>
                </a:lnTo>
                <a:lnTo>
                  <a:pt x="205" y="378"/>
                </a:lnTo>
                <a:lnTo>
                  <a:pt x="201" y="380"/>
                </a:lnTo>
                <a:lnTo>
                  <a:pt x="199" y="380"/>
                </a:lnTo>
                <a:lnTo>
                  <a:pt x="196" y="380"/>
                </a:lnTo>
                <a:lnTo>
                  <a:pt x="193" y="379"/>
                </a:lnTo>
                <a:lnTo>
                  <a:pt x="190" y="379"/>
                </a:lnTo>
                <a:lnTo>
                  <a:pt x="186" y="378"/>
                </a:lnTo>
                <a:lnTo>
                  <a:pt x="182" y="376"/>
                </a:lnTo>
                <a:lnTo>
                  <a:pt x="179" y="374"/>
                </a:lnTo>
                <a:lnTo>
                  <a:pt x="181" y="373"/>
                </a:lnTo>
                <a:lnTo>
                  <a:pt x="183" y="372"/>
                </a:lnTo>
                <a:lnTo>
                  <a:pt x="187" y="371"/>
                </a:lnTo>
                <a:lnTo>
                  <a:pt x="190" y="369"/>
                </a:lnTo>
                <a:lnTo>
                  <a:pt x="193" y="367"/>
                </a:lnTo>
                <a:lnTo>
                  <a:pt x="196" y="363"/>
                </a:lnTo>
                <a:lnTo>
                  <a:pt x="199" y="359"/>
                </a:lnTo>
                <a:lnTo>
                  <a:pt x="201" y="356"/>
                </a:lnTo>
                <a:lnTo>
                  <a:pt x="202" y="350"/>
                </a:lnTo>
                <a:lnTo>
                  <a:pt x="202" y="344"/>
                </a:lnTo>
                <a:lnTo>
                  <a:pt x="203" y="337"/>
                </a:lnTo>
                <a:lnTo>
                  <a:pt x="201" y="329"/>
                </a:lnTo>
                <a:lnTo>
                  <a:pt x="199" y="320"/>
                </a:lnTo>
                <a:lnTo>
                  <a:pt x="194" y="309"/>
                </a:lnTo>
                <a:lnTo>
                  <a:pt x="189" y="296"/>
                </a:lnTo>
                <a:lnTo>
                  <a:pt x="188" y="296"/>
                </a:lnTo>
                <a:lnTo>
                  <a:pt x="187" y="295"/>
                </a:lnTo>
                <a:lnTo>
                  <a:pt x="186" y="294"/>
                </a:lnTo>
                <a:lnTo>
                  <a:pt x="185" y="291"/>
                </a:lnTo>
                <a:lnTo>
                  <a:pt x="181" y="290"/>
                </a:lnTo>
                <a:lnTo>
                  <a:pt x="179" y="287"/>
                </a:lnTo>
                <a:lnTo>
                  <a:pt x="178" y="284"/>
                </a:lnTo>
                <a:lnTo>
                  <a:pt x="176" y="279"/>
                </a:lnTo>
                <a:lnTo>
                  <a:pt x="174" y="275"/>
                </a:lnTo>
                <a:lnTo>
                  <a:pt x="173" y="270"/>
                </a:lnTo>
                <a:lnTo>
                  <a:pt x="173" y="265"/>
                </a:lnTo>
                <a:lnTo>
                  <a:pt x="173" y="258"/>
                </a:lnTo>
                <a:lnTo>
                  <a:pt x="174" y="251"/>
                </a:lnTo>
                <a:lnTo>
                  <a:pt x="177" y="244"/>
                </a:lnTo>
                <a:lnTo>
                  <a:pt x="181" y="236"/>
                </a:lnTo>
                <a:lnTo>
                  <a:pt x="187" y="227"/>
                </a:lnTo>
                <a:lnTo>
                  <a:pt x="178" y="230"/>
                </a:lnTo>
                <a:lnTo>
                  <a:pt x="171" y="232"/>
                </a:lnTo>
                <a:lnTo>
                  <a:pt x="164" y="236"/>
                </a:lnTo>
                <a:lnTo>
                  <a:pt x="159" y="239"/>
                </a:lnTo>
                <a:lnTo>
                  <a:pt x="154" y="245"/>
                </a:lnTo>
                <a:lnTo>
                  <a:pt x="150" y="250"/>
                </a:lnTo>
                <a:lnTo>
                  <a:pt x="147" y="255"/>
                </a:lnTo>
                <a:lnTo>
                  <a:pt x="146" y="260"/>
                </a:lnTo>
                <a:lnTo>
                  <a:pt x="143" y="267"/>
                </a:lnTo>
                <a:lnTo>
                  <a:pt x="142" y="272"/>
                </a:lnTo>
                <a:lnTo>
                  <a:pt x="142" y="277"/>
                </a:lnTo>
                <a:lnTo>
                  <a:pt x="142" y="282"/>
                </a:lnTo>
                <a:lnTo>
                  <a:pt x="142" y="287"/>
                </a:lnTo>
                <a:lnTo>
                  <a:pt x="142" y="291"/>
                </a:lnTo>
                <a:lnTo>
                  <a:pt x="142" y="295"/>
                </a:lnTo>
                <a:lnTo>
                  <a:pt x="144" y="298"/>
                </a:lnTo>
                <a:lnTo>
                  <a:pt x="148" y="316"/>
                </a:lnTo>
                <a:lnTo>
                  <a:pt x="151" y="331"/>
                </a:lnTo>
                <a:lnTo>
                  <a:pt x="152" y="345"/>
                </a:lnTo>
                <a:lnTo>
                  <a:pt x="152" y="355"/>
                </a:lnTo>
                <a:lnTo>
                  <a:pt x="149" y="365"/>
                </a:lnTo>
                <a:lnTo>
                  <a:pt x="146" y="372"/>
                </a:lnTo>
                <a:lnTo>
                  <a:pt x="142" y="379"/>
                </a:lnTo>
                <a:lnTo>
                  <a:pt x="138" y="381"/>
                </a:lnTo>
                <a:lnTo>
                  <a:pt x="133" y="384"/>
                </a:lnTo>
                <a:lnTo>
                  <a:pt x="128" y="385"/>
                </a:lnTo>
                <a:lnTo>
                  <a:pt x="123" y="384"/>
                </a:lnTo>
                <a:lnTo>
                  <a:pt x="120" y="381"/>
                </a:lnTo>
                <a:lnTo>
                  <a:pt x="117" y="379"/>
                </a:lnTo>
                <a:lnTo>
                  <a:pt x="116" y="373"/>
                </a:lnTo>
                <a:lnTo>
                  <a:pt x="115" y="367"/>
                </a:lnTo>
                <a:lnTo>
                  <a:pt x="117" y="359"/>
                </a:lnTo>
                <a:lnTo>
                  <a:pt x="117" y="356"/>
                </a:lnTo>
                <a:lnTo>
                  <a:pt x="118" y="352"/>
                </a:lnTo>
                <a:lnTo>
                  <a:pt x="118" y="350"/>
                </a:lnTo>
                <a:lnTo>
                  <a:pt x="119" y="346"/>
                </a:lnTo>
                <a:lnTo>
                  <a:pt x="118" y="345"/>
                </a:lnTo>
                <a:lnTo>
                  <a:pt x="118" y="342"/>
                </a:lnTo>
                <a:lnTo>
                  <a:pt x="116" y="341"/>
                </a:lnTo>
                <a:lnTo>
                  <a:pt x="116" y="339"/>
                </a:lnTo>
                <a:lnTo>
                  <a:pt x="114" y="339"/>
                </a:lnTo>
                <a:lnTo>
                  <a:pt x="113" y="337"/>
                </a:lnTo>
                <a:lnTo>
                  <a:pt x="111" y="336"/>
                </a:lnTo>
                <a:lnTo>
                  <a:pt x="111" y="334"/>
                </a:lnTo>
                <a:lnTo>
                  <a:pt x="109" y="334"/>
                </a:lnTo>
                <a:lnTo>
                  <a:pt x="109" y="332"/>
                </a:lnTo>
                <a:lnTo>
                  <a:pt x="108" y="330"/>
                </a:lnTo>
                <a:lnTo>
                  <a:pt x="108" y="329"/>
                </a:lnTo>
                <a:lnTo>
                  <a:pt x="106" y="328"/>
                </a:lnTo>
                <a:lnTo>
                  <a:pt x="106" y="326"/>
                </a:lnTo>
                <a:lnTo>
                  <a:pt x="106" y="325"/>
                </a:lnTo>
                <a:lnTo>
                  <a:pt x="106" y="323"/>
                </a:lnTo>
                <a:lnTo>
                  <a:pt x="104" y="321"/>
                </a:lnTo>
                <a:lnTo>
                  <a:pt x="104" y="320"/>
                </a:lnTo>
                <a:lnTo>
                  <a:pt x="104" y="318"/>
                </a:lnTo>
                <a:lnTo>
                  <a:pt x="104" y="315"/>
                </a:lnTo>
                <a:lnTo>
                  <a:pt x="102" y="314"/>
                </a:lnTo>
                <a:lnTo>
                  <a:pt x="102" y="312"/>
                </a:lnTo>
                <a:lnTo>
                  <a:pt x="102" y="310"/>
                </a:lnTo>
                <a:lnTo>
                  <a:pt x="102" y="309"/>
                </a:lnTo>
                <a:lnTo>
                  <a:pt x="101" y="308"/>
                </a:lnTo>
                <a:lnTo>
                  <a:pt x="101" y="306"/>
                </a:lnTo>
                <a:lnTo>
                  <a:pt x="101" y="305"/>
                </a:lnTo>
                <a:lnTo>
                  <a:pt x="97" y="318"/>
                </a:lnTo>
                <a:lnTo>
                  <a:pt x="94" y="328"/>
                </a:lnTo>
                <a:lnTo>
                  <a:pt x="92" y="337"/>
                </a:lnTo>
                <a:lnTo>
                  <a:pt x="91" y="345"/>
                </a:lnTo>
                <a:lnTo>
                  <a:pt x="90" y="352"/>
                </a:lnTo>
                <a:lnTo>
                  <a:pt x="90" y="357"/>
                </a:lnTo>
                <a:lnTo>
                  <a:pt x="91" y="362"/>
                </a:lnTo>
                <a:lnTo>
                  <a:pt x="92" y="366"/>
                </a:lnTo>
                <a:lnTo>
                  <a:pt x="93" y="370"/>
                </a:lnTo>
                <a:lnTo>
                  <a:pt x="95" y="372"/>
                </a:lnTo>
                <a:lnTo>
                  <a:pt x="97" y="376"/>
                </a:lnTo>
                <a:lnTo>
                  <a:pt x="98" y="377"/>
                </a:lnTo>
                <a:lnTo>
                  <a:pt x="100" y="381"/>
                </a:lnTo>
                <a:lnTo>
                  <a:pt x="102" y="383"/>
                </a:lnTo>
                <a:lnTo>
                  <a:pt x="104" y="386"/>
                </a:lnTo>
                <a:lnTo>
                  <a:pt x="105" y="388"/>
                </a:lnTo>
                <a:lnTo>
                  <a:pt x="108" y="393"/>
                </a:lnTo>
                <a:lnTo>
                  <a:pt x="110" y="398"/>
                </a:lnTo>
                <a:lnTo>
                  <a:pt x="112" y="402"/>
                </a:lnTo>
                <a:lnTo>
                  <a:pt x="113" y="405"/>
                </a:lnTo>
                <a:lnTo>
                  <a:pt x="112" y="409"/>
                </a:lnTo>
                <a:lnTo>
                  <a:pt x="111" y="412"/>
                </a:lnTo>
                <a:lnTo>
                  <a:pt x="109" y="414"/>
                </a:lnTo>
                <a:lnTo>
                  <a:pt x="107" y="416"/>
                </a:lnTo>
                <a:lnTo>
                  <a:pt x="104" y="417"/>
                </a:lnTo>
                <a:lnTo>
                  <a:pt x="101" y="417"/>
                </a:lnTo>
                <a:lnTo>
                  <a:pt x="97" y="417"/>
                </a:lnTo>
                <a:lnTo>
                  <a:pt x="94" y="414"/>
                </a:lnTo>
                <a:lnTo>
                  <a:pt x="91" y="412"/>
                </a:lnTo>
                <a:lnTo>
                  <a:pt x="88" y="408"/>
                </a:lnTo>
                <a:lnTo>
                  <a:pt x="85" y="404"/>
                </a:lnTo>
                <a:lnTo>
                  <a:pt x="83" y="397"/>
                </a:lnTo>
                <a:lnTo>
                  <a:pt x="77" y="409"/>
                </a:lnTo>
                <a:lnTo>
                  <a:pt x="73" y="419"/>
                </a:lnTo>
                <a:lnTo>
                  <a:pt x="71" y="429"/>
                </a:lnTo>
                <a:lnTo>
                  <a:pt x="71" y="438"/>
                </a:lnTo>
                <a:lnTo>
                  <a:pt x="72" y="446"/>
                </a:lnTo>
                <a:lnTo>
                  <a:pt x="74" y="453"/>
                </a:lnTo>
                <a:lnTo>
                  <a:pt x="77" y="460"/>
                </a:lnTo>
                <a:lnTo>
                  <a:pt x="80" y="465"/>
                </a:lnTo>
                <a:lnTo>
                  <a:pt x="84" y="470"/>
                </a:lnTo>
                <a:lnTo>
                  <a:pt x="88" y="475"/>
                </a:lnTo>
                <a:lnTo>
                  <a:pt x="92" y="478"/>
                </a:lnTo>
                <a:lnTo>
                  <a:pt x="97" y="480"/>
                </a:lnTo>
                <a:lnTo>
                  <a:pt x="100" y="483"/>
                </a:lnTo>
                <a:lnTo>
                  <a:pt x="104" y="484"/>
                </a:lnTo>
                <a:lnTo>
                  <a:pt x="106" y="485"/>
                </a:lnTo>
                <a:lnTo>
                  <a:pt x="108" y="485"/>
                </a:lnTo>
                <a:lnTo>
                  <a:pt x="104" y="487"/>
                </a:lnTo>
                <a:lnTo>
                  <a:pt x="98" y="487"/>
                </a:lnTo>
                <a:lnTo>
                  <a:pt x="92" y="487"/>
                </a:lnTo>
                <a:lnTo>
                  <a:pt x="86" y="485"/>
                </a:lnTo>
                <a:lnTo>
                  <a:pt x="77" y="484"/>
                </a:lnTo>
                <a:lnTo>
                  <a:pt x="70" y="481"/>
                </a:lnTo>
                <a:lnTo>
                  <a:pt x="61" y="478"/>
                </a:lnTo>
                <a:lnTo>
                  <a:pt x="54" y="473"/>
                </a:lnTo>
                <a:lnTo>
                  <a:pt x="46" y="468"/>
                </a:lnTo>
                <a:lnTo>
                  <a:pt x="37" y="462"/>
                </a:lnTo>
                <a:lnTo>
                  <a:pt x="30" y="455"/>
                </a:lnTo>
                <a:lnTo>
                  <a:pt x="23" y="446"/>
                </a:lnTo>
                <a:lnTo>
                  <a:pt x="17" y="437"/>
                </a:lnTo>
                <a:lnTo>
                  <a:pt x="12" y="426"/>
                </a:lnTo>
                <a:lnTo>
                  <a:pt x="8" y="414"/>
                </a:lnTo>
                <a:lnTo>
                  <a:pt x="7" y="401"/>
                </a:lnTo>
                <a:lnTo>
                  <a:pt x="6" y="401"/>
                </a:lnTo>
                <a:lnTo>
                  <a:pt x="6" y="399"/>
                </a:lnTo>
                <a:lnTo>
                  <a:pt x="6" y="397"/>
                </a:lnTo>
                <a:lnTo>
                  <a:pt x="6" y="396"/>
                </a:lnTo>
                <a:lnTo>
                  <a:pt x="6" y="394"/>
                </a:lnTo>
                <a:lnTo>
                  <a:pt x="6" y="393"/>
                </a:lnTo>
                <a:lnTo>
                  <a:pt x="7" y="390"/>
                </a:lnTo>
                <a:lnTo>
                  <a:pt x="6" y="388"/>
                </a:lnTo>
                <a:lnTo>
                  <a:pt x="6" y="385"/>
                </a:lnTo>
                <a:lnTo>
                  <a:pt x="5" y="382"/>
                </a:lnTo>
                <a:lnTo>
                  <a:pt x="5" y="379"/>
                </a:lnTo>
                <a:lnTo>
                  <a:pt x="4" y="375"/>
                </a:lnTo>
                <a:lnTo>
                  <a:pt x="3" y="371"/>
                </a:lnTo>
                <a:lnTo>
                  <a:pt x="1" y="366"/>
                </a:lnTo>
                <a:lnTo>
                  <a:pt x="1" y="360"/>
                </a:lnTo>
                <a:lnTo>
                  <a:pt x="0" y="355"/>
                </a:lnTo>
                <a:lnTo>
                  <a:pt x="0" y="350"/>
                </a:lnTo>
                <a:lnTo>
                  <a:pt x="0" y="345"/>
                </a:lnTo>
                <a:lnTo>
                  <a:pt x="0" y="340"/>
                </a:lnTo>
                <a:lnTo>
                  <a:pt x="0" y="335"/>
                </a:lnTo>
                <a:lnTo>
                  <a:pt x="0" y="330"/>
                </a:lnTo>
                <a:lnTo>
                  <a:pt x="0" y="326"/>
                </a:lnTo>
                <a:lnTo>
                  <a:pt x="1" y="321"/>
                </a:lnTo>
                <a:lnTo>
                  <a:pt x="1" y="317"/>
                </a:lnTo>
                <a:lnTo>
                  <a:pt x="1" y="313"/>
                </a:lnTo>
                <a:lnTo>
                  <a:pt x="1" y="310"/>
                </a:lnTo>
                <a:lnTo>
                  <a:pt x="2" y="306"/>
                </a:lnTo>
                <a:lnTo>
                  <a:pt x="2" y="304"/>
                </a:lnTo>
                <a:lnTo>
                  <a:pt x="4" y="301"/>
                </a:lnTo>
                <a:lnTo>
                  <a:pt x="4" y="299"/>
                </a:lnTo>
                <a:lnTo>
                  <a:pt x="5" y="296"/>
                </a:lnTo>
                <a:lnTo>
                  <a:pt x="6" y="300"/>
                </a:lnTo>
                <a:lnTo>
                  <a:pt x="8" y="304"/>
                </a:lnTo>
                <a:lnTo>
                  <a:pt x="8" y="307"/>
                </a:lnTo>
                <a:lnTo>
                  <a:pt x="10" y="309"/>
                </a:lnTo>
                <a:lnTo>
                  <a:pt x="10" y="311"/>
                </a:lnTo>
                <a:lnTo>
                  <a:pt x="10" y="313"/>
                </a:lnTo>
                <a:lnTo>
                  <a:pt x="10" y="314"/>
                </a:lnTo>
                <a:lnTo>
                  <a:pt x="12" y="316"/>
                </a:lnTo>
                <a:lnTo>
                  <a:pt x="11" y="318"/>
                </a:lnTo>
                <a:lnTo>
                  <a:pt x="11" y="320"/>
                </a:lnTo>
                <a:lnTo>
                  <a:pt x="11" y="322"/>
                </a:lnTo>
                <a:lnTo>
                  <a:pt x="11" y="324"/>
                </a:lnTo>
                <a:lnTo>
                  <a:pt x="11" y="328"/>
                </a:lnTo>
                <a:lnTo>
                  <a:pt x="12" y="329"/>
                </a:lnTo>
                <a:lnTo>
                  <a:pt x="13" y="333"/>
                </a:lnTo>
                <a:lnTo>
                  <a:pt x="15" y="335"/>
                </a:lnTo>
                <a:lnTo>
                  <a:pt x="15" y="337"/>
                </a:lnTo>
                <a:lnTo>
                  <a:pt x="15" y="338"/>
                </a:lnTo>
                <a:lnTo>
                  <a:pt x="15" y="339"/>
                </a:lnTo>
                <a:lnTo>
                  <a:pt x="17" y="339"/>
                </a:lnTo>
                <a:lnTo>
                  <a:pt x="17" y="341"/>
                </a:lnTo>
                <a:lnTo>
                  <a:pt x="18" y="341"/>
                </a:lnTo>
                <a:lnTo>
                  <a:pt x="18" y="343"/>
                </a:lnTo>
                <a:lnTo>
                  <a:pt x="20" y="343"/>
                </a:lnTo>
                <a:lnTo>
                  <a:pt x="20" y="345"/>
                </a:lnTo>
                <a:lnTo>
                  <a:pt x="20" y="346"/>
                </a:lnTo>
                <a:lnTo>
                  <a:pt x="22" y="346"/>
                </a:lnTo>
                <a:lnTo>
                  <a:pt x="22" y="347"/>
                </a:lnTo>
                <a:lnTo>
                  <a:pt x="23" y="347"/>
                </a:lnTo>
                <a:lnTo>
                  <a:pt x="25" y="347"/>
                </a:lnTo>
                <a:lnTo>
                  <a:pt x="25" y="348"/>
                </a:lnTo>
                <a:lnTo>
                  <a:pt x="25" y="347"/>
                </a:lnTo>
                <a:lnTo>
                  <a:pt x="25" y="345"/>
                </a:lnTo>
                <a:lnTo>
                  <a:pt x="23" y="343"/>
                </a:lnTo>
                <a:lnTo>
                  <a:pt x="23" y="340"/>
                </a:lnTo>
                <a:lnTo>
                  <a:pt x="23" y="337"/>
                </a:lnTo>
                <a:lnTo>
                  <a:pt x="23" y="332"/>
                </a:lnTo>
                <a:lnTo>
                  <a:pt x="23" y="328"/>
                </a:lnTo>
                <a:lnTo>
                  <a:pt x="23" y="323"/>
                </a:lnTo>
                <a:lnTo>
                  <a:pt x="24" y="318"/>
                </a:lnTo>
                <a:lnTo>
                  <a:pt x="26" y="312"/>
                </a:lnTo>
                <a:lnTo>
                  <a:pt x="28" y="305"/>
                </a:lnTo>
                <a:lnTo>
                  <a:pt x="31" y="299"/>
                </a:lnTo>
                <a:lnTo>
                  <a:pt x="36" y="292"/>
                </a:lnTo>
                <a:lnTo>
                  <a:pt x="42" y="285"/>
                </a:lnTo>
                <a:lnTo>
                  <a:pt x="42" y="283"/>
                </a:lnTo>
                <a:lnTo>
                  <a:pt x="42" y="282"/>
                </a:lnTo>
                <a:lnTo>
                  <a:pt x="44" y="280"/>
                </a:lnTo>
                <a:lnTo>
                  <a:pt x="44" y="278"/>
                </a:lnTo>
                <a:lnTo>
                  <a:pt x="46" y="276"/>
                </a:lnTo>
                <a:lnTo>
                  <a:pt x="47" y="273"/>
                </a:lnTo>
                <a:lnTo>
                  <a:pt x="48" y="269"/>
                </a:lnTo>
                <a:lnTo>
                  <a:pt x="48" y="266"/>
                </a:lnTo>
                <a:lnTo>
                  <a:pt x="49" y="262"/>
                </a:lnTo>
                <a:lnTo>
                  <a:pt x="49" y="256"/>
                </a:lnTo>
                <a:lnTo>
                  <a:pt x="49" y="250"/>
                </a:lnTo>
                <a:lnTo>
                  <a:pt x="47" y="243"/>
                </a:lnTo>
                <a:lnTo>
                  <a:pt x="47" y="236"/>
                </a:lnTo>
                <a:lnTo>
                  <a:pt x="44" y="228"/>
                </a:lnTo>
                <a:lnTo>
                  <a:pt x="42" y="218"/>
                </a:lnTo>
                <a:lnTo>
                  <a:pt x="39" y="210"/>
                </a:lnTo>
                <a:lnTo>
                  <a:pt x="37" y="202"/>
                </a:lnTo>
                <a:lnTo>
                  <a:pt x="37" y="195"/>
                </a:lnTo>
                <a:lnTo>
                  <a:pt x="37" y="187"/>
                </a:lnTo>
                <a:lnTo>
                  <a:pt x="37" y="181"/>
                </a:lnTo>
                <a:lnTo>
                  <a:pt x="37" y="174"/>
                </a:lnTo>
                <a:lnTo>
                  <a:pt x="39" y="168"/>
                </a:lnTo>
                <a:lnTo>
                  <a:pt x="41" y="162"/>
                </a:lnTo>
                <a:lnTo>
                  <a:pt x="42" y="157"/>
                </a:lnTo>
                <a:lnTo>
                  <a:pt x="45" y="151"/>
                </a:lnTo>
                <a:lnTo>
                  <a:pt x="47" y="146"/>
                </a:lnTo>
                <a:lnTo>
                  <a:pt x="50" y="141"/>
                </a:lnTo>
                <a:lnTo>
                  <a:pt x="53" y="137"/>
                </a:lnTo>
                <a:lnTo>
                  <a:pt x="56" y="132"/>
                </a:lnTo>
                <a:lnTo>
                  <a:pt x="60" y="127"/>
                </a:lnTo>
                <a:lnTo>
                  <a:pt x="63" y="122"/>
                </a:lnTo>
                <a:lnTo>
                  <a:pt x="61" y="129"/>
                </a:lnTo>
                <a:lnTo>
                  <a:pt x="60" y="135"/>
                </a:lnTo>
                <a:lnTo>
                  <a:pt x="60" y="142"/>
                </a:lnTo>
                <a:lnTo>
                  <a:pt x="60" y="148"/>
                </a:lnTo>
                <a:lnTo>
                  <a:pt x="60" y="155"/>
                </a:lnTo>
                <a:lnTo>
                  <a:pt x="60" y="162"/>
                </a:lnTo>
                <a:lnTo>
                  <a:pt x="61" y="168"/>
                </a:lnTo>
                <a:lnTo>
                  <a:pt x="64" y="175"/>
                </a:lnTo>
                <a:lnTo>
                  <a:pt x="65" y="182"/>
                </a:lnTo>
                <a:lnTo>
                  <a:pt x="69" y="188"/>
                </a:lnTo>
                <a:lnTo>
                  <a:pt x="73" y="195"/>
                </a:lnTo>
                <a:lnTo>
                  <a:pt x="78" y="200"/>
                </a:lnTo>
                <a:lnTo>
                  <a:pt x="83" y="205"/>
                </a:lnTo>
                <a:lnTo>
                  <a:pt x="89" y="209"/>
                </a:lnTo>
                <a:lnTo>
                  <a:pt x="97" y="213"/>
                </a:lnTo>
                <a:lnTo>
                  <a:pt x="106" y="216"/>
                </a:lnTo>
                <a:lnTo>
                  <a:pt x="105" y="216"/>
                </a:lnTo>
                <a:lnTo>
                  <a:pt x="105" y="214"/>
                </a:lnTo>
                <a:lnTo>
                  <a:pt x="105" y="213"/>
                </a:lnTo>
                <a:lnTo>
                  <a:pt x="104" y="211"/>
                </a:lnTo>
                <a:lnTo>
                  <a:pt x="104" y="208"/>
                </a:lnTo>
                <a:lnTo>
                  <a:pt x="104" y="205"/>
                </a:lnTo>
                <a:lnTo>
                  <a:pt x="104" y="200"/>
                </a:lnTo>
                <a:lnTo>
                  <a:pt x="104" y="197"/>
                </a:lnTo>
                <a:lnTo>
                  <a:pt x="105" y="192"/>
                </a:lnTo>
                <a:lnTo>
                  <a:pt x="106" y="186"/>
                </a:lnTo>
                <a:lnTo>
                  <a:pt x="108" y="179"/>
                </a:lnTo>
                <a:lnTo>
                  <a:pt x="110" y="173"/>
                </a:lnTo>
                <a:lnTo>
                  <a:pt x="113" y="165"/>
                </a:lnTo>
                <a:lnTo>
                  <a:pt x="117" y="157"/>
                </a:lnTo>
                <a:lnTo>
                  <a:pt x="123" y="146"/>
                </a:lnTo>
                <a:lnTo>
                  <a:pt x="123" y="145"/>
                </a:lnTo>
                <a:lnTo>
                  <a:pt x="124" y="143"/>
                </a:lnTo>
                <a:lnTo>
                  <a:pt x="125" y="141"/>
                </a:lnTo>
                <a:lnTo>
                  <a:pt x="127" y="137"/>
                </a:lnTo>
                <a:lnTo>
                  <a:pt x="127" y="134"/>
                </a:lnTo>
                <a:lnTo>
                  <a:pt x="129" y="130"/>
                </a:lnTo>
                <a:lnTo>
                  <a:pt x="130" y="125"/>
                </a:lnTo>
                <a:lnTo>
                  <a:pt x="131" y="119"/>
                </a:lnTo>
                <a:lnTo>
                  <a:pt x="131" y="114"/>
                </a:lnTo>
                <a:lnTo>
                  <a:pt x="132" y="108"/>
                </a:lnTo>
                <a:lnTo>
                  <a:pt x="131" y="103"/>
                </a:lnTo>
                <a:lnTo>
                  <a:pt x="131" y="96"/>
                </a:lnTo>
                <a:lnTo>
                  <a:pt x="129" y="89"/>
                </a:lnTo>
                <a:lnTo>
                  <a:pt x="127" y="82"/>
                </a:lnTo>
                <a:lnTo>
                  <a:pt x="123" y="75"/>
                </a:lnTo>
                <a:lnTo>
                  <a:pt x="120" y="68"/>
                </a:lnTo>
                <a:lnTo>
                  <a:pt x="115" y="63"/>
                </a:lnTo>
                <a:lnTo>
                  <a:pt x="112" y="58"/>
                </a:lnTo>
                <a:lnTo>
                  <a:pt x="110" y="53"/>
                </a:lnTo>
                <a:lnTo>
                  <a:pt x="109" y="46"/>
                </a:lnTo>
                <a:lnTo>
                  <a:pt x="109" y="41"/>
                </a:lnTo>
                <a:lnTo>
                  <a:pt x="109" y="36"/>
                </a:lnTo>
                <a:lnTo>
                  <a:pt x="110" y="30"/>
                </a:lnTo>
                <a:lnTo>
                  <a:pt x="112" y="24"/>
                </a:lnTo>
                <a:lnTo>
                  <a:pt x="114" y="20"/>
                </a:lnTo>
                <a:lnTo>
                  <a:pt x="116" y="15"/>
                </a:lnTo>
                <a:lnTo>
                  <a:pt x="117" y="12"/>
                </a:lnTo>
                <a:lnTo>
                  <a:pt x="119" y="8"/>
                </a:lnTo>
                <a:lnTo>
                  <a:pt x="121" y="6"/>
                </a:lnTo>
                <a:lnTo>
                  <a:pt x="123" y="3"/>
                </a:lnTo>
                <a:lnTo>
                  <a:pt x="123" y="2"/>
                </a:lnTo>
                <a:lnTo>
                  <a:pt x="125" y="1"/>
                </a:lnTo>
                <a:lnTo>
                  <a:pt x="123" y="1"/>
                </a:lnTo>
                <a:lnTo>
                  <a:pt x="123" y="0"/>
                </a:lnTo>
              </a:path>
            </a:pathLst>
          </a:custGeom>
          <a:gradFill rotWithShape="0">
            <a:gsLst>
              <a:gs pos="0">
                <a:srgbClr val="FFFF00"/>
              </a:gs>
              <a:gs pos="100000">
                <a:srgbClr val="FF0000"/>
              </a:gs>
            </a:gsLst>
            <a:lin ang="5400000" scaled="1"/>
          </a:gradFill>
          <a:ln w="9207">
            <a:solidFill>
              <a:srgbClr val="FFFF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nvGrpSpPr>
          <p:cNvPr id="8" name="Group 627"/>
          <p:cNvGrpSpPr>
            <a:grpSpLocks/>
          </p:cNvGrpSpPr>
          <p:nvPr/>
        </p:nvGrpSpPr>
        <p:grpSpPr bwMode="auto">
          <a:xfrm>
            <a:off x="568036" y="1293812"/>
            <a:ext cx="1428750" cy="765175"/>
            <a:chOff x="867" y="3632"/>
            <a:chExt cx="600" cy="382"/>
          </a:xfrm>
        </p:grpSpPr>
        <p:sp>
          <p:nvSpPr>
            <p:cNvPr id="9" name="Freeform 628"/>
            <p:cNvSpPr>
              <a:spLocks/>
            </p:cNvSpPr>
            <p:nvPr/>
          </p:nvSpPr>
          <p:spPr bwMode="auto">
            <a:xfrm>
              <a:off x="1056" y="364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3 w 411"/>
                <a:gd name="T11" fmla="*/ 161 h 249"/>
                <a:gd name="T12" fmla="*/ 14 w 411"/>
                <a:gd name="T13" fmla="*/ 186 h 249"/>
                <a:gd name="T14" fmla="*/ 26 w 411"/>
                <a:gd name="T15" fmla="*/ 206 h 249"/>
                <a:gd name="T16" fmla="*/ 46 w 411"/>
                <a:gd name="T17" fmla="*/ 218 h 249"/>
                <a:gd name="T18" fmla="*/ 71 w 411"/>
                <a:gd name="T19" fmla="*/ 220 h 249"/>
                <a:gd name="T20" fmla="*/ 96 w 411"/>
                <a:gd name="T21" fmla="*/ 206 h 249"/>
                <a:gd name="T22" fmla="*/ 111 w 411"/>
                <a:gd name="T23" fmla="*/ 220 h 249"/>
                <a:gd name="T24" fmla="*/ 131 w 411"/>
                <a:gd name="T25" fmla="*/ 228 h 249"/>
                <a:gd name="T26" fmla="*/ 151 w 411"/>
                <a:gd name="T27" fmla="*/ 232 h 249"/>
                <a:gd name="T28" fmla="*/ 172 w 411"/>
                <a:gd name="T29" fmla="*/ 231 h 249"/>
                <a:gd name="T30" fmla="*/ 193 w 411"/>
                <a:gd name="T31" fmla="*/ 225 h 249"/>
                <a:gd name="T32" fmla="*/ 217 w 411"/>
                <a:gd name="T33" fmla="*/ 234 h 249"/>
                <a:gd name="T34" fmla="*/ 243 w 411"/>
                <a:gd name="T35" fmla="*/ 245 h 249"/>
                <a:gd name="T36" fmla="*/ 274 w 411"/>
                <a:gd name="T37" fmla="*/ 247 h 249"/>
                <a:gd name="T38" fmla="*/ 302 w 411"/>
                <a:gd name="T39" fmla="*/ 241 h 249"/>
                <a:gd name="T40" fmla="*/ 330 w 411"/>
                <a:gd name="T41" fmla="*/ 227 h 249"/>
                <a:gd name="T42" fmla="*/ 356 w 411"/>
                <a:gd name="T43" fmla="*/ 216 h 249"/>
                <a:gd name="T44" fmla="*/ 384 w 411"/>
                <a:gd name="T45" fmla="*/ 209 h 249"/>
                <a:gd name="T46" fmla="*/ 402 w 411"/>
                <a:gd name="T47" fmla="*/ 192 h 249"/>
                <a:gd name="T48" fmla="*/ 410 w 411"/>
                <a:gd name="T49" fmla="*/ 168 h 249"/>
                <a:gd name="T50" fmla="*/ 406 w 411"/>
                <a:gd name="T51" fmla="*/ 142 h 249"/>
                <a:gd name="T52" fmla="*/ 389 w 411"/>
                <a:gd name="T53" fmla="*/ 118 h 249"/>
                <a:gd name="T54" fmla="*/ 399 w 411"/>
                <a:gd name="T55" fmla="*/ 104 h 249"/>
                <a:gd name="T56" fmla="*/ 400 w 411"/>
                <a:gd name="T57" fmla="*/ 89 h 249"/>
                <a:gd name="T58" fmla="*/ 392 w 411"/>
                <a:gd name="T59" fmla="*/ 75 h 249"/>
                <a:gd name="T60" fmla="*/ 379 w 411"/>
                <a:gd name="T61" fmla="*/ 65 h 249"/>
                <a:gd name="T62" fmla="*/ 360 w 411"/>
                <a:gd name="T63" fmla="*/ 64 h 249"/>
                <a:gd name="T64" fmla="*/ 346 w 411"/>
                <a:gd name="T65" fmla="*/ 56 h 249"/>
                <a:gd name="T66" fmla="*/ 328 w 411"/>
                <a:gd name="T67" fmla="*/ 45 h 249"/>
                <a:gd name="T68" fmla="*/ 312 w 411"/>
                <a:gd name="T69" fmla="*/ 36 h 249"/>
                <a:gd name="T70" fmla="*/ 291 w 411"/>
                <a:gd name="T71" fmla="*/ 35 h 249"/>
                <a:gd name="T72" fmla="*/ 272 w 411"/>
                <a:gd name="T73" fmla="*/ 36 h 249"/>
                <a:gd name="T74" fmla="*/ 254 w 411"/>
                <a:gd name="T75" fmla="*/ 31 h 249"/>
                <a:gd name="T76" fmla="*/ 232 w 411"/>
                <a:gd name="T77" fmla="*/ 10 h 249"/>
                <a:gd name="T78" fmla="*/ 203 w 411"/>
                <a:gd name="T79" fmla="*/ 1 h 249"/>
                <a:gd name="T80" fmla="*/ 175 w 411"/>
                <a:gd name="T81" fmla="*/ 3 h 249"/>
                <a:gd name="T82" fmla="*/ 148 w 411"/>
                <a:gd name="T83" fmla="*/ 17 h 249"/>
                <a:gd name="T84" fmla="*/ 129 w 411"/>
                <a:gd name="T85" fmla="*/ 39 h 249"/>
                <a:gd name="T86" fmla="*/ 111 w 411"/>
                <a:gd name="T87" fmla="*/ 26 h 249"/>
                <a:gd name="T88" fmla="*/ 91 w 411"/>
                <a:gd name="T89" fmla="*/ 21 h 249"/>
                <a:gd name="T90" fmla="*/ 71 w 411"/>
                <a:gd name="T91" fmla="*/ 26 h 249"/>
                <a:gd name="T92" fmla="*/ 53 w 411"/>
                <a:gd name="T93" fmla="*/ 37 h 249"/>
                <a:gd name="T94" fmla="*/ 43 w 411"/>
                <a:gd name="T95" fmla="*/ 56 h 249"/>
                <a:gd name="T96" fmla="*/ 41 w 411"/>
                <a:gd name="T97" fmla="*/ 63 h 249"/>
                <a:gd name="T98" fmla="*/ 41 w 411"/>
                <a:gd name="T99" fmla="*/ 63 h 249"/>
                <a:gd name="T100" fmla="*/ 41 w 411"/>
                <a:gd name="T101" fmla="*/ 63 h 249"/>
                <a:gd name="T102" fmla="*/ 41 w 411"/>
                <a:gd name="T103" fmla="*/ 63 h 249"/>
                <a:gd name="T104" fmla="*/ 41 w 411"/>
                <a:gd name="T105" fmla="*/ 63 h 249"/>
                <a:gd name="T106" fmla="*/ 41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1" y="63"/>
                  </a:moveTo>
                  <a:lnTo>
                    <a:pt x="33" y="66"/>
                  </a:lnTo>
                  <a:lnTo>
                    <a:pt x="26" y="69"/>
                  </a:lnTo>
                  <a:lnTo>
                    <a:pt x="21" y="74"/>
                  </a:lnTo>
                  <a:lnTo>
                    <a:pt x="16" y="78"/>
                  </a:lnTo>
                  <a:lnTo>
                    <a:pt x="11" y="84"/>
                  </a:lnTo>
                  <a:lnTo>
                    <a:pt x="7" y="89"/>
                  </a:lnTo>
                  <a:lnTo>
                    <a:pt x="4" y="96"/>
                  </a:lnTo>
                  <a:lnTo>
                    <a:pt x="2" y="101"/>
                  </a:lnTo>
                  <a:lnTo>
                    <a:pt x="1" y="107"/>
                  </a:lnTo>
                  <a:lnTo>
                    <a:pt x="0" y="114"/>
                  </a:lnTo>
                  <a:lnTo>
                    <a:pt x="0" y="121"/>
                  </a:lnTo>
                  <a:lnTo>
                    <a:pt x="2" y="128"/>
                  </a:lnTo>
                  <a:lnTo>
                    <a:pt x="3" y="135"/>
                  </a:lnTo>
                  <a:lnTo>
                    <a:pt x="7" y="140"/>
                  </a:lnTo>
                  <a:lnTo>
                    <a:pt x="11" y="146"/>
                  </a:lnTo>
                  <a:lnTo>
                    <a:pt x="17" y="151"/>
                  </a:lnTo>
                  <a:lnTo>
                    <a:pt x="13" y="161"/>
                  </a:lnTo>
                  <a:lnTo>
                    <a:pt x="12" y="170"/>
                  </a:lnTo>
                  <a:lnTo>
                    <a:pt x="11" y="178"/>
                  </a:lnTo>
                  <a:lnTo>
                    <a:pt x="14" y="186"/>
                  </a:lnTo>
                  <a:lnTo>
                    <a:pt x="16" y="194"/>
                  </a:lnTo>
                  <a:lnTo>
                    <a:pt x="21" y="201"/>
                  </a:lnTo>
                  <a:lnTo>
                    <a:pt x="26" y="206"/>
                  </a:lnTo>
                  <a:lnTo>
                    <a:pt x="33" y="211"/>
                  </a:lnTo>
                  <a:lnTo>
                    <a:pt x="39" y="215"/>
                  </a:lnTo>
                  <a:lnTo>
                    <a:pt x="46" y="218"/>
                  </a:lnTo>
                  <a:lnTo>
                    <a:pt x="54" y="220"/>
                  </a:lnTo>
                  <a:lnTo>
                    <a:pt x="63" y="220"/>
                  </a:lnTo>
                  <a:lnTo>
                    <a:pt x="71" y="220"/>
                  </a:lnTo>
                  <a:lnTo>
                    <a:pt x="79" y="217"/>
                  </a:lnTo>
                  <a:lnTo>
                    <a:pt x="87" y="212"/>
                  </a:lnTo>
                  <a:lnTo>
                    <a:pt x="96" y="206"/>
                  </a:lnTo>
                  <a:lnTo>
                    <a:pt x="101" y="211"/>
                  </a:lnTo>
                  <a:lnTo>
                    <a:pt x="106" y="216"/>
                  </a:lnTo>
                  <a:lnTo>
                    <a:pt x="111" y="220"/>
                  </a:lnTo>
                  <a:lnTo>
                    <a:pt x="118" y="223"/>
                  </a:lnTo>
                  <a:lnTo>
                    <a:pt x="124" y="226"/>
                  </a:lnTo>
                  <a:lnTo>
                    <a:pt x="131" y="228"/>
                  </a:lnTo>
                  <a:lnTo>
                    <a:pt x="138" y="230"/>
                  </a:lnTo>
                  <a:lnTo>
                    <a:pt x="145" y="231"/>
                  </a:lnTo>
                  <a:lnTo>
                    <a:pt x="151" y="232"/>
                  </a:lnTo>
                  <a:lnTo>
                    <a:pt x="158" y="232"/>
                  </a:lnTo>
                  <a:lnTo>
                    <a:pt x="165" y="232"/>
                  </a:lnTo>
                  <a:lnTo>
                    <a:pt x="172" y="231"/>
                  </a:lnTo>
                  <a:lnTo>
                    <a:pt x="179" y="230"/>
                  </a:lnTo>
                  <a:lnTo>
                    <a:pt x="186" y="228"/>
                  </a:lnTo>
                  <a:lnTo>
                    <a:pt x="193" y="225"/>
                  </a:lnTo>
                  <a:lnTo>
                    <a:pt x="201" y="222"/>
                  </a:lnTo>
                  <a:lnTo>
                    <a:pt x="208" y="229"/>
                  </a:lnTo>
                  <a:lnTo>
                    <a:pt x="217" y="234"/>
                  </a:lnTo>
                  <a:lnTo>
                    <a:pt x="225" y="239"/>
                  </a:lnTo>
                  <a:lnTo>
                    <a:pt x="235" y="242"/>
                  </a:lnTo>
                  <a:lnTo>
                    <a:pt x="243" y="245"/>
                  </a:lnTo>
                  <a:lnTo>
                    <a:pt x="254" y="247"/>
                  </a:lnTo>
                  <a:lnTo>
                    <a:pt x="264" y="248"/>
                  </a:lnTo>
                  <a:lnTo>
                    <a:pt x="274" y="247"/>
                  </a:lnTo>
                  <a:lnTo>
                    <a:pt x="283" y="247"/>
                  </a:lnTo>
                  <a:lnTo>
                    <a:pt x="293" y="244"/>
                  </a:lnTo>
                  <a:lnTo>
                    <a:pt x="302" y="241"/>
                  </a:lnTo>
                  <a:lnTo>
                    <a:pt x="313" y="237"/>
                  </a:lnTo>
                  <a:lnTo>
                    <a:pt x="321" y="233"/>
                  </a:lnTo>
                  <a:lnTo>
                    <a:pt x="330" y="227"/>
                  </a:lnTo>
                  <a:lnTo>
                    <a:pt x="339" y="221"/>
                  </a:lnTo>
                  <a:lnTo>
                    <a:pt x="347" y="214"/>
                  </a:lnTo>
                  <a:lnTo>
                    <a:pt x="356" y="216"/>
                  </a:lnTo>
                  <a:lnTo>
                    <a:pt x="367" y="215"/>
                  </a:lnTo>
                  <a:lnTo>
                    <a:pt x="375" y="213"/>
                  </a:lnTo>
                  <a:lnTo>
                    <a:pt x="384" y="209"/>
                  </a:lnTo>
                  <a:lnTo>
                    <a:pt x="391" y="205"/>
                  </a:lnTo>
                  <a:lnTo>
                    <a:pt x="397" y="199"/>
                  </a:lnTo>
                  <a:lnTo>
                    <a:pt x="402" y="192"/>
                  </a:lnTo>
                  <a:lnTo>
                    <a:pt x="406" y="184"/>
                  </a:lnTo>
                  <a:lnTo>
                    <a:pt x="409" y="176"/>
                  </a:lnTo>
                  <a:lnTo>
                    <a:pt x="410" y="168"/>
                  </a:lnTo>
                  <a:lnTo>
                    <a:pt x="410" y="159"/>
                  </a:lnTo>
                  <a:lnTo>
                    <a:pt x="409" y="150"/>
                  </a:lnTo>
                  <a:lnTo>
                    <a:pt x="406" y="142"/>
                  </a:lnTo>
                  <a:lnTo>
                    <a:pt x="402" y="134"/>
                  </a:lnTo>
                  <a:lnTo>
                    <a:pt x="396" y="126"/>
                  </a:lnTo>
                  <a:lnTo>
                    <a:pt x="389" y="118"/>
                  </a:lnTo>
                  <a:lnTo>
                    <a:pt x="393" y="114"/>
                  </a:lnTo>
                  <a:lnTo>
                    <a:pt x="397" y="109"/>
                  </a:lnTo>
                  <a:lnTo>
                    <a:pt x="399" y="104"/>
                  </a:lnTo>
                  <a:lnTo>
                    <a:pt x="401" y="99"/>
                  </a:lnTo>
                  <a:lnTo>
                    <a:pt x="400" y="94"/>
                  </a:lnTo>
                  <a:lnTo>
                    <a:pt x="400" y="89"/>
                  </a:lnTo>
                  <a:lnTo>
                    <a:pt x="398" y="84"/>
                  </a:lnTo>
                  <a:lnTo>
                    <a:pt x="396" y="78"/>
                  </a:lnTo>
                  <a:lnTo>
                    <a:pt x="392" y="75"/>
                  </a:lnTo>
                  <a:lnTo>
                    <a:pt x="389" y="70"/>
                  </a:lnTo>
                  <a:lnTo>
                    <a:pt x="384" y="68"/>
                  </a:lnTo>
                  <a:lnTo>
                    <a:pt x="379" y="65"/>
                  </a:lnTo>
                  <a:lnTo>
                    <a:pt x="373" y="64"/>
                  </a:lnTo>
                  <a:lnTo>
                    <a:pt x="367" y="63"/>
                  </a:lnTo>
                  <a:lnTo>
                    <a:pt x="360" y="64"/>
                  </a:lnTo>
                  <a:lnTo>
                    <a:pt x="355" y="65"/>
                  </a:lnTo>
                  <a:lnTo>
                    <a:pt x="350" y="61"/>
                  </a:lnTo>
                  <a:lnTo>
                    <a:pt x="346" y="56"/>
                  </a:lnTo>
                  <a:lnTo>
                    <a:pt x="340" y="52"/>
                  </a:lnTo>
                  <a:lnTo>
                    <a:pt x="335" y="48"/>
                  </a:lnTo>
                  <a:lnTo>
                    <a:pt x="328" y="45"/>
                  </a:lnTo>
                  <a:lnTo>
                    <a:pt x="323" y="42"/>
                  </a:lnTo>
                  <a:lnTo>
                    <a:pt x="317" y="39"/>
                  </a:lnTo>
                  <a:lnTo>
                    <a:pt x="312" y="36"/>
                  </a:lnTo>
                  <a:lnTo>
                    <a:pt x="305" y="36"/>
                  </a:lnTo>
                  <a:lnTo>
                    <a:pt x="298" y="35"/>
                  </a:lnTo>
                  <a:lnTo>
                    <a:pt x="291" y="35"/>
                  </a:lnTo>
                  <a:lnTo>
                    <a:pt x="285" y="34"/>
                  </a:lnTo>
                  <a:lnTo>
                    <a:pt x="278" y="35"/>
                  </a:lnTo>
                  <a:lnTo>
                    <a:pt x="272" y="36"/>
                  </a:lnTo>
                  <a:lnTo>
                    <a:pt x="265" y="38"/>
                  </a:lnTo>
                  <a:lnTo>
                    <a:pt x="260" y="39"/>
                  </a:lnTo>
                  <a:lnTo>
                    <a:pt x="254" y="31"/>
                  </a:lnTo>
                  <a:lnTo>
                    <a:pt x="247" y="23"/>
                  </a:lnTo>
                  <a:lnTo>
                    <a:pt x="239" y="17"/>
                  </a:lnTo>
                  <a:lnTo>
                    <a:pt x="232" y="10"/>
                  </a:lnTo>
                  <a:lnTo>
                    <a:pt x="222" y="6"/>
                  </a:lnTo>
                  <a:lnTo>
                    <a:pt x="213" y="3"/>
                  </a:lnTo>
                  <a:lnTo>
                    <a:pt x="203" y="1"/>
                  </a:lnTo>
                  <a:lnTo>
                    <a:pt x="195" y="0"/>
                  </a:lnTo>
                  <a:lnTo>
                    <a:pt x="184" y="1"/>
                  </a:lnTo>
                  <a:lnTo>
                    <a:pt x="175" y="3"/>
                  </a:lnTo>
                  <a:lnTo>
                    <a:pt x="165" y="6"/>
                  </a:lnTo>
                  <a:lnTo>
                    <a:pt x="156" y="10"/>
                  </a:lnTo>
                  <a:lnTo>
                    <a:pt x="148" y="17"/>
                  </a:lnTo>
                  <a:lnTo>
                    <a:pt x="141" y="23"/>
                  </a:lnTo>
                  <a:lnTo>
                    <a:pt x="134" y="31"/>
                  </a:lnTo>
                  <a:lnTo>
                    <a:pt x="129" y="39"/>
                  </a:lnTo>
                  <a:lnTo>
                    <a:pt x="123" y="34"/>
                  </a:lnTo>
                  <a:lnTo>
                    <a:pt x="118" y="29"/>
                  </a:lnTo>
                  <a:lnTo>
                    <a:pt x="111" y="26"/>
                  </a:lnTo>
                  <a:lnTo>
                    <a:pt x="105" y="23"/>
                  </a:lnTo>
                  <a:lnTo>
                    <a:pt x="98" y="22"/>
                  </a:lnTo>
                  <a:lnTo>
                    <a:pt x="91" y="21"/>
                  </a:lnTo>
                  <a:lnTo>
                    <a:pt x="84" y="22"/>
                  </a:lnTo>
                  <a:lnTo>
                    <a:pt x="78" y="22"/>
                  </a:lnTo>
                  <a:lnTo>
                    <a:pt x="71" y="26"/>
                  </a:lnTo>
                  <a:lnTo>
                    <a:pt x="64" y="28"/>
                  </a:lnTo>
                  <a:lnTo>
                    <a:pt x="58" y="33"/>
                  </a:lnTo>
                  <a:lnTo>
                    <a:pt x="53" y="37"/>
                  </a:lnTo>
                  <a:lnTo>
                    <a:pt x="48" y="43"/>
                  </a:lnTo>
                  <a:lnTo>
                    <a:pt x="45" y="49"/>
                  </a:lnTo>
                  <a:lnTo>
                    <a:pt x="43" y="56"/>
                  </a:lnTo>
                  <a:lnTo>
                    <a:pt x="42" y="63"/>
                  </a:lnTo>
                  <a:lnTo>
                    <a:pt x="41" y="6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0" name="Freeform 629"/>
            <p:cNvSpPr>
              <a:spLocks/>
            </p:cNvSpPr>
            <p:nvPr/>
          </p:nvSpPr>
          <p:spPr bwMode="auto">
            <a:xfrm>
              <a:off x="1046" y="363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2 w 411"/>
                <a:gd name="T11" fmla="*/ 161 h 249"/>
                <a:gd name="T12" fmla="*/ 13 w 411"/>
                <a:gd name="T13" fmla="*/ 186 h 249"/>
                <a:gd name="T14" fmla="*/ 25 w 411"/>
                <a:gd name="T15" fmla="*/ 206 h 249"/>
                <a:gd name="T16" fmla="*/ 46 w 411"/>
                <a:gd name="T17" fmla="*/ 219 h 249"/>
                <a:gd name="T18" fmla="*/ 70 w 411"/>
                <a:gd name="T19" fmla="*/ 220 h 249"/>
                <a:gd name="T20" fmla="*/ 95 w 411"/>
                <a:gd name="T21" fmla="*/ 207 h 249"/>
                <a:gd name="T22" fmla="*/ 111 w 411"/>
                <a:gd name="T23" fmla="*/ 220 h 249"/>
                <a:gd name="T24" fmla="*/ 130 w 411"/>
                <a:gd name="T25" fmla="*/ 228 h 249"/>
                <a:gd name="T26" fmla="*/ 151 w 411"/>
                <a:gd name="T27" fmla="*/ 232 h 249"/>
                <a:gd name="T28" fmla="*/ 171 w 411"/>
                <a:gd name="T29" fmla="*/ 231 h 249"/>
                <a:gd name="T30" fmla="*/ 191 w 411"/>
                <a:gd name="T31" fmla="*/ 226 h 249"/>
                <a:gd name="T32" fmla="*/ 215 w 411"/>
                <a:gd name="T33" fmla="*/ 234 h 249"/>
                <a:gd name="T34" fmla="*/ 243 w 411"/>
                <a:gd name="T35" fmla="*/ 246 h 249"/>
                <a:gd name="T36" fmla="*/ 274 w 411"/>
                <a:gd name="T37" fmla="*/ 247 h 249"/>
                <a:gd name="T38" fmla="*/ 303 w 411"/>
                <a:gd name="T39" fmla="*/ 242 h 249"/>
                <a:gd name="T40" fmla="*/ 331 w 411"/>
                <a:gd name="T41" fmla="*/ 228 h 249"/>
                <a:gd name="T42" fmla="*/ 356 w 411"/>
                <a:gd name="T43" fmla="*/ 216 h 249"/>
                <a:gd name="T44" fmla="*/ 383 w 411"/>
                <a:gd name="T45" fmla="*/ 210 h 249"/>
                <a:gd name="T46" fmla="*/ 402 w 411"/>
                <a:gd name="T47" fmla="*/ 192 h 249"/>
                <a:gd name="T48" fmla="*/ 410 w 411"/>
                <a:gd name="T49" fmla="*/ 167 h 249"/>
                <a:gd name="T50" fmla="*/ 406 w 411"/>
                <a:gd name="T51" fmla="*/ 142 h 249"/>
                <a:gd name="T52" fmla="*/ 388 w 411"/>
                <a:gd name="T53" fmla="*/ 118 h 249"/>
                <a:gd name="T54" fmla="*/ 398 w 411"/>
                <a:gd name="T55" fmla="*/ 104 h 249"/>
                <a:gd name="T56" fmla="*/ 399 w 411"/>
                <a:gd name="T57" fmla="*/ 89 h 249"/>
                <a:gd name="T58" fmla="*/ 391 w 411"/>
                <a:gd name="T59" fmla="*/ 75 h 249"/>
                <a:gd name="T60" fmla="*/ 378 w 411"/>
                <a:gd name="T61" fmla="*/ 65 h 249"/>
                <a:gd name="T62" fmla="*/ 360 w 411"/>
                <a:gd name="T63" fmla="*/ 63 h 249"/>
                <a:gd name="T64" fmla="*/ 345 w 411"/>
                <a:gd name="T65" fmla="*/ 55 h 249"/>
                <a:gd name="T66" fmla="*/ 328 w 411"/>
                <a:gd name="T67" fmla="*/ 45 h 249"/>
                <a:gd name="T68" fmla="*/ 311 w 411"/>
                <a:gd name="T69" fmla="*/ 36 h 249"/>
                <a:gd name="T70" fmla="*/ 291 w 411"/>
                <a:gd name="T71" fmla="*/ 34 h 249"/>
                <a:gd name="T72" fmla="*/ 271 w 411"/>
                <a:gd name="T73" fmla="*/ 36 h 249"/>
                <a:gd name="T74" fmla="*/ 252 w 411"/>
                <a:gd name="T75" fmla="*/ 30 h 249"/>
                <a:gd name="T76" fmla="*/ 231 w 411"/>
                <a:gd name="T77" fmla="*/ 10 h 249"/>
                <a:gd name="T78" fmla="*/ 202 w 411"/>
                <a:gd name="T79" fmla="*/ 2 h 249"/>
                <a:gd name="T80" fmla="*/ 174 w 411"/>
                <a:gd name="T81" fmla="*/ 3 h 249"/>
                <a:gd name="T82" fmla="*/ 148 w 411"/>
                <a:gd name="T83" fmla="*/ 16 h 249"/>
                <a:gd name="T84" fmla="*/ 129 w 411"/>
                <a:gd name="T85" fmla="*/ 38 h 249"/>
                <a:gd name="T86" fmla="*/ 111 w 411"/>
                <a:gd name="T87" fmla="*/ 25 h 249"/>
                <a:gd name="T88" fmla="*/ 90 w 411"/>
                <a:gd name="T89" fmla="*/ 21 h 249"/>
                <a:gd name="T90" fmla="*/ 70 w 411"/>
                <a:gd name="T91" fmla="*/ 26 h 249"/>
                <a:gd name="T92" fmla="*/ 52 w 411"/>
                <a:gd name="T93" fmla="*/ 37 h 249"/>
                <a:gd name="T94" fmla="*/ 42 w 411"/>
                <a:gd name="T95" fmla="*/ 57 h 249"/>
                <a:gd name="T96" fmla="*/ 42 w 411"/>
                <a:gd name="T97" fmla="*/ 63 h 249"/>
                <a:gd name="T98" fmla="*/ 42 w 411"/>
                <a:gd name="T99" fmla="*/ 63 h 249"/>
                <a:gd name="T100" fmla="*/ 42 w 411"/>
                <a:gd name="T101" fmla="*/ 63 h 249"/>
                <a:gd name="T102" fmla="*/ 42 w 411"/>
                <a:gd name="T103" fmla="*/ 63 h 249"/>
                <a:gd name="T104" fmla="*/ 42 w 411"/>
                <a:gd name="T105" fmla="*/ 63 h 249"/>
                <a:gd name="T106" fmla="*/ 42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2" y="63"/>
                  </a:moveTo>
                  <a:lnTo>
                    <a:pt x="33" y="66"/>
                  </a:lnTo>
                  <a:lnTo>
                    <a:pt x="26" y="69"/>
                  </a:lnTo>
                  <a:lnTo>
                    <a:pt x="21" y="74"/>
                  </a:lnTo>
                  <a:lnTo>
                    <a:pt x="16" y="78"/>
                  </a:lnTo>
                  <a:lnTo>
                    <a:pt x="11" y="84"/>
                  </a:lnTo>
                  <a:lnTo>
                    <a:pt x="7" y="89"/>
                  </a:lnTo>
                  <a:lnTo>
                    <a:pt x="4" y="95"/>
                  </a:lnTo>
                  <a:lnTo>
                    <a:pt x="2" y="101"/>
                  </a:lnTo>
                  <a:lnTo>
                    <a:pt x="1" y="107"/>
                  </a:lnTo>
                  <a:lnTo>
                    <a:pt x="0" y="114"/>
                  </a:lnTo>
                  <a:lnTo>
                    <a:pt x="0" y="121"/>
                  </a:lnTo>
                  <a:lnTo>
                    <a:pt x="2" y="127"/>
                  </a:lnTo>
                  <a:lnTo>
                    <a:pt x="3" y="134"/>
                  </a:lnTo>
                  <a:lnTo>
                    <a:pt x="7" y="140"/>
                  </a:lnTo>
                  <a:lnTo>
                    <a:pt x="11" y="145"/>
                  </a:lnTo>
                  <a:lnTo>
                    <a:pt x="16" y="150"/>
                  </a:lnTo>
                  <a:lnTo>
                    <a:pt x="12" y="161"/>
                  </a:lnTo>
                  <a:lnTo>
                    <a:pt x="11" y="169"/>
                  </a:lnTo>
                  <a:lnTo>
                    <a:pt x="11" y="178"/>
                  </a:lnTo>
                  <a:lnTo>
                    <a:pt x="13" y="186"/>
                  </a:lnTo>
                  <a:lnTo>
                    <a:pt x="16" y="193"/>
                  </a:lnTo>
                  <a:lnTo>
                    <a:pt x="20" y="200"/>
                  </a:lnTo>
                  <a:lnTo>
                    <a:pt x="25" y="206"/>
                  </a:lnTo>
                  <a:lnTo>
                    <a:pt x="32" y="211"/>
                  </a:lnTo>
                  <a:lnTo>
                    <a:pt x="38" y="216"/>
                  </a:lnTo>
                  <a:lnTo>
                    <a:pt x="46" y="219"/>
                  </a:lnTo>
                  <a:lnTo>
                    <a:pt x="53" y="221"/>
                  </a:lnTo>
                  <a:lnTo>
                    <a:pt x="62" y="221"/>
                  </a:lnTo>
                  <a:lnTo>
                    <a:pt x="70" y="220"/>
                  </a:lnTo>
                  <a:lnTo>
                    <a:pt x="78" y="217"/>
                  </a:lnTo>
                  <a:lnTo>
                    <a:pt x="86" y="213"/>
                  </a:lnTo>
                  <a:lnTo>
                    <a:pt x="95" y="207"/>
                  </a:lnTo>
                  <a:lnTo>
                    <a:pt x="100" y="212"/>
                  </a:lnTo>
                  <a:lnTo>
                    <a:pt x="105" y="216"/>
                  </a:lnTo>
                  <a:lnTo>
                    <a:pt x="111" y="220"/>
                  </a:lnTo>
                  <a:lnTo>
                    <a:pt x="117" y="222"/>
                  </a:lnTo>
                  <a:lnTo>
                    <a:pt x="124" y="226"/>
                  </a:lnTo>
                  <a:lnTo>
                    <a:pt x="130" y="228"/>
                  </a:lnTo>
                  <a:lnTo>
                    <a:pt x="137" y="230"/>
                  </a:lnTo>
                  <a:lnTo>
                    <a:pt x="144" y="230"/>
                  </a:lnTo>
                  <a:lnTo>
                    <a:pt x="151" y="232"/>
                  </a:lnTo>
                  <a:lnTo>
                    <a:pt x="157" y="232"/>
                  </a:lnTo>
                  <a:lnTo>
                    <a:pt x="164" y="232"/>
                  </a:lnTo>
                  <a:lnTo>
                    <a:pt x="171" y="231"/>
                  </a:lnTo>
                  <a:lnTo>
                    <a:pt x="178" y="230"/>
                  </a:lnTo>
                  <a:lnTo>
                    <a:pt x="185" y="228"/>
                  </a:lnTo>
                  <a:lnTo>
                    <a:pt x="191" y="226"/>
                  </a:lnTo>
                  <a:lnTo>
                    <a:pt x="199" y="222"/>
                  </a:lnTo>
                  <a:lnTo>
                    <a:pt x="207" y="229"/>
                  </a:lnTo>
                  <a:lnTo>
                    <a:pt x="215" y="234"/>
                  </a:lnTo>
                  <a:lnTo>
                    <a:pt x="224" y="240"/>
                  </a:lnTo>
                  <a:lnTo>
                    <a:pt x="234" y="242"/>
                  </a:lnTo>
                  <a:lnTo>
                    <a:pt x="243" y="246"/>
                  </a:lnTo>
                  <a:lnTo>
                    <a:pt x="253" y="247"/>
                  </a:lnTo>
                  <a:lnTo>
                    <a:pt x="264" y="248"/>
                  </a:lnTo>
                  <a:lnTo>
                    <a:pt x="274" y="247"/>
                  </a:lnTo>
                  <a:lnTo>
                    <a:pt x="283" y="247"/>
                  </a:lnTo>
                  <a:lnTo>
                    <a:pt x="293" y="245"/>
                  </a:lnTo>
                  <a:lnTo>
                    <a:pt x="303" y="242"/>
                  </a:lnTo>
                  <a:lnTo>
                    <a:pt x="313" y="238"/>
                  </a:lnTo>
                  <a:lnTo>
                    <a:pt x="322" y="234"/>
                  </a:lnTo>
                  <a:lnTo>
                    <a:pt x="331" y="228"/>
                  </a:lnTo>
                  <a:lnTo>
                    <a:pt x="338" y="222"/>
                  </a:lnTo>
                  <a:lnTo>
                    <a:pt x="347" y="215"/>
                  </a:lnTo>
                  <a:lnTo>
                    <a:pt x="356" y="216"/>
                  </a:lnTo>
                  <a:lnTo>
                    <a:pt x="366" y="216"/>
                  </a:lnTo>
                  <a:lnTo>
                    <a:pt x="375" y="214"/>
                  </a:lnTo>
                  <a:lnTo>
                    <a:pt x="383" y="210"/>
                  </a:lnTo>
                  <a:lnTo>
                    <a:pt x="390" y="205"/>
                  </a:lnTo>
                  <a:lnTo>
                    <a:pt x="397" y="199"/>
                  </a:lnTo>
                  <a:lnTo>
                    <a:pt x="402" y="192"/>
                  </a:lnTo>
                  <a:lnTo>
                    <a:pt x="406" y="184"/>
                  </a:lnTo>
                  <a:lnTo>
                    <a:pt x="408" y="176"/>
                  </a:lnTo>
                  <a:lnTo>
                    <a:pt x="410" y="167"/>
                  </a:lnTo>
                  <a:lnTo>
                    <a:pt x="410" y="159"/>
                  </a:lnTo>
                  <a:lnTo>
                    <a:pt x="409" y="150"/>
                  </a:lnTo>
                  <a:lnTo>
                    <a:pt x="406" y="142"/>
                  </a:lnTo>
                  <a:lnTo>
                    <a:pt x="402" y="133"/>
                  </a:lnTo>
                  <a:lnTo>
                    <a:pt x="395" y="126"/>
                  </a:lnTo>
                  <a:lnTo>
                    <a:pt x="388" y="118"/>
                  </a:lnTo>
                  <a:lnTo>
                    <a:pt x="392" y="114"/>
                  </a:lnTo>
                  <a:lnTo>
                    <a:pt x="396" y="109"/>
                  </a:lnTo>
                  <a:lnTo>
                    <a:pt x="398" y="104"/>
                  </a:lnTo>
                  <a:lnTo>
                    <a:pt x="400" y="99"/>
                  </a:lnTo>
                  <a:lnTo>
                    <a:pt x="399" y="94"/>
                  </a:lnTo>
                  <a:lnTo>
                    <a:pt x="399" y="89"/>
                  </a:lnTo>
                  <a:lnTo>
                    <a:pt x="397" y="84"/>
                  </a:lnTo>
                  <a:lnTo>
                    <a:pt x="395" y="78"/>
                  </a:lnTo>
                  <a:lnTo>
                    <a:pt x="391" y="75"/>
                  </a:lnTo>
                  <a:lnTo>
                    <a:pt x="388" y="70"/>
                  </a:lnTo>
                  <a:lnTo>
                    <a:pt x="383" y="67"/>
                  </a:lnTo>
                  <a:lnTo>
                    <a:pt x="378" y="65"/>
                  </a:lnTo>
                  <a:lnTo>
                    <a:pt x="372" y="64"/>
                  </a:lnTo>
                  <a:lnTo>
                    <a:pt x="367" y="63"/>
                  </a:lnTo>
                  <a:lnTo>
                    <a:pt x="360" y="63"/>
                  </a:lnTo>
                  <a:lnTo>
                    <a:pt x="355" y="65"/>
                  </a:lnTo>
                  <a:lnTo>
                    <a:pt x="350" y="61"/>
                  </a:lnTo>
                  <a:lnTo>
                    <a:pt x="345" y="55"/>
                  </a:lnTo>
                  <a:lnTo>
                    <a:pt x="340" y="52"/>
                  </a:lnTo>
                  <a:lnTo>
                    <a:pt x="335" y="48"/>
                  </a:lnTo>
                  <a:lnTo>
                    <a:pt x="328" y="45"/>
                  </a:lnTo>
                  <a:lnTo>
                    <a:pt x="323" y="41"/>
                  </a:lnTo>
                  <a:lnTo>
                    <a:pt x="316" y="39"/>
                  </a:lnTo>
                  <a:lnTo>
                    <a:pt x="311" y="36"/>
                  </a:lnTo>
                  <a:lnTo>
                    <a:pt x="305" y="36"/>
                  </a:lnTo>
                  <a:lnTo>
                    <a:pt x="298" y="34"/>
                  </a:lnTo>
                  <a:lnTo>
                    <a:pt x="291" y="34"/>
                  </a:lnTo>
                  <a:lnTo>
                    <a:pt x="285" y="34"/>
                  </a:lnTo>
                  <a:lnTo>
                    <a:pt x="278" y="35"/>
                  </a:lnTo>
                  <a:lnTo>
                    <a:pt x="271" y="36"/>
                  </a:lnTo>
                  <a:lnTo>
                    <a:pt x="264" y="37"/>
                  </a:lnTo>
                  <a:lnTo>
                    <a:pt x="259" y="38"/>
                  </a:lnTo>
                  <a:lnTo>
                    <a:pt x="252" y="30"/>
                  </a:lnTo>
                  <a:lnTo>
                    <a:pt x="246" y="23"/>
                  </a:lnTo>
                  <a:lnTo>
                    <a:pt x="238" y="16"/>
                  </a:lnTo>
                  <a:lnTo>
                    <a:pt x="231" y="10"/>
                  </a:lnTo>
                  <a:lnTo>
                    <a:pt x="222" y="7"/>
                  </a:lnTo>
                  <a:lnTo>
                    <a:pt x="213" y="3"/>
                  </a:lnTo>
                  <a:lnTo>
                    <a:pt x="202" y="2"/>
                  </a:lnTo>
                  <a:lnTo>
                    <a:pt x="194" y="0"/>
                  </a:lnTo>
                  <a:lnTo>
                    <a:pt x="184" y="2"/>
                  </a:lnTo>
                  <a:lnTo>
                    <a:pt x="174" y="3"/>
                  </a:lnTo>
                  <a:lnTo>
                    <a:pt x="165" y="7"/>
                  </a:lnTo>
                  <a:lnTo>
                    <a:pt x="156" y="10"/>
                  </a:lnTo>
                  <a:lnTo>
                    <a:pt x="148" y="16"/>
                  </a:lnTo>
                  <a:lnTo>
                    <a:pt x="140" y="23"/>
                  </a:lnTo>
                  <a:lnTo>
                    <a:pt x="134" y="30"/>
                  </a:lnTo>
                  <a:lnTo>
                    <a:pt x="129" y="38"/>
                  </a:lnTo>
                  <a:lnTo>
                    <a:pt x="123" y="33"/>
                  </a:lnTo>
                  <a:lnTo>
                    <a:pt x="117" y="29"/>
                  </a:lnTo>
                  <a:lnTo>
                    <a:pt x="111" y="25"/>
                  </a:lnTo>
                  <a:lnTo>
                    <a:pt x="105" y="23"/>
                  </a:lnTo>
                  <a:lnTo>
                    <a:pt x="97" y="22"/>
                  </a:lnTo>
                  <a:lnTo>
                    <a:pt x="90" y="21"/>
                  </a:lnTo>
                  <a:lnTo>
                    <a:pt x="84" y="22"/>
                  </a:lnTo>
                  <a:lnTo>
                    <a:pt x="77" y="23"/>
                  </a:lnTo>
                  <a:lnTo>
                    <a:pt x="70" y="26"/>
                  </a:lnTo>
                  <a:lnTo>
                    <a:pt x="63" y="29"/>
                  </a:lnTo>
                  <a:lnTo>
                    <a:pt x="57" y="33"/>
                  </a:lnTo>
                  <a:lnTo>
                    <a:pt x="52" y="37"/>
                  </a:lnTo>
                  <a:lnTo>
                    <a:pt x="47" y="44"/>
                  </a:lnTo>
                  <a:lnTo>
                    <a:pt x="44" y="49"/>
                  </a:lnTo>
                  <a:lnTo>
                    <a:pt x="42" y="57"/>
                  </a:lnTo>
                  <a:lnTo>
                    <a:pt x="42" y="63"/>
                  </a:lnTo>
                </a:path>
              </a:pathLst>
            </a:custGeom>
            <a:solidFill>
              <a:srgbClr val="80808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1" name="Line 630"/>
            <p:cNvSpPr>
              <a:spLocks noChangeShapeType="1"/>
            </p:cNvSpPr>
            <p:nvPr/>
          </p:nvSpPr>
          <p:spPr bwMode="auto">
            <a:xfrm flipV="1">
              <a:off x="1046"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31"/>
            <p:cNvSpPr>
              <a:spLocks noChangeShapeType="1"/>
            </p:cNvSpPr>
            <p:nvPr/>
          </p:nvSpPr>
          <p:spPr bwMode="auto">
            <a:xfrm flipV="1">
              <a:off x="107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632"/>
            <p:cNvSpPr>
              <a:spLocks noChangeShapeType="1"/>
            </p:cNvSpPr>
            <p:nvPr/>
          </p:nvSpPr>
          <p:spPr bwMode="auto">
            <a:xfrm flipV="1">
              <a:off x="1098"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633"/>
            <p:cNvSpPr>
              <a:spLocks noChangeShapeType="1"/>
            </p:cNvSpPr>
            <p:nvPr/>
          </p:nvSpPr>
          <p:spPr bwMode="auto">
            <a:xfrm flipV="1">
              <a:off x="112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634"/>
            <p:cNvSpPr>
              <a:spLocks noChangeShapeType="1"/>
            </p:cNvSpPr>
            <p:nvPr/>
          </p:nvSpPr>
          <p:spPr bwMode="auto">
            <a:xfrm flipV="1">
              <a:off x="115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Line 635"/>
            <p:cNvSpPr>
              <a:spLocks noChangeShapeType="1"/>
            </p:cNvSpPr>
            <p:nvPr/>
          </p:nvSpPr>
          <p:spPr bwMode="auto">
            <a:xfrm flipV="1">
              <a:off x="1177"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Line 636"/>
            <p:cNvSpPr>
              <a:spLocks noChangeShapeType="1"/>
            </p:cNvSpPr>
            <p:nvPr/>
          </p:nvSpPr>
          <p:spPr bwMode="auto">
            <a:xfrm flipV="1">
              <a:off x="120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Line 637"/>
            <p:cNvSpPr>
              <a:spLocks noChangeShapeType="1"/>
            </p:cNvSpPr>
            <p:nvPr/>
          </p:nvSpPr>
          <p:spPr bwMode="auto">
            <a:xfrm flipV="1">
              <a:off x="1230"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638"/>
            <p:cNvSpPr>
              <a:spLocks noChangeShapeType="1"/>
            </p:cNvSpPr>
            <p:nvPr/>
          </p:nvSpPr>
          <p:spPr bwMode="auto">
            <a:xfrm flipV="1">
              <a:off x="1258"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3" name="Line 639"/>
            <p:cNvSpPr>
              <a:spLocks noChangeShapeType="1"/>
            </p:cNvSpPr>
            <p:nvPr/>
          </p:nvSpPr>
          <p:spPr bwMode="auto">
            <a:xfrm flipV="1">
              <a:off x="1283"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640"/>
            <p:cNvSpPr>
              <a:spLocks noChangeShapeType="1"/>
            </p:cNvSpPr>
            <p:nvPr/>
          </p:nvSpPr>
          <p:spPr bwMode="auto">
            <a:xfrm flipV="1">
              <a:off x="1311"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641"/>
            <p:cNvSpPr>
              <a:spLocks noChangeShapeType="1"/>
            </p:cNvSpPr>
            <p:nvPr/>
          </p:nvSpPr>
          <p:spPr bwMode="auto">
            <a:xfrm flipV="1">
              <a:off x="1337"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642"/>
            <p:cNvSpPr>
              <a:spLocks noChangeShapeType="1"/>
            </p:cNvSpPr>
            <p:nvPr/>
          </p:nvSpPr>
          <p:spPr bwMode="auto">
            <a:xfrm flipV="1">
              <a:off x="1364"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Freeform 643"/>
            <p:cNvSpPr>
              <a:spLocks/>
            </p:cNvSpPr>
            <p:nvPr/>
          </p:nvSpPr>
          <p:spPr bwMode="auto">
            <a:xfrm>
              <a:off x="876" y="3645"/>
              <a:ext cx="198" cy="338"/>
            </a:xfrm>
            <a:custGeom>
              <a:avLst/>
              <a:gdLst>
                <a:gd name="T0" fmla="*/ 197 w 198"/>
                <a:gd name="T1" fmla="*/ 3 h 338"/>
                <a:gd name="T2" fmla="*/ 109 w 198"/>
                <a:gd name="T3" fmla="*/ 132 h 338"/>
                <a:gd name="T4" fmla="*/ 157 w 198"/>
                <a:gd name="T5" fmla="*/ 144 h 338"/>
                <a:gd name="T6" fmla="*/ 73 w 198"/>
                <a:gd name="T7" fmla="*/ 247 h 338"/>
                <a:gd name="T8" fmla="*/ 98 w 198"/>
                <a:gd name="T9" fmla="*/ 256 h 338"/>
                <a:gd name="T10" fmla="*/ 0 w 198"/>
                <a:gd name="T11" fmla="*/ 337 h 338"/>
                <a:gd name="T12" fmla="*/ 54 w 198"/>
                <a:gd name="T13" fmla="*/ 259 h 338"/>
                <a:gd name="T14" fmla="*/ 24 w 198"/>
                <a:gd name="T15" fmla="*/ 249 h 338"/>
                <a:gd name="T16" fmla="*/ 101 w 198"/>
                <a:gd name="T17" fmla="*/ 163 h 338"/>
                <a:gd name="T18" fmla="*/ 57 w 198"/>
                <a:gd name="T19" fmla="*/ 153 h 338"/>
                <a:gd name="T20" fmla="*/ 152 w 198"/>
                <a:gd name="T21" fmla="*/ 0 h 338"/>
                <a:gd name="T22" fmla="*/ 197 w 198"/>
                <a:gd name="T23" fmla="*/ 3 h 338"/>
                <a:gd name="T24" fmla="*/ 197 w 198"/>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338"/>
                <a:gd name="T41" fmla="*/ 198 w 198"/>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338">
                  <a:moveTo>
                    <a:pt x="197" y="3"/>
                  </a:moveTo>
                  <a:lnTo>
                    <a:pt x="109" y="132"/>
                  </a:lnTo>
                  <a:lnTo>
                    <a:pt x="157" y="144"/>
                  </a:lnTo>
                  <a:lnTo>
                    <a:pt x="73" y="247"/>
                  </a:lnTo>
                  <a:lnTo>
                    <a:pt x="98" y="256"/>
                  </a:lnTo>
                  <a:lnTo>
                    <a:pt x="0" y="337"/>
                  </a:lnTo>
                  <a:lnTo>
                    <a:pt x="54" y="259"/>
                  </a:lnTo>
                  <a:lnTo>
                    <a:pt x="24" y="249"/>
                  </a:lnTo>
                  <a:lnTo>
                    <a:pt x="101" y="163"/>
                  </a:lnTo>
                  <a:lnTo>
                    <a:pt x="57" y="153"/>
                  </a:lnTo>
                  <a:lnTo>
                    <a:pt x="152" y="0"/>
                  </a:lnTo>
                  <a:lnTo>
                    <a:pt x="197" y="3"/>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28" name="Freeform 644"/>
            <p:cNvSpPr>
              <a:spLocks/>
            </p:cNvSpPr>
            <p:nvPr/>
          </p:nvSpPr>
          <p:spPr bwMode="auto">
            <a:xfrm>
              <a:off x="867" y="3636"/>
              <a:ext cx="197" cy="338"/>
            </a:xfrm>
            <a:custGeom>
              <a:avLst/>
              <a:gdLst>
                <a:gd name="T0" fmla="*/ 196 w 197"/>
                <a:gd name="T1" fmla="*/ 3 h 338"/>
                <a:gd name="T2" fmla="*/ 108 w 197"/>
                <a:gd name="T3" fmla="*/ 131 h 338"/>
                <a:gd name="T4" fmla="*/ 156 w 197"/>
                <a:gd name="T5" fmla="*/ 143 h 338"/>
                <a:gd name="T6" fmla="*/ 72 w 197"/>
                <a:gd name="T7" fmla="*/ 246 h 338"/>
                <a:gd name="T8" fmla="*/ 97 w 197"/>
                <a:gd name="T9" fmla="*/ 256 h 338"/>
                <a:gd name="T10" fmla="*/ 0 w 197"/>
                <a:gd name="T11" fmla="*/ 337 h 338"/>
                <a:gd name="T12" fmla="*/ 53 w 197"/>
                <a:gd name="T13" fmla="*/ 259 h 338"/>
                <a:gd name="T14" fmla="*/ 22 w 197"/>
                <a:gd name="T15" fmla="*/ 249 h 338"/>
                <a:gd name="T16" fmla="*/ 101 w 197"/>
                <a:gd name="T17" fmla="*/ 162 h 338"/>
                <a:gd name="T18" fmla="*/ 56 w 197"/>
                <a:gd name="T19" fmla="*/ 154 h 338"/>
                <a:gd name="T20" fmla="*/ 152 w 197"/>
                <a:gd name="T21" fmla="*/ 0 h 338"/>
                <a:gd name="T22" fmla="*/ 196 w 197"/>
                <a:gd name="T23" fmla="*/ 3 h 338"/>
                <a:gd name="T24" fmla="*/ 196 w 197"/>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7"/>
                <a:gd name="T40" fmla="*/ 0 h 338"/>
                <a:gd name="T41" fmla="*/ 197 w 197"/>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7" h="338">
                  <a:moveTo>
                    <a:pt x="196" y="3"/>
                  </a:moveTo>
                  <a:lnTo>
                    <a:pt x="108" y="131"/>
                  </a:lnTo>
                  <a:lnTo>
                    <a:pt x="156" y="143"/>
                  </a:lnTo>
                  <a:lnTo>
                    <a:pt x="72" y="246"/>
                  </a:lnTo>
                  <a:lnTo>
                    <a:pt x="97" y="256"/>
                  </a:lnTo>
                  <a:lnTo>
                    <a:pt x="0" y="337"/>
                  </a:lnTo>
                  <a:lnTo>
                    <a:pt x="53" y="259"/>
                  </a:lnTo>
                  <a:lnTo>
                    <a:pt x="22" y="249"/>
                  </a:lnTo>
                  <a:lnTo>
                    <a:pt x="101" y="162"/>
                  </a:lnTo>
                  <a:lnTo>
                    <a:pt x="56" y="154"/>
                  </a:lnTo>
                  <a:lnTo>
                    <a:pt x="152" y="0"/>
                  </a:lnTo>
                  <a:lnTo>
                    <a:pt x="196" y="3"/>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grpSp>
        <p:nvGrpSpPr>
          <p:cNvPr id="29" name="Group 518"/>
          <p:cNvGrpSpPr>
            <a:grpSpLocks/>
          </p:cNvGrpSpPr>
          <p:nvPr/>
        </p:nvGrpSpPr>
        <p:grpSpPr bwMode="auto">
          <a:xfrm>
            <a:off x="3220244" y="5506395"/>
            <a:ext cx="1636712" cy="739775"/>
            <a:chOff x="922" y="1661"/>
            <a:chExt cx="687" cy="370"/>
          </a:xfrm>
        </p:grpSpPr>
        <p:sp>
          <p:nvSpPr>
            <p:cNvPr id="30" name="Freeform 519"/>
            <p:cNvSpPr>
              <a:spLocks/>
            </p:cNvSpPr>
            <p:nvPr/>
          </p:nvSpPr>
          <p:spPr bwMode="auto">
            <a:xfrm>
              <a:off x="1348" y="1740"/>
              <a:ext cx="52" cy="61"/>
            </a:xfrm>
            <a:custGeom>
              <a:avLst/>
              <a:gdLst>
                <a:gd name="T0" fmla="*/ 31 w 52"/>
                <a:gd name="T1" fmla="*/ 0 h 61"/>
                <a:gd name="T2" fmla="*/ 8 w 52"/>
                <a:gd name="T3" fmla="*/ 13 h 61"/>
                <a:gd name="T4" fmla="*/ 0 w 52"/>
                <a:gd name="T5" fmla="*/ 25 h 61"/>
                <a:gd name="T6" fmla="*/ 8 w 52"/>
                <a:gd name="T7" fmla="*/ 35 h 61"/>
                <a:gd name="T8" fmla="*/ 16 w 52"/>
                <a:gd name="T9" fmla="*/ 60 h 61"/>
                <a:gd name="T10" fmla="*/ 32 w 52"/>
                <a:gd name="T11" fmla="*/ 46 h 61"/>
                <a:gd name="T12" fmla="*/ 51 w 52"/>
                <a:gd name="T13" fmla="*/ 36 h 61"/>
                <a:gd name="T14" fmla="*/ 31 w 52"/>
                <a:gd name="T15" fmla="*/ 0 h 61"/>
                <a:gd name="T16" fmla="*/ 31 w 52"/>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61"/>
                <a:gd name="T29" fmla="*/ 52 w 5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61">
                  <a:moveTo>
                    <a:pt x="31" y="0"/>
                  </a:moveTo>
                  <a:lnTo>
                    <a:pt x="8" y="13"/>
                  </a:lnTo>
                  <a:lnTo>
                    <a:pt x="0" y="25"/>
                  </a:lnTo>
                  <a:lnTo>
                    <a:pt x="8" y="35"/>
                  </a:lnTo>
                  <a:lnTo>
                    <a:pt x="16" y="60"/>
                  </a:lnTo>
                  <a:lnTo>
                    <a:pt x="32" y="46"/>
                  </a:lnTo>
                  <a:lnTo>
                    <a:pt x="51" y="36"/>
                  </a:lnTo>
                  <a:lnTo>
                    <a:pt x="31" y="0"/>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1" name="Freeform 520"/>
            <p:cNvSpPr>
              <a:spLocks/>
            </p:cNvSpPr>
            <p:nvPr/>
          </p:nvSpPr>
          <p:spPr bwMode="auto">
            <a:xfrm>
              <a:off x="1328" y="1829"/>
              <a:ext cx="281" cy="202"/>
            </a:xfrm>
            <a:custGeom>
              <a:avLst/>
              <a:gdLst>
                <a:gd name="T0" fmla="*/ 179 w 281"/>
                <a:gd name="T1" fmla="*/ 0 h 202"/>
                <a:gd name="T2" fmla="*/ 200 w 281"/>
                <a:gd name="T3" fmla="*/ 10 h 202"/>
                <a:gd name="T4" fmla="*/ 219 w 281"/>
                <a:gd name="T5" fmla="*/ 26 h 202"/>
                <a:gd name="T6" fmla="*/ 227 w 281"/>
                <a:gd name="T7" fmla="*/ 39 h 202"/>
                <a:gd name="T8" fmla="*/ 237 w 281"/>
                <a:gd name="T9" fmla="*/ 62 h 202"/>
                <a:gd name="T10" fmla="*/ 238 w 281"/>
                <a:gd name="T11" fmla="*/ 82 h 202"/>
                <a:gd name="T12" fmla="*/ 275 w 281"/>
                <a:gd name="T13" fmla="*/ 27 h 202"/>
                <a:gd name="T14" fmla="*/ 280 w 281"/>
                <a:gd name="T15" fmla="*/ 32 h 202"/>
                <a:gd name="T16" fmla="*/ 258 w 281"/>
                <a:gd name="T17" fmla="*/ 91 h 202"/>
                <a:gd name="T18" fmla="*/ 247 w 281"/>
                <a:gd name="T19" fmla="*/ 100 h 202"/>
                <a:gd name="T20" fmla="*/ 249 w 281"/>
                <a:gd name="T21" fmla="*/ 109 h 202"/>
                <a:gd name="T22" fmla="*/ 238 w 281"/>
                <a:gd name="T23" fmla="*/ 123 h 202"/>
                <a:gd name="T24" fmla="*/ 233 w 281"/>
                <a:gd name="T25" fmla="*/ 117 h 202"/>
                <a:gd name="T26" fmla="*/ 225 w 281"/>
                <a:gd name="T27" fmla="*/ 80 h 202"/>
                <a:gd name="T28" fmla="*/ 172 w 281"/>
                <a:gd name="T29" fmla="*/ 30 h 202"/>
                <a:gd name="T30" fmla="*/ 142 w 281"/>
                <a:gd name="T31" fmla="*/ 77 h 202"/>
                <a:gd name="T32" fmla="*/ 141 w 281"/>
                <a:gd name="T33" fmla="*/ 104 h 202"/>
                <a:gd name="T34" fmla="*/ 136 w 281"/>
                <a:gd name="T35" fmla="*/ 134 h 202"/>
                <a:gd name="T36" fmla="*/ 124 w 281"/>
                <a:gd name="T37" fmla="*/ 170 h 202"/>
                <a:gd name="T38" fmla="*/ 110 w 281"/>
                <a:gd name="T39" fmla="*/ 192 h 202"/>
                <a:gd name="T40" fmla="*/ 40 w 281"/>
                <a:gd name="T41" fmla="*/ 178 h 202"/>
                <a:gd name="T42" fmla="*/ 23 w 281"/>
                <a:gd name="T43" fmla="*/ 186 h 202"/>
                <a:gd name="T44" fmla="*/ 6 w 281"/>
                <a:gd name="T45" fmla="*/ 201 h 202"/>
                <a:gd name="T46" fmla="*/ 0 w 281"/>
                <a:gd name="T47" fmla="*/ 197 h 202"/>
                <a:gd name="T48" fmla="*/ 43 w 281"/>
                <a:gd name="T49" fmla="*/ 145 h 202"/>
                <a:gd name="T50" fmla="*/ 97 w 281"/>
                <a:gd name="T51" fmla="*/ 171 h 202"/>
                <a:gd name="T52" fmla="*/ 103 w 281"/>
                <a:gd name="T53" fmla="*/ 160 h 202"/>
                <a:gd name="T54" fmla="*/ 114 w 281"/>
                <a:gd name="T55" fmla="*/ 77 h 202"/>
                <a:gd name="T56" fmla="*/ 160 w 281"/>
                <a:gd name="T57" fmla="*/ 7 h 202"/>
                <a:gd name="T58" fmla="*/ 179 w 281"/>
                <a:gd name="T59" fmla="*/ 0 h 202"/>
                <a:gd name="T60" fmla="*/ 179 w 281"/>
                <a:gd name="T61" fmla="*/ 0 h 2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1"/>
                <a:gd name="T94" fmla="*/ 0 h 202"/>
                <a:gd name="T95" fmla="*/ 281 w 281"/>
                <a:gd name="T96" fmla="*/ 202 h 20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1" h="202">
                  <a:moveTo>
                    <a:pt x="179" y="0"/>
                  </a:moveTo>
                  <a:lnTo>
                    <a:pt x="200" y="10"/>
                  </a:lnTo>
                  <a:lnTo>
                    <a:pt x="219" y="26"/>
                  </a:lnTo>
                  <a:lnTo>
                    <a:pt x="227" y="39"/>
                  </a:lnTo>
                  <a:lnTo>
                    <a:pt x="237" y="62"/>
                  </a:lnTo>
                  <a:lnTo>
                    <a:pt x="238" y="82"/>
                  </a:lnTo>
                  <a:lnTo>
                    <a:pt x="275" y="27"/>
                  </a:lnTo>
                  <a:lnTo>
                    <a:pt x="280" y="32"/>
                  </a:lnTo>
                  <a:lnTo>
                    <a:pt x="258" y="91"/>
                  </a:lnTo>
                  <a:lnTo>
                    <a:pt x="247" y="100"/>
                  </a:lnTo>
                  <a:lnTo>
                    <a:pt x="249" y="109"/>
                  </a:lnTo>
                  <a:lnTo>
                    <a:pt x="238" y="123"/>
                  </a:lnTo>
                  <a:lnTo>
                    <a:pt x="233" y="117"/>
                  </a:lnTo>
                  <a:lnTo>
                    <a:pt x="225" y="80"/>
                  </a:lnTo>
                  <a:lnTo>
                    <a:pt x="172" y="30"/>
                  </a:lnTo>
                  <a:lnTo>
                    <a:pt x="142" y="77"/>
                  </a:lnTo>
                  <a:lnTo>
                    <a:pt x="141" y="104"/>
                  </a:lnTo>
                  <a:lnTo>
                    <a:pt x="136" y="134"/>
                  </a:lnTo>
                  <a:lnTo>
                    <a:pt x="124" y="170"/>
                  </a:lnTo>
                  <a:lnTo>
                    <a:pt x="110" y="192"/>
                  </a:lnTo>
                  <a:lnTo>
                    <a:pt x="40" y="178"/>
                  </a:lnTo>
                  <a:lnTo>
                    <a:pt x="23" y="186"/>
                  </a:lnTo>
                  <a:lnTo>
                    <a:pt x="6" y="201"/>
                  </a:lnTo>
                  <a:lnTo>
                    <a:pt x="0" y="197"/>
                  </a:lnTo>
                  <a:lnTo>
                    <a:pt x="43" y="145"/>
                  </a:lnTo>
                  <a:lnTo>
                    <a:pt x="97" y="171"/>
                  </a:lnTo>
                  <a:lnTo>
                    <a:pt x="103" y="160"/>
                  </a:lnTo>
                  <a:lnTo>
                    <a:pt x="114" y="77"/>
                  </a:lnTo>
                  <a:lnTo>
                    <a:pt x="160" y="7"/>
                  </a:lnTo>
                  <a:lnTo>
                    <a:pt x="179"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2" name="Freeform 521"/>
            <p:cNvSpPr>
              <a:spLocks/>
            </p:cNvSpPr>
            <p:nvPr/>
          </p:nvSpPr>
          <p:spPr bwMode="auto">
            <a:xfrm>
              <a:off x="1374" y="1683"/>
              <a:ext cx="65" cy="105"/>
            </a:xfrm>
            <a:custGeom>
              <a:avLst/>
              <a:gdLst>
                <a:gd name="T0" fmla="*/ 57 w 65"/>
                <a:gd name="T1" fmla="*/ 0 h 105"/>
                <a:gd name="T2" fmla="*/ 64 w 65"/>
                <a:gd name="T3" fmla="*/ 11 h 105"/>
                <a:gd name="T4" fmla="*/ 58 w 65"/>
                <a:gd name="T5" fmla="*/ 36 h 105"/>
                <a:gd name="T6" fmla="*/ 54 w 65"/>
                <a:gd name="T7" fmla="*/ 101 h 105"/>
                <a:gd name="T8" fmla="*/ 9 w 65"/>
                <a:gd name="T9" fmla="*/ 104 h 105"/>
                <a:gd name="T10" fmla="*/ 18 w 65"/>
                <a:gd name="T11" fmla="*/ 96 h 105"/>
                <a:gd name="T12" fmla="*/ 5 w 65"/>
                <a:gd name="T13" fmla="*/ 96 h 105"/>
                <a:gd name="T14" fmla="*/ 0 w 65"/>
                <a:gd name="T15" fmla="*/ 87 h 105"/>
                <a:gd name="T16" fmla="*/ 31 w 65"/>
                <a:gd name="T17" fmla="*/ 8 h 105"/>
                <a:gd name="T18" fmla="*/ 57 w 65"/>
                <a:gd name="T19" fmla="*/ 0 h 105"/>
                <a:gd name="T20" fmla="*/ 57 w 65"/>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05"/>
                <a:gd name="T35" fmla="*/ 65 w 6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05">
                  <a:moveTo>
                    <a:pt x="57" y="0"/>
                  </a:moveTo>
                  <a:lnTo>
                    <a:pt x="64" y="11"/>
                  </a:lnTo>
                  <a:lnTo>
                    <a:pt x="58" y="36"/>
                  </a:lnTo>
                  <a:lnTo>
                    <a:pt x="54" y="101"/>
                  </a:lnTo>
                  <a:lnTo>
                    <a:pt x="9" y="104"/>
                  </a:lnTo>
                  <a:lnTo>
                    <a:pt x="18" y="96"/>
                  </a:lnTo>
                  <a:lnTo>
                    <a:pt x="5" y="96"/>
                  </a:lnTo>
                  <a:lnTo>
                    <a:pt x="0" y="87"/>
                  </a:lnTo>
                  <a:lnTo>
                    <a:pt x="31" y="8"/>
                  </a:lnTo>
                  <a:lnTo>
                    <a:pt x="57"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3" name="Freeform 522"/>
            <p:cNvSpPr>
              <a:spLocks/>
            </p:cNvSpPr>
            <p:nvPr/>
          </p:nvSpPr>
          <p:spPr bwMode="auto">
            <a:xfrm>
              <a:off x="1518" y="1691"/>
              <a:ext cx="76" cy="116"/>
            </a:xfrm>
            <a:custGeom>
              <a:avLst/>
              <a:gdLst>
                <a:gd name="T0" fmla="*/ 38 w 76"/>
                <a:gd name="T1" fmla="*/ 0 h 116"/>
                <a:gd name="T2" fmla="*/ 46 w 76"/>
                <a:gd name="T3" fmla="*/ 17 h 116"/>
                <a:gd name="T4" fmla="*/ 56 w 76"/>
                <a:gd name="T5" fmla="*/ 42 h 116"/>
                <a:gd name="T6" fmla="*/ 72 w 76"/>
                <a:gd name="T7" fmla="*/ 59 h 116"/>
                <a:gd name="T8" fmla="*/ 75 w 76"/>
                <a:gd name="T9" fmla="*/ 67 h 116"/>
                <a:gd name="T10" fmla="*/ 73 w 76"/>
                <a:gd name="T11" fmla="*/ 72 h 116"/>
                <a:gd name="T12" fmla="*/ 50 w 76"/>
                <a:gd name="T13" fmla="*/ 62 h 116"/>
                <a:gd name="T14" fmla="*/ 48 w 76"/>
                <a:gd name="T15" fmla="*/ 70 h 116"/>
                <a:gd name="T16" fmla="*/ 35 w 76"/>
                <a:gd name="T17" fmla="*/ 87 h 116"/>
                <a:gd name="T18" fmla="*/ 35 w 76"/>
                <a:gd name="T19" fmla="*/ 102 h 116"/>
                <a:gd name="T20" fmla="*/ 30 w 76"/>
                <a:gd name="T21" fmla="*/ 114 h 116"/>
                <a:gd name="T22" fmla="*/ 25 w 76"/>
                <a:gd name="T23" fmla="*/ 115 h 116"/>
                <a:gd name="T24" fmla="*/ 18 w 76"/>
                <a:gd name="T25" fmla="*/ 114 h 116"/>
                <a:gd name="T26" fmla="*/ 14 w 76"/>
                <a:gd name="T27" fmla="*/ 109 h 116"/>
                <a:gd name="T28" fmla="*/ 11 w 76"/>
                <a:gd name="T29" fmla="*/ 95 h 116"/>
                <a:gd name="T30" fmla="*/ 14 w 76"/>
                <a:gd name="T31" fmla="*/ 70 h 116"/>
                <a:gd name="T32" fmla="*/ 11 w 76"/>
                <a:gd name="T33" fmla="*/ 43 h 116"/>
                <a:gd name="T34" fmla="*/ 1 w 76"/>
                <a:gd name="T35" fmla="*/ 29 h 116"/>
                <a:gd name="T36" fmla="*/ 0 w 76"/>
                <a:gd name="T37" fmla="*/ 21 h 116"/>
                <a:gd name="T38" fmla="*/ 13 w 76"/>
                <a:gd name="T39" fmla="*/ 12 h 116"/>
                <a:gd name="T40" fmla="*/ 38 w 76"/>
                <a:gd name="T41" fmla="*/ 0 h 116"/>
                <a:gd name="T42" fmla="*/ 38 w 76"/>
                <a:gd name="T43" fmla="*/ 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
                <a:gd name="T67" fmla="*/ 0 h 116"/>
                <a:gd name="T68" fmla="*/ 76 w 76"/>
                <a:gd name="T69" fmla="*/ 116 h 1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 h="116">
                  <a:moveTo>
                    <a:pt x="38" y="0"/>
                  </a:moveTo>
                  <a:lnTo>
                    <a:pt x="46" y="17"/>
                  </a:lnTo>
                  <a:lnTo>
                    <a:pt x="56" y="42"/>
                  </a:lnTo>
                  <a:lnTo>
                    <a:pt x="72" y="59"/>
                  </a:lnTo>
                  <a:lnTo>
                    <a:pt x="75" y="67"/>
                  </a:lnTo>
                  <a:lnTo>
                    <a:pt x="73" y="72"/>
                  </a:lnTo>
                  <a:lnTo>
                    <a:pt x="50" y="62"/>
                  </a:lnTo>
                  <a:lnTo>
                    <a:pt x="48" y="70"/>
                  </a:lnTo>
                  <a:lnTo>
                    <a:pt x="35" y="87"/>
                  </a:lnTo>
                  <a:lnTo>
                    <a:pt x="35" y="102"/>
                  </a:lnTo>
                  <a:lnTo>
                    <a:pt x="30" y="114"/>
                  </a:lnTo>
                  <a:lnTo>
                    <a:pt x="25" y="115"/>
                  </a:lnTo>
                  <a:lnTo>
                    <a:pt x="18" y="114"/>
                  </a:lnTo>
                  <a:lnTo>
                    <a:pt x="14" y="109"/>
                  </a:lnTo>
                  <a:lnTo>
                    <a:pt x="11" y="95"/>
                  </a:lnTo>
                  <a:lnTo>
                    <a:pt x="14" y="70"/>
                  </a:lnTo>
                  <a:lnTo>
                    <a:pt x="11" y="43"/>
                  </a:lnTo>
                  <a:lnTo>
                    <a:pt x="1" y="29"/>
                  </a:lnTo>
                  <a:lnTo>
                    <a:pt x="0" y="21"/>
                  </a:lnTo>
                  <a:lnTo>
                    <a:pt x="13" y="12"/>
                  </a:lnTo>
                  <a:lnTo>
                    <a:pt x="38"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4" name="Freeform 523"/>
            <p:cNvSpPr>
              <a:spLocks/>
            </p:cNvSpPr>
            <p:nvPr/>
          </p:nvSpPr>
          <p:spPr bwMode="auto">
            <a:xfrm>
              <a:off x="1418" y="1787"/>
              <a:ext cx="113" cy="78"/>
            </a:xfrm>
            <a:custGeom>
              <a:avLst/>
              <a:gdLst>
                <a:gd name="T0" fmla="*/ 93 w 113"/>
                <a:gd name="T1" fmla="*/ 0 h 78"/>
                <a:gd name="T2" fmla="*/ 14 w 113"/>
                <a:gd name="T3" fmla="*/ 27 h 78"/>
                <a:gd name="T4" fmla="*/ 0 w 113"/>
                <a:gd name="T5" fmla="*/ 64 h 78"/>
                <a:gd name="T6" fmla="*/ 35 w 113"/>
                <a:gd name="T7" fmla="*/ 77 h 78"/>
                <a:gd name="T8" fmla="*/ 84 w 113"/>
                <a:gd name="T9" fmla="*/ 42 h 78"/>
                <a:gd name="T10" fmla="*/ 100 w 113"/>
                <a:gd name="T11" fmla="*/ 45 h 78"/>
                <a:gd name="T12" fmla="*/ 112 w 113"/>
                <a:gd name="T13" fmla="*/ 25 h 78"/>
                <a:gd name="T14" fmla="*/ 93 w 113"/>
                <a:gd name="T15" fmla="*/ 0 h 78"/>
                <a:gd name="T16" fmla="*/ 93 w 113"/>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78"/>
                <a:gd name="T29" fmla="*/ 113 w 113"/>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78">
                  <a:moveTo>
                    <a:pt x="93" y="0"/>
                  </a:moveTo>
                  <a:lnTo>
                    <a:pt x="14" y="27"/>
                  </a:lnTo>
                  <a:lnTo>
                    <a:pt x="0" y="64"/>
                  </a:lnTo>
                  <a:lnTo>
                    <a:pt x="35" y="77"/>
                  </a:lnTo>
                  <a:lnTo>
                    <a:pt x="84" y="42"/>
                  </a:lnTo>
                  <a:lnTo>
                    <a:pt x="100" y="45"/>
                  </a:lnTo>
                  <a:lnTo>
                    <a:pt x="112" y="25"/>
                  </a:lnTo>
                  <a:lnTo>
                    <a:pt x="9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5" name="Freeform 524"/>
            <p:cNvSpPr>
              <a:spLocks/>
            </p:cNvSpPr>
            <p:nvPr/>
          </p:nvSpPr>
          <p:spPr bwMode="auto">
            <a:xfrm>
              <a:off x="1542" y="1747"/>
              <a:ext cx="22" cy="31"/>
            </a:xfrm>
            <a:custGeom>
              <a:avLst/>
              <a:gdLst>
                <a:gd name="T0" fmla="*/ 20 w 22"/>
                <a:gd name="T1" fmla="*/ 11 h 31"/>
                <a:gd name="T2" fmla="*/ 11 w 22"/>
                <a:gd name="T3" fmla="*/ 9 h 31"/>
                <a:gd name="T4" fmla="*/ 8 w 22"/>
                <a:gd name="T5" fmla="*/ 0 h 31"/>
                <a:gd name="T6" fmla="*/ 5 w 22"/>
                <a:gd name="T7" fmla="*/ 1 h 31"/>
                <a:gd name="T8" fmla="*/ 0 w 22"/>
                <a:gd name="T9" fmla="*/ 14 h 31"/>
                <a:gd name="T10" fmla="*/ 6 w 22"/>
                <a:gd name="T11" fmla="*/ 27 h 31"/>
                <a:gd name="T12" fmla="*/ 11 w 22"/>
                <a:gd name="T13" fmla="*/ 30 h 31"/>
                <a:gd name="T14" fmla="*/ 21 w 22"/>
                <a:gd name="T15" fmla="*/ 18 h 31"/>
                <a:gd name="T16" fmla="*/ 20 w 22"/>
                <a:gd name="T17" fmla="*/ 11 h 31"/>
                <a:gd name="T18" fmla="*/ 20 w 22"/>
                <a:gd name="T19" fmla="*/ 11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1"/>
                <a:gd name="T32" fmla="*/ 22 w 22"/>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1">
                  <a:moveTo>
                    <a:pt x="20" y="11"/>
                  </a:moveTo>
                  <a:lnTo>
                    <a:pt x="11" y="9"/>
                  </a:lnTo>
                  <a:lnTo>
                    <a:pt x="8" y="0"/>
                  </a:lnTo>
                  <a:lnTo>
                    <a:pt x="5" y="1"/>
                  </a:lnTo>
                  <a:lnTo>
                    <a:pt x="0" y="14"/>
                  </a:lnTo>
                  <a:lnTo>
                    <a:pt x="6" y="27"/>
                  </a:lnTo>
                  <a:lnTo>
                    <a:pt x="11" y="30"/>
                  </a:lnTo>
                  <a:lnTo>
                    <a:pt x="21" y="18"/>
                  </a:lnTo>
                  <a:lnTo>
                    <a:pt x="20" y="11"/>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6" name="Freeform 525"/>
            <p:cNvSpPr>
              <a:spLocks/>
            </p:cNvSpPr>
            <p:nvPr/>
          </p:nvSpPr>
          <p:spPr bwMode="auto">
            <a:xfrm>
              <a:off x="1532" y="1703"/>
              <a:ext cx="47" cy="33"/>
            </a:xfrm>
            <a:custGeom>
              <a:avLst/>
              <a:gdLst>
                <a:gd name="T0" fmla="*/ 46 w 47"/>
                <a:gd name="T1" fmla="*/ 7 h 33"/>
                <a:gd name="T2" fmla="*/ 42 w 47"/>
                <a:gd name="T3" fmla="*/ 5 h 33"/>
                <a:gd name="T4" fmla="*/ 38 w 47"/>
                <a:gd name="T5" fmla="*/ 11 h 33"/>
                <a:gd name="T6" fmla="*/ 36 w 47"/>
                <a:gd name="T7" fmla="*/ 1 h 33"/>
                <a:gd name="T8" fmla="*/ 28 w 47"/>
                <a:gd name="T9" fmla="*/ 0 h 33"/>
                <a:gd name="T10" fmla="*/ 21 w 47"/>
                <a:gd name="T11" fmla="*/ 1 h 33"/>
                <a:gd name="T12" fmla="*/ 16 w 47"/>
                <a:gd name="T13" fmla="*/ 8 h 33"/>
                <a:gd name="T14" fmla="*/ 0 w 47"/>
                <a:gd name="T15" fmla="*/ 9 h 33"/>
                <a:gd name="T16" fmla="*/ 4 w 47"/>
                <a:gd name="T17" fmla="*/ 13 h 33"/>
                <a:gd name="T18" fmla="*/ 13 w 47"/>
                <a:gd name="T19" fmla="*/ 17 h 33"/>
                <a:gd name="T20" fmla="*/ 16 w 47"/>
                <a:gd name="T21" fmla="*/ 28 h 33"/>
                <a:gd name="T22" fmla="*/ 21 w 47"/>
                <a:gd name="T23" fmla="*/ 32 h 33"/>
                <a:gd name="T24" fmla="*/ 31 w 47"/>
                <a:gd name="T25" fmla="*/ 32 h 33"/>
                <a:gd name="T26" fmla="*/ 38 w 47"/>
                <a:gd name="T27" fmla="*/ 26 h 33"/>
                <a:gd name="T28" fmla="*/ 45 w 47"/>
                <a:gd name="T29" fmla="*/ 31 h 33"/>
                <a:gd name="T30" fmla="*/ 46 w 47"/>
                <a:gd name="T31" fmla="*/ 7 h 33"/>
                <a:gd name="T32" fmla="*/ 46 w 47"/>
                <a:gd name="T33" fmla="*/ 7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3"/>
                <a:gd name="T53" fmla="*/ 47 w 47"/>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3">
                  <a:moveTo>
                    <a:pt x="46" y="7"/>
                  </a:moveTo>
                  <a:lnTo>
                    <a:pt x="42" y="5"/>
                  </a:lnTo>
                  <a:lnTo>
                    <a:pt x="38" y="11"/>
                  </a:lnTo>
                  <a:lnTo>
                    <a:pt x="36" y="1"/>
                  </a:lnTo>
                  <a:lnTo>
                    <a:pt x="28" y="0"/>
                  </a:lnTo>
                  <a:lnTo>
                    <a:pt x="21" y="1"/>
                  </a:lnTo>
                  <a:lnTo>
                    <a:pt x="16" y="8"/>
                  </a:lnTo>
                  <a:lnTo>
                    <a:pt x="0" y="9"/>
                  </a:lnTo>
                  <a:lnTo>
                    <a:pt x="4" y="13"/>
                  </a:lnTo>
                  <a:lnTo>
                    <a:pt x="13" y="17"/>
                  </a:lnTo>
                  <a:lnTo>
                    <a:pt x="16" y="28"/>
                  </a:lnTo>
                  <a:lnTo>
                    <a:pt x="21" y="32"/>
                  </a:lnTo>
                  <a:lnTo>
                    <a:pt x="31" y="32"/>
                  </a:lnTo>
                  <a:lnTo>
                    <a:pt x="38" y="26"/>
                  </a:lnTo>
                  <a:lnTo>
                    <a:pt x="45" y="31"/>
                  </a:lnTo>
                  <a:lnTo>
                    <a:pt x="46" y="7"/>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7" name="Freeform 526"/>
            <p:cNvSpPr>
              <a:spLocks/>
            </p:cNvSpPr>
            <p:nvPr/>
          </p:nvSpPr>
          <p:spPr bwMode="auto">
            <a:xfrm>
              <a:off x="1522" y="1666"/>
              <a:ext cx="32" cy="38"/>
            </a:xfrm>
            <a:custGeom>
              <a:avLst/>
              <a:gdLst>
                <a:gd name="T0" fmla="*/ 31 w 32"/>
                <a:gd name="T1" fmla="*/ 24 h 38"/>
                <a:gd name="T2" fmla="*/ 31 w 32"/>
                <a:gd name="T3" fmla="*/ 14 h 38"/>
                <a:gd name="T4" fmla="*/ 14 w 32"/>
                <a:gd name="T5" fmla="*/ 0 h 38"/>
                <a:gd name="T6" fmla="*/ 0 w 32"/>
                <a:gd name="T7" fmla="*/ 8 h 38"/>
                <a:gd name="T8" fmla="*/ 0 w 32"/>
                <a:gd name="T9" fmla="*/ 29 h 38"/>
                <a:gd name="T10" fmla="*/ 21 w 32"/>
                <a:gd name="T11" fmla="*/ 37 h 38"/>
                <a:gd name="T12" fmla="*/ 31 w 32"/>
                <a:gd name="T13" fmla="*/ 29 h 38"/>
                <a:gd name="T14" fmla="*/ 31 w 32"/>
                <a:gd name="T15" fmla="*/ 24 h 38"/>
                <a:gd name="T16" fmla="*/ 31 w 32"/>
                <a:gd name="T17" fmla="*/ 24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38"/>
                <a:gd name="T29" fmla="*/ 32 w 32"/>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38">
                  <a:moveTo>
                    <a:pt x="31" y="24"/>
                  </a:moveTo>
                  <a:lnTo>
                    <a:pt x="31" y="14"/>
                  </a:lnTo>
                  <a:lnTo>
                    <a:pt x="14" y="0"/>
                  </a:lnTo>
                  <a:lnTo>
                    <a:pt x="0" y="8"/>
                  </a:lnTo>
                  <a:lnTo>
                    <a:pt x="0" y="29"/>
                  </a:lnTo>
                  <a:lnTo>
                    <a:pt x="21" y="37"/>
                  </a:lnTo>
                  <a:lnTo>
                    <a:pt x="31" y="29"/>
                  </a:lnTo>
                  <a:lnTo>
                    <a:pt x="31" y="24"/>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8" name="Freeform 527"/>
            <p:cNvSpPr>
              <a:spLocks/>
            </p:cNvSpPr>
            <p:nvPr/>
          </p:nvSpPr>
          <p:spPr bwMode="auto">
            <a:xfrm>
              <a:off x="1454" y="1695"/>
              <a:ext cx="76" cy="118"/>
            </a:xfrm>
            <a:custGeom>
              <a:avLst/>
              <a:gdLst>
                <a:gd name="T0" fmla="*/ 24 w 76"/>
                <a:gd name="T1" fmla="*/ 10 h 118"/>
                <a:gd name="T2" fmla="*/ 45 w 76"/>
                <a:gd name="T3" fmla="*/ 17 h 118"/>
                <a:gd name="T4" fmla="*/ 58 w 76"/>
                <a:gd name="T5" fmla="*/ 25 h 118"/>
                <a:gd name="T6" fmla="*/ 64 w 76"/>
                <a:gd name="T7" fmla="*/ 40 h 118"/>
                <a:gd name="T8" fmla="*/ 65 w 76"/>
                <a:gd name="T9" fmla="*/ 52 h 118"/>
                <a:gd name="T10" fmla="*/ 62 w 76"/>
                <a:gd name="T11" fmla="*/ 104 h 118"/>
                <a:gd name="T12" fmla="*/ 75 w 76"/>
                <a:gd name="T13" fmla="*/ 100 h 118"/>
                <a:gd name="T14" fmla="*/ 75 w 76"/>
                <a:gd name="T15" fmla="*/ 113 h 118"/>
                <a:gd name="T16" fmla="*/ 60 w 76"/>
                <a:gd name="T17" fmla="*/ 117 h 118"/>
                <a:gd name="T18" fmla="*/ 56 w 76"/>
                <a:gd name="T19" fmla="*/ 113 h 118"/>
                <a:gd name="T20" fmla="*/ 53 w 76"/>
                <a:gd name="T21" fmla="*/ 91 h 118"/>
                <a:gd name="T22" fmla="*/ 10 w 76"/>
                <a:gd name="T23" fmla="*/ 20 h 118"/>
                <a:gd name="T24" fmla="*/ 2 w 76"/>
                <a:gd name="T25" fmla="*/ 11 h 118"/>
                <a:gd name="T26" fmla="*/ 0 w 76"/>
                <a:gd name="T27" fmla="*/ 0 h 118"/>
                <a:gd name="T28" fmla="*/ 24 w 76"/>
                <a:gd name="T29" fmla="*/ 10 h 118"/>
                <a:gd name="T30" fmla="*/ 24 w 76"/>
                <a:gd name="T31" fmla="*/ 10 h 1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
                <a:gd name="T49" fmla="*/ 0 h 118"/>
                <a:gd name="T50" fmla="*/ 76 w 76"/>
                <a:gd name="T51" fmla="*/ 118 h 1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 h="118">
                  <a:moveTo>
                    <a:pt x="24" y="10"/>
                  </a:moveTo>
                  <a:lnTo>
                    <a:pt x="45" y="17"/>
                  </a:lnTo>
                  <a:lnTo>
                    <a:pt x="58" y="25"/>
                  </a:lnTo>
                  <a:lnTo>
                    <a:pt x="64" y="40"/>
                  </a:lnTo>
                  <a:lnTo>
                    <a:pt x="65" y="52"/>
                  </a:lnTo>
                  <a:lnTo>
                    <a:pt x="62" y="104"/>
                  </a:lnTo>
                  <a:lnTo>
                    <a:pt x="75" y="100"/>
                  </a:lnTo>
                  <a:lnTo>
                    <a:pt x="75" y="113"/>
                  </a:lnTo>
                  <a:lnTo>
                    <a:pt x="60" y="117"/>
                  </a:lnTo>
                  <a:lnTo>
                    <a:pt x="56" y="113"/>
                  </a:lnTo>
                  <a:lnTo>
                    <a:pt x="53" y="91"/>
                  </a:lnTo>
                  <a:lnTo>
                    <a:pt x="10" y="20"/>
                  </a:lnTo>
                  <a:lnTo>
                    <a:pt x="2" y="11"/>
                  </a:lnTo>
                  <a:lnTo>
                    <a:pt x="0" y="0"/>
                  </a:lnTo>
                  <a:lnTo>
                    <a:pt x="24" y="10"/>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9" name="Freeform 528"/>
            <p:cNvSpPr>
              <a:spLocks/>
            </p:cNvSpPr>
            <p:nvPr/>
          </p:nvSpPr>
          <p:spPr bwMode="auto">
            <a:xfrm>
              <a:off x="1543" y="1825"/>
              <a:ext cx="23" cy="31"/>
            </a:xfrm>
            <a:custGeom>
              <a:avLst/>
              <a:gdLst>
                <a:gd name="T0" fmla="*/ 17 w 23"/>
                <a:gd name="T1" fmla="*/ 0 h 31"/>
                <a:gd name="T2" fmla="*/ 22 w 23"/>
                <a:gd name="T3" fmla="*/ 16 h 31"/>
                <a:gd name="T4" fmla="*/ 10 w 23"/>
                <a:gd name="T5" fmla="*/ 30 h 31"/>
                <a:gd name="T6" fmla="*/ 0 w 23"/>
                <a:gd name="T7" fmla="*/ 9 h 31"/>
                <a:gd name="T8" fmla="*/ 17 w 23"/>
                <a:gd name="T9" fmla="*/ 0 h 31"/>
                <a:gd name="T10" fmla="*/ 17 w 23"/>
                <a:gd name="T11" fmla="*/ 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17" y="0"/>
                  </a:moveTo>
                  <a:lnTo>
                    <a:pt x="22" y="16"/>
                  </a:lnTo>
                  <a:lnTo>
                    <a:pt x="10" y="30"/>
                  </a:lnTo>
                  <a:lnTo>
                    <a:pt x="0" y="9"/>
                  </a:lnTo>
                  <a:lnTo>
                    <a:pt x="17"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0" name="Freeform 529"/>
            <p:cNvSpPr>
              <a:spLocks/>
            </p:cNvSpPr>
            <p:nvPr/>
          </p:nvSpPr>
          <p:spPr bwMode="auto">
            <a:xfrm>
              <a:off x="1440" y="1729"/>
              <a:ext cx="15" cy="24"/>
            </a:xfrm>
            <a:custGeom>
              <a:avLst/>
              <a:gdLst>
                <a:gd name="T0" fmla="*/ 12 w 15"/>
                <a:gd name="T1" fmla="*/ 0 h 24"/>
                <a:gd name="T2" fmla="*/ 0 w 15"/>
                <a:gd name="T3" fmla="*/ 3 h 24"/>
                <a:gd name="T4" fmla="*/ 5 w 15"/>
                <a:gd name="T5" fmla="*/ 23 h 24"/>
                <a:gd name="T6" fmla="*/ 14 w 15"/>
                <a:gd name="T7" fmla="*/ 18 h 24"/>
                <a:gd name="T8" fmla="*/ 12 w 15"/>
                <a:gd name="T9" fmla="*/ 0 h 24"/>
                <a:gd name="T10" fmla="*/ 12 w 15"/>
                <a:gd name="T11" fmla="*/ 0 h 24"/>
                <a:gd name="T12" fmla="*/ 0 60000 65536"/>
                <a:gd name="T13" fmla="*/ 0 60000 65536"/>
                <a:gd name="T14" fmla="*/ 0 60000 65536"/>
                <a:gd name="T15" fmla="*/ 0 60000 65536"/>
                <a:gd name="T16" fmla="*/ 0 60000 65536"/>
                <a:gd name="T17" fmla="*/ 0 60000 65536"/>
                <a:gd name="T18" fmla="*/ 0 w 15"/>
                <a:gd name="T19" fmla="*/ 0 h 24"/>
                <a:gd name="T20" fmla="*/ 15 w 1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5" h="24">
                  <a:moveTo>
                    <a:pt x="12" y="0"/>
                  </a:moveTo>
                  <a:lnTo>
                    <a:pt x="0" y="3"/>
                  </a:lnTo>
                  <a:lnTo>
                    <a:pt x="5" y="23"/>
                  </a:lnTo>
                  <a:lnTo>
                    <a:pt x="14" y="18"/>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1" name="Freeform 530"/>
            <p:cNvSpPr>
              <a:spLocks/>
            </p:cNvSpPr>
            <p:nvPr/>
          </p:nvSpPr>
          <p:spPr bwMode="auto">
            <a:xfrm>
              <a:off x="1564" y="1798"/>
              <a:ext cx="28" cy="48"/>
            </a:xfrm>
            <a:custGeom>
              <a:avLst/>
              <a:gdLst>
                <a:gd name="T0" fmla="*/ 20 w 28"/>
                <a:gd name="T1" fmla="*/ 0 h 48"/>
                <a:gd name="T2" fmla="*/ 10 w 28"/>
                <a:gd name="T3" fmla="*/ 5 h 48"/>
                <a:gd name="T4" fmla="*/ 5 w 28"/>
                <a:gd name="T5" fmla="*/ 1 h 48"/>
                <a:gd name="T6" fmla="*/ 0 w 28"/>
                <a:gd name="T7" fmla="*/ 7 h 48"/>
                <a:gd name="T8" fmla="*/ 1 w 28"/>
                <a:gd name="T9" fmla="*/ 25 h 48"/>
                <a:gd name="T10" fmla="*/ 9 w 28"/>
                <a:gd name="T11" fmla="*/ 42 h 48"/>
                <a:gd name="T12" fmla="*/ 14 w 28"/>
                <a:gd name="T13" fmla="*/ 47 h 48"/>
                <a:gd name="T14" fmla="*/ 20 w 28"/>
                <a:gd name="T15" fmla="*/ 43 h 48"/>
                <a:gd name="T16" fmla="*/ 25 w 28"/>
                <a:gd name="T17" fmla="*/ 31 h 48"/>
                <a:gd name="T18" fmla="*/ 27 w 28"/>
                <a:gd name="T19" fmla="*/ 27 h 48"/>
                <a:gd name="T20" fmla="*/ 26 w 28"/>
                <a:gd name="T21" fmla="*/ 14 h 48"/>
                <a:gd name="T22" fmla="*/ 20 w 28"/>
                <a:gd name="T23" fmla="*/ 10 h 48"/>
                <a:gd name="T24" fmla="*/ 24 w 28"/>
                <a:gd name="T25" fmla="*/ 8 h 48"/>
                <a:gd name="T26" fmla="*/ 20 w 28"/>
                <a:gd name="T27" fmla="*/ 0 h 48"/>
                <a:gd name="T28" fmla="*/ 20 w 28"/>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48"/>
                <a:gd name="T47" fmla="*/ 28 w 28"/>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48">
                  <a:moveTo>
                    <a:pt x="20" y="0"/>
                  </a:moveTo>
                  <a:lnTo>
                    <a:pt x="10" y="5"/>
                  </a:lnTo>
                  <a:lnTo>
                    <a:pt x="5" y="1"/>
                  </a:lnTo>
                  <a:lnTo>
                    <a:pt x="0" y="7"/>
                  </a:lnTo>
                  <a:lnTo>
                    <a:pt x="1" y="25"/>
                  </a:lnTo>
                  <a:lnTo>
                    <a:pt x="9" y="42"/>
                  </a:lnTo>
                  <a:lnTo>
                    <a:pt x="14" y="47"/>
                  </a:lnTo>
                  <a:lnTo>
                    <a:pt x="20" y="43"/>
                  </a:lnTo>
                  <a:lnTo>
                    <a:pt x="25" y="31"/>
                  </a:lnTo>
                  <a:lnTo>
                    <a:pt x="27" y="27"/>
                  </a:lnTo>
                  <a:lnTo>
                    <a:pt x="26" y="14"/>
                  </a:lnTo>
                  <a:lnTo>
                    <a:pt x="20" y="10"/>
                  </a:lnTo>
                  <a:lnTo>
                    <a:pt x="24" y="8"/>
                  </a:lnTo>
                  <a:lnTo>
                    <a:pt x="20"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2" name="Freeform 531"/>
            <p:cNvSpPr>
              <a:spLocks/>
            </p:cNvSpPr>
            <p:nvPr/>
          </p:nvSpPr>
          <p:spPr bwMode="auto">
            <a:xfrm>
              <a:off x="1419" y="1723"/>
              <a:ext cx="27" cy="37"/>
            </a:xfrm>
            <a:custGeom>
              <a:avLst/>
              <a:gdLst>
                <a:gd name="T0" fmla="*/ 21 w 27"/>
                <a:gd name="T1" fmla="*/ 6 h 37"/>
                <a:gd name="T2" fmla="*/ 16 w 27"/>
                <a:gd name="T3" fmla="*/ 0 h 37"/>
                <a:gd name="T4" fmla="*/ 0 w 27"/>
                <a:gd name="T5" fmla="*/ 2 h 37"/>
                <a:gd name="T6" fmla="*/ 1 w 27"/>
                <a:gd name="T7" fmla="*/ 21 h 37"/>
                <a:gd name="T8" fmla="*/ 14 w 27"/>
                <a:gd name="T9" fmla="*/ 26 h 37"/>
                <a:gd name="T10" fmla="*/ 7 w 27"/>
                <a:gd name="T11" fmla="*/ 30 h 37"/>
                <a:gd name="T12" fmla="*/ 10 w 27"/>
                <a:gd name="T13" fmla="*/ 36 h 37"/>
                <a:gd name="T14" fmla="*/ 26 w 27"/>
                <a:gd name="T15" fmla="*/ 23 h 37"/>
                <a:gd name="T16" fmla="*/ 21 w 27"/>
                <a:gd name="T17" fmla="*/ 6 h 37"/>
                <a:gd name="T18" fmla="*/ 21 w 27"/>
                <a:gd name="T19" fmla="*/ 6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7"/>
                <a:gd name="T32" fmla="*/ 27 w 27"/>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7">
                  <a:moveTo>
                    <a:pt x="21" y="6"/>
                  </a:moveTo>
                  <a:lnTo>
                    <a:pt x="16" y="0"/>
                  </a:lnTo>
                  <a:lnTo>
                    <a:pt x="0" y="2"/>
                  </a:lnTo>
                  <a:lnTo>
                    <a:pt x="1" y="21"/>
                  </a:lnTo>
                  <a:lnTo>
                    <a:pt x="14" y="26"/>
                  </a:lnTo>
                  <a:lnTo>
                    <a:pt x="7" y="30"/>
                  </a:lnTo>
                  <a:lnTo>
                    <a:pt x="10" y="36"/>
                  </a:lnTo>
                  <a:lnTo>
                    <a:pt x="26" y="23"/>
                  </a:lnTo>
                  <a:lnTo>
                    <a:pt x="21" y="6"/>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3" name="Freeform 532"/>
            <p:cNvSpPr>
              <a:spLocks/>
            </p:cNvSpPr>
            <p:nvPr/>
          </p:nvSpPr>
          <p:spPr bwMode="auto">
            <a:xfrm>
              <a:off x="1304" y="1741"/>
              <a:ext cx="35" cy="53"/>
            </a:xfrm>
            <a:custGeom>
              <a:avLst/>
              <a:gdLst>
                <a:gd name="T0" fmla="*/ 12 w 35"/>
                <a:gd name="T1" fmla="*/ 0 h 53"/>
                <a:gd name="T2" fmla="*/ 34 w 35"/>
                <a:gd name="T3" fmla="*/ 15 h 53"/>
                <a:gd name="T4" fmla="*/ 15 w 35"/>
                <a:gd name="T5" fmla="*/ 29 h 53"/>
                <a:gd name="T6" fmla="*/ 15 w 35"/>
                <a:gd name="T7" fmla="*/ 36 h 53"/>
                <a:gd name="T8" fmla="*/ 19 w 35"/>
                <a:gd name="T9" fmla="*/ 52 h 53"/>
                <a:gd name="T10" fmla="*/ 10 w 35"/>
                <a:gd name="T11" fmla="*/ 47 h 53"/>
                <a:gd name="T12" fmla="*/ 0 w 35"/>
                <a:gd name="T13" fmla="*/ 27 h 53"/>
                <a:gd name="T14" fmla="*/ 2 w 35"/>
                <a:gd name="T15" fmla="*/ 11 h 53"/>
                <a:gd name="T16" fmla="*/ 12 w 35"/>
                <a:gd name="T17" fmla="*/ 0 h 53"/>
                <a:gd name="T18" fmla="*/ 12 w 35"/>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3"/>
                <a:gd name="T32" fmla="*/ 35 w 35"/>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3">
                  <a:moveTo>
                    <a:pt x="12" y="0"/>
                  </a:moveTo>
                  <a:lnTo>
                    <a:pt x="34" y="15"/>
                  </a:lnTo>
                  <a:lnTo>
                    <a:pt x="15" y="29"/>
                  </a:lnTo>
                  <a:lnTo>
                    <a:pt x="15" y="36"/>
                  </a:lnTo>
                  <a:lnTo>
                    <a:pt x="19" y="52"/>
                  </a:lnTo>
                  <a:lnTo>
                    <a:pt x="10" y="47"/>
                  </a:lnTo>
                  <a:lnTo>
                    <a:pt x="0" y="27"/>
                  </a:lnTo>
                  <a:lnTo>
                    <a:pt x="2" y="11"/>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4" name="Freeform 533"/>
            <p:cNvSpPr>
              <a:spLocks/>
            </p:cNvSpPr>
            <p:nvPr/>
          </p:nvSpPr>
          <p:spPr bwMode="auto">
            <a:xfrm>
              <a:off x="1303" y="1831"/>
              <a:ext cx="81" cy="44"/>
            </a:xfrm>
            <a:custGeom>
              <a:avLst/>
              <a:gdLst>
                <a:gd name="T0" fmla="*/ 80 w 81"/>
                <a:gd name="T1" fmla="*/ 5 h 44"/>
                <a:gd name="T2" fmla="*/ 58 w 81"/>
                <a:gd name="T3" fmla="*/ 10 h 44"/>
                <a:gd name="T4" fmla="*/ 37 w 81"/>
                <a:gd name="T5" fmla="*/ 0 h 44"/>
                <a:gd name="T6" fmla="*/ 27 w 81"/>
                <a:gd name="T7" fmla="*/ 10 h 44"/>
                <a:gd name="T8" fmla="*/ 0 w 81"/>
                <a:gd name="T9" fmla="*/ 21 h 44"/>
                <a:gd name="T10" fmla="*/ 29 w 81"/>
                <a:gd name="T11" fmla="*/ 42 h 44"/>
                <a:gd name="T12" fmla="*/ 55 w 81"/>
                <a:gd name="T13" fmla="*/ 43 h 44"/>
                <a:gd name="T14" fmla="*/ 63 w 81"/>
                <a:gd name="T15" fmla="*/ 37 h 44"/>
                <a:gd name="T16" fmla="*/ 80 w 81"/>
                <a:gd name="T17" fmla="*/ 5 h 44"/>
                <a:gd name="T18" fmla="*/ 80 w 81"/>
                <a:gd name="T19" fmla="*/ 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4"/>
                <a:gd name="T32" fmla="*/ 81 w 81"/>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4">
                  <a:moveTo>
                    <a:pt x="80" y="5"/>
                  </a:moveTo>
                  <a:lnTo>
                    <a:pt x="58" y="10"/>
                  </a:lnTo>
                  <a:lnTo>
                    <a:pt x="37" y="0"/>
                  </a:lnTo>
                  <a:lnTo>
                    <a:pt x="27" y="10"/>
                  </a:lnTo>
                  <a:lnTo>
                    <a:pt x="0" y="21"/>
                  </a:lnTo>
                  <a:lnTo>
                    <a:pt x="29" y="42"/>
                  </a:lnTo>
                  <a:lnTo>
                    <a:pt x="55" y="43"/>
                  </a:lnTo>
                  <a:lnTo>
                    <a:pt x="63" y="37"/>
                  </a:lnTo>
                  <a:lnTo>
                    <a:pt x="80" y="5"/>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5" name="Freeform 534"/>
            <p:cNvSpPr>
              <a:spLocks/>
            </p:cNvSpPr>
            <p:nvPr/>
          </p:nvSpPr>
          <p:spPr bwMode="auto">
            <a:xfrm>
              <a:off x="1503" y="1661"/>
              <a:ext cx="56" cy="148"/>
            </a:xfrm>
            <a:custGeom>
              <a:avLst/>
              <a:gdLst>
                <a:gd name="T0" fmla="*/ 55 w 56"/>
                <a:gd name="T1" fmla="*/ 24 h 148"/>
                <a:gd name="T2" fmla="*/ 35 w 56"/>
                <a:gd name="T3" fmla="*/ 1 h 148"/>
                <a:gd name="T4" fmla="*/ 5 w 56"/>
                <a:gd name="T5" fmla="*/ 1 h 148"/>
                <a:gd name="T6" fmla="*/ 7 w 56"/>
                <a:gd name="T7" fmla="*/ 7 h 148"/>
                <a:gd name="T8" fmla="*/ 11 w 56"/>
                <a:gd name="T9" fmla="*/ 10 h 148"/>
                <a:gd name="T10" fmla="*/ 16 w 56"/>
                <a:gd name="T11" fmla="*/ 18 h 148"/>
                <a:gd name="T12" fmla="*/ 0 w 56"/>
                <a:gd name="T13" fmla="*/ 33 h 148"/>
                <a:gd name="T14" fmla="*/ 5 w 56"/>
                <a:gd name="T15" fmla="*/ 40 h 148"/>
                <a:gd name="T16" fmla="*/ 19 w 56"/>
                <a:gd name="T17" fmla="*/ 47 h 148"/>
                <a:gd name="T18" fmla="*/ 15 w 56"/>
                <a:gd name="T19" fmla="*/ 61 h 148"/>
                <a:gd name="T20" fmla="*/ 27 w 56"/>
                <a:gd name="T21" fmla="*/ 82 h 148"/>
                <a:gd name="T22" fmla="*/ 24 w 56"/>
                <a:gd name="T23" fmla="*/ 113 h 148"/>
                <a:gd name="T24" fmla="*/ 12 w 56"/>
                <a:gd name="T25" fmla="*/ 116 h 148"/>
                <a:gd name="T26" fmla="*/ 22 w 56"/>
                <a:gd name="T27" fmla="*/ 137 h 148"/>
                <a:gd name="T28" fmla="*/ 28 w 56"/>
                <a:gd name="T29" fmla="*/ 138 h 148"/>
                <a:gd name="T30" fmla="*/ 38 w 56"/>
                <a:gd name="T31" fmla="*/ 147 h 148"/>
                <a:gd name="T32" fmla="*/ 47 w 56"/>
                <a:gd name="T33" fmla="*/ 142 h 148"/>
                <a:gd name="T34" fmla="*/ 51 w 56"/>
                <a:gd name="T35" fmla="*/ 123 h 148"/>
                <a:gd name="T36" fmla="*/ 49 w 56"/>
                <a:gd name="T37" fmla="*/ 131 h 148"/>
                <a:gd name="T38" fmla="*/ 38 w 56"/>
                <a:gd name="T39" fmla="*/ 144 h 148"/>
                <a:gd name="T40" fmla="*/ 29 w 56"/>
                <a:gd name="T41" fmla="*/ 136 h 148"/>
                <a:gd name="T42" fmla="*/ 31 w 56"/>
                <a:gd name="T43" fmla="*/ 104 h 148"/>
                <a:gd name="T44" fmla="*/ 30 w 56"/>
                <a:gd name="T45" fmla="*/ 71 h 148"/>
                <a:gd name="T46" fmla="*/ 22 w 56"/>
                <a:gd name="T47" fmla="*/ 67 h 148"/>
                <a:gd name="T48" fmla="*/ 17 w 56"/>
                <a:gd name="T49" fmla="*/ 53 h 148"/>
                <a:gd name="T50" fmla="*/ 26 w 56"/>
                <a:gd name="T51" fmla="*/ 47 h 148"/>
                <a:gd name="T52" fmla="*/ 33 w 56"/>
                <a:gd name="T53" fmla="*/ 55 h 148"/>
                <a:gd name="T54" fmla="*/ 45 w 56"/>
                <a:gd name="T55" fmla="*/ 47 h 148"/>
                <a:gd name="T56" fmla="*/ 35 w 56"/>
                <a:gd name="T57" fmla="*/ 36 h 148"/>
                <a:gd name="T58" fmla="*/ 20 w 56"/>
                <a:gd name="T59" fmla="*/ 32 h 148"/>
                <a:gd name="T60" fmla="*/ 34 w 56"/>
                <a:gd name="T61" fmla="*/ 30 h 148"/>
                <a:gd name="T62" fmla="*/ 44 w 56"/>
                <a:gd name="T63" fmla="*/ 39 h 148"/>
                <a:gd name="T64" fmla="*/ 41 w 56"/>
                <a:gd name="T65" fmla="*/ 28 h 148"/>
                <a:gd name="T66" fmla="*/ 41 w 56"/>
                <a:gd name="T67" fmla="*/ 24 h 148"/>
                <a:gd name="T68" fmla="*/ 19 w 56"/>
                <a:gd name="T69" fmla="*/ 13 h 148"/>
                <a:gd name="T70" fmla="*/ 40 w 56"/>
                <a:gd name="T71" fmla="*/ 17 h 148"/>
                <a:gd name="T72" fmla="*/ 45 w 56"/>
                <a:gd name="T73" fmla="*/ 14 h 148"/>
                <a:gd name="T74" fmla="*/ 49 w 56"/>
                <a:gd name="T75" fmla="*/ 30 h 148"/>
                <a:gd name="T76" fmla="*/ 47 w 56"/>
                <a:gd name="T77" fmla="*/ 37 h 148"/>
                <a:gd name="T78" fmla="*/ 55 w 56"/>
                <a:gd name="T79" fmla="*/ 34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
                <a:gd name="T121" fmla="*/ 0 h 148"/>
                <a:gd name="T122" fmla="*/ 56 w 56"/>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 h="148">
                  <a:moveTo>
                    <a:pt x="55" y="34"/>
                  </a:moveTo>
                  <a:lnTo>
                    <a:pt x="55" y="24"/>
                  </a:lnTo>
                  <a:lnTo>
                    <a:pt x="50" y="14"/>
                  </a:lnTo>
                  <a:lnTo>
                    <a:pt x="35" y="1"/>
                  </a:lnTo>
                  <a:lnTo>
                    <a:pt x="23" y="0"/>
                  </a:lnTo>
                  <a:lnTo>
                    <a:pt x="5" y="1"/>
                  </a:lnTo>
                  <a:lnTo>
                    <a:pt x="23" y="5"/>
                  </a:lnTo>
                  <a:lnTo>
                    <a:pt x="7" y="7"/>
                  </a:lnTo>
                  <a:lnTo>
                    <a:pt x="1" y="12"/>
                  </a:lnTo>
                  <a:lnTo>
                    <a:pt x="11" y="10"/>
                  </a:lnTo>
                  <a:lnTo>
                    <a:pt x="2" y="18"/>
                  </a:lnTo>
                  <a:lnTo>
                    <a:pt x="16" y="18"/>
                  </a:lnTo>
                  <a:lnTo>
                    <a:pt x="5" y="26"/>
                  </a:lnTo>
                  <a:lnTo>
                    <a:pt x="0" y="33"/>
                  </a:lnTo>
                  <a:lnTo>
                    <a:pt x="10" y="34"/>
                  </a:lnTo>
                  <a:lnTo>
                    <a:pt x="5" y="40"/>
                  </a:lnTo>
                  <a:lnTo>
                    <a:pt x="15" y="42"/>
                  </a:lnTo>
                  <a:lnTo>
                    <a:pt x="19" y="47"/>
                  </a:lnTo>
                  <a:lnTo>
                    <a:pt x="15" y="51"/>
                  </a:lnTo>
                  <a:lnTo>
                    <a:pt x="15" y="61"/>
                  </a:lnTo>
                  <a:lnTo>
                    <a:pt x="20" y="71"/>
                  </a:lnTo>
                  <a:lnTo>
                    <a:pt x="27" y="82"/>
                  </a:lnTo>
                  <a:lnTo>
                    <a:pt x="28" y="100"/>
                  </a:lnTo>
                  <a:lnTo>
                    <a:pt x="24" y="113"/>
                  </a:lnTo>
                  <a:lnTo>
                    <a:pt x="22" y="110"/>
                  </a:lnTo>
                  <a:lnTo>
                    <a:pt x="12" y="116"/>
                  </a:lnTo>
                  <a:lnTo>
                    <a:pt x="11" y="140"/>
                  </a:lnTo>
                  <a:lnTo>
                    <a:pt x="22" y="137"/>
                  </a:lnTo>
                  <a:lnTo>
                    <a:pt x="26" y="142"/>
                  </a:lnTo>
                  <a:lnTo>
                    <a:pt x="28" y="138"/>
                  </a:lnTo>
                  <a:lnTo>
                    <a:pt x="33" y="145"/>
                  </a:lnTo>
                  <a:lnTo>
                    <a:pt x="38" y="147"/>
                  </a:lnTo>
                  <a:lnTo>
                    <a:pt x="45" y="147"/>
                  </a:lnTo>
                  <a:lnTo>
                    <a:pt x="47" y="142"/>
                  </a:lnTo>
                  <a:lnTo>
                    <a:pt x="50" y="133"/>
                  </a:lnTo>
                  <a:lnTo>
                    <a:pt x="51" y="123"/>
                  </a:lnTo>
                  <a:lnTo>
                    <a:pt x="51" y="116"/>
                  </a:lnTo>
                  <a:lnTo>
                    <a:pt x="49" y="131"/>
                  </a:lnTo>
                  <a:lnTo>
                    <a:pt x="45" y="142"/>
                  </a:lnTo>
                  <a:lnTo>
                    <a:pt x="38" y="144"/>
                  </a:lnTo>
                  <a:lnTo>
                    <a:pt x="33" y="142"/>
                  </a:lnTo>
                  <a:lnTo>
                    <a:pt x="29" y="136"/>
                  </a:lnTo>
                  <a:lnTo>
                    <a:pt x="29" y="125"/>
                  </a:lnTo>
                  <a:lnTo>
                    <a:pt x="31" y="104"/>
                  </a:lnTo>
                  <a:lnTo>
                    <a:pt x="31" y="83"/>
                  </a:lnTo>
                  <a:lnTo>
                    <a:pt x="30" y="71"/>
                  </a:lnTo>
                  <a:lnTo>
                    <a:pt x="26" y="61"/>
                  </a:lnTo>
                  <a:lnTo>
                    <a:pt x="22" y="67"/>
                  </a:lnTo>
                  <a:lnTo>
                    <a:pt x="19" y="62"/>
                  </a:lnTo>
                  <a:lnTo>
                    <a:pt x="17" y="53"/>
                  </a:lnTo>
                  <a:lnTo>
                    <a:pt x="20" y="49"/>
                  </a:lnTo>
                  <a:lnTo>
                    <a:pt x="26" y="47"/>
                  </a:lnTo>
                  <a:lnTo>
                    <a:pt x="30" y="53"/>
                  </a:lnTo>
                  <a:lnTo>
                    <a:pt x="33" y="55"/>
                  </a:lnTo>
                  <a:lnTo>
                    <a:pt x="33" y="51"/>
                  </a:lnTo>
                  <a:lnTo>
                    <a:pt x="45" y="47"/>
                  </a:lnTo>
                  <a:lnTo>
                    <a:pt x="44" y="40"/>
                  </a:lnTo>
                  <a:lnTo>
                    <a:pt x="35" y="36"/>
                  </a:lnTo>
                  <a:lnTo>
                    <a:pt x="28" y="33"/>
                  </a:lnTo>
                  <a:lnTo>
                    <a:pt x="20" y="32"/>
                  </a:lnTo>
                  <a:lnTo>
                    <a:pt x="26" y="29"/>
                  </a:lnTo>
                  <a:lnTo>
                    <a:pt x="34" y="30"/>
                  </a:lnTo>
                  <a:lnTo>
                    <a:pt x="40" y="35"/>
                  </a:lnTo>
                  <a:lnTo>
                    <a:pt x="44" y="39"/>
                  </a:lnTo>
                  <a:lnTo>
                    <a:pt x="45" y="36"/>
                  </a:lnTo>
                  <a:lnTo>
                    <a:pt x="41" y="28"/>
                  </a:lnTo>
                  <a:lnTo>
                    <a:pt x="33" y="24"/>
                  </a:lnTo>
                  <a:lnTo>
                    <a:pt x="41" y="24"/>
                  </a:lnTo>
                  <a:lnTo>
                    <a:pt x="28" y="14"/>
                  </a:lnTo>
                  <a:lnTo>
                    <a:pt x="19" y="13"/>
                  </a:lnTo>
                  <a:lnTo>
                    <a:pt x="31" y="12"/>
                  </a:lnTo>
                  <a:lnTo>
                    <a:pt x="40" y="17"/>
                  </a:lnTo>
                  <a:lnTo>
                    <a:pt x="31" y="7"/>
                  </a:lnTo>
                  <a:lnTo>
                    <a:pt x="45" y="14"/>
                  </a:lnTo>
                  <a:lnTo>
                    <a:pt x="49" y="22"/>
                  </a:lnTo>
                  <a:lnTo>
                    <a:pt x="49" y="30"/>
                  </a:lnTo>
                  <a:lnTo>
                    <a:pt x="45" y="24"/>
                  </a:lnTo>
                  <a:lnTo>
                    <a:pt x="47" y="37"/>
                  </a:lnTo>
                  <a:lnTo>
                    <a:pt x="51" y="35"/>
                  </a:lnTo>
                  <a:lnTo>
                    <a:pt x="55" y="3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6" name="Freeform 535"/>
            <p:cNvSpPr>
              <a:spLocks/>
            </p:cNvSpPr>
            <p:nvPr/>
          </p:nvSpPr>
          <p:spPr bwMode="auto">
            <a:xfrm>
              <a:off x="1534" y="1696"/>
              <a:ext cx="46" cy="37"/>
            </a:xfrm>
            <a:custGeom>
              <a:avLst/>
              <a:gdLst>
                <a:gd name="T0" fmla="*/ 24 w 46"/>
                <a:gd name="T1" fmla="*/ 0 h 37"/>
                <a:gd name="T2" fmla="*/ 26 w 46"/>
                <a:gd name="T3" fmla="*/ 4 h 37"/>
                <a:gd name="T4" fmla="*/ 34 w 46"/>
                <a:gd name="T5" fmla="*/ 8 h 37"/>
                <a:gd name="T6" fmla="*/ 38 w 46"/>
                <a:gd name="T7" fmla="*/ 16 h 37"/>
                <a:gd name="T8" fmla="*/ 40 w 46"/>
                <a:gd name="T9" fmla="*/ 10 h 37"/>
                <a:gd name="T10" fmla="*/ 44 w 46"/>
                <a:gd name="T11" fmla="*/ 12 h 37"/>
                <a:gd name="T12" fmla="*/ 45 w 46"/>
                <a:gd name="T13" fmla="*/ 19 h 37"/>
                <a:gd name="T14" fmla="*/ 41 w 46"/>
                <a:gd name="T15" fmla="*/ 36 h 37"/>
                <a:gd name="T16" fmla="*/ 40 w 46"/>
                <a:gd name="T17" fmla="*/ 32 h 37"/>
                <a:gd name="T18" fmla="*/ 41 w 46"/>
                <a:gd name="T19" fmla="*/ 16 h 37"/>
                <a:gd name="T20" fmla="*/ 43 w 46"/>
                <a:gd name="T21" fmla="*/ 18 h 37"/>
                <a:gd name="T22" fmla="*/ 43 w 46"/>
                <a:gd name="T23" fmla="*/ 14 h 37"/>
                <a:gd name="T24" fmla="*/ 40 w 46"/>
                <a:gd name="T25" fmla="*/ 12 h 37"/>
                <a:gd name="T26" fmla="*/ 36 w 46"/>
                <a:gd name="T27" fmla="*/ 19 h 37"/>
                <a:gd name="T28" fmla="*/ 32 w 46"/>
                <a:gd name="T29" fmla="*/ 9 h 37"/>
                <a:gd name="T30" fmla="*/ 27 w 46"/>
                <a:gd name="T31" fmla="*/ 8 h 37"/>
                <a:gd name="T32" fmla="*/ 22 w 46"/>
                <a:gd name="T33" fmla="*/ 8 h 37"/>
                <a:gd name="T34" fmla="*/ 18 w 46"/>
                <a:gd name="T35" fmla="*/ 10 h 37"/>
                <a:gd name="T36" fmla="*/ 14 w 46"/>
                <a:gd name="T37" fmla="*/ 14 h 37"/>
                <a:gd name="T38" fmla="*/ 0 w 46"/>
                <a:gd name="T39" fmla="*/ 16 h 37"/>
                <a:gd name="T40" fmla="*/ 14 w 46"/>
                <a:gd name="T41" fmla="*/ 12 h 37"/>
                <a:gd name="T42" fmla="*/ 18 w 46"/>
                <a:gd name="T43" fmla="*/ 7 h 37"/>
                <a:gd name="T44" fmla="*/ 25 w 46"/>
                <a:gd name="T45" fmla="*/ 5 h 37"/>
                <a:gd name="T46" fmla="*/ 24 w 46"/>
                <a:gd name="T47" fmla="*/ 0 h 37"/>
                <a:gd name="T48" fmla="*/ 24 w 46"/>
                <a:gd name="T49" fmla="*/ 0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7"/>
                <a:gd name="T77" fmla="*/ 46 w 46"/>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7">
                  <a:moveTo>
                    <a:pt x="24" y="0"/>
                  </a:moveTo>
                  <a:lnTo>
                    <a:pt x="26" y="4"/>
                  </a:lnTo>
                  <a:lnTo>
                    <a:pt x="34" y="8"/>
                  </a:lnTo>
                  <a:lnTo>
                    <a:pt x="38" y="16"/>
                  </a:lnTo>
                  <a:lnTo>
                    <a:pt x="40" y="10"/>
                  </a:lnTo>
                  <a:lnTo>
                    <a:pt x="44" y="12"/>
                  </a:lnTo>
                  <a:lnTo>
                    <a:pt x="45" y="19"/>
                  </a:lnTo>
                  <a:lnTo>
                    <a:pt x="41" y="36"/>
                  </a:lnTo>
                  <a:lnTo>
                    <a:pt x="40" y="32"/>
                  </a:lnTo>
                  <a:lnTo>
                    <a:pt x="41" y="16"/>
                  </a:lnTo>
                  <a:lnTo>
                    <a:pt x="43" y="18"/>
                  </a:lnTo>
                  <a:lnTo>
                    <a:pt x="43" y="14"/>
                  </a:lnTo>
                  <a:lnTo>
                    <a:pt x="40" y="12"/>
                  </a:lnTo>
                  <a:lnTo>
                    <a:pt x="36" y="19"/>
                  </a:lnTo>
                  <a:lnTo>
                    <a:pt x="32" y="9"/>
                  </a:lnTo>
                  <a:lnTo>
                    <a:pt x="27" y="8"/>
                  </a:lnTo>
                  <a:lnTo>
                    <a:pt x="22" y="8"/>
                  </a:lnTo>
                  <a:lnTo>
                    <a:pt x="18" y="10"/>
                  </a:lnTo>
                  <a:lnTo>
                    <a:pt x="14" y="14"/>
                  </a:lnTo>
                  <a:lnTo>
                    <a:pt x="0" y="16"/>
                  </a:lnTo>
                  <a:lnTo>
                    <a:pt x="14" y="12"/>
                  </a:lnTo>
                  <a:lnTo>
                    <a:pt x="18" y="7"/>
                  </a:lnTo>
                  <a:lnTo>
                    <a:pt x="25" y="5"/>
                  </a:lnTo>
                  <a:lnTo>
                    <a:pt x="2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7" name="Freeform 536"/>
            <p:cNvSpPr>
              <a:spLocks/>
            </p:cNvSpPr>
            <p:nvPr/>
          </p:nvSpPr>
          <p:spPr bwMode="auto">
            <a:xfrm>
              <a:off x="1550" y="1708"/>
              <a:ext cx="19" cy="21"/>
            </a:xfrm>
            <a:custGeom>
              <a:avLst/>
              <a:gdLst>
                <a:gd name="T0" fmla="*/ 4 w 19"/>
                <a:gd name="T1" fmla="*/ 0 h 21"/>
                <a:gd name="T2" fmla="*/ 14 w 19"/>
                <a:gd name="T3" fmla="*/ 0 h 21"/>
                <a:gd name="T4" fmla="*/ 16 w 19"/>
                <a:gd name="T5" fmla="*/ 6 h 21"/>
                <a:gd name="T6" fmla="*/ 18 w 19"/>
                <a:gd name="T7" fmla="*/ 11 h 21"/>
                <a:gd name="T8" fmla="*/ 16 w 19"/>
                <a:gd name="T9" fmla="*/ 16 h 21"/>
                <a:gd name="T10" fmla="*/ 11 w 19"/>
                <a:gd name="T11" fmla="*/ 20 h 21"/>
                <a:gd name="T12" fmla="*/ 3 w 19"/>
                <a:gd name="T13" fmla="*/ 18 h 21"/>
                <a:gd name="T14" fmla="*/ 0 w 19"/>
                <a:gd name="T15" fmla="*/ 12 h 21"/>
                <a:gd name="T16" fmla="*/ 2 w 19"/>
                <a:gd name="T17" fmla="*/ 7 h 21"/>
                <a:gd name="T18" fmla="*/ 2 w 19"/>
                <a:gd name="T19" fmla="*/ 4 h 21"/>
                <a:gd name="T20" fmla="*/ 4 w 19"/>
                <a:gd name="T21" fmla="*/ 0 h 21"/>
                <a:gd name="T22" fmla="*/ 4 w 19"/>
                <a:gd name="T23" fmla="*/ 0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
                <a:gd name="T37" fmla="*/ 0 h 21"/>
                <a:gd name="T38" fmla="*/ 19 w 19"/>
                <a:gd name="T39" fmla="*/ 21 h 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 h="21">
                  <a:moveTo>
                    <a:pt x="4" y="0"/>
                  </a:moveTo>
                  <a:lnTo>
                    <a:pt x="14" y="0"/>
                  </a:lnTo>
                  <a:lnTo>
                    <a:pt x="16" y="6"/>
                  </a:lnTo>
                  <a:lnTo>
                    <a:pt x="18" y="11"/>
                  </a:lnTo>
                  <a:lnTo>
                    <a:pt x="16" y="16"/>
                  </a:lnTo>
                  <a:lnTo>
                    <a:pt x="11" y="20"/>
                  </a:lnTo>
                  <a:lnTo>
                    <a:pt x="3" y="18"/>
                  </a:lnTo>
                  <a:lnTo>
                    <a:pt x="0" y="12"/>
                  </a:lnTo>
                  <a:lnTo>
                    <a:pt x="2" y="7"/>
                  </a:lnTo>
                  <a:lnTo>
                    <a:pt x="2" y="4"/>
                  </a:lnTo>
                  <a:lnTo>
                    <a:pt x="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8" name="Freeform 537"/>
            <p:cNvSpPr>
              <a:spLocks/>
            </p:cNvSpPr>
            <p:nvPr/>
          </p:nvSpPr>
          <p:spPr bwMode="auto">
            <a:xfrm>
              <a:off x="1534" y="1716"/>
              <a:ext cx="37" cy="23"/>
            </a:xfrm>
            <a:custGeom>
              <a:avLst/>
              <a:gdLst>
                <a:gd name="T0" fmla="*/ 36 w 37"/>
                <a:gd name="T1" fmla="*/ 12 h 23"/>
                <a:gd name="T2" fmla="*/ 29 w 37"/>
                <a:gd name="T3" fmla="*/ 19 h 23"/>
                <a:gd name="T4" fmla="*/ 20 w 37"/>
                <a:gd name="T5" fmla="*/ 19 h 23"/>
                <a:gd name="T6" fmla="*/ 16 w 37"/>
                <a:gd name="T7" fmla="*/ 16 h 23"/>
                <a:gd name="T8" fmla="*/ 14 w 37"/>
                <a:gd name="T9" fmla="*/ 11 h 23"/>
                <a:gd name="T10" fmla="*/ 13 w 37"/>
                <a:gd name="T11" fmla="*/ 6 h 23"/>
                <a:gd name="T12" fmla="*/ 13 w 37"/>
                <a:gd name="T13" fmla="*/ 3 h 23"/>
                <a:gd name="T14" fmla="*/ 0 w 37"/>
                <a:gd name="T15" fmla="*/ 0 h 23"/>
                <a:gd name="T16" fmla="*/ 10 w 37"/>
                <a:gd name="T17" fmla="*/ 4 h 23"/>
                <a:gd name="T18" fmla="*/ 11 w 37"/>
                <a:gd name="T19" fmla="*/ 13 h 23"/>
                <a:gd name="T20" fmla="*/ 14 w 37"/>
                <a:gd name="T21" fmla="*/ 19 h 23"/>
                <a:gd name="T22" fmla="*/ 19 w 37"/>
                <a:gd name="T23" fmla="*/ 22 h 23"/>
                <a:gd name="T24" fmla="*/ 26 w 37"/>
                <a:gd name="T25" fmla="*/ 22 h 23"/>
                <a:gd name="T26" fmla="*/ 30 w 37"/>
                <a:gd name="T27" fmla="*/ 19 h 23"/>
                <a:gd name="T28" fmla="*/ 36 w 37"/>
                <a:gd name="T29" fmla="*/ 12 h 23"/>
                <a:gd name="T30" fmla="*/ 36 w 37"/>
                <a:gd name="T31" fmla="*/ 12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23"/>
                <a:gd name="T50" fmla="*/ 37 w 37"/>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23">
                  <a:moveTo>
                    <a:pt x="36" y="12"/>
                  </a:moveTo>
                  <a:lnTo>
                    <a:pt x="29" y="19"/>
                  </a:lnTo>
                  <a:lnTo>
                    <a:pt x="20" y="19"/>
                  </a:lnTo>
                  <a:lnTo>
                    <a:pt x="16" y="16"/>
                  </a:lnTo>
                  <a:lnTo>
                    <a:pt x="14" y="11"/>
                  </a:lnTo>
                  <a:lnTo>
                    <a:pt x="13" y="6"/>
                  </a:lnTo>
                  <a:lnTo>
                    <a:pt x="13" y="3"/>
                  </a:lnTo>
                  <a:lnTo>
                    <a:pt x="0" y="0"/>
                  </a:lnTo>
                  <a:lnTo>
                    <a:pt x="10" y="4"/>
                  </a:lnTo>
                  <a:lnTo>
                    <a:pt x="11" y="13"/>
                  </a:lnTo>
                  <a:lnTo>
                    <a:pt x="14" y="19"/>
                  </a:lnTo>
                  <a:lnTo>
                    <a:pt x="19" y="22"/>
                  </a:lnTo>
                  <a:lnTo>
                    <a:pt x="26" y="22"/>
                  </a:lnTo>
                  <a:lnTo>
                    <a:pt x="30" y="19"/>
                  </a:lnTo>
                  <a:lnTo>
                    <a:pt x="36"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9" name="Freeform 538"/>
            <p:cNvSpPr>
              <a:spLocks/>
            </p:cNvSpPr>
            <p:nvPr/>
          </p:nvSpPr>
          <p:spPr bwMode="auto">
            <a:xfrm>
              <a:off x="1540" y="1728"/>
              <a:ext cx="54" cy="50"/>
            </a:xfrm>
            <a:custGeom>
              <a:avLst/>
              <a:gdLst>
                <a:gd name="T0" fmla="*/ 30 w 54"/>
                <a:gd name="T1" fmla="*/ 0 h 50"/>
                <a:gd name="T2" fmla="*/ 38 w 54"/>
                <a:gd name="T3" fmla="*/ 10 h 50"/>
                <a:gd name="T4" fmla="*/ 47 w 54"/>
                <a:gd name="T5" fmla="*/ 20 h 50"/>
                <a:gd name="T6" fmla="*/ 51 w 54"/>
                <a:gd name="T7" fmla="*/ 26 h 50"/>
                <a:gd name="T8" fmla="*/ 51 w 54"/>
                <a:gd name="T9" fmla="*/ 32 h 50"/>
                <a:gd name="T10" fmla="*/ 49 w 54"/>
                <a:gd name="T11" fmla="*/ 33 h 50"/>
                <a:gd name="T12" fmla="*/ 44 w 54"/>
                <a:gd name="T13" fmla="*/ 32 h 50"/>
                <a:gd name="T14" fmla="*/ 20 w 54"/>
                <a:gd name="T15" fmla="*/ 19 h 50"/>
                <a:gd name="T16" fmla="*/ 22 w 54"/>
                <a:gd name="T17" fmla="*/ 24 h 50"/>
                <a:gd name="T18" fmla="*/ 19 w 54"/>
                <a:gd name="T19" fmla="*/ 28 h 50"/>
                <a:gd name="T20" fmla="*/ 12 w 54"/>
                <a:gd name="T21" fmla="*/ 19 h 50"/>
                <a:gd name="T22" fmla="*/ 17 w 54"/>
                <a:gd name="T23" fmla="*/ 18 h 50"/>
                <a:gd name="T24" fmla="*/ 8 w 54"/>
                <a:gd name="T25" fmla="*/ 15 h 50"/>
                <a:gd name="T26" fmla="*/ 3 w 54"/>
                <a:gd name="T27" fmla="*/ 16 h 50"/>
                <a:gd name="T28" fmla="*/ 0 w 54"/>
                <a:gd name="T29" fmla="*/ 20 h 50"/>
                <a:gd name="T30" fmla="*/ 4 w 54"/>
                <a:gd name="T31" fmla="*/ 22 h 50"/>
                <a:gd name="T32" fmla="*/ 1 w 54"/>
                <a:gd name="T33" fmla="*/ 31 h 50"/>
                <a:gd name="T34" fmla="*/ 3 w 54"/>
                <a:gd name="T35" fmla="*/ 37 h 50"/>
                <a:gd name="T36" fmla="*/ 5 w 54"/>
                <a:gd name="T37" fmla="*/ 42 h 50"/>
                <a:gd name="T38" fmla="*/ 8 w 54"/>
                <a:gd name="T39" fmla="*/ 46 h 50"/>
                <a:gd name="T40" fmla="*/ 13 w 54"/>
                <a:gd name="T41" fmla="*/ 49 h 50"/>
                <a:gd name="T42" fmla="*/ 12 w 54"/>
                <a:gd name="T43" fmla="*/ 46 h 50"/>
                <a:gd name="T44" fmla="*/ 7 w 54"/>
                <a:gd name="T45" fmla="*/ 40 h 50"/>
                <a:gd name="T46" fmla="*/ 4 w 54"/>
                <a:gd name="T47" fmla="*/ 33 h 50"/>
                <a:gd name="T48" fmla="*/ 5 w 54"/>
                <a:gd name="T49" fmla="*/ 29 h 50"/>
                <a:gd name="T50" fmla="*/ 9 w 54"/>
                <a:gd name="T51" fmla="*/ 22 h 50"/>
                <a:gd name="T52" fmla="*/ 14 w 54"/>
                <a:gd name="T53" fmla="*/ 29 h 50"/>
                <a:gd name="T54" fmla="*/ 19 w 54"/>
                <a:gd name="T55" fmla="*/ 32 h 50"/>
                <a:gd name="T56" fmla="*/ 22 w 54"/>
                <a:gd name="T57" fmla="*/ 33 h 50"/>
                <a:gd name="T58" fmla="*/ 21 w 54"/>
                <a:gd name="T59" fmla="*/ 42 h 50"/>
                <a:gd name="T60" fmla="*/ 25 w 54"/>
                <a:gd name="T61" fmla="*/ 33 h 50"/>
                <a:gd name="T62" fmla="*/ 28 w 54"/>
                <a:gd name="T63" fmla="*/ 32 h 50"/>
                <a:gd name="T64" fmla="*/ 28 w 54"/>
                <a:gd name="T65" fmla="*/ 26 h 50"/>
                <a:gd name="T66" fmla="*/ 49 w 54"/>
                <a:gd name="T67" fmla="*/ 37 h 50"/>
                <a:gd name="T68" fmla="*/ 51 w 54"/>
                <a:gd name="T69" fmla="*/ 35 h 50"/>
                <a:gd name="T70" fmla="*/ 53 w 54"/>
                <a:gd name="T71" fmla="*/ 32 h 50"/>
                <a:gd name="T72" fmla="*/ 53 w 54"/>
                <a:gd name="T73" fmla="*/ 25 h 50"/>
                <a:gd name="T74" fmla="*/ 48 w 54"/>
                <a:gd name="T75" fmla="*/ 19 h 50"/>
                <a:gd name="T76" fmla="*/ 40 w 54"/>
                <a:gd name="T77" fmla="*/ 10 h 50"/>
                <a:gd name="T78" fmla="*/ 30 w 54"/>
                <a:gd name="T79" fmla="*/ 0 h 50"/>
                <a:gd name="T80" fmla="*/ 30 w 54"/>
                <a:gd name="T81" fmla="*/ 0 h 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4"/>
                <a:gd name="T124" fmla="*/ 0 h 50"/>
                <a:gd name="T125" fmla="*/ 54 w 54"/>
                <a:gd name="T126" fmla="*/ 50 h 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4" h="50">
                  <a:moveTo>
                    <a:pt x="30" y="0"/>
                  </a:moveTo>
                  <a:lnTo>
                    <a:pt x="38" y="10"/>
                  </a:lnTo>
                  <a:lnTo>
                    <a:pt x="47" y="20"/>
                  </a:lnTo>
                  <a:lnTo>
                    <a:pt x="51" y="26"/>
                  </a:lnTo>
                  <a:lnTo>
                    <a:pt x="51" y="32"/>
                  </a:lnTo>
                  <a:lnTo>
                    <a:pt x="49" y="33"/>
                  </a:lnTo>
                  <a:lnTo>
                    <a:pt x="44" y="32"/>
                  </a:lnTo>
                  <a:lnTo>
                    <a:pt x="20" y="19"/>
                  </a:lnTo>
                  <a:lnTo>
                    <a:pt x="22" y="24"/>
                  </a:lnTo>
                  <a:lnTo>
                    <a:pt x="19" y="28"/>
                  </a:lnTo>
                  <a:lnTo>
                    <a:pt x="12" y="19"/>
                  </a:lnTo>
                  <a:lnTo>
                    <a:pt x="17" y="18"/>
                  </a:lnTo>
                  <a:lnTo>
                    <a:pt x="8" y="15"/>
                  </a:lnTo>
                  <a:lnTo>
                    <a:pt x="3" y="16"/>
                  </a:lnTo>
                  <a:lnTo>
                    <a:pt x="0" y="20"/>
                  </a:lnTo>
                  <a:lnTo>
                    <a:pt x="4" y="22"/>
                  </a:lnTo>
                  <a:lnTo>
                    <a:pt x="1" y="31"/>
                  </a:lnTo>
                  <a:lnTo>
                    <a:pt x="3" y="37"/>
                  </a:lnTo>
                  <a:lnTo>
                    <a:pt x="5" y="42"/>
                  </a:lnTo>
                  <a:lnTo>
                    <a:pt x="8" y="46"/>
                  </a:lnTo>
                  <a:lnTo>
                    <a:pt x="13" y="49"/>
                  </a:lnTo>
                  <a:lnTo>
                    <a:pt x="12" y="46"/>
                  </a:lnTo>
                  <a:lnTo>
                    <a:pt x="7" y="40"/>
                  </a:lnTo>
                  <a:lnTo>
                    <a:pt x="4" y="33"/>
                  </a:lnTo>
                  <a:lnTo>
                    <a:pt x="5" y="29"/>
                  </a:lnTo>
                  <a:lnTo>
                    <a:pt x="9" y="22"/>
                  </a:lnTo>
                  <a:lnTo>
                    <a:pt x="14" y="29"/>
                  </a:lnTo>
                  <a:lnTo>
                    <a:pt x="19" y="32"/>
                  </a:lnTo>
                  <a:lnTo>
                    <a:pt x="22" y="33"/>
                  </a:lnTo>
                  <a:lnTo>
                    <a:pt x="21" y="42"/>
                  </a:lnTo>
                  <a:lnTo>
                    <a:pt x="25" y="33"/>
                  </a:lnTo>
                  <a:lnTo>
                    <a:pt x="28" y="32"/>
                  </a:lnTo>
                  <a:lnTo>
                    <a:pt x="28" y="26"/>
                  </a:lnTo>
                  <a:lnTo>
                    <a:pt x="49" y="37"/>
                  </a:lnTo>
                  <a:lnTo>
                    <a:pt x="51" y="35"/>
                  </a:lnTo>
                  <a:lnTo>
                    <a:pt x="53" y="32"/>
                  </a:lnTo>
                  <a:lnTo>
                    <a:pt x="53" y="25"/>
                  </a:lnTo>
                  <a:lnTo>
                    <a:pt x="48" y="19"/>
                  </a:lnTo>
                  <a:lnTo>
                    <a:pt x="40" y="10"/>
                  </a:lnTo>
                  <a:lnTo>
                    <a:pt x="3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0" name="Freeform 539"/>
            <p:cNvSpPr>
              <a:spLocks/>
            </p:cNvSpPr>
            <p:nvPr/>
          </p:nvSpPr>
          <p:spPr bwMode="auto">
            <a:xfrm>
              <a:off x="1556" y="1771"/>
              <a:ext cx="4" cy="7"/>
            </a:xfrm>
            <a:custGeom>
              <a:avLst/>
              <a:gdLst>
                <a:gd name="T0" fmla="*/ 3 w 4"/>
                <a:gd name="T1" fmla="*/ 0 h 7"/>
                <a:gd name="T2" fmla="*/ 0 w 4"/>
                <a:gd name="T3" fmla="*/ 5 h 7"/>
                <a:gd name="T4" fmla="*/ 2 w 4"/>
                <a:gd name="T5" fmla="*/ 6 h 7"/>
                <a:gd name="T6" fmla="*/ 3 w 4"/>
                <a:gd name="T7" fmla="*/ 0 h 7"/>
                <a:gd name="T8" fmla="*/ 3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3" y="0"/>
                  </a:moveTo>
                  <a:lnTo>
                    <a:pt x="0" y="5"/>
                  </a:lnTo>
                  <a:lnTo>
                    <a:pt x="2" y="6"/>
                  </a:lnTo>
                  <a:lnTo>
                    <a:pt x="3"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1" name="Freeform 540"/>
            <p:cNvSpPr>
              <a:spLocks/>
            </p:cNvSpPr>
            <p:nvPr/>
          </p:nvSpPr>
          <p:spPr bwMode="auto">
            <a:xfrm>
              <a:off x="1380" y="1687"/>
              <a:ext cx="148" cy="159"/>
            </a:xfrm>
            <a:custGeom>
              <a:avLst/>
              <a:gdLst>
                <a:gd name="T0" fmla="*/ 77 w 148"/>
                <a:gd name="T1" fmla="*/ 17 h 159"/>
                <a:gd name="T2" fmla="*/ 92 w 148"/>
                <a:gd name="T3" fmla="*/ 33 h 159"/>
                <a:gd name="T4" fmla="*/ 116 w 148"/>
                <a:gd name="T5" fmla="*/ 45 h 159"/>
                <a:gd name="T6" fmla="*/ 128 w 148"/>
                <a:gd name="T7" fmla="*/ 61 h 159"/>
                <a:gd name="T8" fmla="*/ 132 w 148"/>
                <a:gd name="T9" fmla="*/ 87 h 159"/>
                <a:gd name="T10" fmla="*/ 131 w 148"/>
                <a:gd name="T11" fmla="*/ 121 h 159"/>
                <a:gd name="T12" fmla="*/ 147 w 148"/>
                <a:gd name="T13" fmla="*/ 121 h 159"/>
                <a:gd name="T14" fmla="*/ 128 w 148"/>
                <a:gd name="T15" fmla="*/ 121 h 159"/>
                <a:gd name="T16" fmla="*/ 116 w 148"/>
                <a:gd name="T17" fmla="*/ 116 h 159"/>
                <a:gd name="T18" fmla="*/ 90 w 148"/>
                <a:gd name="T19" fmla="*/ 125 h 159"/>
                <a:gd name="T20" fmla="*/ 66 w 148"/>
                <a:gd name="T21" fmla="*/ 128 h 159"/>
                <a:gd name="T22" fmla="*/ 46 w 148"/>
                <a:gd name="T23" fmla="*/ 149 h 159"/>
                <a:gd name="T24" fmla="*/ 30 w 148"/>
                <a:gd name="T25" fmla="*/ 157 h 159"/>
                <a:gd name="T26" fmla="*/ 13 w 148"/>
                <a:gd name="T27" fmla="*/ 135 h 159"/>
                <a:gd name="T28" fmla="*/ 0 w 148"/>
                <a:gd name="T29" fmla="*/ 116 h 159"/>
                <a:gd name="T30" fmla="*/ 24 w 148"/>
                <a:gd name="T31" fmla="*/ 125 h 159"/>
                <a:gd name="T32" fmla="*/ 48 w 148"/>
                <a:gd name="T33" fmla="*/ 116 h 159"/>
                <a:gd name="T34" fmla="*/ 65 w 148"/>
                <a:gd name="T35" fmla="*/ 109 h 159"/>
                <a:gd name="T36" fmla="*/ 83 w 148"/>
                <a:gd name="T37" fmla="*/ 104 h 159"/>
                <a:gd name="T38" fmla="*/ 105 w 148"/>
                <a:gd name="T39" fmla="*/ 90 h 159"/>
                <a:gd name="T40" fmla="*/ 99 w 148"/>
                <a:gd name="T41" fmla="*/ 79 h 159"/>
                <a:gd name="T42" fmla="*/ 96 w 148"/>
                <a:gd name="T43" fmla="*/ 63 h 159"/>
                <a:gd name="T44" fmla="*/ 86 w 148"/>
                <a:gd name="T45" fmla="*/ 62 h 159"/>
                <a:gd name="T46" fmla="*/ 71 w 148"/>
                <a:gd name="T47" fmla="*/ 65 h 159"/>
                <a:gd name="T48" fmla="*/ 63 w 148"/>
                <a:gd name="T49" fmla="*/ 48 h 159"/>
                <a:gd name="T50" fmla="*/ 67 w 148"/>
                <a:gd name="T51" fmla="*/ 41 h 159"/>
                <a:gd name="T52" fmla="*/ 83 w 148"/>
                <a:gd name="T53" fmla="*/ 29 h 159"/>
                <a:gd name="T54" fmla="*/ 74 w 148"/>
                <a:gd name="T55" fmla="*/ 16 h 159"/>
                <a:gd name="T56" fmla="*/ 84 w 148"/>
                <a:gd name="T57" fmla="*/ 10 h 159"/>
                <a:gd name="T58" fmla="*/ 109 w 148"/>
                <a:gd name="T59" fmla="*/ 21 h 159"/>
                <a:gd name="T60" fmla="*/ 132 w 148"/>
                <a:gd name="T61" fmla="*/ 33 h 159"/>
                <a:gd name="T62" fmla="*/ 139 w 148"/>
                <a:gd name="T63" fmla="*/ 51 h 159"/>
                <a:gd name="T64" fmla="*/ 136 w 148"/>
                <a:gd name="T65" fmla="*/ 86 h 159"/>
                <a:gd name="T66" fmla="*/ 134 w 148"/>
                <a:gd name="T67" fmla="*/ 42 h 159"/>
                <a:gd name="T68" fmla="*/ 116 w 148"/>
                <a:gd name="T69" fmla="*/ 24 h 159"/>
                <a:gd name="T70" fmla="*/ 120 w 148"/>
                <a:gd name="T71" fmla="*/ 32 h 159"/>
                <a:gd name="T72" fmla="*/ 117 w 148"/>
                <a:gd name="T73" fmla="*/ 33 h 159"/>
                <a:gd name="T74" fmla="*/ 115 w 148"/>
                <a:gd name="T75" fmla="*/ 37 h 159"/>
                <a:gd name="T76" fmla="*/ 86 w 148"/>
                <a:gd name="T77" fmla="*/ 24 h 159"/>
                <a:gd name="T78" fmla="*/ 77 w 148"/>
                <a:gd name="T79" fmla="*/ 12 h 1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159"/>
                <a:gd name="T122" fmla="*/ 148 w 148"/>
                <a:gd name="T123" fmla="*/ 159 h 1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159">
                  <a:moveTo>
                    <a:pt x="77" y="12"/>
                  </a:moveTo>
                  <a:lnTo>
                    <a:pt x="77" y="17"/>
                  </a:lnTo>
                  <a:lnTo>
                    <a:pt x="83" y="23"/>
                  </a:lnTo>
                  <a:lnTo>
                    <a:pt x="92" y="33"/>
                  </a:lnTo>
                  <a:lnTo>
                    <a:pt x="103" y="39"/>
                  </a:lnTo>
                  <a:lnTo>
                    <a:pt x="116" y="45"/>
                  </a:lnTo>
                  <a:lnTo>
                    <a:pt x="124" y="53"/>
                  </a:lnTo>
                  <a:lnTo>
                    <a:pt x="128" y="61"/>
                  </a:lnTo>
                  <a:lnTo>
                    <a:pt x="131" y="73"/>
                  </a:lnTo>
                  <a:lnTo>
                    <a:pt x="132" y="87"/>
                  </a:lnTo>
                  <a:lnTo>
                    <a:pt x="130" y="116"/>
                  </a:lnTo>
                  <a:lnTo>
                    <a:pt x="131" y="121"/>
                  </a:lnTo>
                  <a:lnTo>
                    <a:pt x="134" y="124"/>
                  </a:lnTo>
                  <a:lnTo>
                    <a:pt x="147" y="121"/>
                  </a:lnTo>
                  <a:lnTo>
                    <a:pt x="133" y="126"/>
                  </a:lnTo>
                  <a:lnTo>
                    <a:pt x="128" y="121"/>
                  </a:lnTo>
                  <a:lnTo>
                    <a:pt x="127" y="106"/>
                  </a:lnTo>
                  <a:lnTo>
                    <a:pt x="116" y="116"/>
                  </a:lnTo>
                  <a:lnTo>
                    <a:pt x="103" y="122"/>
                  </a:lnTo>
                  <a:lnTo>
                    <a:pt x="90" y="125"/>
                  </a:lnTo>
                  <a:lnTo>
                    <a:pt x="75" y="125"/>
                  </a:lnTo>
                  <a:lnTo>
                    <a:pt x="66" y="128"/>
                  </a:lnTo>
                  <a:lnTo>
                    <a:pt x="53" y="138"/>
                  </a:lnTo>
                  <a:lnTo>
                    <a:pt x="46" y="149"/>
                  </a:lnTo>
                  <a:lnTo>
                    <a:pt x="42" y="158"/>
                  </a:lnTo>
                  <a:lnTo>
                    <a:pt x="30" y="157"/>
                  </a:lnTo>
                  <a:lnTo>
                    <a:pt x="19" y="149"/>
                  </a:lnTo>
                  <a:lnTo>
                    <a:pt x="13" y="135"/>
                  </a:lnTo>
                  <a:lnTo>
                    <a:pt x="8" y="122"/>
                  </a:lnTo>
                  <a:lnTo>
                    <a:pt x="0" y="116"/>
                  </a:lnTo>
                  <a:lnTo>
                    <a:pt x="8" y="118"/>
                  </a:lnTo>
                  <a:lnTo>
                    <a:pt x="24" y="125"/>
                  </a:lnTo>
                  <a:lnTo>
                    <a:pt x="38" y="124"/>
                  </a:lnTo>
                  <a:lnTo>
                    <a:pt x="48" y="116"/>
                  </a:lnTo>
                  <a:lnTo>
                    <a:pt x="56" y="112"/>
                  </a:lnTo>
                  <a:lnTo>
                    <a:pt x="65" y="109"/>
                  </a:lnTo>
                  <a:lnTo>
                    <a:pt x="76" y="107"/>
                  </a:lnTo>
                  <a:lnTo>
                    <a:pt x="83" y="104"/>
                  </a:lnTo>
                  <a:lnTo>
                    <a:pt x="97" y="95"/>
                  </a:lnTo>
                  <a:lnTo>
                    <a:pt x="105" y="90"/>
                  </a:lnTo>
                  <a:lnTo>
                    <a:pt x="108" y="87"/>
                  </a:lnTo>
                  <a:lnTo>
                    <a:pt x="99" y="79"/>
                  </a:lnTo>
                  <a:lnTo>
                    <a:pt x="89" y="73"/>
                  </a:lnTo>
                  <a:lnTo>
                    <a:pt x="96" y="63"/>
                  </a:lnTo>
                  <a:lnTo>
                    <a:pt x="85" y="70"/>
                  </a:lnTo>
                  <a:lnTo>
                    <a:pt x="86" y="62"/>
                  </a:lnTo>
                  <a:lnTo>
                    <a:pt x="78" y="64"/>
                  </a:lnTo>
                  <a:lnTo>
                    <a:pt x="71" y="65"/>
                  </a:lnTo>
                  <a:lnTo>
                    <a:pt x="68" y="48"/>
                  </a:lnTo>
                  <a:lnTo>
                    <a:pt x="63" y="48"/>
                  </a:lnTo>
                  <a:lnTo>
                    <a:pt x="62" y="41"/>
                  </a:lnTo>
                  <a:lnTo>
                    <a:pt x="67" y="41"/>
                  </a:lnTo>
                  <a:lnTo>
                    <a:pt x="65" y="29"/>
                  </a:lnTo>
                  <a:lnTo>
                    <a:pt x="83" y="29"/>
                  </a:lnTo>
                  <a:lnTo>
                    <a:pt x="78" y="23"/>
                  </a:lnTo>
                  <a:lnTo>
                    <a:pt x="74" y="16"/>
                  </a:lnTo>
                  <a:lnTo>
                    <a:pt x="72" y="0"/>
                  </a:lnTo>
                  <a:lnTo>
                    <a:pt x="84" y="10"/>
                  </a:lnTo>
                  <a:lnTo>
                    <a:pt x="92" y="16"/>
                  </a:lnTo>
                  <a:lnTo>
                    <a:pt x="109" y="21"/>
                  </a:lnTo>
                  <a:lnTo>
                    <a:pt x="122" y="25"/>
                  </a:lnTo>
                  <a:lnTo>
                    <a:pt x="132" y="33"/>
                  </a:lnTo>
                  <a:lnTo>
                    <a:pt x="136" y="42"/>
                  </a:lnTo>
                  <a:lnTo>
                    <a:pt x="139" y="51"/>
                  </a:lnTo>
                  <a:lnTo>
                    <a:pt x="139" y="63"/>
                  </a:lnTo>
                  <a:lnTo>
                    <a:pt x="136" y="86"/>
                  </a:lnTo>
                  <a:lnTo>
                    <a:pt x="138" y="56"/>
                  </a:lnTo>
                  <a:lnTo>
                    <a:pt x="134" y="42"/>
                  </a:lnTo>
                  <a:lnTo>
                    <a:pt x="130" y="33"/>
                  </a:lnTo>
                  <a:lnTo>
                    <a:pt x="116" y="24"/>
                  </a:lnTo>
                  <a:lnTo>
                    <a:pt x="103" y="21"/>
                  </a:lnTo>
                  <a:lnTo>
                    <a:pt x="120" y="32"/>
                  </a:lnTo>
                  <a:lnTo>
                    <a:pt x="99" y="23"/>
                  </a:lnTo>
                  <a:lnTo>
                    <a:pt x="117" y="33"/>
                  </a:lnTo>
                  <a:lnTo>
                    <a:pt x="97" y="25"/>
                  </a:lnTo>
                  <a:lnTo>
                    <a:pt x="115" y="37"/>
                  </a:lnTo>
                  <a:lnTo>
                    <a:pt x="96" y="29"/>
                  </a:lnTo>
                  <a:lnTo>
                    <a:pt x="86" y="24"/>
                  </a:lnTo>
                  <a:lnTo>
                    <a:pt x="80" y="17"/>
                  </a:lnTo>
                  <a:lnTo>
                    <a:pt x="77"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2" name="Freeform 541"/>
            <p:cNvSpPr>
              <a:spLocks/>
            </p:cNvSpPr>
            <p:nvPr/>
          </p:nvSpPr>
          <p:spPr bwMode="auto">
            <a:xfrm>
              <a:off x="1371" y="1674"/>
              <a:ext cx="78" cy="106"/>
            </a:xfrm>
            <a:custGeom>
              <a:avLst/>
              <a:gdLst>
                <a:gd name="T0" fmla="*/ 77 w 78"/>
                <a:gd name="T1" fmla="*/ 76 h 106"/>
                <a:gd name="T2" fmla="*/ 75 w 78"/>
                <a:gd name="T3" fmla="*/ 77 h 106"/>
                <a:gd name="T4" fmla="*/ 70 w 78"/>
                <a:gd name="T5" fmla="*/ 53 h 106"/>
                <a:gd name="T6" fmla="*/ 68 w 78"/>
                <a:gd name="T7" fmla="*/ 46 h 106"/>
                <a:gd name="T8" fmla="*/ 64 w 78"/>
                <a:gd name="T9" fmla="*/ 42 h 106"/>
                <a:gd name="T10" fmla="*/ 57 w 78"/>
                <a:gd name="T11" fmla="*/ 42 h 106"/>
                <a:gd name="T12" fmla="*/ 61 w 78"/>
                <a:gd name="T13" fmla="*/ 13 h 106"/>
                <a:gd name="T14" fmla="*/ 64 w 78"/>
                <a:gd name="T15" fmla="*/ 20 h 106"/>
                <a:gd name="T16" fmla="*/ 62 w 78"/>
                <a:gd name="T17" fmla="*/ 40 h 106"/>
                <a:gd name="T18" fmla="*/ 67 w 78"/>
                <a:gd name="T19" fmla="*/ 20 h 106"/>
                <a:gd name="T20" fmla="*/ 61 w 78"/>
                <a:gd name="T21" fmla="*/ 8 h 106"/>
                <a:gd name="T22" fmla="*/ 10 w 78"/>
                <a:gd name="T23" fmla="*/ 0 h 106"/>
                <a:gd name="T24" fmla="*/ 9 w 78"/>
                <a:gd name="T25" fmla="*/ 4 h 106"/>
                <a:gd name="T26" fmla="*/ 0 w 78"/>
                <a:gd name="T27" fmla="*/ 99 h 106"/>
                <a:gd name="T28" fmla="*/ 7 w 78"/>
                <a:gd name="T29" fmla="*/ 105 h 106"/>
                <a:gd name="T30" fmla="*/ 26 w 78"/>
                <a:gd name="T31" fmla="*/ 103 h 106"/>
                <a:gd name="T32" fmla="*/ 9 w 78"/>
                <a:gd name="T33" fmla="*/ 103 h 106"/>
                <a:gd name="T34" fmla="*/ 3 w 78"/>
                <a:gd name="T35" fmla="*/ 97 h 106"/>
                <a:gd name="T36" fmla="*/ 44 w 78"/>
                <a:gd name="T37" fmla="*/ 100 h 106"/>
                <a:gd name="T38" fmla="*/ 52 w 78"/>
                <a:gd name="T39" fmla="*/ 96 h 106"/>
                <a:gd name="T40" fmla="*/ 53 w 78"/>
                <a:gd name="T41" fmla="*/ 72 h 106"/>
                <a:gd name="T42" fmla="*/ 62 w 78"/>
                <a:gd name="T43" fmla="*/ 77 h 106"/>
                <a:gd name="T44" fmla="*/ 62 w 78"/>
                <a:gd name="T45" fmla="*/ 73 h 106"/>
                <a:gd name="T46" fmla="*/ 56 w 78"/>
                <a:gd name="T47" fmla="*/ 69 h 106"/>
                <a:gd name="T48" fmla="*/ 54 w 78"/>
                <a:gd name="T49" fmla="*/ 63 h 106"/>
                <a:gd name="T50" fmla="*/ 58 w 78"/>
                <a:gd name="T51" fmla="*/ 58 h 106"/>
                <a:gd name="T52" fmla="*/ 57 w 78"/>
                <a:gd name="T53" fmla="*/ 56 h 106"/>
                <a:gd name="T54" fmla="*/ 61 w 78"/>
                <a:gd name="T55" fmla="*/ 55 h 106"/>
                <a:gd name="T56" fmla="*/ 62 w 78"/>
                <a:gd name="T57" fmla="*/ 60 h 106"/>
                <a:gd name="T58" fmla="*/ 64 w 78"/>
                <a:gd name="T59" fmla="*/ 67 h 106"/>
                <a:gd name="T60" fmla="*/ 69 w 78"/>
                <a:gd name="T61" fmla="*/ 69 h 106"/>
                <a:gd name="T62" fmla="*/ 70 w 78"/>
                <a:gd name="T63" fmla="*/ 72 h 106"/>
                <a:gd name="T64" fmla="*/ 67 w 78"/>
                <a:gd name="T65" fmla="*/ 77 h 106"/>
                <a:gd name="T66" fmla="*/ 72 w 78"/>
                <a:gd name="T67" fmla="*/ 74 h 106"/>
                <a:gd name="T68" fmla="*/ 74 w 78"/>
                <a:gd name="T69" fmla="*/ 78 h 106"/>
                <a:gd name="T70" fmla="*/ 77 w 78"/>
                <a:gd name="T71" fmla="*/ 76 h 106"/>
                <a:gd name="T72" fmla="*/ 77 w 78"/>
                <a:gd name="T73" fmla="*/ 7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106"/>
                <a:gd name="T113" fmla="*/ 78 w 78"/>
                <a:gd name="T114" fmla="*/ 106 h 1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106">
                  <a:moveTo>
                    <a:pt x="77" y="76"/>
                  </a:moveTo>
                  <a:lnTo>
                    <a:pt x="75" y="77"/>
                  </a:lnTo>
                  <a:lnTo>
                    <a:pt x="70" y="53"/>
                  </a:lnTo>
                  <a:lnTo>
                    <a:pt x="68" y="46"/>
                  </a:lnTo>
                  <a:lnTo>
                    <a:pt x="64" y="42"/>
                  </a:lnTo>
                  <a:lnTo>
                    <a:pt x="57" y="42"/>
                  </a:lnTo>
                  <a:lnTo>
                    <a:pt x="61" y="13"/>
                  </a:lnTo>
                  <a:lnTo>
                    <a:pt x="64" y="20"/>
                  </a:lnTo>
                  <a:lnTo>
                    <a:pt x="62" y="40"/>
                  </a:lnTo>
                  <a:lnTo>
                    <a:pt x="67" y="20"/>
                  </a:lnTo>
                  <a:lnTo>
                    <a:pt x="61" y="8"/>
                  </a:lnTo>
                  <a:lnTo>
                    <a:pt x="10" y="0"/>
                  </a:lnTo>
                  <a:lnTo>
                    <a:pt x="9" y="4"/>
                  </a:lnTo>
                  <a:lnTo>
                    <a:pt x="0" y="99"/>
                  </a:lnTo>
                  <a:lnTo>
                    <a:pt x="7" y="105"/>
                  </a:lnTo>
                  <a:lnTo>
                    <a:pt x="26" y="103"/>
                  </a:lnTo>
                  <a:lnTo>
                    <a:pt x="9" y="103"/>
                  </a:lnTo>
                  <a:lnTo>
                    <a:pt x="3" y="97"/>
                  </a:lnTo>
                  <a:lnTo>
                    <a:pt x="44" y="100"/>
                  </a:lnTo>
                  <a:lnTo>
                    <a:pt x="52" y="96"/>
                  </a:lnTo>
                  <a:lnTo>
                    <a:pt x="53" y="72"/>
                  </a:lnTo>
                  <a:lnTo>
                    <a:pt x="62" y="77"/>
                  </a:lnTo>
                  <a:lnTo>
                    <a:pt x="62" y="73"/>
                  </a:lnTo>
                  <a:lnTo>
                    <a:pt x="56" y="69"/>
                  </a:lnTo>
                  <a:lnTo>
                    <a:pt x="54" y="63"/>
                  </a:lnTo>
                  <a:lnTo>
                    <a:pt x="58" y="58"/>
                  </a:lnTo>
                  <a:lnTo>
                    <a:pt x="57" y="56"/>
                  </a:lnTo>
                  <a:lnTo>
                    <a:pt x="61" y="55"/>
                  </a:lnTo>
                  <a:lnTo>
                    <a:pt x="62" y="60"/>
                  </a:lnTo>
                  <a:lnTo>
                    <a:pt x="64" y="67"/>
                  </a:lnTo>
                  <a:lnTo>
                    <a:pt x="69" y="69"/>
                  </a:lnTo>
                  <a:lnTo>
                    <a:pt x="70" y="72"/>
                  </a:lnTo>
                  <a:lnTo>
                    <a:pt x="67" y="77"/>
                  </a:lnTo>
                  <a:lnTo>
                    <a:pt x="72" y="74"/>
                  </a:lnTo>
                  <a:lnTo>
                    <a:pt x="74" y="78"/>
                  </a:lnTo>
                  <a:lnTo>
                    <a:pt x="77" y="76"/>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3" name="Freeform 542"/>
            <p:cNvSpPr>
              <a:spLocks/>
            </p:cNvSpPr>
            <p:nvPr/>
          </p:nvSpPr>
          <p:spPr bwMode="auto">
            <a:xfrm>
              <a:off x="1426" y="1752"/>
              <a:ext cx="11" cy="9"/>
            </a:xfrm>
            <a:custGeom>
              <a:avLst/>
              <a:gdLst>
                <a:gd name="T0" fmla="*/ 10 w 11"/>
                <a:gd name="T1" fmla="*/ 1 h 9"/>
                <a:gd name="T2" fmla="*/ 6 w 11"/>
                <a:gd name="T3" fmla="*/ 8 h 9"/>
                <a:gd name="T4" fmla="*/ 2 w 11"/>
                <a:gd name="T5" fmla="*/ 8 h 9"/>
                <a:gd name="T6" fmla="*/ 0 w 11"/>
                <a:gd name="T7" fmla="*/ 4 h 9"/>
                <a:gd name="T8" fmla="*/ 2 w 11"/>
                <a:gd name="T9" fmla="*/ 1 h 9"/>
                <a:gd name="T10" fmla="*/ 5 w 11"/>
                <a:gd name="T11" fmla="*/ 7 h 9"/>
                <a:gd name="T12" fmla="*/ 7 w 11"/>
                <a:gd name="T13" fmla="*/ 0 h 9"/>
                <a:gd name="T14" fmla="*/ 10 w 11"/>
                <a:gd name="T15" fmla="*/ 1 h 9"/>
                <a:gd name="T16" fmla="*/ 10 w 11"/>
                <a:gd name="T17" fmla="*/ 1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9"/>
                <a:gd name="T29" fmla="*/ 11 w 11"/>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9">
                  <a:moveTo>
                    <a:pt x="10" y="1"/>
                  </a:moveTo>
                  <a:lnTo>
                    <a:pt x="6" y="8"/>
                  </a:lnTo>
                  <a:lnTo>
                    <a:pt x="2" y="8"/>
                  </a:lnTo>
                  <a:lnTo>
                    <a:pt x="0" y="4"/>
                  </a:lnTo>
                  <a:lnTo>
                    <a:pt x="2" y="1"/>
                  </a:lnTo>
                  <a:lnTo>
                    <a:pt x="5" y="7"/>
                  </a:lnTo>
                  <a:lnTo>
                    <a:pt x="7" y="0"/>
                  </a:lnTo>
                  <a:lnTo>
                    <a:pt x="10" y="1"/>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4" name="Freeform 543"/>
            <p:cNvSpPr>
              <a:spLocks/>
            </p:cNvSpPr>
            <p:nvPr/>
          </p:nvSpPr>
          <p:spPr bwMode="auto">
            <a:xfrm>
              <a:off x="1383" y="1763"/>
              <a:ext cx="50" cy="25"/>
            </a:xfrm>
            <a:custGeom>
              <a:avLst/>
              <a:gdLst>
                <a:gd name="T0" fmla="*/ 49 w 50"/>
                <a:gd name="T1" fmla="*/ 0 h 25"/>
                <a:gd name="T2" fmla="*/ 46 w 50"/>
                <a:gd name="T3" fmla="*/ 23 h 25"/>
                <a:gd name="T4" fmla="*/ 0 w 50"/>
                <a:gd name="T5" fmla="*/ 24 h 25"/>
                <a:gd name="T6" fmla="*/ 5 w 50"/>
                <a:gd name="T7" fmla="*/ 21 h 25"/>
                <a:gd name="T8" fmla="*/ 45 w 50"/>
                <a:gd name="T9" fmla="*/ 21 h 25"/>
                <a:gd name="T10" fmla="*/ 49 w 50"/>
                <a:gd name="T11" fmla="*/ 0 h 25"/>
                <a:gd name="T12" fmla="*/ 49 w 50"/>
                <a:gd name="T13" fmla="*/ 0 h 25"/>
                <a:gd name="T14" fmla="*/ 0 60000 65536"/>
                <a:gd name="T15" fmla="*/ 0 60000 65536"/>
                <a:gd name="T16" fmla="*/ 0 60000 65536"/>
                <a:gd name="T17" fmla="*/ 0 60000 65536"/>
                <a:gd name="T18" fmla="*/ 0 60000 65536"/>
                <a:gd name="T19" fmla="*/ 0 60000 65536"/>
                <a:gd name="T20" fmla="*/ 0 60000 65536"/>
                <a:gd name="T21" fmla="*/ 0 w 50"/>
                <a:gd name="T22" fmla="*/ 0 h 25"/>
                <a:gd name="T23" fmla="*/ 50 w 5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5">
                  <a:moveTo>
                    <a:pt x="49" y="0"/>
                  </a:moveTo>
                  <a:lnTo>
                    <a:pt x="46" y="23"/>
                  </a:lnTo>
                  <a:lnTo>
                    <a:pt x="0" y="24"/>
                  </a:lnTo>
                  <a:lnTo>
                    <a:pt x="5" y="21"/>
                  </a:lnTo>
                  <a:lnTo>
                    <a:pt x="45" y="21"/>
                  </a:lnTo>
                  <a:lnTo>
                    <a:pt x="49"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5" name="Freeform 544"/>
            <p:cNvSpPr>
              <a:spLocks/>
            </p:cNvSpPr>
            <p:nvPr/>
          </p:nvSpPr>
          <p:spPr bwMode="auto">
            <a:xfrm>
              <a:off x="1347" y="1743"/>
              <a:ext cx="45" cy="61"/>
            </a:xfrm>
            <a:custGeom>
              <a:avLst/>
              <a:gdLst>
                <a:gd name="T0" fmla="*/ 44 w 45"/>
                <a:gd name="T1" fmla="*/ 38 h 61"/>
                <a:gd name="T2" fmla="*/ 33 w 45"/>
                <a:gd name="T3" fmla="*/ 45 h 61"/>
                <a:gd name="T4" fmla="*/ 19 w 45"/>
                <a:gd name="T5" fmla="*/ 57 h 61"/>
                <a:gd name="T6" fmla="*/ 11 w 45"/>
                <a:gd name="T7" fmla="*/ 33 h 61"/>
                <a:gd name="T8" fmla="*/ 2 w 45"/>
                <a:gd name="T9" fmla="*/ 22 h 61"/>
                <a:gd name="T10" fmla="*/ 11 w 45"/>
                <a:gd name="T11" fmla="*/ 9 h 61"/>
                <a:gd name="T12" fmla="*/ 27 w 45"/>
                <a:gd name="T13" fmla="*/ 0 h 61"/>
                <a:gd name="T14" fmla="*/ 10 w 45"/>
                <a:gd name="T15" fmla="*/ 9 h 61"/>
                <a:gd name="T16" fmla="*/ 5 w 45"/>
                <a:gd name="T17" fmla="*/ 14 h 61"/>
                <a:gd name="T18" fmla="*/ 0 w 45"/>
                <a:gd name="T19" fmla="*/ 23 h 61"/>
                <a:gd name="T20" fmla="*/ 10 w 45"/>
                <a:gd name="T21" fmla="*/ 34 h 61"/>
                <a:gd name="T22" fmla="*/ 18 w 45"/>
                <a:gd name="T23" fmla="*/ 60 h 61"/>
                <a:gd name="T24" fmla="*/ 21 w 45"/>
                <a:gd name="T25" fmla="*/ 58 h 61"/>
                <a:gd name="T26" fmla="*/ 36 w 45"/>
                <a:gd name="T27" fmla="*/ 43 h 61"/>
                <a:gd name="T28" fmla="*/ 44 w 45"/>
                <a:gd name="T29" fmla="*/ 38 h 61"/>
                <a:gd name="T30" fmla="*/ 44 w 45"/>
                <a:gd name="T31" fmla="*/ 3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61"/>
                <a:gd name="T50" fmla="*/ 45 w 4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61">
                  <a:moveTo>
                    <a:pt x="44" y="38"/>
                  </a:moveTo>
                  <a:lnTo>
                    <a:pt x="33" y="45"/>
                  </a:lnTo>
                  <a:lnTo>
                    <a:pt x="19" y="57"/>
                  </a:lnTo>
                  <a:lnTo>
                    <a:pt x="11" y="33"/>
                  </a:lnTo>
                  <a:lnTo>
                    <a:pt x="2" y="22"/>
                  </a:lnTo>
                  <a:lnTo>
                    <a:pt x="11" y="9"/>
                  </a:lnTo>
                  <a:lnTo>
                    <a:pt x="27" y="0"/>
                  </a:lnTo>
                  <a:lnTo>
                    <a:pt x="10" y="9"/>
                  </a:lnTo>
                  <a:lnTo>
                    <a:pt x="5" y="14"/>
                  </a:lnTo>
                  <a:lnTo>
                    <a:pt x="0" y="23"/>
                  </a:lnTo>
                  <a:lnTo>
                    <a:pt x="10" y="34"/>
                  </a:lnTo>
                  <a:lnTo>
                    <a:pt x="18" y="60"/>
                  </a:lnTo>
                  <a:lnTo>
                    <a:pt x="21" y="58"/>
                  </a:lnTo>
                  <a:lnTo>
                    <a:pt x="36" y="43"/>
                  </a:lnTo>
                  <a:lnTo>
                    <a:pt x="44" y="38"/>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6" name="Freeform 545"/>
            <p:cNvSpPr>
              <a:spLocks/>
            </p:cNvSpPr>
            <p:nvPr/>
          </p:nvSpPr>
          <p:spPr bwMode="auto">
            <a:xfrm>
              <a:off x="1515" y="1798"/>
              <a:ext cx="63" cy="67"/>
            </a:xfrm>
            <a:custGeom>
              <a:avLst/>
              <a:gdLst>
                <a:gd name="T0" fmla="*/ 15 w 63"/>
                <a:gd name="T1" fmla="*/ 10 h 67"/>
                <a:gd name="T2" fmla="*/ 19 w 63"/>
                <a:gd name="T3" fmla="*/ 21 h 67"/>
                <a:gd name="T4" fmla="*/ 17 w 63"/>
                <a:gd name="T5" fmla="*/ 27 h 67"/>
                <a:gd name="T6" fmla="*/ 14 w 63"/>
                <a:gd name="T7" fmla="*/ 35 h 67"/>
                <a:gd name="T8" fmla="*/ 18 w 63"/>
                <a:gd name="T9" fmla="*/ 38 h 67"/>
                <a:gd name="T10" fmla="*/ 28 w 63"/>
                <a:gd name="T11" fmla="*/ 27 h 67"/>
                <a:gd name="T12" fmla="*/ 33 w 63"/>
                <a:gd name="T13" fmla="*/ 26 h 67"/>
                <a:gd name="T14" fmla="*/ 38 w 63"/>
                <a:gd name="T15" fmla="*/ 27 h 67"/>
                <a:gd name="T16" fmla="*/ 47 w 63"/>
                <a:gd name="T17" fmla="*/ 19 h 67"/>
                <a:gd name="T18" fmla="*/ 45 w 63"/>
                <a:gd name="T19" fmla="*/ 5 h 67"/>
                <a:gd name="T20" fmla="*/ 53 w 63"/>
                <a:gd name="T21" fmla="*/ 0 h 67"/>
                <a:gd name="T22" fmla="*/ 59 w 63"/>
                <a:gd name="T23" fmla="*/ 2 h 67"/>
                <a:gd name="T24" fmla="*/ 60 w 63"/>
                <a:gd name="T25" fmla="*/ 5 h 67"/>
                <a:gd name="T26" fmla="*/ 62 w 63"/>
                <a:gd name="T27" fmla="*/ 15 h 67"/>
                <a:gd name="T28" fmla="*/ 60 w 63"/>
                <a:gd name="T29" fmla="*/ 23 h 67"/>
                <a:gd name="T30" fmla="*/ 60 w 63"/>
                <a:gd name="T31" fmla="*/ 14 h 67"/>
                <a:gd name="T32" fmla="*/ 57 w 63"/>
                <a:gd name="T33" fmla="*/ 3 h 67"/>
                <a:gd name="T34" fmla="*/ 53 w 63"/>
                <a:gd name="T35" fmla="*/ 5 h 67"/>
                <a:gd name="T36" fmla="*/ 50 w 63"/>
                <a:gd name="T37" fmla="*/ 10 h 67"/>
                <a:gd name="T38" fmla="*/ 57 w 63"/>
                <a:gd name="T39" fmla="*/ 25 h 67"/>
                <a:gd name="T40" fmla="*/ 62 w 63"/>
                <a:gd name="T41" fmla="*/ 29 h 67"/>
                <a:gd name="T42" fmla="*/ 57 w 63"/>
                <a:gd name="T43" fmla="*/ 35 h 67"/>
                <a:gd name="T44" fmla="*/ 62 w 63"/>
                <a:gd name="T45" fmla="*/ 47 h 67"/>
                <a:gd name="T46" fmla="*/ 49 w 63"/>
                <a:gd name="T47" fmla="*/ 44 h 67"/>
                <a:gd name="T48" fmla="*/ 44 w 63"/>
                <a:gd name="T49" fmla="*/ 33 h 67"/>
                <a:gd name="T50" fmla="*/ 37 w 63"/>
                <a:gd name="T51" fmla="*/ 42 h 67"/>
                <a:gd name="T52" fmla="*/ 33 w 63"/>
                <a:gd name="T53" fmla="*/ 38 h 67"/>
                <a:gd name="T54" fmla="*/ 43 w 63"/>
                <a:gd name="T55" fmla="*/ 63 h 67"/>
                <a:gd name="T56" fmla="*/ 35 w 63"/>
                <a:gd name="T57" fmla="*/ 66 h 67"/>
                <a:gd name="T58" fmla="*/ 26 w 63"/>
                <a:gd name="T59" fmla="*/ 53 h 67"/>
                <a:gd name="T60" fmla="*/ 14 w 63"/>
                <a:gd name="T61" fmla="*/ 44 h 67"/>
                <a:gd name="T62" fmla="*/ 0 w 63"/>
                <a:gd name="T63" fmla="*/ 35 h 67"/>
                <a:gd name="T64" fmla="*/ 12 w 63"/>
                <a:gd name="T65" fmla="*/ 14 h 67"/>
                <a:gd name="T66" fmla="*/ 8 w 63"/>
                <a:gd name="T67" fmla="*/ 10 h 67"/>
                <a:gd name="T68" fmla="*/ 15 w 63"/>
                <a:gd name="T69" fmla="*/ 10 h 67"/>
                <a:gd name="T70" fmla="*/ 15 w 63"/>
                <a:gd name="T71" fmla="*/ 10 h 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3"/>
                <a:gd name="T109" fmla="*/ 0 h 67"/>
                <a:gd name="T110" fmla="*/ 63 w 63"/>
                <a:gd name="T111" fmla="*/ 67 h 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3" h="67">
                  <a:moveTo>
                    <a:pt x="15" y="10"/>
                  </a:moveTo>
                  <a:lnTo>
                    <a:pt x="19" y="21"/>
                  </a:lnTo>
                  <a:lnTo>
                    <a:pt x="17" y="27"/>
                  </a:lnTo>
                  <a:lnTo>
                    <a:pt x="14" y="35"/>
                  </a:lnTo>
                  <a:lnTo>
                    <a:pt x="18" y="38"/>
                  </a:lnTo>
                  <a:lnTo>
                    <a:pt x="28" y="27"/>
                  </a:lnTo>
                  <a:lnTo>
                    <a:pt x="33" y="26"/>
                  </a:lnTo>
                  <a:lnTo>
                    <a:pt x="38" y="27"/>
                  </a:lnTo>
                  <a:lnTo>
                    <a:pt x="47" y="19"/>
                  </a:lnTo>
                  <a:lnTo>
                    <a:pt x="45" y="5"/>
                  </a:lnTo>
                  <a:lnTo>
                    <a:pt x="53" y="0"/>
                  </a:lnTo>
                  <a:lnTo>
                    <a:pt x="59" y="2"/>
                  </a:lnTo>
                  <a:lnTo>
                    <a:pt x="60" y="5"/>
                  </a:lnTo>
                  <a:lnTo>
                    <a:pt x="62" y="15"/>
                  </a:lnTo>
                  <a:lnTo>
                    <a:pt x="60" y="23"/>
                  </a:lnTo>
                  <a:lnTo>
                    <a:pt x="60" y="14"/>
                  </a:lnTo>
                  <a:lnTo>
                    <a:pt x="57" y="3"/>
                  </a:lnTo>
                  <a:lnTo>
                    <a:pt x="53" y="5"/>
                  </a:lnTo>
                  <a:lnTo>
                    <a:pt x="50" y="10"/>
                  </a:lnTo>
                  <a:lnTo>
                    <a:pt x="57" y="25"/>
                  </a:lnTo>
                  <a:lnTo>
                    <a:pt x="62" y="29"/>
                  </a:lnTo>
                  <a:lnTo>
                    <a:pt x="57" y="35"/>
                  </a:lnTo>
                  <a:lnTo>
                    <a:pt x="62" y="47"/>
                  </a:lnTo>
                  <a:lnTo>
                    <a:pt x="49" y="44"/>
                  </a:lnTo>
                  <a:lnTo>
                    <a:pt x="44" y="33"/>
                  </a:lnTo>
                  <a:lnTo>
                    <a:pt x="37" y="42"/>
                  </a:lnTo>
                  <a:lnTo>
                    <a:pt x="33" y="38"/>
                  </a:lnTo>
                  <a:lnTo>
                    <a:pt x="43" y="63"/>
                  </a:lnTo>
                  <a:lnTo>
                    <a:pt x="35" y="66"/>
                  </a:lnTo>
                  <a:lnTo>
                    <a:pt x="26" y="53"/>
                  </a:lnTo>
                  <a:lnTo>
                    <a:pt x="14" y="44"/>
                  </a:lnTo>
                  <a:lnTo>
                    <a:pt x="0" y="35"/>
                  </a:lnTo>
                  <a:lnTo>
                    <a:pt x="12" y="14"/>
                  </a:lnTo>
                  <a:lnTo>
                    <a:pt x="8" y="10"/>
                  </a:lnTo>
                  <a:lnTo>
                    <a:pt x="15" y="1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7" name="Freeform 546"/>
            <p:cNvSpPr>
              <a:spLocks/>
            </p:cNvSpPr>
            <p:nvPr/>
          </p:nvSpPr>
          <p:spPr bwMode="auto">
            <a:xfrm>
              <a:off x="1552" y="1845"/>
              <a:ext cx="11" cy="11"/>
            </a:xfrm>
            <a:custGeom>
              <a:avLst/>
              <a:gdLst>
                <a:gd name="T0" fmla="*/ 10 w 11"/>
                <a:gd name="T1" fmla="*/ 0 h 11"/>
                <a:gd name="T2" fmla="*/ 0 w 11"/>
                <a:gd name="T3" fmla="*/ 10 h 11"/>
                <a:gd name="T4" fmla="*/ 2 w 11"/>
                <a:gd name="T5" fmla="*/ 10 h 11"/>
                <a:gd name="T6" fmla="*/ 10 w 11"/>
                <a:gd name="T7" fmla="*/ 0 h 11"/>
                <a:gd name="T8" fmla="*/ 1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0" y="0"/>
                  </a:moveTo>
                  <a:lnTo>
                    <a:pt x="0" y="10"/>
                  </a:lnTo>
                  <a:lnTo>
                    <a:pt x="2" y="10"/>
                  </a:lnTo>
                  <a:lnTo>
                    <a:pt x="1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8" name="Freeform 547"/>
            <p:cNvSpPr>
              <a:spLocks/>
            </p:cNvSpPr>
            <p:nvPr/>
          </p:nvSpPr>
          <p:spPr bwMode="auto">
            <a:xfrm>
              <a:off x="1577" y="1797"/>
              <a:ext cx="17" cy="51"/>
            </a:xfrm>
            <a:custGeom>
              <a:avLst/>
              <a:gdLst>
                <a:gd name="T0" fmla="*/ 0 w 17"/>
                <a:gd name="T1" fmla="*/ 3 h 51"/>
                <a:gd name="T2" fmla="*/ 9 w 17"/>
                <a:gd name="T3" fmla="*/ 3 h 51"/>
                <a:gd name="T4" fmla="*/ 12 w 17"/>
                <a:gd name="T5" fmla="*/ 8 h 51"/>
                <a:gd name="T6" fmla="*/ 6 w 17"/>
                <a:gd name="T7" fmla="*/ 11 h 51"/>
                <a:gd name="T8" fmla="*/ 13 w 17"/>
                <a:gd name="T9" fmla="*/ 18 h 51"/>
                <a:gd name="T10" fmla="*/ 12 w 17"/>
                <a:gd name="T11" fmla="*/ 27 h 51"/>
                <a:gd name="T12" fmla="*/ 9 w 17"/>
                <a:gd name="T13" fmla="*/ 30 h 51"/>
                <a:gd name="T14" fmla="*/ 4 w 17"/>
                <a:gd name="T15" fmla="*/ 27 h 51"/>
                <a:gd name="T16" fmla="*/ 10 w 17"/>
                <a:gd name="T17" fmla="*/ 35 h 51"/>
                <a:gd name="T18" fmla="*/ 7 w 17"/>
                <a:gd name="T19" fmla="*/ 43 h 51"/>
                <a:gd name="T20" fmla="*/ 3 w 17"/>
                <a:gd name="T21" fmla="*/ 40 h 51"/>
                <a:gd name="T22" fmla="*/ 6 w 17"/>
                <a:gd name="T23" fmla="*/ 44 h 51"/>
                <a:gd name="T24" fmla="*/ 1 w 17"/>
                <a:gd name="T25" fmla="*/ 50 h 51"/>
                <a:gd name="T26" fmla="*/ 7 w 17"/>
                <a:gd name="T27" fmla="*/ 47 h 51"/>
                <a:gd name="T28" fmla="*/ 12 w 17"/>
                <a:gd name="T29" fmla="*/ 35 h 51"/>
                <a:gd name="T30" fmla="*/ 16 w 17"/>
                <a:gd name="T31" fmla="*/ 32 h 51"/>
                <a:gd name="T32" fmla="*/ 16 w 17"/>
                <a:gd name="T33" fmla="*/ 18 h 51"/>
                <a:gd name="T34" fmla="*/ 12 w 17"/>
                <a:gd name="T35" fmla="*/ 14 h 51"/>
                <a:gd name="T36" fmla="*/ 14 w 17"/>
                <a:gd name="T37" fmla="*/ 11 h 51"/>
                <a:gd name="T38" fmla="*/ 11 w 17"/>
                <a:gd name="T39" fmla="*/ 1 h 51"/>
                <a:gd name="T40" fmla="*/ 6 w 17"/>
                <a:gd name="T41" fmla="*/ 0 h 51"/>
                <a:gd name="T42" fmla="*/ 0 w 17"/>
                <a:gd name="T43" fmla="*/ 3 h 51"/>
                <a:gd name="T44" fmla="*/ 0 w 17"/>
                <a:gd name="T45" fmla="*/ 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51"/>
                <a:gd name="T71" fmla="*/ 17 w 1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51">
                  <a:moveTo>
                    <a:pt x="0" y="3"/>
                  </a:moveTo>
                  <a:lnTo>
                    <a:pt x="9" y="3"/>
                  </a:lnTo>
                  <a:lnTo>
                    <a:pt x="12" y="8"/>
                  </a:lnTo>
                  <a:lnTo>
                    <a:pt x="6" y="11"/>
                  </a:lnTo>
                  <a:lnTo>
                    <a:pt x="13" y="18"/>
                  </a:lnTo>
                  <a:lnTo>
                    <a:pt x="12" y="27"/>
                  </a:lnTo>
                  <a:lnTo>
                    <a:pt x="9" y="30"/>
                  </a:lnTo>
                  <a:lnTo>
                    <a:pt x="4" y="27"/>
                  </a:lnTo>
                  <a:lnTo>
                    <a:pt x="10" y="35"/>
                  </a:lnTo>
                  <a:lnTo>
                    <a:pt x="7" y="43"/>
                  </a:lnTo>
                  <a:lnTo>
                    <a:pt x="3" y="40"/>
                  </a:lnTo>
                  <a:lnTo>
                    <a:pt x="6" y="44"/>
                  </a:lnTo>
                  <a:lnTo>
                    <a:pt x="1" y="50"/>
                  </a:lnTo>
                  <a:lnTo>
                    <a:pt x="7" y="47"/>
                  </a:lnTo>
                  <a:lnTo>
                    <a:pt x="12" y="35"/>
                  </a:lnTo>
                  <a:lnTo>
                    <a:pt x="16" y="32"/>
                  </a:lnTo>
                  <a:lnTo>
                    <a:pt x="16" y="18"/>
                  </a:lnTo>
                  <a:lnTo>
                    <a:pt x="12" y="14"/>
                  </a:lnTo>
                  <a:lnTo>
                    <a:pt x="14" y="11"/>
                  </a:lnTo>
                  <a:lnTo>
                    <a:pt x="11" y="1"/>
                  </a:lnTo>
                  <a:lnTo>
                    <a:pt x="6" y="0"/>
                  </a:lnTo>
                  <a:lnTo>
                    <a:pt x="0" y="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9" name="Freeform 548"/>
            <p:cNvSpPr>
              <a:spLocks/>
            </p:cNvSpPr>
            <p:nvPr/>
          </p:nvSpPr>
          <p:spPr bwMode="auto">
            <a:xfrm>
              <a:off x="1406" y="1827"/>
              <a:ext cx="203" cy="132"/>
            </a:xfrm>
            <a:custGeom>
              <a:avLst/>
              <a:gdLst>
                <a:gd name="T0" fmla="*/ 93 w 203"/>
                <a:gd name="T1" fmla="*/ 0 h 132"/>
                <a:gd name="T2" fmla="*/ 71 w 203"/>
                <a:gd name="T3" fmla="*/ 10 h 132"/>
                <a:gd name="T4" fmla="*/ 50 w 203"/>
                <a:gd name="T5" fmla="*/ 32 h 132"/>
                <a:gd name="T6" fmla="*/ 29 w 203"/>
                <a:gd name="T7" fmla="*/ 16 h 132"/>
                <a:gd name="T8" fmla="*/ 8 w 203"/>
                <a:gd name="T9" fmla="*/ 21 h 132"/>
                <a:gd name="T10" fmla="*/ 9 w 203"/>
                <a:gd name="T11" fmla="*/ 35 h 132"/>
                <a:gd name="T12" fmla="*/ 14 w 203"/>
                <a:gd name="T13" fmla="*/ 79 h 132"/>
                <a:gd name="T14" fmla="*/ 30 w 203"/>
                <a:gd name="T15" fmla="*/ 94 h 132"/>
                <a:gd name="T16" fmla="*/ 52 w 203"/>
                <a:gd name="T17" fmla="*/ 89 h 132"/>
                <a:gd name="T18" fmla="*/ 91 w 203"/>
                <a:gd name="T19" fmla="*/ 51 h 132"/>
                <a:gd name="T20" fmla="*/ 100 w 203"/>
                <a:gd name="T21" fmla="*/ 50 h 132"/>
                <a:gd name="T22" fmla="*/ 99 w 203"/>
                <a:gd name="T23" fmla="*/ 72 h 132"/>
                <a:gd name="T24" fmla="*/ 110 w 203"/>
                <a:gd name="T25" fmla="*/ 81 h 132"/>
                <a:gd name="T26" fmla="*/ 121 w 203"/>
                <a:gd name="T27" fmla="*/ 70 h 132"/>
                <a:gd name="T28" fmla="*/ 134 w 203"/>
                <a:gd name="T29" fmla="*/ 106 h 132"/>
                <a:gd name="T30" fmla="*/ 154 w 203"/>
                <a:gd name="T31" fmla="*/ 123 h 132"/>
                <a:gd name="T32" fmla="*/ 174 w 203"/>
                <a:gd name="T33" fmla="*/ 111 h 132"/>
                <a:gd name="T34" fmla="*/ 181 w 203"/>
                <a:gd name="T35" fmla="*/ 94 h 132"/>
                <a:gd name="T36" fmla="*/ 202 w 203"/>
                <a:gd name="T37" fmla="*/ 36 h 132"/>
                <a:gd name="T38" fmla="*/ 180 w 203"/>
                <a:gd name="T39" fmla="*/ 91 h 132"/>
                <a:gd name="T40" fmla="*/ 168 w 203"/>
                <a:gd name="T41" fmla="*/ 108 h 132"/>
                <a:gd name="T42" fmla="*/ 156 w 203"/>
                <a:gd name="T43" fmla="*/ 110 h 132"/>
                <a:gd name="T44" fmla="*/ 197 w 203"/>
                <a:gd name="T45" fmla="*/ 32 h 132"/>
                <a:gd name="T46" fmla="*/ 160 w 203"/>
                <a:gd name="T47" fmla="*/ 76 h 132"/>
                <a:gd name="T48" fmla="*/ 142 w 203"/>
                <a:gd name="T49" fmla="*/ 64 h 132"/>
                <a:gd name="T50" fmla="*/ 139 w 203"/>
                <a:gd name="T51" fmla="*/ 58 h 132"/>
                <a:gd name="T52" fmla="*/ 134 w 203"/>
                <a:gd name="T53" fmla="*/ 52 h 132"/>
                <a:gd name="T54" fmla="*/ 131 w 203"/>
                <a:gd name="T55" fmla="*/ 46 h 132"/>
                <a:gd name="T56" fmla="*/ 130 w 203"/>
                <a:gd name="T57" fmla="*/ 39 h 132"/>
                <a:gd name="T58" fmla="*/ 123 w 203"/>
                <a:gd name="T59" fmla="*/ 33 h 132"/>
                <a:gd name="T60" fmla="*/ 119 w 203"/>
                <a:gd name="T61" fmla="*/ 28 h 132"/>
                <a:gd name="T62" fmla="*/ 116 w 203"/>
                <a:gd name="T63" fmla="*/ 21 h 132"/>
                <a:gd name="T64" fmla="*/ 107 w 203"/>
                <a:gd name="T65" fmla="*/ 18 h 132"/>
                <a:gd name="T66" fmla="*/ 101 w 203"/>
                <a:gd name="T67" fmla="*/ 7 h 132"/>
                <a:gd name="T68" fmla="*/ 107 w 203"/>
                <a:gd name="T69" fmla="*/ 5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132"/>
                <a:gd name="T107" fmla="*/ 203 w 203"/>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132">
                  <a:moveTo>
                    <a:pt x="107" y="5"/>
                  </a:moveTo>
                  <a:lnTo>
                    <a:pt x="93" y="0"/>
                  </a:lnTo>
                  <a:lnTo>
                    <a:pt x="85" y="2"/>
                  </a:lnTo>
                  <a:lnTo>
                    <a:pt x="71" y="10"/>
                  </a:lnTo>
                  <a:lnTo>
                    <a:pt x="54" y="27"/>
                  </a:lnTo>
                  <a:lnTo>
                    <a:pt x="50" y="32"/>
                  </a:lnTo>
                  <a:lnTo>
                    <a:pt x="39" y="21"/>
                  </a:lnTo>
                  <a:lnTo>
                    <a:pt x="29" y="16"/>
                  </a:lnTo>
                  <a:lnTo>
                    <a:pt x="19" y="18"/>
                  </a:lnTo>
                  <a:lnTo>
                    <a:pt x="8" y="21"/>
                  </a:lnTo>
                  <a:lnTo>
                    <a:pt x="0" y="27"/>
                  </a:lnTo>
                  <a:lnTo>
                    <a:pt x="9" y="35"/>
                  </a:lnTo>
                  <a:lnTo>
                    <a:pt x="9" y="64"/>
                  </a:lnTo>
                  <a:lnTo>
                    <a:pt x="14" y="79"/>
                  </a:lnTo>
                  <a:lnTo>
                    <a:pt x="22" y="92"/>
                  </a:lnTo>
                  <a:lnTo>
                    <a:pt x="30" y="94"/>
                  </a:lnTo>
                  <a:lnTo>
                    <a:pt x="41" y="94"/>
                  </a:lnTo>
                  <a:lnTo>
                    <a:pt x="52" y="89"/>
                  </a:lnTo>
                  <a:lnTo>
                    <a:pt x="64" y="82"/>
                  </a:lnTo>
                  <a:lnTo>
                    <a:pt x="91" y="51"/>
                  </a:lnTo>
                  <a:lnTo>
                    <a:pt x="92" y="55"/>
                  </a:lnTo>
                  <a:lnTo>
                    <a:pt x="100" y="50"/>
                  </a:lnTo>
                  <a:lnTo>
                    <a:pt x="98" y="63"/>
                  </a:lnTo>
                  <a:lnTo>
                    <a:pt x="99" y="72"/>
                  </a:lnTo>
                  <a:lnTo>
                    <a:pt x="107" y="81"/>
                  </a:lnTo>
                  <a:lnTo>
                    <a:pt x="110" y="81"/>
                  </a:lnTo>
                  <a:lnTo>
                    <a:pt x="116" y="77"/>
                  </a:lnTo>
                  <a:lnTo>
                    <a:pt x="121" y="70"/>
                  </a:lnTo>
                  <a:lnTo>
                    <a:pt x="128" y="89"/>
                  </a:lnTo>
                  <a:lnTo>
                    <a:pt x="134" y="106"/>
                  </a:lnTo>
                  <a:lnTo>
                    <a:pt x="146" y="96"/>
                  </a:lnTo>
                  <a:lnTo>
                    <a:pt x="154" y="123"/>
                  </a:lnTo>
                  <a:lnTo>
                    <a:pt x="160" y="131"/>
                  </a:lnTo>
                  <a:lnTo>
                    <a:pt x="174" y="111"/>
                  </a:lnTo>
                  <a:lnTo>
                    <a:pt x="171" y="102"/>
                  </a:lnTo>
                  <a:lnTo>
                    <a:pt x="181" y="94"/>
                  </a:lnTo>
                  <a:lnTo>
                    <a:pt x="193" y="58"/>
                  </a:lnTo>
                  <a:lnTo>
                    <a:pt x="202" y="36"/>
                  </a:lnTo>
                  <a:lnTo>
                    <a:pt x="202" y="32"/>
                  </a:lnTo>
                  <a:lnTo>
                    <a:pt x="180" y="91"/>
                  </a:lnTo>
                  <a:lnTo>
                    <a:pt x="168" y="102"/>
                  </a:lnTo>
                  <a:lnTo>
                    <a:pt x="168" y="108"/>
                  </a:lnTo>
                  <a:lnTo>
                    <a:pt x="160" y="120"/>
                  </a:lnTo>
                  <a:lnTo>
                    <a:pt x="156" y="110"/>
                  </a:lnTo>
                  <a:lnTo>
                    <a:pt x="178" y="80"/>
                  </a:lnTo>
                  <a:lnTo>
                    <a:pt x="197" y="32"/>
                  </a:lnTo>
                  <a:lnTo>
                    <a:pt x="180" y="48"/>
                  </a:lnTo>
                  <a:lnTo>
                    <a:pt x="160" y="76"/>
                  </a:lnTo>
                  <a:lnTo>
                    <a:pt x="159" y="61"/>
                  </a:lnTo>
                  <a:lnTo>
                    <a:pt x="142" y="64"/>
                  </a:lnTo>
                  <a:lnTo>
                    <a:pt x="152" y="56"/>
                  </a:lnTo>
                  <a:lnTo>
                    <a:pt x="139" y="58"/>
                  </a:lnTo>
                  <a:lnTo>
                    <a:pt x="148" y="52"/>
                  </a:lnTo>
                  <a:lnTo>
                    <a:pt x="134" y="52"/>
                  </a:lnTo>
                  <a:lnTo>
                    <a:pt x="146" y="46"/>
                  </a:lnTo>
                  <a:lnTo>
                    <a:pt x="131" y="46"/>
                  </a:lnTo>
                  <a:lnTo>
                    <a:pt x="142" y="41"/>
                  </a:lnTo>
                  <a:lnTo>
                    <a:pt x="130" y="39"/>
                  </a:lnTo>
                  <a:lnTo>
                    <a:pt x="137" y="35"/>
                  </a:lnTo>
                  <a:lnTo>
                    <a:pt x="123" y="33"/>
                  </a:lnTo>
                  <a:lnTo>
                    <a:pt x="130" y="32"/>
                  </a:lnTo>
                  <a:lnTo>
                    <a:pt x="119" y="28"/>
                  </a:lnTo>
                  <a:lnTo>
                    <a:pt x="126" y="24"/>
                  </a:lnTo>
                  <a:lnTo>
                    <a:pt x="116" y="21"/>
                  </a:lnTo>
                  <a:lnTo>
                    <a:pt x="118" y="19"/>
                  </a:lnTo>
                  <a:lnTo>
                    <a:pt x="107" y="18"/>
                  </a:lnTo>
                  <a:lnTo>
                    <a:pt x="112" y="14"/>
                  </a:lnTo>
                  <a:lnTo>
                    <a:pt x="101" y="7"/>
                  </a:lnTo>
                  <a:lnTo>
                    <a:pt x="107" y="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0" name="Freeform 549"/>
            <p:cNvSpPr>
              <a:spLocks/>
            </p:cNvSpPr>
            <p:nvPr/>
          </p:nvSpPr>
          <p:spPr bwMode="auto">
            <a:xfrm>
              <a:off x="1326" y="1914"/>
              <a:ext cx="141" cy="117"/>
            </a:xfrm>
            <a:custGeom>
              <a:avLst/>
              <a:gdLst>
                <a:gd name="T0" fmla="*/ 112 w 141"/>
                <a:gd name="T1" fmla="*/ 15 h 117"/>
                <a:gd name="T2" fmla="*/ 107 w 141"/>
                <a:gd name="T3" fmla="*/ 24 h 117"/>
                <a:gd name="T4" fmla="*/ 103 w 141"/>
                <a:gd name="T5" fmla="*/ 55 h 117"/>
                <a:gd name="T6" fmla="*/ 102 w 141"/>
                <a:gd name="T7" fmla="*/ 83 h 117"/>
                <a:gd name="T8" fmla="*/ 94 w 141"/>
                <a:gd name="T9" fmla="*/ 64 h 117"/>
                <a:gd name="T10" fmla="*/ 91 w 141"/>
                <a:gd name="T11" fmla="*/ 68 h 117"/>
                <a:gd name="T12" fmla="*/ 86 w 141"/>
                <a:gd name="T13" fmla="*/ 73 h 117"/>
                <a:gd name="T14" fmla="*/ 54 w 141"/>
                <a:gd name="T15" fmla="*/ 63 h 117"/>
                <a:gd name="T16" fmla="*/ 35 w 141"/>
                <a:gd name="T17" fmla="*/ 65 h 117"/>
                <a:gd name="T18" fmla="*/ 0 w 141"/>
                <a:gd name="T19" fmla="*/ 113 h 117"/>
                <a:gd name="T20" fmla="*/ 22 w 141"/>
                <a:gd name="T21" fmla="*/ 91 h 117"/>
                <a:gd name="T22" fmla="*/ 40 w 141"/>
                <a:gd name="T23" fmla="*/ 78 h 117"/>
                <a:gd name="T24" fmla="*/ 39 w 141"/>
                <a:gd name="T25" fmla="*/ 91 h 117"/>
                <a:gd name="T26" fmla="*/ 8 w 141"/>
                <a:gd name="T27" fmla="*/ 115 h 117"/>
                <a:gd name="T28" fmla="*/ 40 w 141"/>
                <a:gd name="T29" fmla="*/ 93 h 117"/>
                <a:gd name="T30" fmla="*/ 55 w 141"/>
                <a:gd name="T31" fmla="*/ 106 h 117"/>
                <a:gd name="T32" fmla="*/ 85 w 141"/>
                <a:gd name="T33" fmla="*/ 113 h 117"/>
                <a:gd name="T34" fmla="*/ 106 w 141"/>
                <a:gd name="T35" fmla="*/ 116 h 117"/>
                <a:gd name="T36" fmla="*/ 118 w 141"/>
                <a:gd name="T37" fmla="*/ 106 h 117"/>
                <a:gd name="T38" fmla="*/ 139 w 141"/>
                <a:gd name="T39" fmla="*/ 48 h 117"/>
                <a:gd name="T40" fmla="*/ 140 w 141"/>
                <a:gd name="T41" fmla="*/ 0 h 117"/>
                <a:gd name="T42" fmla="*/ 136 w 141"/>
                <a:gd name="T43" fmla="*/ 49 h 117"/>
                <a:gd name="T44" fmla="*/ 116 w 141"/>
                <a:gd name="T45" fmla="*/ 95 h 117"/>
                <a:gd name="T46" fmla="*/ 119 w 141"/>
                <a:gd name="T47" fmla="*/ 73 h 117"/>
                <a:gd name="T48" fmla="*/ 125 w 141"/>
                <a:gd name="T49" fmla="*/ 65 h 117"/>
                <a:gd name="T50" fmla="*/ 126 w 141"/>
                <a:gd name="T51" fmla="*/ 57 h 117"/>
                <a:gd name="T52" fmla="*/ 128 w 141"/>
                <a:gd name="T53" fmla="*/ 48 h 117"/>
                <a:gd name="T54" fmla="*/ 128 w 141"/>
                <a:gd name="T55" fmla="*/ 38 h 117"/>
                <a:gd name="T56" fmla="*/ 129 w 141"/>
                <a:gd name="T57" fmla="*/ 27 h 117"/>
                <a:gd name="T58" fmla="*/ 132 w 141"/>
                <a:gd name="T59" fmla="*/ 19 h 117"/>
                <a:gd name="T60" fmla="*/ 134 w 141"/>
                <a:gd name="T61" fmla="*/ 11 h 117"/>
                <a:gd name="T62" fmla="*/ 135 w 141"/>
                <a:gd name="T63" fmla="*/ 3 h 117"/>
                <a:gd name="T64" fmla="*/ 105 w 141"/>
                <a:gd name="T65" fmla="*/ 9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17"/>
                <a:gd name="T101" fmla="*/ 141 w 141"/>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17">
                  <a:moveTo>
                    <a:pt x="105" y="9"/>
                  </a:moveTo>
                  <a:lnTo>
                    <a:pt x="112" y="15"/>
                  </a:lnTo>
                  <a:lnTo>
                    <a:pt x="106" y="15"/>
                  </a:lnTo>
                  <a:lnTo>
                    <a:pt x="107" y="24"/>
                  </a:lnTo>
                  <a:lnTo>
                    <a:pt x="106" y="40"/>
                  </a:lnTo>
                  <a:lnTo>
                    <a:pt x="103" y="55"/>
                  </a:lnTo>
                  <a:lnTo>
                    <a:pt x="100" y="63"/>
                  </a:lnTo>
                  <a:lnTo>
                    <a:pt x="102" y="83"/>
                  </a:lnTo>
                  <a:lnTo>
                    <a:pt x="97" y="61"/>
                  </a:lnTo>
                  <a:lnTo>
                    <a:pt x="94" y="64"/>
                  </a:lnTo>
                  <a:lnTo>
                    <a:pt x="93" y="85"/>
                  </a:lnTo>
                  <a:lnTo>
                    <a:pt x="91" y="68"/>
                  </a:lnTo>
                  <a:lnTo>
                    <a:pt x="87" y="68"/>
                  </a:lnTo>
                  <a:lnTo>
                    <a:pt x="86" y="73"/>
                  </a:lnTo>
                  <a:lnTo>
                    <a:pt x="59" y="55"/>
                  </a:lnTo>
                  <a:lnTo>
                    <a:pt x="54" y="63"/>
                  </a:lnTo>
                  <a:lnTo>
                    <a:pt x="44" y="53"/>
                  </a:lnTo>
                  <a:lnTo>
                    <a:pt x="35" y="65"/>
                  </a:lnTo>
                  <a:lnTo>
                    <a:pt x="13" y="95"/>
                  </a:lnTo>
                  <a:lnTo>
                    <a:pt x="0" y="113"/>
                  </a:lnTo>
                  <a:lnTo>
                    <a:pt x="2" y="114"/>
                  </a:lnTo>
                  <a:lnTo>
                    <a:pt x="22" y="91"/>
                  </a:lnTo>
                  <a:lnTo>
                    <a:pt x="44" y="65"/>
                  </a:lnTo>
                  <a:lnTo>
                    <a:pt x="40" y="78"/>
                  </a:lnTo>
                  <a:lnTo>
                    <a:pt x="45" y="81"/>
                  </a:lnTo>
                  <a:lnTo>
                    <a:pt x="39" y="91"/>
                  </a:lnTo>
                  <a:lnTo>
                    <a:pt x="23" y="98"/>
                  </a:lnTo>
                  <a:lnTo>
                    <a:pt x="8" y="115"/>
                  </a:lnTo>
                  <a:lnTo>
                    <a:pt x="24" y="102"/>
                  </a:lnTo>
                  <a:lnTo>
                    <a:pt x="40" y="93"/>
                  </a:lnTo>
                  <a:lnTo>
                    <a:pt x="38" y="102"/>
                  </a:lnTo>
                  <a:lnTo>
                    <a:pt x="55" y="106"/>
                  </a:lnTo>
                  <a:lnTo>
                    <a:pt x="70" y="110"/>
                  </a:lnTo>
                  <a:lnTo>
                    <a:pt x="85" y="113"/>
                  </a:lnTo>
                  <a:lnTo>
                    <a:pt x="96" y="114"/>
                  </a:lnTo>
                  <a:lnTo>
                    <a:pt x="106" y="116"/>
                  </a:lnTo>
                  <a:lnTo>
                    <a:pt x="112" y="113"/>
                  </a:lnTo>
                  <a:lnTo>
                    <a:pt x="118" y="106"/>
                  </a:lnTo>
                  <a:lnTo>
                    <a:pt x="129" y="81"/>
                  </a:lnTo>
                  <a:lnTo>
                    <a:pt x="139" y="48"/>
                  </a:lnTo>
                  <a:lnTo>
                    <a:pt x="140" y="23"/>
                  </a:lnTo>
                  <a:lnTo>
                    <a:pt x="140" y="0"/>
                  </a:lnTo>
                  <a:lnTo>
                    <a:pt x="139" y="26"/>
                  </a:lnTo>
                  <a:lnTo>
                    <a:pt x="136" y="49"/>
                  </a:lnTo>
                  <a:lnTo>
                    <a:pt x="128" y="72"/>
                  </a:lnTo>
                  <a:lnTo>
                    <a:pt x="116" y="95"/>
                  </a:lnTo>
                  <a:lnTo>
                    <a:pt x="109" y="59"/>
                  </a:lnTo>
                  <a:lnTo>
                    <a:pt x="119" y="73"/>
                  </a:lnTo>
                  <a:lnTo>
                    <a:pt x="112" y="56"/>
                  </a:lnTo>
                  <a:lnTo>
                    <a:pt x="125" y="65"/>
                  </a:lnTo>
                  <a:lnTo>
                    <a:pt x="118" y="51"/>
                  </a:lnTo>
                  <a:lnTo>
                    <a:pt x="126" y="57"/>
                  </a:lnTo>
                  <a:lnTo>
                    <a:pt x="122" y="46"/>
                  </a:lnTo>
                  <a:lnTo>
                    <a:pt x="128" y="48"/>
                  </a:lnTo>
                  <a:lnTo>
                    <a:pt x="122" y="37"/>
                  </a:lnTo>
                  <a:lnTo>
                    <a:pt x="128" y="38"/>
                  </a:lnTo>
                  <a:lnTo>
                    <a:pt x="122" y="30"/>
                  </a:lnTo>
                  <a:lnTo>
                    <a:pt x="129" y="27"/>
                  </a:lnTo>
                  <a:lnTo>
                    <a:pt x="126" y="20"/>
                  </a:lnTo>
                  <a:lnTo>
                    <a:pt x="132" y="19"/>
                  </a:lnTo>
                  <a:lnTo>
                    <a:pt x="127" y="15"/>
                  </a:lnTo>
                  <a:lnTo>
                    <a:pt x="134" y="11"/>
                  </a:lnTo>
                  <a:lnTo>
                    <a:pt x="130" y="7"/>
                  </a:lnTo>
                  <a:lnTo>
                    <a:pt x="135" y="3"/>
                  </a:lnTo>
                  <a:lnTo>
                    <a:pt x="121" y="9"/>
                  </a:lnTo>
                  <a:lnTo>
                    <a:pt x="105" y="9"/>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1" name="Freeform 550"/>
            <p:cNvSpPr>
              <a:spLocks/>
            </p:cNvSpPr>
            <p:nvPr/>
          </p:nvSpPr>
          <p:spPr bwMode="auto">
            <a:xfrm>
              <a:off x="1304" y="1739"/>
              <a:ext cx="35" cy="56"/>
            </a:xfrm>
            <a:custGeom>
              <a:avLst/>
              <a:gdLst>
                <a:gd name="T0" fmla="*/ 34 w 35"/>
                <a:gd name="T1" fmla="*/ 15 h 56"/>
                <a:gd name="T2" fmla="*/ 19 w 35"/>
                <a:gd name="T3" fmla="*/ 26 h 56"/>
                <a:gd name="T4" fmla="*/ 12 w 35"/>
                <a:gd name="T5" fmla="*/ 38 h 56"/>
                <a:gd name="T6" fmla="*/ 16 w 35"/>
                <a:gd name="T7" fmla="*/ 52 h 56"/>
                <a:gd name="T8" fmla="*/ 7 w 35"/>
                <a:gd name="T9" fmla="*/ 45 h 56"/>
                <a:gd name="T10" fmla="*/ 1 w 35"/>
                <a:gd name="T11" fmla="*/ 26 h 56"/>
                <a:gd name="T12" fmla="*/ 6 w 35"/>
                <a:gd name="T13" fmla="*/ 14 h 56"/>
                <a:gd name="T14" fmla="*/ 14 w 35"/>
                <a:gd name="T15" fmla="*/ 4 h 56"/>
                <a:gd name="T16" fmla="*/ 29 w 35"/>
                <a:gd name="T17" fmla="*/ 14 h 56"/>
                <a:gd name="T18" fmla="*/ 12 w 35"/>
                <a:gd name="T19" fmla="*/ 0 h 56"/>
                <a:gd name="T20" fmla="*/ 3 w 35"/>
                <a:gd name="T21" fmla="*/ 10 h 56"/>
                <a:gd name="T22" fmla="*/ 0 w 35"/>
                <a:gd name="T23" fmla="*/ 24 h 56"/>
                <a:gd name="T24" fmla="*/ 1 w 35"/>
                <a:gd name="T25" fmla="*/ 37 h 56"/>
                <a:gd name="T26" fmla="*/ 7 w 35"/>
                <a:gd name="T27" fmla="*/ 51 h 56"/>
                <a:gd name="T28" fmla="*/ 20 w 35"/>
                <a:gd name="T29" fmla="*/ 55 h 56"/>
                <a:gd name="T30" fmla="*/ 15 w 35"/>
                <a:gd name="T31" fmla="*/ 38 h 56"/>
                <a:gd name="T32" fmla="*/ 19 w 35"/>
                <a:gd name="T33" fmla="*/ 29 h 56"/>
                <a:gd name="T34" fmla="*/ 26 w 35"/>
                <a:gd name="T35" fmla="*/ 22 h 56"/>
                <a:gd name="T36" fmla="*/ 34 w 35"/>
                <a:gd name="T37" fmla="*/ 15 h 56"/>
                <a:gd name="T38" fmla="*/ 34 w 35"/>
                <a:gd name="T39" fmla="*/ 15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56"/>
                <a:gd name="T62" fmla="*/ 35 w 35"/>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56">
                  <a:moveTo>
                    <a:pt x="34" y="15"/>
                  </a:moveTo>
                  <a:lnTo>
                    <a:pt x="19" y="26"/>
                  </a:lnTo>
                  <a:lnTo>
                    <a:pt x="12" y="38"/>
                  </a:lnTo>
                  <a:lnTo>
                    <a:pt x="16" y="52"/>
                  </a:lnTo>
                  <a:lnTo>
                    <a:pt x="7" y="45"/>
                  </a:lnTo>
                  <a:lnTo>
                    <a:pt x="1" y="26"/>
                  </a:lnTo>
                  <a:lnTo>
                    <a:pt x="6" y="14"/>
                  </a:lnTo>
                  <a:lnTo>
                    <a:pt x="14" y="4"/>
                  </a:lnTo>
                  <a:lnTo>
                    <a:pt x="29" y="14"/>
                  </a:lnTo>
                  <a:lnTo>
                    <a:pt x="12" y="0"/>
                  </a:lnTo>
                  <a:lnTo>
                    <a:pt x="3" y="10"/>
                  </a:lnTo>
                  <a:lnTo>
                    <a:pt x="0" y="24"/>
                  </a:lnTo>
                  <a:lnTo>
                    <a:pt x="1" y="37"/>
                  </a:lnTo>
                  <a:lnTo>
                    <a:pt x="7" y="51"/>
                  </a:lnTo>
                  <a:lnTo>
                    <a:pt x="20" y="55"/>
                  </a:lnTo>
                  <a:lnTo>
                    <a:pt x="15" y="38"/>
                  </a:lnTo>
                  <a:lnTo>
                    <a:pt x="19" y="29"/>
                  </a:lnTo>
                  <a:lnTo>
                    <a:pt x="26" y="22"/>
                  </a:lnTo>
                  <a:lnTo>
                    <a:pt x="34" y="1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2" name="Freeform 551"/>
            <p:cNvSpPr>
              <a:spLocks/>
            </p:cNvSpPr>
            <p:nvPr/>
          </p:nvSpPr>
          <p:spPr bwMode="auto">
            <a:xfrm>
              <a:off x="1302" y="1829"/>
              <a:ext cx="82" cy="47"/>
            </a:xfrm>
            <a:custGeom>
              <a:avLst/>
              <a:gdLst>
                <a:gd name="T0" fmla="*/ 81 w 82"/>
                <a:gd name="T1" fmla="*/ 4 h 47"/>
                <a:gd name="T2" fmla="*/ 58 w 82"/>
                <a:gd name="T3" fmla="*/ 12 h 47"/>
                <a:gd name="T4" fmla="*/ 36 w 82"/>
                <a:gd name="T5" fmla="*/ 3 h 47"/>
                <a:gd name="T6" fmla="*/ 26 w 82"/>
                <a:gd name="T7" fmla="*/ 14 h 47"/>
                <a:gd name="T8" fmla="*/ 2 w 82"/>
                <a:gd name="T9" fmla="*/ 24 h 47"/>
                <a:gd name="T10" fmla="*/ 31 w 82"/>
                <a:gd name="T11" fmla="*/ 40 h 47"/>
                <a:gd name="T12" fmla="*/ 50 w 82"/>
                <a:gd name="T13" fmla="*/ 44 h 47"/>
                <a:gd name="T14" fmla="*/ 63 w 82"/>
                <a:gd name="T15" fmla="*/ 39 h 47"/>
                <a:gd name="T16" fmla="*/ 79 w 82"/>
                <a:gd name="T17" fmla="*/ 10 h 47"/>
                <a:gd name="T18" fmla="*/ 66 w 82"/>
                <a:gd name="T19" fmla="*/ 40 h 47"/>
                <a:gd name="T20" fmla="*/ 53 w 82"/>
                <a:gd name="T21" fmla="*/ 46 h 47"/>
                <a:gd name="T22" fmla="*/ 28 w 82"/>
                <a:gd name="T23" fmla="*/ 44 h 47"/>
                <a:gd name="T24" fmla="*/ 2 w 82"/>
                <a:gd name="T25" fmla="*/ 30 h 47"/>
                <a:gd name="T26" fmla="*/ 0 w 82"/>
                <a:gd name="T27" fmla="*/ 19 h 47"/>
                <a:gd name="T28" fmla="*/ 26 w 82"/>
                <a:gd name="T29" fmla="*/ 12 h 47"/>
                <a:gd name="T30" fmla="*/ 36 w 82"/>
                <a:gd name="T31" fmla="*/ 0 h 47"/>
                <a:gd name="T32" fmla="*/ 58 w 82"/>
                <a:gd name="T33" fmla="*/ 11 h 47"/>
                <a:gd name="T34" fmla="*/ 81 w 82"/>
                <a:gd name="T35" fmla="*/ 4 h 47"/>
                <a:gd name="T36" fmla="*/ 81 w 82"/>
                <a:gd name="T37" fmla="*/ 4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47"/>
                <a:gd name="T59" fmla="*/ 82 w 82"/>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47">
                  <a:moveTo>
                    <a:pt x="81" y="4"/>
                  </a:moveTo>
                  <a:lnTo>
                    <a:pt x="58" y="12"/>
                  </a:lnTo>
                  <a:lnTo>
                    <a:pt x="36" y="3"/>
                  </a:lnTo>
                  <a:lnTo>
                    <a:pt x="26" y="14"/>
                  </a:lnTo>
                  <a:lnTo>
                    <a:pt x="2" y="24"/>
                  </a:lnTo>
                  <a:lnTo>
                    <a:pt x="31" y="40"/>
                  </a:lnTo>
                  <a:lnTo>
                    <a:pt x="50" y="44"/>
                  </a:lnTo>
                  <a:lnTo>
                    <a:pt x="63" y="39"/>
                  </a:lnTo>
                  <a:lnTo>
                    <a:pt x="79" y="10"/>
                  </a:lnTo>
                  <a:lnTo>
                    <a:pt x="66" y="40"/>
                  </a:lnTo>
                  <a:lnTo>
                    <a:pt x="53" y="46"/>
                  </a:lnTo>
                  <a:lnTo>
                    <a:pt x="28" y="44"/>
                  </a:lnTo>
                  <a:lnTo>
                    <a:pt x="2" y="30"/>
                  </a:lnTo>
                  <a:lnTo>
                    <a:pt x="0" y="19"/>
                  </a:lnTo>
                  <a:lnTo>
                    <a:pt x="26" y="12"/>
                  </a:lnTo>
                  <a:lnTo>
                    <a:pt x="36" y="0"/>
                  </a:lnTo>
                  <a:lnTo>
                    <a:pt x="58" y="11"/>
                  </a:lnTo>
                  <a:lnTo>
                    <a:pt x="81" y="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3" name="Line 552"/>
            <p:cNvSpPr>
              <a:spLocks noChangeShapeType="1"/>
            </p:cNvSpPr>
            <p:nvPr/>
          </p:nvSpPr>
          <p:spPr bwMode="auto">
            <a:xfrm flipH="1">
              <a:off x="1078" y="1938"/>
              <a:ext cx="139"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Line 553"/>
            <p:cNvSpPr>
              <a:spLocks noChangeShapeType="1"/>
            </p:cNvSpPr>
            <p:nvPr/>
          </p:nvSpPr>
          <p:spPr bwMode="auto">
            <a:xfrm flipH="1">
              <a:off x="1060" y="1816"/>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5" name="Line 554"/>
            <p:cNvSpPr>
              <a:spLocks noChangeShapeType="1"/>
            </p:cNvSpPr>
            <p:nvPr/>
          </p:nvSpPr>
          <p:spPr bwMode="auto">
            <a:xfrm flipH="1">
              <a:off x="1103" y="1879"/>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6" name="Freeform 555"/>
            <p:cNvSpPr>
              <a:spLocks/>
            </p:cNvSpPr>
            <p:nvPr/>
          </p:nvSpPr>
          <p:spPr bwMode="auto">
            <a:xfrm>
              <a:off x="993" y="1899"/>
              <a:ext cx="70" cy="75"/>
            </a:xfrm>
            <a:custGeom>
              <a:avLst/>
              <a:gdLst>
                <a:gd name="T0" fmla="*/ 4 w 70"/>
                <a:gd name="T1" fmla="*/ 21 h 75"/>
                <a:gd name="T2" fmla="*/ 1 w 70"/>
                <a:gd name="T3" fmla="*/ 25 h 75"/>
                <a:gd name="T4" fmla="*/ 0 w 70"/>
                <a:gd name="T5" fmla="*/ 30 h 75"/>
                <a:gd name="T6" fmla="*/ 0 w 70"/>
                <a:gd name="T7" fmla="*/ 37 h 75"/>
                <a:gd name="T8" fmla="*/ 1 w 70"/>
                <a:gd name="T9" fmla="*/ 42 h 75"/>
                <a:gd name="T10" fmla="*/ 1 w 70"/>
                <a:gd name="T11" fmla="*/ 49 h 75"/>
                <a:gd name="T12" fmla="*/ 2 w 70"/>
                <a:gd name="T13" fmla="*/ 56 h 75"/>
                <a:gd name="T14" fmla="*/ 4 w 70"/>
                <a:gd name="T15" fmla="*/ 62 h 75"/>
                <a:gd name="T16" fmla="*/ 7 w 70"/>
                <a:gd name="T17" fmla="*/ 65 h 75"/>
                <a:gd name="T18" fmla="*/ 12 w 70"/>
                <a:gd name="T19" fmla="*/ 66 h 75"/>
                <a:gd name="T20" fmla="*/ 17 w 70"/>
                <a:gd name="T21" fmla="*/ 61 h 75"/>
                <a:gd name="T22" fmla="*/ 18 w 70"/>
                <a:gd name="T23" fmla="*/ 66 h 75"/>
                <a:gd name="T24" fmla="*/ 21 w 70"/>
                <a:gd name="T25" fmla="*/ 69 h 75"/>
                <a:gd name="T26" fmla="*/ 24 w 70"/>
                <a:gd name="T27" fmla="*/ 70 h 75"/>
                <a:gd name="T28" fmla="*/ 29 w 70"/>
                <a:gd name="T29" fmla="*/ 70 h 75"/>
                <a:gd name="T30" fmla="*/ 32 w 70"/>
                <a:gd name="T31" fmla="*/ 68 h 75"/>
                <a:gd name="T32" fmla="*/ 36 w 70"/>
                <a:gd name="T33" fmla="*/ 70 h 75"/>
                <a:gd name="T34" fmla="*/ 41 w 70"/>
                <a:gd name="T35" fmla="*/ 74 h 75"/>
                <a:gd name="T36" fmla="*/ 46 w 70"/>
                <a:gd name="T37" fmla="*/ 74 h 75"/>
                <a:gd name="T38" fmla="*/ 51 w 70"/>
                <a:gd name="T39" fmla="*/ 73 h 75"/>
                <a:gd name="T40" fmla="*/ 56 w 70"/>
                <a:gd name="T41" fmla="*/ 68 h 75"/>
                <a:gd name="T42" fmla="*/ 60 w 70"/>
                <a:gd name="T43" fmla="*/ 65 h 75"/>
                <a:gd name="T44" fmla="*/ 65 w 70"/>
                <a:gd name="T45" fmla="*/ 63 h 75"/>
                <a:gd name="T46" fmla="*/ 67 w 70"/>
                <a:gd name="T47" fmla="*/ 59 h 75"/>
                <a:gd name="T48" fmla="*/ 69 w 70"/>
                <a:gd name="T49" fmla="*/ 50 h 75"/>
                <a:gd name="T50" fmla="*/ 68 w 70"/>
                <a:gd name="T51" fmla="*/ 43 h 75"/>
                <a:gd name="T52" fmla="*/ 66 w 70"/>
                <a:gd name="T53" fmla="*/ 34 h 75"/>
                <a:gd name="T54" fmla="*/ 66 w 70"/>
                <a:gd name="T55" fmla="*/ 32 h 75"/>
                <a:gd name="T56" fmla="*/ 67 w 70"/>
                <a:gd name="T57" fmla="*/ 27 h 75"/>
                <a:gd name="T58" fmla="*/ 65 w 70"/>
                <a:gd name="T59" fmla="*/ 24 h 75"/>
                <a:gd name="T60" fmla="*/ 64 w 70"/>
                <a:gd name="T61" fmla="*/ 19 h 75"/>
                <a:gd name="T62" fmla="*/ 60 w 70"/>
                <a:gd name="T63" fmla="*/ 18 h 75"/>
                <a:gd name="T64" fmla="*/ 57 w 70"/>
                <a:gd name="T65" fmla="*/ 16 h 75"/>
                <a:gd name="T66" fmla="*/ 54 w 70"/>
                <a:gd name="T67" fmla="*/ 13 h 75"/>
                <a:gd name="T68" fmla="*/ 52 w 70"/>
                <a:gd name="T69" fmla="*/ 10 h 75"/>
                <a:gd name="T70" fmla="*/ 48 w 70"/>
                <a:gd name="T71" fmla="*/ 10 h 75"/>
                <a:gd name="T72" fmla="*/ 46 w 70"/>
                <a:gd name="T73" fmla="*/ 11 h 75"/>
                <a:gd name="T74" fmla="*/ 43 w 70"/>
                <a:gd name="T75" fmla="*/ 9 h 75"/>
                <a:gd name="T76" fmla="*/ 39 w 70"/>
                <a:gd name="T77" fmla="*/ 3 h 75"/>
                <a:gd name="T78" fmla="*/ 34 w 70"/>
                <a:gd name="T79" fmla="*/ 1 h 75"/>
                <a:gd name="T80" fmla="*/ 30 w 70"/>
                <a:gd name="T81" fmla="*/ 1 h 75"/>
                <a:gd name="T82" fmla="*/ 25 w 70"/>
                <a:gd name="T83" fmla="*/ 5 h 75"/>
                <a:gd name="T84" fmla="*/ 22 w 70"/>
                <a:gd name="T85" fmla="*/ 11 h 75"/>
                <a:gd name="T86" fmla="*/ 17 w 70"/>
                <a:gd name="T87" fmla="*/ 8 h 75"/>
                <a:gd name="T88" fmla="*/ 14 w 70"/>
                <a:gd name="T89" fmla="*/ 7 h 75"/>
                <a:gd name="T90" fmla="*/ 11 w 70"/>
                <a:gd name="T91" fmla="*/ 8 h 75"/>
                <a:gd name="T92" fmla="*/ 9 w 70"/>
                <a:gd name="T93" fmla="*/ 11 h 75"/>
                <a:gd name="T94" fmla="*/ 8 w 70"/>
                <a:gd name="T95" fmla="*/ 16 h 75"/>
                <a:gd name="T96" fmla="*/ 8 w 70"/>
                <a:gd name="T97" fmla="*/ 18 h 75"/>
                <a:gd name="T98" fmla="*/ 8 w 70"/>
                <a:gd name="T99" fmla="*/ 18 h 75"/>
                <a:gd name="T100" fmla="*/ 8 w 70"/>
                <a:gd name="T101" fmla="*/ 18 h 75"/>
                <a:gd name="T102" fmla="*/ 8 w 70"/>
                <a:gd name="T103" fmla="*/ 18 h 75"/>
                <a:gd name="T104" fmla="*/ 8 w 70"/>
                <a:gd name="T105" fmla="*/ 18 h 75"/>
                <a:gd name="T106" fmla="*/ 8 w 70"/>
                <a:gd name="T107" fmla="*/ 18 h 7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
                <a:gd name="T163" fmla="*/ 0 h 75"/>
                <a:gd name="T164" fmla="*/ 70 w 70"/>
                <a:gd name="T165" fmla="*/ 75 h 7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 h="75">
                  <a:moveTo>
                    <a:pt x="8" y="18"/>
                  </a:moveTo>
                  <a:lnTo>
                    <a:pt x="6" y="20"/>
                  </a:lnTo>
                  <a:lnTo>
                    <a:pt x="4" y="21"/>
                  </a:lnTo>
                  <a:lnTo>
                    <a:pt x="3" y="22"/>
                  </a:lnTo>
                  <a:lnTo>
                    <a:pt x="3" y="23"/>
                  </a:lnTo>
                  <a:lnTo>
                    <a:pt x="1" y="25"/>
                  </a:lnTo>
                  <a:lnTo>
                    <a:pt x="1" y="26"/>
                  </a:lnTo>
                  <a:lnTo>
                    <a:pt x="0" y="28"/>
                  </a:lnTo>
                  <a:lnTo>
                    <a:pt x="0" y="30"/>
                  </a:lnTo>
                  <a:lnTo>
                    <a:pt x="0" y="33"/>
                  </a:lnTo>
                  <a:lnTo>
                    <a:pt x="0" y="35"/>
                  </a:lnTo>
                  <a:lnTo>
                    <a:pt x="0" y="37"/>
                  </a:lnTo>
                  <a:lnTo>
                    <a:pt x="0" y="38"/>
                  </a:lnTo>
                  <a:lnTo>
                    <a:pt x="0" y="41"/>
                  </a:lnTo>
                  <a:lnTo>
                    <a:pt x="1" y="42"/>
                  </a:lnTo>
                  <a:lnTo>
                    <a:pt x="1" y="44"/>
                  </a:lnTo>
                  <a:lnTo>
                    <a:pt x="3" y="46"/>
                  </a:lnTo>
                  <a:lnTo>
                    <a:pt x="1" y="49"/>
                  </a:lnTo>
                  <a:lnTo>
                    <a:pt x="1" y="51"/>
                  </a:lnTo>
                  <a:lnTo>
                    <a:pt x="1" y="54"/>
                  </a:lnTo>
                  <a:lnTo>
                    <a:pt x="2" y="56"/>
                  </a:lnTo>
                  <a:lnTo>
                    <a:pt x="2" y="59"/>
                  </a:lnTo>
                  <a:lnTo>
                    <a:pt x="3" y="60"/>
                  </a:lnTo>
                  <a:lnTo>
                    <a:pt x="4" y="62"/>
                  </a:lnTo>
                  <a:lnTo>
                    <a:pt x="5" y="63"/>
                  </a:lnTo>
                  <a:lnTo>
                    <a:pt x="5" y="65"/>
                  </a:lnTo>
                  <a:lnTo>
                    <a:pt x="7" y="65"/>
                  </a:lnTo>
                  <a:lnTo>
                    <a:pt x="9" y="66"/>
                  </a:lnTo>
                  <a:lnTo>
                    <a:pt x="10" y="66"/>
                  </a:lnTo>
                  <a:lnTo>
                    <a:pt x="12" y="66"/>
                  </a:lnTo>
                  <a:lnTo>
                    <a:pt x="13" y="65"/>
                  </a:lnTo>
                  <a:lnTo>
                    <a:pt x="15" y="64"/>
                  </a:lnTo>
                  <a:lnTo>
                    <a:pt x="17" y="61"/>
                  </a:lnTo>
                  <a:lnTo>
                    <a:pt x="17" y="63"/>
                  </a:lnTo>
                  <a:lnTo>
                    <a:pt x="18" y="65"/>
                  </a:lnTo>
                  <a:lnTo>
                    <a:pt x="18" y="66"/>
                  </a:lnTo>
                  <a:lnTo>
                    <a:pt x="20" y="67"/>
                  </a:lnTo>
                  <a:lnTo>
                    <a:pt x="20" y="69"/>
                  </a:lnTo>
                  <a:lnTo>
                    <a:pt x="21" y="69"/>
                  </a:lnTo>
                  <a:lnTo>
                    <a:pt x="22" y="69"/>
                  </a:lnTo>
                  <a:lnTo>
                    <a:pt x="24" y="69"/>
                  </a:lnTo>
                  <a:lnTo>
                    <a:pt x="24" y="70"/>
                  </a:lnTo>
                  <a:lnTo>
                    <a:pt x="26" y="70"/>
                  </a:lnTo>
                  <a:lnTo>
                    <a:pt x="27" y="70"/>
                  </a:lnTo>
                  <a:lnTo>
                    <a:pt x="29" y="70"/>
                  </a:lnTo>
                  <a:lnTo>
                    <a:pt x="30" y="69"/>
                  </a:lnTo>
                  <a:lnTo>
                    <a:pt x="32" y="68"/>
                  </a:lnTo>
                  <a:lnTo>
                    <a:pt x="34" y="66"/>
                  </a:lnTo>
                  <a:lnTo>
                    <a:pt x="34" y="69"/>
                  </a:lnTo>
                  <a:lnTo>
                    <a:pt x="36" y="70"/>
                  </a:lnTo>
                  <a:lnTo>
                    <a:pt x="38" y="72"/>
                  </a:lnTo>
                  <a:lnTo>
                    <a:pt x="39" y="72"/>
                  </a:lnTo>
                  <a:lnTo>
                    <a:pt x="41" y="74"/>
                  </a:lnTo>
                  <a:lnTo>
                    <a:pt x="43" y="74"/>
                  </a:lnTo>
                  <a:lnTo>
                    <a:pt x="45" y="74"/>
                  </a:lnTo>
                  <a:lnTo>
                    <a:pt x="46" y="74"/>
                  </a:lnTo>
                  <a:lnTo>
                    <a:pt x="47" y="74"/>
                  </a:lnTo>
                  <a:lnTo>
                    <a:pt x="49" y="73"/>
                  </a:lnTo>
                  <a:lnTo>
                    <a:pt x="51" y="73"/>
                  </a:lnTo>
                  <a:lnTo>
                    <a:pt x="52" y="71"/>
                  </a:lnTo>
                  <a:lnTo>
                    <a:pt x="54" y="70"/>
                  </a:lnTo>
                  <a:lnTo>
                    <a:pt x="56" y="68"/>
                  </a:lnTo>
                  <a:lnTo>
                    <a:pt x="57" y="66"/>
                  </a:lnTo>
                  <a:lnTo>
                    <a:pt x="59" y="64"/>
                  </a:lnTo>
                  <a:lnTo>
                    <a:pt x="60" y="65"/>
                  </a:lnTo>
                  <a:lnTo>
                    <a:pt x="61" y="65"/>
                  </a:lnTo>
                  <a:lnTo>
                    <a:pt x="63" y="65"/>
                  </a:lnTo>
                  <a:lnTo>
                    <a:pt x="65" y="63"/>
                  </a:lnTo>
                  <a:lnTo>
                    <a:pt x="65" y="62"/>
                  </a:lnTo>
                  <a:lnTo>
                    <a:pt x="66" y="60"/>
                  </a:lnTo>
                  <a:lnTo>
                    <a:pt x="67" y="59"/>
                  </a:lnTo>
                  <a:lnTo>
                    <a:pt x="69" y="55"/>
                  </a:lnTo>
                  <a:lnTo>
                    <a:pt x="69" y="54"/>
                  </a:lnTo>
                  <a:lnTo>
                    <a:pt x="69" y="50"/>
                  </a:lnTo>
                  <a:lnTo>
                    <a:pt x="69" y="48"/>
                  </a:lnTo>
                  <a:lnTo>
                    <a:pt x="69" y="45"/>
                  </a:lnTo>
                  <a:lnTo>
                    <a:pt x="68" y="43"/>
                  </a:lnTo>
                  <a:lnTo>
                    <a:pt x="68" y="40"/>
                  </a:lnTo>
                  <a:lnTo>
                    <a:pt x="66" y="38"/>
                  </a:lnTo>
                  <a:lnTo>
                    <a:pt x="66" y="34"/>
                  </a:lnTo>
                  <a:lnTo>
                    <a:pt x="66" y="33"/>
                  </a:lnTo>
                  <a:lnTo>
                    <a:pt x="66" y="32"/>
                  </a:lnTo>
                  <a:lnTo>
                    <a:pt x="68" y="30"/>
                  </a:lnTo>
                  <a:lnTo>
                    <a:pt x="67" y="29"/>
                  </a:lnTo>
                  <a:lnTo>
                    <a:pt x="67" y="27"/>
                  </a:lnTo>
                  <a:lnTo>
                    <a:pt x="67" y="25"/>
                  </a:lnTo>
                  <a:lnTo>
                    <a:pt x="67" y="24"/>
                  </a:lnTo>
                  <a:lnTo>
                    <a:pt x="65" y="24"/>
                  </a:lnTo>
                  <a:lnTo>
                    <a:pt x="65" y="22"/>
                  </a:lnTo>
                  <a:lnTo>
                    <a:pt x="64" y="21"/>
                  </a:lnTo>
                  <a:lnTo>
                    <a:pt x="64" y="19"/>
                  </a:lnTo>
                  <a:lnTo>
                    <a:pt x="63" y="19"/>
                  </a:lnTo>
                  <a:lnTo>
                    <a:pt x="62" y="18"/>
                  </a:lnTo>
                  <a:lnTo>
                    <a:pt x="60" y="18"/>
                  </a:lnTo>
                  <a:lnTo>
                    <a:pt x="59" y="18"/>
                  </a:lnTo>
                  <a:lnTo>
                    <a:pt x="57" y="16"/>
                  </a:lnTo>
                  <a:lnTo>
                    <a:pt x="56" y="15"/>
                  </a:lnTo>
                  <a:lnTo>
                    <a:pt x="56" y="13"/>
                  </a:lnTo>
                  <a:lnTo>
                    <a:pt x="54" y="13"/>
                  </a:lnTo>
                  <a:lnTo>
                    <a:pt x="54" y="12"/>
                  </a:lnTo>
                  <a:lnTo>
                    <a:pt x="52" y="12"/>
                  </a:lnTo>
                  <a:lnTo>
                    <a:pt x="52" y="10"/>
                  </a:lnTo>
                  <a:lnTo>
                    <a:pt x="51" y="10"/>
                  </a:lnTo>
                  <a:lnTo>
                    <a:pt x="50" y="10"/>
                  </a:lnTo>
                  <a:lnTo>
                    <a:pt x="48" y="10"/>
                  </a:lnTo>
                  <a:lnTo>
                    <a:pt x="46" y="11"/>
                  </a:lnTo>
                  <a:lnTo>
                    <a:pt x="45" y="11"/>
                  </a:lnTo>
                  <a:lnTo>
                    <a:pt x="43" y="9"/>
                  </a:lnTo>
                  <a:lnTo>
                    <a:pt x="42" y="7"/>
                  </a:lnTo>
                  <a:lnTo>
                    <a:pt x="40" y="5"/>
                  </a:lnTo>
                  <a:lnTo>
                    <a:pt x="39" y="3"/>
                  </a:lnTo>
                  <a:lnTo>
                    <a:pt x="38" y="3"/>
                  </a:lnTo>
                  <a:lnTo>
                    <a:pt x="36" y="1"/>
                  </a:lnTo>
                  <a:lnTo>
                    <a:pt x="34" y="1"/>
                  </a:lnTo>
                  <a:lnTo>
                    <a:pt x="33" y="0"/>
                  </a:lnTo>
                  <a:lnTo>
                    <a:pt x="31" y="1"/>
                  </a:lnTo>
                  <a:lnTo>
                    <a:pt x="30" y="1"/>
                  </a:lnTo>
                  <a:lnTo>
                    <a:pt x="28" y="3"/>
                  </a:lnTo>
                  <a:lnTo>
                    <a:pt x="26" y="3"/>
                  </a:lnTo>
                  <a:lnTo>
                    <a:pt x="25" y="5"/>
                  </a:lnTo>
                  <a:lnTo>
                    <a:pt x="24" y="7"/>
                  </a:lnTo>
                  <a:lnTo>
                    <a:pt x="22" y="9"/>
                  </a:lnTo>
                  <a:lnTo>
                    <a:pt x="22" y="11"/>
                  </a:lnTo>
                  <a:lnTo>
                    <a:pt x="21" y="10"/>
                  </a:lnTo>
                  <a:lnTo>
                    <a:pt x="19" y="9"/>
                  </a:lnTo>
                  <a:lnTo>
                    <a:pt x="17" y="8"/>
                  </a:lnTo>
                  <a:lnTo>
                    <a:pt x="17" y="7"/>
                  </a:lnTo>
                  <a:lnTo>
                    <a:pt x="16" y="7"/>
                  </a:lnTo>
                  <a:lnTo>
                    <a:pt x="14" y="7"/>
                  </a:lnTo>
                  <a:lnTo>
                    <a:pt x="13" y="7"/>
                  </a:lnTo>
                  <a:lnTo>
                    <a:pt x="11" y="8"/>
                  </a:lnTo>
                  <a:lnTo>
                    <a:pt x="10" y="9"/>
                  </a:lnTo>
                  <a:lnTo>
                    <a:pt x="9" y="10"/>
                  </a:lnTo>
                  <a:lnTo>
                    <a:pt x="9" y="11"/>
                  </a:lnTo>
                  <a:lnTo>
                    <a:pt x="8" y="13"/>
                  </a:lnTo>
                  <a:lnTo>
                    <a:pt x="8" y="14"/>
                  </a:lnTo>
                  <a:lnTo>
                    <a:pt x="8" y="16"/>
                  </a:lnTo>
                  <a:lnTo>
                    <a:pt x="8" y="18"/>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7" name="Freeform 556"/>
            <p:cNvSpPr>
              <a:spLocks/>
            </p:cNvSpPr>
            <p:nvPr/>
          </p:nvSpPr>
          <p:spPr bwMode="auto">
            <a:xfrm>
              <a:off x="922" y="1816"/>
              <a:ext cx="65" cy="71"/>
            </a:xfrm>
            <a:custGeom>
              <a:avLst/>
              <a:gdLst>
                <a:gd name="T0" fmla="*/ 4 w 65"/>
                <a:gd name="T1" fmla="*/ 20 h 71"/>
                <a:gd name="T2" fmla="*/ 1 w 65"/>
                <a:gd name="T3" fmla="*/ 23 h 71"/>
                <a:gd name="T4" fmla="*/ 0 w 65"/>
                <a:gd name="T5" fmla="*/ 27 h 71"/>
                <a:gd name="T6" fmla="*/ 0 w 65"/>
                <a:gd name="T7" fmla="*/ 34 h 71"/>
                <a:gd name="T8" fmla="*/ 1 w 65"/>
                <a:gd name="T9" fmla="*/ 39 h 71"/>
                <a:gd name="T10" fmla="*/ 2 w 65"/>
                <a:gd name="T11" fmla="*/ 46 h 71"/>
                <a:gd name="T12" fmla="*/ 2 w 65"/>
                <a:gd name="T13" fmla="*/ 52 h 71"/>
                <a:gd name="T14" fmla="*/ 3 w 65"/>
                <a:gd name="T15" fmla="*/ 58 h 71"/>
                <a:gd name="T16" fmla="*/ 6 w 65"/>
                <a:gd name="T17" fmla="*/ 61 h 71"/>
                <a:gd name="T18" fmla="*/ 10 w 65"/>
                <a:gd name="T19" fmla="*/ 62 h 71"/>
                <a:gd name="T20" fmla="*/ 15 w 65"/>
                <a:gd name="T21" fmla="*/ 57 h 71"/>
                <a:gd name="T22" fmla="*/ 17 w 65"/>
                <a:gd name="T23" fmla="*/ 62 h 71"/>
                <a:gd name="T24" fmla="*/ 20 w 65"/>
                <a:gd name="T25" fmla="*/ 64 h 71"/>
                <a:gd name="T26" fmla="*/ 23 w 65"/>
                <a:gd name="T27" fmla="*/ 65 h 71"/>
                <a:gd name="T28" fmla="*/ 27 w 65"/>
                <a:gd name="T29" fmla="*/ 65 h 71"/>
                <a:gd name="T30" fmla="*/ 30 w 65"/>
                <a:gd name="T31" fmla="*/ 64 h 71"/>
                <a:gd name="T32" fmla="*/ 33 w 65"/>
                <a:gd name="T33" fmla="*/ 66 h 71"/>
                <a:gd name="T34" fmla="*/ 38 w 65"/>
                <a:gd name="T35" fmla="*/ 70 h 71"/>
                <a:gd name="T36" fmla="*/ 43 w 65"/>
                <a:gd name="T37" fmla="*/ 69 h 71"/>
                <a:gd name="T38" fmla="*/ 47 w 65"/>
                <a:gd name="T39" fmla="*/ 68 h 71"/>
                <a:gd name="T40" fmla="*/ 52 w 65"/>
                <a:gd name="T41" fmla="*/ 63 h 71"/>
                <a:gd name="T42" fmla="*/ 55 w 65"/>
                <a:gd name="T43" fmla="*/ 60 h 71"/>
                <a:gd name="T44" fmla="*/ 60 w 65"/>
                <a:gd name="T45" fmla="*/ 58 h 71"/>
                <a:gd name="T46" fmla="*/ 62 w 65"/>
                <a:gd name="T47" fmla="*/ 54 h 71"/>
                <a:gd name="T48" fmla="*/ 64 w 65"/>
                <a:gd name="T49" fmla="*/ 47 h 71"/>
                <a:gd name="T50" fmla="*/ 62 w 65"/>
                <a:gd name="T51" fmla="*/ 40 h 71"/>
                <a:gd name="T52" fmla="*/ 61 w 65"/>
                <a:gd name="T53" fmla="*/ 32 h 71"/>
                <a:gd name="T54" fmla="*/ 62 w 65"/>
                <a:gd name="T55" fmla="*/ 29 h 71"/>
                <a:gd name="T56" fmla="*/ 62 w 65"/>
                <a:gd name="T57" fmla="*/ 25 h 71"/>
                <a:gd name="T58" fmla="*/ 60 w 65"/>
                <a:gd name="T59" fmla="*/ 21 h 71"/>
                <a:gd name="T60" fmla="*/ 59 w 65"/>
                <a:gd name="T61" fmla="*/ 17 h 71"/>
                <a:gd name="T62" fmla="*/ 56 w 65"/>
                <a:gd name="T63" fmla="*/ 17 h 71"/>
                <a:gd name="T64" fmla="*/ 54 w 65"/>
                <a:gd name="T65" fmla="*/ 15 h 71"/>
                <a:gd name="T66" fmla="*/ 50 w 65"/>
                <a:gd name="T67" fmla="*/ 13 h 71"/>
                <a:gd name="T68" fmla="*/ 49 w 65"/>
                <a:gd name="T69" fmla="*/ 10 h 71"/>
                <a:gd name="T70" fmla="*/ 45 w 65"/>
                <a:gd name="T71" fmla="*/ 10 h 71"/>
                <a:gd name="T72" fmla="*/ 43 w 65"/>
                <a:gd name="T73" fmla="*/ 10 h 71"/>
                <a:gd name="T74" fmla="*/ 40 w 65"/>
                <a:gd name="T75" fmla="*/ 8 h 71"/>
                <a:gd name="T76" fmla="*/ 36 w 65"/>
                <a:gd name="T77" fmla="*/ 3 h 71"/>
                <a:gd name="T78" fmla="*/ 31 w 65"/>
                <a:gd name="T79" fmla="*/ 1 h 71"/>
                <a:gd name="T80" fmla="*/ 27 w 65"/>
                <a:gd name="T81" fmla="*/ 1 h 71"/>
                <a:gd name="T82" fmla="*/ 23 w 65"/>
                <a:gd name="T83" fmla="*/ 4 h 71"/>
                <a:gd name="T84" fmla="*/ 21 w 65"/>
                <a:gd name="T85" fmla="*/ 10 h 71"/>
                <a:gd name="T86" fmla="*/ 15 w 65"/>
                <a:gd name="T87" fmla="*/ 8 h 71"/>
                <a:gd name="T88" fmla="*/ 13 w 65"/>
                <a:gd name="T89" fmla="*/ 6 h 71"/>
                <a:gd name="T90" fmla="*/ 9 w 65"/>
                <a:gd name="T91" fmla="*/ 8 h 71"/>
                <a:gd name="T92" fmla="*/ 7 w 65"/>
                <a:gd name="T93" fmla="*/ 10 h 71"/>
                <a:gd name="T94" fmla="*/ 6 w 65"/>
                <a:gd name="T95" fmla="*/ 15 h 71"/>
                <a:gd name="T96" fmla="*/ 6 w 65"/>
                <a:gd name="T97" fmla="*/ 17 h 71"/>
                <a:gd name="T98" fmla="*/ 6 w 65"/>
                <a:gd name="T99" fmla="*/ 17 h 71"/>
                <a:gd name="T100" fmla="*/ 6 w 65"/>
                <a:gd name="T101" fmla="*/ 17 h 71"/>
                <a:gd name="T102" fmla="*/ 6 w 65"/>
                <a:gd name="T103" fmla="*/ 17 h 71"/>
                <a:gd name="T104" fmla="*/ 6 w 65"/>
                <a:gd name="T105" fmla="*/ 17 h 71"/>
                <a:gd name="T106" fmla="*/ 6 w 65"/>
                <a:gd name="T107" fmla="*/ 17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5"/>
                <a:gd name="T163" fmla="*/ 0 h 71"/>
                <a:gd name="T164" fmla="*/ 65 w 65"/>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5" h="71">
                  <a:moveTo>
                    <a:pt x="6" y="17"/>
                  </a:moveTo>
                  <a:lnTo>
                    <a:pt x="4" y="18"/>
                  </a:lnTo>
                  <a:lnTo>
                    <a:pt x="4" y="20"/>
                  </a:lnTo>
                  <a:lnTo>
                    <a:pt x="2" y="21"/>
                  </a:lnTo>
                  <a:lnTo>
                    <a:pt x="1" y="23"/>
                  </a:lnTo>
                  <a:lnTo>
                    <a:pt x="1" y="25"/>
                  </a:lnTo>
                  <a:lnTo>
                    <a:pt x="0" y="26"/>
                  </a:lnTo>
                  <a:lnTo>
                    <a:pt x="0" y="27"/>
                  </a:lnTo>
                  <a:lnTo>
                    <a:pt x="0" y="31"/>
                  </a:lnTo>
                  <a:lnTo>
                    <a:pt x="0" y="32"/>
                  </a:lnTo>
                  <a:lnTo>
                    <a:pt x="0" y="34"/>
                  </a:lnTo>
                  <a:lnTo>
                    <a:pt x="0" y="36"/>
                  </a:lnTo>
                  <a:lnTo>
                    <a:pt x="0" y="38"/>
                  </a:lnTo>
                  <a:lnTo>
                    <a:pt x="1" y="39"/>
                  </a:lnTo>
                  <a:lnTo>
                    <a:pt x="1" y="41"/>
                  </a:lnTo>
                  <a:lnTo>
                    <a:pt x="3" y="43"/>
                  </a:lnTo>
                  <a:lnTo>
                    <a:pt x="2" y="46"/>
                  </a:lnTo>
                  <a:lnTo>
                    <a:pt x="2" y="48"/>
                  </a:lnTo>
                  <a:lnTo>
                    <a:pt x="2" y="50"/>
                  </a:lnTo>
                  <a:lnTo>
                    <a:pt x="2" y="52"/>
                  </a:lnTo>
                  <a:lnTo>
                    <a:pt x="2" y="54"/>
                  </a:lnTo>
                  <a:lnTo>
                    <a:pt x="3" y="56"/>
                  </a:lnTo>
                  <a:lnTo>
                    <a:pt x="3" y="58"/>
                  </a:lnTo>
                  <a:lnTo>
                    <a:pt x="5" y="59"/>
                  </a:lnTo>
                  <a:lnTo>
                    <a:pt x="5" y="61"/>
                  </a:lnTo>
                  <a:lnTo>
                    <a:pt x="6" y="61"/>
                  </a:lnTo>
                  <a:lnTo>
                    <a:pt x="8" y="62"/>
                  </a:lnTo>
                  <a:lnTo>
                    <a:pt x="9" y="62"/>
                  </a:lnTo>
                  <a:lnTo>
                    <a:pt x="10" y="62"/>
                  </a:lnTo>
                  <a:lnTo>
                    <a:pt x="12" y="61"/>
                  </a:lnTo>
                  <a:lnTo>
                    <a:pt x="13" y="59"/>
                  </a:lnTo>
                  <a:lnTo>
                    <a:pt x="15" y="57"/>
                  </a:lnTo>
                  <a:lnTo>
                    <a:pt x="15" y="58"/>
                  </a:lnTo>
                  <a:lnTo>
                    <a:pt x="17" y="60"/>
                  </a:lnTo>
                  <a:lnTo>
                    <a:pt x="17" y="62"/>
                  </a:lnTo>
                  <a:lnTo>
                    <a:pt x="18" y="62"/>
                  </a:lnTo>
                  <a:lnTo>
                    <a:pt x="18" y="64"/>
                  </a:lnTo>
                  <a:lnTo>
                    <a:pt x="20" y="64"/>
                  </a:lnTo>
                  <a:lnTo>
                    <a:pt x="21" y="65"/>
                  </a:lnTo>
                  <a:lnTo>
                    <a:pt x="23" y="65"/>
                  </a:lnTo>
                  <a:lnTo>
                    <a:pt x="24" y="65"/>
                  </a:lnTo>
                  <a:lnTo>
                    <a:pt x="25" y="65"/>
                  </a:lnTo>
                  <a:lnTo>
                    <a:pt x="27" y="65"/>
                  </a:lnTo>
                  <a:lnTo>
                    <a:pt x="28" y="64"/>
                  </a:lnTo>
                  <a:lnTo>
                    <a:pt x="30" y="64"/>
                  </a:lnTo>
                  <a:lnTo>
                    <a:pt x="32" y="62"/>
                  </a:lnTo>
                  <a:lnTo>
                    <a:pt x="32" y="65"/>
                  </a:lnTo>
                  <a:lnTo>
                    <a:pt x="33" y="66"/>
                  </a:lnTo>
                  <a:lnTo>
                    <a:pt x="35" y="68"/>
                  </a:lnTo>
                  <a:lnTo>
                    <a:pt x="36" y="68"/>
                  </a:lnTo>
                  <a:lnTo>
                    <a:pt x="38" y="70"/>
                  </a:lnTo>
                  <a:lnTo>
                    <a:pt x="40" y="70"/>
                  </a:lnTo>
                  <a:lnTo>
                    <a:pt x="41" y="70"/>
                  </a:lnTo>
                  <a:lnTo>
                    <a:pt x="43" y="69"/>
                  </a:lnTo>
                  <a:lnTo>
                    <a:pt x="44" y="69"/>
                  </a:lnTo>
                  <a:lnTo>
                    <a:pt x="46" y="68"/>
                  </a:lnTo>
                  <a:lnTo>
                    <a:pt x="47" y="68"/>
                  </a:lnTo>
                  <a:lnTo>
                    <a:pt x="49" y="66"/>
                  </a:lnTo>
                  <a:lnTo>
                    <a:pt x="50" y="65"/>
                  </a:lnTo>
                  <a:lnTo>
                    <a:pt x="52" y="63"/>
                  </a:lnTo>
                  <a:lnTo>
                    <a:pt x="54" y="62"/>
                  </a:lnTo>
                  <a:lnTo>
                    <a:pt x="55" y="59"/>
                  </a:lnTo>
                  <a:lnTo>
                    <a:pt x="55" y="60"/>
                  </a:lnTo>
                  <a:lnTo>
                    <a:pt x="57" y="60"/>
                  </a:lnTo>
                  <a:lnTo>
                    <a:pt x="59" y="60"/>
                  </a:lnTo>
                  <a:lnTo>
                    <a:pt x="60" y="58"/>
                  </a:lnTo>
                  <a:lnTo>
                    <a:pt x="60" y="57"/>
                  </a:lnTo>
                  <a:lnTo>
                    <a:pt x="62" y="55"/>
                  </a:lnTo>
                  <a:lnTo>
                    <a:pt x="62" y="54"/>
                  </a:lnTo>
                  <a:lnTo>
                    <a:pt x="64" y="51"/>
                  </a:lnTo>
                  <a:lnTo>
                    <a:pt x="64" y="49"/>
                  </a:lnTo>
                  <a:lnTo>
                    <a:pt x="64" y="47"/>
                  </a:lnTo>
                  <a:lnTo>
                    <a:pt x="64" y="45"/>
                  </a:lnTo>
                  <a:lnTo>
                    <a:pt x="64" y="42"/>
                  </a:lnTo>
                  <a:lnTo>
                    <a:pt x="62" y="40"/>
                  </a:lnTo>
                  <a:lnTo>
                    <a:pt x="62" y="38"/>
                  </a:lnTo>
                  <a:lnTo>
                    <a:pt x="61" y="36"/>
                  </a:lnTo>
                  <a:lnTo>
                    <a:pt x="61" y="32"/>
                  </a:lnTo>
                  <a:lnTo>
                    <a:pt x="62" y="31"/>
                  </a:lnTo>
                  <a:lnTo>
                    <a:pt x="62" y="29"/>
                  </a:lnTo>
                  <a:lnTo>
                    <a:pt x="63" y="27"/>
                  </a:lnTo>
                  <a:lnTo>
                    <a:pt x="62" y="26"/>
                  </a:lnTo>
                  <a:lnTo>
                    <a:pt x="62" y="25"/>
                  </a:lnTo>
                  <a:lnTo>
                    <a:pt x="62" y="23"/>
                  </a:lnTo>
                  <a:lnTo>
                    <a:pt x="62" y="21"/>
                  </a:lnTo>
                  <a:lnTo>
                    <a:pt x="60" y="21"/>
                  </a:lnTo>
                  <a:lnTo>
                    <a:pt x="60" y="20"/>
                  </a:lnTo>
                  <a:lnTo>
                    <a:pt x="59" y="19"/>
                  </a:lnTo>
                  <a:lnTo>
                    <a:pt x="59" y="17"/>
                  </a:lnTo>
                  <a:lnTo>
                    <a:pt x="58" y="17"/>
                  </a:lnTo>
                  <a:lnTo>
                    <a:pt x="56" y="17"/>
                  </a:lnTo>
                  <a:lnTo>
                    <a:pt x="54" y="17"/>
                  </a:lnTo>
                  <a:lnTo>
                    <a:pt x="54" y="15"/>
                  </a:lnTo>
                  <a:lnTo>
                    <a:pt x="52" y="15"/>
                  </a:lnTo>
                  <a:lnTo>
                    <a:pt x="52" y="13"/>
                  </a:lnTo>
                  <a:lnTo>
                    <a:pt x="50" y="13"/>
                  </a:lnTo>
                  <a:lnTo>
                    <a:pt x="50" y="12"/>
                  </a:lnTo>
                  <a:lnTo>
                    <a:pt x="49" y="12"/>
                  </a:lnTo>
                  <a:lnTo>
                    <a:pt x="49" y="10"/>
                  </a:lnTo>
                  <a:lnTo>
                    <a:pt x="47" y="10"/>
                  </a:lnTo>
                  <a:lnTo>
                    <a:pt x="46" y="10"/>
                  </a:lnTo>
                  <a:lnTo>
                    <a:pt x="45" y="10"/>
                  </a:lnTo>
                  <a:lnTo>
                    <a:pt x="45" y="9"/>
                  </a:lnTo>
                  <a:lnTo>
                    <a:pt x="43" y="10"/>
                  </a:lnTo>
                  <a:lnTo>
                    <a:pt x="41" y="10"/>
                  </a:lnTo>
                  <a:lnTo>
                    <a:pt x="40" y="8"/>
                  </a:lnTo>
                  <a:lnTo>
                    <a:pt x="38" y="6"/>
                  </a:lnTo>
                  <a:lnTo>
                    <a:pt x="36" y="4"/>
                  </a:lnTo>
                  <a:lnTo>
                    <a:pt x="36" y="3"/>
                  </a:lnTo>
                  <a:lnTo>
                    <a:pt x="34" y="3"/>
                  </a:lnTo>
                  <a:lnTo>
                    <a:pt x="32" y="1"/>
                  </a:lnTo>
                  <a:lnTo>
                    <a:pt x="31" y="1"/>
                  </a:lnTo>
                  <a:lnTo>
                    <a:pt x="31" y="0"/>
                  </a:lnTo>
                  <a:lnTo>
                    <a:pt x="29" y="1"/>
                  </a:lnTo>
                  <a:lnTo>
                    <a:pt x="27" y="1"/>
                  </a:lnTo>
                  <a:lnTo>
                    <a:pt x="26" y="3"/>
                  </a:lnTo>
                  <a:lnTo>
                    <a:pt x="24" y="3"/>
                  </a:lnTo>
                  <a:lnTo>
                    <a:pt x="23" y="4"/>
                  </a:lnTo>
                  <a:lnTo>
                    <a:pt x="22" y="6"/>
                  </a:lnTo>
                  <a:lnTo>
                    <a:pt x="21" y="8"/>
                  </a:lnTo>
                  <a:lnTo>
                    <a:pt x="21" y="10"/>
                  </a:lnTo>
                  <a:lnTo>
                    <a:pt x="19" y="9"/>
                  </a:lnTo>
                  <a:lnTo>
                    <a:pt x="17" y="8"/>
                  </a:lnTo>
                  <a:lnTo>
                    <a:pt x="15" y="8"/>
                  </a:lnTo>
                  <a:lnTo>
                    <a:pt x="15" y="6"/>
                  </a:lnTo>
                  <a:lnTo>
                    <a:pt x="14" y="6"/>
                  </a:lnTo>
                  <a:lnTo>
                    <a:pt x="13" y="6"/>
                  </a:lnTo>
                  <a:lnTo>
                    <a:pt x="11" y="6"/>
                  </a:lnTo>
                  <a:lnTo>
                    <a:pt x="9" y="8"/>
                  </a:lnTo>
                  <a:lnTo>
                    <a:pt x="7" y="10"/>
                  </a:lnTo>
                  <a:lnTo>
                    <a:pt x="6" y="12"/>
                  </a:lnTo>
                  <a:lnTo>
                    <a:pt x="6" y="13"/>
                  </a:lnTo>
                  <a:lnTo>
                    <a:pt x="6" y="15"/>
                  </a:lnTo>
                  <a:lnTo>
                    <a:pt x="6" y="17"/>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spTree>
    <p:extLst>
      <p:ext uri="{BB962C8B-B14F-4D97-AF65-F5344CB8AC3E}">
        <p14:creationId xmlns:p14="http://schemas.microsoft.com/office/powerpoint/2010/main" val="396956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3" name="Content Placeholder 2"/>
          <p:cNvSpPr>
            <a:spLocks noGrp="1"/>
          </p:cNvSpPr>
          <p:nvPr>
            <p:ph sz="quarter" idx="1"/>
          </p:nvPr>
        </p:nvSpPr>
        <p:spPr>
          <a:xfrm>
            <a:off x="457200" y="1600200"/>
            <a:ext cx="3505200" cy="4873752"/>
          </a:xfrm>
        </p:spPr>
        <p:txBody>
          <a:bodyPr/>
          <a:lstStyle/>
          <a:p>
            <a:pPr marL="274320" lvl="1" algn="ctr">
              <a:spcBef>
                <a:spcPts val="600"/>
              </a:spcBef>
              <a:buSzPct val="70000"/>
              <a:buFont typeface="Wingdings"/>
              <a:buChar char=""/>
            </a:pPr>
            <a:r>
              <a:rPr lang="en-GB" sz="2400" smtClean="0"/>
              <a:t>Information security management system (ISMS) là </a:t>
            </a:r>
            <a:r>
              <a:rPr lang="en-GB" sz="2400" dirty="0" err="1" smtClean="0"/>
              <a:t>một</a:t>
            </a:r>
            <a:r>
              <a:rPr lang="en-GB" sz="2400" dirty="0" smtClean="0"/>
              <a:t> </a:t>
            </a:r>
            <a:r>
              <a:rPr lang="en-GB" sz="2400" dirty="0" err="1" smtClean="0"/>
              <a:t>khái</a:t>
            </a:r>
            <a:r>
              <a:rPr lang="en-GB" sz="2400" dirty="0" smtClean="0"/>
              <a:t> </a:t>
            </a:r>
            <a:r>
              <a:rPr lang="en-GB" sz="2400" dirty="0" err="1" smtClean="0"/>
              <a:t>niệm</a:t>
            </a:r>
            <a:r>
              <a:rPr lang="en-GB" sz="2400" dirty="0" smtClean="0"/>
              <a:t> </a:t>
            </a:r>
            <a:r>
              <a:rPr lang="en-GB" sz="2400" dirty="0" err="1" smtClean="0"/>
              <a:t>và</a:t>
            </a:r>
            <a:r>
              <a:rPr lang="en-GB" sz="2400" dirty="0" smtClean="0"/>
              <a:t> </a:t>
            </a:r>
            <a:r>
              <a:rPr lang="en-GB" sz="2400" dirty="0" err="1" smtClean="0"/>
              <a:t>phương</a:t>
            </a:r>
            <a:r>
              <a:rPr lang="en-GB" sz="2400" dirty="0" smtClean="0"/>
              <a:t> </a:t>
            </a:r>
            <a:r>
              <a:rPr lang="en-GB" sz="2400" dirty="0" err="1" smtClean="0"/>
              <a:t>pháp</a:t>
            </a:r>
            <a:r>
              <a:rPr lang="en-GB" sz="2400" dirty="0" smtClean="0"/>
              <a:t> </a:t>
            </a:r>
            <a:r>
              <a:rPr lang="en-GB" sz="2400" dirty="0" err="1" smtClean="0"/>
              <a:t>được</a:t>
            </a:r>
            <a:r>
              <a:rPr lang="en-GB" sz="2400" dirty="0" smtClean="0"/>
              <a:t> </a:t>
            </a:r>
            <a:r>
              <a:rPr lang="en-GB" sz="2400" dirty="0" err="1" smtClean="0"/>
              <a:t>đưa</a:t>
            </a:r>
            <a:r>
              <a:rPr lang="en-GB" sz="2400" dirty="0" smtClean="0"/>
              <a:t> </a:t>
            </a:r>
            <a:r>
              <a:rPr lang="en-GB" sz="2400" err="1" smtClean="0"/>
              <a:t>ra</a:t>
            </a:r>
            <a:r>
              <a:rPr lang="en-GB" sz="2400" smtClean="0"/>
              <a:t> để </a:t>
            </a:r>
            <a:r>
              <a:rPr lang="en-GB" sz="2400" dirty="0" err="1" smtClean="0"/>
              <a:t>một</a:t>
            </a:r>
            <a:r>
              <a:rPr lang="en-GB" sz="2400" dirty="0" smtClean="0"/>
              <a:t> </a:t>
            </a:r>
            <a:r>
              <a:rPr lang="en-GB" sz="2400" dirty="0" err="1" smtClean="0"/>
              <a:t>tổ</a:t>
            </a:r>
            <a:r>
              <a:rPr lang="en-GB" sz="2400" dirty="0" smtClean="0"/>
              <a:t> </a:t>
            </a:r>
            <a:r>
              <a:rPr lang="en-GB" sz="2400" err="1" smtClean="0"/>
              <a:t>chức</a:t>
            </a:r>
            <a:r>
              <a:rPr lang="en-GB" sz="2400" smtClean="0"/>
              <a:t> bảo </a:t>
            </a:r>
            <a:r>
              <a:rPr lang="en-GB" sz="2400" dirty="0" err="1" smtClean="0"/>
              <a:t>vệ</a:t>
            </a:r>
            <a:r>
              <a:rPr lang="en-GB" sz="2400" dirty="0" smtClean="0"/>
              <a:t> </a:t>
            </a:r>
            <a:r>
              <a:rPr lang="en-GB" sz="2400" dirty="0" err="1" smtClean="0"/>
              <a:t>tài</a:t>
            </a:r>
            <a:r>
              <a:rPr lang="en-GB" sz="2400" dirty="0" smtClean="0"/>
              <a:t> </a:t>
            </a:r>
            <a:r>
              <a:rPr lang="en-GB" sz="2400" dirty="0" err="1" smtClean="0"/>
              <a:t>sản</a:t>
            </a:r>
            <a:r>
              <a:rPr lang="en-GB" sz="2400" dirty="0" smtClean="0"/>
              <a:t> </a:t>
            </a:r>
            <a:r>
              <a:rPr lang="en-GB" sz="2400" dirty="0" err="1" smtClean="0"/>
              <a:t>và</a:t>
            </a:r>
            <a:r>
              <a:rPr lang="en-GB" sz="2400" dirty="0" smtClean="0"/>
              <a:t> </a:t>
            </a:r>
            <a:r>
              <a:rPr lang="en-GB" sz="2400" dirty="0" err="1" smtClean="0"/>
              <a:t>thông</a:t>
            </a:r>
            <a:r>
              <a:rPr lang="en-GB" sz="2400" dirty="0" smtClean="0"/>
              <a:t> tin </a:t>
            </a:r>
            <a:r>
              <a:rPr lang="en-GB" sz="2400" dirty="0" err="1" smtClean="0"/>
              <a:t>của</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đó</a:t>
            </a:r>
            <a:r>
              <a:rPr lang="en-GB" sz="2400" dirty="0" smtClean="0"/>
              <a:t>.</a:t>
            </a:r>
          </a:p>
          <a:p>
            <a:pPr marL="274320" lvl="1">
              <a:spcBef>
                <a:spcPts val="600"/>
              </a:spcBef>
              <a:buSzPct val="70000"/>
              <a:buFont typeface="Wingdings"/>
              <a:buChar char=""/>
            </a:pPr>
            <a:endParaRPr lang="en-GB" sz="2400" dirty="0"/>
          </a:p>
          <a:p>
            <a:endParaRPr lang="en-US" dirty="0"/>
          </a:p>
        </p:txBody>
      </p:sp>
      <p:pic>
        <p:nvPicPr>
          <p:cNvPr id="4" name="4 İçerik Yer Tutucusu" descr="Information_security_components_JMK.png"/>
          <p:cNvPicPr>
            <a:picLocks noGrp="1" noChangeAspect="1"/>
          </p:cNvPicPr>
          <p:nvPr/>
        </p:nvPicPr>
        <p:blipFill>
          <a:blip r:embed="rId3" cstate="print"/>
          <a:stretch>
            <a:fillRect/>
          </a:stretch>
        </p:blipFill>
        <p:spPr bwMode="auto">
          <a:xfrm>
            <a:off x="4343400" y="1295400"/>
            <a:ext cx="4164320" cy="370633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7</a:t>
            </a:fld>
            <a:endParaRPr lang="en-US"/>
          </a:p>
        </p:txBody>
      </p:sp>
    </p:spTree>
    <p:extLst>
      <p:ext uri="{BB962C8B-B14F-4D97-AF65-F5344CB8AC3E}">
        <p14:creationId xmlns:p14="http://schemas.microsoft.com/office/powerpoint/2010/main" val="536653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7" name="AutoShape 2" descr="http://upload.wikimedia.org/wikipedia/commons/e/e7/Isms_framework.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63500" y="990600"/>
            <a:ext cx="8928100" cy="5811982"/>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8</a:t>
            </a:fld>
            <a:endParaRPr lang="en-US"/>
          </a:p>
        </p:txBody>
      </p:sp>
    </p:spTree>
    <p:extLst>
      <p:ext uri="{BB962C8B-B14F-4D97-AF65-F5344CB8AC3E}">
        <p14:creationId xmlns:p14="http://schemas.microsoft.com/office/powerpoint/2010/main" val="255952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a:t>
            </a:r>
          </a:p>
        </p:txBody>
      </p:sp>
      <p:sp>
        <p:nvSpPr>
          <p:cNvPr id="3" name="Content Placeholder 2"/>
          <p:cNvSpPr>
            <a:spLocks noGrp="1"/>
          </p:cNvSpPr>
          <p:nvPr>
            <p:ph sz="quarter" idx="1"/>
          </p:nvPr>
        </p:nvSpPr>
        <p:spPr>
          <a:xfrm>
            <a:off x="533400" y="1066800"/>
            <a:ext cx="7772400" cy="2971800"/>
          </a:xfrm>
        </p:spPr>
        <p:txBody>
          <a:bodyPr>
            <a:noAutofit/>
          </a:bodyPr>
          <a:lstStyle/>
          <a:p>
            <a:pPr>
              <a:buFont typeface="Courier New" panose="02070309020205020404" pitchFamily="49" charset="0"/>
              <a:buChar char="o"/>
            </a:pPr>
            <a:r>
              <a:rPr lang="en-GB" dirty="0" err="1" smtClean="0"/>
              <a:t>Tư</a:t>
            </a:r>
            <a:r>
              <a:rPr lang="en-GB" dirty="0" smtClean="0"/>
              <a:t> </a:t>
            </a:r>
            <a:r>
              <a:rPr lang="en-GB" dirty="0" err="1" smtClean="0"/>
              <a:t>tưởng</a:t>
            </a:r>
            <a:r>
              <a:rPr lang="en-GB" dirty="0" smtClean="0"/>
              <a:t> </a:t>
            </a:r>
            <a:r>
              <a:rPr lang="en-GB" dirty="0" err="1" smtClean="0"/>
              <a:t>chính</a:t>
            </a:r>
            <a:r>
              <a:rPr lang="en-GB" dirty="0" smtClean="0"/>
              <a:t> </a:t>
            </a:r>
            <a:r>
              <a:rPr lang="en-GB" dirty="0" err="1" smtClean="0"/>
              <a:t>của</a:t>
            </a:r>
            <a:r>
              <a:rPr lang="en-GB" dirty="0" smtClean="0"/>
              <a:t> </a:t>
            </a:r>
            <a:r>
              <a:rPr lang="en-GB" dirty="0" err="1" smtClean="0"/>
              <a:t>hệ</a:t>
            </a:r>
            <a:r>
              <a:rPr lang="en-GB" dirty="0" smtClean="0"/>
              <a:t> </a:t>
            </a:r>
            <a:r>
              <a:rPr lang="en-GB" dirty="0" err="1" smtClean="0"/>
              <a:t>thống</a:t>
            </a:r>
            <a:r>
              <a:rPr lang="en-GB" dirty="0" smtClean="0"/>
              <a:t> </a:t>
            </a:r>
            <a:r>
              <a:rPr lang="en-GB" dirty="0" err="1" smtClean="0"/>
              <a:t>quản</a:t>
            </a:r>
            <a:r>
              <a:rPr lang="en-GB" dirty="0" smtClean="0"/>
              <a:t> </a:t>
            </a:r>
            <a:r>
              <a:rPr lang="en-GB" dirty="0" err="1" smtClean="0"/>
              <a:t>trị</a:t>
            </a:r>
            <a:r>
              <a:rPr lang="en-GB" dirty="0" smtClean="0"/>
              <a:t> </a:t>
            </a:r>
            <a:r>
              <a:rPr lang="en-GB" dirty="0" err="1" smtClean="0"/>
              <a:t>bảo</a:t>
            </a:r>
            <a:r>
              <a:rPr lang="en-GB" dirty="0" smtClean="0"/>
              <a:t> </a:t>
            </a:r>
            <a:r>
              <a:rPr lang="en-GB" dirty="0" err="1" smtClean="0"/>
              <a:t>mật</a:t>
            </a:r>
            <a:r>
              <a:rPr lang="en-GB" dirty="0" smtClean="0"/>
              <a:t> </a:t>
            </a:r>
            <a:r>
              <a:rPr lang="en-GB" dirty="0" err="1" smtClean="0"/>
              <a:t>thông</a:t>
            </a:r>
            <a:r>
              <a:rPr lang="en-GB" dirty="0" smtClean="0"/>
              <a:t> tin (ISMS) </a:t>
            </a:r>
            <a:r>
              <a:rPr lang="en-GB" dirty="0" err="1" smtClean="0"/>
              <a:t>là</a:t>
            </a:r>
            <a:r>
              <a:rPr lang="en-GB" dirty="0" smtClean="0"/>
              <a:t> </a:t>
            </a:r>
            <a:r>
              <a:rPr lang="en-GB" dirty="0" err="1" smtClean="0"/>
              <a:t>tổ</a:t>
            </a:r>
            <a:r>
              <a:rPr lang="en-GB" dirty="0" smtClean="0"/>
              <a:t> </a:t>
            </a:r>
            <a:r>
              <a:rPr lang="en-GB" dirty="0" err="1" smtClean="0"/>
              <a:t>chức</a:t>
            </a:r>
            <a:r>
              <a:rPr lang="en-GB" dirty="0" smtClean="0"/>
              <a:t> </a:t>
            </a:r>
            <a:r>
              <a:rPr lang="en-GB" dirty="0" err="1" smtClean="0"/>
              <a:t>doanh</a:t>
            </a:r>
            <a:r>
              <a:rPr lang="en-GB" dirty="0" smtClean="0"/>
              <a:t> </a:t>
            </a:r>
            <a:r>
              <a:rPr lang="en-GB" dirty="0" err="1" smtClean="0"/>
              <a:t>nghiệp</a:t>
            </a:r>
            <a:r>
              <a:rPr lang="en-GB" dirty="0" smtClean="0"/>
              <a:t> </a:t>
            </a:r>
            <a:r>
              <a:rPr lang="en-GB" dirty="0" err="1" smtClean="0"/>
              <a:t>đó</a:t>
            </a:r>
            <a:r>
              <a:rPr lang="en-GB" dirty="0" smtClean="0"/>
              <a:t> </a:t>
            </a:r>
            <a:r>
              <a:rPr lang="en-GB" dirty="0" err="1" smtClean="0"/>
              <a:t>phải</a:t>
            </a:r>
            <a:r>
              <a:rPr lang="en-GB" dirty="0" smtClean="0"/>
              <a:t> </a:t>
            </a:r>
            <a:r>
              <a:rPr lang="en-GB" dirty="0" err="1" smtClean="0"/>
              <a:t>duy</a:t>
            </a:r>
            <a:r>
              <a:rPr lang="en-GB" dirty="0" smtClean="0"/>
              <a:t> </a:t>
            </a:r>
            <a:r>
              <a:rPr lang="en-GB" dirty="0" err="1" smtClean="0"/>
              <a:t>trì</a:t>
            </a:r>
            <a:r>
              <a:rPr lang="en-GB" dirty="0" smtClean="0"/>
              <a:t> </a:t>
            </a:r>
            <a:r>
              <a:rPr lang="en-GB" dirty="0" err="1" smtClean="0"/>
              <a:t>và</a:t>
            </a:r>
            <a:r>
              <a:rPr lang="en-GB" dirty="0" smtClean="0"/>
              <a:t> </a:t>
            </a:r>
            <a:r>
              <a:rPr lang="en-GB" err="1" smtClean="0"/>
              <a:t>cải</a:t>
            </a:r>
            <a:r>
              <a:rPr lang="en-GB" smtClean="0"/>
              <a:t> tiến:</a:t>
            </a:r>
            <a:endParaRPr lang="en-GB" dirty="0" smtClean="0"/>
          </a:p>
          <a:p>
            <a:pPr lvl="1"/>
            <a:r>
              <a:rPr lang="en-GB" sz="2400" dirty="0" smtClean="0"/>
              <a:t>Confidentiality (</a:t>
            </a:r>
            <a:r>
              <a:rPr lang="en-GB" sz="2400" err="1" smtClean="0"/>
              <a:t>tính</a:t>
            </a:r>
            <a:r>
              <a:rPr lang="en-GB" sz="2400" smtClean="0"/>
              <a:t> bảo mật)</a:t>
            </a:r>
            <a:endParaRPr lang="en-GB" sz="2400" dirty="0"/>
          </a:p>
          <a:p>
            <a:pPr lvl="1"/>
            <a:r>
              <a:rPr lang="en-GB" sz="2400" dirty="0"/>
              <a:t>Integrity </a:t>
            </a:r>
            <a:r>
              <a:rPr lang="en-GB" sz="2400" dirty="0" smtClean="0"/>
              <a:t>(</a:t>
            </a:r>
            <a:r>
              <a:rPr lang="en-GB" sz="2400" err="1" smtClean="0"/>
              <a:t>tính</a:t>
            </a:r>
            <a:r>
              <a:rPr lang="en-GB" sz="2400" smtClean="0"/>
              <a:t> toàn vẹn)</a:t>
            </a:r>
            <a:endParaRPr lang="en-GB" sz="2400" dirty="0"/>
          </a:p>
          <a:p>
            <a:pPr lvl="1"/>
            <a:r>
              <a:rPr lang="en-GB" sz="2400" dirty="0"/>
              <a:t>Availability </a:t>
            </a:r>
            <a:r>
              <a:rPr lang="en-GB" sz="2400" dirty="0" smtClean="0"/>
              <a:t>(</a:t>
            </a:r>
            <a:r>
              <a:rPr lang="en-GB" sz="2400" dirty="0" err="1" smtClean="0"/>
              <a:t>tính</a:t>
            </a:r>
            <a:r>
              <a:rPr lang="en-GB" sz="2400" dirty="0" smtClean="0"/>
              <a:t> </a:t>
            </a:r>
            <a:r>
              <a:rPr lang="en-GB" sz="2400" dirty="0" err="1" smtClean="0"/>
              <a:t>sẵn</a:t>
            </a:r>
            <a:r>
              <a:rPr lang="en-GB" sz="2400" dirty="0" smtClean="0"/>
              <a:t> </a:t>
            </a:r>
            <a:r>
              <a:rPr lang="en-GB" sz="2400" dirty="0" err="1" smtClean="0"/>
              <a:t>sàng</a:t>
            </a:r>
            <a:r>
              <a:rPr lang="en-GB" sz="2400" dirty="0" smtClean="0"/>
              <a:t>)</a:t>
            </a:r>
            <a:endParaRPr lang="en-GB" sz="2400" dirty="0"/>
          </a:p>
          <a:p>
            <a:pPr algn="r">
              <a:buNone/>
            </a:pPr>
            <a:r>
              <a:rPr lang="en-GB" dirty="0" smtClean="0"/>
              <a:t>…</a:t>
            </a:r>
            <a:r>
              <a:rPr lang="en-GB" dirty="0" err="1" smtClean="0"/>
              <a:t>của</a:t>
            </a:r>
            <a:r>
              <a:rPr lang="en-GB" dirty="0" smtClean="0"/>
              <a:t> </a:t>
            </a:r>
            <a:r>
              <a:rPr lang="en-GB" dirty="0" err="1" smtClean="0"/>
              <a:t>tài</a:t>
            </a:r>
            <a:r>
              <a:rPr lang="en-GB" dirty="0" smtClean="0"/>
              <a:t> </a:t>
            </a:r>
            <a:r>
              <a:rPr lang="en-GB" dirty="0" err="1" smtClean="0"/>
              <a:t>sản</a:t>
            </a:r>
            <a:r>
              <a:rPr lang="en-GB" dirty="0" smtClean="0"/>
              <a:t> </a:t>
            </a:r>
            <a:r>
              <a:rPr lang="en-GB" dirty="0" err="1" smtClean="0"/>
              <a:t>thông</a:t>
            </a:r>
            <a:r>
              <a:rPr lang="en-GB" dirty="0" smtClean="0"/>
              <a:t> tin</a:t>
            </a:r>
            <a:endParaRPr lang="en-US" dirty="0"/>
          </a:p>
        </p:txBody>
      </p:sp>
      <p:pic>
        <p:nvPicPr>
          <p:cNvPr id="4" name="4 İçerik Yer Tutucusu" descr="security-layers.jpg"/>
          <p:cNvPicPr>
            <a:picLocks noGrp="1" noChangeAspect="1"/>
          </p:cNvPicPr>
          <p:nvPr/>
        </p:nvPicPr>
        <p:blipFill>
          <a:blip r:embed="rId2" cstate="print"/>
          <a:stretch>
            <a:fillRect/>
          </a:stretch>
        </p:blipFill>
        <p:spPr bwMode="auto">
          <a:xfrm>
            <a:off x="762000" y="3886200"/>
            <a:ext cx="3965050" cy="259080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9</a:t>
            </a:fld>
            <a:endParaRPr lang="en-US"/>
          </a:p>
        </p:txBody>
      </p:sp>
    </p:spTree>
    <p:extLst>
      <p:ext uri="{BB962C8B-B14F-4D97-AF65-F5344CB8AC3E}">
        <p14:creationId xmlns:p14="http://schemas.microsoft.com/office/powerpoint/2010/main" val="3284473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1044</TotalTime>
  <Words>3414</Words>
  <Application>Microsoft Office PowerPoint</Application>
  <PresentationFormat>On-screen Show (4:3)</PresentationFormat>
  <Paragraphs>483</Paragraphs>
  <Slides>42</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Century Schoolbook</vt:lpstr>
      <vt:lpstr>Courier New</vt:lpstr>
      <vt:lpstr>Times New Roman</vt:lpstr>
      <vt:lpstr>Verdana</vt:lpstr>
      <vt:lpstr>Wingdings</vt:lpstr>
      <vt:lpstr>Wingdings 2</vt:lpstr>
      <vt:lpstr>Oriel</vt:lpstr>
      <vt:lpstr>ISMS KHÁI NIỆM VÀ QUY TRÌNH</vt:lpstr>
      <vt:lpstr>NỘI DUNG TRÌNH BÀY</vt:lpstr>
      <vt:lpstr>KHÁI NIỆM ISMS</vt:lpstr>
      <vt:lpstr>RỦI RO THÔNG TIN</vt:lpstr>
      <vt:lpstr>RỦI RO THÔNG TIN</vt:lpstr>
      <vt:lpstr>RỦI RO THÔNG TIN</vt:lpstr>
      <vt:lpstr>ISMS </vt:lpstr>
      <vt:lpstr>ISMS </vt:lpstr>
      <vt:lpstr>ISMS</vt:lpstr>
      <vt:lpstr>LỢI ÍCH CỦA ISMS</vt:lpstr>
      <vt:lpstr>LỢI ÍCH CỦA ISMS</vt:lpstr>
      <vt:lpstr>LỢI ÍCH CỦA ISMS</vt:lpstr>
      <vt:lpstr>QUY TRÌNH ĐÁNH GIÁ ISMS</vt:lpstr>
      <vt:lpstr>QUY TRÌNH ĐÁNH GIÁ ISMS</vt:lpstr>
      <vt:lpstr>QUY TRÌNH ĐÁNH GIÁ ISMS</vt:lpstr>
      <vt:lpstr>QUY TRÌNH ĐÁNH GIÁ ISMS</vt:lpstr>
      <vt:lpstr>QUY TRÌNH ĐÁNH GIÁ ISMS</vt:lpstr>
      <vt:lpstr>QUY TRÌNH ĐÁNH GIÁ ISMS</vt:lpstr>
      <vt:lpstr>QUY TRÌNH ĐÁNH GIÁ ISMS</vt:lpstr>
      <vt:lpstr>CÁC TIÊU CHUẨN CỦA ISMS</vt:lpstr>
      <vt:lpstr>CÁC TIÊU CHUẨN CỦA ISMS</vt:lpstr>
      <vt:lpstr>TIÊU CHUẨN ISMS – ISO 27001 </vt:lpstr>
      <vt:lpstr>TIÊU CHUẨN ISMS</vt:lpstr>
      <vt:lpstr>TIÊU CHUẨN ISMS</vt:lpstr>
      <vt:lpstr>TIÊU CHUẨN ISMS</vt:lpstr>
      <vt:lpstr>MÔ HÌNH PDCA</vt:lpstr>
      <vt:lpstr>MÔ HÌNH PDCA</vt:lpstr>
      <vt:lpstr>MÔ HÌNH PDCA</vt:lpstr>
      <vt:lpstr>MÔ HÌNH PDCA</vt:lpstr>
      <vt:lpstr>MÔ HÌNH PDCA</vt:lpstr>
      <vt:lpstr>TIÊU CHUẨN ISO 27001:2013</vt:lpstr>
      <vt:lpstr>CONTROL OBJECTIVES VÀ CONTROLS</vt:lpstr>
      <vt:lpstr>TIÊU CHUẨN ISO 27001:2013</vt:lpstr>
      <vt:lpstr>MÔ HÌNH PDCA CỦA ISO 27001:2013</vt:lpstr>
      <vt:lpstr>MÔ HÌNH PDCA CỦA ISO 27001:2013</vt:lpstr>
      <vt:lpstr>TIÊU CHUẨN ISO 27001:2013</vt:lpstr>
      <vt:lpstr>MỘT VÀI CÂU HỎI ISMS</vt:lpstr>
      <vt:lpstr>MỘT VÀI CÂU HỎI ISMS</vt:lpstr>
      <vt:lpstr>MỘT VÀI CÂU HỎI ISMS</vt:lpstr>
      <vt:lpstr>CÂU HỎI ISMS</vt:lpstr>
      <vt:lpstr>KẾT LUẬN</vt:lpstr>
      <vt:lpstr>TÀI LIỆU THAM KHẢO</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ISMS – KHÁI NIỆM VÀ QUY TRÌNH</dc:title>
  <dc:creator>ismail - [2010]</dc:creator>
  <cp:lastModifiedBy>Alex Huynh</cp:lastModifiedBy>
  <cp:revision>64</cp:revision>
  <dcterms:created xsi:type="dcterms:W3CDTF">2014-08-22T03:03:46Z</dcterms:created>
  <dcterms:modified xsi:type="dcterms:W3CDTF">2014-09-16T07:00:45Z</dcterms:modified>
</cp:coreProperties>
</file>