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8" r:id="rId3"/>
    <p:sldId id="257" r:id="rId4"/>
    <p:sldId id="258"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CC"/>
    <a:srgbClr val="422C16"/>
    <a:srgbClr val="0C788E"/>
    <a:srgbClr val="006666"/>
    <a:srgbClr val="660066"/>
    <a:srgbClr val="660033"/>
    <a:srgbClr val="015153"/>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23" autoAdjust="0"/>
    <p:restoredTop sz="94652" autoAdjust="0"/>
  </p:normalViewPr>
  <p:slideViewPr>
    <p:cSldViewPr>
      <p:cViewPr varScale="1">
        <p:scale>
          <a:sx n="87" d="100"/>
          <a:sy n="87" d="100"/>
        </p:scale>
        <p:origin x="102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1AD883F1-F16F-476F-82C8-1A7C8595A232}" type="slidenum">
              <a:rPr lang="es-ES"/>
              <a:pPr/>
              <a:t>‹#›</a:t>
            </a:fld>
            <a:endParaRPr lang="es-ES"/>
          </a:p>
        </p:txBody>
      </p:sp>
    </p:spTree>
    <p:extLst>
      <p:ext uri="{BB962C8B-B14F-4D97-AF65-F5344CB8AC3E}">
        <p14:creationId xmlns:p14="http://schemas.microsoft.com/office/powerpoint/2010/main" val="3353666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65DDCA58-1367-45CF-95CA-C83B2D6CA030}" type="slidenum">
              <a:rPr lang="es-ES"/>
              <a:pPr/>
              <a:t>‹#›</a:t>
            </a:fld>
            <a:endParaRPr lang="es-ES"/>
          </a:p>
        </p:txBody>
      </p:sp>
    </p:spTree>
    <p:extLst>
      <p:ext uri="{BB962C8B-B14F-4D97-AF65-F5344CB8AC3E}">
        <p14:creationId xmlns:p14="http://schemas.microsoft.com/office/powerpoint/2010/main" val="704688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40D65F4-7618-454D-9A5E-81E6BC068484}" type="slidenum">
              <a:rPr lang="es-ES"/>
              <a:pPr/>
              <a:t>‹#›</a:t>
            </a:fld>
            <a:endParaRPr lang="es-ES"/>
          </a:p>
        </p:txBody>
      </p:sp>
    </p:spTree>
    <p:extLst>
      <p:ext uri="{BB962C8B-B14F-4D97-AF65-F5344CB8AC3E}">
        <p14:creationId xmlns:p14="http://schemas.microsoft.com/office/powerpoint/2010/main" val="1381901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8DD7EEB9-3B1F-443D-A327-EF74A3900257}" type="slidenum">
              <a:rPr lang="es-ES"/>
              <a:pPr/>
              <a:t>‹#›</a:t>
            </a:fld>
            <a:endParaRPr lang="es-ES"/>
          </a:p>
        </p:txBody>
      </p:sp>
    </p:spTree>
    <p:extLst>
      <p:ext uri="{BB962C8B-B14F-4D97-AF65-F5344CB8AC3E}">
        <p14:creationId xmlns:p14="http://schemas.microsoft.com/office/powerpoint/2010/main" val="3866752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DBB1D9A2-82E1-44EB-9392-CF4971E7B8B4}" type="slidenum">
              <a:rPr lang="es-ES"/>
              <a:pPr/>
              <a:t>‹#›</a:t>
            </a:fld>
            <a:endParaRPr lang="es-ES"/>
          </a:p>
        </p:txBody>
      </p:sp>
    </p:spTree>
    <p:extLst>
      <p:ext uri="{BB962C8B-B14F-4D97-AF65-F5344CB8AC3E}">
        <p14:creationId xmlns:p14="http://schemas.microsoft.com/office/powerpoint/2010/main" val="270087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4DF183EC-2442-4009-828D-5B94B39BAC77}" type="slidenum">
              <a:rPr lang="es-ES"/>
              <a:pPr/>
              <a:t>‹#›</a:t>
            </a:fld>
            <a:endParaRPr lang="es-ES"/>
          </a:p>
        </p:txBody>
      </p:sp>
    </p:spTree>
    <p:extLst>
      <p:ext uri="{BB962C8B-B14F-4D97-AF65-F5344CB8AC3E}">
        <p14:creationId xmlns:p14="http://schemas.microsoft.com/office/powerpoint/2010/main" val="3340709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69D7EB08-020D-4AE0-A8C1-51BD18B73400}" type="slidenum">
              <a:rPr lang="es-ES"/>
              <a:pPr/>
              <a:t>‹#›</a:t>
            </a:fld>
            <a:endParaRPr lang="es-ES"/>
          </a:p>
        </p:txBody>
      </p:sp>
    </p:spTree>
    <p:extLst>
      <p:ext uri="{BB962C8B-B14F-4D97-AF65-F5344CB8AC3E}">
        <p14:creationId xmlns:p14="http://schemas.microsoft.com/office/powerpoint/2010/main" val="2635679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EEC4FA1D-849D-4971-9482-55396286C024}" type="slidenum">
              <a:rPr lang="es-ES"/>
              <a:pPr/>
              <a:t>‹#›</a:t>
            </a:fld>
            <a:endParaRPr lang="es-ES"/>
          </a:p>
        </p:txBody>
      </p:sp>
    </p:spTree>
    <p:extLst>
      <p:ext uri="{BB962C8B-B14F-4D97-AF65-F5344CB8AC3E}">
        <p14:creationId xmlns:p14="http://schemas.microsoft.com/office/powerpoint/2010/main" val="1072524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71D9254E-84FC-40D2-9546-95E1CEA7FD5D}" type="slidenum">
              <a:rPr lang="es-ES"/>
              <a:pPr/>
              <a:t>‹#›</a:t>
            </a:fld>
            <a:endParaRPr lang="es-ES"/>
          </a:p>
        </p:txBody>
      </p:sp>
    </p:spTree>
    <p:extLst>
      <p:ext uri="{BB962C8B-B14F-4D97-AF65-F5344CB8AC3E}">
        <p14:creationId xmlns:p14="http://schemas.microsoft.com/office/powerpoint/2010/main" val="207487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2A7F7A2-1589-4CD1-845D-AADC6A95D2EF}" type="slidenum">
              <a:rPr lang="es-ES"/>
              <a:pPr/>
              <a:t>‹#›</a:t>
            </a:fld>
            <a:endParaRPr lang="es-ES"/>
          </a:p>
        </p:txBody>
      </p:sp>
    </p:spTree>
    <p:extLst>
      <p:ext uri="{BB962C8B-B14F-4D97-AF65-F5344CB8AC3E}">
        <p14:creationId xmlns:p14="http://schemas.microsoft.com/office/powerpoint/2010/main" val="2160321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95DFAF52-078A-4B61-87A6-05C8AEAB6042}" type="slidenum">
              <a:rPr lang="es-ES"/>
              <a:pPr/>
              <a:t>‹#›</a:t>
            </a:fld>
            <a:endParaRPr lang="es-ES"/>
          </a:p>
        </p:txBody>
      </p:sp>
    </p:spTree>
    <p:extLst>
      <p:ext uri="{BB962C8B-B14F-4D97-AF65-F5344CB8AC3E}">
        <p14:creationId xmlns:p14="http://schemas.microsoft.com/office/powerpoint/2010/main" val="524046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E992D4F8-3DA6-4344-9BEC-455734E6DA14}" type="slidenum">
              <a:rPr lang="es-ES"/>
              <a:pPr/>
              <a:t>‹#›</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alex7huynh@gmail.com" TargetMode="External"/><Relationship Id="rId2" Type="http://schemas.openxmlformats.org/officeDocument/2006/relationships/hyperlink" Target="mailto:masterminh219@gmail.com" TargetMode="External"/><Relationship Id="rId1" Type="http://schemas.openxmlformats.org/officeDocument/2006/relationships/slideLayout" Target="../slideLayouts/slideLayout2.xml"/><Relationship Id="rId5" Type="http://schemas.openxmlformats.org/officeDocument/2006/relationships/hyperlink" Target="mailto:tanhv90@gmail.com" TargetMode="External"/><Relationship Id="rId4" Type="http://schemas.openxmlformats.org/officeDocument/2006/relationships/hyperlink" Target="mailto:kht_vvkt@yahoo.com.vn"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150"/>
          <p:cNvSpPr>
            <a:spLocks noGrp="1" noChangeArrowheads="1"/>
          </p:cNvSpPr>
          <p:nvPr>
            <p:ph type="ctrTitle"/>
          </p:nvPr>
        </p:nvSpPr>
        <p:spPr>
          <a:xfrm>
            <a:off x="2701925" y="4729163"/>
            <a:ext cx="6264275" cy="647700"/>
          </a:xfrm>
        </p:spPr>
        <p:txBody>
          <a:bodyPr/>
          <a:lstStyle/>
          <a:p>
            <a:pPr algn="l" eaLnBrk="1" hangingPunct="1"/>
            <a:r>
              <a:rPr lang="es-UY" sz="3600" b="1" smtClean="0">
                <a:solidFill>
                  <a:schemeClr val="bg1"/>
                </a:solidFill>
              </a:rPr>
              <a:t>Local Binary Pattern</a:t>
            </a:r>
            <a:endParaRPr lang="es-ES" sz="3600" b="1" smtClean="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95288" y="115888"/>
            <a:ext cx="8229600" cy="909637"/>
          </a:xfrm>
        </p:spPr>
        <p:txBody>
          <a:bodyPr/>
          <a:lstStyle/>
          <a:p>
            <a:pPr eaLnBrk="1" hangingPunct="1"/>
            <a:r>
              <a:rPr lang="en-US" sz="3200" smtClean="0">
                <a:solidFill>
                  <a:schemeClr val="bg1"/>
                </a:solidFill>
              </a:rPr>
              <a:t>1. Tổng Quan Về Nhận Dạng Khuôn Mặt</a:t>
            </a:r>
            <a:endParaRPr lang="en-US" b="1" smtClean="0"/>
          </a:p>
        </p:txBody>
      </p:sp>
      <p:sp>
        <p:nvSpPr>
          <p:cNvPr id="10243" name="Content Placeholder 2"/>
          <p:cNvSpPr>
            <a:spLocks noGrp="1"/>
          </p:cNvSpPr>
          <p:nvPr>
            <p:ph idx="1"/>
          </p:nvPr>
        </p:nvSpPr>
        <p:spPr>
          <a:xfrm>
            <a:off x="0" y="1196975"/>
            <a:ext cx="8229600" cy="935038"/>
          </a:xfrm>
        </p:spPr>
        <p:txBody>
          <a:bodyPr anchor="ctr"/>
          <a:lstStyle/>
          <a:p>
            <a:pPr marL="457200" lvl="1" indent="0">
              <a:buFontTx/>
              <a:buNone/>
            </a:pPr>
            <a:r>
              <a:rPr lang="en-US" smtClean="0"/>
              <a:t>1.3 Miêu tả đặc trưng khuôn mặt</a:t>
            </a:r>
            <a:endParaRPr lang="en-US" i="1" smtClean="0"/>
          </a:p>
        </p:txBody>
      </p:sp>
      <p:sp>
        <p:nvSpPr>
          <p:cNvPr id="10244" name="Content Placeholder 2"/>
          <p:cNvSpPr txBox="1">
            <a:spLocks/>
          </p:cNvSpPr>
          <p:nvPr/>
        </p:nvSpPr>
        <p:spPr bwMode="auto">
          <a:xfrm>
            <a:off x="547688" y="1989138"/>
            <a:ext cx="8229600"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857250" indent="-4572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buFontTx/>
              <a:buChar char="•"/>
            </a:pPr>
            <a:r>
              <a:rPr lang="en-US" sz="2800"/>
              <a:t>Lúc đầu, thuật toán để nhận dạng khuôn mặt được chia thành:</a:t>
            </a:r>
            <a:endParaRPr lang="en-US" sz="2000"/>
          </a:p>
          <a:p>
            <a:pPr lvl="2" eaLnBrk="1" hangingPunct="1">
              <a:spcBef>
                <a:spcPct val="20000"/>
              </a:spcBef>
              <a:buFont typeface="Wingdings" panose="05000000000000000000" pitchFamily="2" charset="2"/>
              <a:buChar char="v"/>
            </a:pPr>
            <a:r>
              <a:rPr lang="en-US" sz="2400"/>
              <a:t>Ngoại hình cơ bản</a:t>
            </a:r>
            <a:endParaRPr lang="en-US" sz="1600"/>
          </a:p>
          <a:p>
            <a:pPr lvl="2" eaLnBrk="1" hangingPunct="1">
              <a:spcBef>
                <a:spcPct val="20000"/>
              </a:spcBef>
              <a:buFont typeface="Wingdings" panose="05000000000000000000" pitchFamily="2" charset="2"/>
              <a:buChar char="v"/>
            </a:pPr>
            <a:r>
              <a:rPr lang="en-US" sz="2400"/>
              <a:t>Đặc trưng cơ bản</a:t>
            </a:r>
            <a:endParaRPr lang="en-US" sz="1600"/>
          </a:p>
          <a:p>
            <a:pPr lvl="2" eaLnBrk="1" hangingPunct="1">
              <a:spcBef>
                <a:spcPct val="20000"/>
              </a:spcBef>
              <a:buFont typeface="Wingdings" panose="05000000000000000000" pitchFamily="2" charset="2"/>
              <a:buChar char="v"/>
            </a:pPr>
            <a:r>
              <a:rPr lang="en-US" sz="2400"/>
              <a:t>Cách tiếp cận hybrid</a:t>
            </a:r>
            <a:endParaRPr lang="en-US"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395288" y="115888"/>
            <a:ext cx="8229600" cy="909637"/>
          </a:xfrm>
        </p:spPr>
        <p:txBody>
          <a:bodyPr/>
          <a:lstStyle/>
          <a:p>
            <a:pPr eaLnBrk="1" hangingPunct="1"/>
            <a:r>
              <a:rPr lang="en-US" sz="3200" smtClean="0">
                <a:solidFill>
                  <a:schemeClr val="bg1"/>
                </a:solidFill>
              </a:rPr>
              <a:t>1. Tổng Quan Về Nhận Dạng Khuôn Mặt</a:t>
            </a:r>
            <a:endParaRPr lang="en-US" b="1" smtClean="0"/>
          </a:p>
        </p:txBody>
      </p:sp>
      <p:sp>
        <p:nvSpPr>
          <p:cNvPr id="11267" name="Content Placeholder 2"/>
          <p:cNvSpPr>
            <a:spLocks noGrp="1"/>
          </p:cNvSpPr>
          <p:nvPr>
            <p:ph idx="1"/>
          </p:nvPr>
        </p:nvSpPr>
        <p:spPr>
          <a:xfrm>
            <a:off x="33338" y="1196975"/>
            <a:ext cx="8229600" cy="935038"/>
          </a:xfrm>
        </p:spPr>
        <p:txBody>
          <a:bodyPr anchor="ctr"/>
          <a:lstStyle/>
          <a:p>
            <a:pPr marL="457200" lvl="1" indent="0">
              <a:buFontTx/>
              <a:buNone/>
            </a:pPr>
            <a:r>
              <a:rPr lang="en-US" smtClean="0"/>
              <a:t>1.3 Miêu tả đặc trưng khuôn mặt</a:t>
            </a:r>
            <a:endParaRPr lang="en-US" i="1" smtClean="0"/>
          </a:p>
        </p:txBody>
      </p:sp>
      <p:sp>
        <p:nvSpPr>
          <p:cNvPr id="11268" name="Content Placeholder 2"/>
          <p:cNvSpPr txBox="1">
            <a:spLocks/>
          </p:cNvSpPr>
          <p:nvPr/>
        </p:nvSpPr>
        <p:spPr bwMode="auto">
          <a:xfrm>
            <a:off x="547688" y="1989138"/>
            <a:ext cx="8229600"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857250" indent="-4572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buFontTx/>
              <a:buChar char="•"/>
            </a:pPr>
            <a:r>
              <a:rPr lang="en-US" sz="2800"/>
              <a:t>Nhưng để tối ưu hóa cho việc miêu tả bộ phận khuôn mặt gộp hai phần đặc trưng khuôn mặt và cách tiếp cận hybrid rồi chia thành:</a:t>
            </a:r>
            <a:endParaRPr lang="en-US" sz="2000"/>
          </a:p>
          <a:p>
            <a:pPr lvl="2" eaLnBrk="1" hangingPunct="1">
              <a:spcBef>
                <a:spcPct val="20000"/>
              </a:spcBef>
              <a:buFont typeface="Wingdings" panose="05000000000000000000" pitchFamily="2" charset="2"/>
              <a:buChar char="v"/>
            </a:pPr>
            <a:r>
              <a:rPr lang="en-US" sz="2400"/>
              <a:t>Phương pháp tổng quát dựa trên những hình ảnh tổng quát xử lý đặc trưng như: cạnh, đường thẳng,…</a:t>
            </a:r>
            <a:endParaRPr lang="en-US" sz="1600"/>
          </a:p>
          <a:p>
            <a:pPr lvl="2" eaLnBrk="1" hangingPunct="1">
              <a:spcBef>
                <a:spcPct val="20000"/>
              </a:spcBef>
              <a:buFont typeface="Wingdings" panose="05000000000000000000" pitchFamily="2" charset="2"/>
              <a:buChar char="v"/>
            </a:pPr>
            <a:r>
              <a:rPr lang="en-US" sz="2400"/>
              <a:t>Đặc trưng mẫu dựa vào phương pháp: dùng để phát hiện đặc trưng của khuôn mặt như: mắt, mũi,…</a:t>
            </a:r>
          </a:p>
          <a:p>
            <a:pPr lvl="2" eaLnBrk="1" hangingPunct="1">
              <a:spcBef>
                <a:spcPct val="20000"/>
              </a:spcBef>
              <a:buFont typeface="Wingdings" panose="05000000000000000000" pitchFamily="2" charset="2"/>
              <a:buChar char="v"/>
            </a:pPr>
            <a:r>
              <a:rPr lang="en-US" sz="2400"/>
              <a:t>Cách thức cấu trúc khớp nhau: dùng để ràng buộc các đặc trưng của khuôn mặt.</a:t>
            </a:r>
            <a:endParaRPr lang="en-US"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395288" y="115888"/>
            <a:ext cx="8229600" cy="909637"/>
          </a:xfrm>
        </p:spPr>
        <p:txBody>
          <a:bodyPr/>
          <a:lstStyle/>
          <a:p>
            <a:pPr eaLnBrk="1" hangingPunct="1"/>
            <a:r>
              <a:rPr lang="en-US" sz="3200" smtClean="0">
                <a:solidFill>
                  <a:schemeClr val="bg1"/>
                </a:solidFill>
              </a:rPr>
              <a:t>1. Tổng Quan Về Nhận Dạng Khuôn Mặt</a:t>
            </a:r>
            <a:endParaRPr lang="en-US" b="1" smtClean="0"/>
          </a:p>
        </p:txBody>
      </p:sp>
      <p:sp>
        <p:nvSpPr>
          <p:cNvPr id="12291" name="Content Placeholder 2"/>
          <p:cNvSpPr>
            <a:spLocks noGrp="1"/>
          </p:cNvSpPr>
          <p:nvPr>
            <p:ph idx="1"/>
          </p:nvPr>
        </p:nvSpPr>
        <p:spPr>
          <a:xfrm>
            <a:off x="25400" y="1196975"/>
            <a:ext cx="8229600" cy="935038"/>
          </a:xfrm>
        </p:spPr>
        <p:txBody>
          <a:bodyPr anchor="ctr"/>
          <a:lstStyle/>
          <a:p>
            <a:pPr marL="457200" lvl="1" indent="0">
              <a:buFontTx/>
              <a:buNone/>
            </a:pPr>
            <a:r>
              <a:rPr lang="en-US" smtClean="0"/>
              <a:t>1.3 Miêu tả đặc trưng khuôn mặt(tt)</a:t>
            </a:r>
            <a:endParaRPr lang="en-US" i="1" smtClean="0"/>
          </a:p>
        </p:txBody>
      </p:sp>
      <p:sp>
        <p:nvSpPr>
          <p:cNvPr id="12292" name="Content Placeholder 2"/>
          <p:cNvSpPr txBox="1">
            <a:spLocks/>
          </p:cNvSpPr>
          <p:nvPr/>
        </p:nvSpPr>
        <p:spPr bwMode="auto">
          <a:xfrm>
            <a:off x="547688" y="1989138"/>
            <a:ext cx="8229600"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buFontTx/>
              <a:buChar char="•"/>
            </a:pPr>
            <a:r>
              <a:rPr lang="en-US" sz="2800"/>
              <a:t>Việc chọn đặc trưng thích hợp tương đương với việc chọn đặc trưng và nhiệm vụ trích xuất được diễn ra trong hầu hết thị giác máy tính và phân tích ảnh. Để làm điều đó thì cho việc kết nối và học đặc trưng của con người được tính từ những vị trí cục bộ khác nhau</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395288" y="115888"/>
            <a:ext cx="8229600" cy="909637"/>
          </a:xfrm>
        </p:spPr>
        <p:txBody>
          <a:bodyPr/>
          <a:lstStyle/>
          <a:p>
            <a:pPr algn="l" eaLnBrk="1" hangingPunct="1"/>
            <a:r>
              <a:rPr lang="en-US" sz="3200" smtClean="0">
                <a:solidFill>
                  <a:schemeClr val="bg1"/>
                </a:solidFill>
              </a:rPr>
              <a:t>2. Tổng Quan LBP</a:t>
            </a:r>
            <a:endParaRPr lang="en-US" b="1" smtClean="0"/>
          </a:p>
        </p:txBody>
      </p:sp>
      <p:sp>
        <p:nvSpPr>
          <p:cNvPr id="13315" name="Content Placeholder 2"/>
          <p:cNvSpPr>
            <a:spLocks noGrp="1"/>
          </p:cNvSpPr>
          <p:nvPr>
            <p:ph idx="1"/>
          </p:nvPr>
        </p:nvSpPr>
        <p:spPr>
          <a:xfrm>
            <a:off x="107950" y="1196975"/>
            <a:ext cx="8147050" cy="935038"/>
          </a:xfrm>
        </p:spPr>
        <p:txBody>
          <a:bodyPr anchor="ctr"/>
          <a:lstStyle/>
          <a:p>
            <a:pPr marL="457200" lvl="1" indent="0">
              <a:buFontTx/>
              <a:buNone/>
            </a:pPr>
            <a:r>
              <a:rPr lang="en-US" smtClean="0"/>
              <a:t>2.1 Giới thiệu: </a:t>
            </a:r>
            <a:endParaRPr lang="en-US" i="1" smtClean="0"/>
          </a:p>
        </p:txBody>
      </p:sp>
      <p:sp>
        <p:nvSpPr>
          <p:cNvPr id="13316" name="Content Placeholder 2"/>
          <p:cNvSpPr txBox="1">
            <a:spLocks/>
          </p:cNvSpPr>
          <p:nvPr/>
        </p:nvSpPr>
        <p:spPr bwMode="auto">
          <a:xfrm>
            <a:off x="547688" y="1989138"/>
            <a:ext cx="8229600"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buFontTx/>
              <a:buChar char="•"/>
            </a:pPr>
            <a:r>
              <a:rPr lang="en-US" sz="2800"/>
              <a:t>Việc sử dụng LBP trong phân tích khuôn mặt bắt đầu từ năm 2004 khi cách biểu diễn khuôn mặt mới cho việc nhận dạng khuôn mặt được đề xuất</a:t>
            </a:r>
          </a:p>
          <a:p>
            <a:pPr>
              <a:spcBef>
                <a:spcPct val="20000"/>
              </a:spcBef>
              <a:buFontTx/>
              <a:buChar char="•"/>
            </a:pPr>
            <a:r>
              <a:rPr lang="en-US" sz="2800"/>
              <a:t>Trong cách tiếp cận này, ảnh được chia thành nhiều vùng để đặc trưng LBP được trích xuất và nối lại thành một biểu đồ tần số đặc trưng cải tiến, sau đó dùng làm ký hiệu khuôn mặt.</a:t>
            </a:r>
          </a:p>
          <a:p>
            <a:pPr>
              <a:spcBef>
                <a:spcPct val="20000"/>
              </a:spcBef>
              <a:buFontTx/>
              <a:buChar char="•"/>
            </a:pPr>
            <a:r>
              <a:rPr lang="en-US" sz="2800"/>
              <a:t>Cách tiếp cận tiến hóa dần và nhanh chóng thành công và được nghiên cứu trên thế giới.</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395288" y="115888"/>
            <a:ext cx="8229600" cy="909637"/>
          </a:xfrm>
        </p:spPr>
        <p:txBody>
          <a:bodyPr/>
          <a:lstStyle/>
          <a:p>
            <a:pPr algn="l" eaLnBrk="1" hangingPunct="1"/>
            <a:r>
              <a:rPr lang="en-US" sz="3200" smtClean="0">
                <a:solidFill>
                  <a:schemeClr val="bg1"/>
                </a:solidFill>
              </a:rPr>
              <a:t>2. Tổng Quan LBP</a:t>
            </a:r>
            <a:endParaRPr lang="en-US" b="1" smtClean="0"/>
          </a:p>
        </p:txBody>
      </p:sp>
      <p:sp>
        <p:nvSpPr>
          <p:cNvPr id="14339" name="Content Placeholder 2"/>
          <p:cNvSpPr>
            <a:spLocks noGrp="1"/>
          </p:cNvSpPr>
          <p:nvPr>
            <p:ph idx="1"/>
          </p:nvPr>
        </p:nvSpPr>
        <p:spPr>
          <a:xfrm>
            <a:off x="19050" y="1196975"/>
            <a:ext cx="3600450" cy="935038"/>
          </a:xfrm>
        </p:spPr>
        <p:txBody>
          <a:bodyPr anchor="ctr"/>
          <a:lstStyle/>
          <a:p>
            <a:pPr marL="457200" lvl="1" indent="0">
              <a:buFontTx/>
              <a:buNone/>
            </a:pPr>
            <a:r>
              <a:rPr lang="en-US" smtClean="0"/>
              <a:t>2.1 Giới thiệu(tt): </a:t>
            </a:r>
            <a:endParaRPr lang="en-US" i="1" smtClean="0"/>
          </a:p>
        </p:txBody>
      </p:sp>
      <p:sp>
        <p:nvSpPr>
          <p:cNvPr id="14340" name="Content Placeholder 2"/>
          <p:cNvSpPr txBox="1">
            <a:spLocks/>
          </p:cNvSpPr>
          <p:nvPr/>
        </p:nvSpPr>
        <p:spPr bwMode="auto">
          <a:xfrm>
            <a:off x="547688" y="1989138"/>
            <a:ext cx="8229600"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buFontTx/>
              <a:buChar char="•"/>
            </a:pPr>
            <a:r>
              <a:rPr lang="en-US" sz="2800"/>
              <a:t>LBP không chỉ dùng trong nhận diện khuôn mặt mà còn dùng trong nhiều lĩnh vực khác liên quan đến khuôn mặt như phát hiện khuôn mặt, phát hiện cảm xúc khuôn mặt, phân lớp giới tính, ước tính độ tuổi và nhận dạng tiếng nói.</a:t>
            </a:r>
          </a:p>
          <a:p>
            <a:pPr>
              <a:spcBef>
                <a:spcPct val="20000"/>
              </a:spcBef>
              <a:buFontTx/>
              <a:buChar char="•"/>
            </a:pPr>
            <a:r>
              <a:rPr lang="en-US" sz="2800"/>
              <a:t>LBP thành công là do khả năng phân biệt, sự đơn giản trong tính toán, và khả năng áp dụng tốt cho biến đổi trong ảnh monotonic gray scale như thay đổi độ sáng. Việc dùng biểu đồ tần số cũng làm cho cách tiếp LBP thích hợp hơn.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395288" y="115888"/>
            <a:ext cx="8229600" cy="909637"/>
          </a:xfrm>
        </p:spPr>
        <p:txBody>
          <a:bodyPr/>
          <a:lstStyle/>
          <a:p>
            <a:pPr algn="l" eaLnBrk="1" hangingPunct="1"/>
            <a:r>
              <a:rPr lang="en-US" sz="3200" smtClean="0">
                <a:solidFill>
                  <a:schemeClr val="bg1"/>
                </a:solidFill>
              </a:rPr>
              <a:t>2. Tổng Quan LBP</a:t>
            </a:r>
            <a:endParaRPr lang="en-US" b="1" smtClean="0"/>
          </a:p>
        </p:txBody>
      </p:sp>
      <p:sp>
        <p:nvSpPr>
          <p:cNvPr id="15363" name="Content Placeholder 2"/>
          <p:cNvSpPr>
            <a:spLocks noGrp="1"/>
          </p:cNvSpPr>
          <p:nvPr>
            <p:ph idx="1"/>
          </p:nvPr>
        </p:nvSpPr>
        <p:spPr>
          <a:xfrm>
            <a:off x="395288" y="1125538"/>
            <a:ext cx="8229600" cy="935037"/>
          </a:xfrm>
        </p:spPr>
        <p:txBody>
          <a:bodyPr anchor="ctr"/>
          <a:lstStyle/>
          <a:p>
            <a:pPr marL="457200" lvl="1" indent="0">
              <a:buFontTx/>
              <a:buNone/>
            </a:pPr>
            <a:r>
              <a:rPr lang="en-US" smtClean="0"/>
              <a:t>2.2 LBP trong miền không gian (LBP-2D)</a:t>
            </a:r>
            <a:endParaRPr lang="en-US" i="1" smtClean="0"/>
          </a:p>
        </p:txBody>
      </p:sp>
      <p:sp>
        <p:nvSpPr>
          <p:cNvPr id="15364" name="Content Placeholder 2"/>
          <p:cNvSpPr txBox="1">
            <a:spLocks/>
          </p:cNvSpPr>
          <p:nvPr/>
        </p:nvSpPr>
        <p:spPr bwMode="auto">
          <a:xfrm>
            <a:off x="547688" y="1989138"/>
            <a:ext cx="8229600"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buFontTx/>
              <a:buChar char="•"/>
            </a:pPr>
            <a:r>
              <a:rPr lang="en-US" sz="2800"/>
              <a:t>Toán tử LBP dùng phân tích kết cấu bề mặt được xác định dựa trên độ đo sự bất biến giá trị độ xám (gray-scale) của kết cấu bề mặt ảnh.</a:t>
            </a:r>
          </a:p>
          <a:p>
            <a:pPr>
              <a:spcBef>
                <a:spcPct val="20000"/>
              </a:spcBef>
              <a:buFontTx/>
              <a:buChar char="•"/>
            </a:pPr>
            <a:r>
              <a:rPr lang="en-US" sz="2800"/>
              <a:t>Toán tử LBP thuần túy (the original LBP operator) được dùng để đánh nhãn các điểm ảnh của một ảnh bởi các bộ 3x3. Trong mỗi bộ 3x3 như vậy thì điểm ảnh được khảo sát là điểm ảnh trung tâm so với các điểm ảnh lân cận xung quanh của nó và được biểu diễn bởi một chuỗi nhị phân có trật tự.</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395288" y="115888"/>
            <a:ext cx="8229600" cy="909637"/>
          </a:xfrm>
        </p:spPr>
        <p:txBody>
          <a:bodyPr/>
          <a:lstStyle/>
          <a:p>
            <a:pPr algn="l" eaLnBrk="1" hangingPunct="1"/>
            <a:r>
              <a:rPr lang="en-US" sz="3200" smtClean="0">
                <a:solidFill>
                  <a:schemeClr val="bg1"/>
                </a:solidFill>
              </a:rPr>
              <a:t>2. Tổng Quan LBP</a:t>
            </a:r>
            <a:endParaRPr lang="en-US" b="1" smtClean="0"/>
          </a:p>
        </p:txBody>
      </p:sp>
      <p:sp>
        <p:nvSpPr>
          <p:cNvPr id="16387" name="Content Placeholder 2"/>
          <p:cNvSpPr>
            <a:spLocks noGrp="1"/>
          </p:cNvSpPr>
          <p:nvPr>
            <p:ph idx="1"/>
          </p:nvPr>
        </p:nvSpPr>
        <p:spPr>
          <a:xfrm>
            <a:off x="0" y="1196975"/>
            <a:ext cx="7940675" cy="935038"/>
          </a:xfrm>
        </p:spPr>
        <p:txBody>
          <a:bodyPr anchor="ctr"/>
          <a:lstStyle/>
          <a:p>
            <a:pPr marL="457200" lvl="1" indent="0">
              <a:buFontTx/>
              <a:buNone/>
            </a:pPr>
            <a:r>
              <a:rPr lang="en-US" smtClean="0"/>
              <a:t>2.2 LBP trong miền không gian (LBP-2D)(tt)</a:t>
            </a:r>
            <a:endParaRPr lang="en-US" i="1" smtClean="0"/>
          </a:p>
        </p:txBody>
      </p:sp>
      <p:sp>
        <p:nvSpPr>
          <p:cNvPr id="16388" name="Content Placeholder 2"/>
          <p:cNvSpPr txBox="1">
            <a:spLocks/>
          </p:cNvSpPr>
          <p:nvPr/>
        </p:nvSpPr>
        <p:spPr bwMode="auto">
          <a:xfrm>
            <a:off x="547688" y="1989138"/>
            <a:ext cx="8229600"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buFontTx/>
              <a:buChar char="•"/>
            </a:pPr>
            <a:r>
              <a:rPr lang="vi-VN" sz="2800"/>
              <a:t>Biểu đồ tần số bao gồm 28 = 256 giá trị nhãn khác nhau được sử dụng để mô tả hình ảnh.</a:t>
            </a:r>
            <a:endParaRPr lang="en-US" sz="2800"/>
          </a:p>
        </p:txBody>
      </p:sp>
      <p:pic>
        <p:nvPicPr>
          <p:cNvPr id="1638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2997200"/>
            <a:ext cx="6172200" cy="167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4438" y="4797425"/>
            <a:ext cx="4000500" cy="136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95288" y="115888"/>
            <a:ext cx="8229600" cy="909637"/>
          </a:xfrm>
        </p:spPr>
        <p:txBody>
          <a:bodyPr/>
          <a:lstStyle/>
          <a:p>
            <a:pPr algn="l" eaLnBrk="1" hangingPunct="1"/>
            <a:r>
              <a:rPr lang="en-US" sz="3200" smtClean="0">
                <a:solidFill>
                  <a:schemeClr val="bg1"/>
                </a:solidFill>
              </a:rPr>
              <a:t>2. Tổng Quan LBP</a:t>
            </a:r>
            <a:endParaRPr lang="en-US" b="1" smtClean="0"/>
          </a:p>
        </p:txBody>
      </p:sp>
      <p:sp>
        <p:nvSpPr>
          <p:cNvPr id="17411" name="Content Placeholder 2"/>
          <p:cNvSpPr>
            <a:spLocks noGrp="1"/>
          </p:cNvSpPr>
          <p:nvPr>
            <p:ph idx="1"/>
          </p:nvPr>
        </p:nvSpPr>
        <p:spPr>
          <a:xfrm>
            <a:off x="0" y="1196975"/>
            <a:ext cx="8229600" cy="935038"/>
          </a:xfrm>
        </p:spPr>
        <p:txBody>
          <a:bodyPr anchor="ctr"/>
          <a:lstStyle/>
          <a:p>
            <a:pPr marL="457200" lvl="1" indent="0">
              <a:buFontTx/>
              <a:buNone/>
            </a:pPr>
            <a:r>
              <a:rPr lang="en-US" smtClean="0"/>
              <a:t>2.2 LBP trong miền không gian (LBP-2D)(tt)</a:t>
            </a:r>
            <a:endParaRPr lang="en-US" i="1" smtClean="0"/>
          </a:p>
        </p:txBody>
      </p:sp>
      <p:sp>
        <p:nvSpPr>
          <p:cNvPr id="17412" name="Content Placeholder 2"/>
          <p:cNvSpPr txBox="1">
            <a:spLocks/>
          </p:cNvSpPr>
          <p:nvPr/>
        </p:nvSpPr>
        <p:spPr bwMode="auto">
          <a:xfrm>
            <a:off x="547688" y="1989138"/>
            <a:ext cx="8229600"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buFontTx/>
              <a:buChar char="•"/>
            </a:pPr>
            <a:r>
              <a:rPr lang="en-US" sz="2800"/>
              <a:t>Một mở rộng khác toán tử thuần túy là định nghĩa mẫu đồng nhất (uniform patterns)</a:t>
            </a:r>
          </a:p>
          <a:p>
            <a:pPr>
              <a:spcBef>
                <a:spcPct val="20000"/>
              </a:spcBef>
              <a:buFontTx/>
              <a:buChar char="•"/>
            </a:pPr>
            <a:r>
              <a:rPr lang="en-US" sz="2800"/>
              <a:t>Một mẫu nhị phân cục bộ (LBP) được gọi là đồng nhất nếu mẫu nhị phân chứa tối đa hai sự chuyển đổi bit từ 0 đến 1 hoặc từ 1 đến 0. </a:t>
            </a:r>
          </a:p>
          <a:p>
            <a:pPr>
              <a:spcBef>
                <a:spcPct val="20000"/>
              </a:spcBef>
              <a:buFontTx/>
              <a:buChar char="•"/>
            </a:pPr>
            <a:r>
              <a:rPr lang="en-US" sz="2800"/>
              <a:t>Trong tính toán các nhãn LBP, mẫu đồng nhất được sử dụng để có một nhãn riêng biệt cho mỗi mẫu đồng nhất và tất cả các mẫu không đồng nhất được đánh nhãn với một nhãn duy nhất.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288" y="115888"/>
            <a:ext cx="8229600" cy="909637"/>
          </a:xfrm>
        </p:spPr>
        <p:txBody>
          <a:bodyPr/>
          <a:lstStyle/>
          <a:p>
            <a:pPr algn="l" eaLnBrk="1" hangingPunct="1"/>
            <a:r>
              <a:rPr lang="en-US" sz="3200" smtClean="0">
                <a:solidFill>
                  <a:schemeClr val="bg1"/>
                </a:solidFill>
              </a:rPr>
              <a:t>2. Tổng Quan LBP</a:t>
            </a:r>
            <a:endParaRPr lang="en-US" b="1" smtClean="0"/>
          </a:p>
        </p:txBody>
      </p:sp>
      <p:sp>
        <p:nvSpPr>
          <p:cNvPr id="18435" name="Content Placeholder 2"/>
          <p:cNvSpPr>
            <a:spLocks noGrp="1"/>
          </p:cNvSpPr>
          <p:nvPr>
            <p:ph idx="1"/>
          </p:nvPr>
        </p:nvSpPr>
        <p:spPr>
          <a:xfrm>
            <a:off x="25400" y="1125538"/>
            <a:ext cx="8229600" cy="933450"/>
          </a:xfrm>
        </p:spPr>
        <p:txBody>
          <a:bodyPr anchor="ctr"/>
          <a:lstStyle/>
          <a:p>
            <a:pPr marL="457200" lvl="1" indent="0">
              <a:buFontTx/>
              <a:buNone/>
            </a:pPr>
            <a:r>
              <a:rPr lang="en-US" smtClean="0"/>
              <a:t>2.2 LBP trong miền không gian (LBP-2D)(tt)</a:t>
            </a:r>
            <a:endParaRPr lang="en-US" i="1" smtClean="0"/>
          </a:p>
        </p:txBody>
      </p:sp>
      <p:sp>
        <p:nvSpPr>
          <p:cNvPr id="18436" name="Content Placeholder 2"/>
          <p:cNvSpPr txBox="1">
            <a:spLocks/>
          </p:cNvSpPr>
          <p:nvPr/>
        </p:nvSpPr>
        <p:spPr bwMode="auto">
          <a:xfrm>
            <a:off x="386820" y="1916113"/>
            <a:ext cx="8757179" cy="381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a:spcBef>
                <a:spcPct val="20000"/>
              </a:spcBef>
              <a:buFont typeface="Arial" panose="020B0604020202020204" pitchFamily="34" charset="0"/>
              <a:buChar char="•"/>
            </a:pPr>
            <a:r>
              <a:rPr lang="en-US" sz="2800"/>
              <a:t>Toán tử đồng nhất           được ký </a:t>
            </a:r>
            <a:r>
              <a:rPr lang="en-US" sz="2800"/>
              <a:t>hiệu </a:t>
            </a:r>
            <a:r>
              <a:rPr lang="en-US" sz="2800" smtClean="0"/>
              <a:t>là            .</a:t>
            </a:r>
            <a:endParaRPr lang="en-US" sz="2800"/>
          </a:p>
          <a:p>
            <a:pPr lvl="1">
              <a:spcBef>
                <a:spcPct val="20000"/>
              </a:spcBef>
              <a:buFont typeface="Arial" panose="020B0604020202020204" pitchFamily="34" charset="0"/>
              <a:buChar char="•"/>
            </a:pPr>
            <a:r>
              <a:rPr lang="en-US" sz="2800"/>
              <a:t>LBP có chiều dài là P thì mẫu có tối đa hai sự chuyển đổi (mẫu đồng nhất) là P (P – 1). </a:t>
            </a:r>
          </a:p>
          <a:p>
            <a:pPr lvl="1">
              <a:spcBef>
                <a:spcPct val="20000"/>
              </a:spcBef>
              <a:buFont typeface="Arial" panose="020B0604020202020204" pitchFamily="34" charset="0"/>
              <a:buChar char="•"/>
            </a:pPr>
            <a:r>
              <a:rPr lang="en-US" sz="2800"/>
              <a:t>Sử dụng mẫu LBP đồng nhất giúp tiết kiệm bộ nhớ và phát hiện những mẫu kết cấu bề mặt cục bộ quan trọng như các điểm cuối đường thẳng, cạnh biên và </a:t>
            </a:r>
            <a:r>
              <a:rPr lang="en-US" sz="2800"/>
              <a:t>các </a:t>
            </a:r>
            <a:r>
              <a:rPr lang="en-US" sz="2800" smtClean="0"/>
              <a:t>góc.</a:t>
            </a:r>
            <a:endParaRPr lang="en-US" sz="2800" i="1"/>
          </a:p>
        </p:txBody>
      </p:sp>
      <p:pic>
        <p:nvPicPr>
          <p:cNvPr id="1843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4" y="1916113"/>
            <a:ext cx="1157841" cy="622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1992" y="1949568"/>
            <a:ext cx="1075966" cy="50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395288" y="115888"/>
            <a:ext cx="8229600" cy="909637"/>
          </a:xfrm>
        </p:spPr>
        <p:txBody>
          <a:bodyPr/>
          <a:lstStyle/>
          <a:p>
            <a:pPr algn="l" eaLnBrk="1" hangingPunct="1"/>
            <a:r>
              <a:rPr lang="en-US" sz="3200" smtClean="0">
                <a:solidFill>
                  <a:schemeClr val="bg1"/>
                </a:solidFill>
              </a:rPr>
              <a:t>2. Tổng Quan LBP</a:t>
            </a:r>
            <a:endParaRPr lang="en-US" b="1" smtClean="0"/>
          </a:p>
        </p:txBody>
      </p:sp>
      <p:sp>
        <p:nvSpPr>
          <p:cNvPr id="19459" name="Content Placeholder 2"/>
          <p:cNvSpPr>
            <a:spLocks noGrp="1"/>
          </p:cNvSpPr>
          <p:nvPr>
            <p:ph idx="1"/>
          </p:nvPr>
        </p:nvSpPr>
        <p:spPr>
          <a:xfrm>
            <a:off x="0" y="1125538"/>
            <a:ext cx="9144000" cy="935037"/>
          </a:xfrm>
        </p:spPr>
        <p:txBody>
          <a:bodyPr anchor="ctr"/>
          <a:lstStyle/>
          <a:p>
            <a:pPr marL="457200" lvl="1" indent="0">
              <a:buFontTx/>
              <a:buNone/>
            </a:pPr>
            <a:r>
              <a:rPr lang="en-US" smtClean="0"/>
              <a:t>2.3 LBP trong không gian và thời gian (LBP-3D)</a:t>
            </a:r>
            <a:endParaRPr lang="en-US" i="1" smtClean="0"/>
          </a:p>
        </p:txBody>
      </p:sp>
      <p:sp>
        <p:nvSpPr>
          <p:cNvPr id="19460" name="Content Placeholder 2"/>
          <p:cNvSpPr txBox="1">
            <a:spLocks/>
          </p:cNvSpPr>
          <p:nvPr/>
        </p:nvSpPr>
        <p:spPr bwMode="auto">
          <a:xfrm>
            <a:off x="547688" y="1844675"/>
            <a:ext cx="8229600"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buFontTx/>
              <a:buChar char="•"/>
            </a:pPr>
            <a:r>
              <a:rPr lang="en-US" sz="2800"/>
              <a:t>Trước đây LBP thuần túy được định nghĩa chỉ để xử lý thông tin về mặt không gian, nhưng gần đây nó đã được mở rộng sang biểu diễn thêm cả thời gian để phân tích kết cấu bề mặt động, được gọi là toán tử LBP khối (Volume Local Binary Pattern - VLBP).</a:t>
            </a:r>
          </a:p>
          <a:p>
            <a:pPr>
              <a:spcBef>
                <a:spcPct val="20000"/>
              </a:spcBef>
              <a:buFontTx/>
              <a:buChar char="•"/>
            </a:pPr>
            <a:r>
              <a:rPr lang="en-US" sz="2800"/>
              <a:t>VLBP là xem kết cấu bề mặt động là một tập (X,Y,T) - trong đó X và Y biểu diễn tọa độ không gian, còn T là chỉ số khung hình (thời gian).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395288" y="188913"/>
            <a:ext cx="8229600" cy="981075"/>
          </a:xfrm>
        </p:spPr>
        <p:txBody>
          <a:bodyPr/>
          <a:lstStyle/>
          <a:p>
            <a:pPr eaLnBrk="1" hangingPunct="1"/>
            <a:r>
              <a:rPr lang="en-US" smtClean="0">
                <a:solidFill>
                  <a:schemeClr val="bg1"/>
                </a:solidFill>
              </a:rPr>
              <a:t>Thành viên nhóm</a:t>
            </a:r>
            <a:endParaRPr lang="en-US" smtClean="0">
              <a:solidFill>
                <a:schemeClr val="bg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013144212"/>
              </p:ext>
            </p:extLst>
          </p:nvPr>
        </p:nvGraphicFramePr>
        <p:xfrm>
          <a:off x="107504" y="1556792"/>
          <a:ext cx="8856983" cy="3600400"/>
        </p:xfrm>
        <a:graphic>
          <a:graphicData uri="http://schemas.openxmlformats.org/drawingml/2006/table">
            <a:tbl>
              <a:tblPr firstRow="1" firstCol="1" bandRow="1">
                <a:tableStyleId>{93296810-A885-4BE3-A3E7-6D5BEEA58F35}</a:tableStyleId>
              </a:tblPr>
              <a:tblGrid>
                <a:gridCol w="1444583"/>
                <a:gridCol w="2455179"/>
                <a:gridCol w="1942750"/>
                <a:gridCol w="3014471"/>
              </a:tblGrid>
              <a:tr h="450050">
                <a:tc>
                  <a:txBody>
                    <a:bodyPr/>
                    <a:lstStyle/>
                    <a:p>
                      <a:pPr algn="ctr">
                        <a:spcAft>
                          <a:spcPts val="0"/>
                        </a:spcAft>
                      </a:pPr>
                      <a:r>
                        <a:rPr lang="en-US" sz="1800">
                          <a:effectLst/>
                        </a:rPr>
                        <a:t>MSHV</a:t>
                      </a:r>
                      <a:endParaRPr lang="en-US"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spcAft>
                          <a:spcPts val="0"/>
                        </a:spcAft>
                      </a:pPr>
                      <a:r>
                        <a:rPr lang="en-US" sz="1800">
                          <a:effectLst/>
                        </a:rPr>
                        <a:t>Họ tên</a:t>
                      </a:r>
                      <a:endParaRPr lang="en-US"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spcAft>
                          <a:spcPts val="0"/>
                        </a:spcAft>
                      </a:pPr>
                      <a:r>
                        <a:rPr lang="en-US" sz="1800">
                          <a:effectLst/>
                        </a:rPr>
                        <a:t>Số điện thoại</a:t>
                      </a:r>
                      <a:endParaRPr lang="en-US"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spcAft>
                          <a:spcPts val="0"/>
                        </a:spcAft>
                      </a:pPr>
                      <a:r>
                        <a:rPr lang="en-US" sz="1800">
                          <a:effectLst/>
                        </a:rPr>
                        <a:t>E-mail</a:t>
                      </a:r>
                      <a:endParaRPr lang="en-US"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r>
              <a:tr h="900100">
                <a:tc>
                  <a:txBody>
                    <a:bodyPr/>
                    <a:lstStyle/>
                    <a:p>
                      <a:pPr algn="just">
                        <a:spcAft>
                          <a:spcPts val="0"/>
                        </a:spcAft>
                      </a:pPr>
                      <a:r>
                        <a:rPr lang="en-US" sz="1800">
                          <a:effectLst/>
                        </a:rPr>
                        <a:t>13 11 015</a:t>
                      </a:r>
                      <a:endParaRPr lang="en-US"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just">
                        <a:spcAft>
                          <a:spcPts val="0"/>
                        </a:spcAft>
                      </a:pPr>
                      <a:r>
                        <a:rPr lang="en-US" sz="1800">
                          <a:effectLst/>
                        </a:rPr>
                        <a:t>Đỗ Đặng Minh</a:t>
                      </a:r>
                      <a:endParaRPr lang="en-US"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just">
                        <a:spcAft>
                          <a:spcPts val="0"/>
                        </a:spcAft>
                      </a:pPr>
                      <a:r>
                        <a:rPr lang="en-US" sz="1800">
                          <a:effectLst/>
                        </a:rPr>
                        <a:t>0168-993-5242</a:t>
                      </a:r>
                      <a:endParaRPr lang="en-US"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just">
                        <a:spcAft>
                          <a:spcPts val="0"/>
                        </a:spcAft>
                      </a:pPr>
                      <a:r>
                        <a:rPr lang="en-US" sz="1800" u="sng">
                          <a:effectLst/>
                          <a:hlinkClick r:id="rId2"/>
                        </a:rPr>
                        <a:t>masterminh219@gmail.com</a:t>
                      </a:r>
                      <a:endParaRPr lang="en-US"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r>
              <a:tr h="900100">
                <a:tc>
                  <a:txBody>
                    <a:bodyPr/>
                    <a:lstStyle/>
                    <a:p>
                      <a:pPr algn="just">
                        <a:spcAft>
                          <a:spcPts val="0"/>
                        </a:spcAft>
                      </a:pPr>
                      <a:r>
                        <a:rPr lang="en-US" sz="1800">
                          <a:effectLst/>
                        </a:rPr>
                        <a:t>13 11 026</a:t>
                      </a:r>
                      <a:endParaRPr lang="en-US"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just">
                        <a:spcAft>
                          <a:spcPts val="0"/>
                        </a:spcAft>
                      </a:pPr>
                      <a:r>
                        <a:rPr lang="en-US" sz="1800">
                          <a:effectLst/>
                        </a:rPr>
                        <a:t>Huỳnh Công Toàn</a:t>
                      </a:r>
                      <a:endParaRPr lang="en-US"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just">
                        <a:spcAft>
                          <a:spcPts val="0"/>
                        </a:spcAft>
                      </a:pPr>
                      <a:r>
                        <a:rPr lang="en-US" sz="1800">
                          <a:effectLst/>
                        </a:rPr>
                        <a:t>0121-516-1090</a:t>
                      </a:r>
                      <a:endParaRPr lang="en-US"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just">
                        <a:spcAft>
                          <a:spcPts val="0"/>
                        </a:spcAft>
                      </a:pPr>
                      <a:r>
                        <a:rPr lang="en-US" sz="1800" u="sng">
                          <a:effectLst/>
                          <a:hlinkClick r:id="rId3"/>
                        </a:rPr>
                        <a:t>alex7huynh@gmail.com</a:t>
                      </a:r>
                      <a:endParaRPr lang="en-US"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r>
              <a:tr h="900100">
                <a:tc>
                  <a:txBody>
                    <a:bodyPr/>
                    <a:lstStyle/>
                    <a:p>
                      <a:pPr algn="just">
                        <a:spcAft>
                          <a:spcPts val="0"/>
                        </a:spcAft>
                      </a:pPr>
                      <a:r>
                        <a:rPr lang="en-US" sz="1800">
                          <a:effectLst/>
                        </a:rPr>
                        <a:t>13 11 048</a:t>
                      </a:r>
                      <a:endParaRPr lang="en-US"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just">
                        <a:spcAft>
                          <a:spcPts val="0"/>
                        </a:spcAft>
                      </a:pPr>
                      <a:r>
                        <a:rPr lang="en-US" sz="1800">
                          <a:effectLst/>
                        </a:rPr>
                        <a:t>Dương Xuân Long</a:t>
                      </a:r>
                      <a:endParaRPr lang="en-US"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just">
                        <a:spcAft>
                          <a:spcPts val="0"/>
                        </a:spcAft>
                      </a:pPr>
                      <a:r>
                        <a:rPr lang="en-US" sz="1800">
                          <a:effectLst/>
                        </a:rPr>
                        <a:t>097-357-0042</a:t>
                      </a:r>
                      <a:endParaRPr lang="en-US"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just">
                        <a:spcAft>
                          <a:spcPts val="0"/>
                        </a:spcAft>
                      </a:pPr>
                      <a:r>
                        <a:rPr lang="en-US" sz="1800" u="sng">
                          <a:effectLst/>
                          <a:hlinkClick r:id="rId4"/>
                        </a:rPr>
                        <a:t>kht_vvkt@yahoo.com.vn</a:t>
                      </a:r>
                      <a:endParaRPr lang="en-US"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r>
              <a:tr h="450050">
                <a:tc>
                  <a:txBody>
                    <a:bodyPr/>
                    <a:lstStyle/>
                    <a:p>
                      <a:pPr algn="just">
                        <a:spcAft>
                          <a:spcPts val="0"/>
                        </a:spcAft>
                      </a:pPr>
                      <a:r>
                        <a:rPr lang="en-US" sz="1800">
                          <a:effectLst/>
                        </a:rPr>
                        <a:t>13 11 058</a:t>
                      </a:r>
                      <a:endParaRPr lang="en-US"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just">
                        <a:spcAft>
                          <a:spcPts val="0"/>
                        </a:spcAft>
                      </a:pPr>
                      <a:r>
                        <a:rPr lang="en-US" sz="1800">
                          <a:effectLst/>
                        </a:rPr>
                        <a:t>Hồ Văn Tấn</a:t>
                      </a:r>
                      <a:endParaRPr lang="en-US"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just">
                        <a:spcAft>
                          <a:spcPts val="0"/>
                        </a:spcAft>
                      </a:pPr>
                      <a:r>
                        <a:rPr lang="en-US" sz="1800">
                          <a:effectLst/>
                        </a:rPr>
                        <a:t>090-290-9334</a:t>
                      </a:r>
                      <a:endParaRPr lang="en-US"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just">
                        <a:spcAft>
                          <a:spcPts val="0"/>
                        </a:spcAft>
                      </a:pPr>
                      <a:r>
                        <a:rPr lang="en-US" sz="1800" u="sng">
                          <a:effectLst/>
                          <a:hlinkClick r:id="rId5"/>
                        </a:rPr>
                        <a:t>tanhv90@gmail.com</a:t>
                      </a:r>
                      <a:endParaRPr lang="en-US"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3386242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395288" y="115888"/>
            <a:ext cx="8229600" cy="909637"/>
          </a:xfrm>
        </p:spPr>
        <p:txBody>
          <a:bodyPr/>
          <a:lstStyle/>
          <a:p>
            <a:pPr algn="l" eaLnBrk="1" hangingPunct="1"/>
            <a:r>
              <a:rPr lang="en-US" sz="3200" smtClean="0">
                <a:solidFill>
                  <a:schemeClr val="bg1"/>
                </a:solidFill>
              </a:rPr>
              <a:t>2. Tổng Quan LBP</a:t>
            </a:r>
            <a:endParaRPr lang="en-US" b="1" smtClean="0"/>
          </a:p>
        </p:txBody>
      </p:sp>
      <p:sp>
        <p:nvSpPr>
          <p:cNvPr id="20483" name="Content Placeholder 2"/>
          <p:cNvSpPr>
            <a:spLocks noGrp="1"/>
          </p:cNvSpPr>
          <p:nvPr>
            <p:ph idx="1"/>
          </p:nvPr>
        </p:nvSpPr>
        <p:spPr>
          <a:xfrm>
            <a:off x="0" y="1125538"/>
            <a:ext cx="9144000" cy="935037"/>
          </a:xfrm>
        </p:spPr>
        <p:txBody>
          <a:bodyPr anchor="ctr"/>
          <a:lstStyle/>
          <a:p>
            <a:pPr marL="457200" lvl="1" indent="0">
              <a:buFontTx/>
              <a:buNone/>
            </a:pPr>
            <a:r>
              <a:rPr lang="en-US" smtClean="0"/>
              <a:t>2.3 LBP trong không gian và thời gian (LBP-3D)(tt)</a:t>
            </a:r>
            <a:endParaRPr lang="en-US" i="1" smtClean="0"/>
          </a:p>
        </p:txBody>
      </p:sp>
      <p:sp>
        <p:nvSpPr>
          <p:cNvPr id="20484" name="Content Placeholder 2"/>
          <p:cNvSpPr txBox="1">
            <a:spLocks/>
          </p:cNvSpPr>
          <p:nvPr/>
        </p:nvSpPr>
        <p:spPr bwMode="auto">
          <a:xfrm>
            <a:off x="547688" y="1844675"/>
            <a:ext cx="8229600"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buFontTx/>
              <a:buChar char="•"/>
            </a:pPr>
            <a:r>
              <a:rPr lang="en-US" sz="2800"/>
              <a:t>Vùng lân cận của mỗi điểm ảnh vì thế được định nghĩa trong một không gian ba chiều. Tương tự như LBP, các volume texton có thể được định nghĩa và rút ra thành biểu đồ tần số. Chính vì vậy mà VLBP kết hợp cả cử động và diện mạo thành một mô tả kết cấu bề mặt động.</a:t>
            </a:r>
          </a:p>
          <a:p>
            <a:pPr>
              <a:spcBef>
                <a:spcPct val="20000"/>
              </a:spcBef>
              <a:buFontTx/>
              <a:buChar char="•"/>
            </a:pPr>
            <a:r>
              <a:rPr lang="en-US" sz="2800"/>
              <a:t>LBP trên mặt phẳng ba miền trực giao (LBP-TOP): XY, XT, YT và kết nối các thống kê hội tụ LBP vào ba hướng này.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395288" y="115888"/>
            <a:ext cx="8229600" cy="909637"/>
          </a:xfrm>
        </p:spPr>
        <p:txBody>
          <a:bodyPr/>
          <a:lstStyle/>
          <a:p>
            <a:pPr algn="l" eaLnBrk="1" hangingPunct="1"/>
            <a:r>
              <a:rPr lang="en-US" sz="3200" smtClean="0">
                <a:solidFill>
                  <a:schemeClr val="bg1"/>
                </a:solidFill>
              </a:rPr>
              <a:t>2. Tổng Quan LBP</a:t>
            </a:r>
            <a:endParaRPr lang="en-US" b="1" smtClean="0"/>
          </a:p>
        </p:txBody>
      </p:sp>
      <p:sp>
        <p:nvSpPr>
          <p:cNvPr id="21507" name="Content Placeholder 2"/>
          <p:cNvSpPr>
            <a:spLocks noGrp="1"/>
          </p:cNvSpPr>
          <p:nvPr>
            <p:ph idx="1"/>
          </p:nvPr>
        </p:nvSpPr>
        <p:spPr>
          <a:xfrm>
            <a:off x="0" y="1125538"/>
            <a:ext cx="9144000" cy="935037"/>
          </a:xfrm>
        </p:spPr>
        <p:txBody>
          <a:bodyPr anchor="ctr"/>
          <a:lstStyle/>
          <a:p>
            <a:pPr marL="457200" lvl="1" indent="0">
              <a:buFontTx/>
              <a:buNone/>
            </a:pPr>
            <a:r>
              <a:rPr lang="en-US" smtClean="0"/>
              <a:t>2.3 LBP trong không gian và thời gian (LBP-3D)(tt)</a:t>
            </a:r>
            <a:endParaRPr lang="en-US" i="1" smtClean="0"/>
          </a:p>
        </p:txBody>
      </p:sp>
      <p:sp>
        <p:nvSpPr>
          <p:cNvPr id="21508" name="Content Placeholder 2"/>
          <p:cNvSpPr txBox="1">
            <a:spLocks/>
          </p:cNvSpPr>
          <p:nvPr/>
        </p:nvSpPr>
        <p:spPr bwMode="auto">
          <a:xfrm>
            <a:off x="0" y="1989138"/>
            <a:ext cx="9144000"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a:spcBef>
                <a:spcPct val="20000"/>
              </a:spcBef>
              <a:buFont typeface="Arial" panose="020B0604020202020204" pitchFamily="34" charset="0"/>
              <a:buChar char="•"/>
            </a:pPr>
            <a:r>
              <a:rPr lang="en-US" sz="2800"/>
              <a:t>Các luật LBP trích từ miền XY, XT và YT biểu diễn thành XY-LBP, XT-LBP và YT-LBP cho tất cả các điểm ảnh và được nối lại thành một biểu đồ tần số duy nhất.</a:t>
            </a:r>
          </a:p>
          <a:p>
            <a:pPr lvl="1">
              <a:spcBef>
                <a:spcPct val="20000"/>
              </a:spcBef>
              <a:buFont typeface="Arial" panose="020B0604020202020204" pitchFamily="34" charset="0"/>
              <a:buChar char="•"/>
            </a:pPr>
            <a:r>
              <a:rPr lang="en-US" sz="2800"/>
              <a:t>Tổng quát hơn, bán kính trong trục X,Y,T và số các điểm lân cận trong miền XY, XT và YT có thể được biểu thị bằng R</a:t>
            </a:r>
            <a:r>
              <a:rPr lang="en-US" sz="2800" baseline="-25000"/>
              <a:t>X</a:t>
            </a:r>
            <a:r>
              <a:rPr lang="en-US" sz="2800"/>
              <a:t>, R</a:t>
            </a:r>
            <a:r>
              <a:rPr lang="en-US" sz="2800" baseline="-25000"/>
              <a:t>Y</a:t>
            </a:r>
            <a:r>
              <a:rPr lang="en-US" sz="2800"/>
              <a:t>, R</a:t>
            </a:r>
            <a:r>
              <a:rPr lang="en-US" sz="2800" baseline="-25000"/>
              <a:t>T</a:t>
            </a:r>
            <a:r>
              <a:rPr lang="en-US" sz="2800"/>
              <a:t>, P</a:t>
            </a:r>
            <a:r>
              <a:rPr lang="en-US" sz="2800" baseline="-25000"/>
              <a:t>XY</a:t>
            </a:r>
            <a:r>
              <a:rPr lang="en-US" sz="2800"/>
              <a:t>, P</a:t>
            </a:r>
            <a:r>
              <a:rPr lang="en-US" sz="2800" baseline="-25000"/>
              <a:t>XT</a:t>
            </a:r>
            <a:r>
              <a:rPr lang="en-US" sz="2800"/>
              <a:t> và P</a:t>
            </a:r>
            <a:r>
              <a:rPr lang="en-US" sz="2800" baseline="-25000"/>
              <a:t>YT</a:t>
            </a:r>
            <a:r>
              <a:rPr lang="en-US" sz="2800"/>
              <a:t>. </a:t>
            </a:r>
            <a:endParaRPr lang="en-US" sz="2800" i="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395288" y="115888"/>
            <a:ext cx="8229600" cy="909637"/>
          </a:xfrm>
        </p:spPr>
        <p:txBody>
          <a:bodyPr/>
          <a:lstStyle/>
          <a:p>
            <a:pPr algn="l" eaLnBrk="1" hangingPunct="1"/>
            <a:r>
              <a:rPr lang="en-US" sz="3200" smtClean="0">
                <a:solidFill>
                  <a:schemeClr val="bg1"/>
                </a:solidFill>
              </a:rPr>
              <a:t>2. Tổng Quan LBP</a:t>
            </a:r>
            <a:endParaRPr lang="en-US" b="1" smtClean="0"/>
          </a:p>
        </p:txBody>
      </p:sp>
      <p:sp>
        <p:nvSpPr>
          <p:cNvPr id="22531" name="Content Placeholder 2"/>
          <p:cNvSpPr>
            <a:spLocks noGrp="1"/>
          </p:cNvSpPr>
          <p:nvPr>
            <p:ph idx="1"/>
          </p:nvPr>
        </p:nvSpPr>
        <p:spPr>
          <a:xfrm>
            <a:off x="0" y="1125538"/>
            <a:ext cx="9144000" cy="935037"/>
          </a:xfrm>
        </p:spPr>
        <p:txBody>
          <a:bodyPr anchor="ctr"/>
          <a:lstStyle/>
          <a:p>
            <a:pPr marL="457200" lvl="1" indent="0">
              <a:buFontTx/>
              <a:buNone/>
            </a:pPr>
            <a:r>
              <a:rPr lang="en-US" smtClean="0"/>
              <a:t>2.3 LBP trong không gian và thời gian (LBP-3D)(tt)</a:t>
            </a:r>
            <a:endParaRPr lang="en-US" i="1" smtClean="0"/>
          </a:p>
        </p:txBody>
      </p:sp>
      <p:sp>
        <p:nvSpPr>
          <p:cNvPr id="19460" name="Content Placeholder 2"/>
          <p:cNvSpPr txBox="1">
            <a:spLocks noRot="1" noChangeAspect="1" noMove="1" noResize="1" noEditPoints="1" noAdjustHandles="1" noChangeArrowheads="1" noChangeShapeType="1" noTextEdit="1"/>
          </p:cNvSpPr>
          <p:nvPr/>
        </p:nvSpPr>
        <p:spPr bwMode="auto">
          <a:xfrm>
            <a:off x="547688" y="1844675"/>
            <a:ext cx="8229600" cy="4321175"/>
          </a:xfrm>
          <a:prstGeom prst="rect">
            <a:avLst/>
          </a:prstGeom>
          <a:blipFill rotWithShape="1">
            <a:blip r:embed="rId2"/>
            <a:stretch>
              <a:fillRect l="-1333" t="-1412"/>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r>
              <a:rPr lang="en-US">
                <a:noFill/>
                <a:latin typeface="Arial" charset="0"/>
                <a:cs typeface="Arial" charset="0"/>
              </a:rPr>
              <a:t> </a:t>
            </a:r>
          </a:p>
        </p:txBody>
      </p:sp>
      <p:pic>
        <p:nvPicPr>
          <p:cNvPr id="2253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688" y="4797425"/>
            <a:ext cx="7624762"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395288" y="115888"/>
            <a:ext cx="8229600" cy="909637"/>
          </a:xfrm>
        </p:spPr>
        <p:txBody>
          <a:bodyPr/>
          <a:lstStyle/>
          <a:p>
            <a:pPr algn="l" eaLnBrk="1" hangingPunct="1"/>
            <a:r>
              <a:rPr lang="en-US" sz="3200" smtClean="0">
                <a:solidFill>
                  <a:schemeClr val="bg1"/>
                </a:solidFill>
              </a:rPr>
              <a:t>2. Tổng Quan LBP</a:t>
            </a:r>
            <a:endParaRPr lang="en-US" b="1" smtClean="0"/>
          </a:p>
        </p:txBody>
      </p:sp>
      <p:sp>
        <p:nvSpPr>
          <p:cNvPr id="23555" name="Content Placeholder 2"/>
          <p:cNvSpPr>
            <a:spLocks noGrp="1"/>
          </p:cNvSpPr>
          <p:nvPr>
            <p:ph idx="1"/>
          </p:nvPr>
        </p:nvSpPr>
        <p:spPr>
          <a:xfrm>
            <a:off x="0" y="1125538"/>
            <a:ext cx="9144000" cy="935037"/>
          </a:xfrm>
        </p:spPr>
        <p:txBody>
          <a:bodyPr anchor="ctr"/>
          <a:lstStyle/>
          <a:p>
            <a:pPr marL="457200" lvl="1" indent="0">
              <a:buFontTx/>
              <a:buNone/>
            </a:pPr>
            <a:r>
              <a:rPr lang="en-US" smtClean="0"/>
              <a:t>2.3 LBP trong không gian và thời gian (LBP-3D)(tt)</a:t>
            </a:r>
            <a:endParaRPr lang="en-US" i="1" smtClean="0"/>
          </a:p>
        </p:txBody>
      </p:sp>
      <p:sp>
        <p:nvSpPr>
          <p:cNvPr id="23556" name="Content Placeholder 2"/>
          <p:cNvSpPr txBox="1">
            <a:spLocks/>
          </p:cNvSpPr>
          <p:nvPr/>
        </p:nvSpPr>
        <p:spPr bwMode="auto">
          <a:xfrm>
            <a:off x="547688" y="1844675"/>
            <a:ext cx="8229600"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buFontTx/>
              <a:buChar char="•"/>
            </a:pPr>
            <a:r>
              <a:rPr lang="en-US" sz="2800"/>
              <a:t>Tương tự như LBP thuần túy, biểu đồ tần số phải được chuẩn hóa để có một mô tả chặt chẽ dùng để so sánh các kết cấu bề mặt động:</a:t>
            </a:r>
          </a:p>
          <a:p>
            <a:pPr>
              <a:spcBef>
                <a:spcPct val="20000"/>
              </a:spcBef>
              <a:buFontTx/>
              <a:buChar char="•"/>
            </a:pPr>
            <a:endParaRPr lang="en-US" sz="2800"/>
          </a:p>
        </p:txBody>
      </p:sp>
      <p:pic>
        <p:nvPicPr>
          <p:cNvPr id="2355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850" y="3716338"/>
            <a:ext cx="8056563"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95288" y="115888"/>
            <a:ext cx="8229600" cy="909637"/>
          </a:xfrm>
        </p:spPr>
        <p:txBody>
          <a:bodyPr/>
          <a:lstStyle/>
          <a:p>
            <a:pPr algn="l" eaLnBrk="1" hangingPunct="1"/>
            <a:r>
              <a:rPr lang="en-US" sz="3200" smtClean="0">
                <a:solidFill>
                  <a:schemeClr val="bg1"/>
                </a:solidFill>
              </a:rPr>
              <a:t>2. Tổng Quan LBP</a:t>
            </a:r>
            <a:endParaRPr lang="en-US" b="1" smtClean="0"/>
          </a:p>
        </p:txBody>
      </p:sp>
      <p:sp>
        <p:nvSpPr>
          <p:cNvPr id="24579" name="Content Placeholder 2"/>
          <p:cNvSpPr>
            <a:spLocks noGrp="1"/>
          </p:cNvSpPr>
          <p:nvPr>
            <p:ph idx="1"/>
          </p:nvPr>
        </p:nvSpPr>
        <p:spPr>
          <a:xfrm>
            <a:off x="0" y="1125538"/>
            <a:ext cx="9144000" cy="935037"/>
          </a:xfrm>
        </p:spPr>
        <p:txBody>
          <a:bodyPr anchor="ctr"/>
          <a:lstStyle/>
          <a:p>
            <a:pPr marL="457200" lvl="1" indent="0">
              <a:buFontTx/>
              <a:buNone/>
            </a:pPr>
            <a:r>
              <a:rPr lang="en-US" smtClean="0"/>
              <a:t>2.4 LBP Đa Thức(tt)</a:t>
            </a:r>
            <a:endParaRPr lang="en-US" i="1" smtClean="0"/>
          </a:p>
        </p:txBody>
      </p:sp>
      <p:sp>
        <p:nvSpPr>
          <p:cNvPr id="24580" name="Content Placeholder 2"/>
          <p:cNvSpPr txBox="1">
            <a:spLocks/>
          </p:cNvSpPr>
          <p:nvPr/>
        </p:nvSpPr>
        <p:spPr bwMode="auto">
          <a:xfrm>
            <a:off x="547688" y="1844675"/>
            <a:ext cx="8229600"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Char char="•"/>
            </a:pPr>
            <a:r>
              <a:rPr lang="en-US" sz="2800"/>
              <a:t>Bởi vì LBP đặc trưng được tính toán trong một vùng lân cận 3 x 3 không thể bao quát các cấu trúc quy mô lớn nên LBP đa mức (multi-scale LBP) được đề xuất để giải quyết hạn chế này.</a:t>
            </a:r>
          </a:p>
          <a:p>
            <a:pPr>
              <a:buFont typeface="Arial" panose="020B0604020202020204" pitchFamily="34" charset="0"/>
              <a:buChar char="•"/>
            </a:pPr>
            <a:endParaRPr lang="en-US" sz="2800"/>
          </a:p>
        </p:txBody>
      </p:sp>
      <p:pic>
        <p:nvPicPr>
          <p:cNvPr id="2458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4035425"/>
            <a:ext cx="5329238"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395288" y="115888"/>
            <a:ext cx="8229600" cy="909637"/>
          </a:xfrm>
        </p:spPr>
        <p:txBody>
          <a:bodyPr/>
          <a:lstStyle/>
          <a:p>
            <a:pPr algn="l" eaLnBrk="1" hangingPunct="1"/>
            <a:r>
              <a:rPr lang="en-US" sz="3200" smtClean="0">
                <a:solidFill>
                  <a:schemeClr val="bg1"/>
                </a:solidFill>
              </a:rPr>
              <a:t>2. Tổng Quan LBP</a:t>
            </a:r>
            <a:endParaRPr lang="en-US" b="1" smtClean="0"/>
          </a:p>
        </p:txBody>
      </p:sp>
      <p:sp>
        <p:nvSpPr>
          <p:cNvPr id="25603" name="Content Placeholder 2"/>
          <p:cNvSpPr>
            <a:spLocks noGrp="1"/>
          </p:cNvSpPr>
          <p:nvPr>
            <p:ph idx="1"/>
          </p:nvPr>
        </p:nvSpPr>
        <p:spPr>
          <a:xfrm>
            <a:off x="0" y="1125538"/>
            <a:ext cx="9144000" cy="935037"/>
          </a:xfrm>
        </p:spPr>
        <p:txBody>
          <a:bodyPr anchor="ctr"/>
          <a:lstStyle/>
          <a:p>
            <a:pPr marL="457200" lvl="1" indent="0">
              <a:buFontTx/>
              <a:buNone/>
            </a:pPr>
            <a:r>
              <a:rPr lang="en-US" smtClean="0"/>
              <a:t>2.4 LBP Đa Thức(tt)</a:t>
            </a:r>
            <a:endParaRPr lang="en-US" i="1" smtClean="0"/>
          </a:p>
        </p:txBody>
      </p:sp>
      <p:sp>
        <p:nvSpPr>
          <p:cNvPr id="25604" name="Content Placeholder 2"/>
          <p:cNvSpPr txBox="1">
            <a:spLocks/>
          </p:cNvSpPr>
          <p:nvPr/>
        </p:nvSpPr>
        <p:spPr bwMode="auto">
          <a:xfrm>
            <a:off x="547688" y="1844675"/>
            <a:ext cx="8229600"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Char char="•"/>
            </a:pPr>
            <a:r>
              <a:rPr lang="en-US" sz="2800"/>
              <a:t>Ở hình trên, giả sử bit đầu tiên ở luật trái nhất là 0, bit thứ ba ở luật bên phải của nó phải là 1. Tương tự, bit đầu trong luật trung tâm và bit thứ ba ở luật phải nhất phải khác nhau hoặc cùng bằng 1. Phần bên phải hình trên cho thấy một sự kết hợp bất khả thi các luật. Mỗi luật LBP giới hạn số tập các luật gần kế nó, làm cho “vùng tác động” của một luật lớn hơn vùng 3x3 điểm ảnh.</a:t>
            </a:r>
          </a:p>
          <a:p>
            <a:pPr>
              <a:buFont typeface="Arial" panose="020B0604020202020204" pitchFamily="34" charset="0"/>
              <a:buChar char="•"/>
            </a:pPr>
            <a:endParaRPr lang="en-US" sz="2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395288" y="115888"/>
            <a:ext cx="8229600" cy="909637"/>
          </a:xfrm>
        </p:spPr>
        <p:txBody>
          <a:bodyPr/>
          <a:lstStyle/>
          <a:p>
            <a:pPr algn="l" eaLnBrk="1" hangingPunct="1"/>
            <a:r>
              <a:rPr lang="en-US" sz="3200" smtClean="0">
                <a:solidFill>
                  <a:schemeClr val="bg1"/>
                </a:solidFill>
              </a:rPr>
              <a:t>2. Tổng Quan LBP</a:t>
            </a:r>
            <a:endParaRPr lang="en-US" b="1" smtClean="0"/>
          </a:p>
        </p:txBody>
      </p:sp>
      <p:sp>
        <p:nvSpPr>
          <p:cNvPr id="26627" name="Content Placeholder 2"/>
          <p:cNvSpPr>
            <a:spLocks noGrp="1"/>
          </p:cNvSpPr>
          <p:nvPr>
            <p:ph idx="1"/>
          </p:nvPr>
        </p:nvSpPr>
        <p:spPr>
          <a:xfrm>
            <a:off x="0" y="1125538"/>
            <a:ext cx="9144000" cy="935037"/>
          </a:xfrm>
        </p:spPr>
        <p:txBody>
          <a:bodyPr anchor="ctr"/>
          <a:lstStyle/>
          <a:p>
            <a:pPr marL="457200" lvl="1" indent="0">
              <a:buFontTx/>
              <a:buNone/>
            </a:pPr>
            <a:r>
              <a:rPr lang="en-US" smtClean="0"/>
              <a:t>2.4 LBP Đa Thức(tt)</a:t>
            </a:r>
            <a:endParaRPr lang="en-US" i="1" smtClean="0"/>
          </a:p>
        </p:txBody>
      </p:sp>
      <p:sp>
        <p:nvSpPr>
          <p:cNvPr id="26628" name="Content Placeholder 2"/>
          <p:cNvSpPr txBox="1">
            <a:spLocks/>
          </p:cNvSpPr>
          <p:nvPr/>
        </p:nvSpPr>
        <p:spPr bwMode="auto">
          <a:xfrm>
            <a:off x="547688" y="1844675"/>
            <a:ext cx="8229600"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Char char="•"/>
            </a:pPr>
            <a:r>
              <a:rPr lang="en-US" sz="2800"/>
              <a:t>LBP đa mức được mở rộng thành LBP khối đa mức (multiscale block LBP) và được dùng chủ yếu khi phân tích ảnh khuôn mặt. Ý tưởng chính của MB-LBP là so sánh giá trị điểm ảnh trung bình trong khối nhỏ thay vì so sánh các giá trị điểm ảnh. Toán tử này luôn xem xét 8 vùng lân cận, tạo ra các nhãn từ 0 đến 255</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395288" y="115888"/>
            <a:ext cx="8229600" cy="909637"/>
          </a:xfrm>
        </p:spPr>
        <p:txBody>
          <a:bodyPr/>
          <a:lstStyle/>
          <a:p>
            <a:pPr algn="l" eaLnBrk="1" hangingPunct="1"/>
            <a:r>
              <a:rPr lang="en-US" sz="3200" smtClean="0">
                <a:solidFill>
                  <a:schemeClr val="bg1"/>
                </a:solidFill>
              </a:rPr>
              <a:t>2. Tổng Quan LBP</a:t>
            </a:r>
            <a:endParaRPr lang="en-US" b="1" smtClean="0"/>
          </a:p>
        </p:txBody>
      </p:sp>
      <p:sp>
        <p:nvSpPr>
          <p:cNvPr id="27651" name="Content Placeholder 2"/>
          <p:cNvSpPr>
            <a:spLocks noGrp="1"/>
          </p:cNvSpPr>
          <p:nvPr>
            <p:ph idx="1"/>
          </p:nvPr>
        </p:nvSpPr>
        <p:spPr>
          <a:xfrm>
            <a:off x="0" y="1125538"/>
            <a:ext cx="9144000" cy="935037"/>
          </a:xfrm>
        </p:spPr>
        <p:txBody>
          <a:bodyPr anchor="ctr"/>
          <a:lstStyle/>
          <a:p>
            <a:pPr marL="457200" lvl="1" indent="0">
              <a:buFontTx/>
              <a:buNone/>
            </a:pPr>
            <a:r>
              <a:rPr lang="en-US" smtClean="0"/>
              <a:t>2.5 Miêu tả khuôn mặt sử dụng LBP</a:t>
            </a:r>
            <a:endParaRPr lang="en-US" i="1" smtClean="0"/>
          </a:p>
        </p:txBody>
      </p:sp>
      <p:sp>
        <p:nvSpPr>
          <p:cNvPr id="27652" name="Content Placeholder 2"/>
          <p:cNvSpPr txBox="1">
            <a:spLocks/>
          </p:cNvSpPr>
          <p:nvPr/>
        </p:nvSpPr>
        <p:spPr bwMode="auto">
          <a:xfrm>
            <a:off x="547688" y="2420938"/>
            <a:ext cx="8229600" cy="3744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Char char="•"/>
            </a:pPr>
            <a:r>
              <a:rPr lang="en-US" sz="2800"/>
              <a:t>Mã LBP trong một hình ảnh được sẽ được thu thập vào một biểu đồ sau đó phân loại bằng việc tính toán những biểu đồ đơn giản tương đương nhau</a:t>
            </a:r>
          </a:p>
          <a:p>
            <a:pPr>
              <a:buFont typeface="Arial" panose="020B0604020202020204" pitchFamily="34" charset="0"/>
              <a:buChar char="•"/>
            </a:pPr>
            <a:r>
              <a:rPr lang="en-US" sz="2800"/>
              <a:t>Các phương pháp cơ bản cho LBP dựa trên mô tả khuôn mặt như sau: các mặt hình ảnh được chia thành các khu vực địa phương và những LBP miêu tả kết cấu bề mặt được chiết xuất từ vùng khác nhau một cách độc lập</a:t>
            </a:r>
          </a:p>
        </p:txBody>
      </p:sp>
      <p:sp>
        <p:nvSpPr>
          <p:cNvPr id="27653" name="Content Placeholder 2"/>
          <p:cNvSpPr txBox="1">
            <a:spLocks/>
          </p:cNvSpPr>
          <p:nvPr/>
        </p:nvSpPr>
        <p:spPr bwMode="auto">
          <a:xfrm>
            <a:off x="0" y="1628775"/>
            <a:ext cx="9144000" cy="93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a:spcBef>
                <a:spcPct val="20000"/>
              </a:spcBef>
            </a:pPr>
            <a:r>
              <a:rPr lang="en-US" sz="2800"/>
              <a:t>2.5.1 Biểu diễn khuôn mặt với hình ảnh tĩnh</a:t>
            </a:r>
            <a:endParaRPr lang="en-US" sz="2800" i="1"/>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395288" y="115888"/>
            <a:ext cx="8229600" cy="909637"/>
          </a:xfrm>
        </p:spPr>
        <p:txBody>
          <a:bodyPr/>
          <a:lstStyle/>
          <a:p>
            <a:pPr algn="l" eaLnBrk="1" hangingPunct="1"/>
            <a:r>
              <a:rPr lang="en-US" sz="3200" smtClean="0">
                <a:solidFill>
                  <a:schemeClr val="bg1"/>
                </a:solidFill>
              </a:rPr>
              <a:t>2. Tổng Quan LBP</a:t>
            </a:r>
            <a:endParaRPr lang="en-US" b="1" smtClean="0"/>
          </a:p>
        </p:txBody>
      </p:sp>
      <p:sp>
        <p:nvSpPr>
          <p:cNvPr id="28675" name="Content Placeholder 2"/>
          <p:cNvSpPr>
            <a:spLocks noGrp="1"/>
          </p:cNvSpPr>
          <p:nvPr>
            <p:ph idx="1"/>
          </p:nvPr>
        </p:nvSpPr>
        <p:spPr>
          <a:xfrm>
            <a:off x="0" y="1125538"/>
            <a:ext cx="9144000" cy="935037"/>
          </a:xfrm>
        </p:spPr>
        <p:txBody>
          <a:bodyPr anchor="ctr"/>
          <a:lstStyle/>
          <a:p>
            <a:pPr marL="457200" lvl="1" indent="0">
              <a:buFontTx/>
              <a:buNone/>
            </a:pPr>
            <a:r>
              <a:rPr lang="en-US" smtClean="0"/>
              <a:t>2.5 Miêu tả khuôn mặt sử dụng LBP</a:t>
            </a:r>
            <a:endParaRPr lang="en-US" i="1" smtClean="0"/>
          </a:p>
        </p:txBody>
      </p:sp>
      <p:sp>
        <p:nvSpPr>
          <p:cNvPr id="28676" name="Content Placeholder 2"/>
          <p:cNvSpPr txBox="1">
            <a:spLocks/>
          </p:cNvSpPr>
          <p:nvPr/>
        </p:nvSpPr>
        <p:spPr bwMode="auto">
          <a:xfrm>
            <a:off x="547688" y="2420938"/>
            <a:ext cx="8229600" cy="3744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Char char="•"/>
            </a:pPr>
            <a:r>
              <a:rPr lang="en-US" sz="2800"/>
              <a:t>Biểu đồ cơ bản được sử dụng để thu thập thông tin về các mã LBP trong một hình ảnh có thể được mở rộng thành một biểu đồ không gian cải tiến mà nó mã hóa mã hóa cả sự xuất hiện và quan hệ không gian của các vùng trên khuôn mặt</a:t>
            </a:r>
          </a:p>
          <a:p>
            <a:pPr>
              <a:buFont typeface="Arial" panose="020B0604020202020204" pitchFamily="34" charset="0"/>
              <a:buChar char="•"/>
            </a:pPr>
            <a:endParaRPr lang="en-US" sz="2800"/>
          </a:p>
        </p:txBody>
      </p:sp>
      <p:sp>
        <p:nvSpPr>
          <p:cNvPr id="28677" name="Content Placeholder 2"/>
          <p:cNvSpPr txBox="1">
            <a:spLocks/>
          </p:cNvSpPr>
          <p:nvPr/>
        </p:nvSpPr>
        <p:spPr bwMode="auto">
          <a:xfrm>
            <a:off x="0" y="1628775"/>
            <a:ext cx="9144000" cy="93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a:spcBef>
                <a:spcPct val="20000"/>
              </a:spcBef>
            </a:pPr>
            <a:r>
              <a:rPr lang="en-US" sz="2800"/>
              <a:t>2.5.1 Biểu diễn khuôn mặt với hình ảnh tĩnh(tt)</a:t>
            </a:r>
            <a:endParaRPr lang="en-US" sz="2800" i="1"/>
          </a:p>
        </p:txBody>
      </p:sp>
      <p:pic>
        <p:nvPicPr>
          <p:cNvPr id="28678"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3500" y="5373688"/>
            <a:ext cx="6657975" cy="108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395288" y="115888"/>
            <a:ext cx="8229600" cy="909637"/>
          </a:xfrm>
        </p:spPr>
        <p:txBody>
          <a:bodyPr/>
          <a:lstStyle/>
          <a:p>
            <a:pPr algn="l" eaLnBrk="1" hangingPunct="1"/>
            <a:r>
              <a:rPr lang="en-US" sz="3200" smtClean="0">
                <a:solidFill>
                  <a:schemeClr val="bg1"/>
                </a:solidFill>
              </a:rPr>
              <a:t>2. Tổng Quan LBP</a:t>
            </a:r>
            <a:endParaRPr lang="en-US" b="1" smtClean="0"/>
          </a:p>
        </p:txBody>
      </p:sp>
      <p:sp>
        <p:nvSpPr>
          <p:cNvPr id="29699" name="Content Placeholder 2"/>
          <p:cNvSpPr>
            <a:spLocks noGrp="1"/>
          </p:cNvSpPr>
          <p:nvPr>
            <p:ph idx="1"/>
          </p:nvPr>
        </p:nvSpPr>
        <p:spPr>
          <a:xfrm>
            <a:off x="0" y="1125538"/>
            <a:ext cx="9144000" cy="935037"/>
          </a:xfrm>
        </p:spPr>
        <p:txBody>
          <a:bodyPr anchor="ctr"/>
          <a:lstStyle/>
          <a:p>
            <a:pPr marL="457200" lvl="1" indent="0">
              <a:buFontTx/>
              <a:buNone/>
            </a:pPr>
            <a:r>
              <a:rPr lang="en-US" smtClean="0"/>
              <a:t>2.5 Miêu tả khuôn mặt sử dụng LBP</a:t>
            </a:r>
            <a:endParaRPr lang="en-US" i="1" smtClean="0"/>
          </a:p>
        </p:txBody>
      </p:sp>
      <p:sp>
        <p:nvSpPr>
          <p:cNvPr id="29700" name="Content Placeholder 2"/>
          <p:cNvSpPr txBox="1">
            <a:spLocks/>
          </p:cNvSpPr>
          <p:nvPr/>
        </p:nvSpPr>
        <p:spPr bwMode="auto">
          <a:xfrm>
            <a:off x="547688" y="2420938"/>
            <a:ext cx="8229600" cy="3744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Char char="•"/>
            </a:pPr>
            <a:r>
              <a:rPr lang="en-US" sz="2800"/>
              <a:t>Biểu đồ này mang tính hiệu quả có sự mô tả của khuôn mặt trên ba cấp độ khác nhau trong cục bộ: các nhãn LBP cho biểu đồ chứa thông tin về các khuôn mẫu trên một cấp độ điểm ảnh, các nhãn được tóm tắt trong một khu vực nhỏ để sản sinh ra thông tin trên cấp độ khu vực và các biểu đồ khu vực được kết nối với nhau để xây dựng một mô tả khuôn mặt toàn thể.</a:t>
            </a:r>
          </a:p>
        </p:txBody>
      </p:sp>
      <p:sp>
        <p:nvSpPr>
          <p:cNvPr id="29701" name="Content Placeholder 2"/>
          <p:cNvSpPr txBox="1">
            <a:spLocks/>
          </p:cNvSpPr>
          <p:nvPr/>
        </p:nvSpPr>
        <p:spPr bwMode="auto">
          <a:xfrm>
            <a:off x="0" y="1628775"/>
            <a:ext cx="9144000" cy="93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a:spcBef>
                <a:spcPct val="20000"/>
              </a:spcBef>
            </a:pPr>
            <a:r>
              <a:rPr lang="en-US" sz="2800"/>
              <a:t>2.5.1 Biểu diễn khuôn mặt với hình ảnh tĩnh(tt)</a:t>
            </a:r>
            <a:endParaRPr lang="en-US" sz="2800" i="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395288" y="188913"/>
            <a:ext cx="8229600" cy="981075"/>
          </a:xfrm>
        </p:spPr>
        <p:txBody>
          <a:bodyPr/>
          <a:lstStyle/>
          <a:p>
            <a:pPr eaLnBrk="1" hangingPunct="1"/>
            <a:r>
              <a:rPr lang="en-US" smtClean="0">
                <a:solidFill>
                  <a:schemeClr val="bg1"/>
                </a:solidFill>
              </a:rPr>
              <a:t>NỘI DUNG</a:t>
            </a:r>
          </a:p>
        </p:txBody>
      </p:sp>
      <p:sp>
        <p:nvSpPr>
          <p:cNvPr id="2" name="Rounded Rectangle 1"/>
          <p:cNvSpPr/>
          <p:nvPr/>
        </p:nvSpPr>
        <p:spPr>
          <a:xfrm>
            <a:off x="2051050" y="1520825"/>
            <a:ext cx="4824413" cy="792163"/>
          </a:xfrm>
          <a:prstGeom prst="round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p:spPr>
        <p:style>
          <a:lnRef idx="1">
            <a:schemeClr val="accent1"/>
          </a:lnRef>
          <a:fillRef idx="2">
            <a:schemeClr val="accent1"/>
          </a:fillRef>
          <a:effectRef idx="1">
            <a:schemeClr val="accent1"/>
          </a:effectRef>
          <a:fontRef idx="minor">
            <a:schemeClr val="dk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solidFill>
                  <a:schemeClr val="bg1"/>
                </a:solidFill>
              </a:rPr>
              <a:t>1. Tổng Quan Về Nhận Dạng Khuôn Mặt</a:t>
            </a:r>
          </a:p>
        </p:txBody>
      </p:sp>
      <p:sp>
        <p:nvSpPr>
          <p:cNvPr id="7" name="Rounded Rectangle 6"/>
          <p:cNvSpPr/>
          <p:nvPr/>
        </p:nvSpPr>
        <p:spPr>
          <a:xfrm>
            <a:off x="2058988" y="2781300"/>
            <a:ext cx="4824412" cy="792163"/>
          </a:xfrm>
          <a:prstGeom prst="roundRect">
            <a:avLst/>
          </a:prstGeom>
          <a:gradFill flip="none" rotWithShape="1">
            <a:gsLst>
              <a:gs pos="0">
                <a:srgbClr val="0099CC">
                  <a:shade val="30000"/>
                  <a:satMod val="115000"/>
                </a:srgbClr>
              </a:gs>
              <a:gs pos="50000">
                <a:srgbClr val="0099CC">
                  <a:shade val="67500"/>
                  <a:satMod val="115000"/>
                </a:srgbClr>
              </a:gs>
              <a:gs pos="100000">
                <a:srgbClr val="0099CC">
                  <a:shade val="100000"/>
                  <a:satMod val="115000"/>
                </a:srgbClr>
              </a:gs>
            </a:gsLst>
            <a:lin ang="5400000" scaled="1"/>
            <a:tileRect/>
          </a:gradFill>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defRPr/>
            </a:pPr>
            <a:r>
              <a:rPr lang="en-US" dirty="0">
                <a:solidFill>
                  <a:schemeClr val="bg1"/>
                </a:solidFill>
              </a:rPr>
              <a:t>    2. </a:t>
            </a:r>
            <a:r>
              <a:rPr lang="en-US" dirty="0" err="1">
                <a:solidFill>
                  <a:schemeClr val="bg1"/>
                </a:solidFill>
              </a:rPr>
              <a:t>Tổng</a:t>
            </a:r>
            <a:r>
              <a:rPr lang="en-US" dirty="0">
                <a:solidFill>
                  <a:schemeClr val="bg1"/>
                </a:solidFill>
              </a:rPr>
              <a:t> </a:t>
            </a:r>
            <a:r>
              <a:rPr lang="en-US" dirty="0" err="1">
                <a:solidFill>
                  <a:schemeClr val="bg1"/>
                </a:solidFill>
              </a:rPr>
              <a:t>Quan</a:t>
            </a:r>
            <a:r>
              <a:rPr lang="en-US" dirty="0">
                <a:solidFill>
                  <a:schemeClr val="bg1"/>
                </a:solidFill>
              </a:rPr>
              <a:t> </a:t>
            </a:r>
            <a:r>
              <a:rPr lang="en-US" dirty="0" err="1">
                <a:solidFill>
                  <a:schemeClr val="bg1"/>
                </a:solidFill>
              </a:rPr>
              <a:t>về</a:t>
            </a:r>
            <a:r>
              <a:rPr lang="en-US" dirty="0">
                <a:solidFill>
                  <a:schemeClr val="bg1"/>
                </a:solidFill>
              </a:rPr>
              <a:t> LBP</a:t>
            </a:r>
          </a:p>
        </p:txBody>
      </p:sp>
      <p:sp>
        <p:nvSpPr>
          <p:cNvPr id="8" name="Rounded Rectangle 7"/>
          <p:cNvSpPr/>
          <p:nvPr/>
        </p:nvSpPr>
        <p:spPr>
          <a:xfrm>
            <a:off x="2089150" y="4005263"/>
            <a:ext cx="4824413" cy="792162"/>
          </a:xfrm>
          <a:prstGeom prst="round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5400000" scaled="1"/>
            <a:tileRect/>
          </a:gradFill>
        </p:spPr>
        <p:style>
          <a:lnRef idx="1">
            <a:schemeClr val="accent1"/>
          </a:lnRef>
          <a:fillRef idx="2">
            <a:schemeClr val="accent1"/>
          </a:fillRef>
          <a:effectRef idx="1">
            <a:schemeClr val="accent1"/>
          </a:effectRef>
          <a:fontRef idx="minor">
            <a:schemeClr val="dk1"/>
          </a:fontRef>
        </p:style>
        <p:txBody>
          <a:bodyPr anchor="ctr"/>
          <a:lstStyle/>
          <a:p>
            <a:pPr>
              <a:defRPr/>
            </a:pPr>
            <a:r>
              <a:rPr lang="en-US" dirty="0">
                <a:solidFill>
                  <a:schemeClr val="bg1"/>
                </a:solidFill>
              </a:rPr>
              <a:t>   3. </a:t>
            </a:r>
            <a:r>
              <a:rPr lang="en-US" dirty="0" err="1">
                <a:solidFill>
                  <a:schemeClr val="bg1"/>
                </a:solidFill>
              </a:rPr>
              <a:t>Bài</a:t>
            </a:r>
            <a:r>
              <a:rPr lang="en-US" dirty="0">
                <a:solidFill>
                  <a:schemeClr val="bg1"/>
                </a:solidFill>
              </a:rPr>
              <a:t> </a:t>
            </a:r>
            <a:r>
              <a:rPr lang="en-US" dirty="0" err="1">
                <a:solidFill>
                  <a:schemeClr val="bg1"/>
                </a:solidFill>
              </a:rPr>
              <a:t>Toán</a:t>
            </a:r>
            <a:r>
              <a:rPr lang="en-US" dirty="0">
                <a:solidFill>
                  <a:schemeClr val="bg1"/>
                </a:solidFill>
              </a:rPr>
              <a:t> </a:t>
            </a:r>
            <a:r>
              <a:rPr lang="en-US" dirty="0" err="1">
                <a:solidFill>
                  <a:schemeClr val="bg1"/>
                </a:solidFill>
              </a:rPr>
              <a:t>Ứng</a:t>
            </a:r>
            <a:r>
              <a:rPr lang="en-US" dirty="0">
                <a:solidFill>
                  <a:schemeClr val="bg1"/>
                </a:solidFill>
              </a:rPr>
              <a:t> </a:t>
            </a:r>
            <a:r>
              <a:rPr lang="en-US" dirty="0" err="1">
                <a:solidFill>
                  <a:schemeClr val="bg1"/>
                </a:solidFill>
              </a:rPr>
              <a:t>Dụng</a:t>
            </a:r>
            <a:endParaRPr lang="en-US" dirty="0">
              <a:solidFill>
                <a:schemeClr val="bg1"/>
              </a:solidFill>
            </a:endParaRPr>
          </a:p>
        </p:txBody>
      </p:sp>
      <p:sp>
        <p:nvSpPr>
          <p:cNvPr id="9" name="Rounded Rectangle 8"/>
          <p:cNvSpPr/>
          <p:nvPr/>
        </p:nvSpPr>
        <p:spPr>
          <a:xfrm>
            <a:off x="2058988" y="5229225"/>
            <a:ext cx="4824412" cy="792163"/>
          </a:xfrm>
          <a:prstGeom prst="roundRect">
            <a:avLst/>
          </a:prstGeom>
          <a:gradFill flip="none" rotWithShape="1">
            <a:gsLst>
              <a:gs pos="0">
                <a:schemeClr val="accent3">
                  <a:lumMod val="65000"/>
                  <a:shade val="30000"/>
                  <a:satMod val="115000"/>
                </a:schemeClr>
              </a:gs>
              <a:gs pos="50000">
                <a:schemeClr val="accent3">
                  <a:lumMod val="65000"/>
                  <a:shade val="67500"/>
                  <a:satMod val="115000"/>
                </a:schemeClr>
              </a:gs>
              <a:gs pos="100000">
                <a:schemeClr val="accent3">
                  <a:lumMod val="65000"/>
                  <a:shade val="100000"/>
                  <a:satMod val="115000"/>
                </a:schemeClr>
              </a:gs>
            </a:gsLst>
            <a:lin ang="5400000" scaled="1"/>
            <a:tileRect/>
          </a:gradFill>
        </p:spPr>
        <p:style>
          <a:lnRef idx="1">
            <a:schemeClr val="accent1"/>
          </a:lnRef>
          <a:fillRef idx="2">
            <a:schemeClr val="accent1"/>
          </a:fillRef>
          <a:effectRef idx="1">
            <a:schemeClr val="accent1"/>
          </a:effectRef>
          <a:fontRef idx="minor">
            <a:schemeClr val="dk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solidFill>
                  <a:schemeClr val="bg1"/>
                </a:solidFill>
              </a:rPr>
              <a:t>    4. Thực Nghiệm</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395288" y="115888"/>
            <a:ext cx="8229600" cy="909637"/>
          </a:xfrm>
        </p:spPr>
        <p:txBody>
          <a:bodyPr/>
          <a:lstStyle/>
          <a:p>
            <a:pPr algn="l" eaLnBrk="1" hangingPunct="1"/>
            <a:r>
              <a:rPr lang="en-US" sz="3200" smtClean="0">
                <a:solidFill>
                  <a:schemeClr val="bg1"/>
                </a:solidFill>
              </a:rPr>
              <a:t>2. Tổng Quan LBP</a:t>
            </a:r>
            <a:endParaRPr lang="en-US" b="1" smtClean="0"/>
          </a:p>
        </p:txBody>
      </p:sp>
      <p:sp>
        <p:nvSpPr>
          <p:cNvPr id="30723" name="Content Placeholder 2"/>
          <p:cNvSpPr>
            <a:spLocks noGrp="1"/>
          </p:cNvSpPr>
          <p:nvPr>
            <p:ph idx="1"/>
          </p:nvPr>
        </p:nvSpPr>
        <p:spPr>
          <a:xfrm>
            <a:off x="0" y="1125538"/>
            <a:ext cx="9144000" cy="935037"/>
          </a:xfrm>
        </p:spPr>
        <p:txBody>
          <a:bodyPr anchor="ctr"/>
          <a:lstStyle/>
          <a:p>
            <a:pPr marL="457200" lvl="1" indent="0">
              <a:buFontTx/>
              <a:buNone/>
            </a:pPr>
            <a:r>
              <a:rPr lang="en-US" smtClean="0"/>
              <a:t>2.5 Miêu tả khuôn mặt sử dụng LBP</a:t>
            </a:r>
            <a:endParaRPr lang="en-US" i="1" smtClean="0"/>
          </a:p>
        </p:txBody>
      </p:sp>
      <p:sp>
        <p:nvSpPr>
          <p:cNvPr id="30724" name="Content Placeholder 2"/>
          <p:cNvSpPr txBox="1">
            <a:spLocks/>
          </p:cNvSpPr>
          <p:nvPr/>
        </p:nvSpPr>
        <p:spPr bwMode="auto">
          <a:xfrm>
            <a:off x="547688" y="2420938"/>
            <a:ext cx="8229600" cy="3744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Char char="•"/>
            </a:pPr>
            <a:r>
              <a:rPr lang="en-US" sz="2800"/>
              <a:t>Phát hiện tâm vật lý chỉ ra rằng sự vận đông khuôn mặt có thể cung cấp những thông tin có giá trị cho việc phân tích khuôn mặt. Vì vậy, sự biểu diễn khuôn mặt một cách hiệu quả nên mã hóa bao gồm cả xuất hiện và chuyển động của khuôn mặt. </a:t>
            </a:r>
          </a:p>
          <a:p>
            <a:pPr>
              <a:buFont typeface="Arial" panose="020B0604020202020204" pitchFamily="34" charset="0"/>
              <a:buChar char="•"/>
            </a:pPr>
            <a:r>
              <a:rPr lang="en-US" sz="2800"/>
              <a:t>Mô tả LBP tính toán thông qua một chuỗi khuôn mặt hoàn toàn mã hóa chỉ có sự xuất hiện của các vi mô hình mà không biết vị trí của chúng.</a:t>
            </a:r>
          </a:p>
        </p:txBody>
      </p:sp>
      <p:sp>
        <p:nvSpPr>
          <p:cNvPr id="30725" name="Content Placeholder 2"/>
          <p:cNvSpPr txBox="1">
            <a:spLocks/>
          </p:cNvSpPr>
          <p:nvPr/>
        </p:nvSpPr>
        <p:spPr bwMode="auto">
          <a:xfrm>
            <a:off x="0" y="1628775"/>
            <a:ext cx="9144000" cy="93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a:spcBef>
                <a:spcPct val="20000"/>
              </a:spcBef>
            </a:pPr>
            <a:r>
              <a:rPr lang="en-US" sz="2800"/>
              <a:t>2.5.2 Miêu tả về khuôn mặt tuần tự</a:t>
            </a:r>
            <a:endParaRPr lang="en-US" sz="2800" i="1"/>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395288" y="115888"/>
            <a:ext cx="8229600" cy="909637"/>
          </a:xfrm>
        </p:spPr>
        <p:txBody>
          <a:bodyPr/>
          <a:lstStyle/>
          <a:p>
            <a:pPr algn="l" eaLnBrk="1" hangingPunct="1"/>
            <a:r>
              <a:rPr lang="en-US" sz="3200" smtClean="0">
                <a:solidFill>
                  <a:schemeClr val="bg1"/>
                </a:solidFill>
              </a:rPr>
              <a:t>2. Tổng Quan LBP</a:t>
            </a:r>
            <a:endParaRPr lang="en-US" b="1" smtClean="0"/>
          </a:p>
        </p:txBody>
      </p:sp>
      <p:sp>
        <p:nvSpPr>
          <p:cNvPr id="31747" name="Content Placeholder 2"/>
          <p:cNvSpPr>
            <a:spLocks noGrp="1"/>
          </p:cNvSpPr>
          <p:nvPr>
            <p:ph idx="1"/>
          </p:nvPr>
        </p:nvSpPr>
        <p:spPr>
          <a:xfrm>
            <a:off x="0" y="1125538"/>
            <a:ext cx="9144000" cy="935037"/>
          </a:xfrm>
        </p:spPr>
        <p:txBody>
          <a:bodyPr anchor="ctr"/>
          <a:lstStyle/>
          <a:p>
            <a:pPr marL="457200" lvl="1" indent="0">
              <a:buFontTx/>
              <a:buNone/>
            </a:pPr>
            <a:r>
              <a:rPr lang="en-US" smtClean="0"/>
              <a:t>2.5 Miêu tả khuôn mặt sử dụng LBP</a:t>
            </a:r>
            <a:endParaRPr lang="en-US" i="1" smtClean="0"/>
          </a:p>
        </p:txBody>
      </p:sp>
      <p:sp>
        <p:nvSpPr>
          <p:cNvPr id="31748" name="Content Placeholder 2"/>
          <p:cNvSpPr txBox="1">
            <a:spLocks/>
          </p:cNvSpPr>
          <p:nvPr/>
        </p:nvSpPr>
        <p:spPr bwMode="auto">
          <a:xfrm>
            <a:off x="547688" y="2420938"/>
            <a:ext cx="8229600" cy="3744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Char char="•"/>
            </a:pPr>
            <a:r>
              <a:rPr lang="en-US" sz="2800"/>
              <a:t>Để khắc phục, hình ảnh khuôn mặt được chia thành nhiều khối chồng lên nhau để sử dụng. </a:t>
            </a:r>
          </a:p>
          <a:p>
            <a:pPr>
              <a:buFont typeface="Arial" panose="020B0604020202020204" pitchFamily="34" charset="0"/>
              <a:buChar char="•"/>
            </a:pPr>
            <a:r>
              <a:rPr lang="en-US" sz="2800"/>
              <a:t>Các biểu đồ LBP-TOP trong mỗi khối được tính toán và ghép nối với nhau thành một biểu đồ đơn nhất. Tất cả đặc trưng được rút trích từ ​​mỗi vùng sẽ được kết nối để biểu diễn cho sự xuất hiện và chuyển động của khuôn mặt trong chuỗi. </a:t>
            </a:r>
          </a:p>
        </p:txBody>
      </p:sp>
      <p:sp>
        <p:nvSpPr>
          <p:cNvPr id="31749" name="Content Placeholder 2"/>
          <p:cNvSpPr txBox="1">
            <a:spLocks/>
          </p:cNvSpPr>
          <p:nvPr/>
        </p:nvSpPr>
        <p:spPr bwMode="auto">
          <a:xfrm>
            <a:off x="0" y="1628775"/>
            <a:ext cx="9144000" cy="93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a:spcBef>
                <a:spcPct val="20000"/>
              </a:spcBef>
            </a:pPr>
            <a:r>
              <a:rPr lang="en-US" sz="2800"/>
              <a:t>2.5.2 Miêu tả về khuôn mặt tuần tự(tt)</a:t>
            </a:r>
            <a:endParaRPr lang="en-US" sz="2800" i="1"/>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395288" y="115888"/>
            <a:ext cx="8229600" cy="909637"/>
          </a:xfrm>
        </p:spPr>
        <p:txBody>
          <a:bodyPr/>
          <a:lstStyle/>
          <a:p>
            <a:pPr algn="l" eaLnBrk="1" hangingPunct="1"/>
            <a:r>
              <a:rPr lang="en-US" sz="3200" smtClean="0">
                <a:solidFill>
                  <a:schemeClr val="bg1"/>
                </a:solidFill>
              </a:rPr>
              <a:t>2. Tổng Quan LBP</a:t>
            </a:r>
            <a:endParaRPr lang="en-US" b="1" smtClean="0"/>
          </a:p>
        </p:txBody>
      </p:sp>
      <p:sp>
        <p:nvSpPr>
          <p:cNvPr id="32771" name="Content Placeholder 2"/>
          <p:cNvSpPr>
            <a:spLocks noGrp="1"/>
          </p:cNvSpPr>
          <p:nvPr>
            <p:ph idx="1"/>
          </p:nvPr>
        </p:nvSpPr>
        <p:spPr>
          <a:xfrm>
            <a:off x="0" y="1125538"/>
            <a:ext cx="9144000" cy="935037"/>
          </a:xfrm>
        </p:spPr>
        <p:txBody>
          <a:bodyPr anchor="ctr"/>
          <a:lstStyle/>
          <a:p>
            <a:pPr marL="457200" lvl="1" indent="0">
              <a:buFontTx/>
              <a:buNone/>
            </a:pPr>
            <a:r>
              <a:rPr lang="en-US" smtClean="0"/>
              <a:t>2.5 Miêu tả khuôn mặt sử dụng LBP</a:t>
            </a:r>
            <a:endParaRPr lang="en-US" i="1" smtClean="0"/>
          </a:p>
        </p:txBody>
      </p:sp>
      <p:sp>
        <p:nvSpPr>
          <p:cNvPr id="32772" name="Content Placeholder 2"/>
          <p:cNvSpPr txBox="1">
            <a:spLocks/>
          </p:cNvSpPr>
          <p:nvPr/>
        </p:nvSpPr>
        <p:spPr bwMode="auto">
          <a:xfrm>
            <a:off x="547688" y="2420938"/>
            <a:ext cx="8229600" cy="3744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Char char="•"/>
            </a:pPr>
            <a:r>
              <a:rPr lang="en-US" sz="2800"/>
              <a:t>Các biểu đồ LBP-TOP trong từng tập khối được tính toán và nối vào một biểu đồ duy nhất. </a:t>
            </a:r>
          </a:p>
          <a:p>
            <a:pPr>
              <a:buFont typeface="Arial" panose="020B0604020202020204" pitchFamily="34" charset="0"/>
              <a:buChar char="•"/>
            </a:pPr>
            <a:r>
              <a:rPr lang="en-US" sz="2800"/>
              <a:t>Tất cả các đặc trưng rút trích từ mỗi tập khối sẽ được kết nối để biểu diễn cho sự xuất hiện và chuyển động của khuôn mặt.</a:t>
            </a:r>
          </a:p>
          <a:p>
            <a:pPr>
              <a:buFont typeface="Arial" panose="020B0604020202020204" pitchFamily="34" charset="0"/>
              <a:buChar char="•"/>
            </a:pPr>
            <a:r>
              <a:rPr lang="en-US" sz="2800"/>
              <a:t>Đây là cách hiệu quả có một mô tả của khuôn mặt trên ba cấp độ khác nhau của cục bộ. </a:t>
            </a:r>
          </a:p>
        </p:txBody>
      </p:sp>
      <p:sp>
        <p:nvSpPr>
          <p:cNvPr id="32773" name="Content Placeholder 2"/>
          <p:cNvSpPr txBox="1">
            <a:spLocks/>
          </p:cNvSpPr>
          <p:nvPr/>
        </p:nvSpPr>
        <p:spPr bwMode="auto">
          <a:xfrm>
            <a:off x="0" y="1628775"/>
            <a:ext cx="9144000" cy="93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a:spcBef>
                <a:spcPct val="20000"/>
              </a:spcBef>
            </a:pPr>
            <a:r>
              <a:rPr lang="en-US" sz="2800"/>
              <a:t>2.5.2 Miêu tả về khuôn mặt tuần tự(tt)</a:t>
            </a:r>
            <a:endParaRPr lang="en-US" sz="2800" i="1"/>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395288" y="115888"/>
            <a:ext cx="8229600" cy="909637"/>
          </a:xfrm>
        </p:spPr>
        <p:txBody>
          <a:bodyPr/>
          <a:lstStyle/>
          <a:p>
            <a:pPr algn="l" eaLnBrk="1" hangingPunct="1"/>
            <a:r>
              <a:rPr lang="en-US" sz="3200" smtClean="0">
                <a:solidFill>
                  <a:schemeClr val="bg1"/>
                </a:solidFill>
              </a:rPr>
              <a:t>2. Tổng Quan LBP</a:t>
            </a:r>
            <a:endParaRPr lang="en-US" b="1" smtClean="0"/>
          </a:p>
        </p:txBody>
      </p:sp>
      <p:sp>
        <p:nvSpPr>
          <p:cNvPr id="33795" name="Content Placeholder 2"/>
          <p:cNvSpPr>
            <a:spLocks noGrp="1"/>
          </p:cNvSpPr>
          <p:nvPr>
            <p:ph idx="1"/>
          </p:nvPr>
        </p:nvSpPr>
        <p:spPr>
          <a:xfrm>
            <a:off x="0" y="1125538"/>
            <a:ext cx="9144000" cy="935037"/>
          </a:xfrm>
        </p:spPr>
        <p:txBody>
          <a:bodyPr anchor="ctr"/>
          <a:lstStyle/>
          <a:p>
            <a:pPr marL="457200" lvl="1" indent="0">
              <a:buFontTx/>
              <a:buNone/>
            </a:pPr>
            <a:r>
              <a:rPr lang="en-US" smtClean="0"/>
              <a:t>2.6 Nhận dạng khuôn mặt sử dụng LBP</a:t>
            </a:r>
            <a:endParaRPr lang="en-US" i="1" smtClean="0"/>
          </a:p>
        </p:txBody>
      </p:sp>
      <p:sp>
        <p:nvSpPr>
          <p:cNvPr id="30724" name="Content Placeholder 2"/>
          <p:cNvSpPr txBox="1">
            <a:spLocks/>
          </p:cNvSpPr>
          <p:nvPr/>
        </p:nvSpPr>
        <p:spPr bwMode="auto">
          <a:xfrm>
            <a:off x="547688" y="1916113"/>
            <a:ext cx="8229600" cy="424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Char char="•"/>
            </a:pPr>
            <a:r>
              <a:rPr lang="en-US" sz="2800"/>
              <a:t>Nguyên tắc phân lớp vùng gần nhất được sử dụng trong việc nhận dạng khuôn mặt. </a:t>
            </a:r>
          </a:p>
          <a:p>
            <a:pPr>
              <a:buFont typeface="Arial" panose="020B0604020202020204" pitchFamily="34" charset="0"/>
              <a:buChar char="•"/>
            </a:pPr>
            <a:r>
              <a:rPr lang="en-US" sz="2800"/>
              <a:t>Độ cân nhắc Chi về khoảng cách vuông được định nghĩa là: </a:t>
            </a:r>
          </a:p>
          <a:p>
            <a:pPr>
              <a:buFont typeface="Arial" panose="020B0604020202020204" pitchFamily="34" charset="0"/>
              <a:buChar char="•"/>
            </a:pPr>
            <a:endParaRPr lang="en-US" sz="2800"/>
          </a:p>
          <a:p>
            <a:pPr>
              <a:buFont typeface="Arial" panose="020B0604020202020204" pitchFamily="34" charset="0"/>
              <a:buChar char="•"/>
            </a:pPr>
            <a:endParaRPr lang="en-US" sz="2800"/>
          </a:p>
          <a:p>
            <a:r>
              <a:rPr lang="en-US" sz="2800"/>
              <a:t>trong đó x và ξ là những biểu đồ tăng cường bình thường hóa để được so sánh, các chỉ số i và j tham khảo thứ i bin tương ứng với thứ j khu vực địa phương và wj là độ cân nhắc cho khu vực j.</a:t>
            </a:r>
          </a:p>
          <a:p>
            <a:endParaRPr lang="en-US" sz="2800"/>
          </a:p>
          <a:p>
            <a:pPr>
              <a:buFont typeface="Arial" panose="020B0604020202020204" pitchFamily="34" charset="0"/>
              <a:buChar char="•"/>
            </a:pPr>
            <a:endParaRPr lang="en-US" sz="2800"/>
          </a:p>
        </p:txBody>
      </p:sp>
      <p:pic>
        <p:nvPicPr>
          <p:cNvPr id="3379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41425" y="3455988"/>
            <a:ext cx="6842125"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395288" y="115888"/>
            <a:ext cx="8229600" cy="909637"/>
          </a:xfrm>
        </p:spPr>
        <p:txBody>
          <a:bodyPr/>
          <a:lstStyle/>
          <a:p>
            <a:pPr algn="l" eaLnBrk="1" hangingPunct="1"/>
            <a:r>
              <a:rPr lang="en-US" sz="3200" smtClean="0">
                <a:solidFill>
                  <a:schemeClr val="bg1"/>
                </a:solidFill>
              </a:rPr>
              <a:t>2. Tổng Quan LBP</a:t>
            </a:r>
            <a:endParaRPr lang="en-US" b="1" smtClean="0"/>
          </a:p>
        </p:txBody>
      </p:sp>
      <p:sp>
        <p:nvSpPr>
          <p:cNvPr id="34819" name="Content Placeholder 2"/>
          <p:cNvSpPr>
            <a:spLocks noGrp="1"/>
          </p:cNvSpPr>
          <p:nvPr>
            <p:ph idx="1"/>
          </p:nvPr>
        </p:nvSpPr>
        <p:spPr>
          <a:xfrm>
            <a:off x="0" y="1125538"/>
            <a:ext cx="9144000" cy="935037"/>
          </a:xfrm>
        </p:spPr>
        <p:txBody>
          <a:bodyPr anchor="ctr"/>
          <a:lstStyle/>
          <a:p>
            <a:pPr marL="457200" lvl="1" indent="0">
              <a:buFontTx/>
              <a:buNone/>
            </a:pPr>
            <a:r>
              <a:rPr lang="en-US" smtClean="0"/>
              <a:t>2.6 Nhận dạng khuôn mặt sử dụng LBP(tt)</a:t>
            </a:r>
            <a:endParaRPr lang="en-US" i="1" smtClean="0"/>
          </a:p>
        </p:txBody>
      </p:sp>
      <p:sp>
        <p:nvSpPr>
          <p:cNvPr id="34820" name="Content Placeholder 2"/>
          <p:cNvSpPr txBox="1">
            <a:spLocks/>
          </p:cNvSpPr>
          <p:nvPr/>
        </p:nvSpPr>
        <p:spPr bwMode="auto">
          <a:xfrm>
            <a:off x="547688" y="1916113"/>
            <a:ext cx="8229600" cy="424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sz="2800"/>
          </a:p>
          <a:p>
            <a:r>
              <a:rPr lang="en-US" sz="2800"/>
              <a:t>Đã có nhiều nhóm để xuất các phương pháp khác nhau để cải tiến cũng như là phát triển LBP như: nhóm của Ahonen, Tan và Triggs, nhóm của Chan, nhóm của Zhang, Rodriguez và Marcel </a:t>
            </a:r>
          </a:p>
          <a:p>
            <a:endParaRPr lang="en-US" sz="2800"/>
          </a:p>
          <a:p>
            <a:r>
              <a:rPr lang="en-US" sz="2800"/>
              <a:t>(Chi tiết xem trên báo cáo)</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395288" y="115888"/>
            <a:ext cx="8229600" cy="909637"/>
          </a:xfrm>
        </p:spPr>
        <p:txBody>
          <a:bodyPr/>
          <a:lstStyle/>
          <a:p>
            <a:pPr algn="l" eaLnBrk="1" hangingPunct="1"/>
            <a:r>
              <a:rPr lang="en-US" sz="3200" smtClean="0">
                <a:solidFill>
                  <a:schemeClr val="bg1"/>
                </a:solidFill>
              </a:rPr>
              <a:t>2. Tổng Quan LBP</a:t>
            </a:r>
            <a:endParaRPr lang="en-US" b="1" smtClean="0"/>
          </a:p>
        </p:txBody>
      </p:sp>
      <p:sp>
        <p:nvSpPr>
          <p:cNvPr id="35843" name="Content Placeholder 2"/>
          <p:cNvSpPr>
            <a:spLocks noGrp="1"/>
          </p:cNvSpPr>
          <p:nvPr>
            <p:ph idx="1"/>
          </p:nvPr>
        </p:nvSpPr>
        <p:spPr>
          <a:xfrm>
            <a:off x="0" y="981075"/>
            <a:ext cx="9144000" cy="935038"/>
          </a:xfrm>
        </p:spPr>
        <p:txBody>
          <a:bodyPr anchor="ctr"/>
          <a:lstStyle/>
          <a:p>
            <a:pPr marL="457200" lvl="1" indent="0">
              <a:buFontTx/>
              <a:buNone/>
            </a:pPr>
            <a:r>
              <a:rPr lang="en-US" smtClean="0"/>
              <a:t>2.6 LBP trong các lĩnh vực khác</a:t>
            </a:r>
            <a:endParaRPr lang="en-US" i="1" smtClean="0"/>
          </a:p>
        </p:txBody>
      </p:sp>
      <p:sp>
        <p:nvSpPr>
          <p:cNvPr id="35844" name="Content Placeholder 2"/>
          <p:cNvSpPr txBox="1">
            <a:spLocks/>
          </p:cNvSpPr>
          <p:nvPr/>
        </p:nvSpPr>
        <p:spPr bwMode="auto">
          <a:xfrm>
            <a:off x="547688" y="1916113"/>
            <a:ext cx="8229600" cy="424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Char char="•"/>
            </a:pPr>
            <a:r>
              <a:rPr lang="en-US" sz="2800"/>
              <a:t>LBP dùng với Active Shape Model (ASM) để cục bộ hóa và biểu diễn điểm trọng yếu của khuôn mặt</a:t>
            </a:r>
          </a:p>
          <a:p>
            <a:pPr>
              <a:buFont typeface="Arial" panose="020B0604020202020204" pitchFamily="34" charset="0"/>
              <a:buChar char="•"/>
            </a:pPr>
            <a:r>
              <a:rPr lang="en-US" sz="2800"/>
              <a:t> Diện mạo cục bộ của các điểm trọng yếu trong ảnh khuôn mặt được mô hình hóa bằng bản mở rộng của LBP (ELBP).</a:t>
            </a:r>
          </a:p>
          <a:p>
            <a:pPr>
              <a:buFont typeface="Arial" panose="020B0604020202020204" pitchFamily="34" charset="0"/>
              <a:buChar char="•"/>
            </a:pPr>
            <a:r>
              <a:rPr lang="en-US" sz="2800"/>
              <a:t>LBP-TOP ứng dụng thành công trong ứng dụng video như nhận diện biểu cảm khuôn mặt động, nhận diện tiếng nói và nhận diện giới tính.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395288" y="115888"/>
            <a:ext cx="8229600" cy="909637"/>
          </a:xfrm>
        </p:spPr>
        <p:txBody>
          <a:bodyPr/>
          <a:lstStyle/>
          <a:p>
            <a:pPr algn="l" eaLnBrk="1" hangingPunct="1"/>
            <a:r>
              <a:rPr lang="en-US" sz="3200" smtClean="0">
                <a:solidFill>
                  <a:schemeClr val="bg1"/>
                </a:solidFill>
              </a:rPr>
              <a:t>3. Bài Toán Ứng Dụng</a:t>
            </a:r>
            <a:endParaRPr lang="en-US" b="1" smtClean="0"/>
          </a:p>
        </p:txBody>
      </p:sp>
      <p:sp>
        <p:nvSpPr>
          <p:cNvPr id="36867" name="Content Placeholder 2"/>
          <p:cNvSpPr>
            <a:spLocks noGrp="1"/>
          </p:cNvSpPr>
          <p:nvPr>
            <p:ph idx="1"/>
          </p:nvPr>
        </p:nvSpPr>
        <p:spPr>
          <a:xfrm>
            <a:off x="0" y="981075"/>
            <a:ext cx="9144000" cy="935038"/>
          </a:xfrm>
        </p:spPr>
        <p:txBody>
          <a:bodyPr anchor="ctr"/>
          <a:lstStyle/>
          <a:p>
            <a:pPr marL="457200" lvl="1" indent="0">
              <a:buFontTx/>
              <a:buNone/>
            </a:pPr>
            <a:r>
              <a:rPr lang="en-US" smtClean="0"/>
              <a:t>3.1 Mô tả bài toán</a:t>
            </a:r>
            <a:endParaRPr lang="en-US" i="1" smtClean="0"/>
          </a:p>
        </p:txBody>
      </p:sp>
      <p:sp>
        <p:nvSpPr>
          <p:cNvPr id="36868" name="Content Placeholder 2"/>
          <p:cNvSpPr txBox="1">
            <a:spLocks/>
          </p:cNvSpPr>
          <p:nvPr/>
        </p:nvSpPr>
        <p:spPr bwMode="auto">
          <a:xfrm>
            <a:off x="547688" y="1916113"/>
            <a:ext cx="8229600" cy="424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Char char="•"/>
            </a:pPr>
            <a:endParaRPr lang="en-U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95288" y="115888"/>
            <a:ext cx="8229600" cy="909637"/>
          </a:xfrm>
        </p:spPr>
        <p:txBody>
          <a:bodyPr/>
          <a:lstStyle/>
          <a:p>
            <a:pPr eaLnBrk="1" hangingPunct="1"/>
            <a:r>
              <a:rPr lang="en-US" sz="3200" smtClean="0">
                <a:solidFill>
                  <a:schemeClr val="bg1"/>
                </a:solidFill>
              </a:rPr>
              <a:t>1. Tổng Quan Về Nhận Dạng Khuôn Mặt</a:t>
            </a:r>
            <a:endParaRPr lang="en-US" b="1" smtClean="0"/>
          </a:p>
        </p:txBody>
      </p:sp>
      <p:sp>
        <p:nvSpPr>
          <p:cNvPr id="4099" name="Content Placeholder 2"/>
          <p:cNvSpPr>
            <a:spLocks noGrp="1"/>
          </p:cNvSpPr>
          <p:nvPr>
            <p:ph idx="1"/>
          </p:nvPr>
        </p:nvSpPr>
        <p:spPr>
          <a:xfrm>
            <a:off x="395288" y="1341438"/>
            <a:ext cx="8229600" cy="935037"/>
          </a:xfrm>
        </p:spPr>
        <p:txBody>
          <a:bodyPr anchor="ctr"/>
          <a:lstStyle/>
          <a:p>
            <a:pPr marL="0" lvl="1" indent="0" eaLnBrk="1" hangingPunct="1">
              <a:buFontTx/>
              <a:buNone/>
            </a:pPr>
            <a:r>
              <a:rPr lang="en-US" smtClean="0"/>
              <a:t>1.1 Nhận dạng khuôn mặt</a:t>
            </a:r>
          </a:p>
        </p:txBody>
      </p:sp>
      <p:sp>
        <p:nvSpPr>
          <p:cNvPr id="4100" name="Content Placeholder 2"/>
          <p:cNvSpPr txBox="1">
            <a:spLocks/>
          </p:cNvSpPr>
          <p:nvPr/>
        </p:nvSpPr>
        <p:spPr bwMode="auto">
          <a:xfrm>
            <a:off x="547688" y="2349500"/>
            <a:ext cx="8229600" cy="345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indent="-45720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eaLnBrk="1" hangingPunct="1">
              <a:spcBef>
                <a:spcPct val="20000"/>
              </a:spcBef>
              <a:buFont typeface="Arial" panose="020B0604020202020204" pitchFamily="34" charset="0"/>
              <a:buChar char="•"/>
            </a:pPr>
            <a:r>
              <a:rPr lang="en-US" sz="2800"/>
              <a:t>Nhận diện khuôn mặt có nhiều lợi ích hơn là những dạng nhận diện sinh trắc học khác như: ngón tay và mắt, ngoài việc tự nhiên và không cần cung cấp tài liệu, ích lợi quan trọng nhất của nhận diện khuôn mặt là có thể chụp được trong một khoảng cách và có cách thức đảo ngược lại hình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395288" y="115888"/>
            <a:ext cx="8229600" cy="909637"/>
          </a:xfrm>
        </p:spPr>
        <p:txBody>
          <a:bodyPr/>
          <a:lstStyle/>
          <a:p>
            <a:pPr eaLnBrk="1" hangingPunct="1"/>
            <a:r>
              <a:rPr lang="en-US" sz="3200" smtClean="0">
                <a:solidFill>
                  <a:schemeClr val="bg1"/>
                </a:solidFill>
              </a:rPr>
              <a:t>1. Tổng Quan Về Nhận Dạng Khuôn Mặt</a:t>
            </a:r>
            <a:endParaRPr lang="en-US" b="1" smtClean="0"/>
          </a:p>
        </p:txBody>
      </p:sp>
      <p:sp>
        <p:nvSpPr>
          <p:cNvPr id="5123" name="Content Placeholder 2"/>
          <p:cNvSpPr>
            <a:spLocks noGrp="1"/>
          </p:cNvSpPr>
          <p:nvPr>
            <p:ph idx="1"/>
          </p:nvPr>
        </p:nvSpPr>
        <p:spPr>
          <a:xfrm>
            <a:off x="395288" y="1341438"/>
            <a:ext cx="8229600" cy="935037"/>
          </a:xfrm>
        </p:spPr>
        <p:txBody>
          <a:bodyPr anchor="ctr"/>
          <a:lstStyle/>
          <a:p>
            <a:pPr marL="0" lvl="1" indent="0" eaLnBrk="1" hangingPunct="1">
              <a:buFontTx/>
              <a:buNone/>
            </a:pPr>
            <a:r>
              <a:rPr lang="en-US" smtClean="0"/>
              <a:t>1.1 Nhận dạng khuôn mặt(tt)</a:t>
            </a:r>
          </a:p>
        </p:txBody>
      </p:sp>
      <p:sp>
        <p:nvSpPr>
          <p:cNvPr id="5124" name="Content Placeholder 2"/>
          <p:cNvSpPr txBox="1">
            <a:spLocks/>
          </p:cNvSpPr>
          <p:nvPr/>
        </p:nvSpPr>
        <p:spPr bwMode="auto">
          <a:xfrm>
            <a:off x="547688" y="2349500"/>
            <a:ext cx="8229600" cy="345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indent="-45720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eaLnBrk="1" hangingPunct="1">
              <a:spcBef>
                <a:spcPct val="20000"/>
              </a:spcBef>
              <a:buFont typeface="Arial" panose="020B0604020202020204" pitchFamily="34" charset="0"/>
              <a:buChar char="•"/>
            </a:pPr>
            <a:r>
              <a:rPr lang="en-US" sz="2800"/>
              <a:t>Hệ thống nhận dạng khuôn mặt tự động đầu tiên được phát triển bởi Takeo Kanade trong luận văn tiến sĩ của mình vào năm 1973</a:t>
            </a:r>
          </a:p>
          <a:p>
            <a:pPr lvl="1" eaLnBrk="1" hangingPunct="1">
              <a:spcBef>
                <a:spcPct val="20000"/>
              </a:spcBef>
              <a:buFont typeface="Arial" panose="020B0604020202020204" pitchFamily="34" charset="0"/>
              <a:buChar char="•"/>
            </a:pPr>
            <a:r>
              <a:rPr lang="en-US" sz="2800"/>
              <a:t>Sau đó là thời kỳ yên ắng của nhận dạng khuôn mặt tự động cho đến khi Sirovich và Kirby lưu trữ miêu tả khuôn mặt với dung lượng thấp, bắt nguồn từ PCA. Đây là sự tiên phong của Turk và Pentland trên Eigenface làm bùng nổ nghiên cứu nhận dạng khuôn mặt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395288" y="115888"/>
            <a:ext cx="8229600" cy="909637"/>
          </a:xfrm>
        </p:spPr>
        <p:txBody>
          <a:bodyPr/>
          <a:lstStyle/>
          <a:p>
            <a:pPr eaLnBrk="1" hangingPunct="1"/>
            <a:r>
              <a:rPr lang="en-US" sz="3200" smtClean="0">
                <a:solidFill>
                  <a:schemeClr val="bg1"/>
                </a:solidFill>
              </a:rPr>
              <a:t>1. Tổng Quan Về Nhận Dạng Khuôn Mặt</a:t>
            </a:r>
            <a:endParaRPr lang="en-US" b="1" smtClean="0"/>
          </a:p>
        </p:txBody>
      </p:sp>
      <p:sp>
        <p:nvSpPr>
          <p:cNvPr id="6147" name="Content Placeholder 2"/>
          <p:cNvSpPr>
            <a:spLocks noGrp="1"/>
          </p:cNvSpPr>
          <p:nvPr>
            <p:ph idx="1"/>
          </p:nvPr>
        </p:nvSpPr>
        <p:spPr>
          <a:xfrm>
            <a:off x="395288" y="1125538"/>
            <a:ext cx="8229600" cy="935037"/>
          </a:xfrm>
        </p:spPr>
        <p:txBody>
          <a:bodyPr anchor="ctr"/>
          <a:lstStyle/>
          <a:p>
            <a:pPr marL="0" lvl="1" indent="0" eaLnBrk="1" hangingPunct="1">
              <a:buFontTx/>
              <a:buNone/>
            </a:pPr>
            <a:r>
              <a:rPr lang="en-US" smtClean="0"/>
              <a:t>1.1 Nhận dạng khuôn mặt(tt)</a:t>
            </a:r>
          </a:p>
        </p:txBody>
      </p:sp>
      <p:sp>
        <p:nvSpPr>
          <p:cNvPr id="6148" name="Content Placeholder 2"/>
          <p:cNvSpPr txBox="1">
            <a:spLocks/>
          </p:cNvSpPr>
          <p:nvPr/>
        </p:nvSpPr>
        <p:spPr bwMode="auto">
          <a:xfrm>
            <a:off x="547688" y="1989138"/>
            <a:ext cx="8229600" cy="4868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indent="-457200" eaLnBrk="0" hangingPunct="0">
              <a:defRPr>
                <a:solidFill>
                  <a:schemeClr val="tx1"/>
                </a:solidFill>
                <a:latin typeface="Arial" panose="020B0604020202020204" pitchFamily="34" charset="0"/>
                <a:cs typeface="Arial" panose="020B0604020202020204" pitchFamily="34" charset="0"/>
              </a:defRPr>
            </a:lvl2pPr>
            <a:lvl3pPr marL="857250" indent="-4572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eaLnBrk="1" hangingPunct="1">
              <a:spcBef>
                <a:spcPct val="20000"/>
              </a:spcBef>
              <a:buFont typeface="Arial" panose="020B0604020202020204" pitchFamily="34" charset="0"/>
              <a:buChar char="•"/>
            </a:pPr>
            <a:r>
              <a:rPr lang="en-US" sz="2800"/>
              <a:t>Nhận dạng mặt người là một trong những bài toán khó khăn nhất trong lĩnh vực nhận dạng ảnh bởi yếu tố sau :</a:t>
            </a:r>
          </a:p>
          <a:p>
            <a:pPr lvl="2" eaLnBrk="1" hangingPunct="1">
              <a:spcBef>
                <a:spcPct val="20000"/>
              </a:spcBef>
              <a:buFont typeface="Wingdings" panose="05000000000000000000" pitchFamily="2" charset="2"/>
              <a:buChar char="v"/>
            </a:pPr>
            <a:r>
              <a:rPr lang="en-US" sz="2400"/>
              <a:t>Máy ảnh không rõ và nhiễu.</a:t>
            </a:r>
          </a:p>
          <a:p>
            <a:pPr lvl="2" eaLnBrk="1" hangingPunct="1">
              <a:spcBef>
                <a:spcPct val="20000"/>
              </a:spcBef>
              <a:buFont typeface="Wingdings" panose="05000000000000000000" pitchFamily="2" charset="2"/>
              <a:buChar char="v"/>
            </a:pPr>
            <a:r>
              <a:rPr lang="en-US" sz="2400"/>
              <a:t>Nền phức tạp.</a:t>
            </a:r>
          </a:p>
          <a:p>
            <a:pPr lvl="2" eaLnBrk="1" hangingPunct="1">
              <a:spcBef>
                <a:spcPct val="20000"/>
              </a:spcBef>
              <a:buFont typeface="Wingdings" panose="05000000000000000000" pitchFamily="2" charset="2"/>
              <a:buChar char="v"/>
            </a:pPr>
            <a:r>
              <a:rPr lang="en-US" sz="2400"/>
              <a:t>Độ sáng.</a:t>
            </a:r>
          </a:p>
          <a:p>
            <a:pPr lvl="2" eaLnBrk="1" hangingPunct="1">
              <a:spcBef>
                <a:spcPct val="20000"/>
              </a:spcBef>
              <a:buFont typeface="Wingdings" panose="05000000000000000000" pitchFamily="2" charset="2"/>
              <a:buChar char="v"/>
            </a:pPr>
            <a:r>
              <a:rPr lang="en-US" sz="2400"/>
              <a:t>Sự dịch chuyển, xoay, biến đổi tỉ lệ giữa các thành phần.</a:t>
            </a:r>
          </a:p>
          <a:p>
            <a:pPr lvl="2" eaLnBrk="1" hangingPunct="1">
              <a:spcBef>
                <a:spcPct val="20000"/>
              </a:spcBef>
              <a:buFont typeface="Wingdings" panose="05000000000000000000" pitchFamily="2" charset="2"/>
              <a:buChar char="v"/>
            </a:pPr>
            <a:r>
              <a:rPr lang="en-US" sz="2400"/>
              <a:t>Cảm xúc thể hiện trên gương mặt .</a:t>
            </a:r>
          </a:p>
          <a:p>
            <a:pPr lvl="2" eaLnBrk="1" hangingPunct="1">
              <a:spcBef>
                <a:spcPct val="20000"/>
              </a:spcBef>
              <a:buFont typeface="Wingdings" panose="05000000000000000000" pitchFamily="2" charset="2"/>
              <a:buChar char="v"/>
            </a:pPr>
            <a:r>
              <a:rPr lang="en-US" sz="2400"/>
              <a:t>Hoá trang, kiểu tóc.</a:t>
            </a:r>
          </a:p>
          <a:p>
            <a:pPr lvl="2" eaLnBrk="1" hangingPunct="1">
              <a:spcBef>
                <a:spcPct val="20000"/>
              </a:spcBef>
              <a:buFont typeface="Arial" panose="020B0604020202020204" pitchFamily="34" charset="0"/>
              <a:buChar char="•"/>
            </a:pPr>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395288" y="115888"/>
            <a:ext cx="8229600" cy="909637"/>
          </a:xfrm>
        </p:spPr>
        <p:txBody>
          <a:bodyPr/>
          <a:lstStyle/>
          <a:p>
            <a:pPr eaLnBrk="1" hangingPunct="1"/>
            <a:r>
              <a:rPr lang="en-US" sz="3200" smtClean="0">
                <a:solidFill>
                  <a:schemeClr val="bg1"/>
                </a:solidFill>
              </a:rPr>
              <a:t>1. Tổng Quan Về Nhận Dạng Khuôn Mặt</a:t>
            </a:r>
            <a:endParaRPr lang="en-US" b="1" smtClean="0"/>
          </a:p>
        </p:txBody>
      </p:sp>
      <p:sp>
        <p:nvSpPr>
          <p:cNvPr id="7171" name="Content Placeholder 2"/>
          <p:cNvSpPr>
            <a:spLocks noGrp="1"/>
          </p:cNvSpPr>
          <p:nvPr>
            <p:ph idx="1"/>
          </p:nvPr>
        </p:nvSpPr>
        <p:spPr>
          <a:xfrm>
            <a:off x="395288" y="1125538"/>
            <a:ext cx="8229600" cy="935037"/>
          </a:xfrm>
        </p:spPr>
        <p:txBody>
          <a:bodyPr anchor="ctr"/>
          <a:lstStyle/>
          <a:p>
            <a:pPr marL="457200" lvl="1" indent="0">
              <a:buFontTx/>
              <a:buNone/>
            </a:pPr>
            <a:r>
              <a:rPr lang="en-US" smtClean="0"/>
              <a:t>1.2 Miêu tả khuôn mặt</a:t>
            </a:r>
            <a:endParaRPr lang="en-US" i="1" smtClean="0"/>
          </a:p>
        </p:txBody>
      </p:sp>
      <p:sp>
        <p:nvSpPr>
          <p:cNvPr id="7172" name="Content Placeholder 2"/>
          <p:cNvSpPr txBox="1">
            <a:spLocks/>
          </p:cNvSpPr>
          <p:nvPr/>
        </p:nvSpPr>
        <p:spPr bwMode="auto">
          <a:xfrm>
            <a:off x="547688" y="1989138"/>
            <a:ext cx="8229600"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857250" indent="-4572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2" eaLnBrk="1" hangingPunct="1">
              <a:spcBef>
                <a:spcPct val="20000"/>
              </a:spcBef>
              <a:buFont typeface="Arial" panose="020B0604020202020204" pitchFamily="34" charset="0"/>
              <a:buChar char="•"/>
            </a:pPr>
            <a:r>
              <a:rPr lang="en-US" sz="2800"/>
              <a:t>Phát triển nhận dạng khuôn mặt bao gồm hai vấn đề là miêu tả khuôn mặt và bộ thiết kế phân lớp</a:t>
            </a:r>
          </a:p>
          <a:p>
            <a:pPr lvl="2" eaLnBrk="1" hangingPunct="1">
              <a:spcBef>
                <a:spcPct val="20000"/>
              </a:spcBef>
              <a:buFont typeface="Arial" panose="020B0604020202020204" pitchFamily="34" charset="0"/>
              <a:buChar char="•"/>
            </a:pPr>
            <a:r>
              <a:rPr lang="en-US" sz="2800"/>
              <a:t>Mục đích của miêu tả khuôn mặt là dùng để dẫn xuất được các đặc trưng từ ảnh gốc, sau đó có thể nhận diện được nhiều thể hiện khác nhau thuộc về khuôn mặt của một cá nhân với số ảnh ít nhất có thể và có thể tách biệt được khuôn mặt đó với nhiều khuôn mặt khác nhau.</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395288" y="115888"/>
            <a:ext cx="8229600" cy="909637"/>
          </a:xfrm>
        </p:spPr>
        <p:txBody>
          <a:bodyPr/>
          <a:lstStyle/>
          <a:p>
            <a:pPr eaLnBrk="1" hangingPunct="1"/>
            <a:r>
              <a:rPr lang="en-US" sz="3200" smtClean="0">
                <a:solidFill>
                  <a:schemeClr val="bg1"/>
                </a:solidFill>
              </a:rPr>
              <a:t>1. Tổng Quan Về Nhận Dạng Khuôn Mặt</a:t>
            </a:r>
            <a:endParaRPr lang="en-US" b="1" smtClean="0"/>
          </a:p>
        </p:txBody>
      </p:sp>
      <p:sp>
        <p:nvSpPr>
          <p:cNvPr id="8195" name="Content Placeholder 2"/>
          <p:cNvSpPr>
            <a:spLocks noGrp="1"/>
          </p:cNvSpPr>
          <p:nvPr>
            <p:ph idx="1"/>
          </p:nvPr>
        </p:nvSpPr>
        <p:spPr>
          <a:xfrm>
            <a:off x="88900" y="1196975"/>
            <a:ext cx="8229600" cy="936625"/>
          </a:xfrm>
        </p:spPr>
        <p:txBody>
          <a:bodyPr anchor="ctr"/>
          <a:lstStyle/>
          <a:p>
            <a:pPr marL="457200" lvl="1" indent="0">
              <a:buFontTx/>
              <a:buNone/>
            </a:pPr>
            <a:r>
              <a:rPr lang="en-US" smtClean="0"/>
              <a:t>1.2 Miêu tả khuôn mặt(tt)</a:t>
            </a:r>
            <a:endParaRPr lang="en-US" i="1" smtClean="0"/>
          </a:p>
        </p:txBody>
      </p:sp>
      <p:sp>
        <p:nvSpPr>
          <p:cNvPr id="8196" name="Content Placeholder 2"/>
          <p:cNvSpPr txBox="1">
            <a:spLocks/>
          </p:cNvSpPr>
          <p:nvPr/>
        </p:nvSpPr>
        <p:spPr bwMode="auto">
          <a:xfrm>
            <a:off x="611188" y="1628775"/>
            <a:ext cx="8229600"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857250" indent="-4572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buFontTx/>
              <a:buChar char="•"/>
            </a:pPr>
            <a:r>
              <a:rPr lang="en-US" sz="2800"/>
              <a:t>Những đặc tính của miêu tả khuôn mặt cần có để thiết kế hệ thống nhận dạng khuôn mặt là:</a:t>
            </a:r>
            <a:endParaRPr lang="en-US" sz="2000"/>
          </a:p>
          <a:p>
            <a:pPr lvl="2" eaLnBrk="1" hangingPunct="1">
              <a:spcBef>
                <a:spcPct val="20000"/>
              </a:spcBef>
              <a:buFont typeface="Wingdings" panose="05000000000000000000" pitchFamily="2" charset="2"/>
              <a:buChar char="v"/>
            </a:pPr>
            <a:r>
              <a:rPr lang="en-US" sz="2400"/>
              <a:t>Phân biệt được những khuôn mặt của các cá thể khác nhau</a:t>
            </a:r>
            <a:endParaRPr lang="en-US" sz="1600"/>
          </a:p>
          <a:p>
            <a:pPr lvl="2" eaLnBrk="1" hangingPunct="1">
              <a:spcBef>
                <a:spcPct val="20000"/>
              </a:spcBef>
              <a:buFont typeface="Wingdings" panose="05000000000000000000" pitchFamily="2" charset="2"/>
              <a:buChar char="v"/>
            </a:pPr>
            <a:r>
              <a:rPr lang="en-US" sz="2400"/>
              <a:t>Trích xuất dễ dàng từ ảnh gốc để tăng tốc độ xử lý</a:t>
            </a:r>
            <a:endParaRPr lang="en-US" sz="1600"/>
          </a:p>
          <a:p>
            <a:pPr lvl="2" eaLnBrk="1" hangingPunct="1">
              <a:spcBef>
                <a:spcPct val="20000"/>
              </a:spcBef>
              <a:buFont typeface="Wingdings" panose="05000000000000000000" pitchFamily="2" charset="2"/>
              <a:buChar char="v"/>
            </a:pPr>
            <a:r>
              <a:rPr lang="en-US" sz="2400"/>
              <a:t>Lưu trữ bộ nhớ thấp</a:t>
            </a:r>
            <a:endParaRPr lang="en-US"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95288" y="115888"/>
            <a:ext cx="8229600" cy="909637"/>
          </a:xfrm>
        </p:spPr>
        <p:txBody>
          <a:bodyPr/>
          <a:lstStyle/>
          <a:p>
            <a:pPr eaLnBrk="1" hangingPunct="1"/>
            <a:r>
              <a:rPr lang="en-US" sz="3200" smtClean="0">
                <a:solidFill>
                  <a:schemeClr val="bg1"/>
                </a:solidFill>
              </a:rPr>
              <a:t>1. Tổng Quan Về Nhận Dạng Khuôn Mặt</a:t>
            </a:r>
            <a:endParaRPr lang="en-US" b="1" smtClean="0"/>
          </a:p>
        </p:txBody>
      </p:sp>
      <p:sp>
        <p:nvSpPr>
          <p:cNvPr id="9219" name="Content Placeholder 2"/>
          <p:cNvSpPr>
            <a:spLocks noGrp="1"/>
          </p:cNvSpPr>
          <p:nvPr>
            <p:ph idx="1"/>
          </p:nvPr>
        </p:nvSpPr>
        <p:spPr>
          <a:xfrm>
            <a:off x="395288" y="1125538"/>
            <a:ext cx="8229600" cy="935037"/>
          </a:xfrm>
        </p:spPr>
        <p:txBody>
          <a:bodyPr anchor="ctr"/>
          <a:lstStyle/>
          <a:p>
            <a:pPr marL="457200" lvl="1" indent="0">
              <a:buFontTx/>
              <a:buNone/>
            </a:pPr>
            <a:r>
              <a:rPr lang="en-US" smtClean="0"/>
              <a:t>1.2 Miêu tả khuôn mặt(tt)</a:t>
            </a:r>
            <a:endParaRPr lang="en-US" i="1" smtClean="0"/>
          </a:p>
        </p:txBody>
      </p:sp>
      <p:sp>
        <p:nvSpPr>
          <p:cNvPr id="9220" name="Content Placeholder 2"/>
          <p:cNvSpPr txBox="1">
            <a:spLocks/>
          </p:cNvSpPr>
          <p:nvPr/>
        </p:nvSpPr>
        <p:spPr bwMode="auto">
          <a:xfrm>
            <a:off x="547688" y="1989138"/>
            <a:ext cx="8229600"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857250" indent="-4572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2" eaLnBrk="1" hangingPunct="1">
              <a:spcBef>
                <a:spcPct val="20000"/>
              </a:spcBef>
              <a:buFont typeface="Arial" panose="020B0604020202020204" pitchFamily="34" charset="0"/>
              <a:buChar char="•"/>
            </a:pPr>
            <a:r>
              <a:rPr lang="en-US" sz="2800"/>
              <a:t>Có rất nhiều phương pháp được đề cử trong việc mô tả khuôn mặt để nhận dạng khuôn mặt: Pricipal Component Analysis (PCA), Linear Discriminant Analysis (LCA) và 2D PCA.</a:t>
            </a:r>
          </a:p>
          <a:p>
            <a:pPr lvl="2" eaLnBrk="1" hangingPunct="1">
              <a:spcBef>
                <a:spcPct val="20000"/>
              </a:spcBef>
              <a:buFont typeface="Arial" panose="020B0604020202020204" pitchFamily="34" charset="0"/>
              <a:buChar char="•"/>
            </a:pPr>
            <a:r>
              <a:rPr lang="en-US" sz="2800"/>
              <a:t>Trong số các bộ mô tả đó là bộ lọc Gabor và mẫu cục bộ nhị phân (Local Binary Pattern) được giới thiệu rất thành công trong việc mã hóa khuôn mặt.</a:t>
            </a:r>
          </a:p>
        </p:txBody>
      </p:sp>
    </p:spTree>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5116</TotalTime>
  <Words>2857</Words>
  <Application>Microsoft Office PowerPoint</Application>
  <PresentationFormat>On-screen Show (4:3)</PresentationFormat>
  <Paragraphs>174</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Wingdings</vt:lpstr>
      <vt:lpstr>Diseño predeterminado</vt:lpstr>
      <vt:lpstr>Local Binary Pattern</vt:lpstr>
      <vt:lpstr>Thành viên nhóm</vt:lpstr>
      <vt:lpstr>NỘI DUNG</vt:lpstr>
      <vt:lpstr>1. Tổng Quan Về Nhận Dạng Khuôn Mặt</vt:lpstr>
      <vt:lpstr>1. Tổng Quan Về Nhận Dạng Khuôn Mặt</vt:lpstr>
      <vt:lpstr>1. Tổng Quan Về Nhận Dạng Khuôn Mặt</vt:lpstr>
      <vt:lpstr>1. Tổng Quan Về Nhận Dạng Khuôn Mặt</vt:lpstr>
      <vt:lpstr>1. Tổng Quan Về Nhận Dạng Khuôn Mặt</vt:lpstr>
      <vt:lpstr>1. Tổng Quan Về Nhận Dạng Khuôn Mặt</vt:lpstr>
      <vt:lpstr>1. Tổng Quan Về Nhận Dạng Khuôn Mặt</vt:lpstr>
      <vt:lpstr>1. Tổng Quan Về Nhận Dạng Khuôn Mặt</vt:lpstr>
      <vt:lpstr>1. Tổng Quan Về Nhận Dạng Khuôn Mặt</vt:lpstr>
      <vt:lpstr>2. Tổng Quan LBP</vt:lpstr>
      <vt:lpstr>2. Tổng Quan LBP</vt:lpstr>
      <vt:lpstr>2. Tổng Quan LBP</vt:lpstr>
      <vt:lpstr>2. Tổng Quan LBP</vt:lpstr>
      <vt:lpstr>2. Tổng Quan LBP</vt:lpstr>
      <vt:lpstr>2. Tổng Quan LBP</vt:lpstr>
      <vt:lpstr>2. Tổng Quan LBP</vt:lpstr>
      <vt:lpstr>2. Tổng Quan LBP</vt:lpstr>
      <vt:lpstr>2. Tổng Quan LBP</vt:lpstr>
      <vt:lpstr>2. Tổng Quan LBP</vt:lpstr>
      <vt:lpstr>2. Tổng Quan LBP</vt:lpstr>
      <vt:lpstr>2. Tổng Quan LBP</vt:lpstr>
      <vt:lpstr>2. Tổng Quan LBP</vt:lpstr>
      <vt:lpstr>2. Tổng Quan LBP</vt:lpstr>
      <vt:lpstr>2. Tổng Quan LBP</vt:lpstr>
      <vt:lpstr>2. Tổng Quan LBP</vt:lpstr>
      <vt:lpstr>2. Tổng Quan LBP</vt:lpstr>
      <vt:lpstr>2. Tổng Quan LBP</vt:lpstr>
      <vt:lpstr>2. Tổng Quan LBP</vt:lpstr>
      <vt:lpstr>2. Tổng Quan LBP</vt:lpstr>
      <vt:lpstr>2. Tổng Quan LBP</vt:lpstr>
      <vt:lpstr>2. Tổng Quan LBP</vt:lpstr>
      <vt:lpstr>2. Tổng Quan LBP</vt:lpstr>
      <vt:lpstr>3. Bài Toán Ứng Dụng</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Alex Huynh</cp:lastModifiedBy>
  <cp:revision>734</cp:revision>
  <dcterms:created xsi:type="dcterms:W3CDTF">2010-05-23T14:28:12Z</dcterms:created>
  <dcterms:modified xsi:type="dcterms:W3CDTF">2014-03-02T22:55:23Z</dcterms:modified>
</cp:coreProperties>
</file>