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77" r:id="rId3"/>
    <p:sldId id="305" r:id="rId4"/>
    <p:sldId id="318" r:id="rId5"/>
    <p:sldId id="319" r:id="rId6"/>
    <p:sldId id="320" r:id="rId7"/>
    <p:sldId id="303" r:id="rId8"/>
    <p:sldId id="321" r:id="rId9"/>
    <p:sldId id="304" r:id="rId10"/>
    <p:sldId id="311" r:id="rId11"/>
    <p:sldId id="308" r:id="rId12"/>
    <p:sldId id="309" r:id="rId13"/>
    <p:sldId id="322" r:id="rId14"/>
    <p:sldId id="290" r:id="rId15"/>
    <p:sldId id="317" r:id="rId16"/>
    <p:sldId id="324" r:id="rId17"/>
    <p:sldId id="312" r:id="rId18"/>
    <p:sldId id="313" r:id="rId19"/>
    <p:sldId id="314" r:id="rId20"/>
    <p:sldId id="310" r:id="rId21"/>
    <p:sldId id="325" r:id="rId22"/>
    <p:sldId id="288" r:id="rId23"/>
    <p:sldId id="291" r:id="rId24"/>
    <p:sldId id="316" r:id="rId25"/>
    <p:sldId id="323" r:id="rId26"/>
    <p:sldId id="292" r:id="rId27"/>
    <p:sldId id="293" r:id="rId28"/>
    <p:sldId id="294" r:id="rId29"/>
    <p:sldId id="295" r:id="rId30"/>
    <p:sldId id="296" r:id="rId31"/>
    <p:sldId id="297" r:id="rId32"/>
    <p:sldId id="298" r:id="rId33"/>
    <p:sldId id="299" r:id="rId34"/>
    <p:sldId id="300" r:id="rId35"/>
    <p:sldId id="301" r:id="rId36"/>
    <p:sldId id="302" r:id="rId37"/>
    <p:sldId id="27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F9"/>
    <a:srgbClr val="DDDDDD"/>
    <a:srgbClr val="C0C0C0"/>
    <a:srgbClr val="EAEAEA"/>
    <a:srgbClr val="000000"/>
    <a:srgbClr val="CC0000"/>
    <a:srgbClr val="46ACAE"/>
    <a:srgbClr val="7EA5D0"/>
    <a:srgbClr val="6E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82874" autoAdjust="0"/>
  </p:normalViewPr>
  <p:slideViewPr>
    <p:cSldViewPr>
      <p:cViewPr varScale="1">
        <p:scale>
          <a:sx n="76" d="100"/>
          <a:sy n="76" d="100"/>
        </p:scale>
        <p:origin x="1536" y="96"/>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0" d="100"/>
          <a:sy n="70" d="100"/>
        </p:scale>
        <p:origin x="27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3C0004-2429-4EF5-90FF-6D920603CCA6}" type="datetimeFigureOut">
              <a:rPr lang="en-US" smtClean="0"/>
              <a:t>06/10/2014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29851-A9F6-4591-9F32-96A5BC41FC81}" type="slidenum">
              <a:rPr lang="en-US" smtClean="0"/>
              <a:t>‹#›</a:t>
            </a:fld>
            <a:endParaRPr lang="en-US"/>
          </a:p>
        </p:txBody>
      </p:sp>
    </p:spTree>
    <p:extLst>
      <p:ext uri="{BB962C8B-B14F-4D97-AF65-F5344CB8AC3E}">
        <p14:creationId xmlns:p14="http://schemas.microsoft.com/office/powerpoint/2010/main" val="2218091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645B-E694-4194-92C0-EC8651A1DDF6}" type="datetimeFigureOut">
              <a:rPr lang="en-US" smtClean="0"/>
              <a:t>06/10/2014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799E3-7B79-4750-A540-F3E29E727FAD}" type="slidenum">
              <a:rPr lang="en-US" smtClean="0"/>
              <a:t>‹#›</a:t>
            </a:fld>
            <a:endParaRPr lang="en-US"/>
          </a:p>
        </p:txBody>
      </p:sp>
    </p:spTree>
    <p:extLst>
      <p:ext uri="{BB962C8B-B14F-4D97-AF65-F5344CB8AC3E}">
        <p14:creationId xmlns:p14="http://schemas.microsoft.com/office/powerpoint/2010/main" val="291733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1.0</a:t>
            </a:r>
          </a:p>
          <a:p>
            <a:r>
              <a:rPr lang="en-US" baseline="0" smtClean="0"/>
              <a:t>Last update: October </a:t>
            </a:r>
            <a:r>
              <a:rPr lang="en-US" baseline="0" smtClean="0"/>
              <a:t>06, </a:t>
            </a:r>
            <a:r>
              <a:rPr lang="en-US" baseline="0" smtClean="0"/>
              <a:t>2014</a:t>
            </a:r>
            <a:endParaRPr lang="en-US" smtClean="0"/>
          </a:p>
        </p:txBody>
      </p:sp>
      <p:sp>
        <p:nvSpPr>
          <p:cNvPr id="4" name="Slide Number Placeholder 3"/>
          <p:cNvSpPr>
            <a:spLocks noGrp="1"/>
          </p:cNvSpPr>
          <p:nvPr>
            <p:ph type="sldNum" sz="quarter" idx="10"/>
          </p:nvPr>
        </p:nvSpPr>
        <p:spPr/>
        <p:txBody>
          <a:bodyPr/>
          <a:lstStyle/>
          <a:p>
            <a:fld id="{B1B799E3-7B79-4750-A540-F3E29E727FAD}" type="slidenum">
              <a:rPr lang="en-US" smtClean="0"/>
              <a:t>1</a:t>
            </a:fld>
            <a:endParaRPr lang="en-US"/>
          </a:p>
        </p:txBody>
      </p:sp>
    </p:spTree>
    <p:extLst>
      <p:ext uri="{BB962C8B-B14F-4D97-AF65-F5344CB8AC3E}">
        <p14:creationId xmlns:p14="http://schemas.microsoft.com/office/powerpoint/2010/main" val="377782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work, we have extended this Local SVM (LSVM) formulation. Our Local Adaptive SVM (LASVM) formulation trains a local SVM in a modified neighborhood space of a query point. The main contributions of the paper are twofold:</a:t>
            </a:r>
          </a:p>
          <a:p>
            <a:pPr marL="171450" indent="-171450">
              <a:buFont typeface="Wingdings" panose="05000000000000000000" pitchFamily="2" charset="2"/>
              <a:buChar char="q"/>
            </a:pPr>
            <a:r>
              <a:rPr lang="en-US" smtClean="0"/>
              <a:t>First, we present a novel LASVM algorithm to train a local SVM.</a:t>
            </a:r>
          </a:p>
          <a:p>
            <a:pPr marL="171450" indent="-171450">
              <a:buFont typeface="Wingdings" panose="05000000000000000000" pitchFamily="2" charset="2"/>
              <a:buChar char="q"/>
            </a:pPr>
            <a:r>
              <a:rPr lang="en-US" smtClean="0"/>
              <a:t>Second, we discuss in detail the motivations behind the LSVM and LASVM formulations and its possible impacts on tuning the kernel parameters of an SVM.</a:t>
            </a:r>
          </a:p>
          <a:p>
            <a:r>
              <a:rPr lang="en-US" smtClean="0"/>
              <a:t>We found that training an SVM in a local adaptive neighborhood can result in significant classification performance gain.</a:t>
            </a:r>
          </a:p>
          <a:p>
            <a:r>
              <a:rPr lang="en-US" smtClean="0"/>
              <a:t>Experiments have been conducted on a selection of the UCIML, face, object, and digit databases.</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a:t>
            </a:fld>
            <a:endParaRPr lang="en-US"/>
          </a:p>
        </p:txBody>
      </p:sp>
    </p:spTree>
    <p:extLst>
      <p:ext uri="{BB962C8B-B14F-4D97-AF65-F5344CB8AC3E}">
        <p14:creationId xmlns:p14="http://schemas.microsoft.com/office/powerpoint/2010/main" val="42106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Pre-processing images using PCA is a common approach in object recognition experiments to reduce dimensionality. This can result in vastly reduced computational cost. In our experiments, the results are obtained by reducing the dimensionality of images by projecting data on the first few eigenfaces.</a:t>
            </a:r>
          </a:p>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23</a:t>
            </a:fld>
            <a:endParaRPr lang="en-US"/>
          </a:p>
        </p:txBody>
      </p:sp>
    </p:spTree>
    <p:extLst>
      <p:ext uri="{BB962C8B-B14F-4D97-AF65-F5344CB8AC3E}">
        <p14:creationId xmlns:p14="http://schemas.microsoft.com/office/powerpoint/2010/main" val="69438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Yalefaces, YalefacesB, AT&amp;T and Caltechfaces were used to study local adaptive SVM performance.</a:t>
            </a:r>
          </a:p>
          <a:p>
            <a:r>
              <a:rPr lang="en-US" smtClean="0"/>
              <a:t>The Yalefaces, YalefacesB and AT&amp;T databases are well-known in face recognition research. Caltechfaces and CaltechfacesB constitute images from the face category in the Caltech-101 object database.</a:t>
            </a:r>
          </a:p>
          <a:p>
            <a:r>
              <a:rPr lang="en-US" smtClean="0"/>
              <a:t>The Caltech-101 face category has 435 images of around 20 people. The Caltechfaces database in table I is based on splitting the Caltech-101 face category into 20 categories, each belonging to a different person. On the other hand, CaltechfacesB in table I is based on splitting the Caltech-101 face category into two classes only: male and female.</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24</a:t>
            </a:fld>
            <a:endParaRPr lang="en-US"/>
          </a:p>
        </p:txBody>
      </p:sp>
    </p:spTree>
    <p:extLst>
      <p:ext uri="{BB962C8B-B14F-4D97-AF65-F5344CB8AC3E}">
        <p14:creationId xmlns:p14="http://schemas.microsoft.com/office/powerpoint/2010/main" val="237940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that all SVM formulations are trained with a Gaussian kernel and a one-versus-all strategy is employed.</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25</a:t>
            </a:fld>
            <a:endParaRPr lang="en-US"/>
          </a:p>
        </p:txBody>
      </p:sp>
    </p:spTree>
    <p:extLst>
      <p:ext uri="{BB962C8B-B14F-4D97-AF65-F5344CB8AC3E}">
        <p14:creationId xmlns:p14="http://schemas.microsoft.com/office/powerpoint/2010/main" val="186159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26</a:t>
            </a:fld>
            <a:endParaRPr lang="en-US"/>
          </a:p>
        </p:txBody>
      </p:sp>
    </p:spTree>
    <p:extLst>
      <p:ext uri="{BB962C8B-B14F-4D97-AF65-F5344CB8AC3E}">
        <p14:creationId xmlns:p14="http://schemas.microsoft.com/office/powerpoint/2010/main" val="37800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27</a:t>
            </a:fld>
            <a:endParaRPr lang="en-US"/>
          </a:p>
        </p:txBody>
      </p:sp>
    </p:spTree>
    <p:extLst>
      <p:ext uri="{BB962C8B-B14F-4D97-AF65-F5344CB8AC3E}">
        <p14:creationId xmlns:p14="http://schemas.microsoft.com/office/powerpoint/2010/main" val="411136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28</a:t>
            </a:fld>
            <a:endParaRPr lang="en-US"/>
          </a:p>
        </p:txBody>
      </p:sp>
    </p:spTree>
    <p:extLst>
      <p:ext uri="{BB962C8B-B14F-4D97-AF65-F5344CB8AC3E}">
        <p14:creationId xmlns:p14="http://schemas.microsoft.com/office/powerpoint/2010/main" val="405379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29</a:t>
            </a:fld>
            <a:endParaRPr lang="en-US"/>
          </a:p>
        </p:txBody>
      </p:sp>
    </p:spTree>
    <p:extLst>
      <p:ext uri="{BB962C8B-B14F-4D97-AF65-F5344CB8AC3E}">
        <p14:creationId xmlns:p14="http://schemas.microsoft.com/office/powerpoint/2010/main" val="2600655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a:prstGeom prst="rect">
            <a:avLst/>
          </a:prstGeom>
        </p:spPr>
        <p:txBody>
          <a:bodyPr/>
          <a:lstStyle>
            <a:lvl1pPr>
              <a:defRPr sz="1200">
                <a:latin typeface="Arial" panose="020B0604020202020204" pitchFamily="34" charset="0"/>
              </a:defRPr>
            </a:lvl1pPr>
          </a:lstStyle>
          <a:p>
            <a:endParaRPr lang="en-US"/>
          </a:p>
        </p:txBody>
      </p:sp>
      <p:sp>
        <p:nvSpPr>
          <p:cNvPr id="3077" name="Rectangle 5"/>
          <p:cNvSpPr>
            <a:spLocks noGrp="1" noChangeArrowheads="1"/>
          </p:cNvSpPr>
          <p:nvPr>
            <p:ph type="ftr" sz="quarter" idx="3"/>
          </p:nvPr>
        </p:nvSpPr>
        <p:spPr>
          <a:xfrm>
            <a:off x="3124200" y="6477000"/>
            <a:ext cx="2895600" cy="244475"/>
          </a:xfrm>
          <a:prstGeom prst="rect">
            <a:avLst/>
          </a:prstGeom>
        </p:spPr>
        <p:txBody>
          <a:bodyPr/>
          <a:lstStyle>
            <a:lvl1pPr algn="ctr">
              <a:defRPr sz="1200">
                <a:latin typeface="Arial" panose="020B0604020202020204" pitchFamily="34" charset="0"/>
              </a:defRPr>
            </a:lvl1pPr>
          </a:lstStyle>
          <a:p>
            <a:r>
              <a:rPr lang="en-US" smtClean="0"/>
              <a:t>Company Logo</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panose="020B0604020202020204" pitchFamily="34" charset="0"/>
              </a:defRPr>
            </a:lvl1pPr>
          </a:lstStyle>
          <a:p>
            <a:fld id="{0127F794-CD3B-4B01-BDC9-CD3A01EC23D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67C54C58-A3EF-486B-A745-9A1BFA4F3266}" type="slidenum">
              <a:rPr lang="en-US"/>
              <a:pPr/>
              <a:t>‹#›</a:t>
            </a:fld>
            <a:endParaRPr lang="en-US"/>
          </a:p>
        </p:txBody>
      </p:sp>
    </p:spTree>
    <p:extLst>
      <p:ext uri="{BB962C8B-B14F-4D97-AF65-F5344CB8AC3E}">
        <p14:creationId xmlns:p14="http://schemas.microsoft.com/office/powerpoint/2010/main" val="310755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08B06704-21D8-449C-B6E3-00C696D7EF05}" type="slidenum">
              <a:rPr lang="en-US"/>
              <a:pPr/>
              <a:t>‹#›</a:t>
            </a:fld>
            <a:endParaRPr lang="en-US"/>
          </a:p>
        </p:txBody>
      </p:sp>
    </p:spTree>
    <p:extLst>
      <p:ext uri="{BB962C8B-B14F-4D97-AF65-F5344CB8AC3E}">
        <p14:creationId xmlns:p14="http://schemas.microsoft.com/office/powerpoint/2010/main" val="1762288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53E60CA4-C624-420F-88BF-77EA6B1D01D7}" type="slidenum">
              <a:rPr lang="en-US"/>
              <a:pPr/>
              <a:t>‹#›</a:t>
            </a:fld>
            <a:endParaRPr lang="en-US"/>
          </a:p>
        </p:txBody>
      </p:sp>
    </p:spTree>
    <p:extLst>
      <p:ext uri="{BB962C8B-B14F-4D97-AF65-F5344CB8AC3E}">
        <p14:creationId xmlns:p14="http://schemas.microsoft.com/office/powerpoint/2010/main" val="39604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b="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90BBF6-3D9A-480F-88B3-930347AB83EB}" type="slidenum">
              <a:rPr lang="en-US"/>
              <a:pPr/>
              <a:t>‹#›</a:t>
            </a:fld>
            <a:endParaRPr lang="en-US"/>
          </a:p>
        </p:txBody>
      </p:sp>
    </p:spTree>
    <p:extLst>
      <p:ext uri="{BB962C8B-B14F-4D97-AF65-F5344CB8AC3E}">
        <p14:creationId xmlns:p14="http://schemas.microsoft.com/office/powerpoint/2010/main" val="3836992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2696C4-8080-4639-876E-B17A0ADD7709}" type="slidenum">
              <a:rPr lang="en-US"/>
              <a:pPr/>
              <a:t>‹#›</a:t>
            </a:fld>
            <a:endParaRPr lang="en-US"/>
          </a:p>
        </p:txBody>
      </p:sp>
    </p:spTree>
    <p:extLst>
      <p:ext uri="{BB962C8B-B14F-4D97-AF65-F5344CB8AC3E}">
        <p14:creationId xmlns:p14="http://schemas.microsoft.com/office/powerpoint/2010/main" val="24864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DB307066-095B-4BFD-BB3E-87AD09FD722F}" type="slidenum">
              <a:rPr lang="en-US"/>
              <a:pPr/>
              <a:t>‹#›</a:t>
            </a:fld>
            <a:endParaRPr lang="en-US"/>
          </a:p>
        </p:txBody>
      </p:sp>
    </p:spTree>
    <p:extLst>
      <p:ext uri="{BB962C8B-B14F-4D97-AF65-F5344CB8AC3E}">
        <p14:creationId xmlns:p14="http://schemas.microsoft.com/office/powerpoint/2010/main" val="424839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42B5DF83-2029-4B0B-98B7-B6492932F101}" type="slidenum">
              <a:rPr lang="en-US"/>
              <a:pPr/>
              <a:t>‹#›</a:t>
            </a:fld>
            <a:endParaRPr lang="en-US"/>
          </a:p>
        </p:txBody>
      </p:sp>
    </p:spTree>
    <p:extLst>
      <p:ext uri="{BB962C8B-B14F-4D97-AF65-F5344CB8AC3E}">
        <p14:creationId xmlns:p14="http://schemas.microsoft.com/office/powerpoint/2010/main" val="27310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4094531-B155-4839-8AA8-4998047B4FCE}" type="slidenum">
              <a:rPr lang="en-US"/>
              <a:pPr/>
              <a:t>‹#›</a:t>
            </a:fld>
            <a:endParaRPr lang="en-US"/>
          </a:p>
        </p:txBody>
      </p:sp>
    </p:spTree>
    <p:extLst>
      <p:ext uri="{BB962C8B-B14F-4D97-AF65-F5344CB8AC3E}">
        <p14:creationId xmlns:p14="http://schemas.microsoft.com/office/powerpoint/2010/main" val="10185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FEEA9E-8558-4C14-86DA-5DAF03979EEC}" type="slidenum">
              <a:rPr lang="en-US"/>
              <a:pPr/>
              <a:t>‹#›</a:t>
            </a:fld>
            <a:endParaRPr lang="en-US"/>
          </a:p>
        </p:txBody>
      </p:sp>
    </p:spTree>
    <p:extLst>
      <p:ext uri="{BB962C8B-B14F-4D97-AF65-F5344CB8AC3E}">
        <p14:creationId xmlns:p14="http://schemas.microsoft.com/office/powerpoint/2010/main" val="97969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0FAE61-7670-4A20-84BB-82FAF583A13B}" type="slidenum">
              <a:rPr lang="en-US"/>
              <a:pPr/>
              <a:t>‹#›</a:t>
            </a:fld>
            <a:endParaRPr lang="en-US"/>
          </a:p>
        </p:txBody>
      </p:sp>
    </p:spTree>
    <p:extLst>
      <p:ext uri="{BB962C8B-B14F-4D97-AF65-F5344CB8AC3E}">
        <p14:creationId xmlns:p14="http://schemas.microsoft.com/office/powerpoint/2010/main" val="264547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35CACB-7FF0-4DB3-8E73-1ABD2D540910}" type="slidenum">
              <a:rPr lang="en-US"/>
              <a:pPr/>
              <a:t>‹#›</a:t>
            </a:fld>
            <a:endParaRPr lang="en-US"/>
          </a:p>
        </p:txBody>
      </p:sp>
    </p:spTree>
    <p:extLst>
      <p:ext uri="{BB962C8B-B14F-4D97-AF65-F5344CB8AC3E}">
        <p14:creationId xmlns:p14="http://schemas.microsoft.com/office/powerpoint/2010/main" val="21902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gray">
          <a:xfrm>
            <a:off x="8534400" y="6548119"/>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600" b="0">
                <a:solidFill>
                  <a:schemeClr val="bg1"/>
                </a:solidFill>
                <a:latin typeface="Arial" panose="020B0604020202020204" pitchFamily="34" charset="0"/>
                <a:cs typeface="Arial" panose="020B0604020202020204" pitchFamily="34" charset="0"/>
              </a:defRPr>
            </a:lvl1pPr>
          </a:lstStyle>
          <a:p>
            <a:fld id="{755DCC0C-CD35-461C-B719-A95293CE6F46}" type="slidenum">
              <a:rPr lang="en-US" smtClean="0"/>
              <a:pPr/>
              <a:t>‹#›</a:t>
            </a:fld>
            <a:endParaRPr lang="en-US"/>
          </a:p>
        </p:txBody>
      </p:sp>
      <p:sp>
        <p:nvSpPr>
          <p:cNvPr id="1026" name="Rectangle 2"/>
          <p:cNvSpPr>
            <a:spLocks noGrp="1" noChangeArrowheads="1"/>
          </p:cNvSpPr>
          <p:nvPr>
            <p:ph type="title"/>
          </p:nvPr>
        </p:nvSpPr>
        <p:spPr bwMode="gray">
          <a:xfrm>
            <a:off x="76200" y="503237"/>
            <a:ext cx="8610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grpSp>
      <p:sp>
        <p:nvSpPr>
          <p:cNvPr id="2" name="TextBox 1"/>
          <p:cNvSpPr txBox="1"/>
          <p:nvPr userDrawn="1"/>
        </p:nvSpPr>
        <p:spPr>
          <a:xfrm>
            <a:off x="0" y="6530974"/>
            <a:ext cx="3610027" cy="307777"/>
          </a:xfrm>
          <a:prstGeom prst="rect">
            <a:avLst/>
          </a:prstGeom>
          <a:noFill/>
        </p:spPr>
        <p:txBody>
          <a:bodyPr wrap="none" rtlCol="0">
            <a:spAutoFit/>
          </a:bodyPr>
          <a:lstStyle/>
          <a:p>
            <a:r>
              <a:rPr lang="en-US" sz="1400" smtClean="0">
                <a:solidFill>
                  <a:schemeClr val="bg1"/>
                </a:solidFill>
              </a:rPr>
              <a:t>Local Adaptive SVM for Object Recognition</a:t>
            </a:r>
            <a:endParaRPr lang="en-US" sz="1400">
              <a:solidFill>
                <a:schemeClr val="bg1"/>
              </a:solidFill>
            </a:endParaRPr>
          </a:p>
        </p:txBody>
      </p:sp>
      <p:sp>
        <p:nvSpPr>
          <p:cNvPr id="3" name="TextBox 2"/>
          <p:cNvSpPr txBox="1"/>
          <p:nvPr userDrawn="1"/>
        </p:nvSpPr>
        <p:spPr>
          <a:xfrm>
            <a:off x="4648200" y="6523551"/>
            <a:ext cx="2453749" cy="307777"/>
          </a:xfrm>
          <a:prstGeom prst="rect">
            <a:avLst/>
          </a:prstGeom>
          <a:noFill/>
        </p:spPr>
        <p:txBody>
          <a:bodyPr wrap="none" rtlCol="0">
            <a:spAutoFit/>
          </a:bodyPr>
          <a:lstStyle/>
          <a:p>
            <a:r>
              <a:rPr lang="en-US" sz="1400" smtClean="0">
                <a:solidFill>
                  <a:schemeClr val="bg1"/>
                </a:solidFill>
              </a:rPr>
              <a:t>Group 9: Minh – Toàn</a:t>
            </a:r>
            <a:r>
              <a:rPr lang="en-US" sz="1400" baseline="0" smtClean="0">
                <a:solidFill>
                  <a:schemeClr val="bg1"/>
                </a:solidFill>
              </a:rPr>
              <a:t> – Tấn</a:t>
            </a:r>
            <a:r>
              <a:rPr lang="en-US" sz="1400" smtClean="0">
                <a:solidFill>
                  <a:schemeClr val="bg1"/>
                </a:solidFill>
              </a:rPr>
              <a:t> </a:t>
            </a:r>
            <a:endParaRPr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b="0" kern="1200">
          <a:solidFill>
            <a:schemeClr val="hlink"/>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19400" y="456168"/>
            <a:ext cx="6019800" cy="2133600"/>
          </a:xfrm>
        </p:spPr>
        <p:txBody>
          <a:bodyPr/>
          <a:lstStyle/>
          <a:p>
            <a:r>
              <a:rPr lang="en-US" smtClean="0">
                <a:solidFill>
                  <a:srgbClr val="CC0000"/>
                </a:solidFill>
              </a:rPr>
              <a:t>Local Adaptive </a:t>
            </a:r>
            <a:br>
              <a:rPr lang="en-US" smtClean="0">
                <a:solidFill>
                  <a:srgbClr val="CC0000"/>
                </a:solidFill>
              </a:rPr>
            </a:br>
            <a:r>
              <a:rPr lang="en-US" smtClean="0">
                <a:solidFill>
                  <a:srgbClr val="CC0000"/>
                </a:solidFill>
              </a:rPr>
              <a:t>Support Vector Machine for Object Recognition</a:t>
            </a:r>
            <a:endParaRPr lang="en-US" b="0">
              <a:solidFill>
                <a:srgbClr val="000000"/>
              </a:solidFill>
            </a:endParaRPr>
          </a:p>
        </p:txBody>
      </p:sp>
      <p:sp>
        <p:nvSpPr>
          <p:cNvPr id="2053" name="Text Box 5"/>
          <p:cNvSpPr txBox="1">
            <a:spLocks noChangeArrowheads="1"/>
          </p:cNvSpPr>
          <p:nvPr/>
        </p:nvSpPr>
        <p:spPr bwMode="gray">
          <a:xfrm>
            <a:off x="3200400" y="4038600"/>
            <a:ext cx="4648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u="sng" smtClean="0">
                <a:solidFill>
                  <a:srgbClr val="000000"/>
                </a:solidFill>
              </a:rPr>
              <a:t>Group 9:</a:t>
            </a:r>
            <a:r>
              <a:rPr lang="en-US" sz="1600" b="1" smtClean="0">
                <a:solidFill>
                  <a:srgbClr val="000000"/>
                </a:solidFill>
              </a:rPr>
              <a:t> </a:t>
            </a:r>
            <a:r>
              <a:rPr lang="vi-VN" sz="1600" b="1" smtClean="0">
                <a:solidFill>
                  <a:srgbClr val="000000"/>
                </a:solidFill>
              </a:rPr>
              <a:t>Đỗ Đặng Minh</a:t>
            </a:r>
            <a:r>
              <a:rPr lang="en-US" sz="1600" b="1" smtClean="0">
                <a:solidFill>
                  <a:srgbClr val="000000"/>
                </a:solidFill>
              </a:rPr>
              <a:t> - 1311015</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Huỳnh Công Toàn</a:t>
            </a:r>
            <a:r>
              <a:rPr lang="en-US" sz="1600" b="1" smtClean="0">
                <a:solidFill>
                  <a:srgbClr val="000000"/>
                </a:solidFill>
              </a:rPr>
              <a:t> - 1311026</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Hồ Văn Tấn</a:t>
            </a:r>
            <a:r>
              <a:rPr lang="en-US" sz="1600" b="1" smtClean="0">
                <a:solidFill>
                  <a:srgbClr val="000000"/>
                </a:solidFill>
              </a:rPr>
              <a:t> – 1311058</a:t>
            </a:r>
          </a:p>
          <a:p>
            <a:endParaRPr lang="vi-VN" sz="1600" b="1" smtClean="0">
              <a:solidFill>
                <a:srgbClr val="000000"/>
              </a:solidFill>
            </a:endParaRPr>
          </a:p>
          <a:p>
            <a:r>
              <a:rPr lang="en-US" sz="1600" b="1" u="sng" smtClean="0">
                <a:solidFill>
                  <a:srgbClr val="000000"/>
                </a:solidFill>
              </a:rPr>
              <a:t>Supervisor:</a:t>
            </a:r>
            <a:r>
              <a:rPr lang="en-US" sz="1600" b="1" smtClean="0">
                <a:solidFill>
                  <a:srgbClr val="000000"/>
                </a:solidFill>
              </a:rPr>
              <a:t> Dr. Trần Thái Sơn</a:t>
            </a:r>
            <a:endParaRPr lang="en-US" sz="1600" b="1">
              <a:solidFill>
                <a:srgbClr val="000000"/>
              </a:solidFill>
            </a:endParaRPr>
          </a:p>
        </p:txBody>
      </p:sp>
      <p:sp>
        <p:nvSpPr>
          <p:cNvPr id="2054" name="Rectangle 6"/>
          <p:cNvSpPr>
            <a:spLocks noChangeArrowheads="1"/>
          </p:cNvSpPr>
          <p:nvPr/>
        </p:nvSpPr>
        <p:spPr bwMode="gray">
          <a:xfrm>
            <a:off x="2971800" y="41148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2961701" y="2634218"/>
            <a:ext cx="3967817" cy="369332"/>
          </a:xfrm>
          <a:prstGeom prst="rect">
            <a:avLst/>
          </a:prstGeom>
          <a:noFill/>
        </p:spPr>
        <p:txBody>
          <a:bodyPr wrap="none" rtlCol="0">
            <a:spAutoFit/>
          </a:bodyPr>
          <a:lstStyle/>
          <a:p>
            <a:r>
              <a:rPr lang="en-US" smtClean="0"/>
              <a:t>Nayyar A. Zaidi &amp; David McG. Squire</a:t>
            </a:r>
            <a:endParaRPr lang="en-US"/>
          </a:p>
        </p:txBody>
      </p:sp>
      <p:sp>
        <p:nvSpPr>
          <p:cNvPr id="10" name="Rectangle 6"/>
          <p:cNvSpPr>
            <a:spLocks noChangeArrowheads="1"/>
          </p:cNvSpPr>
          <p:nvPr/>
        </p:nvSpPr>
        <p:spPr bwMode="gray">
          <a:xfrm>
            <a:off x="2990162" y="5060911"/>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56000" y="6496585"/>
            <a:ext cx="7467109" cy="338554"/>
          </a:xfrm>
          <a:prstGeom prst="rect">
            <a:avLst/>
          </a:prstGeom>
          <a:noFill/>
        </p:spPr>
        <p:txBody>
          <a:bodyPr wrap="none" rtlCol="0">
            <a:spAutoFit/>
          </a:bodyPr>
          <a:lstStyle/>
          <a:p>
            <a:r>
              <a:rPr lang="en-US" sz="1600">
                <a:solidFill>
                  <a:schemeClr val="bg1"/>
                </a:solidFill>
              </a:rPr>
              <a:t>Machine Learning – Computer Science – Ho Chi Minh City University of Science</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For any query </a:t>
                </a:r>
                <a:r>
                  <a:rPr lang="en-US"/>
                  <a:t>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smtClean="0"/>
                  <a:t>, </a:t>
                </a:r>
                <a:r>
                  <a:rPr lang="en-US"/>
                  <a:t>our local version of SVM (LSVM) works </a:t>
                </a:r>
                <a:r>
                  <a:rPr lang="en-US" smtClean="0"/>
                  <a:t>in the </a:t>
                </a:r>
                <a:r>
                  <a:rPr lang="en-US"/>
                  <a:t>following way</a:t>
                </a:r>
                <a:r>
                  <a:rPr lang="en-US" smtClean="0"/>
                  <a:t>:</a:t>
                </a:r>
              </a:p>
              <a:p>
                <a:pPr lvl="1"/>
                <a:r>
                  <a:rPr lang="en-US"/>
                  <a:t>Find the </a:t>
                </a:r>
                <a:r>
                  <a:rPr lang="en-US" i="1"/>
                  <a:t>K</a:t>
                </a:r>
                <a:r>
                  <a:rPr lang="en-US"/>
                  <a:t> nearest neighbors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a:t>. If </a:t>
                </a:r>
                <a:r>
                  <a:rPr lang="en-US" i="1"/>
                  <a:t>N</a:t>
                </a:r>
                <a:r>
                  <a:rPr lang="en-US"/>
                  <a:t> = cardinality of training dataset then,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𝑁</m:t>
                    </m:r>
                  </m:oMath>
                </a14:m>
                <a:r>
                  <a:rPr lang="en-US" smtClean="0"/>
                  <a:t>, typically </a:t>
                </a:r>
                <a:r>
                  <a:rPr lang="en-US" i="1"/>
                  <a:t>k</a:t>
                </a:r>
                <a:r>
                  <a:rPr lang="en-US"/>
                  <a:t> ∈ {1, 2, 3, 5, 10</a:t>
                </a:r>
                <a:r>
                  <a:rPr lang="en-US" smtClean="0"/>
                  <a:t>}.</a:t>
                </a:r>
              </a:p>
              <a:p>
                <a:pPr lvl="1"/>
                <a:r>
                  <a:rPr lang="en-US"/>
                  <a:t>If the labels of all </a:t>
                </a:r>
                <a:r>
                  <a:rPr lang="en-US" i="1"/>
                  <a:t>K</a:t>
                </a:r>
                <a:r>
                  <a:rPr lang="en-US"/>
                  <a:t> points are same,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belongs </a:t>
                </a:r>
                <a:r>
                  <a:rPr lang="en-US"/>
                  <a:t>to </a:t>
                </a:r>
                <a:r>
                  <a:rPr lang="en-US" smtClean="0"/>
                  <a:t>the corresponding </a:t>
                </a:r>
                <a:r>
                  <a:rPr lang="en-US"/>
                  <a:t>class and the procedure exits</a:t>
                </a:r>
                <a:r>
                  <a:rPr lang="en-US" smtClean="0"/>
                  <a:t>.</a:t>
                </a:r>
              </a:p>
              <a:p>
                <a:pPr lvl="1"/>
                <a:r>
                  <a:rPr lang="en-US"/>
                  <a:t>If the labels are different, a one-versus-all SVM is trained </a:t>
                </a:r>
                <a:r>
                  <a:rPr lang="en-US" smtClean="0"/>
                  <a:t>for each </a:t>
                </a:r>
                <a:r>
                  <a:rPr lang="en-US"/>
                  <a:t>class present,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is </a:t>
                </a:r>
                <a:r>
                  <a:rPr lang="en-US"/>
                  <a:t>labeled accordingly.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10</a:t>
            </a:fld>
            <a:endParaRPr lang="en-US"/>
          </a:p>
        </p:txBody>
      </p:sp>
    </p:spTree>
    <p:extLst>
      <p:ext uri="{BB962C8B-B14F-4D97-AF65-F5344CB8AC3E}">
        <p14:creationId xmlns:p14="http://schemas.microsoft.com/office/powerpoint/2010/main" val="14288073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a:xfrm>
            <a:off x="457200" y="1447800"/>
            <a:ext cx="8229600" cy="5029200"/>
          </a:xfrm>
        </p:spPr>
        <p:txBody>
          <a:bodyPr/>
          <a:lstStyle/>
          <a:p>
            <a:r>
              <a:rPr lang="en-US" smtClean="0"/>
              <a:t>A major motivation for using LSVM is the gain </a:t>
            </a:r>
            <a:r>
              <a:rPr lang="en-US"/>
              <a:t>in </a:t>
            </a:r>
            <a:r>
              <a:rPr lang="en-US" smtClean="0"/>
              <a:t>classification performance </a:t>
            </a:r>
            <a:r>
              <a:rPr lang="en-US" smtClean="0"/>
              <a:t>- </a:t>
            </a:r>
            <a:r>
              <a:rPr lang="en-US"/>
              <a:t>yet while LSVM results in performance gain </a:t>
            </a:r>
            <a:r>
              <a:rPr lang="en-US" smtClean="0"/>
              <a:t>in some </a:t>
            </a:r>
            <a:r>
              <a:rPr lang="en-US"/>
              <a:t>databases, performance deteriorates in many databases.</a:t>
            </a:r>
          </a:p>
          <a:p>
            <a:r>
              <a:rPr lang="en-US"/>
              <a:t>LSVM, however, has an advantage over standard SVM as </a:t>
            </a:r>
            <a:r>
              <a:rPr lang="en-US" smtClean="0"/>
              <a:t>it involves </a:t>
            </a:r>
            <a:r>
              <a:rPr lang="en-US"/>
              <a:t>no initial training and extension to greater </a:t>
            </a:r>
            <a:r>
              <a:rPr lang="en-US" smtClean="0"/>
              <a:t>numbers of </a:t>
            </a:r>
            <a:r>
              <a:rPr lang="en-US"/>
              <a:t>classes is more feasible</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11</a:t>
            </a:fld>
            <a:endParaRPr lang="en-US"/>
          </a:p>
        </p:txBody>
      </p:sp>
    </p:spTree>
    <p:extLst>
      <p:ext uri="{BB962C8B-B14F-4D97-AF65-F5344CB8AC3E}">
        <p14:creationId xmlns:p14="http://schemas.microsoft.com/office/powerpoint/2010/main" val="18397058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lstStyle/>
              <a:p>
                <a:r>
                  <a:rPr lang="en-US"/>
                  <a:t>The testing time is likely to increase, as an SVM classifier has to be trained for every query point. Despite this, in most databases having </a:t>
                </a:r>
                <a:r>
                  <a:rPr lang="en-US" i="1"/>
                  <a:t>M</a:t>
                </a:r>
                <a:r>
                  <a:rPr lang="en-US"/>
                  <a:t> classes, a query point is surrounded by instances of only </a:t>
                </a:r>
                <a:r>
                  <a:rPr lang="en-US" i="1"/>
                  <a:t>m</a:t>
                </a:r>
                <a:r>
                  <a:rPr lang="en-US"/>
                  <a:t> classes, and usually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oMath>
                </a14:m>
                <a:r>
                  <a:rPr lang="en-US"/>
                  <a:t>. This can expedite the recognition phase rather than slowing it down</a:t>
                </a:r>
                <a:r>
                  <a:rPr lang="en-US" smtClean="0"/>
                  <a:t>.</a:t>
                </a:r>
              </a:p>
              <a:p>
                <a:r>
                  <a:rPr lang="en-US"/>
                  <a:t>Another motivation for training SVMs locally has to do </a:t>
                </a:r>
                <a:r>
                  <a:rPr lang="en-US" smtClean="0"/>
                  <a:t>with kernel’s </a:t>
                </a:r>
                <a:r>
                  <a:rPr lang="en-US"/>
                  <a:t>multiple scaling parameters. It is hoped that, at </a:t>
                </a:r>
                <a:r>
                  <a:rPr lang="en-US" smtClean="0"/>
                  <a:t>least locally</a:t>
                </a:r>
                <a:r>
                  <a:rPr lang="en-US"/>
                  <a:t>, class conditional probabilities vary similarly across </a:t>
                </a:r>
                <a:r>
                  <a:rPr lang="en-US" smtClean="0"/>
                  <a:t>all features </a:t>
                </a:r>
                <a:r>
                  <a:rPr lang="en-US"/>
                  <a:t>and using an isotropic kernel may not hurt </a:t>
                </a:r>
                <a:r>
                  <a:rPr lang="en-US" smtClean="0"/>
                  <a:t>much. This </a:t>
                </a:r>
                <a:r>
                  <a:rPr lang="en-US"/>
                  <a:t>avoids the need to tune multiple kernel parameters in </a:t>
                </a:r>
                <a:r>
                  <a:rPr lang="en-US" smtClean="0"/>
                  <a:t>the SVM</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r="-14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12</a:t>
            </a:fld>
            <a:endParaRPr lang="en-US"/>
          </a:p>
        </p:txBody>
      </p:sp>
    </p:spTree>
    <p:extLst>
      <p:ext uri="{BB962C8B-B14F-4D97-AF65-F5344CB8AC3E}">
        <p14:creationId xmlns:p14="http://schemas.microsoft.com/office/powerpoint/2010/main" val="42224692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8229600" cy="5029200"/>
              </a:xfrm>
            </p:spPr>
            <p:txBody>
              <a:bodyPr/>
              <a:lstStyle/>
              <a:p>
                <a:r>
                  <a:rPr lang="en-US" smtClean="0"/>
                  <a:t>Length scale parameter</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chemeClr val="accent2">
                                  <a:lumMod val="50000"/>
                                </a:schemeClr>
                              </a:solidFill>
                            </a:rPr>
                          </m:ctrlPr>
                        </m:sSupPr>
                        <m:e>
                          <m:r>
                            <a:rPr lang="en-US" i="1">
                              <a:solidFill>
                                <a:schemeClr val="accent2">
                                  <a:lumMod val="50000"/>
                                </a:schemeClr>
                              </a:solidFill>
                            </a:rPr>
                            <m:t>𝜎</m:t>
                          </m:r>
                        </m:e>
                        <m:sup>
                          <m:r>
                            <a:rPr lang="en-US" i="1">
                              <a:solidFill>
                                <a:schemeClr val="accent2">
                                  <a:lumMod val="50000"/>
                                </a:schemeClr>
                              </a:solidFill>
                            </a:rPr>
                            <m:t>2</m:t>
                          </m:r>
                        </m:sup>
                      </m:sSup>
                      <m:r>
                        <a:rPr lang="en-US" i="1">
                          <a:solidFill>
                            <a:schemeClr val="accent2">
                              <a:lumMod val="50000"/>
                            </a:schemeClr>
                          </a:solidFill>
                        </a:rPr>
                        <m:t> = </m:t>
                      </m:r>
                      <m:f>
                        <m:fPr>
                          <m:ctrlPr>
                            <a:rPr lang="en-US" i="1">
                              <a:solidFill>
                                <a:schemeClr val="accent2">
                                  <a:lumMod val="50000"/>
                                </a:schemeClr>
                              </a:solidFill>
                            </a:rPr>
                          </m:ctrlPr>
                        </m:fPr>
                        <m:num>
                          <m:r>
                            <a:rPr lang="en-US" i="1">
                              <a:solidFill>
                                <a:schemeClr val="accent2">
                                  <a:lumMod val="50000"/>
                                </a:schemeClr>
                              </a:solidFill>
                            </a:rPr>
                            <m:t>1</m:t>
                          </m:r>
                        </m:num>
                        <m:den>
                          <m:r>
                            <a:rPr lang="en-US" i="1">
                              <a:solidFill>
                                <a:schemeClr val="accent2">
                                  <a:lumMod val="50000"/>
                                </a:schemeClr>
                              </a:solidFill>
                            </a:rPr>
                            <m:t>𝑁</m:t>
                          </m:r>
                        </m:den>
                      </m:f>
                      <m:nary>
                        <m:naryPr>
                          <m:chr m:val="∑"/>
                          <m:limLoc m:val="subSup"/>
                          <m:ctrlPr>
                            <a:rPr lang="en-US" i="1">
                              <a:solidFill>
                                <a:schemeClr val="accent2">
                                  <a:lumMod val="50000"/>
                                </a:schemeClr>
                              </a:solidFill>
                            </a:rPr>
                          </m:ctrlPr>
                        </m:naryPr>
                        <m:sub>
                          <m:r>
                            <a:rPr lang="en-US" i="1">
                              <a:solidFill>
                                <a:schemeClr val="accent2">
                                  <a:lumMod val="50000"/>
                                </a:schemeClr>
                              </a:solidFill>
                            </a:rPr>
                            <m:t>𝑖</m:t>
                          </m:r>
                          <m:r>
                            <a:rPr lang="en-US" i="1">
                              <a:solidFill>
                                <a:schemeClr val="accent2">
                                  <a:lumMod val="50000"/>
                                </a:schemeClr>
                              </a:solidFill>
                            </a:rPr>
                            <m:t>=1</m:t>
                          </m:r>
                        </m:sub>
                        <m:sup>
                          <m:r>
                            <a:rPr lang="en-US" i="1">
                              <a:solidFill>
                                <a:schemeClr val="accent2">
                                  <a:lumMod val="50000"/>
                                </a:schemeClr>
                              </a:solidFill>
                            </a:rPr>
                            <m:t>𝑁</m:t>
                          </m:r>
                        </m:sup>
                        <m:e>
                          <m:sSubSup>
                            <m:sSubSupPr>
                              <m:ctrlPr>
                                <a:rPr lang="en-US" i="1">
                                  <a:solidFill>
                                    <a:schemeClr val="accent2">
                                      <a:lumMod val="50000"/>
                                    </a:schemeClr>
                                  </a:solidFill>
                                </a:rPr>
                              </m:ctrlPr>
                            </m:sSubSupPr>
                            <m:e>
                              <m:r>
                                <a:rPr lang="en-US" i="1">
                                  <a:solidFill>
                                    <a:schemeClr val="accent2">
                                      <a:lumMod val="50000"/>
                                    </a:schemeClr>
                                  </a:solidFill>
                                </a:rPr>
                                <m:t>𝑑</m:t>
                              </m:r>
                            </m:e>
                            <m:sub>
                              <m:r>
                                <a:rPr lang="en-US" i="1">
                                  <a:solidFill>
                                    <a:schemeClr val="accent2">
                                      <a:lumMod val="50000"/>
                                    </a:schemeClr>
                                  </a:solidFill>
                                </a:rPr>
                                <m:t>𝑖</m:t>
                              </m:r>
                            </m:sub>
                            <m:sup>
                              <m:r>
                                <a:rPr lang="en-US" i="1">
                                  <a:solidFill>
                                    <a:schemeClr val="accent2">
                                      <a:lumMod val="50000"/>
                                    </a:schemeClr>
                                  </a:solidFill>
                                </a:rPr>
                                <m:t>2</m:t>
                              </m:r>
                            </m:sup>
                          </m:sSubSup>
                        </m:e>
                      </m:nary>
                    </m:oMath>
                  </m:oMathPara>
                </a14:m>
                <a:endParaRPr lang="en-US" smtClean="0"/>
              </a:p>
              <a:p>
                <a:r>
                  <a:rPr lang="en-US"/>
                  <a:t>LSVM is trained only locally, using </a:t>
                </a:r>
                <a14:m>
                  <m:oMath xmlns:m="http://schemas.openxmlformats.org/officeDocument/2006/math">
                    <m:r>
                      <a:rPr lang="en-US" i="1">
                        <a:latin typeface="Cambria Math" panose="02040503050406030204" pitchFamily="18" charset="0"/>
                      </a:rPr>
                      <m:t>𝜎</m:t>
                    </m:r>
                  </m:oMath>
                </a14:m>
                <a:r>
                  <a:rPr lang="en-US"/>
                  <a:t> as </a:t>
                </a:r>
                <a:r>
                  <a:rPr lang="en-US"/>
                  <a:t>the </a:t>
                </a:r>
                <a:r>
                  <a:rPr lang="en-US" smtClean="0"/>
                  <a:t>average distance </a:t>
                </a:r>
                <a:r>
                  <a:rPr lang="en-US"/>
                  <a:t>of all points in the neighborhood will </a:t>
                </a:r>
                <a:r>
                  <a:rPr lang="en-US"/>
                  <a:t>be </a:t>
                </a:r>
                <a:r>
                  <a:rPr lang="en-US" smtClean="0"/>
                  <a:t>locally optimal</a:t>
                </a:r>
                <a:r>
                  <a:rPr lang="en-US"/>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13</a:t>
            </a:fld>
            <a:endParaRPr lang="en-US"/>
          </a:p>
        </p:txBody>
      </p:sp>
    </p:spTree>
    <p:extLst>
      <p:ext uri="{BB962C8B-B14F-4D97-AF65-F5344CB8AC3E}">
        <p14:creationId xmlns:p14="http://schemas.microsoft.com/office/powerpoint/2010/main" val="22713474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03237"/>
            <a:ext cx="8686800" cy="563563"/>
          </a:xfrm>
        </p:spPr>
        <p:txBody>
          <a:bodyPr/>
          <a:lstStyle/>
          <a:p>
            <a:r>
              <a:rPr lang="en-US"/>
              <a:t>Local Adaptive Support Vector Machine</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14</a:t>
            </a:fld>
            <a:endParaRPr lang="en-US"/>
          </a:p>
        </p:txBody>
      </p:sp>
      <p:grpSp>
        <p:nvGrpSpPr>
          <p:cNvPr id="5" name="Group 31"/>
          <p:cNvGrpSpPr>
            <a:grpSpLocks/>
          </p:cNvGrpSpPr>
          <p:nvPr/>
        </p:nvGrpSpPr>
        <p:grpSpPr bwMode="auto">
          <a:xfrm>
            <a:off x="1452563" y="1444625"/>
            <a:ext cx="5768975" cy="4575175"/>
            <a:chOff x="915" y="785"/>
            <a:chExt cx="3634" cy="2882"/>
          </a:xfrm>
        </p:grpSpPr>
        <p:sp>
          <p:nvSpPr>
            <p:cNvPr id="6" name="Rectangle 8"/>
            <p:cNvSpPr>
              <a:spLocks noChangeArrowheads="1"/>
            </p:cNvSpPr>
            <p:nvPr/>
          </p:nvSpPr>
          <p:spPr bwMode="gray">
            <a:xfrm rot="13770025">
              <a:off x="3098" y="2323"/>
              <a:ext cx="605" cy="121"/>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p:cNvSpPr>
              <a:spLocks noChangeArrowheads="1"/>
            </p:cNvSpPr>
            <p:nvPr/>
          </p:nvSpPr>
          <p:spPr bwMode="gray">
            <a:xfrm rot="-743917">
              <a:off x="1845" y="2038"/>
              <a:ext cx="636" cy="109"/>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 name="Group 10"/>
            <p:cNvGrpSpPr>
              <a:grpSpLocks/>
            </p:cNvGrpSpPr>
            <p:nvPr/>
          </p:nvGrpSpPr>
          <p:grpSpPr bwMode="auto">
            <a:xfrm>
              <a:off x="2436" y="1203"/>
              <a:ext cx="1014" cy="1169"/>
              <a:chOff x="2433" y="1234"/>
              <a:chExt cx="1014" cy="1169"/>
            </a:xfrm>
          </p:grpSpPr>
          <p:sp>
            <p:nvSpPr>
              <p:cNvPr id="24" name="Rectangle 11"/>
              <p:cNvSpPr>
                <a:spLocks noChangeArrowheads="1"/>
              </p:cNvSpPr>
              <p:nvPr/>
            </p:nvSpPr>
            <p:spPr bwMode="gray">
              <a:xfrm rot="-3205350">
                <a:off x="3175" y="1380"/>
                <a:ext cx="376" cy="83"/>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12"/>
              <p:cNvGrpSpPr>
                <a:grpSpLocks/>
              </p:cNvGrpSpPr>
              <p:nvPr/>
            </p:nvGrpSpPr>
            <p:grpSpPr bwMode="auto">
              <a:xfrm>
                <a:off x="2433" y="1401"/>
                <a:ext cx="1014" cy="1002"/>
                <a:chOff x="2016" y="1920"/>
                <a:chExt cx="1680" cy="1680"/>
              </a:xfrm>
            </p:grpSpPr>
            <p:sp>
              <p:nvSpPr>
                <p:cNvPr id="27" name="Oval 1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1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6" name="Text Box 15"/>
              <p:cNvSpPr txBox="1">
                <a:spLocks noChangeArrowheads="1"/>
              </p:cNvSpPr>
              <p:nvPr/>
            </p:nvSpPr>
            <p:spPr bwMode="gray">
              <a:xfrm>
                <a:off x="2530" y="1837"/>
                <a:ext cx="7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effectLst>
                      <a:outerShdw blurRad="38100" dist="38100" dir="2700000" algn="tl">
                        <a:srgbClr val="C0C0C0"/>
                      </a:outerShdw>
                    </a:effectLst>
                  </a:rPr>
                  <a:t>LASVM</a:t>
                </a:r>
                <a:endParaRPr lang="en-US" sz="2400" b="1">
                  <a:solidFill>
                    <a:srgbClr val="FFFFFF"/>
                  </a:solidFill>
                  <a:effectLst>
                    <a:outerShdw blurRad="38100" dist="38100" dir="2700000" algn="tl">
                      <a:srgbClr val="C0C0C0"/>
                    </a:outerShdw>
                  </a:effectLst>
                </a:endParaRPr>
              </a:p>
            </p:txBody>
          </p:sp>
        </p:grpSp>
        <p:grpSp>
          <p:nvGrpSpPr>
            <p:cNvPr id="9" name="Group 16"/>
            <p:cNvGrpSpPr>
              <a:grpSpLocks/>
            </p:cNvGrpSpPr>
            <p:nvPr/>
          </p:nvGrpSpPr>
          <p:grpSpPr bwMode="auto">
            <a:xfrm>
              <a:off x="3324" y="785"/>
              <a:ext cx="549" cy="543"/>
              <a:chOff x="3321" y="816"/>
              <a:chExt cx="549" cy="543"/>
            </a:xfrm>
          </p:grpSpPr>
          <p:grpSp>
            <p:nvGrpSpPr>
              <p:cNvPr id="20" name="Group 17"/>
              <p:cNvGrpSpPr>
                <a:grpSpLocks/>
              </p:cNvGrpSpPr>
              <p:nvPr/>
            </p:nvGrpSpPr>
            <p:grpSpPr bwMode="auto">
              <a:xfrm>
                <a:off x="3321" y="816"/>
                <a:ext cx="549" cy="543"/>
                <a:chOff x="2016" y="1920"/>
                <a:chExt cx="1680" cy="1680"/>
              </a:xfrm>
            </p:grpSpPr>
            <p:sp>
              <p:nvSpPr>
                <p:cNvPr id="22" name="Oval 1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1" name="Text Box 20"/>
              <p:cNvSpPr txBox="1">
                <a:spLocks noChangeArrowheads="1"/>
              </p:cNvSpPr>
              <p:nvPr/>
            </p:nvSpPr>
            <p:spPr bwMode="gray">
              <a:xfrm>
                <a:off x="3427" y="1025"/>
                <a:ext cx="36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smtClean="0">
                    <a:solidFill>
                      <a:srgbClr val="FFFFFF"/>
                    </a:solidFill>
                    <a:effectLst>
                      <a:outerShdw blurRad="38100" dist="38100" dir="2700000" algn="tl">
                        <a:srgbClr val="C0C0C0"/>
                      </a:outerShdw>
                    </a:effectLst>
                    <a:latin typeface="Verdana" panose="020B0604030504040204" pitchFamily="34" charset="0"/>
                  </a:rPr>
                  <a:t>KNN</a:t>
                </a:r>
                <a:endParaRPr lang="en-US" sz="1400">
                  <a:solidFill>
                    <a:srgbClr val="FFFFFF"/>
                  </a:solidFill>
                  <a:effectLst>
                    <a:outerShdw blurRad="38100" dist="38100" dir="2700000" algn="tl">
                      <a:srgbClr val="C0C0C0"/>
                    </a:outerShdw>
                  </a:effectLst>
                  <a:latin typeface="Verdana" panose="020B0604030504040204" pitchFamily="34" charset="0"/>
                </a:endParaRPr>
              </a:p>
            </p:txBody>
          </p:sp>
        </p:grpSp>
        <p:grpSp>
          <p:nvGrpSpPr>
            <p:cNvPr id="10" name="Group 21"/>
            <p:cNvGrpSpPr>
              <a:grpSpLocks/>
            </p:cNvGrpSpPr>
            <p:nvPr/>
          </p:nvGrpSpPr>
          <p:grpSpPr bwMode="auto">
            <a:xfrm>
              <a:off x="915" y="1620"/>
              <a:ext cx="1099" cy="1128"/>
              <a:chOff x="912" y="1651"/>
              <a:chExt cx="1099" cy="1128"/>
            </a:xfrm>
          </p:grpSpPr>
          <p:grpSp>
            <p:nvGrpSpPr>
              <p:cNvPr id="16" name="Group 22"/>
              <p:cNvGrpSpPr>
                <a:grpSpLocks/>
              </p:cNvGrpSpPr>
              <p:nvPr/>
            </p:nvGrpSpPr>
            <p:grpSpPr bwMode="auto">
              <a:xfrm>
                <a:off x="912" y="1651"/>
                <a:ext cx="1099" cy="1128"/>
                <a:chOff x="2016" y="1920"/>
                <a:chExt cx="1680" cy="1680"/>
              </a:xfrm>
            </p:grpSpPr>
            <p:sp>
              <p:nvSpPr>
                <p:cNvPr id="18" name="Oval 2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7" name="Text Box 25"/>
              <p:cNvSpPr txBox="1">
                <a:spLocks noChangeArrowheads="1"/>
              </p:cNvSpPr>
              <p:nvPr/>
            </p:nvSpPr>
            <p:spPr bwMode="gray">
              <a:xfrm>
                <a:off x="1154" y="2152"/>
                <a:ext cx="6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smtClean="0">
                    <a:solidFill>
                      <a:srgbClr val="FFFFFF"/>
                    </a:solidFill>
                    <a:effectLst>
                      <a:outerShdw blurRad="38100" dist="38100" dir="2700000" algn="tl">
                        <a:srgbClr val="C0C0C0"/>
                      </a:outerShdw>
                    </a:effectLst>
                  </a:rPr>
                  <a:t>SVM</a:t>
                </a:r>
                <a:endParaRPr lang="en-US" sz="2800" b="1">
                  <a:solidFill>
                    <a:srgbClr val="FFFFFF"/>
                  </a:solidFill>
                  <a:effectLst>
                    <a:outerShdw blurRad="38100" dist="38100" dir="2700000" algn="tl">
                      <a:srgbClr val="C0C0C0"/>
                    </a:outerShdw>
                  </a:effectLst>
                </a:endParaRPr>
              </a:p>
            </p:txBody>
          </p:sp>
        </p:grpSp>
        <p:grpSp>
          <p:nvGrpSpPr>
            <p:cNvPr id="11" name="Group 26"/>
            <p:cNvGrpSpPr>
              <a:grpSpLocks/>
            </p:cNvGrpSpPr>
            <p:nvPr/>
          </p:nvGrpSpPr>
          <p:grpSpPr bwMode="auto">
            <a:xfrm>
              <a:off x="3281" y="2414"/>
              <a:ext cx="1268" cy="1253"/>
              <a:chOff x="3278" y="2445"/>
              <a:chExt cx="1268" cy="1253"/>
            </a:xfrm>
          </p:grpSpPr>
          <p:grpSp>
            <p:nvGrpSpPr>
              <p:cNvPr id="12" name="Group 27"/>
              <p:cNvGrpSpPr>
                <a:grpSpLocks/>
              </p:cNvGrpSpPr>
              <p:nvPr/>
            </p:nvGrpSpPr>
            <p:grpSpPr bwMode="auto">
              <a:xfrm>
                <a:off x="3278" y="2445"/>
                <a:ext cx="1268" cy="1253"/>
                <a:chOff x="2016" y="1920"/>
                <a:chExt cx="1680" cy="1680"/>
              </a:xfrm>
            </p:grpSpPr>
            <p:sp>
              <p:nvSpPr>
                <p:cNvPr id="14" name="Oval 28"/>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451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5"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 name="Text Box 30"/>
              <p:cNvSpPr txBox="1">
                <a:spLocks noChangeArrowheads="1"/>
              </p:cNvSpPr>
              <p:nvPr/>
            </p:nvSpPr>
            <p:spPr bwMode="gray">
              <a:xfrm>
                <a:off x="3554" y="2988"/>
                <a:ext cx="8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a:solidFill>
                      <a:srgbClr val="FFFFFF"/>
                    </a:solidFill>
                    <a:effectLst>
                      <a:outerShdw blurRad="38100" dist="38100" dir="2700000" algn="tl">
                        <a:srgbClr val="C0C0C0"/>
                      </a:outerShdw>
                    </a:effectLst>
                  </a:rPr>
                  <a:t>MEGM</a:t>
                </a:r>
              </a:p>
            </p:txBody>
          </p:sp>
        </p:grpSp>
      </p:grpSp>
    </p:spTree>
    <p:extLst>
      <p:ext uri="{BB962C8B-B14F-4D97-AF65-F5344CB8AC3E}">
        <p14:creationId xmlns:p14="http://schemas.microsoft.com/office/powerpoint/2010/main" val="17882273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a:t>The performance of LSVM is dependent on the </a:t>
            </a:r>
            <a:r>
              <a:rPr lang="en-US" smtClean="0"/>
              <a:t>neighborhood size </a:t>
            </a:r>
            <a:r>
              <a:rPr lang="en-US"/>
              <a:t>in which it is trained. One expects that </a:t>
            </a:r>
            <a:r>
              <a:rPr lang="en-US" smtClean="0"/>
              <a:t>LSVM performance </a:t>
            </a:r>
            <a:r>
              <a:rPr lang="en-US"/>
              <a:t>will be better for a larger neighborhood size, </a:t>
            </a:r>
            <a:r>
              <a:rPr lang="en-US" smtClean="0"/>
              <a:t>but increasing </a:t>
            </a:r>
            <a:r>
              <a:rPr lang="en-US"/>
              <a:t>neighborhood size will result in a decrease </a:t>
            </a:r>
            <a:r>
              <a:rPr lang="en-US" smtClean="0"/>
              <a:t>in computational </a:t>
            </a:r>
            <a:r>
              <a:rPr lang="en-US" smtClean="0"/>
              <a:t>efficiency. Therefore</a:t>
            </a:r>
            <a:r>
              <a:rPr lang="en-US"/>
              <a:t>, a neighborhood size </a:t>
            </a:r>
            <a:r>
              <a:rPr lang="en-US" smtClean="0"/>
              <a:t>has to </a:t>
            </a:r>
            <a:r>
              <a:rPr lang="en-US"/>
              <a:t>be tuned such that an suitable trade-off is </a:t>
            </a:r>
            <a:r>
              <a:rPr lang="en-US" smtClean="0"/>
              <a:t>achieved between </a:t>
            </a:r>
            <a:r>
              <a:rPr lang="en-US"/>
              <a:t>computational and classification efficiency.</a:t>
            </a:r>
          </a:p>
          <a:p>
            <a:r>
              <a:rPr lang="en-US"/>
              <a:t>An alternative approach to increase in </a:t>
            </a:r>
            <a:r>
              <a:rPr lang="en-US" smtClean="0"/>
              <a:t>classification performance</a:t>
            </a:r>
            <a:r>
              <a:rPr lang="en-US"/>
              <a:t>, while keeping the size of the </a:t>
            </a:r>
            <a:r>
              <a:rPr lang="en-US" smtClean="0"/>
              <a:t>neighborhood small</a:t>
            </a:r>
            <a:r>
              <a:rPr lang="en-US"/>
              <a:t>, is to train a local SVM in an </a:t>
            </a:r>
            <a:r>
              <a:rPr lang="en-US" smtClean="0"/>
              <a:t>adaptive eighborhood </a:t>
            </a:r>
            <a:r>
              <a:rPr lang="en-US" smtClean="0"/>
              <a:t>of the </a:t>
            </a:r>
            <a:r>
              <a:rPr lang="en-US"/>
              <a:t>query point. We call this formulation the Local </a:t>
            </a:r>
            <a:r>
              <a:rPr lang="en-US" smtClean="0"/>
              <a:t>Adaptive Support </a:t>
            </a:r>
            <a:r>
              <a:rPr lang="en-US"/>
              <a:t>Vector Machine (LASVM).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15</a:t>
            </a:fld>
            <a:endParaRPr lang="en-US"/>
          </a:p>
        </p:txBody>
      </p:sp>
    </p:spTree>
    <p:extLst>
      <p:ext uri="{BB962C8B-B14F-4D97-AF65-F5344CB8AC3E}">
        <p14:creationId xmlns:p14="http://schemas.microsoft.com/office/powerpoint/2010/main" val="5369116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a:t>LASVM vs</a:t>
            </a:r>
            <a:r>
              <a:rPr lang="en-US"/>
              <a:t>. </a:t>
            </a:r>
            <a:r>
              <a:rPr lang="en-US" smtClean="0"/>
              <a:t>Curse-of-Dimensionality </a:t>
            </a:r>
            <a:r>
              <a:rPr lang="en-US"/>
              <a:t>(</a:t>
            </a:r>
            <a:r>
              <a:rPr lang="en-US"/>
              <a:t>COD</a:t>
            </a:r>
            <a:r>
              <a:rPr lang="en-US" smtClean="0"/>
              <a:t>)</a:t>
            </a:r>
          </a:p>
          <a:p>
            <a:pPr lvl="1"/>
            <a:r>
              <a:rPr lang="en-US"/>
              <a:t>SVM classifiers are not immune </a:t>
            </a:r>
            <a:r>
              <a:rPr lang="en-US"/>
              <a:t>to </a:t>
            </a:r>
            <a:r>
              <a:rPr lang="en-US" smtClean="0"/>
              <a:t>COD.</a:t>
            </a:r>
          </a:p>
          <a:p>
            <a:pPr lvl="1"/>
            <a:r>
              <a:rPr lang="en-US"/>
              <a:t>LASVM employs the strategy of modifying </a:t>
            </a:r>
            <a:r>
              <a:rPr lang="en-US"/>
              <a:t>the </a:t>
            </a:r>
            <a:r>
              <a:rPr lang="en-US" smtClean="0"/>
              <a:t>distance metric.</a:t>
            </a:r>
          </a:p>
          <a:p>
            <a:pPr lvl="1"/>
            <a:r>
              <a:rPr lang="en-US" smtClean="0"/>
              <a:t>Kernel to </a:t>
            </a:r>
            <a:r>
              <a:rPr lang="en-US"/>
              <a:t>give appropriate </a:t>
            </a:r>
            <a:r>
              <a:rPr lang="en-US"/>
              <a:t>weights </a:t>
            </a:r>
            <a:r>
              <a:rPr lang="en-US" smtClean="0"/>
              <a:t>to each feature</a:t>
            </a:r>
          </a:p>
          <a:p>
            <a:pPr lvl="2"/>
            <a:r>
              <a:rPr lang="en-US"/>
              <a:t>This results in some dimensions to be </a:t>
            </a:r>
            <a:r>
              <a:rPr lang="en-US"/>
              <a:t>completely </a:t>
            </a:r>
            <a:r>
              <a:rPr lang="en-US" smtClean="0"/>
              <a:t>ignored</a:t>
            </a:r>
          </a:p>
          <a:p>
            <a:pPr lvl="1"/>
            <a:r>
              <a:rPr lang="en-US"/>
              <a:t>LASVM provides a </a:t>
            </a:r>
            <a:r>
              <a:rPr lang="en-US"/>
              <a:t>framework </a:t>
            </a:r>
            <a:r>
              <a:rPr lang="en-US"/>
              <a:t>for incorporating non-stationary kernels in the </a:t>
            </a:r>
            <a:r>
              <a:rPr lang="en-US"/>
              <a:t>SVM </a:t>
            </a:r>
            <a:r>
              <a:rPr lang="en-US" smtClean="0"/>
              <a:t>framework.</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16</a:t>
            </a:fld>
            <a:endParaRPr lang="en-US"/>
          </a:p>
        </p:txBody>
      </p:sp>
    </p:spTree>
    <p:extLst>
      <p:ext uri="{BB962C8B-B14F-4D97-AF65-F5344CB8AC3E}">
        <p14:creationId xmlns:p14="http://schemas.microsoft.com/office/powerpoint/2010/main" val="38931970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p:sp>
        <p:nvSpPr>
          <p:cNvPr id="3" name="Content Placeholder 2"/>
          <p:cNvSpPr>
            <a:spLocks noGrp="1"/>
          </p:cNvSpPr>
          <p:nvPr>
            <p:ph idx="1"/>
          </p:nvPr>
        </p:nvSpPr>
        <p:spPr/>
        <p:txBody>
          <a:bodyPr/>
          <a:lstStyle/>
          <a:p>
            <a:r>
              <a:rPr lang="en-US"/>
              <a:t>Recently a lot of work has been done in the area of </a:t>
            </a:r>
            <a:r>
              <a:rPr lang="en-US" smtClean="0"/>
              <a:t>metric learning </a:t>
            </a:r>
            <a:r>
              <a:rPr lang="en-US"/>
              <a:t>to improve the performance of k-Nearest </a:t>
            </a:r>
            <a:r>
              <a:rPr lang="en-US" smtClean="0"/>
              <a:t>Neighbor (k-NN</a:t>
            </a:r>
            <a:r>
              <a:rPr lang="en-US"/>
              <a:t>) classifier.</a:t>
            </a:r>
          </a:p>
          <a:p>
            <a:r>
              <a:rPr lang="en-US"/>
              <a:t>Metric learning algorithms aim at finding a metric that </a:t>
            </a:r>
            <a:r>
              <a:rPr lang="en-US" smtClean="0"/>
              <a:t>results in </a:t>
            </a:r>
            <a:r>
              <a:rPr lang="en-US"/>
              <a:t>small intra-class and large inter-class distance.</a:t>
            </a:r>
          </a:p>
          <a:p>
            <a:r>
              <a:rPr lang="en-US"/>
              <a:t>A metric is parametrized by a norm and a </a:t>
            </a:r>
            <a:r>
              <a:rPr lang="en-US" smtClean="0"/>
              <a:t>positive semi-definite </a:t>
            </a:r>
            <a:r>
              <a:rPr lang="en-US"/>
              <a:t>matrix. Typically an inverse square root of </a:t>
            </a:r>
            <a:r>
              <a:rPr lang="en-US" smtClean="0"/>
              <a:t>the distance </a:t>
            </a:r>
            <a:r>
              <a:rPr lang="en-US"/>
              <a:t>matrix is estimated. That is, we learn a </a:t>
            </a:r>
            <a:r>
              <a:rPr lang="en-US" smtClean="0"/>
              <a:t>matrix parmeterizing </a:t>
            </a:r>
            <a:r>
              <a:rPr lang="en-US"/>
              <a:t>the linear transformation of the input </a:t>
            </a:r>
            <a:r>
              <a:rPr lang="en-US" smtClean="0"/>
              <a:t>space such </a:t>
            </a:r>
            <a:r>
              <a:rPr lang="en-US"/>
              <a:t>that, in the transformed space, </a:t>
            </a:r>
            <a:r>
              <a:rPr lang="en-US" smtClean="0"/>
              <a:t>k-NN performs </a:t>
            </a:r>
            <a:r>
              <a:rPr lang="en-US"/>
              <a:t>well.</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17</a:t>
            </a:fld>
            <a:endParaRPr lang="en-US"/>
          </a:p>
        </p:txBody>
      </p:sp>
    </p:spTree>
    <p:extLst>
      <p:ext uri="{BB962C8B-B14F-4D97-AF65-F5344CB8AC3E}">
        <p14:creationId xmlns:p14="http://schemas.microsoft.com/office/powerpoint/2010/main" val="6943478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smtClean="0"/>
                  <a:t>The kernel in equation 1 can be written </a:t>
                </a:r>
                <a:r>
                  <a:rPr lang="en-US" sz="2000"/>
                  <a:t>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accent2">
                              <a:lumMod val="50000"/>
                            </a:schemeClr>
                          </a:solidFill>
                          <a:latin typeface="Cambria Math" panose="02040503050406030204" pitchFamily="18" charset="0"/>
                        </a:rPr>
                        <m:t>𝑘</m:t>
                      </m:r>
                      <m:d>
                        <m:dPr>
                          <m:ctrlPr>
                            <a:rPr lang="en-US" sz="2000" b="0" i="1" smtClean="0">
                              <a:solidFill>
                                <a:schemeClr val="accent2">
                                  <a:lumMod val="50000"/>
                                </a:schemeClr>
                              </a:solidFill>
                              <a:latin typeface="Cambria Math" panose="02040503050406030204" pitchFamily="18" charset="0"/>
                            </a:rPr>
                          </m:ctrlPr>
                        </m:dPr>
                        <m:e>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𝑖</m:t>
                                  </m:r>
                                </m:sub>
                              </m:sSub>
                            </m:e>
                          </m:acc>
                          <m:r>
                            <a:rPr lang="en-US" sz="2000" b="0" i="1" smtClean="0">
                              <a:solidFill>
                                <a:schemeClr val="accent2">
                                  <a:lumMod val="50000"/>
                                </a:schemeClr>
                              </a:solidFill>
                              <a:latin typeface="Cambria Math" panose="02040503050406030204" pitchFamily="18" charset="0"/>
                            </a:rPr>
                            <m:t>,</m:t>
                          </m:r>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𝑗</m:t>
                                  </m:r>
                                </m:sub>
                              </m:sSub>
                            </m:e>
                          </m:acc>
                        </m:e>
                      </m:d>
                      <m:r>
                        <a:rPr lang="en-US" sz="2000" b="0" i="1" smtClean="0">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𝑒𝑥𝑝</m:t>
                      </m:r>
                      <m:d>
                        <m:dPr>
                          <m:ctrlPr>
                            <a:rPr lang="en-US" sz="2000" b="0" i="1" smtClean="0">
                              <a:solidFill>
                                <a:schemeClr val="accent2">
                                  <a:lumMod val="50000"/>
                                </a:schemeClr>
                              </a:solidFill>
                              <a:latin typeface="Cambria Math" panose="02040503050406030204" pitchFamily="18" charset="0"/>
                            </a:rPr>
                          </m:ctrlPr>
                        </m:dPr>
                        <m:e>
                          <m:f>
                            <m:fPr>
                              <m:ctrlPr>
                                <a:rPr lang="en-US" sz="2000" b="0" i="1" smtClean="0">
                                  <a:solidFill>
                                    <a:schemeClr val="accent2">
                                      <a:lumMod val="50000"/>
                                    </a:schemeClr>
                                  </a:solidFill>
                                  <a:latin typeface="Cambria Math" panose="02040503050406030204" pitchFamily="18" charset="0"/>
                                </a:rPr>
                              </m:ctrlPr>
                            </m:fPr>
                            <m:num>
                              <m:r>
                                <a:rPr lang="en-US" sz="2000" b="0" i="1" smtClean="0">
                                  <a:solidFill>
                                    <a:schemeClr val="accent2">
                                      <a:lumMod val="50000"/>
                                    </a:schemeClr>
                                  </a:solidFill>
                                  <a:latin typeface="Cambria Math" panose="02040503050406030204" pitchFamily="18" charset="0"/>
                                </a:rPr>
                                <m:t>−</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rPr>
                                    <m:t>𝑑</m:t>
                                  </m:r>
                                </m:e>
                                <m:sup>
                                  <m:r>
                                    <a:rPr lang="en-US" sz="2000" b="0" i="1" smtClean="0">
                                      <a:solidFill>
                                        <a:schemeClr val="accent2">
                                          <a:lumMod val="50000"/>
                                        </a:schemeClr>
                                      </a:solidFill>
                                      <a:latin typeface="Cambria Math" panose="02040503050406030204" pitchFamily="18" charset="0"/>
                                    </a:rPr>
                                    <m:t>2</m:t>
                                  </m:r>
                                </m:sup>
                              </m:sSup>
                              <m:r>
                                <a:rPr lang="en-US" sz="2000" b="0" i="1" smtClean="0">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r>
                                <a:rPr lang="en-US" sz="2000" b="0" i="1" smtClean="0">
                                  <a:solidFill>
                                    <a:schemeClr val="accent2">
                                      <a:lumMod val="50000"/>
                                    </a:schemeClr>
                                  </a:solidFill>
                                  <a:latin typeface="Cambria Math" panose="02040503050406030204" pitchFamily="18" charset="0"/>
                                </a:rPr>
                                <m:t>)</m:t>
                              </m:r>
                            </m:num>
                            <m:den>
                              <m:r>
                                <a:rPr lang="en-US" sz="2000" b="0" i="1" smtClean="0">
                                  <a:solidFill>
                                    <a:schemeClr val="accent2">
                                      <a:lumMod val="50000"/>
                                    </a:schemeClr>
                                  </a:solidFill>
                                  <a:latin typeface="Cambria Math" panose="02040503050406030204" pitchFamily="18" charset="0"/>
                                </a:rPr>
                                <m:t>2</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2">
                                          <a:lumMod val="50000"/>
                                        </a:schemeClr>
                                      </a:solidFill>
                                      <a:latin typeface="Cambria Math" panose="02040503050406030204" pitchFamily="18" charset="0"/>
                                    </a:rPr>
                                    <m:t>2</m:t>
                                  </m:r>
                                </m:sup>
                              </m:sSup>
                            </m:den>
                          </m:f>
                        </m:e>
                      </m:d>
                    </m:oMath>
                  </m:oMathPara>
                </a14:m>
                <a:endParaRPr lang="en-US" sz="2000">
                  <a:solidFill>
                    <a:schemeClr val="tx1"/>
                  </a:solidFill>
                </a:endParaRPr>
              </a:p>
              <a:p>
                <a:pPr lvl="1"/>
                <a:r>
                  <a:rPr lang="en-US" sz="2000"/>
                  <a:t>Applying metric learning,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acc>
                    <m:r>
                      <a:rPr lang="en-US" sz="2000" i="1">
                        <a:latin typeface="Cambria Math" panose="02040503050406030204" pitchFamily="18" charset="0"/>
                      </a:rPr>
                      <m:t>)</m:t>
                    </m:r>
                  </m:oMath>
                </a14:m>
                <a:r>
                  <a:rPr lang="en-US" sz="2000"/>
                  <a:t> in equation 2 can </a:t>
                </a:r>
                <a:r>
                  <a:rPr lang="en-US" sz="2000" smtClean="0"/>
                  <a:t>be replaced </a:t>
                </a:r>
                <a:r>
                  <a:rPr lang="en-US" sz="2000"/>
                  <a:t>by a more general metric based on a matrix </a:t>
                </a:r>
                <a:r>
                  <a:rPr lang="en-US" sz="2000" smtClean="0"/>
                  <a:t>L.</a:t>
                </a:r>
              </a:p>
              <a:p>
                <a:pPr lvl="2"/>
                <a:r>
                  <a:rPr lang="en-US" smtClean="0"/>
                  <a:t>i.e</a:t>
                </a:r>
                <a:r>
                  <a:rPr lang="en-US" smtClean="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e>
                      <m:sup>
                        <m:r>
                          <a:rPr lang="en-US" b="0" i="1" smtClean="0">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oMath>
                </a14:m>
                <a:r>
                  <a:rPr lang="en-US" smtClean="0">
                    <a:solidFill>
                      <a:schemeClr val="tx1"/>
                    </a:solidFill>
                  </a:rPr>
                  <a:t>,</a:t>
                </a:r>
                <a:r>
                  <a:rPr lang="en-US" smtClean="0">
                    <a:solidFill>
                      <a:schemeClr val="tx1"/>
                    </a:solidFill>
                  </a:rPr>
                  <a:t> </a:t>
                </a:r>
                <a:r>
                  <a:rPr lang="en-US" smtClean="0">
                    <a:solidFill>
                      <a:schemeClr val="tx1"/>
                    </a:solidFill>
                  </a:rPr>
                  <a:t>where </a:t>
                </a:r>
                <a14:m>
                  <m:oMath xmlns:m="http://schemas.openxmlformats.org/officeDocument/2006/math">
                    <m:r>
                      <a:rPr lang="en-US" b="0" i="1" smtClean="0">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𝑇</m:t>
                        </m:r>
                      </m:sup>
                    </m:sSup>
                    <m:r>
                      <a:rPr lang="en-US" b="0" i="1" smtClean="0">
                        <a:solidFill>
                          <a:schemeClr val="tx1"/>
                        </a:solidFill>
                        <a:latin typeface="Cambria Math" panose="02040503050406030204" pitchFamily="18" charset="0"/>
                      </a:rPr>
                      <m:t>𝐴</m:t>
                    </m:r>
                  </m:oMath>
                </a14:m>
                <a:r>
                  <a:rPr lang="en-US" smtClean="0"/>
                  <a:t>.</a:t>
                </a:r>
              </a:p>
              <a:p>
                <a:pPr lvl="1"/>
                <a:r>
                  <a:rPr lang="en-US" sz="2000" smtClean="0"/>
                  <a:t>We </a:t>
                </a:r>
                <a:r>
                  <a:rPr lang="en-US" sz="2000" smtClean="0"/>
                  <a:t>optimize </a:t>
                </a:r>
                <a:r>
                  <a:rPr lang="en-US" sz="2000" i="1"/>
                  <a:t>A</a:t>
                </a:r>
                <a:r>
                  <a:rPr lang="en-US" sz="2000"/>
                  <a:t> rather than </a:t>
                </a:r>
                <a:r>
                  <a:rPr lang="en-US" sz="2000" i="1"/>
                  <a:t>L</a:t>
                </a:r>
                <a:r>
                  <a:rPr lang="en-US" sz="2000"/>
                  <a:t>, as </a:t>
                </a:r>
                <a:r>
                  <a:rPr lang="en-US" sz="2000" smtClean="0"/>
                  <a:t>optimizing </a:t>
                </a:r>
                <a:r>
                  <a:rPr lang="en-US" sz="2000" i="1"/>
                  <a:t>L</a:t>
                </a:r>
                <a:r>
                  <a:rPr lang="en-US" sz="2000"/>
                  <a:t> entails </a:t>
                </a:r>
                <a:r>
                  <a:rPr lang="en-US" sz="2000" smtClean="0"/>
                  <a:t>a semipositive </a:t>
                </a:r>
                <a:r>
                  <a:rPr lang="en-US" sz="2000" smtClean="0"/>
                  <a:t>constraint </a:t>
                </a:r>
                <a:r>
                  <a:rPr lang="en-US" sz="2000"/>
                  <a:t>that is expensive to maintain</a:t>
                </a:r>
                <a:r>
                  <a:rPr lang="en-US" sz="2000" smtClean="0"/>
                  <a:t>.</a:t>
                </a:r>
              </a:p>
              <a:p>
                <a:r>
                  <a:rPr lang="en-US" sz="2000"/>
                  <a:t>The kernel in equation 2 can thus be written 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i="1" smtClean="0">
                          <a:solidFill>
                            <a:schemeClr val="accent2">
                              <a:lumMod val="50000"/>
                            </a:schemeClr>
                          </a:solidFill>
                          <a:latin typeface="Cambria Math" panose="02040503050406030204" pitchFamily="18" charset="0"/>
                        </a:rPr>
                        <m:t>𝑘</m:t>
                      </m:r>
                      <m:d>
                        <m:dPr>
                          <m:ctrlPr>
                            <a:rPr lang="en-US" sz="2000" i="1">
                              <a:solidFill>
                                <a:schemeClr val="accent2">
                                  <a:lumMod val="50000"/>
                                </a:schemeClr>
                              </a:solidFill>
                              <a:latin typeface="Cambria Math" panose="02040503050406030204" pitchFamily="18" charset="0"/>
                            </a:rPr>
                          </m:ctrlPr>
                        </m:dPr>
                        <m:e>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𝑒𝑥𝑝</m:t>
                      </m:r>
                      <m:d>
                        <m:dPr>
                          <m:ctrlPr>
                            <a:rPr lang="en-US" sz="2000" i="1">
                              <a:solidFill>
                                <a:schemeClr val="accent2">
                                  <a:lumMod val="50000"/>
                                </a:schemeClr>
                              </a:solidFill>
                              <a:latin typeface="Cambria Math" panose="02040503050406030204" pitchFamily="18" charset="0"/>
                            </a:rPr>
                          </m:ctrlPr>
                        </m:dPr>
                        <m:e>
                          <m:r>
                            <a:rPr lang="en-US" sz="2000" b="0" i="1" smtClean="0">
                              <a:solidFill>
                                <a:schemeClr val="accent2">
                                  <a:lumMod val="50000"/>
                                </a:schemeClr>
                              </a:solidFill>
                              <a:latin typeface="Cambria Math" panose="02040503050406030204" pitchFamily="18" charset="0"/>
                            </a:rPr>
                            <m:t>−</m:t>
                          </m:r>
                          <m:sSubSup>
                            <m:sSubSupPr>
                              <m:ctrlPr>
                                <a:rPr lang="en-US" sz="2000" b="0" i="1" smtClean="0">
                                  <a:solidFill>
                                    <a:schemeClr val="accent2">
                                      <a:lumMod val="50000"/>
                                    </a:schemeClr>
                                  </a:solidFill>
                                  <a:latin typeface="Cambria Math" panose="02040503050406030204" pitchFamily="18" charset="0"/>
                                </a:rPr>
                              </m:ctrlPr>
                            </m:sSubSupPr>
                            <m:e>
                              <m:d>
                                <m:dPr>
                                  <m:begChr m:val="‖"/>
                                  <m:endChr m:val="‖"/>
                                  <m:ctrlPr>
                                    <a:rPr lang="en-US" sz="2000" b="0" i="1" smtClean="0">
                                      <a:solidFill>
                                        <a:schemeClr val="accent2">
                                          <a:lumMod val="50000"/>
                                        </a:schemeClr>
                                      </a:solidFill>
                                      <a:latin typeface="Cambria Math" panose="02040503050406030204" pitchFamily="18" charset="0"/>
                                    </a:rPr>
                                  </m:ctrlPr>
                                </m:dPr>
                                <m:e>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e>
                            <m:sub>
                              <m:r>
                                <a:rPr lang="en-US" sz="2000" b="0" i="1" smtClean="0">
                                  <a:solidFill>
                                    <a:schemeClr val="accent2">
                                      <a:lumMod val="50000"/>
                                    </a:schemeClr>
                                  </a:solidFill>
                                  <a:latin typeface="Cambria Math" panose="02040503050406030204" pitchFamily="18" charset="0"/>
                                </a:rPr>
                                <m:t>2</m:t>
                              </m:r>
                            </m:sub>
                            <m:sup>
                              <m:r>
                                <a:rPr lang="en-US" sz="2000" b="0" i="1" smtClean="0">
                                  <a:solidFill>
                                    <a:schemeClr val="accent2">
                                      <a:lumMod val="50000"/>
                                    </a:schemeClr>
                                  </a:solidFill>
                                  <a:latin typeface="Cambria Math" panose="02040503050406030204" pitchFamily="18" charset="0"/>
                                </a:rPr>
                                <m:t>2</m:t>
                              </m:r>
                            </m:sup>
                          </m:sSubSup>
                        </m:e>
                      </m:d>
                    </m:oMath>
                  </m:oMathPara>
                </a14:m>
                <a:endParaRPr lang="en-US" sz="2000" smtClean="0"/>
              </a:p>
              <a:p>
                <a:r>
                  <a:rPr lang="en-US" sz="2000"/>
                  <a:t>Using a learnt data-dependent distance metric can </a:t>
                </a:r>
                <a:r>
                  <a:rPr lang="en-US" sz="2000" smtClean="0"/>
                  <a:t>improve SVM </a:t>
                </a:r>
                <a:r>
                  <a:rPr lang="en-US" sz="2000"/>
                  <a:t>classification performance.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r="-1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18</a:t>
            </a:fld>
            <a:endParaRPr lang="en-US"/>
          </a:p>
        </p:txBody>
      </p:sp>
      <p:sp>
        <p:nvSpPr>
          <p:cNvPr id="5" name="TextBox 4"/>
          <p:cNvSpPr txBox="1"/>
          <p:nvPr/>
        </p:nvSpPr>
        <p:spPr>
          <a:xfrm>
            <a:off x="7391400" y="1981200"/>
            <a:ext cx="466794" cy="369332"/>
          </a:xfrm>
          <a:prstGeom prst="rect">
            <a:avLst/>
          </a:prstGeom>
          <a:noFill/>
        </p:spPr>
        <p:txBody>
          <a:bodyPr wrap="none" rtlCol="0">
            <a:spAutoFit/>
          </a:bodyPr>
          <a:lstStyle/>
          <a:p>
            <a:r>
              <a:rPr lang="en-US" smtClean="0">
                <a:solidFill>
                  <a:srgbClr val="C00000"/>
                </a:solidFill>
              </a:rPr>
              <a:t>(2)</a:t>
            </a:r>
            <a:endParaRPr lang="en-US">
              <a:solidFill>
                <a:srgbClr val="C00000"/>
              </a:solidFill>
            </a:endParaRPr>
          </a:p>
        </p:txBody>
      </p:sp>
      <p:sp>
        <p:nvSpPr>
          <p:cNvPr id="6" name="TextBox 5"/>
          <p:cNvSpPr txBox="1"/>
          <p:nvPr/>
        </p:nvSpPr>
        <p:spPr>
          <a:xfrm>
            <a:off x="7391400" y="4648200"/>
            <a:ext cx="466794" cy="369332"/>
          </a:xfrm>
          <a:prstGeom prst="rect">
            <a:avLst/>
          </a:prstGeom>
          <a:noFill/>
        </p:spPr>
        <p:txBody>
          <a:bodyPr wrap="none" rtlCol="0">
            <a:spAutoFit/>
          </a:bodyPr>
          <a:lstStyle/>
          <a:p>
            <a:r>
              <a:rPr lang="en-US" smtClean="0">
                <a:solidFill>
                  <a:srgbClr val="C00000"/>
                </a:solidFill>
              </a:rPr>
              <a:t>(3)</a:t>
            </a:r>
            <a:endParaRPr lang="en-US">
              <a:solidFill>
                <a:srgbClr val="C00000"/>
              </a:solidFill>
            </a:endParaRPr>
          </a:p>
        </p:txBody>
      </p:sp>
    </p:spTree>
    <p:extLst>
      <p:ext uri="{BB962C8B-B14F-4D97-AF65-F5344CB8AC3E}">
        <p14:creationId xmlns:p14="http://schemas.microsoft.com/office/powerpoint/2010/main" val="7470451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Square Error </a:t>
            </a:r>
            <a:r>
              <a:rPr lang="en-US" smtClean="0"/>
              <a:t>Gradient Minimization</a:t>
            </a:r>
            <a:endParaRPr lang="en-US"/>
          </a:p>
        </p:txBody>
      </p:sp>
      <p:sp>
        <p:nvSpPr>
          <p:cNvPr id="3" name="Content Placeholder 2"/>
          <p:cNvSpPr>
            <a:spLocks noGrp="1"/>
          </p:cNvSpPr>
          <p:nvPr>
            <p:ph idx="1"/>
          </p:nvPr>
        </p:nvSpPr>
        <p:spPr/>
        <p:txBody>
          <a:bodyPr/>
          <a:lstStyle/>
          <a:p>
            <a:r>
              <a:rPr lang="en-US" sz="2000"/>
              <a:t>In this work, we have used the Mean Square Error Gradient </a:t>
            </a:r>
            <a:r>
              <a:rPr lang="en-US" sz="2000" smtClean="0"/>
              <a:t>Minimization (MEGM) </a:t>
            </a:r>
            <a:r>
              <a:rPr lang="en-US" sz="2000"/>
              <a:t>metric </a:t>
            </a:r>
            <a:r>
              <a:rPr lang="en-US" sz="2000" smtClean="0"/>
              <a:t>learning algorithm </a:t>
            </a:r>
            <a:r>
              <a:rPr lang="en-US" sz="2000"/>
              <a:t>from our previous work. Other metric </a:t>
            </a:r>
            <a:r>
              <a:rPr lang="en-US" sz="2000" smtClean="0"/>
              <a:t>learning algorithms </a:t>
            </a:r>
            <a:r>
              <a:rPr lang="en-US" sz="2000"/>
              <a:t>can also be used. Notable examples </a:t>
            </a:r>
            <a:r>
              <a:rPr lang="en-US" sz="2000" smtClean="0"/>
              <a:t>include Neighborhood </a:t>
            </a:r>
            <a:r>
              <a:rPr lang="en-US" sz="2000"/>
              <a:t>Component Analysis (NCA), </a:t>
            </a:r>
            <a:r>
              <a:rPr lang="en-US" sz="2000" smtClean="0"/>
              <a:t>Information Theoretic </a:t>
            </a:r>
            <a:r>
              <a:rPr lang="en-US" sz="2000"/>
              <a:t>Metric Learning (ITML), etc</a:t>
            </a:r>
            <a:r>
              <a:rPr lang="en-US" sz="2000" smtClean="0"/>
              <a:t>.</a:t>
            </a:r>
          </a:p>
          <a:p>
            <a:r>
              <a:rPr lang="en-US" sz="2000"/>
              <a:t>MEGM </a:t>
            </a:r>
            <a:r>
              <a:rPr lang="en-US" sz="2000" smtClean="0"/>
              <a:t>is based </a:t>
            </a:r>
            <a:r>
              <a:rPr lang="en-US" sz="2000"/>
              <a:t>on the minimization of an MSE </a:t>
            </a:r>
            <a:r>
              <a:rPr lang="en-US" sz="2000"/>
              <a:t>objective </a:t>
            </a:r>
            <a:r>
              <a:rPr lang="en-US" sz="2000" smtClean="0"/>
              <a:t>function using </a:t>
            </a:r>
            <a:r>
              <a:rPr lang="en-US" sz="2000"/>
              <a:t>a gradient descent algorithm in the </a:t>
            </a:r>
            <a:r>
              <a:rPr lang="en-US" sz="2000"/>
              <a:t>KNN </a:t>
            </a:r>
            <a:r>
              <a:rPr lang="en-US" sz="2000" smtClean="0"/>
              <a:t>framework.</a:t>
            </a:r>
            <a:endParaRPr lang="en-US" sz="2000"/>
          </a:p>
          <a:p>
            <a:r>
              <a:rPr lang="en-US" sz="2000"/>
              <a:t>A lot of work has also been done in locally adaptive </a:t>
            </a:r>
            <a:r>
              <a:rPr lang="en-US" sz="2000" smtClean="0"/>
              <a:t>metric learning </a:t>
            </a:r>
            <a:r>
              <a:rPr lang="en-US" sz="2000"/>
              <a:t>algorithms. A local SVM can be trained on </a:t>
            </a:r>
            <a:r>
              <a:rPr lang="en-US" sz="2000" smtClean="0"/>
              <a:t>the transformed neighborhood </a:t>
            </a:r>
            <a:r>
              <a:rPr lang="en-US" sz="2000"/>
              <a:t>that results from a local </a:t>
            </a:r>
            <a:r>
              <a:rPr lang="en-US" sz="2000" smtClean="0"/>
              <a:t>adaptive metric</a:t>
            </a:r>
            <a:r>
              <a:rPr lang="en-US" sz="2000" smtClean="0"/>
              <a:t>.</a:t>
            </a:r>
          </a:p>
          <a:p>
            <a:r>
              <a:rPr lang="en-US" sz="2000"/>
              <a:t>We have used MEGM, as we </a:t>
            </a:r>
            <a:r>
              <a:rPr lang="en-US" sz="2000"/>
              <a:t>got </a:t>
            </a:r>
            <a:r>
              <a:rPr lang="en-US" sz="2000" smtClean="0"/>
              <a:t>better results </a:t>
            </a:r>
            <a:r>
              <a:rPr lang="en-US" sz="2000"/>
              <a:t>with MEGM than with NCA [14], LMNN [15</a:t>
            </a:r>
            <a:r>
              <a:rPr lang="en-US" sz="2000"/>
              <a:t>] </a:t>
            </a:r>
            <a:r>
              <a:rPr lang="en-US" sz="2000" smtClean="0"/>
              <a:t>and DANN </a:t>
            </a:r>
            <a:r>
              <a:rPr lang="en-US" sz="2000"/>
              <a:t>[6].</a:t>
            </a:r>
            <a:endParaRPr lang="en-US" sz="2000"/>
          </a:p>
        </p:txBody>
      </p:sp>
      <p:sp>
        <p:nvSpPr>
          <p:cNvPr id="4" name="Slide Number Placeholder 3"/>
          <p:cNvSpPr>
            <a:spLocks noGrp="1"/>
          </p:cNvSpPr>
          <p:nvPr>
            <p:ph type="sldNum" sz="quarter" idx="12"/>
          </p:nvPr>
        </p:nvSpPr>
        <p:spPr/>
        <p:txBody>
          <a:bodyPr/>
          <a:lstStyle/>
          <a:p>
            <a:fld id="{9090BBF6-3D9A-480F-88B3-930347AB83EB}" type="slidenum">
              <a:rPr lang="en-US" smtClean="0"/>
              <a:pPr/>
              <a:t>19</a:t>
            </a:fld>
            <a:endParaRPr lang="en-US"/>
          </a:p>
        </p:txBody>
      </p:sp>
    </p:spTree>
    <p:extLst>
      <p:ext uri="{BB962C8B-B14F-4D97-AF65-F5344CB8AC3E}">
        <p14:creationId xmlns:p14="http://schemas.microsoft.com/office/powerpoint/2010/main" val="30109721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7043"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7086" name="Group 46"/>
          <p:cNvGrpSpPr>
            <a:grpSpLocks/>
          </p:cNvGrpSpPr>
          <p:nvPr/>
        </p:nvGrpSpPr>
        <p:grpSpPr bwMode="auto">
          <a:xfrm>
            <a:off x="2133600" y="1676400"/>
            <a:ext cx="5500048" cy="685800"/>
            <a:chOff x="1296" y="1824"/>
            <a:chExt cx="2976" cy="432"/>
          </a:xfrm>
        </p:grpSpPr>
        <p:sp>
          <p:nvSpPr>
            <p:cNvPr id="8708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8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89"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Support Vector Machine</a:t>
              </a:r>
              <a:endParaRPr lang="en-US" b="1">
                <a:solidFill>
                  <a:srgbClr val="000000"/>
                </a:solidFill>
              </a:endParaRPr>
            </a:p>
          </p:txBody>
        </p:sp>
        <p:sp>
          <p:nvSpPr>
            <p:cNvPr id="87090"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7091" name="Group 51"/>
          <p:cNvGrpSpPr>
            <a:grpSpLocks/>
          </p:cNvGrpSpPr>
          <p:nvPr/>
        </p:nvGrpSpPr>
        <p:grpSpPr bwMode="auto">
          <a:xfrm>
            <a:off x="2133600" y="2514600"/>
            <a:ext cx="5500048" cy="685800"/>
            <a:chOff x="1296" y="1824"/>
            <a:chExt cx="2976" cy="432"/>
          </a:xfrm>
        </p:grpSpPr>
        <p:sp>
          <p:nvSpPr>
            <p:cNvPr id="87092"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3"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4" name="Text Box 54"/>
            <p:cNvSpPr txBox="1">
              <a:spLocks noChangeArrowheads="1"/>
            </p:cNvSpPr>
            <p:nvPr/>
          </p:nvSpPr>
          <p:spPr bwMode="gray">
            <a:xfrm>
              <a:off x="1680" y="1934"/>
              <a:ext cx="24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Support Vector Machine</a:t>
              </a:r>
              <a:endParaRPr lang="en-US" b="1">
                <a:solidFill>
                  <a:srgbClr val="000000"/>
                </a:solidFill>
              </a:endParaRPr>
            </a:p>
          </p:txBody>
        </p:sp>
        <p:sp>
          <p:nvSpPr>
            <p:cNvPr id="87095"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7096" name="Group 56"/>
          <p:cNvGrpSpPr>
            <a:grpSpLocks/>
          </p:cNvGrpSpPr>
          <p:nvPr/>
        </p:nvGrpSpPr>
        <p:grpSpPr bwMode="auto">
          <a:xfrm>
            <a:off x="2133600" y="3352800"/>
            <a:ext cx="5638658" cy="685800"/>
            <a:chOff x="1296" y="1824"/>
            <a:chExt cx="3051" cy="432"/>
          </a:xfrm>
        </p:grpSpPr>
        <p:sp>
          <p:nvSpPr>
            <p:cNvPr id="87097"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8"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9" name="Text Box 59"/>
            <p:cNvSpPr txBox="1">
              <a:spLocks noChangeArrowheads="1"/>
            </p:cNvSpPr>
            <p:nvPr/>
          </p:nvSpPr>
          <p:spPr bwMode="gray">
            <a:xfrm>
              <a:off x="1680" y="1934"/>
              <a:ext cx="2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Adaptive Support Vector Machine</a:t>
              </a:r>
              <a:endParaRPr lang="en-US" b="1">
                <a:solidFill>
                  <a:srgbClr val="000000"/>
                </a:solidFill>
              </a:endParaRPr>
            </a:p>
          </p:txBody>
        </p:sp>
        <p:sp>
          <p:nvSpPr>
            <p:cNvPr id="87100"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87101" name="Group 61"/>
          <p:cNvGrpSpPr>
            <a:grpSpLocks/>
          </p:cNvGrpSpPr>
          <p:nvPr/>
        </p:nvGrpSpPr>
        <p:grpSpPr bwMode="auto">
          <a:xfrm>
            <a:off x="2133600" y="4267200"/>
            <a:ext cx="5500048" cy="685800"/>
            <a:chOff x="1296" y="1824"/>
            <a:chExt cx="2976" cy="432"/>
          </a:xfrm>
        </p:grpSpPr>
        <p:sp>
          <p:nvSpPr>
            <p:cNvPr id="87102"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103"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10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Experimental Results</a:t>
              </a:r>
              <a:endParaRPr lang="en-US" b="1">
                <a:solidFill>
                  <a:srgbClr val="000000"/>
                </a:solidFill>
              </a:endParaRPr>
            </a:p>
          </p:txBody>
        </p:sp>
        <p:sp>
          <p:nvSpPr>
            <p:cNvPr id="87105"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4</a:t>
              </a:r>
            </a:p>
          </p:txBody>
        </p:sp>
      </p:grpSp>
      <p:sp>
        <p:nvSpPr>
          <p:cNvPr id="2" name="Slide Number Placeholder 1"/>
          <p:cNvSpPr>
            <a:spLocks noGrp="1"/>
          </p:cNvSpPr>
          <p:nvPr>
            <p:ph type="sldNum" sz="quarter" idx="12"/>
          </p:nvPr>
        </p:nvSpPr>
        <p:spPr/>
        <p:txBody>
          <a:bodyPr/>
          <a:lstStyle/>
          <a:p>
            <a:fld id="{9090BBF6-3D9A-480F-88B3-930347AB83EB}" type="slidenum">
              <a:rPr lang="en-US" smtClean="0"/>
              <a:pPr/>
              <a:t>2</a:t>
            </a:fld>
            <a:endParaRPr lang="en-US"/>
          </a:p>
        </p:txBody>
      </p:sp>
      <p:grpSp>
        <p:nvGrpSpPr>
          <p:cNvPr id="27" name="Group 61"/>
          <p:cNvGrpSpPr>
            <a:grpSpLocks/>
          </p:cNvGrpSpPr>
          <p:nvPr/>
        </p:nvGrpSpPr>
        <p:grpSpPr bwMode="auto">
          <a:xfrm>
            <a:off x="2134590" y="5170488"/>
            <a:ext cx="5500048" cy="685800"/>
            <a:chOff x="1296" y="1824"/>
            <a:chExt cx="2976" cy="432"/>
          </a:xfrm>
        </p:grpSpPr>
        <p:sp>
          <p:nvSpPr>
            <p:cNvPr id="28" name="AutoShape 62"/>
            <p:cNvSpPr>
              <a:spLocks noChangeArrowheads="1"/>
            </p:cNvSpPr>
            <p:nvPr/>
          </p:nvSpPr>
          <p:spPr bwMode="gray">
            <a:xfrm>
              <a:off x="1536" y="1899"/>
              <a:ext cx="2736" cy="288"/>
            </a:xfrm>
            <a:prstGeom prst="roundRect">
              <a:avLst>
                <a:gd name="adj" fmla="val 16667"/>
              </a:avLst>
            </a:prstGeom>
            <a:gradFill>
              <a:gsLst>
                <a:gs pos="54000">
                  <a:schemeClr val="bg1">
                    <a:alpha val="0"/>
                    <a:lumMod val="86000"/>
                    <a:lumOff val="14000"/>
                  </a:schemeClr>
                </a:gs>
                <a:gs pos="100000">
                  <a:srgbClr val="7030A0"/>
                </a:gs>
                <a:gs pos="0">
                  <a:srgbClr val="7030A0"/>
                </a:gs>
                <a:gs pos="100000">
                  <a:schemeClr val="accent1">
                    <a:lumMod val="30000"/>
                    <a:lumOff val="70000"/>
                  </a:schemeClr>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29" name="AutoShape 63"/>
            <p:cNvSpPr>
              <a:spLocks noChangeArrowheads="1"/>
            </p:cNvSpPr>
            <p:nvPr/>
          </p:nvSpPr>
          <p:spPr bwMode="gray">
            <a:xfrm>
              <a:off x="1296" y="1824"/>
              <a:ext cx="432" cy="432"/>
            </a:xfrm>
            <a:prstGeom prst="diamond">
              <a:avLst/>
            </a:prstGeom>
            <a:solidFill>
              <a:srgbClr val="7030A0"/>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30"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Discussion</a:t>
              </a:r>
              <a:endParaRPr lang="en-US" b="1">
                <a:solidFill>
                  <a:srgbClr val="000000"/>
                </a:solidFill>
              </a:endParaRPr>
            </a:p>
          </p:txBody>
        </p:sp>
        <p:sp>
          <p:nvSpPr>
            <p:cNvPr id="31" name="Text Box 65"/>
            <p:cNvSpPr txBox="1">
              <a:spLocks noChangeArrowheads="1"/>
            </p:cNvSpPr>
            <p:nvPr/>
          </p:nvSpPr>
          <p:spPr bwMode="gray">
            <a:xfrm>
              <a:off x="1409" y="1886"/>
              <a:ext cx="1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smtClean="0">
                  <a:solidFill>
                    <a:schemeClr val="bg1"/>
                  </a:solidFill>
                </a:rPr>
                <a:t>5</a:t>
              </a:r>
              <a:endParaRPr lang="en-US" sz="24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sz="2000" smtClean="0"/>
              <a:t>LASVM:</a:t>
            </a:r>
          </a:p>
          <a:p>
            <a:pPr lvl="1"/>
            <a:r>
              <a:rPr lang="en-US" sz="2000" smtClean="0"/>
              <a:t>Inspired by </a:t>
            </a:r>
            <a:r>
              <a:rPr lang="en-US" sz="2000"/>
              <a:t>recent successes in metric learning </a:t>
            </a:r>
            <a:r>
              <a:rPr lang="en-US" sz="2000"/>
              <a:t>for </a:t>
            </a:r>
            <a:r>
              <a:rPr lang="en-US" sz="2000" smtClean="0"/>
              <a:t>k-NN.</a:t>
            </a:r>
          </a:p>
          <a:p>
            <a:pPr lvl="1"/>
            <a:r>
              <a:rPr lang="en-US" sz="2000"/>
              <a:t>Learning a metric results </a:t>
            </a:r>
            <a:r>
              <a:rPr lang="en-US" sz="2000"/>
              <a:t>in </a:t>
            </a:r>
            <a:r>
              <a:rPr lang="en-US" sz="2000" smtClean="0"/>
              <a:t>a linear </a:t>
            </a:r>
            <a:r>
              <a:rPr lang="en-US" sz="2000"/>
              <a:t>transformation of </a:t>
            </a:r>
            <a:r>
              <a:rPr lang="en-US" sz="2000"/>
              <a:t>the </a:t>
            </a:r>
            <a:r>
              <a:rPr lang="en-US" sz="2000" smtClean="0"/>
              <a:t>data.</a:t>
            </a:r>
          </a:p>
          <a:p>
            <a:pPr lvl="1"/>
            <a:r>
              <a:rPr lang="en-US" sz="2000"/>
              <a:t>LASVM trains </a:t>
            </a:r>
            <a:r>
              <a:rPr lang="en-US" sz="2000"/>
              <a:t>an </a:t>
            </a:r>
            <a:r>
              <a:rPr lang="en-US" sz="2000" smtClean="0"/>
              <a:t>LSVM in the </a:t>
            </a:r>
            <a:r>
              <a:rPr lang="en-US" sz="2000"/>
              <a:t>local space transformed by the </a:t>
            </a:r>
            <a:r>
              <a:rPr lang="en-US" sz="2000"/>
              <a:t>learnt </a:t>
            </a:r>
            <a:r>
              <a:rPr lang="en-US" sz="2000" smtClean="0"/>
              <a:t>metric.</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20</a:t>
            </a:fld>
            <a:endParaRPr lang="en-US"/>
          </a:p>
        </p:txBody>
      </p:sp>
    </p:spTree>
    <p:extLst>
      <p:ext uri="{BB962C8B-B14F-4D97-AF65-F5344CB8AC3E}">
        <p14:creationId xmlns:p14="http://schemas.microsoft.com/office/powerpoint/2010/main" val="14051753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smtClean="0"/>
                  <a:t>LASVM </a:t>
                </a:r>
                <a:r>
                  <a:rPr lang="en-US" sz="2000" smtClean="0"/>
                  <a:t>train a SVM classifier in the adapted neighborhood of a query point.</a:t>
                </a:r>
              </a:p>
              <a:p>
                <a:pPr lvl="1"/>
                <a:r>
                  <a:rPr lang="en-US" sz="2000" smtClean="0"/>
                  <a:t>Testing data: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oMath>
                </a14:m>
                <a:endParaRPr lang="en-US" sz="2000" smtClean="0"/>
              </a:p>
              <a:p>
                <a:pPr lvl="1"/>
                <a:r>
                  <a:rPr lang="en-US" sz="2000" smtClean="0"/>
                  <a:t>Training data: </a:t>
                </a:r>
                <a14:m>
                  <m:oMath xmlns:m="http://schemas.openxmlformats.org/officeDocument/2006/math">
                    <m:sSubSup>
                      <m:sSubSupPr>
                        <m:ctrlPr>
                          <a:rPr lang="en-US" sz="2000" i="1"/>
                        </m:ctrlPr>
                      </m:sSubSupPr>
                      <m:e>
                        <m:d>
                          <m:dPr>
                            <m:begChr m:val="{"/>
                            <m:endChr m:val="}"/>
                            <m:ctrlPr>
                              <a:rPr lang="en-US" sz="2000" i="1"/>
                            </m:ctrlPr>
                          </m:dPr>
                          <m:e>
                            <m:sSub>
                              <m:sSubPr>
                                <m:ctrlPr>
                                  <a:rPr lang="en-US" sz="2000" i="1"/>
                                </m:ctrlPr>
                              </m:sSubPr>
                              <m:e>
                                <m:r>
                                  <a:rPr lang="en-US" sz="2000" i="1"/>
                                  <m:t>𝑥</m:t>
                                </m:r>
                              </m:e>
                              <m:sub>
                                <m:r>
                                  <a:rPr lang="en-US" sz="2000" i="1"/>
                                  <m:t>𝑛</m:t>
                                </m:r>
                              </m:sub>
                            </m:sSub>
                            <m:r>
                              <a:rPr lang="en-US" sz="2000" i="1"/>
                              <m:t>,</m:t>
                            </m:r>
                            <m:sSub>
                              <m:sSubPr>
                                <m:ctrlPr>
                                  <a:rPr lang="en-US" sz="2000" i="1"/>
                                </m:ctrlPr>
                              </m:sSubPr>
                              <m:e>
                                <m:r>
                                  <a:rPr lang="en-US" sz="2000" i="1"/>
                                  <m:t>𝑦</m:t>
                                </m:r>
                              </m:e>
                              <m:sub>
                                <m:r>
                                  <a:rPr lang="en-US" sz="2000" i="1"/>
                                  <m:t>𝑛</m:t>
                                </m:r>
                              </m:sub>
                            </m:sSub>
                          </m:e>
                        </m:d>
                        <m:r>
                          <a:rPr lang="en-US" sz="2000" i="1"/>
                          <m:t> </m:t>
                        </m:r>
                      </m:e>
                      <m:sub>
                        <m:r>
                          <a:rPr lang="en-US" sz="2000" i="1"/>
                          <m:t>𝑛</m:t>
                        </m:r>
                        <m:r>
                          <a:rPr lang="en-US" sz="2000" i="1"/>
                          <m:t>=1</m:t>
                        </m:r>
                      </m:sub>
                      <m:sup>
                        <m:r>
                          <a:rPr lang="en-US" sz="2000" i="1"/>
                          <m:t>𝑁</m:t>
                        </m:r>
                      </m:sup>
                    </m:sSubSup>
                  </m:oMath>
                </a14:m>
                <a:r>
                  <a:rPr lang="en-US" sz="2000"/>
                  <a:t> </a:t>
                </a:r>
                <a:r>
                  <a:rPr lang="en-US" sz="2000" smtClean="0"/>
                  <a:t>where </a:t>
                </a:r>
                <a:r>
                  <a:rPr lang="en-US" sz="2000" i="1" smtClean="0"/>
                  <a:t>x</a:t>
                </a:r>
                <a:r>
                  <a:rPr lang="en-US" sz="2000" smtClean="0"/>
                  <a:t> is </a:t>
                </a:r>
                <a:r>
                  <a:rPr lang="en-US" sz="2000" i="1" smtClean="0"/>
                  <a:t>p</a:t>
                </a:r>
                <a:r>
                  <a:rPr lang="en-US" sz="2000" smtClean="0"/>
                  <a:t> dimensional feature vector, </a:t>
                </a:r>
                <a:r>
                  <a:rPr lang="en-US" sz="2000" i="1" smtClean="0"/>
                  <a:t>N</a:t>
                </a:r>
                <a:r>
                  <a:rPr lang="en-US" sz="2000" smtClean="0"/>
                  <a:t> is the number of training data, </a:t>
                </a:r>
                <a:r>
                  <a:rPr lang="en-US" sz="2000" i="1" smtClean="0"/>
                  <a:t>y</a:t>
                </a:r>
                <a:r>
                  <a:rPr lang="en-US" sz="2000" smtClean="0"/>
                  <a:t> is training label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1,2,…,</m:t>
                        </m:r>
                        <m:r>
                          <a:rPr lang="en-US" sz="2000" b="0" i="1" smtClean="0">
                            <a:latin typeface="Cambria Math" panose="02040503050406030204" pitchFamily="18" charset="0"/>
                          </a:rPr>
                          <m:t>𝑀</m:t>
                        </m:r>
                      </m:e>
                    </m:d>
                  </m:oMath>
                </a14:m>
                <a:r>
                  <a:rPr lang="en-US" sz="2000" smtClean="0"/>
                  <a:t>, where </a:t>
                </a:r>
                <a:r>
                  <a:rPr lang="en-US" sz="2000" i="1" smtClean="0"/>
                  <a:t>M</a:t>
                </a:r>
                <a:r>
                  <a:rPr lang="en-US" sz="2000" smtClean="0"/>
                  <a:t> is the number of classes.</a:t>
                </a:r>
              </a:p>
              <a:p>
                <a:pPr lvl="1"/>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𝑙𝑜𝑔</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𝑁</m:t>
                    </m:r>
                  </m:oMath>
                </a14:m>
                <a:r>
                  <a:rPr lang="en-US" sz="2000"/>
                  <a:t>, typically </a:t>
                </a:r>
                <a:r>
                  <a:rPr lang="en-US" sz="2000" i="1"/>
                  <a:t>k</a:t>
                </a:r>
                <a:r>
                  <a:rPr lang="en-US" sz="2000"/>
                  <a:t> </a:t>
                </a:r>
                <a:r>
                  <a:rPr lang="en-US" sz="2000" smtClean="0"/>
                  <a:t>= </a:t>
                </a:r>
                <a:r>
                  <a:rPr lang="en-US" sz="2000"/>
                  <a:t>[</a:t>
                </a:r>
                <a:r>
                  <a:rPr lang="en-US" sz="2000" smtClean="0"/>
                  <a:t>1</a:t>
                </a:r>
                <a:r>
                  <a:rPr lang="en-US" sz="2000"/>
                  <a:t>, 2, 3, 5</a:t>
                </a:r>
                <a:r>
                  <a:rPr lang="en-US" sz="2000"/>
                  <a:t>, </a:t>
                </a:r>
                <a:r>
                  <a:rPr lang="en-US" sz="2000" smtClean="0"/>
                  <a:t>10].</a:t>
                </a:r>
              </a:p>
              <a:p>
                <a:pPr lvl="1"/>
                <a:r>
                  <a:rPr lang="en-US" sz="2000" smtClean="0"/>
                  <a:t>Learn a data-dependent distance matrix </a:t>
                </a:r>
                <a:r>
                  <a:rPr lang="en-US" sz="2000" i="1" smtClean="0"/>
                  <a:t>L</a:t>
                </a:r>
                <a:r>
                  <a:rPr lang="en-US" sz="2000" smtClean="0"/>
                  <a:t> such that </a:t>
                </a:r>
                <a14:m>
                  <m:oMath xmlns:m="http://schemas.openxmlformats.org/officeDocument/2006/math">
                    <m:r>
                      <a:rPr lang="en-US" sz="2000" i="1">
                        <a:latin typeface="Cambria Math" panose="02040503050406030204" pitchFamily="18" charset="0"/>
                      </a:rPr>
                      <m:t>𝐿</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𝑇</m:t>
                        </m:r>
                      </m:sup>
                    </m:sSup>
                    <m:r>
                      <a:rPr lang="en-US" sz="2000" i="1">
                        <a:latin typeface="Cambria Math" panose="02040503050406030204" pitchFamily="18" charset="0"/>
                      </a:rPr>
                      <m:t>𝐴</m:t>
                    </m:r>
                  </m:oMath>
                </a14:m>
                <a:r>
                  <a:rPr lang="en-US" sz="2000" smtClean="0"/>
                  <a:t> </a:t>
                </a:r>
                <a:r>
                  <a:rPr lang="en-US" sz="2000" smtClean="0"/>
                  <a:t>using MEGM metric learning algorithm.</a:t>
                </a:r>
              </a:p>
              <a:p>
                <a:pPr lvl="1"/>
                <a:r>
                  <a:rPr lang="en-US" sz="2000" smtClean="0"/>
                  <a:t>Transform both training and testing data using matrix </a:t>
                </a:r>
                <a:r>
                  <a:rPr lang="en-US" sz="2000" i="1" smtClean="0"/>
                  <a:t>A</a:t>
                </a:r>
                <a:r>
                  <a:rPr lang="en-US" sz="2000" smtClean="0"/>
                  <a:t>.</a:t>
                </a:r>
              </a:p>
              <a:p>
                <a:pPr lvl="1"/>
                <a:r>
                  <a:rPr lang="en-US" sz="2000" smtClean="0"/>
                  <a:t>Apply the LSVM procedure on the transformed training and testing data.</a:t>
                </a:r>
                <a:endParaRPr lang="en-US"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21</a:t>
            </a:fld>
            <a:endParaRPr lang="en-US"/>
          </a:p>
        </p:txBody>
      </p:sp>
    </p:spTree>
    <p:extLst>
      <p:ext uri="{BB962C8B-B14F-4D97-AF65-F5344CB8AC3E}">
        <p14:creationId xmlns:p14="http://schemas.microsoft.com/office/powerpoint/2010/main" val="25343702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a:t>The performance of LSVM and LASVM is compared on </a:t>
            </a:r>
            <a:r>
              <a:rPr lang="en-US" smtClean="0"/>
              <a:t>following databases:</a:t>
            </a:r>
          </a:p>
          <a:p>
            <a:pPr lvl="1"/>
            <a:r>
              <a:rPr lang="en-US"/>
              <a:t>yalefaces, yalefacesB, AT&amp;Tfaces</a:t>
            </a:r>
          </a:p>
          <a:p>
            <a:pPr lvl="1"/>
            <a:r>
              <a:rPr lang="en-US"/>
              <a:t>caltechfaces, caltechfacesB</a:t>
            </a:r>
          </a:p>
          <a:p>
            <a:pPr lvl="1"/>
            <a:r>
              <a:rPr lang="en-US"/>
              <a:t>isolet, USPS, Coil100</a:t>
            </a:r>
          </a:p>
          <a:p>
            <a:pPr lvl="1"/>
            <a:r>
              <a:rPr lang="en-US"/>
              <a:t>UCIML databases</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22</a:t>
            </a:fld>
            <a:endParaRPr lang="en-US"/>
          </a:p>
        </p:txBody>
      </p:sp>
    </p:spTree>
    <p:extLst>
      <p:ext uri="{BB962C8B-B14F-4D97-AF65-F5344CB8AC3E}">
        <p14:creationId xmlns:p14="http://schemas.microsoft.com/office/powerpoint/2010/main" val="20109252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sz="2000"/>
              <a:t>The Faces, USPS, Isolet, and Coil100 databases were </a:t>
            </a:r>
            <a:r>
              <a:rPr lang="en-US" sz="2000"/>
              <a:t>preprocessed </a:t>
            </a:r>
            <a:r>
              <a:rPr lang="en-US" sz="2000" smtClean="0"/>
              <a:t>(by PCA) for efficiency.</a:t>
            </a:r>
          </a:p>
          <a:p>
            <a:r>
              <a:rPr lang="en-US" sz="2000"/>
              <a:t>For faces, USPS, Isolet and Coil100, each experiment is repeated 10 times and the mean results and </a:t>
            </a:r>
            <a:r>
              <a:rPr lang="en-US" sz="2000"/>
              <a:t>standard </a:t>
            </a:r>
            <a:r>
              <a:rPr lang="en-US" sz="2000" smtClean="0"/>
              <a:t>deviations are </a:t>
            </a:r>
            <a:r>
              <a:rPr lang="en-US" sz="2000"/>
              <a:t>reported. Note that no optimization is done </a:t>
            </a:r>
            <a:r>
              <a:rPr lang="en-US" sz="2000"/>
              <a:t>for </a:t>
            </a:r>
            <a:r>
              <a:rPr lang="en-US" sz="2000" smtClean="0"/>
              <a:t>LSVM and LASVM.</a:t>
            </a:r>
          </a:p>
          <a:p>
            <a:r>
              <a:rPr lang="en-US" sz="2000" smtClean="0"/>
              <a:t>C </a:t>
            </a:r>
            <a:r>
              <a:rPr lang="en-US" sz="2000"/>
              <a:t>parameter is set equal to 10 and σ </a:t>
            </a:r>
            <a:r>
              <a:rPr lang="en-US" sz="2000"/>
              <a:t>is </a:t>
            </a:r>
            <a:r>
              <a:rPr lang="en-US" sz="2000" smtClean="0"/>
              <a:t>set equal </a:t>
            </a:r>
            <a:r>
              <a:rPr lang="en-US" sz="2000"/>
              <a:t>to 1 for </a:t>
            </a:r>
            <a:r>
              <a:rPr lang="en-US" sz="2000"/>
              <a:t>all </a:t>
            </a:r>
            <a:r>
              <a:rPr lang="en-US" sz="2000" smtClean="0"/>
              <a:t>experiments </a:t>
            </a:r>
            <a:r>
              <a:rPr lang="en-US" sz="2000"/>
              <a:t>in all LSVM </a:t>
            </a:r>
            <a:r>
              <a:rPr lang="en-US" sz="2000"/>
              <a:t>and </a:t>
            </a:r>
            <a:r>
              <a:rPr lang="en-US" sz="2000" smtClean="0"/>
              <a:t>LASVM formulations.</a:t>
            </a:r>
            <a:endParaRPr lang="en-US" sz="2000"/>
          </a:p>
        </p:txBody>
      </p:sp>
      <p:sp>
        <p:nvSpPr>
          <p:cNvPr id="4" name="Slide Number Placeholder 3"/>
          <p:cNvSpPr>
            <a:spLocks noGrp="1"/>
          </p:cNvSpPr>
          <p:nvPr>
            <p:ph type="sldNum" sz="quarter" idx="12"/>
          </p:nvPr>
        </p:nvSpPr>
        <p:spPr/>
        <p:txBody>
          <a:bodyPr/>
          <a:lstStyle/>
          <a:p>
            <a:fld id="{9090BBF6-3D9A-480F-88B3-930347AB83EB}" type="slidenum">
              <a:rPr lang="en-US" smtClean="0"/>
              <a:pPr/>
              <a:t>23</a:t>
            </a:fld>
            <a:endParaRPr lang="en-US"/>
          </a:p>
        </p:txBody>
      </p:sp>
    </p:spTree>
    <p:extLst>
      <p:ext uri="{BB962C8B-B14F-4D97-AF65-F5344CB8AC3E}">
        <p14:creationId xmlns:p14="http://schemas.microsoft.com/office/powerpoint/2010/main" val="2503632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77925327"/>
              </p:ext>
            </p:extLst>
          </p:nvPr>
        </p:nvGraphicFramePr>
        <p:xfrm>
          <a:off x="152401" y="1397000"/>
          <a:ext cx="8763000" cy="3337560"/>
        </p:xfrm>
        <a:graphic>
          <a:graphicData uri="http://schemas.openxmlformats.org/drawingml/2006/table">
            <a:tbl>
              <a:tblPr firstRow="1" bandRow="1">
                <a:tableStyleId>{5C22544A-7EE6-4342-B048-85BDC9FD1C3A}</a:tableStyleId>
              </a:tblPr>
              <a:tblGrid>
                <a:gridCol w="1606549"/>
                <a:gridCol w="897165"/>
                <a:gridCol w="1251858"/>
                <a:gridCol w="1251858"/>
                <a:gridCol w="907598"/>
                <a:gridCol w="1460500"/>
                <a:gridCol w="1387472"/>
              </a:tblGrid>
              <a:tr h="370840">
                <a:tc>
                  <a:txBody>
                    <a:bodyPr/>
                    <a:lstStyle/>
                    <a:p>
                      <a:pPr algn="ctr"/>
                      <a:r>
                        <a:rPr lang="en-US" b="0" smtClean="0">
                          <a:latin typeface="Arial" panose="020B0604020202020204" pitchFamily="34" charset="0"/>
                          <a:cs typeface="Arial" panose="020B0604020202020204" pitchFamily="34" charset="0"/>
                        </a:rPr>
                        <a:t>Database</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#Data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#Features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#Classes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PCA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#Train/Class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#Test/Class</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77760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5850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29</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AT&amp;Tfaces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10304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Coil100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16384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USPS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9298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256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Isolet</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6238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617</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578128" y="5181600"/>
            <a:ext cx="7968848" cy="646331"/>
          </a:xfrm>
          <a:prstGeom prst="rect">
            <a:avLst/>
          </a:prstGeom>
          <a:noFill/>
        </p:spPr>
        <p:txBody>
          <a:bodyPr wrap="none" rtlCol="0">
            <a:spAutoFit/>
          </a:bodyPr>
          <a:lstStyle/>
          <a:p>
            <a:pPr algn="ctr"/>
            <a:r>
              <a:rPr lang="en-US" smtClean="0"/>
              <a:t>Table I</a:t>
            </a:r>
            <a:br>
              <a:rPr lang="en-US" smtClean="0"/>
            </a:br>
            <a:r>
              <a:rPr lang="en-US" smtClean="0"/>
              <a:t>Details of Faces, USPS, Isolet and Coil100 databases used for classification</a:t>
            </a:r>
            <a:endParaRPr lang="en-US"/>
          </a:p>
        </p:txBody>
      </p:sp>
    </p:spTree>
    <p:extLst>
      <p:ext uri="{BB962C8B-B14F-4D97-AF65-F5344CB8AC3E}">
        <p14:creationId xmlns:p14="http://schemas.microsoft.com/office/powerpoint/2010/main" val="27691276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a:t>KNN: 1 Nearest neighbor classification.</a:t>
                </a:r>
              </a:p>
              <a:p>
                <a:r>
                  <a:rPr lang="en-US" sz="2000"/>
                  <a:t>SVM: The </a:t>
                </a:r>
                <a:r>
                  <a:rPr lang="en-US" sz="2000" i="1"/>
                  <a:t>C</a:t>
                </a:r>
                <a:r>
                  <a:rPr lang="en-US" sz="2000"/>
                  <a:t> parameter for the SVM is tuned </a:t>
                </a:r>
                <a:r>
                  <a:rPr lang="en-US" sz="2000" smtClean="0"/>
                  <a:t>through cross-validation</a:t>
                </a:r>
                <a:r>
                  <a:rPr lang="en-US" sz="2000"/>
                  <a:t>, searched from the set: {1, 10, 100, 1000</a:t>
                </a:r>
                <a:r>
                  <a:rPr lang="en-US" sz="2000" smtClean="0"/>
                  <a:t>}. The </a:t>
                </a:r>
                <a:r>
                  <a:rPr lang="en-US" sz="2000"/>
                  <a:t>value of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a:t> is set to the average distance of </a:t>
                </a:r>
                <a:r>
                  <a:rPr lang="en-US" sz="2000" i="1"/>
                  <a:t>k</a:t>
                </a:r>
                <a:r>
                  <a:rPr lang="en-US" sz="2000"/>
                  <a:t> </a:t>
                </a:r>
                <a:r>
                  <a:rPr lang="en-US" sz="2000" smtClean="0"/>
                  <a:t>nearest neighbor </a:t>
                </a:r>
                <a:r>
                  <a:rPr lang="en-US" sz="2000"/>
                  <a:t>(‘standard SVM</a:t>
                </a:r>
                <a:r>
                  <a:rPr lang="en-US" sz="2000" smtClean="0"/>
                  <a:t>’).</a:t>
                </a:r>
                <a:endParaRPr lang="en-US" sz="2000"/>
              </a:p>
              <a:p>
                <a:r>
                  <a:rPr lang="en-US" sz="2000" smtClean="0"/>
                  <a:t>MEGM</a:t>
                </a:r>
                <a:r>
                  <a:rPr lang="en-US" sz="2000"/>
                  <a:t>: 1 Nearest neighbor classification in the </a:t>
                </a:r>
                <a:r>
                  <a:rPr lang="en-US" sz="2000" smtClean="0"/>
                  <a:t>transformed space</a:t>
                </a:r>
                <a:r>
                  <a:rPr lang="en-US" sz="2000"/>
                  <a:t>. The transformation is parameterized by matrix </a:t>
                </a:r>
                <a:r>
                  <a:rPr lang="en-US" sz="2000" smtClean="0"/>
                  <a:t>learned using </a:t>
                </a:r>
                <a:r>
                  <a:rPr lang="en-US" sz="2000"/>
                  <a:t>MEGM algorithm.</a:t>
                </a:r>
              </a:p>
              <a:p>
                <a:r>
                  <a:rPr lang="en-US" sz="2000"/>
                  <a:t>OSVM: In the case of the UCIML databases, for a </a:t>
                </a:r>
                <a:r>
                  <a:rPr lang="en-US" sz="2000" smtClean="0"/>
                  <a:t>better comparison </a:t>
                </a:r>
                <a:r>
                  <a:rPr lang="en-US" sz="2000"/>
                  <a:t>of LSVM and LASVM with standard SVM, </a:t>
                </a:r>
                <a:r>
                  <a:rPr lang="en-US" sz="2000" smtClean="0"/>
                  <a:t>both </a:t>
                </a:r>
                <a:r>
                  <a:rPr lang="en-US" sz="2000" i="1" smtClean="0"/>
                  <a:t>C</a:t>
                </a:r>
                <a:r>
                  <a:rPr lang="en-US" sz="2000" smtClean="0"/>
                  <a:t> </a:t>
                </a:r>
                <a:r>
                  <a:rPr lang="en-US" sz="200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a:t> parameters are optimized for SVM using </a:t>
                </a:r>
                <a:r>
                  <a:rPr lang="en-US" sz="2000" smtClean="0"/>
                  <a:t>cross validation </a:t>
                </a:r>
                <a:r>
                  <a:rPr lang="en-US" sz="2000"/>
                  <a:t>(‘optimized SVM (OSVM)’). An SVM giving </a:t>
                </a:r>
                <a:r>
                  <a:rPr lang="en-US" sz="2000" smtClean="0"/>
                  <a:t>the best </a:t>
                </a:r>
                <a:r>
                  <a:rPr lang="en-US" sz="2000"/>
                  <a:t>performance from </a:t>
                </a:r>
                <a:r>
                  <a:rPr lang="en-US" sz="2000" i="1"/>
                  <a:t>C</a:t>
                </a:r>
                <a:r>
                  <a:rPr lang="en-US" sz="2000"/>
                  <a:t> = {1, 10, 100, 1000} </a:t>
                </a:r>
                <a:r>
                  <a:rPr lang="en-US" sz="2000" smtClean="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smtClean="0"/>
                  <a:t> </a:t>
                </a:r>
                <a:r>
                  <a:rPr lang="en-US" sz="2000"/>
                  <a:t>= {0.1, 0.5, 1, 2, 3, 5} is chosen.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635"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25</a:t>
            </a:fld>
            <a:endParaRPr lang="en-US"/>
          </a:p>
        </p:txBody>
      </p:sp>
    </p:spTree>
    <p:extLst>
      <p:ext uri="{BB962C8B-B14F-4D97-AF65-F5344CB8AC3E}">
        <p14:creationId xmlns:p14="http://schemas.microsoft.com/office/powerpoint/2010/main" val="39146166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26</a:t>
            </a:fld>
            <a:endParaRPr lang="en-US"/>
          </a:p>
        </p:txBody>
      </p:sp>
      <p:pic>
        <p:nvPicPr>
          <p:cNvPr id="6" name="Picture 5"/>
          <p:cNvPicPr>
            <a:picLocks noChangeAspect="1"/>
          </p:cNvPicPr>
          <p:nvPr/>
        </p:nvPicPr>
        <p:blipFill>
          <a:blip r:embed="rId3"/>
          <a:stretch>
            <a:fillRect/>
          </a:stretch>
        </p:blipFill>
        <p:spPr>
          <a:xfrm>
            <a:off x="-1979" y="1219200"/>
            <a:ext cx="9145979" cy="4009778"/>
          </a:xfrm>
          <a:prstGeom prst="rect">
            <a:avLst/>
          </a:prstGeom>
        </p:spPr>
      </p:pic>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rates of LSVM and LASVM method with KNN, SVM, MEGM methods on faces, USPS, Isolet and </a:t>
            </a:r>
            <a:r>
              <a:rPr lang="en-US" smtClean="0"/>
              <a:t>Coil100 database</a:t>
            </a:r>
            <a:r>
              <a:rPr lang="en-US"/>
              <a:t>.</a:t>
            </a:r>
          </a:p>
        </p:txBody>
      </p:sp>
    </p:spTree>
    <p:extLst>
      <p:ext uri="{BB962C8B-B14F-4D97-AF65-F5344CB8AC3E}">
        <p14:creationId xmlns:p14="http://schemas.microsoft.com/office/powerpoint/2010/main" val="2670068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27</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LSVM and LASVM performance on faces, USPS, Isolet and Coil100 database by varying neighborhood size k.</a:t>
            </a:r>
          </a:p>
        </p:txBody>
      </p:sp>
      <p:pic>
        <p:nvPicPr>
          <p:cNvPr id="3" name="Picture 2"/>
          <p:cNvPicPr>
            <a:picLocks noChangeAspect="1"/>
          </p:cNvPicPr>
          <p:nvPr/>
        </p:nvPicPr>
        <p:blipFill>
          <a:blip r:embed="rId3"/>
          <a:stretch>
            <a:fillRect/>
          </a:stretch>
        </p:blipFill>
        <p:spPr>
          <a:xfrm>
            <a:off x="0" y="1216461"/>
            <a:ext cx="9144000" cy="3950938"/>
          </a:xfrm>
          <a:prstGeom prst="rect">
            <a:avLst/>
          </a:prstGeom>
        </p:spPr>
      </p:pic>
    </p:spTree>
    <p:extLst>
      <p:ext uri="{BB962C8B-B14F-4D97-AF65-F5344CB8AC3E}">
        <p14:creationId xmlns:p14="http://schemas.microsoft.com/office/powerpoint/2010/main" val="29616648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28</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with KNN, SVM, OSVM, MEGM methods on UCIML </a:t>
            </a:r>
            <a:r>
              <a:rPr lang="en-US" smtClean="0"/>
              <a:t>databases.</a:t>
            </a:r>
            <a:endParaRPr lang="en-US"/>
          </a:p>
        </p:txBody>
      </p:sp>
      <p:pic>
        <p:nvPicPr>
          <p:cNvPr id="5" name="Picture 4"/>
          <p:cNvPicPr>
            <a:picLocks noChangeAspect="1"/>
          </p:cNvPicPr>
          <p:nvPr/>
        </p:nvPicPr>
        <p:blipFill>
          <a:blip r:embed="rId3"/>
          <a:stretch>
            <a:fillRect/>
          </a:stretch>
        </p:blipFill>
        <p:spPr>
          <a:xfrm>
            <a:off x="0" y="1219200"/>
            <a:ext cx="9144000" cy="4007079"/>
          </a:xfrm>
          <a:prstGeom prst="rect">
            <a:avLst/>
          </a:prstGeom>
        </p:spPr>
      </p:pic>
    </p:spTree>
    <p:extLst>
      <p:ext uri="{BB962C8B-B14F-4D97-AF65-F5344CB8AC3E}">
        <p14:creationId xmlns:p14="http://schemas.microsoft.com/office/powerpoint/2010/main" val="12050959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29</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by varying the neighborhood size k on UCIML </a:t>
            </a:r>
            <a:r>
              <a:rPr lang="en-US" smtClean="0"/>
              <a:t>databases.</a:t>
            </a:r>
            <a:endParaRPr lang="en-US"/>
          </a:p>
        </p:txBody>
      </p:sp>
      <p:pic>
        <p:nvPicPr>
          <p:cNvPr id="3" name="Picture 2"/>
          <p:cNvPicPr>
            <a:picLocks noChangeAspect="1"/>
          </p:cNvPicPr>
          <p:nvPr/>
        </p:nvPicPr>
        <p:blipFill>
          <a:blip r:embed="rId3"/>
          <a:stretch>
            <a:fillRect/>
          </a:stretch>
        </p:blipFill>
        <p:spPr>
          <a:xfrm>
            <a:off x="-1" y="1202306"/>
            <a:ext cx="9144001" cy="3943920"/>
          </a:xfrm>
          <a:prstGeom prst="rect">
            <a:avLst/>
          </a:prstGeom>
        </p:spPr>
      </p:pic>
    </p:spTree>
    <p:extLst>
      <p:ext uri="{BB962C8B-B14F-4D97-AF65-F5344CB8AC3E}">
        <p14:creationId xmlns:p14="http://schemas.microsoft.com/office/powerpoint/2010/main" val="11788186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a:t>Support </a:t>
            </a:r>
            <a:r>
              <a:rPr lang="en-US"/>
              <a:t>Vector </a:t>
            </a:r>
            <a:r>
              <a:rPr lang="en-US" smtClean="0"/>
              <a:t>Machine</a:t>
            </a:r>
          </a:p>
          <a:p>
            <a:pPr lvl="1"/>
            <a:r>
              <a:rPr lang="en-US" smtClean="0"/>
              <a:t>Based on the principle </a:t>
            </a:r>
            <a:r>
              <a:rPr lang="en-US"/>
              <a:t>of structured </a:t>
            </a:r>
            <a:r>
              <a:rPr lang="en-US"/>
              <a:t>risk </a:t>
            </a:r>
            <a:r>
              <a:rPr lang="en-US" smtClean="0"/>
              <a:t>minimization</a:t>
            </a:r>
          </a:p>
          <a:p>
            <a:pPr lvl="1"/>
            <a:r>
              <a:rPr lang="en-US" smtClean="0"/>
              <a:t>Popular tool </a:t>
            </a:r>
            <a:r>
              <a:rPr lang="en-US"/>
              <a:t>for </a:t>
            </a:r>
            <a:r>
              <a:rPr lang="en-US" smtClean="0"/>
              <a:t>classification</a:t>
            </a:r>
          </a:p>
          <a:p>
            <a:pPr lvl="1"/>
            <a:r>
              <a:rPr lang="en-US" smtClean="0"/>
              <a:t>State of </a:t>
            </a:r>
            <a:r>
              <a:rPr lang="en-US"/>
              <a:t>the art performance on a wide range </a:t>
            </a:r>
            <a:r>
              <a:rPr lang="en-US"/>
              <a:t>of </a:t>
            </a:r>
            <a:r>
              <a:rPr lang="en-US" smtClean="0"/>
              <a:t>classification data sets</a:t>
            </a:r>
          </a:p>
          <a:p>
            <a:pPr lvl="1"/>
            <a:r>
              <a:rPr lang="en-US" smtClean="0"/>
              <a:t>Finds </a:t>
            </a:r>
            <a:r>
              <a:rPr lang="en-US"/>
              <a:t>an optimal hyperplane to separate data into two classes</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3</a:t>
            </a:fld>
            <a:endParaRPr lang="en-US"/>
          </a:p>
        </p:txBody>
      </p:sp>
    </p:spTree>
    <p:extLst>
      <p:ext uri="{BB962C8B-B14F-4D97-AF65-F5344CB8AC3E}">
        <p14:creationId xmlns:p14="http://schemas.microsoft.com/office/powerpoint/2010/main" val="8862754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a:t>First, no SVM parameters are optimized in the cases of </a:t>
            </a:r>
            <a:r>
              <a:rPr lang="en-US" smtClean="0"/>
              <a:t>LSVM and </a:t>
            </a:r>
            <a:r>
              <a:rPr lang="en-US"/>
              <a:t>LASVM. Our results are thus encouraging not only </a:t>
            </a:r>
            <a:r>
              <a:rPr lang="en-US" smtClean="0"/>
              <a:t>for LASVM</a:t>
            </a:r>
            <a:r>
              <a:rPr lang="en-US"/>
              <a:t>, but also for LSVM, as LSVM performance </a:t>
            </a:r>
            <a:r>
              <a:rPr lang="en-US" smtClean="0"/>
              <a:t>is comparable </a:t>
            </a:r>
            <a:r>
              <a:rPr lang="en-US"/>
              <a:t>in some cases to standard SVM and OSVM. </a:t>
            </a:r>
            <a:r>
              <a:rPr lang="en-US" smtClean="0"/>
              <a:t>For example</a:t>
            </a:r>
            <a:r>
              <a:rPr lang="en-US"/>
              <a:t>, in the case of Coil100 database, using LSVM </a:t>
            </a:r>
            <a:r>
              <a:rPr lang="en-US" smtClean="0"/>
              <a:t>results in </a:t>
            </a:r>
            <a:r>
              <a:rPr lang="en-US"/>
              <a:t>a very </a:t>
            </a:r>
            <a:r>
              <a:rPr lang="en-US" smtClean="0"/>
              <a:t>large performance </a:t>
            </a:r>
            <a:r>
              <a:rPr lang="en-US"/>
              <a:t>gain over standard SVM</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30</a:t>
            </a:fld>
            <a:endParaRPr lang="en-US"/>
          </a:p>
        </p:txBody>
      </p:sp>
    </p:spTree>
    <p:extLst>
      <p:ext uri="{BB962C8B-B14F-4D97-AF65-F5344CB8AC3E}">
        <p14:creationId xmlns:p14="http://schemas.microsoft.com/office/powerpoint/2010/main" val="26793930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smtClean="0"/>
              <a:t>Secondly</a:t>
            </a:r>
            <a:r>
              <a:rPr lang="en-US"/>
              <a:t>, due to space constraints, we have not </a:t>
            </a:r>
            <a:r>
              <a:rPr lang="en-US" smtClean="0"/>
              <a:t>reported computational </a:t>
            </a:r>
            <a:r>
              <a:rPr lang="en-US"/>
              <a:t>time in this work. In our experiments we </a:t>
            </a:r>
            <a:r>
              <a:rPr lang="en-US" smtClean="0"/>
              <a:t>found that </a:t>
            </a:r>
            <a:r>
              <a:rPr lang="en-US"/>
              <a:t>training LSVM and LASVM was far more efficient </a:t>
            </a:r>
            <a:r>
              <a:rPr lang="en-US" smtClean="0"/>
              <a:t>in term </a:t>
            </a:r>
            <a:r>
              <a:rPr lang="en-US"/>
              <a:t>of computational efficiency compared to standard </a:t>
            </a:r>
            <a:r>
              <a:rPr lang="en-US" smtClean="0"/>
              <a:t>SVM, provided </a:t>
            </a:r>
            <a:r>
              <a:rPr lang="en-US"/>
              <a:t>we keep the neighborhood size reasonably small.</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31</a:t>
            </a:fld>
            <a:endParaRPr lang="en-US"/>
          </a:p>
        </p:txBody>
      </p:sp>
    </p:spTree>
    <p:extLst>
      <p:ext uri="{BB962C8B-B14F-4D97-AF65-F5344CB8AC3E}">
        <p14:creationId xmlns:p14="http://schemas.microsoft.com/office/powerpoint/2010/main" val="25620006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a:t>Thirdly, although LSVM performs better than SVM in </a:t>
            </a:r>
            <a:r>
              <a:rPr lang="en-US" smtClean="0"/>
              <a:t>some cases</a:t>
            </a:r>
            <a:r>
              <a:rPr lang="en-US"/>
              <a:t>, it does worse in many others. This suggests that </a:t>
            </a:r>
            <a:r>
              <a:rPr lang="en-US" smtClean="0"/>
              <a:t>the LSVM </a:t>
            </a:r>
            <a:r>
              <a:rPr lang="en-US"/>
              <a:t>algorithm proposed in Zhang et al., ought not be </a:t>
            </a:r>
            <a:r>
              <a:rPr lang="en-US" smtClean="0"/>
              <a:t>used with </a:t>
            </a:r>
            <a:r>
              <a:rPr lang="en-US"/>
              <a:t>simple Euclidean distance. Indeeed Zhang et al. </a:t>
            </a:r>
            <a:r>
              <a:rPr lang="en-US" smtClean="0"/>
              <a:t>have proposed </a:t>
            </a:r>
            <a:r>
              <a:rPr lang="en-US"/>
              <a:t>to use LSVM with a specifically designed </a:t>
            </a:r>
            <a:r>
              <a:rPr lang="en-US" smtClean="0"/>
              <a:t>distance measure</a:t>
            </a:r>
            <a:r>
              <a:rPr lang="en-US"/>
              <a:t>. Our locally adaptive formulation LASVM resulted </a:t>
            </a:r>
            <a:r>
              <a:rPr lang="en-US" smtClean="0"/>
              <a:t>in far </a:t>
            </a:r>
            <a:r>
              <a:rPr lang="en-US"/>
              <a:t>superior performance when compared with LSVM.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32</a:t>
            </a:fld>
            <a:endParaRPr lang="en-US"/>
          </a:p>
        </p:txBody>
      </p:sp>
    </p:spTree>
    <p:extLst>
      <p:ext uri="{BB962C8B-B14F-4D97-AF65-F5344CB8AC3E}">
        <p14:creationId xmlns:p14="http://schemas.microsoft.com/office/powerpoint/2010/main" val="21430881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LASVM resulted in significant improvement over </a:t>
            </a:r>
            <a:r>
              <a:rPr lang="en-US" smtClean="0"/>
              <a:t>the performance </a:t>
            </a:r>
            <a:r>
              <a:rPr lang="en-US"/>
              <a:t>of not only LSVM, but also SVM, KNN, </a:t>
            </a:r>
            <a:r>
              <a:rPr lang="en-US" smtClean="0"/>
              <a:t>and MEGM </a:t>
            </a:r>
            <a:r>
              <a:rPr lang="en-US"/>
              <a:t>classifiers on faces, object, digit, and </a:t>
            </a:r>
            <a:r>
              <a:rPr lang="en-US" smtClean="0"/>
              <a:t>UCIML databases</a:t>
            </a:r>
            <a:r>
              <a:rPr lang="en-US"/>
              <a:t>.</a:t>
            </a:r>
          </a:p>
          <a:p>
            <a:r>
              <a:rPr lang="en-US"/>
              <a:t>We found that, unlike LSVM, LASVM performance is </a:t>
            </a:r>
            <a:r>
              <a:rPr lang="en-US" smtClean="0"/>
              <a:t>not greatly </a:t>
            </a:r>
            <a:r>
              <a:rPr lang="en-US"/>
              <a:t>affected by the neighborhood size. These results </a:t>
            </a:r>
            <a:r>
              <a:rPr lang="en-US" smtClean="0"/>
              <a:t>are promising </a:t>
            </a:r>
            <a:r>
              <a:rPr lang="en-US"/>
              <a:t>and point to an interesting direction for </a:t>
            </a:r>
            <a:r>
              <a:rPr lang="en-US" smtClean="0"/>
              <a:t>further research</a:t>
            </a:r>
            <a:r>
              <a:rPr lang="en-US"/>
              <a:t>.</a:t>
            </a:r>
          </a:p>
          <a:p>
            <a:r>
              <a:rPr lang="en-US"/>
              <a:t>We also highlighted some advantages of LSVM methods </a:t>
            </a:r>
            <a:r>
              <a:rPr lang="en-US" smtClean="0"/>
              <a:t>and described </a:t>
            </a:r>
            <a:r>
              <a:rPr lang="en-US"/>
              <a:t>how they can help alleviate kernel parameter </a:t>
            </a:r>
            <a:r>
              <a:rPr lang="en-US" smtClean="0"/>
              <a:t>tuning problems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33</a:t>
            </a:fld>
            <a:endParaRPr lang="en-US"/>
          </a:p>
        </p:txBody>
      </p:sp>
    </p:spTree>
    <p:extLst>
      <p:ext uri="{BB962C8B-B14F-4D97-AF65-F5344CB8AC3E}">
        <p14:creationId xmlns:p14="http://schemas.microsoft.com/office/powerpoint/2010/main" val="31530149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Our results on LSVM suggest that it should not be viewed </a:t>
            </a:r>
            <a:r>
              <a:rPr lang="en-US" smtClean="0"/>
              <a:t>as a </a:t>
            </a:r>
            <a:r>
              <a:rPr lang="en-US"/>
              <a:t>replacement for SVM, but as a compromise between </a:t>
            </a:r>
            <a:r>
              <a:rPr lang="en-US" smtClean="0"/>
              <a:t>SVM and </a:t>
            </a:r>
            <a:r>
              <a:rPr lang="en-US"/>
              <a:t>KNN. LSVM is especially useful in cases where </a:t>
            </a:r>
            <a:r>
              <a:rPr lang="en-US" smtClean="0"/>
              <a:t>the number </a:t>
            </a:r>
            <a:r>
              <a:rPr lang="en-US"/>
              <a:t>of classes is very large, as LSVM is faster </a:t>
            </a:r>
            <a:r>
              <a:rPr lang="en-US" smtClean="0"/>
              <a:t>than standard </a:t>
            </a:r>
            <a:r>
              <a:rPr lang="en-US"/>
              <a:t>SVM and has better performance than KNN.</a:t>
            </a:r>
          </a:p>
          <a:p>
            <a:r>
              <a:rPr lang="en-US"/>
              <a:t>Our LASVM results, on the other hand, are encouraging </a:t>
            </a:r>
            <a:r>
              <a:rPr lang="en-US" smtClean="0"/>
              <a:t>and needs </a:t>
            </a:r>
            <a:r>
              <a:rPr lang="en-US"/>
              <a:t>to be investigated further with other metric </a:t>
            </a:r>
            <a:r>
              <a:rPr lang="en-US" smtClean="0"/>
              <a:t>learning algorithms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34</a:t>
            </a:fld>
            <a:endParaRPr lang="en-US"/>
          </a:p>
        </p:txBody>
      </p:sp>
    </p:spTree>
    <p:extLst>
      <p:ext uri="{BB962C8B-B14F-4D97-AF65-F5344CB8AC3E}">
        <p14:creationId xmlns:p14="http://schemas.microsoft.com/office/powerpoint/2010/main" val="40143613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a:pPr>
            <a:r>
              <a:rPr lang="en-US" sz="1500" smtClean="0"/>
              <a:t>O</a:t>
            </a:r>
            <a:r>
              <a:rPr lang="en-US" sz="1500"/>
              <a:t>. Chapelle, V. Vladimir, O. Bousquet, and S. Mukherjee, “Choosing multiple parameters for support vector machines,” Journal of Machine Learning Research, 2002.</a:t>
            </a:r>
          </a:p>
          <a:p>
            <a:pPr lvl="0">
              <a:buFont typeface="+mj-lt"/>
              <a:buAutoNum type="arabicPeriod"/>
            </a:pPr>
            <a:r>
              <a:rPr lang="en-US" sz="1500"/>
              <a:t>A. Frome, Y. Singer, and J. Malik, “Image retrieval and classification using local distance functions,” in Proceedings of Neural Inforamtion and Processing Systems, 2006.</a:t>
            </a:r>
          </a:p>
          <a:p>
            <a:pPr lvl="0">
              <a:buFont typeface="+mj-lt"/>
              <a:buAutoNum type="arabicPeriod"/>
            </a:pPr>
            <a:r>
              <a:rPr lang="en-US" sz="1500"/>
              <a:t>M.-E. Nilsback and A. Zisserman, “A visual vocabulary for flower classification,” in Proceedings of the IEEE Conference on Computer Vision and Pattern Recognition, vol. 2, 2006, pp. 1447–1454.</a:t>
            </a:r>
          </a:p>
          <a:p>
            <a:pPr lvl="0">
              <a:buFont typeface="+mj-lt"/>
              <a:buAutoNum type="arabicPeriod"/>
            </a:pPr>
            <a:r>
              <a:rPr lang="en-US" sz="1500"/>
              <a:t>A. Berg, T. Berg, and J. Malik, “Shape matching and recognition using low distortion correspondence,” in Proceedings of the IEEE Conference on Computer Vision and Pattern Recognition, 2005.</a:t>
            </a:r>
          </a:p>
          <a:p>
            <a:pPr lvl="0">
              <a:buFont typeface="+mj-lt"/>
              <a:buAutoNum type="arabicPeriod"/>
            </a:pPr>
            <a:r>
              <a:rPr lang="en-US" sz="1500"/>
              <a:t>S. Belongie, J. Malik, and J. Puzicha, “Shape matching and object recognition using shape contexts,” IEEE Transactions on Pattern Recognition, 2005.</a:t>
            </a:r>
          </a:p>
          <a:p>
            <a:pPr lvl="0">
              <a:buFont typeface="+mj-lt"/>
              <a:buAutoNum type="arabicPeriod"/>
            </a:pPr>
            <a:r>
              <a:rPr lang="en-US" sz="1500"/>
              <a:t>T. Hastie and R. Tibshirani, “Discriminative adaptive nearest neighbor classification,” IEEE transactions on Pattern Analysis and Machine Intelligence, 1996.</a:t>
            </a:r>
          </a:p>
          <a:p>
            <a:pPr lvl="0">
              <a:buFont typeface="+mj-lt"/>
              <a:buAutoNum type="arabicPeriod"/>
            </a:pPr>
            <a:r>
              <a:rPr lang="en-US" sz="1500"/>
              <a:t>E. Rosch, “Natural categories,” Cognitive Psychology, 1973.</a:t>
            </a:r>
          </a:p>
          <a:p>
            <a:pPr lvl="0">
              <a:buFont typeface="+mj-lt"/>
              <a:buAutoNum type="arabicPeriod"/>
            </a:pPr>
            <a:r>
              <a:rPr lang="en-US" sz="1500"/>
              <a:t>H. Zhang, A. Berg, M. Maire, and J. Malik, “Svm-knn: Discriminative nearest neighbor classification for visual category recognition,” in Proceedings of the IEEE Conference on Computer Vision and Pattern Recognition,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35</a:t>
            </a:fld>
            <a:endParaRPr lang="en-US"/>
          </a:p>
        </p:txBody>
      </p:sp>
    </p:spTree>
    <p:extLst>
      <p:ext uri="{BB962C8B-B14F-4D97-AF65-F5344CB8AC3E}">
        <p14:creationId xmlns:p14="http://schemas.microsoft.com/office/powerpoint/2010/main" val="11867011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startAt="9"/>
            </a:pPr>
            <a:r>
              <a:rPr lang="en-US" sz="1500" smtClean="0"/>
              <a:t>M</a:t>
            </a:r>
            <a:r>
              <a:rPr lang="en-US" sz="1500"/>
              <a:t>. Varma and D. Ray, “Learning the discriminative powerinvariance trade-off,” in Proceedings of the International Conference on Computer Vision, 2007.</a:t>
            </a:r>
          </a:p>
          <a:p>
            <a:pPr lvl="0">
              <a:buFont typeface="+mj-lt"/>
              <a:buAutoNum type="arabicPeriod" startAt="9"/>
            </a:pPr>
            <a:r>
              <a:rPr lang="en-US" sz="1500"/>
              <a:t>J. Zhang, M. Marszalek, S. Lazebnik, and C. Schmid, “Local features and kernels for classification of texture and object categories: A comprehensive study,” in Proceedings of the IEEE Conference on Computer Vision and Pattern Recognition (Workshop paper), 2006.</a:t>
            </a:r>
          </a:p>
          <a:p>
            <a:pPr lvl="0">
              <a:buFont typeface="+mj-lt"/>
              <a:buAutoNum type="arabicPeriod" startAt="9"/>
            </a:pPr>
            <a:r>
              <a:rPr lang="en-US" sz="1500"/>
              <a:t>T. Hastie, R. Tibshirani, and J. Friedman, The Elements of Statistical Learning. Springer Series in Statistics, 2001.</a:t>
            </a:r>
          </a:p>
          <a:p>
            <a:pPr lvl="0">
              <a:buFont typeface="+mj-lt"/>
              <a:buAutoNum type="arabicPeriod" startAt="9"/>
            </a:pPr>
            <a:r>
              <a:rPr lang="en-US" sz="1500"/>
              <a:t>H. Cheng, P. Tan, and R. Jin, “Localized support vector machine and its efficient algorithm,” in Proceedings of the SIAM International Conference on Data Mining, 2007.</a:t>
            </a:r>
          </a:p>
          <a:p>
            <a:pPr lvl="0">
              <a:buFont typeface="+mj-lt"/>
              <a:buAutoNum type="arabicPeriod" startAt="9"/>
            </a:pPr>
            <a:r>
              <a:rPr lang="en-US" sz="1500"/>
              <a:t>N. Zaidi and D. M. Squire, “A gradient-based metric learning algorithm for k-nn classifiers,” in Proceedings of the Australasian Joint Conference on Artificial Intelligence, 2010.</a:t>
            </a:r>
          </a:p>
          <a:p>
            <a:pPr lvl="0">
              <a:buFont typeface="+mj-lt"/>
              <a:buAutoNum type="arabicPeriod" startAt="9"/>
            </a:pPr>
            <a:r>
              <a:rPr lang="en-US" sz="1500"/>
              <a:t>J. Goldberger, S. Roweis, G. Hinton, and R. Salakhutdinov, “Neighborhood component analysis,” in Proceedings of Neural Inforamtion and Processing Systems, 2005.</a:t>
            </a:r>
          </a:p>
          <a:p>
            <a:pPr lvl="0">
              <a:buFont typeface="+mj-lt"/>
              <a:buAutoNum type="arabicPeriod" startAt="9"/>
            </a:pPr>
            <a:r>
              <a:rPr lang="en-US" sz="1500"/>
              <a:t>K. Weinberger, J. Blitzer, and L. Saul, “Distance metric learning for large margin nearest neighbor classification,” in Proceedings of Neural Inforamtion and Processing Systems,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36</a:t>
            </a:fld>
            <a:endParaRPr lang="en-US"/>
          </a:p>
        </p:txBody>
      </p:sp>
    </p:spTree>
    <p:extLst>
      <p:ext uri="{BB962C8B-B14F-4D97-AF65-F5344CB8AC3E}">
        <p14:creationId xmlns:p14="http://schemas.microsoft.com/office/powerpoint/2010/main" val="4668302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2895600" y="3505200"/>
            <a:ext cx="4343400" cy="5334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sp>
        <p:nvSpPr>
          <p:cNvPr id="86023" name="Text Box 7"/>
          <p:cNvSpPr txBox="1">
            <a:spLocks noChangeArrowheads="1"/>
          </p:cNvSpPr>
          <p:nvPr/>
        </p:nvSpPr>
        <p:spPr bwMode="gray">
          <a:xfrm>
            <a:off x="3200400" y="41910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smtClean="0">
                <a:solidFill>
                  <a:srgbClr val="000000"/>
                </a:solidFill>
              </a:rPr>
              <a:t>Group 9</a:t>
            </a:r>
            <a:endParaRPr lang="en-US" sz="1600" b="1">
              <a:solidFill>
                <a:srgbClr val="000000"/>
              </a:solidFill>
            </a:endParaRPr>
          </a:p>
        </p:txBody>
      </p:sp>
      <p:sp>
        <p:nvSpPr>
          <p:cNvPr id="86024" name="Rectangle 8"/>
          <p:cNvSpPr>
            <a:spLocks noChangeArrowheads="1"/>
          </p:cNvSpPr>
          <p:nvPr/>
        </p:nvSpPr>
        <p:spPr bwMode="gray">
          <a:xfrm>
            <a:off x="2971800" y="42672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Given a training </a:t>
                </a:r>
                <a:r>
                  <a:rPr lang="en-US"/>
                  <a:t>set </a:t>
                </a:r>
                <a14:m>
                  <m:oMath xmlns:m="http://schemas.openxmlformats.org/officeDocument/2006/math">
                    <m:r>
                      <m:rPr>
                        <m:sty m:val="p"/>
                      </m:rPr>
                      <a:rPr lang="en-US"/>
                      <m:t>S</m:t>
                    </m:r>
                    <m:r>
                      <a:rPr lang="en-US"/>
                      <m:t>=</m:t>
                    </m:r>
                    <m:d>
                      <m:dPr>
                        <m:begChr m:val="{"/>
                        <m:endChr m:val="}"/>
                        <m:ctrlPr>
                          <a:rPr lang="en-US" i="1"/>
                        </m:ctrlPr>
                      </m:dPr>
                      <m:e>
                        <m:d>
                          <m:dPr>
                            <m:ctrlPr>
                              <a:rPr lang="en-US" i="1"/>
                            </m:ctrlPr>
                          </m:dPr>
                          <m:e>
                            <m:sSub>
                              <m:sSubPr>
                                <m:ctrlPr>
                                  <a:rPr lang="en-US" i="1"/>
                                </m:ctrlPr>
                              </m:sSubPr>
                              <m:e>
                                <m:r>
                                  <a:rPr lang="en-US" i="1"/>
                                  <m:t>𝑥</m:t>
                                </m:r>
                              </m:e>
                              <m:sub>
                                <m:r>
                                  <a:rPr lang="en-US" i="1"/>
                                  <m:t>1</m:t>
                                </m:r>
                              </m:sub>
                            </m:sSub>
                            <m:r>
                              <a:rPr lang="en-US"/>
                              <m:t>, </m:t>
                            </m:r>
                            <m:sSub>
                              <m:sSubPr>
                                <m:ctrlPr>
                                  <a:rPr lang="en-US" i="1"/>
                                </m:ctrlPr>
                              </m:sSubPr>
                              <m:e>
                                <m:r>
                                  <a:rPr lang="en-US" i="1"/>
                                  <m:t>𝑦</m:t>
                                </m:r>
                              </m:e>
                              <m:sub>
                                <m:r>
                                  <a:rPr lang="en-US" i="1"/>
                                  <m:t>1</m:t>
                                </m:r>
                              </m:sub>
                            </m:sSub>
                          </m:e>
                        </m:d>
                        <m:r>
                          <a:rPr lang="en-US"/>
                          <m:t>…</m:t>
                        </m:r>
                        <m:d>
                          <m:dPr>
                            <m:ctrlPr>
                              <a:rPr lang="en-US" i="1"/>
                            </m:ctrlPr>
                          </m:dPr>
                          <m:e>
                            <m:sSub>
                              <m:sSubPr>
                                <m:ctrlPr>
                                  <a:rPr lang="en-US" i="1"/>
                                </m:ctrlPr>
                              </m:sSubPr>
                              <m:e>
                                <m:r>
                                  <a:rPr lang="en-US" i="1"/>
                                  <m:t>𝑥</m:t>
                                </m:r>
                              </m:e>
                              <m:sub>
                                <m:r>
                                  <a:rPr lang="en-US" i="1"/>
                                  <m:t>𝑛</m:t>
                                </m:r>
                              </m:sub>
                            </m:sSub>
                            <m:r>
                              <a:rPr lang="en-US"/>
                              <m:t>, </m:t>
                            </m:r>
                            <m:sSub>
                              <m:sSubPr>
                                <m:ctrlPr>
                                  <a:rPr lang="en-US" i="1"/>
                                </m:ctrlPr>
                              </m:sSubPr>
                              <m:e>
                                <m:r>
                                  <a:rPr lang="en-US" i="1"/>
                                  <m:t>𝑦</m:t>
                                </m:r>
                              </m:e>
                              <m:sub>
                                <m:r>
                                  <a:rPr lang="en-US" i="1"/>
                                  <m:t>𝑛</m:t>
                                </m:r>
                              </m:sub>
                            </m:sSub>
                          </m:e>
                        </m:d>
                      </m:e>
                    </m:d>
                    <m:r>
                      <a:rPr lang="en-US" i="1"/>
                      <m:t> ∈ </m:t>
                    </m:r>
                    <m:sSup>
                      <m:sSupPr>
                        <m:ctrlPr>
                          <a:rPr lang="en-US" i="1"/>
                        </m:ctrlPr>
                      </m:sSupPr>
                      <m:e>
                        <m:r>
                          <a:rPr lang="en-US" i="1"/>
                          <m:t>𝑅</m:t>
                        </m:r>
                      </m:e>
                      <m:sup>
                        <m:r>
                          <a:rPr lang="en-US" i="1"/>
                          <m:t>𝑛</m:t>
                        </m:r>
                      </m:sup>
                    </m:sSup>
                    <m:r>
                      <a:rPr lang="en-US" i="1"/>
                      <m:t> ×{−1 , 1}</m:t>
                    </m:r>
                  </m:oMath>
                </a14:m>
                <a:r>
                  <a:rPr lang="en-US" smtClean="0"/>
                  <a:t>, the decision </a:t>
                </a:r>
                <a:r>
                  <a:rPr lang="en-US"/>
                  <a:t>function is found by solving the following </a:t>
                </a:r>
                <a:r>
                  <a:rPr lang="en-US" smtClean="0"/>
                  <a:t>convex optimization </a:t>
                </a:r>
                <a:r>
                  <a:rPr lang="en-US"/>
                  <a:t>problem</a:t>
                </a:r>
                <a:r>
                  <a:rPr lang="en-US"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𝑚𝑎𝑥</m:t>
                          </m:r>
                        </m:e>
                        <m:sub>
                          <m:r>
                            <a:rPr lang="en-US" i="1">
                              <a:solidFill>
                                <a:schemeClr val="accent2">
                                  <a:lumMod val="50000"/>
                                </a:schemeClr>
                              </a:solidFill>
                              <a:latin typeface="Cambria Math" panose="02040503050406030204" pitchFamily="18" charset="0"/>
                            </a:rPr>
                            <m:t>𝛼</m:t>
                          </m:r>
                        </m:sub>
                      </m:sSub>
                      <m:r>
                        <a:rPr lang="en-US" i="1">
                          <a:solidFill>
                            <a:schemeClr val="accent2">
                              <a:lumMod val="50000"/>
                            </a:schemeClr>
                          </a:solidFill>
                          <a:latin typeface="Cambria Math" panose="02040503050406030204" pitchFamily="18" charset="0"/>
                        </a:rPr>
                        <m:t>𝑓</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𝛼</m:t>
                          </m:r>
                        </m:e>
                      </m:d>
                      <m:r>
                        <a:rPr lang="en-US" i="1">
                          <a:solidFill>
                            <a:schemeClr val="accent2">
                              <a:lumMod val="50000"/>
                            </a:schemeClr>
                          </a:solidFill>
                          <a:latin typeface="Cambria Math" panose="02040503050406030204" pitchFamily="18" charset="0"/>
                        </a:rPr>
                        <m:t>=</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f>
                            <m:fPr>
                              <m:ctrlPr>
                                <a:rPr lang="en-US" i="1">
                                  <a:solidFill>
                                    <a:schemeClr val="accent2">
                                      <a:lumMod val="50000"/>
                                    </a:schemeClr>
                                  </a:solidFill>
                                  <a:latin typeface="Cambria Math" panose="02040503050406030204" pitchFamily="18" charset="0"/>
                                </a:rPr>
                              </m:ctrlPr>
                            </m:fPr>
                            <m:num>
                              <m:r>
                                <a:rPr lang="en-US" i="1">
                                  <a:solidFill>
                                    <a:schemeClr val="accent2">
                                      <a:lumMod val="50000"/>
                                    </a:schemeClr>
                                  </a:solidFill>
                                  <a:latin typeface="Cambria Math" panose="02040503050406030204" pitchFamily="18" charset="0"/>
                                </a:rPr>
                                <m:t>1</m:t>
                              </m:r>
                            </m:num>
                            <m:den>
                              <m:r>
                                <a:rPr lang="en-US" i="1">
                                  <a:solidFill>
                                    <a:schemeClr val="accent2">
                                      <a:lumMod val="50000"/>
                                    </a:schemeClr>
                                  </a:solidFill>
                                  <a:latin typeface="Cambria Math" panose="02040503050406030204" pitchFamily="18" charset="0"/>
                                </a:rPr>
                                <m:t>2</m:t>
                              </m:r>
                            </m:den>
                          </m:f>
                          <m:r>
                            <a:rPr lang="en-US" i="1">
                              <a:solidFill>
                                <a:schemeClr val="accent2">
                                  <a:lumMod val="50000"/>
                                </a:schemeClr>
                              </a:solidFill>
                              <a:latin typeface="Cambria Math" panose="02040503050406030204" pitchFamily="18" charset="0"/>
                            </a:rPr>
                            <m:t> </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𝑗</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𝑘</m:t>
                              </m:r>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e>
                          </m:nary>
                        </m:e>
                      </m:nary>
                    </m:oMath>
                  </m:oMathPara>
                </a14:m>
                <a:endParaRPr lang="en-US">
                  <a:solidFill>
                    <a:schemeClr val="accent2">
                      <a:lumMod val="50000"/>
                    </a:schemeClr>
                  </a:solidFill>
                </a:endParaRPr>
              </a:p>
              <a:p>
                <a:pPr marL="0" indent="0" algn="ctr">
                  <a:buNone/>
                </a:pPr>
                <a:r>
                  <a:rPr lang="en-US">
                    <a:solidFill>
                      <a:schemeClr val="accent2">
                        <a:lumMod val="50000"/>
                      </a:schemeClr>
                    </a:solidFill>
                  </a:rPr>
                  <a:t>subject to</a:t>
                </a:r>
                <a:r>
                  <a:rPr lang="en-US" smtClean="0">
                    <a:solidFill>
                      <a:schemeClr val="accent2">
                        <a:lumMod val="50000"/>
                      </a:schemeClr>
                    </a:solidFill>
                  </a:rPr>
                  <a:t> </a:t>
                </a:r>
                <a14:m>
                  <m:oMath xmlns:m="http://schemas.openxmlformats.org/officeDocument/2006/math">
                    <m:r>
                      <a:rPr lang="en-US">
                        <a:solidFill>
                          <a:schemeClr val="accent2">
                            <a:lumMod val="50000"/>
                          </a:schemeClr>
                        </a:solidFill>
                        <a:latin typeface="Cambria Math" panose="02040503050406030204" pitchFamily="18" charset="0"/>
                      </a:rPr>
                      <m:t>0&lt;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&lt; ∁</m:t>
                    </m:r>
                  </m:oMath>
                </a14:m>
                <a:r>
                  <a:rPr lang="en-US">
                    <a:solidFill>
                      <a:schemeClr val="accent2">
                        <a:lumMod val="50000"/>
                      </a:schemeClr>
                    </a:solidFill>
                  </a:rPr>
                  <a:t> </a:t>
                </a:r>
                <a:r>
                  <a:rPr lang="en-US" smtClean="0">
                    <a:solidFill>
                      <a:schemeClr val="accent2">
                        <a:lumMod val="50000"/>
                      </a:schemeClr>
                    </a:solidFill>
                  </a:rPr>
                  <a:t>and </a:t>
                </a:r>
                <a14:m>
                  <m:oMath xmlns:m="http://schemas.openxmlformats.org/officeDocument/2006/math">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=0</m:t>
                        </m:r>
                      </m:e>
                    </m:nary>
                  </m:oMath>
                </a14:m>
                <a:endParaRPr lang="en-US" smtClean="0">
                  <a:solidFill>
                    <a:schemeClr val="accent2">
                      <a:lumMod val="50000"/>
                    </a:schemeClr>
                  </a:solidFill>
                </a:endParaRPr>
              </a:p>
              <a:p>
                <a:pPr marL="0" indent="0" algn="ctr">
                  <a:buNone/>
                </a:pPr>
                <a:r>
                  <a:rPr lang="en-US" smtClean="0">
                    <a:solidFill>
                      <a:schemeClr val="accent2">
                        <a:lumMod val="50000"/>
                      </a:schemeClr>
                    </a:solidFill>
                  </a:rPr>
                  <a:t>where </a:t>
                </a:r>
                <a14:m>
                  <m:oMath xmlns:m="http://schemas.openxmlformats.org/officeDocument/2006/math">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r>
                      <a:rPr lang="en-US" i="1">
                        <a:solidFill>
                          <a:schemeClr val="accent2">
                            <a:lumMod val="50000"/>
                          </a:schemeClr>
                        </a:solidFill>
                        <a:latin typeface="Cambria Math" panose="02040503050406030204" pitchFamily="18" charset="0"/>
                      </a:rPr>
                      <m:t>= </m:t>
                    </m:r>
                    <m:r>
                      <a:rPr lang="en-US" i="1">
                        <a:solidFill>
                          <a:schemeClr val="accent2">
                            <a:lumMod val="50000"/>
                          </a:schemeClr>
                        </a:solidFill>
                        <a:latin typeface="Cambria Math" panose="02040503050406030204" pitchFamily="18" charset="0"/>
                      </a:rPr>
                      <m:t>𝑒𝑥𝑝</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m:t>
                        </m:r>
                        <m:f>
                          <m:fPr>
                            <m:ctrlPr>
                              <a:rPr lang="en-US" i="1">
                                <a:solidFill>
                                  <a:schemeClr val="accent2">
                                    <a:lumMod val="50000"/>
                                  </a:schemeClr>
                                </a:solidFill>
                                <a:latin typeface="Cambria Math" panose="02040503050406030204" pitchFamily="18" charset="0"/>
                              </a:rPr>
                            </m:ctrlPr>
                          </m:fPr>
                          <m:num>
                            <m:sSup>
                              <m:sSupPr>
                                <m:ctrlPr>
                                  <a:rPr lang="en-US" i="1">
                                    <a:solidFill>
                                      <a:schemeClr val="accent2">
                                        <a:lumMod val="50000"/>
                                      </a:schemeClr>
                                    </a:solidFill>
                                    <a:latin typeface="Cambria Math" panose="02040503050406030204" pitchFamily="18" charset="0"/>
                                  </a:rPr>
                                </m:ctrlPr>
                              </m:sSupPr>
                              <m:e>
                                <m:d>
                                  <m:dPr>
                                    <m:begChr m:val="‖"/>
                                    <m:endChr m:val="‖"/>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e>
                              <m:sup>
                                <m:r>
                                  <a:rPr lang="en-US" i="1">
                                    <a:solidFill>
                                      <a:schemeClr val="accent2">
                                        <a:lumMod val="50000"/>
                                      </a:schemeClr>
                                    </a:solidFill>
                                    <a:latin typeface="Cambria Math" panose="02040503050406030204" pitchFamily="18" charset="0"/>
                                  </a:rPr>
                                  <m:t>2</m:t>
                                </m:r>
                              </m:sup>
                            </m:sSup>
                          </m:num>
                          <m:den>
                            <m:r>
                              <a:rPr lang="en-US" i="1">
                                <a:solidFill>
                                  <a:schemeClr val="accent2">
                                    <a:lumMod val="50000"/>
                                  </a:schemeClr>
                                </a:solidFill>
                                <a:latin typeface="Cambria Math" panose="02040503050406030204" pitchFamily="18" charset="0"/>
                              </a:rPr>
                              <m:t>2</m:t>
                            </m:r>
                            <m:sSup>
                              <m:sSupPr>
                                <m:ctrlPr>
                                  <a:rPr lang="en-US" i="1">
                                    <a:solidFill>
                                      <a:schemeClr val="accent2">
                                        <a:lumMod val="50000"/>
                                      </a:schemeClr>
                                    </a:solidFill>
                                    <a:latin typeface="Cambria Math" panose="02040503050406030204" pitchFamily="18" charset="0"/>
                                  </a:rPr>
                                </m:ctrlPr>
                              </m:sSupPr>
                              <m:e>
                                <m:r>
                                  <a:rPr lang="en-US" i="1">
                                    <a:solidFill>
                                      <a:schemeClr val="accent2">
                                        <a:lumMod val="50000"/>
                                      </a:schemeClr>
                                    </a:solidFill>
                                    <a:latin typeface="Cambria Math" panose="02040503050406030204" pitchFamily="18" charset="0"/>
                                  </a:rPr>
                                  <m:t>𝜎</m:t>
                                </m:r>
                              </m:e>
                              <m:sup>
                                <m:r>
                                  <a:rPr lang="en-US" i="1">
                                    <a:solidFill>
                                      <a:schemeClr val="accent2">
                                        <a:lumMod val="50000"/>
                                      </a:schemeClr>
                                    </a:solidFill>
                                    <a:latin typeface="Cambria Math" panose="02040503050406030204" pitchFamily="18" charset="0"/>
                                  </a:rPr>
                                  <m:t>2</m:t>
                                </m:r>
                              </m:sup>
                            </m:sSup>
                          </m:den>
                        </m:f>
                      </m:e>
                    </m:d>
                  </m:oMath>
                </a14:m>
                <a:endParaRPr lang="en-US"/>
              </a:p>
              <a:p>
                <a:pPr marL="0" indent="0">
                  <a:buNone/>
                </a:pPr>
                <a:endParaRPr lang="en-US" smtClean="0"/>
              </a:p>
              <a:p>
                <a:pPr marL="400050" lvl="1" indent="0">
                  <a:buNone/>
                </a:pPr>
                <a14:m>
                  <m:oMath xmlns:m="http://schemas.openxmlformats.org/officeDocument/2006/math">
                    <m:r>
                      <a:rPr lang="en-US" i="1" smtClean="0">
                        <a:solidFill>
                          <a:schemeClr val="tx1"/>
                        </a:solidFill>
                        <a:latin typeface="Cambria Math" panose="02040503050406030204" pitchFamily="18" charset="0"/>
                      </a:rPr>
                      <m:t>𝛼</m:t>
                    </m:r>
                  </m:oMath>
                </a14:m>
                <a:r>
                  <a:rPr lang="en-US" smtClean="0">
                    <a:solidFill>
                      <a:schemeClr val="tx1"/>
                    </a:solidFill>
                  </a:rPr>
                  <a:t> </a:t>
                </a:r>
                <a:r>
                  <a:rPr lang="en-US">
                    <a:solidFill>
                      <a:schemeClr val="tx1"/>
                    </a:solidFill>
                  </a:rPr>
                  <a:t>are the Lagrange </a:t>
                </a:r>
                <a:r>
                  <a:rPr lang="en-US" smtClean="0">
                    <a:solidFill>
                      <a:schemeClr val="tx1"/>
                    </a:solidFill>
                  </a:rPr>
                  <a:t>multipliers</a:t>
                </a:r>
              </a:p>
              <a:p>
                <a:pPr marL="400050" lvl="1" indent="0">
                  <a:buNone/>
                </a:pPr>
                <a14:m>
                  <m:oMath xmlns:m="http://schemas.openxmlformats.org/officeDocument/2006/math">
                    <m:r>
                      <a:rPr lang="en-US" i="1">
                        <a:solidFill>
                          <a:schemeClr val="tx1"/>
                        </a:solidFill>
                        <a:latin typeface="Cambria Math" panose="02040503050406030204" pitchFamily="18" charset="0"/>
                      </a:rPr>
                      <m:t>∁</m:t>
                    </m:r>
                  </m:oMath>
                </a14:m>
                <a:r>
                  <a:rPr lang="en-US" smtClean="0">
                    <a:solidFill>
                      <a:schemeClr val="tx1"/>
                    </a:solidFill>
                  </a:rPr>
                  <a:t> </a:t>
                </a:r>
                <a:r>
                  <a:rPr lang="en-US">
                    <a:solidFill>
                      <a:schemeClr val="tx1"/>
                    </a:solidFill>
                  </a:rPr>
                  <a:t>controls </a:t>
                </a:r>
                <a:r>
                  <a:rPr lang="en-US" smtClean="0">
                    <a:solidFill>
                      <a:schemeClr val="tx1"/>
                    </a:solidFill>
                  </a:rPr>
                  <a:t>the misclassification penalty</a:t>
                </a:r>
              </a:p>
              <a:p>
                <a:pPr marL="400050" lvl="1" indent="0">
                  <a:buNone/>
                </a:pPr>
                <a14:m>
                  <m:oMath xmlns:m="http://schemas.openxmlformats.org/officeDocument/2006/math">
                    <m:r>
                      <a:rPr lang="en-US" i="1" smtClean="0">
                        <a:solidFill>
                          <a:schemeClr val="tx1"/>
                        </a:solidFill>
                        <a:latin typeface="Cambria Math" panose="02040503050406030204" pitchFamily="18" charset="0"/>
                      </a:rPr>
                      <m:t>𝑘</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oMath>
                </a14:m>
                <a:r>
                  <a:rPr lang="en-US">
                    <a:solidFill>
                      <a:schemeClr val="tx1"/>
                    </a:solidFill>
                  </a:rPr>
                  <a:t> is the kernel </a:t>
                </a:r>
                <a:r>
                  <a:rPr lang="en-US" smtClean="0">
                    <a:solidFill>
                      <a:schemeClr val="tx1"/>
                    </a:solidFill>
                  </a:rPr>
                  <a:t>function</a:t>
                </a:r>
                <a:endParaRPr lang="en-US">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508" b="-74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4</a:t>
            </a:fld>
            <a:endParaRPr lang="en-US"/>
          </a:p>
        </p:txBody>
      </p:sp>
      <p:sp>
        <p:nvSpPr>
          <p:cNvPr id="5" name="TextBox 4"/>
          <p:cNvSpPr txBox="1"/>
          <p:nvPr/>
        </p:nvSpPr>
        <p:spPr>
          <a:xfrm>
            <a:off x="7607300" y="4202668"/>
            <a:ext cx="466794" cy="369332"/>
          </a:xfrm>
          <a:prstGeom prst="rect">
            <a:avLst/>
          </a:prstGeom>
          <a:noFill/>
        </p:spPr>
        <p:txBody>
          <a:bodyPr wrap="none" rtlCol="0">
            <a:spAutoFit/>
          </a:bodyPr>
          <a:lstStyle/>
          <a:p>
            <a:r>
              <a:rPr lang="en-US" smtClean="0">
                <a:solidFill>
                  <a:srgbClr val="C00000"/>
                </a:solidFill>
              </a:rPr>
              <a:t>(1)</a:t>
            </a:r>
            <a:endParaRPr lang="en-US">
              <a:solidFill>
                <a:srgbClr val="C00000"/>
              </a:solidFill>
            </a:endParaRPr>
          </a:p>
        </p:txBody>
      </p:sp>
    </p:spTree>
    <p:extLst>
      <p:ext uri="{BB962C8B-B14F-4D97-AF65-F5344CB8AC3E}">
        <p14:creationId xmlns:p14="http://schemas.microsoft.com/office/powerpoint/2010/main" val="31142247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smtClean="0"/>
              <a:t>Binary classification problems</a:t>
            </a:r>
          </a:p>
          <a:p>
            <a:pPr lvl="1"/>
            <a:r>
              <a:rPr lang="en-US" smtClean="0"/>
              <a:t>Multi-class classification</a:t>
            </a:r>
          </a:p>
          <a:p>
            <a:pPr lvl="2"/>
            <a:r>
              <a:rPr lang="en-US" smtClean="0"/>
              <a:t>one-versus-all</a:t>
            </a:r>
          </a:p>
          <a:p>
            <a:pPr lvl="2"/>
            <a:r>
              <a:rPr lang="en-US" smtClean="0"/>
              <a:t>one-versus-one</a:t>
            </a:r>
          </a:p>
          <a:p>
            <a:pPr lvl="1"/>
            <a:r>
              <a:rPr lang="en-US" smtClean="0"/>
              <a:t>Systems become </a:t>
            </a:r>
            <a:r>
              <a:rPr lang="en-US"/>
              <a:t>more and more complicated </a:t>
            </a:r>
            <a:r>
              <a:rPr lang="en-US"/>
              <a:t>as </a:t>
            </a:r>
            <a:r>
              <a:rPr lang="en-US" smtClean="0"/>
              <a:t>the number </a:t>
            </a:r>
            <a:r>
              <a:rPr lang="en-US"/>
              <a:t>of </a:t>
            </a:r>
            <a:r>
              <a:rPr lang="en-US"/>
              <a:t>classes </a:t>
            </a:r>
            <a:r>
              <a:rPr lang="en-US" smtClean="0"/>
              <a:t>increases</a:t>
            </a:r>
          </a:p>
          <a:p>
            <a:pPr lvl="1"/>
            <a:r>
              <a:rPr lang="en-US" smtClean="0"/>
              <a:t>Any </a:t>
            </a:r>
            <a:r>
              <a:rPr lang="en-US"/>
              <a:t>time a class </a:t>
            </a:r>
            <a:r>
              <a:rPr lang="en-US"/>
              <a:t>is </a:t>
            </a:r>
            <a:r>
              <a:rPr lang="en-US" smtClean="0"/>
              <a:t>added, all </a:t>
            </a:r>
            <a:r>
              <a:rPr lang="en-US"/>
              <a:t>classifiers have to </a:t>
            </a:r>
            <a:r>
              <a:rPr lang="en-US"/>
              <a:t>be </a:t>
            </a:r>
            <a:r>
              <a:rPr lang="en-US" smtClean="0"/>
              <a:t>retrained</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5</a:t>
            </a:fld>
            <a:endParaRPr lang="en-US"/>
          </a:p>
        </p:txBody>
      </p:sp>
    </p:spTree>
    <p:extLst>
      <p:ext uri="{BB962C8B-B14F-4D97-AF65-F5344CB8AC3E}">
        <p14:creationId xmlns:p14="http://schemas.microsoft.com/office/powerpoint/2010/main" val="13181467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Tuning </a:t>
                </a:r>
                <a:r>
                  <a:rPr lang="en-US"/>
                  <a:t>of the </a:t>
                </a:r>
                <a:r>
                  <a:rPr lang="en-US"/>
                  <a:t>SVM </a:t>
                </a:r>
                <a:r>
                  <a:rPr lang="en-US" smtClean="0"/>
                  <a:t>parameters problems</a:t>
                </a:r>
              </a:p>
              <a:p>
                <a:pPr lvl="1"/>
                <a:r>
                  <a:rPr lang="en-US" i="1" smtClean="0">
                    <a:solidFill>
                      <a:schemeClr val="tx1"/>
                    </a:solidFill>
                  </a:rPr>
                  <a:t>C</a:t>
                </a:r>
              </a:p>
              <a:p>
                <a:pPr lvl="1"/>
                <a:r>
                  <a:rPr lang="en-US" smtClean="0">
                    <a:solidFill>
                      <a:schemeClr val="tx1"/>
                    </a:solidFill>
                  </a:rPr>
                  <a:t>Kernel’s length </a:t>
                </a:r>
                <a:r>
                  <a:rPr lang="en-US">
                    <a:solidFill>
                      <a:schemeClr val="tx1"/>
                    </a:solidFill>
                  </a:rPr>
                  <a:t>scale parameter </a:t>
                </a:r>
                <a14:m>
                  <m:oMath xmlns:m="http://schemas.openxmlformats.org/officeDocument/2006/math">
                    <m:r>
                      <a:rPr lang="en-US" i="1">
                        <a:solidFill>
                          <a:schemeClr val="tx1"/>
                        </a:solidFill>
                        <a:latin typeface="Cambria Math" panose="02040503050406030204" pitchFamily="18" charset="0"/>
                      </a:rPr>
                      <m:t>𝜎</m:t>
                    </m:r>
                  </m:oMath>
                </a14:m>
                <a:r>
                  <a:rPr lang="en-US"/>
                  <a:t> </a:t>
                </a:r>
                <a:endParaRPr lang="en-US" smtClean="0"/>
              </a:p>
              <a:p>
                <a:pPr lvl="1"/>
                <a:r>
                  <a:rPr lang="en-US" smtClean="0"/>
                  <a:t>Tuned through </a:t>
                </a:r>
                <a:r>
                  <a:rPr lang="en-US"/>
                  <a:t>cross-validation </a:t>
                </a:r>
                <a:r>
                  <a:rPr lang="en-US" smtClean="0"/>
                  <a:t>schemes</a:t>
                </a:r>
              </a:p>
              <a:p>
                <a:pPr lvl="2"/>
                <a:r>
                  <a:rPr lang="en-US" smtClean="0"/>
                  <a:t>Computationally expensive</a:t>
                </a:r>
              </a:p>
              <a:p>
                <a:pPr lvl="1"/>
                <a:r>
                  <a:rPr lang="en-US" smtClean="0"/>
                  <a:t>Tuning </a:t>
                </a:r>
                <a:r>
                  <a:rPr lang="en-US"/>
                  <a:t>multiple scale parameters for </a:t>
                </a:r>
                <a:r>
                  <a:rPr lang="en-US"/>
                  <a:t>the </a:t>
                </a:r>
                <a:r>
                  <a:rPr lang="en-US" smtClean="0"/>
                  <a:t>kernel improves </a:t>
                </a:r>
                <a:r>
                  <a:rPr lang="en-US"/>
                  <a:t>SVM classification performance</a:t>
                </a:r>
                <a:endParaRPr lang="en-US">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6</a:t>
            </a:fld>
            <a:endParaRPr lang="en-US"/>
          </a:p>
        </p:txBody>
      </p:sp>
    </p:spTree>
    <p:extLst>
      <p:ext uri="{BB962C8B-B14F-4D97-AF65-F5344CB8AC3E}">
        <p14:creationId xmlns:p14="http://schemas.microsoft.com/office/powerpoint/2010/main" val="28413025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smtClean="0"/>
              <a:t>SVM</a:t>
            </a:r>
          </a:p>
          <a:p>
            <a:pPr lvl="1"/>
            <a:r>
              <a:rPr lang="en-US" smtClean="0"/>
              <a:t>Effective classification tool</a:t>
            </a:r>
          </a:p>
          <a:p>
            <a:pPr lvl="1"/>
            <a:r>
              <a:rPr lang="en-US" smtClean="0"/>
              <a:t>Training </a:t>
            </a:r>
            <a:r>
              <a:rPr lang="en-US"/>
              <a:t>and testing is </a:t>
            </a:r>
            <a:r>
              <a:rPr lang="en-US" smtClean="0"/>
              <a:t>computationally expensive</a:t>
            </a:r>
          </a:p>
          <a:p>
            <a:pPr lvl="1"/>
            <a:r>
              <a:rPr lang="en-US" smtClean="0"/>
              <a:t>Tuning </a:t>
            </a:r>
            <a:r>
              <a:rPr lang="en-US"/>
              <a:t>the kernel parameters is a </a:t>
            </a:r>
            <a:r>
              <a:rPr lang="en-US" smtClean="0"/>
              <a:t>complicated procedure</a:t>
            </a:r>
            <a:endParaRPr lang="en-US"/>
          </a:p>
          <a:p>
            <a:r>
              <a:rPr lang="en-US" smtClean="0"/>
              <a:t>k-Nearest </a:t>
            </a:r>
            <a:r>
              <a:rPr lang="en-US"/>
              <a:t>Neighbor </a:t>
            </a:r>
            <a:r>
              <a:rPr lang="en-US" smtClean="0"/>
              <a:t>(k-NN)</a:t>
            </a:r>
          </a:p>
          <a:p>
            <a:pPr lvl="1"/>
            <a:r>
              <a:rPr lang="en-US" smtClean="0"/>
              <a:t>With </a:t>
            </a:r>
            <a:r>
              <a:rPr lang="en-US"/>
              <a:t>the right </a:t>
            </a:r>
            <a:r>
              <a:rPr lang="en-US"/>
              <a:t>distance </a:t>
            </a:r>
            <a:r>
              <a:rPr lang="en-US" smtClean="0"/>
              <a:t>measure, k-NN can </a:t>
            </a:r>
            <a:r>
              <a:rPr lang="en-US"/>
              <a:t>out-perform far more sophisticated alternatives</a:t>
            </a:r>
          </a:p>
          <a:p>
            <a:pPr lvl="1"/>
            <a:r>
              <a:rPr lang="en-US" smtClean="0"/>
              <a:t>Classifier </a:t>
            </a:r>
            <a:r>
              <a:rPr lang="en-US" smtClean="0"/>
              <a:t>is computationally </a:t>
            </a:r>
            <a:r>
              <a:rPr lang="en-US" smtClean="0"/>
              <a:t>efficient</a:t>
            </a:r>
          </a:p>
          <a:p>
            <a:pPr lvl="1"/>
            <a:r>
              <a:rPr lang="en-US" smtClean="0"/>
              <a:t>Deals with </a:t>
            </a:r>
            <a:r>
              <a:rPr lang="en-US"/>
              <a:t>multiclass problems effortlessly</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7</a:t>
            </a:fld>
            <a:endParaRPr lang="en-US"/>
          </a:p>
        </p:txBody>
      </p:sp>
    </p:spTree>
    <p:extLst>
      <p:ext uri="{BB962C8B-B14F-4D97-AF65-F5344CB8AC3E}">
        <p14:creationId xmlns:p14="http://schemas.microsoft.com/office/powerpoint/2010/main" val="16056411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K neighbors of </a:t>
                </a:r>
                <a:r>
                  <a:rPr lang="en-US"/>
                  <a:t>the </a:t>
                </a:r>
                <a:r>
                  <a:rPr lang="en-US" smtClean="0"/>
                  <a:t>query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a:t>
                </a:r>
                <a:r>
                  <a:rPr lang="en-US"/>
                  <a:t>vote for the class label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smtClean="0"/>
                  <a:t>:</a:t>
                </a:r>
                <a:endParaRPr lang="en-US"/>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2">
                                  <a:lumMod val="50000"/>
                                </a:schemeClr>
                              </a:solidFill>
                              <a:latin typeface="Cambria Math" panose="02040503050406030204" pitchFamily="18" charset="0"/>
                            </a:rPr>
                          </m:ctrlPr>
                        </m:accPr>
                        <m:e>
                          <m:r>
                            <a:rPr lang="en-US" b="0" i="1" smtClean="0">
                              <a:solidFill>
                                <a:schemeClr val="accent2">
                                  <a:lumMod val="50000"/>
                                </a:schemeClr>
                              </a:solidFill>
                              <a:latin typeface="Cambria Math" panose="02040503050406030204" pitchFamily="18" charset="0"/>
                            </a:rPr>
                            <m:t>𝑦</m:t>
                          </m:r>
                        </m:e>
                      </m:acc>
                      <m:d>
                        <m:dPr>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𝑥</m:t>
                          </m:r>
                        </m:e>
                      </m:d>
                      <m:r>
                        <a:rPr lang="en-US" b="0" i="1" smtClean="0">
                          <a:solidFill>
                            <a:schemeClr val="accent2">
                              <a:lumMod val="50000"/>
                            </a:schemeClr>
                          </a:solidFill>
                          <a:latin typeface="Cambria Math" panose="02040503050406030204" pitchFamily="18" charset="0"/>
                        </a:rPr>
                        <m:t>=</m:t>
                      </m:r>
                      <m:f>
                        <m:fPr>
                          <m:ctrlPr>
                            <a:rPr lang="en-US" i="1">
                              <a:solidFill>
                                <a:schemeClr val="accent2">
                                  <a:lumMod val="50000"/>
                                </a:schemeClr>
                              </a:solidFill>
                            </a:rPr>
                          </m:ctrlPr>
                        </m:fPr>
                        <m:num>
                          <m:nary>
                            <m:naryPr>
                              <m:chr m:val="∑"/>
                              <m:limLoc m:val="subSup"/>
                              <m:ctrlPr>
                                <a:rPr lang="en-US" i="1">
                                  <a:solidFill>
                                    <a:schemeClr val="accent2">
                                      <a:lumMod val="50000"/>
                                    </a:schemeClr>
                                  </a:solidFill>
                                </a:rPr>
                              </m:ctrlPr>
                            </m:naryPr>
                            <m:sub>
                              <m:r>
                                <a:rPr lang="en-US" i="1">
                                  <a:solidFill>
                                    <a:schemeClr val="accent2">
                                      <a:lumMod val="50000"/>
                                    </a:schemeClr>
                                  </a:solidFill>
                                </a:rPr>
                                <m:t>𝑗</m:t>
                              </m:r>
                              <m:r>
                                <a:rPr lang="en-US" i="1">
                                  <a:solidFill>
                                    <a:schemeClr val="accent2">
                                      <a:lumMod val="50000"/>
                                    </a:schemeClr>
                                  </a:solidFill>
                                </a:rPr>
                                <m:t>=1</m:t>
                              </m:r>
                            </m:sub>
                            <m:sup>
                              <m:r>
                                <a:rPr lang="en-US" i="1">
                                  <a:solidFill>
                                    <a:schemeClr val="accent2">
                                      <a:lumMod val="50000"/>
                                    </a:schemeClr>
                                  </a:solidFill>
                                </a:rPr>
                                <m:t>𝐾</m:t>
                              </m:r>
                            </m:sup>
                            <m:e>
                              <m:r>
                                <a:rPr lang="en-US" i="1">
                                  <a:solidFill>
                                    <a:schemeClr val="accent2">
                                      <a:lumMod val="50000"/>
                                    </a:schemeClr>
                                  </a:solidFill>
                                </a:rPr>
                                <m:t>𝑦</m:t>
                              </m:r>
                              <m:d>
                                <m:dPr>
                                  <m:ctrlPr>
                                    <a:rPr lang="en-US" i="1">
                                      <a:solidFill>
                                        <a:schemeClr val="accent2">
                                          <a:lumMod val="50000"/>
                                        </a:schemeClr>
                                      </a:solidFill>
                                    </a:rPr>
                                  </m:ctrlPr>
                                </m:dPr>
                                <m:e>
                                  <m:sSub>
                                    <m:sSubPr>
                                      <m:ctrlPr>
                                        <a:rPr lang="en-US" i="1">
                                          <a:solidFill>
                                            <a:schemeClr val="accent2">
                                              <a:lumMod val="50000"/>
                                            </a:schemeClr>
                                          </a:solidFill>
                                        </a:rPr>
                                      </m:ctrlPr>
                                    </m:sSubPr>
                                    <m:e>
                                      <m:r>
                                        <a:rPr lang="en-US" i="1">
                                          <a:solidFill>
                                            <a:schemeClr val="accent2">
                                              <a:lumMod val="50000"/>
                                            </a:schemeClr>
                                          </a:solidFill>
                                        </a:rPr>
                                        <m:t>𝑥</m:t>
                                      </m:r>
                                    </m:e>
                                    <m:sub>
                                      <m:r>
                                        <a:rPr lang="en-US" i="1">
                                          <a:solidFill>
                                            <a:schemeClr val="accent2">
                                              <a:lumMod val="50000"/>
                                            </a:schemeClr>
                                          </a:solidFill>
                                        </a:rPr>
                                        <m:t>𝑗</m:t>
                                      </m:r>
                                    </m:sub>
                                  </m:sSub>
                                </m:e>
                              </m:d>
                              <m:r>
                                <a:rPr lang="en-US" i="1">
                                  <a:solidFill>
                                    <a:schemeClr val="accent2">
                                      <a:lumMod val="50000"/>
                                    </a:schemeClr>
                                  </a:solidFill>
                                </a:rPr>
                                <m:t>𝑘</m:t>
                              </m:r>
                              <m:d>
                                <m:dPr>
                                  <m:ctrlPr>
                                    <a:rPr lang="en-US" i="1">
                                      <a:solidFill>
                                        <a:schemeClr val="accent2">
                                          <a:lumMod val="50000"/>
                                        </a:schemeClr>
                                      </a:solidFill>
                                    </a:rPr>
                                  </m:ctrlPr>
                                </m:dPr>
                                <m:e>
                                  <m:sSub>
                                    <m:sSubPr>
                                      <m:ctrlPr>
                                        <a:rPr lang="en-US" i="1">
                                          <a:solidFill>
                                            <a:schemeClr val="accent2">
                                              <a:lumMod val="50000"/>
                                            </a:schemeClr>
                                          </a:solidFill>
                                        </a:rPr>
                                      </m:ctrlPr>
                                    </m:sSubPr>
                                    <m:e>
                                      <m:r>
                                        <a:rPr lang="en-US" i="1">
                                          <a:solidFill>
                                            <a:schemeClr val="accent2">
                                              <a:lumMod val="50000"/>
                                            </a:schemeClr>
                                          </a:solidFill>
                                        </a:rPr>
                                        <m:t>𝑥</m:t>
                                      </m:r>
                                    </m:e>
                                    <m:sub>
                                      <m:r>
                                        <a:rPr lang="en-US" i="1">
                                          <a:solidFill>
                                            <a:schemeClr val="accent2">
                                              <a:lumMod val="50000"/>
                                            </a:schemeClr>
                                          </a:solidFill>
                                        </a:rPr>
                                        <m:t>𝑗</m:t>
                                      </m:r>
                                    </m:sub>
                                  </m:sSub>
                                  <m:r>
                                    <a:rPr lang="en-US" i="1">
                                      <a:solidFill>
                                        <a:schemeClr val="accent2">
                                          <a:lumMod val="50000"/>
                                        </a:schemeClr>
                                      </a:solidFill>
                                    </a:rPr>
                                    <m:t>,</m:t>
                                  </m:r>
                                  <m:sSub>
                                    <m:sSubPr>
                                      <m:ctrlPr>
                                        <a:rPr lang="en-US" i="1">
                                          <a:solidFill>
                                            <a:schemeClr val="accent2">
                                              <a:lumMod val="50000"/>
                                            </a:schemeClr>
                                          </a:solidFill>
                                        </a:rPr>
                                      </m:ctrlPr>
                                    </m:sSubPr>
                                    <m:e>
                                      <m:r>
                                        <a:rPr lang="en-US" i="1">
                                          <a:solidFill>
                                            <a:schemeClr val="accent2">
                                              <a:lumMod val="50000"/>
                                            </a:schemeClr>
                                          </a:solidFill>
                                        </a:rPr>
                                        <m:t>𝑥</m:t>
                                      </m:r>
                                    </m:e>
                                    <m:sub>
                                      <m:r>
                                        <a:rPr lang="en-US" i="1">
                                          <a:solidFill>
                                            <a:schemeClr val="accent2">
                                              <a:lumMod val="50000"/>
                                            </a:schemeClr>
                                          </a:solidFill>
                                        </a:rPr>
                                        <m:t>0</m:t>
                                      </m:r>
                                    </m:sub>
                                  </m:sSub>
                                </m:e>
                              </m:d>
                            </m:e>
                          </m:nary>
                        </m:num>
                        <m:den>
                          <m:nary>
                            <m:naryPr>
                              <m:chr m:val="∑"/>
                              <m:limLoc m:val="subSup"/>
                              <m:ctrlPr>
                                <a:rPr lang="en-US" i="1">
                                  <a:solidFill>
                                    <a:schemeClr val="accent2">
                                      <a:lumMod val="50000"/>
                                    </a:schemeClr>
                                  </a:solidFill>
                                </a:rPr>
                              </m:ctrlPr>
                            </m:naryPr>
                            <m:sub>
                              <m:r>
                                <a:rPr lang="en-US" i="1">
                                  <a:solidFill>
                                    <a:schemeClr val="accent2">
                                      <a:lumMod val="50000"/>
                                    </a:schemeClr>
                                  </a:solidFill>
                                </a:rPr>
                                <m:t>𝑗</m:t>
                              </m:r>
                              <m:r>
                                <a:rPr lang="en-US" i="1">
                                  <a:solidFill>
                                    <a:schemeClr val="accent2">
                                      <a:lumMod val="50000"/>
                                    </a:schemeClr>
                                  </a:solidFill>
                                </a:rPr>
                                <m:t>=1</m:t>
                              </m:r>
                            </m:sub>
                            <m:sup>
                              <m:r>
                                <a:rPr lang="en-US" i="1">
                                  <a:solidFill>
                                    <a:schemeClr val="accent2">
                                      <a:lumMod val="50000"/>
                                    </a:schemeClr>
                                  </a:solidFill>
                                </a:rPr>
                                <m:t>𝐾</m:t>
                              </m:r>
                            </m:sup>
                            <m:e>
                              <m:r>
                                <a:rPr lang="en-US" i="1">
                                  <a:solidFill>
                                    <a:schemeClr val="accent2">
                                      <a:lumMod val="50000"/>
                                    </a:schemeClr>
                                  </a:solidFill>
                                </a:rPr>
                                <m:t>𝑘</m:t>
                              </m:r>
                              <m:d>
                                <m:dPr>
                                  <m:ctrlPr>
                                    <a:rPr lang="en-US" i="1">
                                      <a:solidFill>
                                        <a:schemeClr val="accent2">
                                          <a:lumMod val="50000"/>
                                        </a:schemeClr>
                                      </a:solidFill>
                                    </a:rPr>
                                  </m:ctrlPr>
                                </m:dPr>
                                <m:e>
                                  <m:sSub>
                                    <m:sSubPr>
                                      <m:ctrlPr>
                                        <a:rPr lang="en-US" i="1">
                                          <a:solidFill>
                                            <a:schemeClr val="accent2">
                                              <a:lumMod val="50000"/>
                                            </a:schemeClr>
                                          </a:solidFill>
                                        </a:rPr>
                                      </m:ctrlPr>
                                    </m:sSubPr>
                                    <m:e>
                                      <m:r>
                                        <a:rPr lang="en-US" i="1">
                                          <a:solidFill>
                                            <a:schemeClr val="accent2">
                                              <a:lumMod val="50000"/>
                                            </a:schemeClr>
                                          </a:solidFill>
                                        </a:rPr>
                                        <m:t>𝑥</m:t>
                                      </m:r>
                                    </m:e>
                                    <m:sub>
                                      <m:r>
                                        <a:rPr lang="en-US" i="1">
                                          <a:solidFill>
                                            <a:schemeClr val="accent2">
                                              <a:lumMod val="50000"/>
                                            </a:schemeClr>
                                          </a:solidFill>
                                        </a:rPr>
                                        <m:t>𝑗</m:t>
                                      </m:r>
                                    </m:sub>
                                  </m:sSub>
                                  <m:r>
                                    <a:rPr lang="en-US" i="1">
                                      <a:solidFill>
                                        <a:schemeClr val="accent2">
                                          <a:lumMod val="50000"/>
                                        </a:schemeClr>
                                      </a:solidFill>
                                    </a:rPr>
                                    <m:t>,</m:t>
                                  </m:r>
                                  <m:sSub>
                                    <m:sSubPr>
                                      <m:ctrlPr>
                                        <a:rPr lang="en-US" i="1">
                                          <a:solidFill>
                                            <a:schemeClr val="accent2">
                                              <a:lumMod val="50000"/>
                                            </a:schemeClr>
                                          </a:solidFill>
                                        </a:rPr>
                                      </m:ctrlPr>
                                    </m:sSubPr>
                                    <m:e>
                                      <m:r>
                                        <a:rPr lang="en-US" i="1">
                                          <a:solidFill>
                                            <a:schemeClr val="accent2">
                                              <a:lumMod val="50000"/>
                                            </a:schemeClr>
                                          </a:solidFill>
                                        </a:rPr>
                                        <m:t>𝑥</m:t>
                                      </m:r>
                                    </m:e>
                                    <m:sub>
                                      <m:r>
                                        <a:rPr lang="en-US" i="1">
                                          <a:solidFill>
                                            <a:schemeClr val="accent2">
                                              <a:lumMod val="50000"/>
                                            </a:schemeClr>
                                          </a:solidFill>
                                        </a:rPr>
                                        <m:t>0</m:t>
                                      </m:r>
                                    </m:sub>
                                  </m:sSub>
                                </m:e>
                              </m:d>
                            </m:e>
                          </m:nary>
                        </m:den>
                      </m:f>
                    </m:oMath>
                  </m:oMathPara>
                </a14:m>
                <a:endParaRPr lang="en-US" smtClean="0"/>
              </a:p>
              <a:p>
                <a:r>
                  <a:rPr lang="en-US" smtClean="0"/>
                  <a:t>Good </a:t>
                </a:r>
                <a:r>
                  <a:rPr lang="en-US"/>
                  <a:t>recognition performance is </a:t>
                </a:r>
                <a:r>
                  <a:rPr lang="en-US"/>
                  <a:t>achieved </a:t>
                </a:r>
                <a:r>
                  <a:rPr lang="en-US" smtClean="0"/>
                  <a:t>by defining </a:t>
                </a:r>
                <a:r>
                  <a:rPr lang="en-US"/>
                  <a:t>the right similarity measure to </a:t>
                </a:r>
                <a:r>
                  <a:rPr lang="en-US"/>
                  <a:t>the </a:t>
                </a:r>
                <a:r>
                  <a:rPr lang="en-US" smtClean="0"/>
                  <a:t>prototypes.</a:t>
                </a:r>
              </a:p>
              <a:p>
                <a:r>
                  <a:rPr lang="en-US" smtClean="0"/>
                  <a:t>Most </a:t>
                </a:r>
                <a:r>
                  <a:rPr lang="en-US"/>
                  <a:t>of the information required to make decision </a:t>
                </a:r>
                <a:r>
                  <a:rPr lang="en-US"/>
                  <a:t>about </a:t>
                </a:r>
                <a:r>
                  <a:rPr lang="en-US" smtClean="0"/>
                  <a:t>the label </a:t>
                </a:r>
                <a:r>
                  <a:rPr lang="en-US"/>
                  <a:t>of a query is present in its local neighborhood.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8</a:t>
            </a:fld>
            <a:endParaRPr lang="en-US"/>
          </a:p>
        </p:txBody>
      </p:sp>
    </p:spTree>
    <p:extLst>
      <p:ext uri="{BB962C8B-B14F-4D97-AF65-F5344CB8AC3E}">
        <p14:creationId xmlns:p14="http://schemas.microsoft.com/office/powerpoint/2010/main" val="27749788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a:t>SVM + KNN = Local Support Vector </a:t>
            </a:r>
            <a:r>
              <a:rPr lang="en-US" smtClean="0"/>
              <a:t>Machine (LSVM)</a:t>
            </a:r>
          </a:p>
          <a:p>
            <a:pPr lvl="1"/>
            <a:r>
              <a:rPr lang="en-US" smtClean="0"/>
              <a:t>Classification efficiency</a:t>
            </a:r>
          </a:p>
          <a:p>
            <a:pPr lvl="1"/>
            <a:r>
              <a:rPr lang="en-US" smtClean="0"/>
              <a:t>Computational efficiency</a:t>
            </a:r>
          </a:p>
          <a:p>
            <a:pPr lvl="1"/>
            <a:r>
              <a:rPr lang="en-US" smtClean="0"/>
              <a:t>Not train </a:t>
            </a:r>
            <a:r>
              <a:rPr lang="en-US"/>
              <a:t>a single </a:t>
            </a:r>
            <a:r>
              <a:rPr lang="en-US" smtClean="0"/>
              <a:t>global SVM</a:t>
            </a:r>
          </a:p>
          <a:p>
            <a:pPr lvl="1"/>
            <a:r>
              <a:rPr lang="en-US" smtClean="0"/>
              <a:t>A separate </a:t>
            </a:r>
            <a:r>
              <a:rPr lang="en-US"/>
              <a:t>SVM can be trained for the </a:t>
            </a:r>
            <a:r>
              <a:rPr lang="en-US" smtClean="0"/>
              <a:t>neighbourhood of </a:t>
            </a:r>
            <a:r>
              <a:rPr lang="en-US"/>
              <a:t>each query </a:t>
            </a:r>
            <a:r>
              <a:rPr lang="en-US" smtClean="0"/>
              <a:t>point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9</a:t>
            </a:fld>
            <a:endParaRPr lang="en-US"/>
          </a:p>
        </p:txBody>
      </p:sp>
    </p:spTree>
    <p:extLst>
      <p:ext uri="{BB962C8B-B14F-4D97-AF65-F5344CB8AC3E}">
        <p14:creationId xmlns:p14="http://schemas.microsoft.com/office/powerpoint/2010/main" val="24482686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cdb2004222l</Template>
  <TotalTime>433</TotalTime>
  <Words>2635</Words>
  <Application>Microsoft Office PowerPoint</Application>
  <PresentationFormat>On-screen Show (4:3)</PresentationFormat>
  <Paragraphs>308</Paragraphs>
  <Slides>37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Verdana</vt:lpstr>
      <vt:lpstr>Wingdings</vt:lpstr>
      <vt:lpstr>01</vt:lpstr>
      <vt:lpstr>Local Adaptive  Support Vector Machine for Object Recognition</vt:lpstr>
      <vt:lpstr>Contents</vt:lpstr>
      <vt:lpstr>Support Vector Machine</vt:lpstr>
      <vt:lpstr>Support Vector Machine</vt:lpstr>
      <vt:lpstr>Support Vector Machine</vt:lpstr>
      <vt:lpstr>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Adaptive Support Vector Machine</vt:lpstr>
      <vt:lpstr>Local Adaptive Support Vector Machine</vt:lpstr>
      <vt:lpstr>Local Adaptive Support Vector Machine</vt:lpstr>
      <vt:lpstr>Metric Learning and SVM</vt:lpstr>
      <vt:lpstr>Metric Learning and SVM</vt:lpstr>
      <vt:lpstr>Mean Square Error Gradient Minimization</vt:lpstr>
      <vt:lpstr>Local Adaptive Support Vector Machine</vt:lpstr>
      <vt:lpstr>Local Adaptive Support Vector Machine</vt:lpstr>
      <vt:lpstr>Experimental Results</vt:lpstr>
      <vt:lpstr>Experimental Results</vt:lpstr>
      <vt:lpstr>Experimental Results</vt:lpstr>
      <vt:lpstr>Experimental Results</vt:lpstr>
      <vt:lpstr>Experimental Results</vt:lpstr>
      <vt:lpstr>Experimental Results</vt:lpstr>
      <vt:lpstr>Experimental Results (UCIML databases)</vt:lpstr>
      <vt:lpstr>Experimental Results (UCIML databases)</vt:lpstr>
      <vt:lpstr>Discussion</vt:lpstr>
      <vt:lpstr>Discussion</vt:lpstr>
      <vt:lpstr>Discussion</vt:lpstr>
      <vt:lpstr>Conclusion</vt:lpstr>
      <vt:lpstr>Conclusion</vt:lpstr>
      <vt:lpstr>Reference</vt:lpstr>
      <vt:lpstr>Reference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Adaptive  Support Vector Machine for Object Recognition</dc:title>
  <dc:creator>Alex Huynh</dc:creator>
  <cp:lastModifiedBy>Alex Huynh</cp:lastModifiedBy>
  <cp:revision>26</cp:revision>
  <dcterms:created xsi:type="dcterms:W3CDTF">2014-10-05T09:45:21Z</dcterms:created>
  <dcterms:modified xsi:type="dcterms:W3CDTF">2014-10-06T08:41:02Z</dcterms:modified>
</cp:coreProperties>
</file>