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56" r:id="rId3"/>
    <p:sldId id="277" r:id="rId4"/>
    <p:sldId id="29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9" r:id="rId13"/>
    <p:sldId id="330" r:id="rId14"/>
    <p:sldId id="331" r:id="rId15"/>
    <p:sldId id="332" r:id="rId16"/>
    <p:sldId id="319" r:id="rId17"/>
    <p:sldId id="320" r:id="rId18"/>
    <p:sldId id="333" r:id="rId19"/>
    <p:sldId id="334" r:id="rId20"/>
    <p:sldId id="322" r:id="rId21"/>
    <p:sldId id="324" r:id="rId22"/>
    <p:sldId id="325" r:id="rId23"/>
    <p:sldId id="327" r:id="rId24"/>
    <p:sldId id="338" r:id="rId25"/>
    <p:sldId id="326" r:id="rId26"/>
    <p:sldId id="336" r:id="rId27"/>
    <p:sldId id="337" r:id="rId28"/>
    <p:sldId id="335" r:id="rId29"/>
    <p:sldId id="328" r:id="rId30"/>
  </p:sldIdLst>
  <p:sldSz cx="9144000" cy="6858000" type="screen4x3"/>
  <p:notesSz cx="6759575" cy="9867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9900"/>
    <a:srgbClr val="1966B3"/>
    <a:srgbClr val="BD9E61"/>
    <a:srgbClr val="99CC00"/>
    <a:srgbClr val="DDDDDD"/>
    <a:srgbClr val="C1D1D3"/>
    <a:srgbClr val="5AA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4" autoAdjust="0"/>
    <p:restoredTop sz="89661" autoAdjust="0"/>
  </p:normalViewPr>
  <p:slideViewPr>
    <p:cSldViewPr>
      <p:cViewPr varScale="1">
        <p:scale>
          <a:sx n="69" d="100"/>
          <a:sy n="69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79AD3-0BB5-4F3F-9EEB-D1B654181A5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0"/>
      <dgm:spPr/>
    </dgm:pt>
    <dgm:pt modelId="{E68517AC-706D-4893-8ED8-3F96185BE6C3}">
      <dgm:prSet phldrT="[Text]" phldr="1"/>
      <dgm:spPr/>
      <dgm:t>
        <a:bodyPr/>
        <a:lstStyle/>
        <a:p>
          <a:endParaRPr lang="en-US"/>
        </a:p>
      </dgm:t>
    </dgm:pt>
    <dgm:pt modelId="{E553959D-E2EE-4B7C-8084-47A8B7F125B3}" type="parTrans" cxnId="{544B98B7-33E5-488C-9AD3-B166066124E4}">
      <dgm:prSet/>
      <dgm:spPr/>
      <dgm:t>
        <a:bodyPr/>
        <a:lstStyle/>
        <a:p>
          <a:endParaRPr lang="en-US"/>
        </a:p>
      </dgm:t>
    </dgm:pt>
    <dgm:pt modelId="{1B8EFDDC-BE37-40C3-B976-6510E31D3416}" type="sibTrans" cxnId="{544B98B7-33E5-488C-9AD3-B166066124E4}">
      <dgm:prSet/>
      <dgm:spPr/>
      <dgm:t>
        <a:bodyPr/>
        <a:lstStyle/>
        <a:p>
          <a:endParaRPr lang="en-US"/>
        </a:p>
      </dgm:t>
    </dgm:pt>
    <dgm:pt modelId="{A14806B1-A340-48CF-9371-8522944E904C}">
      <dgm:prSet phldrT="[Text]" phldr="1"/>
      <dgm:spPr/>
      <dgm:t>
        <a:bodyPr/>
        <a:lstStyle/>
        <a:p>
          <a:endParaRPr lang="en-US" dirty="0"/>
        </a:p>
      </dgm:t>
    </dgm:pt>
    <dgm:pt modelId="{05F979DD-B1F4-408C-9E81-F06A57238BFC}" type="parTrans" cxnId="{EC17C5A2-E19E-4DA9-89BF-E14D3F4C2038}">
      <dgm:prSet/>
      <dgm:spPr/>
      <dgm:t>
        <a:bodyPr/>
        <a:lstStyle/>
        <a:p>
          <a:endParaRPr lang="en-US"/>
        </a:p>
      </dgm:t>
    </dgm:pt>
    <dgm:pt modelId="{B355F995-7BBB-4BB3-AD7B-22DA5B270375}" type="sibTrans" cxnId="{EC17C5A2-E19E-4DA9-89BF-E14D3F4C2038}">
      <dgm:prSet/>
      <dgm:spPr/>
      <dgm:t>
        <a:bodyPr/>
        <a:lstStyle/>
        <a:p>
          <a:endParaRPr lang="en-US"/>
        </a:p>
      </dgm:t>
    </dgm:pt>
    <dgm:pt modelId="{0C83CEA5-5423-4FA4-A9E3-29ECC63AFE88}">
      <dgm:prSet phldrT="[Text]" phldr="1"/>
      <dgm:spPr/>
      <dgm:t>
        <a:bodyPr/>
        <a:lstStyle/>
        <a:p>
          <a:endParaRPr lang="en-US"/>
        </a:p>
      </dgm:t>
    </dgm:pt>
    <dgm:pt modelId="{9D903798-D8C6-4A2F-AFCC-B78BA0032330}" type="parTrans" cxnId="{CE8AA7FD-0E06-4DB2-AE76-57C57E234F5E}">
      <dgm:prSet/>
      <dgm:spPr/>
      <dgm:t>
        <a:bodyPr/>
        <a:lstStyle/>
        <a:p>
          <a:endParaRPr lang="en-US"/>
        </a:p>
      </dgm:t>
    </dgm:pt>
    <dgm:pt modelId="{9202EE24-FEE9-4BE2-95C1-EBDABEE925DE}" type="sibTrans" cxnId="{CE8AA7FD-0E06-4DB2-AE76-57C57E234F5E}">
      <dgm:prSet/>
      <dgm:spPr/>
      <dgm:t>
        <a:bodyPr/>
        <a:lstStyle/>
        <a:p>
          <a:endParaRPr lang="en-US"/>
        </a:p>
      </dgm:t>
    </dgm:pt>
    <dgm:pt modelId="{F230D30E-A4D5-4C94-A524-8B278581AA00}" type="pres">
      <dgm:prSet presAssocID="{0D579AD3-0BB5-4F3F-9EEB-D1B654181A5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6CD1714-C095-4BDD-8F6D-EE6C6BE03E08}" type="pres">
      <dgm:prSet presAssocID="{E68517AC-706D-4893-8ED8-3F96185BE6C3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35BA2-4CD2-428B-B592-700BB438A08C}" type="pres">
      <dgm:prSet presAssocID="{E68517AC-706D-4893-8ED8-3F96185BE6C3}" presName="gear1srcNode" presStyleLbl="node1" presStyleIdx="0" presStyleCnt="3"/>
      <dgm:spPr/>
      <dgm:t>
        <a:bodyPr/>
        <a:lstStyle/>
        <a:p>
          <a:endParaRPr lang="en-US"/>
        </a:p>
      </dgm:t>
    </dgm:pt>
    <dgm:pt modelId="{4654E541-0941-49EC-94FE-DE2CD83D77A7}" type="pres">
      <dgm:prSet presAssocID="{E68517AC-706D-4893-8ED8-3F96185BE6C3}" presName="gear1dstNode" presStyleLbl="node1" presStyleIdx="0" presStyleCnt="3"/>
      <dgm:spPr/>
      <dgm:t>
        <a:bodyPr/>
        <a:lstStyle/>
        <a:p>
          <a:endParaRPr lang="en-US"/>
        </a:p>
      </dgm:t>
    </dgm:pt>
    <dgm:pt modelId="{649014CB-887B-4E4F-93C2-9BC0F78E030C}" type="pres">
      <dgm:prSet presAssocID="{A14806B1-A340-48CF-9371-8522944E904C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8BCBE-440F-4936-9E37-E581E6C50A58}" type="pres">
      <dgm:prSet presAssocID="{A14806B1-A340-48CF-9371-8522944E904C}" presName="gear2srcNode" presStyleLbl="node1" presStyleIdx="1" presStyleCnt="3"/>
      <dgm:spPr/>
      <dgm:t>
        <a:bodyPr/>
        <a:lstStyle/>
        <a:p>
          <a:endParaRPr lang="en-US"/>
        </a:p>
      </dgm:t>
    </dgm:pt>
    <dgm:pt modelId="{0EE9BC38-0837-443F-9278-902616A98786}" type="pres">
      <dgm:prSet presAssocID="{A14806B1-A340-48CF-9371-8522944E904C}" presName="gear2dstNode" presStyleLbl="node1" presStyleIdx="1" presStyleCnt="3"/>
      <dgm:spPr/>
      <dgm:t>
        <a:bodyPr/>
        <a:lstStyle/>
        <a:p>
          <a:endParaRPr lang="en-US"/>
        </a:p>
      </dgm:t>
    </dgm:pt>
    <dgm:pt modelId="{A2961E72-89E5-4162-B29A-8E80163BD4E4}" type="pres">
      <dgm:prSet presAssocID="{0C83CEA5-5423-4FA4-A9E3-29ECC63AFE88}" presName="gear3" presStyleLbl="node1" presStyleIdx="2" presStyleCnt="3"/>
      <dgm:spPr/>
      <dgm:t>
        <a:bodyPr/>
        <a:lstStyle/>
        <a:p>
          <a:endParaRPr lang="en-US"/>
        </a:p>
      </dgm:t>
    </dgm:pt>
    <dgm:pt modelId="{839848EE-6F95-419D-B1C5-A19B40B918DE}" type="pres">
      <dgm:prSet presAssocID="{0C83CEA5-5423-4FA4-A9E3-29ECC63AFE8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799AEC-08CB-4B4E-93E9-CCF57F71D60C}" type="pres">
      <dgm:prSet presAssocID="{0C83CEA5-5423-4FA4-A9E3-29ECC63AFE88}" presName="gear3srcNode" presStyleLbl="node1" presStyleIdx="2" presStyleCnt="3"/>
      <dgm:spPr/>
      <dgm:t>
        <a:bodyPr/>
        <a:lstStyle/>
        <a:p>
          <a:endParaRPr lang="en-US"/>
        </a:p>
      </dgm:t>
    </dgm:pt>
    <dgm:pt modelId="{2F715FCA-467D-4FEF-8FD0-122C38DC3B2A}" type="pres">
      <dgm:prSet presAssocID="{0C83CEA5-5423-4FA4-A9E3-29ECC63AFE88}" presName="gear3dstNode" presStyleLbl="node1" presStyleIdx="2" presStyleCnt="3"/>
      <dgm:spPr/>
      <dgm:t>
        <a:bodyPr/>
        <a:lstStyle/>
        <a:p>
          <a:endParaRPr lang="en-US"/>
        </a:p>
      </dgm:t>
    </dgm:pt>
    <dgm:pt modelId="{42B9778A-3244-4E50-ACC6-3BCC96FA4B72}" type="pres">
      <dgm:prSet presAssocID="{1B8EFDDC-BE37-40C3-B976-6510E31D3416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340D72D6-EB5C-4D20-AD43-2B5B1DFA9BB4}" type="pres">
      <dgm:prSet presAssocID="{B355F995-7BBB-4BB3-AD7B-22DA5B27037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56C41358-57CE-416E-9F2F-628330AFCEF9}" type="pres">
      <dgm:prSet presAssocID="{9202EE24-FEE9-4BE2-95C1-EBDABEE925DE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F4525D2-231D-4B5B-91DC-7B8440E7E299}" type="presOf" srcId="{1B8EFDDC-BE37-40C3-B976-6510E31D3416}" destId="{42B9778A-3244-4E50-ACC6-3BCC96FA4B72}" srcOrd="0" destOrd="0" presId="urn:microsoft.com/office/officeart/2005/8/layout/gear1"/>
    <dgm:cxn modelId="{ED7BCE0C-7B2A-4300-ADCD-E3C9F69D12D9}" type="presOf" srcId="{0C83CEA5-5423-4FA4-A9E3-29ECC63AFE88}" destId="{AB799AEC-08CB-4B4E-93E9-CCF57F71D60C}" srcOrd="2" destOrd="0" presId="urn:microsoft.com/office/officeart/2005/8/layout/gear1"/>
    <dgm:cxn modelId="{83941BDC-87A6-4602-B621-2D9803A1775A}" type="presOf" srcId="{9202EE24-FEE9-4BE2-95C1-EBDABEE925DE}" destId="{56C41358-57CE-416E-9F2F-628330AFCEF9}" srcOrd="0" destOrd="0" presId="urn:microsoft.com/office/officeart/2005/8/layout/gear1"/>
    <dgm:cxn modelId="{FB1B28BA-FB81-41BB-B9E0-1994EACFFE9F}" type="presOf" srcId="{0C83CEA5-5423-4FA4-A9E3-29ECC63AFE88}" destId="{A2961E72-89E5-4162-B29A-8E80163BD4E4}" srcOrd="0" destOrd="0" presId="urn:microsoft.com/office/officeart/2005/8/layout/gear1"/>
    <dgm:cxn modelId="{2E5818D3-F3D9-4AEB-9BD8-CA2EF8044DA2}" type="presOf" srcId="{0C83CEA5-5423-4FA4-A9E3-29ECC63AFE88}" destId="{2F715FCA-467D-4FEF-8FD0-122C38DC3B2A}" srcOrd="3" destOrd="0" presId="urn:microsoft.com/office/officeart/2005/8/layout/gear1"/>
    <dgm:cxn modelId="{544B98B7-33E5-488C-9AD3-B166066124E4}" srcId="{0D579AD3-0BB5-4F3F-9EEB-D1B654181A51}" destId="{E68517AC-706D-4893-8ED8-3F96185BE6C3}" srcOrd="0" destOrd="0" parTransId="{E553959D-E2EE-4B7C-8084-47A8B7F125B3}" sibTransId="{1B8EFDDC-BE37-40C3-B976-6510E31D3416}"/>
    <dgm:cxn modelId="{29DC23BB-952C-4006-BCD5-AB7E2A3625C8}" type="presOf" srcId="{0C83CEA5-5423-4FA4-A9E3-29ECC63AFE88}" destId="{839848EE-6F95-419D-B1C5-A19B40B918DE}" srcOrd="1" destOrd="0" presId="urn:microsoft.com/office/officeart/2005/8/layout/gear1"/>
    <dgm:cxn modelId="{F841F0FD-0EEF-41B2-B963-C11BC9DE18EE}" type="presOf" srcId="{A14806B1-A340-48CF-9371-8522944E904C}" destId="{C678BCBE-440F-4936-9E37-E581E6C50A58}" srcOrd="1" destOrd="0" presId="urn:microsoft.com/office/officeart/2005/8/layout/gear1"/>
    <dgm:cxn modelId="{CE8AA7FD-0E06-4DB2-AE76-57C57E234F5E}" srcId="{0D579AD3-0BB5-4F3F-9EEB-D1B654181A51}" destId="{0C83CEA5-5423-4FA4-A9E3-29ECC63AFE88}" srcOrd="2" destOrd="0" parTransId="{9D903798-D8C6-4A2F-AFCC-B78BA0032330}" sibTransId="{9202EE24-FEE9-4BE2-95C1-EBDABEE925DE}"/>
    <dgm:cxn modelId="{B13EF9E7-35AC-477D-B952-E1B2C608C505}" type="presOf" srcId="{B355F995-7BBB-4BB3-AD7B-22DA5B270375}" destId="{340D72D6-EB5C-4D20-AD43-2B5B1DFA9BB4}" srcOrd="0" destOrd="0" presId="urn:microsoft.com/office/officeart/2005/8/layout/gear1"/>
    <dgm:cxn modelId="{37A13237-A138-49EF-8342-738BB34DC955}" type="presOf" srcId="{E68517AC-706D-4893-8ED8-3F96185BE6C3}" destId="{4654E541-0941-49EC-94FE-DE2CD83D77A7}" srcOrd="2" destOrd="0" presId="urn:microsoft.com/office/officeart/2005/8/layout/gear1"/>
    <dgm:cxn modelId="{EA014030-0A41-47E3-BBD6-3B501D8B24DD}" type="presOf" srcId="{E68517AC-706D-4893-8ED8-3F96185BE6C3}" destId="{B6CD1714-C095-4BDD-8F6D-EE6C6BE03E08}" srcOrd="0" destOrd="0" presId="urn:microsoft.com/office/officeart/2005/8/layout/gear1"/>
    <dgm:cxn modelId="{BD5BEFF2-65AF-42F3-84AE-B5C11DB6F367}" type="presOf" srcId="{E68517AC-706D-4893-8ED8-3F96185BE6C3}" destId="{D8E35BA2-4CD2-428B-B592-700BB438A08C}" srcOrd="1" destOrd="0" presId="urn:microsoft.com/office/officeart/2005/8/layout/gear1"/>
    <dgm:cxn modelId="{65479931-E28A-4574-9C77-8B7E44CEA1BE}" type="presOf" srcId="{A14806B1-A340-48CF-9371-8522944E904C}" destId="{0EE9BC38-0837-443F-9278-902616A98786}" srcOrd="2" destOrd="0" presId="urn:microsoft.com/office/officeart/2005/8/layout/gear1"/>
    <dgm:cxn modelId="{EC17C5A2-E19E-4DA9-89BF-E14D3F4C2038}" srcId="{0D579AD3-0BB5-4F3F-9EEB-D1B654181A51}" destId="{A14806B1-A340-48CF-9371-8522944E904C}" srcOrd="1" destOrd="0" parTransId="{05F979DD-B1F4-408C-9E81-F06A57238BFC}" sibTransId="{B355F995-7BBB-4BB3-AD7B-22DA5B270375}"/>
    <dgm:cxn modelId="{03847399-2D01-4A30-BB74-1A0CB44C3077}" type="presOf" srcId="{A14806B1-A340-48CF-9371-8522944E904C}" destId="{649014CB-887B-4E4F-93C2-9BC0F78E030C}" srcOrd="0" destOrd="0" presId="urn:microsoft.com/office/officeart/2005/8/layout/gear1"/>
    <dgm:cxn modelId="{55DBCDD5-F8BA-4CAE-AF4E-AE83A62F8258}" type="presOf" srcId="{0D579AD3-0BB5-4F3F-9EEB-D1B654181A51}" destId="{F230D30E-A4D5-4C94-A524-8B278581AA00}" srcOrd="0" destOrd="0" presId="urn:microsoft.com/office/officeart/2005/8/layout/gear1"/>
    <dgm:cxn modelId="{2D74BCA1-3B80-4665-9974-A29DC103B526}" type="presParOf" srcId="{F230D30E-A4D5-4C94-A524-8B278581AA00}" destId="{B6CD1714-C095-4BDD-8F6D-EE6C6BE03E08}" srcOrd="0" destOrd="0" presId="urn:microsoft.com/office/officeart/2005/8/layout/gear1"/>
    <dgm:cxn modelId="{564EDDD8-50E4-4EE0-99EA-CDB52EA3B453}" type="presParOf" srcId="{F230D30E-A4D5-4C94-A524-8B278581AA00}" destId="{D8E35BA2-4CD2-428B-B592-700BB438A08C}" srcOrd="1" destOrd="0" presId="urn:microsoft.com/office/officeart/2005/8/layout/gear1"/>
    <dgm:cxn modelId="{28424621-007B-4A14-B429-3F5C9A161ACA}" type="presParOf" srcId="{F230D30E-A4D5-4C94-A524-8B278581AA00}" destId="{4654E541-0941-49EC-94FE-DE2CD83D77A7}" srcOrd="2" destOrd="0" presId="urn:microsoft.com/office/officeart/2005/8/layout/gear1"/>
    <dgm:cxn modelId="{F7D1F8E6-AFD2-4033-8A28-B23C8FB3EDAF}" type="presParOf" srcId="{F230D30E-A4D5-4C94-A524-8B278581AA00}" destId="{649014CB-887B-4E4F-93C2-9BC0F78E030C}" srcOrd="3" destOrd="0" presId="urn:microsoft.com/office/officeart/2005/8/layout/gear1"/>
    <dgm:cxn modelId="{AAF57534-40D5-471E-8E49-3F9990A8FF19}" type="presParOf" srcId="{F230D30E-A4D5-4C94-A524-8B278581AA00}" destId="{C678BCBE-440F-4936-9E37-E581E6C50A58}" srcOrd="4" destOrd="0" presId="urn:microsoft.com/office/officeart/2005/8/layout/gear1"/>
    <dgm:cxn modelId="{769125C2-26A7-4603-8125-E0789D0F9619}" type="presParOf" srcId="{F230D30E-A4D5-4C94-A524-8B278581AA00}" destId="{0EE9BC38-0837-443F-9278-902616A98786}" srcOrd="5" destOrd="0" presId="urn:microsoft.com/office/officeart/2005/8/layout/gear1"/>
    <dgm:cxn modelId="{3B918DDD-CF30-41F4-AD57-25CC6734CBCA}" type="presParOf" srcId="{F230D30E-A4D5-4C94-A524-8B278581AA00}" destId="{A2961E72-89E5-4162-B29A-8E80163BD4E4}" srcOrd="6" destOrd="0" presId="urn:microsoft.com/office/officeart/2005/8/layout/gear1"/>
    <dgm:cxn modelId="{1FA73F98-8CBB-49BA-9341-C154F041CB5E}" type="presParOf" srcId="{F230D30E-A4D5-4C94-A524-8B278581AA00}" destId="{839848EE-6F95-419D-B1C5-A19B40B918DE}" srcOrd="7" destOrd="0" presId="urn:microsoft.com/office/officeart/2005/8/layout/gear1"/>
    <dgm:cxn modelId="{2EA832E8-ACD2-4C55-9B40-5AEC08101221}" type="presParOf" srcId="{F230D30E-A4D5-4C94-A524-8B278581AA00}" destId="{AB799AEC-08CB-4B4E-93E9-CCF57F71D60C}" srcOrd="8" destOrd="0" presId="urn:microsoft.com/office/officeart/2005/8/layout/gear1"/>
    <dgm:cxn modelId="{1A0E69E4-4E88-4866-979C-E6A299F45027}" type="presParOf" srcId="{F230D30E-A4D5-4C94-A524-8B278581AA00}" destId="{2F715FCA-467D-4FEF-8FD0-122C38DC3B2A}" srcOrd="9" destOrd="0" presId="urn:microsoft.com/office/officeart/2005/8/layout/gear1"/>
    <dgm:cxn modelId="{C71DAF9F-F7AA-401D-A639-E9E498B797C4}" type="presParOf" srcId="{F230D30E-A4D5-4C94-A524-8B278581AA00}" destId="{42B9778A-3244-4E50-ACC6-3BCC96FA4B72}" srcOrd="10" destOrd="0" presId="urn:microsoft.com/office/officeart/2005/8/layout/gear1"/>
    <dgm:cxn modelId="{63114F23-AEB9-42F9-AA20-F14E0FA1BC84}" type="presParOf" srcId="{F230D30E-A4D5-4C94-A524-8B278581AA00}" destId="{340D72D6-EB5C-4D20-AD43-2B5B1DFA9BB4}" srcOrd="11" destOrd="0" presId="urn:microsoft.com/office/officeart/2005/8/layout/gear1"/>
    <dgm:cxn modelId="{68E87424-CE22-4D18-A085-C756367C96CB}" type="presParOf" srcId="{F230D30E-A4D5-4C94-A524-8B278581AA00}" destId="{56C41358-57CE-416E-9F2F-628330AFCEF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F33FEF-DB81-4570-AA13-42CC588FAA0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D887ED4B-5A5F-4315-B297-1B67C4BCD7E7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Các con số</a:t>
          </a:r>
          <a:endParaRPr lang="en-US" dirty="0">
            <a:solidFill>
              <a:srgbClr val="C00000"/>
            </a:solidFill>
          </a:endParaRPr>
        </a:p>
      </dgm:t>
    </dgm:pt>
    <dgm:pt modelId="{A875EF67-6A53-429D-96A8-586CC3C31CBA}" type="parTrans" cxnId="{0F54620D-5B5C-4649-8126-2143F91BF895}">
      <dgm:prSet/>
      <dgm:spPr/>
      <dgm:t>
        <a:bodyPr/>
        <a:lstStyle/>
        <a:p>
          <a:endParaRPr lang="en-US"/>
        </a:p>
      </dgm:t>
    </dgm:pt>
    <dgm:pt modelId="{7055AA6F-BAD2-4249-BF48-5689E232405C}" type="sibTrans" cxnId="{0F54620D-5B5C-4649-8126-2143F91BF895}">
      <dgm:prSet/>
      <dgm:spPr/>
      <dgm:t>
        <a:bodyPr/>
        <a:lstStyle/>
        <a:p>
          <a:endParaRPr lang="en-US"/>
        </a:p>
      </dgm:t>
    </dgm:pt>
    <dgm:pt modelId="{F02A5BCD-8E7A-4A83-8099-A0207B802E66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Từ viết tắt</a:t>
          </a:r>
          <a:endParaRPr lang="en-US" dirty="0">
            <a:solidFill>
              <a:srgbClr val="C00000"/>
            </a:solidFill>
          </a:endParaRPr>
        </a:p>
      </dgm:t>
    </dgm:pt>
    <dgm:pt modelId="{0615C87A-63F1-4713-9BDF-9F2E642B3E04}" type="parTrans" cxnId="{76543D14-872B-49C7-9466-73870469ED92}">
      <dgm:prSet/>
      <dgm:spPr/>
      <dgm:t>
        <a:bodyPr/>
        <a:lstStyle/>
        <a:p>
          <a:endParaRPr lang="en-US"/>
        </a:p>
      </dgm:t>
    </dgm:pt>
    <dgm:pt modelId="{180A7D4A-6383-4596-9F22-588DF1D0E166}" type="sibTrans" cxnId="{76543D14-872B-49C7-9466-73870469ED92}">
      <dgm:prSet/>
      <dgm:spPr/>
      <dgm:t>
        <a:bodyPr/>
        <a:lstStyle/>
        <a:p>
          <a:endParaRPr lang="en-US"/>
        </a:p>
      </dgm:t>
    </dgm:pt>
    <dgm:pt modelId="{21B52698-B465-4824-9673-90B87E7E224F}">
      <dgm:prSet phldrT="[Text]"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Tiếng n</a:t>
          </a:r>
          <a:r>
            <a:rPr lang="vi-VN" dirty="0" smtClean="0">
              <a:solidFill>
                <a:srgbClr val="C00000"/>
              </a:solidFill>
            </a:rPr>
            <a:t>ư</a:t>
          </a:r>
          <a:r>
            <a:rPr lang="en-US" dirty="0" smtClean="0">
              <a:solidFill>
                <a:srgbClr val="C00000"/>
              </a:solidFill>
            </a:rPr>
            <a:t>ớc ngoài</a:t>
          </a:r>
          <a:endParaRPr lang="en-US" dirty="0">
            <a:solidFill>
              <a:srgbClr val="C00000"/>
            </a:solidFill>
          </a:endParaRPr>
        </a:p>
      </dgm:t>
    </dgm:pt>
    <dgm:pt modelId="{3E2B0777-24CF-420B-B35B-4EC6049B5938}" type="parTrans" cxnId="{5ADDF6DA-C0D2-44DE-A09D-914C780BDC53}">
      <dgm:prSet/>
      <dgm:spPr/>
      <dgm:t>
        <a:bodyPr/>
        <a:lstStyle/>
        <a:p>
          <a:endParaRPr lang="en-US"/>
        </a:p>
      </dgm:t>
    </dgm:pt>
    <dgm:pt modelId="{FF505E10-A764-4C96-8367-D5737BC8CF08}" type="sibTrans" cxnId="{5ADDF6DA-C0D2-44DE-A09D-914C780BDC53}">
      <dgm:prSet/>
      <dgm:spPr/>
      <dgm:t>
        <a:bodyPr/>
        <a:lstStyle/>
        <a:p>
          <a:endParaRPr lang="en-US"/>
        </a:p>
      </dgm:t>
    </dgm:pt>
    <dgm:pt modelId="{2FB751C6-6890-455B-86B7-AD29C70EF498}" type="pres">
      <dgm:prSet presAssocID="{28F33FEF-DB81-4570-AA13-42CC588FAA04}" presName="arrowDiagram" presStyleCnt="0">
        <dgm:presLayoutVars>
          <dgm:chMax val="5"/>
          <dgm:dir/>
          <dgm:resizeHandles val="exact"/>
        </dgm:presLayoutVars>
      </dgm:prSet>
      <dgm:spPr/>
    </dgm:pt>
    <dgm:pt modelId="{51381695-0821-4452-B1C2-E02BCFE9E30F}" type="pres">
      <dgm:prSet presAssocID="{28F33FEF-DB81-4570-AA13-42CC588FAA04}" presName="arrow" presStyleLbl="bgShp" presStyleIdx="0" presStyleCnt="1"/>
      <dgm:spPr/>
    </dgm:pt>
    <dgm:pt modelId="{D2975DD4-0F23-42FD-990F-252700A05D3D}" type="pres">
      <dgm:prSet presAssocID="{28F33FEF-DB81-4570-AA13-42CC588FAA04}" presName="arrowDiagram3" presStyleCnt="0"/>
      <dgm:spPr/>
    </dgm:pt>
    <dgm:pt modelId="{B4AA576D-0341-4984-B10C-6F2B42DE3717}" type="pres">
      <dgm:prSet presAssocID="{D887ED4B-5A5F-4315-B297-1B67C4BCD7E7}" presName="bullet3a" presStyleLbl="node1" presStyleIdx="0" presStyleCnt="3"/>
      <dgm:spPr/>
    </dgm:pt>
    <dgm:pt modelId="{99740A5A-24AD-4F0C-A058-D2085EE6F5FB}" type="pres">
      <dgm:prSet presAssocID="{D887ED4B-5A5F-4315-B297-1B67C4BCD7E7}" presName="textBox3a" presStyleLbl="revTx" presStyleIdx="0" presStyleCnt="3" custScaleX="194514" custScaleY="770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A77D82-DEDA-488C-A8F6-FA223C97FAD9}" type="pres">
      <dgm:prSet presAssocID="{F02A5BCD-8E7A-4A83-8099-A0207B802E66}" presName="bullet3b" presStyleLbl="node1" presStyleIdx="1" presStyleCnt="3" custLinFactNeighborX="-65866" custLinFactNeighborY="54899"/>
      <dgm:spPr/>
    </dgm:pt>
    <dgm:pt modelId="{421E9735-649D-405A-84AF-0AD51644AF76}" type="pres">
      <dgm:prSet presAssocID="{F02A5BCD-8E7A-4A83-8099-A0207B802E66}" presName="textBox3b" presStyleLbl="revTx" presStyleIdx="1" presStyleCnt="3" custScaleX="239302" custScaleY="40151" custLinFactNeighborY="-196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D68F3-01DB-487D-8946-9DB1C3E88BC2}" type="pres">
      <dgm:prSet presAssocID="{21B52698-B465-4824-9673-90B87E7E224F}" presName="bullet3c" presStyleLbl="node1" presStyleIdx="2" presStyleCnt="3" custLinFactNeighborX="19708" custLinFactNeighborY="-30210"/>
      <dgm:spPr/>
    </dgm:pt>
    <dgm:pt modelId="{A6EDA4D4-2297-40D5-B74D-3B4784EEFBB1}" type="pres">
      <dgm:prSet presAssocID="{21B52698-B465-4824-9673-90B87E7E224F}" presName="textBox3c" presStyleLbl="revTx" presStyleIdx="2" presStyleCnt="3" custScaleX="300226" custScaleY="26385" custLinFactNeighborX="3650" custLinFactNeighborY="-36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54620D-5B5C-4649-8126-2143F91BF895}" srcId="{28F33FEF-DB81-4570-AA13-42CC588FAA04}" destId="{D887ED4B-5A5F-4315-B297-1B67C4BCD7E7}" srcOrd="0" destOrd="0" parTransId="{A875EF67-6A53-429D-96A8-586CC3C31CBA}" sibTransId="{7055AA6F-BAD2-4249-BF48-5689E232405C}"/>
    <dgm:cxn modelId="{A11C7C68-7D56-45BE-A67B-3942D5A7996A}" type="presOf" srcId="{28F33FEF-DB81-4570-AA13-42CC588FAA04}" destId="{2FB751C6-6890-455B-86B7-AD29C70EF498}" srcOrd="0" destOrd="0" presId="urn:microsoft.com/office/officeart/2005/8/layout/arrow2"/>
    <dgm:cxn modelId="{047EA54B-F287-4FB8-954E-A23767F6011E}" type="presOf" srcId="{D887ED4B-5A5F-4315-B297-1B67C4BCD7E7}" destId="{99740A5A-24AD-4F0C-A058-D2085EE6F5FB}" srcOrd="0" destOrd="0" presId="urn:microsoft.com/office/officeart/2005/8/layout/arrow2"/>
    <dgm:cxn modelId="{BECB4E1B-D6E9-490D-9F1B-60ABEB6C161C}" type="presOf" srcId="{F02A5BCD-8E7A-4A83-8099-A0207B802E66}" destId="{421E9735-649D-405A-84AF-0AD51644AF76}" srcOrd="0" destOrd="0" presId="urn:microsoft.com/office/officeart/2005/8/layout/arrow2"/>
    <dgm:cxn modelId="{5ADDF6DA-C0D2-44DE-A09D-914C780BDC53}" srcId="{28F33FEF-DB81-4570-AA13-42CC588FAA04}" destId="{21B52698-B465-4824-9673-90B87E7E224F}" srcOrd="2" destOrd="0" parTransId="{3E2B0777-24CF-420B-B35B-4EC6049B5938}" sibTransId="{FF505E10-A764-4C96-8367-D5737BC8CF08}"/>
    <dgm:cxn modelId="{76543D14-872B-49C7-9466-73870469ED92}" srcId="{28F33FEF-DB81-4570-AA13-42CC588FAA04}" destId="{F02A5BCD-8E7A-4A83-8099-A0207B802E66}" srcOrd="1" destOrd="0" parTransId="{0615C87A-63F1-4713-9BDF-9F2E642B3E04}" sibTransId="{180A7D4A-6383-4596-9F22-588DF1D0E166}"/>
    <dgm:cxn modelId="{0CB03A90-7802-4BB7-BCF4-8920BB95F7D1}" type="presOf" srcId="{21B52698-B465-4824-9673-90B87E7E224F}" destId="{A6EDA4D4-2297-40D5-B74D-3B4784EEFBB1}" srcOrd="0" destOrd="0" presId="urn:microsoft.com/office/officeart/2005/8/layout/arrow2"/>
    <dgm:cxn modelId="{D8AA3A57-8BB5-41C7-8DA9-92B3629C7C39}" type="presParOf" srcId="{2FB751C6-6890-455B-86B7-AD29C70EF498}" destId="{51381695-0821-4452-B1C2-E02BCFE9E30F}" srcOrd="0" destOrd="0" presId="urn:microsoft.com/office/officeart/2005/8/layout/arrow2"/>
    <dgm:cxn modelId="{ABFBE7C8-F1CF-4E64-9BD8-B4A6B63F17D4}" type="presParOf" srcId="{2FB751C6-6890-455B-86B7-AD29C70EF498}" destId="{D2975DD4-0F23-42FD-990F-252700A05D3D}" srcOrd="1" destOrd="0" presId="urn:microsoft.com/office/officeart/2005/8/layout/arrow2"/>
    <dgm:cxn modelId="{5ACC5587-EA90-4B53-ADBA-ECE38D56779D}" type="presParOf" srcId="{D2975DD4-0F23-42FD-990F-252700A05D3D}" destId="{B4AA576D-0341-4984-B10C-6F2B42DE3717}" srcOrd="0" destOrd="0" presId="urn:microsoft.com/office/officeart/2005/8/layout/arrow2"/>
    <dgm:cxn modelId="{419951EC-1A8C-4FCC-BD35-B3235625E59B}" type="presParOf" srcId="{D2975DD4-0F23-42FD-990F-252700A05D3D}" destId="{99740A5A-24AD-4F0C-A058-D2085EE6F5FB}" srcOrd="1" destOrd="0" presId="urn:microsoft.com/office/officeart/2005/8/layout/arrow2"/>
    <dgm:cxn modelId="{31FB4B54-7260-431A-949F-F05E3ACF7ADB}" type="presParOf" srcId="{D2975DD4-0F23-42FD-990F-252700A05D3D}" destId="{ECA77D82-DEDA-488C-A8F6-FA223C97FAD9}" srcOrd="2" destOrd="0" presId="urn:microsoft.com/office/officeart/2005/8/layout/arrow2"/>
    <dgm:cxn modelId="{93901E13-001F-4675-BC22-41EA20CCC7FF}" type="presParOf" srcId="{D2975DD4-0F23-42FD-990F-252700A05D3D}" destId="{421E9735-649D-405A-84AF-0AD51644AF76}" srcOrd="3" destOrd="0" presId="urn:microsoft.com/office/officeart/2005/8/layout/arrow2"/>
    <dgm:cxn modelId="{304C9D88-452A-4BB2-B2E5-8161E2E4A218}" type="presParOf" srcId="{D2975DD4-0F23-42FD-990F-252700A05D3D}" destId="{76CD68F3-01DB-487D-8946-9DB1C3E88BC2}" srcOrd="4" destOrd="0" presId="urn:microsoft.com/office/officeart/2005/8/layout/arrow2"/>
    <dgm:cxn modelId="{B7A729EB-97EA-4B3F-ABBA-E1BB8EBC327D}" type="presParOf" srcId="{D2975DD4-0F23-42FD-990F-252700A05D3D}" destId="{A6EDA4D4-2297-40D5-B74D-3B4784EEFBB1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D1714-C095-4BDD-8F6D-EE6C6BE03E08}">
      <dsp:nvSpPr>
        <dsp:cNvPr id="0" name=""/>
        <dsp:cNvSpPr/>
      </dsp:nvSpPr>
      <dsp:spPr>
        <a:xfrm>
          <a:off x="1562100" y="685800"/>
          <a:ext cx="838200" cy="83820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730615" y="882144"/>
        <a:ext cx="501170" cy="430852"/>
      </dsp:txXfrm>
    </dsp:sp>
    <dsp:sp modelId="{649014CB-887B-4E4F-93C2-9BC0F78E030C}">
      <dsp:nvSpPr>
        <dsp:cNvPr id="0" name=""/>
        <dsp:cNvSpPr/>
      </dsp:nvSpPr>
      <dsp:spPr>
        <a:xfrm>
          <a:off x="1074420" y="487680"/>
          <a:ext cx="609600" cy="6096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1227889" y="642076"/>
        <a:ext cx="302662" cy="300808"/>
      </dsp:txXfrm>
    </dsp:sp>
    <dsp:sp modelId="{A2961E72-89E5-4162-B29A-8E80163BD4E4}">
      <dsp:nvSpPr>
        <dsp:cNvPr id="0" name=""/>
        <dsp:cNvSpPr/>
      </dsp:nvSpPr>
      <dsp:spPr>
        <a:xfrm rot="20700000">
          <a:off x="1415858" y="67118"/>
          <a:ext cx="597283" cy="59728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-20700000">
        <a:off x="1546860" y="198120"/>
        <a:ext cx="335280" cy="335280"/>
      </dsp:txXfrm>
    </dsp:sp>
    <dsp:sp modelId="{42B9778A-3244-4E50-ACC6-3BCC96FA4B72}">
      <dsp:nvSpPr>
        <dsp:cNvPr id="0" name=""/>
        <dsp:cNvSpPr/>
      </dsp:nvSpPr>
      <dsp:spPr>
        <a:xfrm>
          <a:off x="1472025" y="573115"/>
          <a:ext cx="1072896" cy="1072896"/>
        </a:xfrm>
        <a:prstGeom prst="circularArrow">
          <a:avLst>
            <a:gd name="adj1" fmla="val 4687"/>
            <a:gd name="adj2" fmla="val 299029"/>
            <a:gd name="adj3" fmla="val 2375199"/>
            <a:gd name="adj4" fmla="val 16207889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D72D6-EB5C-4D20-AD43-2B5B1DFA9BB4}">
      <dsp:nvSpPr>
        <dsp:cNvPr id="0" name=""/>
        <dsp:cNvSpPr/>
      </dsp:nvSpPr>
      <dsp:spPr>
        <a:xfrm>
          <a:off x="966461" y="364258"/>
          <a:ext cx="779526" cy="77952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41358-57CE-416E-9F2F-628330AFCEF9}">
      <dsp:nvSpPr>
        <dsp:cNvPr id="0" name=""/>
        <dsp:cNvSpPr/>
      </dsp:nvSpPr>
      <dsp:spPr>
        <a:xfrm>
          <a:off x="1277700" y="-52249"/>
          <a:ext cx="840486" cy="84048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81695-0821-4452-B1C2-E02BCFE9E30F}">
      <dsp:nvSpPr>
        <dsp:cNvPr id="0" name=""/>
        <dsp:cNvSpPr/>
      </dsp:nvSpPr>
      <dsp:spPr>
        <a:xfrm>
          <a:off x="45923" y="0"/>
          <a:ext cx="5242560" cy="32766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A576D-0341-4984-B10C-6F2B42DE3717}">
      <dsp:nvSpPr>
        <dsp:cNvPr id="0" name=""/>
        <dsp:cNvSpPr/>
      </dsp:nvSpPr>
      <dsp:spPr>
        <a:xfrm>
          <a:off x="711728" y="2261509"/>
          <a:ext cx="136306" cy="136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40A5A-24AD-4F0C-A058-D2085EE6F5FB}">
      <dsp:nvSpPr>
        <dsp:cNvPr id="0" name=""/>
        <dsp:cNvSpPr/>
      </dsp:nvSpPr>
      <dsp:spPr>
        <a:xfrm>
          <a:off x="202629" y="2438399"/>
          <a:ext cx="2376020" cy="729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26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C00000"/>
              </a:solidFill>
            </a:rPr>
            <a:t>Các con số</a:t>
          </a:r>
          <a:endParaRPr lang="en-US" sz="3100" kern="1200" dirty="0">
            <a:solidFill>
              <a:srgbClr val="C00000"/>
            </a:solidFill>
          </a:endParaRPr>
        </a:p>
      </dsp:txBody>
      <dsp:txXfrm>
        <a:off x="202629" y="2438399"/>
        <a:ext cx="2376020" cy="729463"/>
      </dsp:txXfrm>
    </dsp:sp>
    <dsp:sp modelId="{ECA77D82-DEDA-488C-A8F6-FA223C97FAD9}">
      <dsp:nvSpPr>
        <dsp:cNvPr id="0" name=""/>
        <dsp:cNvSpPr/>
      </dsp:nvSpPr>
      <dsp:spPr>
        <a:xfrm>
          <a:off x="1752602" y="1506200"/>
          <a:ext cx="246400" cy="24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E9735-649D-405A-84AF-0AD51644AF76}">
      <dsp:nvSpPr>
        <dsp:cNvPr id="0" name=""/>
        <dsp:cNvSpPr/>
      </dsp:nvSpPr>
      <dsp:spPr>
        <a:xfrm>
          <a:off x="1161737" y="1676396"/>
          <a:ext cx="3010932" cy="715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62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C00000"/>
              </a:solidFill>
            </a:rPr>
            <a:t>Từ viết tắt</a:t>
          </a:r>
          <a:endParaRPr lang="en-US" sz="3100" kern="1200" dirty="0">
            <a:solidFill>
              <a:srgbClr val="C00000"/>
            </a:solidFill>
          </a:endParaRPr>
        </a:p>
      </dsp:txBody>
      <dsp:txXfrm>
        <a:off x="1161737" y="1676396"/>
        <a:ext cx="3010932" cy="715679"/>
      </dsp:txXfrm>
    </dsp:sp>
    <dsp:sp modelId="{76CD68F3-01DB-487D-8946-9DB1C3E88BC2}">
      <dsp:nvSpPr>
        <dsp:cNvPr id="0" name=""/>
        <dsp:cNvSpPr/>
      </dsp:nvSpPr>
      <dsp:spPr>
        <a:xfrm>
          <a:off x="3429000" y="726034"/>
          <a:ext cx="340766" cy="3407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DA4D4-2297-40D5-B74D-3B4784EEFBB1}">
      <dsp:nvSpPr>
        <dsp:cNvPr id="0" name=""/>
        <dsp:cNvSpPr/>
      </dsp:nvSpPr>
      <dsp:spPr>
        <a:xfrm>
          <a:off x="2318513" y="999351"/>
          <a:ext cx="3777486" cy="600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65" tIns="0" rIns="0" bIns="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rgbClr val="C00000"/>
              </a:solidFill>
            </a:rPr>
            <a:t>Tiếng n</a:t>
          </a:r>
          <a:r>
            <a:rPr lang="vi-VN" sz="3100" kern="1200" dirty="0" smtClean="0">
              <a:solidFill>
                <a:srgbClr val="C00000"/>
              </a:solidFill>
            </a:rPr>
            <a:t>ư</a:t>
          </a:r>
          <a:r>
            <a:rPr lang="en-US" sz="3100" kern="1200" dirty="0" smtClean="0">
              <a:solidFill>
                <a:srgbClr val="C00000"/>
              </a:solidFill>
            </a:rPr>
            <a:t>ớc ngoài</a:t>
          </a:r>
          <a:endParaRPr lang="en-US" sz="3100" kern="1200" dirty="0">
            <a:solidFill>
              <a:srgbClr val="C00000"/>
            </a:solidFill>
          </a:endParaRPr>
        </a:p>
      </dsp:txBody>
      <dsp:txXfrm>
        <a:off x="2318513" y="999351"/>
        <a:ext cx="3777486" cy="600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149" cy="493395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8863" y="0"/>
            <a:ext cx="2929149" cy="493395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21A44DF7-4EB5-1A46-8485-7EFF609E0A69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2793"/>
            <a:ext cx="2929149" cy="493395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8863" y="9372793"/>
            <a:ext cx="2929149" cy="493395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1A9120F2-ADF4-414D-B0D6-D8C3409491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44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29149" cy="493395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8863" y="0"/>
            <a:ext cx="2929149" cy="493395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>
              <a:defRPr sz="1200"/>
            </a:lvl1pPr>
          </a:lstStyle>
          <a:p>
            <a:fld id="{03ABAABB-738F-4764-8307-05626ED9C753}" type="datetimeFigureOut">
              <a:rPr lang="en-US" smtClean="0"/>
              <a:pPr/>
              <a:t>6/5/2013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28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5958" y="4687254"/>
            <a:ext cx="5407660" cy="4440555"/>
          </a:xfrm>
          <a:prstGeom prst="rect">
            <a:avLst/>
          </a:prstGeom>
        </p:spPr>
        <p:txBody>
          <a:bodyPr vert="horz" lIns="91431" tIns="45716" rIns="91431" bIns="457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2793"/>
            <a:ext cx="2929149" cy="493395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8863" y="9372793"/>
            <a:ext cx="2929149" cy="493395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>
              <a:defRPr sz="1200"/>
            </a:lvl1pPr>
          </a:lstStyle>
          <a:p>
            <a:fld id="{52458F6D-3582-42B3-93C5-7A31BF609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44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8F6D-3582-42B3-93C5-7A31BF6097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8F6D-3582-42B3-93C5-7A31BF6097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Mức </a:t>
            </a:r>
            <a:r>
              <a:rPr lang="vi-VN" dirty="0" smtClean="0"/>
              <a:t>độ</a:t>
            </a:r>
            <a:r>
              <a:rPr lang="en-US" dirty="0" smtClean="0"/>
              <a:t> tự nhiên : chỉ sự giống nhau giữa giọng </a:t>
            </a:r>
            <a:r>
              <a:rPr lang="vi-VN" dirty="0" smtClean="0"/>
              <a:t>đọ</a:t>
            </a:r>
            <a:r>
              <a:rPr lang="en-US" dirty="0" smtClean="0"/>
              <a:t>c nhân tạo và giọng nói tự nhiên của ng</a:t>
            </a:r>
            <a:r>
              <a:rPr lang="vi-VN" dirty="0" smtClean="0"/>
              <a:t>ười</a:t>
            </a:r>
            <a:r>
              <a:rPr lang="en-US" dirty="0" smtClean="0"/>
              <a:t> thật</a:t>
            </a:r>
          </a:p>
          <a:p>
            <a:pPr>
              <a:buFontTx/>
              <a:buChar char="-"/>
            </a:pPr>
            <a:r>
              <a:rPr lang="en-US" baseline="0" dirty="0" smtClean="0"/>
              <a:t>Mức </a:t>
            </a:r>
            <a:r>
              <a:rPr lang="vi-VN" baseline="0" dirty="0" smtClean="0"/>
              <a:t>độ</a:t>
            </a:r>
            <a:r>
              <a:rPr lang="en-US" baseline="0" dirty="0" smtClean="0"/>
              <a:t> dễ nghe : chỉ </a:t>
            </a:r>
            <a:r>
              <a:rPr lang="vi-VN" baseline="0" dirty="0" smtClean="0"/>
              <a:t>đế</a:t>
            </a:r>
            <a:r>
              <a:rPr lang="en-US" baseline="0" dirty="0" smtClean="0"/>
              <a:t>n việc câu phát âm có thể hiểu </a:t>
            </a:r>
            <a:r>
              <a:rPr lang="vi-VN" baseline="0" dirty="0" smtClean="0"/>
              <a:t>đượ</a:t>
            </a:r>
            <a:r>
              <a:rPr lang="en-US" baseline="0" dirty="0" smtClean="0"/>
              <a:t>c dễ dàng không.</a:t>
            </a:r>
          </a:p>
          <a:p>
            <a:pPr>
              <a:buFontTx/>
              <a:buNone/>
            </a:pPr>
            <a:r>
              <a:rPr lang="en-US" baseline="0" dirty="0" smtClean="0"/>
              <a:t>Việc nâng cao cả 2 tính chất này </a:t>
            </a:r>
            <a:r>
              <a:rPr lang="vi-VN" baseline="0" dirty="0" smtClean="0"/>
              <a:t>đề</a:t>
            </a:r>
            <a:r>
              <a:rPr lang="en-US" baseline="0" dirty="0" smtClean="0"/>
              <a:t>u giúp nâng cao chất l</a:t>
            </a:r>
            <a:r>
              <a:rPr lang="vi-VN" baseline="0" dirty="0" smtClean="0"/>
              <a:t>ượ</a:t>
            </a:r>
            <a:r>
              <a:rPr lang="en-US" baseline="0" dirty="0" smtClean="0"/>
              <a:t>ng của hệ thống TTS.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8F6D-3582-42B3-93C5-7A31BF6097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8F6D-3582-42B3-93C5-7A31BF60973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51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 120,000  từ tiếng Anh Bắc Mỹ</a:t>
            </a:r>
          </a:p>
          <a:p>
            <a:r>
              <a:rPr lang="en-US" dirty="0" smtClean="0"/>
              <a:t>CUVOALD 70,000</a:t>
            </a:r>
            <a:r>
              <a:rPr lang="en-US" baseline="0" dirty="0" smtClean="0"/>
              <a:t> từ</a:t>
            </a:r>
          </a:p>
          <a:p>
            <a:r>
              <a:rPr lang="en-US" baseline="0" dirty="0" smtClean="0"/>
              <a:t>CSTR 25,0000 từ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8F6D-3582-42B3-93C5-7A31BF6097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4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 120,000  từ tiếng Anh Bắc Mỹ</a:t>
            </a:r>
          </a:p>
          <a:p>
            <a:r>
              <a:rPr lang="en-US" dirty="0" smtClean="0"/>
              <a:t>CUVOALD 70,000</a:t>
            </a:r>
            <a:r>
              <a:rPr lang="en-US" baseline="0" dirty="0" smtClean="0"/>
              <a:t> từ</a:t>
            </a:r>
          </a:p>
          <a:p>
            <a:r>
              <a:rPr lang="en-US" baseline="0" smtClean="0"/>
              <a:t>CSTR 25,0000 từ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8F6D-3582-42B3-93C5-7A31BF6097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 120,000  từ tiếng Anh Bắc Mỹ</a:t>
            </a:r>
          </a:p>
          <a:p>
            <a:r>
              <a:rPr lang="en-US" dirty="0" smtClean="0"/>
              <a:t>CUVOALD 70,000</a:t>
            </a:r>
            <a:r>
              <a:rPr lang="en-US" baseline="0" dirty="0" smtClean="0"/>
              <a:t> từ</a:t>
            </a:r>
          </a:p>
          <a:p>
            <a:r>
              <a:rPr lang="en-US" baseline="0" smtClean="0"/>
              <a:t>CSTR 25,0000 từ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8F6D-3582-42B3-93C5-7A31BF6097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0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2813" y="739775"/>
            <a:ext cx="4933950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CMU 120,000  từ tiếng Anh Bắc Mỹ</a:t>
            </a:r>
          </a:p>
          <a:p>
            <a:r>
              <a:rPr lang="en-US" dirty="0" smtClean="0"/>
              <a:t>CUVOALD 70,000</a:t>
            </a:r>
            <a:r>
              <a:rPr lang="en-US" baseline="0" dirty="0" smtClean="0"/>
              <a:t> từ</a:t>
            </a:r>
          </a:p>
          <a:p>
            <a:r>
              <a:rPr lang="en-US" baseline="0" smtClean="0"/>
              <a:t>CSTR 25,0000 từ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458F6D-3582-42B3-93C5-7A31BF6097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4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Rectangle 78"/>
          <p:cNvSpPr>
            <a:spLocks noChangeArrowheads="1"/>
          </p:cNvSpPr>
          <p:nvPr/>
        </p:nvSpPr>
        <p:spPr bwMode="gray">
          <a:xfrm rot="5400000">
            <a:off x="7904164" y="1163638"/>
            <a:ext cx="2098675" cy="38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54510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57401"/>
            <a:ext cx="5791200" cy="1698625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990975"/>
            <a:ext cx="57912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gray">
          <a:xfrm>
            <a:off x="3886201" y="5715001"/>
            <a:ext cx="1612900" cy="523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 b="1">
                <a:latin typeface="Verdana" pitchFamily="34" charset="0"/>
              </a:rPr>
              <a:t>LOGO</a:t>
            </a:r>
          </a:p>
        </p:txBody>
      </p:sp>
      <p:grpSp>
        <p:nvGrpSpPr>
          <p:cNvPr id="3103" name="Group 31"/>
          <p:cNvGrpSpPr>
            <a:grpSpLocks/>
          </p:cNvGrpSpPr>
          <p:nvPr/>
        </p:nvGrpSpPr>
        <p:grpSpPr bwMode="auto">
          <a:xfrm rot="421294">
            <a:off x="971551" y="692151"/>
            <a:ext cx="1871663" cy="1944688"/>
            <a:chOff x="521" y="482"/>
            <a:chExt cx="1134" cy="1142"/>
          </a:xfrm>
        </p:grpSpPr>
        <p:sp>
          <p:nvSpPr>
            <p:cNvPr id="3104" name="Oval 32"/>
            <p:cNvSpPr>
              <a:spLocks noChangeArrowheads="1"/>
            </p:cNvSpPr>
            <p:nvPr userDrawn="1"/>
          </p:nvSpPr>
          <p:spPr bwMode="gray">
            <a:xfrm rot="-128649">
              <a:off x="851" y="811"/>
              <a:ext cx="479" cy="494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extLst>
              <a:ext uri="{91240B29-F687-4f45-9708-019B960494DF}">
                <a14:hiddenLine xmlns:a14="http://schemas.microsoft.com/office/drawing/2007/7/7/main" xmlns="" w="0" algn="ctr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05" name="Group 33"/>
            <p:cNvGrpSpPr>
              <a:grpSpLocks/>
            </p:cNvGrpSpPr>
            <p:nvPr userDrawn="1"/>
          </p:nvGrpSpPr>
          <p:grpSpPr bwMode="auto">
            <a:xfrm rot="56277">
              <a:off x="1311" y="1224"/>
              <a:ext cx="266" cy="218"/>
              <a:chOff x="3452" y="878"/>
              <a:chExt cx="402" cy="342"/>
            </a:xfrm>
          </p:grpSpPr>
          <p:sp>
            <p:nvSpPr>
              <p:cNvPr id="3106" name="Oval 34"/>
              <p:cNvSpPr>
                <a:spLocks noChangeArrowheads="1"/>
              </p:cNvSpPr>
              <p:nvPr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7" name="Oval 35"/>
              <p:cNvSpPr>
                <a:spLocks noChangeArrowheads="1"/>
              </p:cNvSpPr>
              <p:nvPr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8" name="Oval 36"/>
              <p:cNvSpPr>
                <a:spLocks noChangeArrowheads="1"/>
              </p:cNvSpPr>
              <p:nvPr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9" name="Group 37"/>
            <p:cNvGrpSpPr>
              <a:grpSpLocks/>
            </p:cNvGrpSpPr>
            <p:nvPr userDrawn="1"/>
          </p:nvGrpSpPr>
          <p:grpSpPr bwMode="auto">
            <a:xfrm rot="-23983151">
              <a:off x="1390" y="942"/>
              <a:ext cx="265" cy="219"/>
              <a:chOff x="3452" y="878"/>
              <a:chExt cx="402" cy="342"/>
            </a:xfrm>
          </p:grpSpPr>
          <p:sp>
            <p:nvSpPr>
              <p:cNvPr id="3110" name="Oval 38"/>
              <p:cNvSpPr>
                <a:spLocks noChangeArrowheads="1"/>
              </p:cNvSpPr>
              <p:nvPr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1" name="Oval 39"/>
              <p:cNvSpPr>
                <a:spLocks noChangeArrowheads="1"/>
              </p:cNvSpPr>
              <p:nvPr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2" name="Oval 40"/>
              <p:cNvSpPr>
                <a:spLocks noChangeArrowheads="1"/>
              </p:cNvSpPr>
              <p:nvPr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13" name="Group 41"/>
            <p:cNvGrpSpPr>
              <a:grpSpLocks/>
            </p:cNvGrpSpPr>
            <p:nvPr userDrawn="1"/>
          </p:nvGrpSpPr>
          <p:grpSpPr bwMode="auto">
            <a:xfrm rot="-4925197">
              <a:off x="1293" y="630"/>
              <a:ext cx="257" cy="226"/>
              <a:chOff x="3452" y="878"/>
              <a:chExt cx="402" cy="342"/>
            </a:xfrm>
          </p:grpSpPr>
          <p:sp>
            <p:nvSpPr>
              <p:cNvPr id="3114" name="Oval 42"/>
              <p:cNvSpPr>
                <a:spLocks noChangeArrowheads="1"/>
              </p:cNvSpPr>
              <p:nvPr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5" name="Oval 43"/>
              <p:cNvSpPr>
                <a:spLocks noChangeArrowheads="1"/>
              </p:cNvSpPr>
              <p:nvPr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6" name="Oval 44"/>
              <p:cNvSpPr>
                <a:spLocks noChangeArrowheads="1"/>
              </p:cNvSpPr>
              <p:nvPr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17" name="Group 45"/>
            <p:cNvGrpSpPr>
              <a:grpSpLocks/>
            </p:cNvGrpSpPr>
            <p:nvPr userDrawn="1"/>
          </p:nvGrpSpPr>
          <p:grpSpPr bwMode="auto">
            <a:xfrm rot="3149186">
              <a:off x="985" y="1383"/>
              <a:ext cx="257" cy="226"/>
              <a:chOff x="3452" y="878"/>
              <a:chExt cx="402" cy="342"/>
            </a:xfrm>
          </p:grpSpPr>
          <p:sp>
            <p:nvSpPr>
              <p:cNvPr id="3118" name="Oval 46"/>
              <p:cNvSpPr>
                <a:spLocks noChangeArrowheads="1"/>
              </p:cNvSpPr>
              <p:nvPr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9" name="Oval 47"/>
              <p:cNvSpPr>
                <a:spLocks noChangeArrowheads="1"/>
              </p:cNvSpPr>
              <p:nvPr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0" name="Oval 48"/>
              <p:cNvSpPr>
                <a:spLocks noChangeArrowheads="1"/>
              </p:cNvSpPr>
              <p:nvPr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1" name="Group 49"/>
            <p:cNvGrpSpPr>
              <a:grpSpLocks/>
            </p:cNvGrpSpPr>
            <p:nvPr userDrawn="1"/>
          </p:nvGrpSpPr>
          <p:grpSpPr bwMode="auto">
            <a:xfrm rot="-29276986">
              <a:off x="966" y="498"/>
              <a:ext cx="257" cy="226"/>
              <a:chOff x="3452" y="878"/>
              <a:chExt cx="402" cy="342"/>
            </a:xfrm>
          </p:grpSpPr>
          <p:sp>
            <p:nvSpPr>
              <p:cNvPr id="3122" name="Oval 50"/>
              <p:cNvSpPr>
                <a:spLocks noChangeArrowheads="1"/>
              </p:cNvSpPr>
              <p:nvPr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3" name="Oval 51"/>
              <p:cNvSpPr>
                <a:spLocks noChangeArrowheads="1"/>
              </p:cNvSpPr>
              <p:nvPr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4" name="Oval 52"/>
              <p:cNvSpPr>
                <a:spLocks noChangeArrowheads="1"/>
              </p:cNvSpPr>
              <p:nvPr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5" name="Group 53"/>
            <p:cNvGrpSpPr>
              <a:grpSpLocks/>
            </p:cNvGrpSpPr>
            <p:nvPr userDrawn="1"/>
          </p:nvGrpSpPr>
          <p:grpSpPr bwMode="auto">
            <a:xfrm rot="-10348150">
              <a:off x="628" y="649"/>
              <a:ext cx="266" cy="219"/>
              <a:chOff x="3452" y="878"/>
              <a:chExt cx="402" cy="342"/>
            </a:xfrm>
          </p:grpSpPr>
          <p:sp>
            <p:nvSpPr>
              <p:cNvPr id="3126" name="Oval 54"/>
              <p:cNvSpPr>
                <a:spLocks noChangeArrowheads="1"/>
              </p:cNvSpPr>
              <p:nvPr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7" name="Oval 55"/>
              <p:cNvSpPr>
                <a:spLocks noChangeArrowheads="1"/>
              </p:cNvSpPr>
              <p:nvPr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8" name="Oval 56"/>
              <p:cNvSpPr>
                <a:spLocks noChangeArrowheads="1"/>
              </p:cNvSpPr>
              <p:nvPr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29" name="Group 57"/>
            <p:cNvGrpSpPr>
              <a:grpSpLocks/>
            </p:cNvGrpSpPr>
            <p:nvPr userDrawn="1"/>
          </p:nvGrpSpPr>
          <p:grpSpPr bwMode="auto">
            <a:xfrm rot="-34593241">
              <a:off x="521" y="973"/>
              <a:ext cx="265" cy="218"/>
              <a:chOff x="3452" y="878"/>
              <a:chExt cx="402" cy="342"/>
            </a:xfrm>
          </p:grpSpPr>
          <p:sp>
            <p:nvSpPr>
              <p:cNvPr id="3130" name="Oval 58"/>
              <p:cNvSpPr>
                <a:spLocks noChangeArrowheads="1"/>
              </p:cNvSpPr>
              <p:nvPr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1" name="Oval 59"/>
              <p:cNvSpPr>
                <a:spLocks noChangeArrowheads="1"/>
              </p:cNvSpPr>
              <p:nvPr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2" name="Oval 60"/>
              <p:cNvSpPr>
                <a:spLocks noChangeArrowheads="1"/>
              </p:cNvSpPr>
              <p:nvPr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33" name="Group 61"/>
            <p:cNvGrpSpPr>
              <a:grpSpLocks/>
            </p:cNvGrpSpPr>
            <p:nvPr userDrawn="1"/>
          </p:nvGrpSpPr>
          <p:grpSpPr bwMode="auto">
            <a:xfrm rot="-15320246">
              <a:off x="654" y="1263"/>
              <a:ext cx="257" cy="226"/>
              <a:chOff x="3452" y="878"/>
              <a:chExt cx="402" cy="342"/>
            </a:xfrm>
          </p:grpSpPr>
          <p:sp>
            <p:nvSpPr>
              <p:cNvPr id="3134" name="Oval 62"/>
              <p:cNvSpPr>
                <a:spLocks noChangeArrowheads="1"/>
              </p:cNvSpPr>
              <p:nvPr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5" name="Oval 63"/>
              <p:cNvSpPr>
                <a:spLocks noChangeArrowheads="1"/>
              </p:cNvSpPr>
              <p:nvPr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6" name="Oval 64"/>
              <p:cNvSpPr>
                <a:spLocks noChangeArrowheads="1"/>
              </p:cNvSpPr>
              <p:nvPr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7" name="Rectangle 65"/>
          <p:cNvSpPr>
            <a:spLocks noChangeArrowheads="1"/>
          </p:cNvSpPr>
          <p:nvPr/>
        </p:nvSpPr>
        <p:spPr bwMode="gray">
          <a:xfrm>
            <a:off x="457200" y="0"/>
            <a:ext cx="7620000" cy="3048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24314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6664325" y="-7938"/>
            <a:ext cx="2098675" cy="312738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Rectangle 68"/>
          <p:cNvSpPr>
            <a:spLocks noChangeArrowheads="1"/>
          </p:cNvSpPr>
          <p:nvPr/>
        </p:nvSpPr>
        <p:spPr bwMode="gray">
          <a:xfrm rot="10800000">
            <a:off x="2549525" y="6553200"/>
            <a:ext cx="6230939" cy="3175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1" name="Rectangle 69"/>
          <p:cNvSpPr>
            <a:spLocks noChangeArrowheads="1"/>
          </p:cNvSpPr>
          <p:nvPr/>
        </p:nvSpPr>
        <p:spPr bwMode="gray">
          <a:xfrm>
            <a:off x="8763000" y="-7938"/>
            <a:ext cx="381000" cy="314326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24314"/>
                  <a:invGamma/>
                </a:schemeClr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gray">
          <a:xfrm>
            <a:off x="457201" y="6554789"/>
            <a:ext cx="2098675" cy="3175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" name="Rectangle 71"/>
          <p:cNvSpPr>
            <a:spLocks noChangeArrowheads="1"/>
          </p:cNvSpPr>
          <p:nvPr/>
        </p:nvSpPr>
        <p:spPr bwMode="gray">
          <a:xfrm>
            <a:off x="0" y="6553201"/>
            <a:ext cx="457200" cy="319088"/>
          </a:xfrm>
          <a:prstGeom prst="rect">
            <a:avLst/>
          </a:prstGeom>
          <a:solidFill>
            <a:schemeClr val="bg2"/>
          </a:soli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4" name="Rectangle 72"/>
          <p:cNvSpPr>
            <a:spLocks noChangeArrowheads="1"/>
          </p:cNvSpPr>
          <p:nvPr/>
        </p:nvSpPr>
        <p:spPr bwMode="gray">
          <a:xfrm>
            <a:off x="0" y="0"/>
            <a:ext cx="457200" cy="304800"/>
          </a:xfrm>
          <a:prstGeom prst="rect">
            <a:avLst/>
          </a:prstGeom>
          <a:solidFill>
            <a:schemeClr val="bg2"/>
          </a:soli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5" name="Rectangle 73"/>
          <p:cNvSpPr>
            <a:spLocks noChangeArrowheads="1"/>
          </p:cNvSpPr>
          <p:nvPr/>
        </p:nvSpPr>
        <p:spPr bwMode="gray">
          <a:xfrm rot="5400000">
            <a:off x="-2213769" y="2510631"/>
            <a:ext cx="4876800" cy="465139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3333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gray">
          <a:xfrm rot="5400000">
            <a:off x="-575469" y="5520531"/>
            <a:ext cx="1600200" cy="465139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ltGray">
          <a:xfrm>
            <a:off x="8769349" y="6538914"/>
            <a:ext cx="374651" cy="327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78824"/>
                  <a:invGamma/>
                </a:schemeClr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8" name="Rectangle 76"/>
          <p:cNvSpPr>
            <a:spLocks noChangeArrowheads="1"/>
          </p:cNvSpPr>
          <p:nvPr/>
        </p:nvSpPr>
        <p:spPr bwMode="gray">
          <a:xfrm rot="5400000">
            <a:off x="6557963" y="3967163"/>
            <a:ext cx="4791075" cy="3810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5764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9" name="Rectangle 77"/>
          <p:cNvSpPr>
            <a:spLocks noChangeArrowheads="1"/>
          </p:cNvSpPr>
          <p:nvPr/>
        </p:nvSpPr>
        <p:spPr bwMode="gray">
          <a:xfrm>
            <a:off x="8763000" y="1752600"/>
            <a:ext cx="381000" cy="1524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2549"/>
                  <a:invGamma/>
                </a:schemeClr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2" name="Line 80"/>
          <p:cNvSpPr>
            <a:spLocks noChangeShapeType="1"/>
          </p:cNvSpPr>
          <p:nvPr/>
        </p:nvSpPr>
        <p:spPr bwMode="auto">
          <a:xfrm>
            <a:off x="0" y="304800"/>
            <a:ext cx="9144000" cy="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3" name="Line 8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4" name="Line 82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5" name="Line 83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6" name="Line 84"/>
          <p:cNvSpPr>
            <a:spLocks noChangeShapeType="1"/>
          </p:cNvSpPr>
          <p:nvPr/>
        </p:nvSpPr>
        <p:spPr bwMode="auto">
          <a:xfrm flipH="1">
            <a:off x="0" y="4953000"/>
            <a:ext cx="457200" cy="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7" name="Line 85"/>
          <p:cNvSpPr>
            <a:spLocks noChangeShapeType="1"/>
          </p:cNvSpPr>
          <p:nvPr/>
        </p:nvSpPr>
        <p:spPr bwMode="auto">
          <a:xfrm>
            <a:off x="8763000" y="1752600"/>
            <a:ext cx="381000" cy="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8" name="Line 86"/>
          <p:cNvSpPr>
            <a:spLocks noChangeShapeType="1"/>
          </p:cNvSpPr>
          <p:nvPr/>
        </p:nvSpPr>
        <p:spPr bwMode="auto">
          <a:xfrm>
            <a:off x="8763000" y="1905000"/>
            <a:ext cx="381000" cy="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59" name="Line 87"/>
          <p:cNvSpPr>
            <a:spLocks noChangeShapeType="1"/>
          </p:cNvSpPr>
          <p:nvPr/>
        </p:nvSpPr>
        <p:spPr bwMode="auto">
          <a:xfrm>
            <a:off x="2543175" y="6553200"/>
            <a:ext cx="0" cy="30480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60" name="Line 88"/>
          <p:cNvSpPr>
            <a:spLocks noChangeShapeType="1"/>
          </p:cNvSpPr>
          <p:nvPr/>
        </p:nvSpPr>
        <p:spPr bwMode="auto">
          <a:xfrm flipV="1">
            <a:off x="6672263" y="0"/>
            <a:ext cx="0" cy="30480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C9DB18-7C82-4663-97D9-A4E02B5921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4" y="122239"/>
            <a:ext cx="2005012" cy="6027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5865813" cy="6027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A99133-5097-4804-95F8-0722EE6CCBC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1" y="1228726"/>
            <a:ext cx="8023225" cy="492125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791200" y="6248401"/>
            <a:ext cx="2895600" cy="3349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3429000" y="6338889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4A240E64-B268-4998-B6C2-E479EF0905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324601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062DD8-C59D-43C9-A530-372A04CA24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50DCE5-995B-442C-A11D-4EBC2C9993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28726"/>
            <a:ext cx="3935413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414" y="1228726"/>
            <a:ext cx="3935412" cy="4921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2A6F93-D9D3-4713-8DF2-1746AABDC82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E50CDB-10D6-4889-947B-A8FAF998294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C88818-4F67-4227-AE25-DC4AAA4A32E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02D948-B8CE-4C7B-8EE1-1170F2713D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C6584D-2226-48DC-A7AA-640419F25A4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DB9975-146D-4929-8EE8-F516F9D05B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/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Rectangle 69"/>
          <p:cNvSpPr>
            <a:spLocks noChangeArrowheads="1"/>
          </p:cNvSpPr>
          <p:nvPr/>
        </p:nvSpPr>
        <p:spPr bwMode="gray">
          <a:xfrm>
            <a:off x="457200" y="1"/>
            <a:ext cx="8477251" cy="76835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1" y="1228726"/>
            <a:ext cx="8023225" cy="4921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248401"/>
            <a:ext cx="2895600" cy="3349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429000" y="6338889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691C16-278E-41D8-B48B-76E1D53A40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0" y="1"/>
            <a:ext cx="457200" cy="768350"/>
          </a:xfrm>
          <a:prstGeom prst="rect">
            <a:avLst/>
          </a:prstGeom>
          <a:solidFill>
            <a:schemeClr val="hlink"/>
          </a:soli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0" y="762000"/>
            <a:ext cx="457200" cy="152400"/>
          </a:xfrm>
          <a:prstGeom prst="rect">
            <a:avLst/>
          </a:prstGeom>
          <a:solidFill>
            <a:schemeClr val="bg2"/>
          </a:soli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>
            <a:off x="0" y="914400"/>
            <a:ext cx="457200" cy="41910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42353"/>
                  <a:invGamma/>
                </a:schemeClr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5105400"/>
            <a:ext cx="457200" cy="154463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42353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9" name="Rectangle 55"/>
          <p:cNvSpPr>
            <a:spLocks noChangeArrowheads="1"/>
          </p:cNvSpPr>
          <p:nvPr/>
        </p:nvSpPr>
        <p:spPr bwMode="gray">
          <a:xfrm>
            <a:off x="0" y="6656388"/>
            <a:ext cx="457200" cy="209550"/>
          </a:xfrm>
          <a:prstGeom prst="rect">
            <a:avLst/>
          </a:prstGeom>
          <a:solidFill>
            <a:schemeClr val="bg2"/>
          </a:soli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0" name="Rectangle 56"/>
          <p:cNvSpPr>
            <a:spLocks noChangeArrowheads="1"/>
          </p:cNvSpPr>
          <p:nvPr/>
        </p:nvSpPr>
        <p:spPr bwMode="gray">
          <a:xfrm>
            <a:off x="457200" y="6650038"/>
            <a:ext cx="1304925" cy="215900"/>
          </a:xfrm>
          <a:prstGeom prst="rect">
            <a:avLst/>
          </a:prstGeom>
          <a:gradFill rotWithShape="1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4" name="Rectangle 60"/>
          <p:cNvSpPr>
            <a:spLocks noChangeArrowheads="1"/>
          </p:cNvSpPr>
          <p:nvPr/>
        </p:nvSpPr>
        <p:spPr bwMode="gray">
          <a:xfrm>
            <a:off x="1752600" y="6650038"/>
            <a:ext cx="7391400" cy="215900"/>
          </a:xfrm>
          <a:prstGeom prst="rect">
            <a:avLst/>
          </a:prstGeom>
          <a:gradFill rotWithShape="1">
            <a:gsLst>
              <a:gs pos="0">
                <a:schemeClr val="folHlink">
                  <a:gamma/>
                  <a:tint val="54510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" name="Rectangle 61"/>
          <p:cNvSpPr>
            <a:spLocks noChangeArrowheads="1"/>
          </p:cNvSpPr>
          <p:nvPr/>
        </p:nvSpPr>
        <p:spPr bwMode="gray">
          <a:xfrm>
            <a:off x="8777288" y="6656388"/>
            <a:ext cx="366712" cy="2095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84706"/>
                  <a:invGamma/>
                </a:schemeClr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7" name="Rectangle 63"/>
          <p:cNvSpPr>
            <a:spLocks noChangeArrowheads="1"/>
          </p:cNvSpPr>
          <p:nvPr/>
        </p:nvSpPr>
        <p:spPr bwMode="gray">
          <a:xfrm>
            <a:off x="8769349" y="6019801"/>
            <a:ext cx="374651" cy="642938"/>
          </a:xfrm>
          <a:prstGeom prst="rect">
            <a:avLst/>
          </a:prstGeom>
          <a:solidFill>
            <a:schemeClr val="bg2"/>
          </a:soli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9" name="Rectangle 65"/>
          <p:cNvSpPr>
            <a:spLocks noChangeArrowheads="1"/>
          </p:cNvSpPr>
          <p:nvPr/>
        </p:nvSpPr>
        <p:spPr bwMode="gray">
          <a:xfrm>
            <a:off x="8763000" y="914400"/>
            <a:ext cx="381000" cy="51054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51373"/>
                  <a:invGamma/>
                </a:schemeClr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0" name="Rectangle 66"/>
          <p:cNvSpPr>
            <a:spLocks noChangeArrowheads="1"/>
          </p:cNvSpPr>
          <p:nvPr/>
        </p:nvSpPr>
        <p:spPr bwMode="gray">
          <a:xfrm>
            <a:off x="8763000" y="762000"/>
            <a:ext cx="381000" cy="152400"/>
          </a:xfrm>
          <a:prstGeom prst="rect">
            <a:avLst/>
          </a:prstGeom>
          <a:solidFill>
            <a:schemeClr val="folHlink"/>
          </a:soli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1" name="Rectangle 67"/>
          <p:cNvSpPr>
            <a:spLocks noChangeArrowheads="1"/>
          </p:cNvSpPr>
          <p:nvPr/>
        </p:nvSpPr>
        <p:spPr bwMode="gray">
          <a:xfrm>
            <a:off x="8770938" y="0"/>
            <a:ext cx="373063" cy="762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2" name="Rectangle 68"/>
          <p:cNvSpPr>
            <a:spLocks noChangeArrowheads="1"/>
          </p:cNvSpPr>
          <p:nvPr/>
        </p:nvSpPr>
        <p:spPr bwMode="gray">
          <a:xfrm>
            <a:off x="457200" y="762000"/>
            <a:ext cx="8315325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3333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122238"/>
            <a:ext cx="6705600" cy="5635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grpSp>
        <p:nvGrpSpPr>
          <p:cNvPr id="1128" name="Group 104"/>
          <p:cNvGrpSpPr>
            <a:grpSpLocks/>
          </p:cNvGrpSpPr>
          <p:nvPr/>
        </p:nvGrpSpPr>
        <p:grpSpPr bwMode="auto">
          <a:xfrm>
            <a:off x="8002589" y="69850"/>
            <a:ext cx="657225" cy="636588"/>
            <a:chOff x="5041" y="44"/>
            <a:chExt cx="414" cy="401"/>
          </a:xfrm>
        </p:grpSpPr>
        <p:sp>
          <p:nvSpPr>
            <p:cNvPr id="1129" name="Oval 105"/>
            <p:cNvSpPr>
              <a:spLocks noChangeArrowheads="1"/>
            </p:cNvSpPr>
            <p:nvPr userDrawn="1"/>
          </p:nvSpPr>
          <p:spPr bwMode="gray">
            <a:xfrm rot="149948">
              <a:off x="5161" y="161"/>
              <a:ext cx="175" cy="17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tint val="0"/>
                    <a:invGamma/>
                  </a:schemeClr>
                </a:gs>
                <a:gs pos="100000">
                  <a:schemeClr val="bg2"/>
                </a:gs>
              </a:gsLst>
              <a:path path="shape">
                <a:fillToRect l="50000" t="50000" r="50000" b="50000"/>
              </a:path>
            </a:gradFill>
            <a:extLst>
              <a:ext uri="{91240B29-F687-4f45-9708-019B960494DF}">
                <a14:hiddenLine xmlns:a14="http://schemas.microsoft.com/office/drawing/2007/7/7/main" xmlns="" w="0" algn="ctr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rgbClr xmlns:mc="http://schemas.openxmlformats.org/markup-compatibility/2006" val="808080" mc:Ignorable="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0" name="Group 106"/>
            <p:cNvGrpSpPr>
              <a:grpSpLocks/>
            </p:cNvGrpSpPr>
            <p:nvPr userDrawn="1"/>
          </p:nvGrpSpPr>
          <p:grpSpPr bwMode="auto">
            <a:xfrm rot="334874">
              <a:off x="5321" y="313"/>
              <a:ext cx="98" cy="75"/>
              <a:chOff x="3452" y="878"/>
              <a:chExt cx="402" cy="342"/>
            </a:xfrm>
          </p:grpSpPr>
          <p:sp>
            <p:nvSpPr>
              <p:cNvPr id="1131" name="Oval 107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" name="Oval 108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" name="Oval 109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4" name="Group 110"/>
            <p:cNvGrpSpPr>
              <a:grpSpLocks/>
            </p:cNvGrpSpPr>
            <p:nvPr userDrawn="1"/>
          </p:nvGrpSpPr>
          <p:grpSpPr bwMode="auto">
            <a:xfrm rot="-23704554">
              <a:off x="5358" y="218"/>
              <a:ext cx="97" cy="75"/>
              <a:chOff x="3452" y="878"/>
              <a:chExt cx="402" cy="342"/>
            </a:xfrm>
          </p:grpSpPr>
          <p:sp>
            <p:nvSpPr>
              <p:cNvPr id="1135" name="Oval 111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6" name="Oval 112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" name="Oval 113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8" name="Group 114"/>
            <p:cNvGrpSpPr>
              <a:grpSpLocks/>
            </p:cNvGrpSpPr>
            <p:nvPr userDrawn="1"/>
          </p:nvGrpSpPr>
          <p:grpSpPr bwMode="auto">
            <a:xfrm rot="-4646600">
              <a:off x="5335" y="107"/>
              <a:ext cx="88" cy="82"/>
              <a:chOff x="3452" y="878"/>
              <a:chExt cx="402" cy="342"/>
            </a:xfrm>
          </p:grpSpPr>
          <p:sp>
            <p:nvSpPr>
              <p:cNvPr id="1139" name="Oval 115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" name="Oval 116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" name="Oval 117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2" name="Group 118"/>
            <p:cNvGrpSpPr>
              <a:grpSpLocks/>
            </p:cNvGrpSpPr>
            <p:nvPr userDrawn="1"/>
          </p:nvGrpSpPr>
          <p:grpSpPr bwMode="auto">
            <a:xfrm rot="2913403">
              <a:off x="5210" y="359"/>
              <a:ext cx="88" cy="83"/>
              <a:chOff x="3452" y="878"/>
              <a:chExt cx="402" cy="342"/>
            </a:xfrm>
          </p:grpSpPr>
          <p:sp>
            <p:nvSpPr>
              <p:cNvPr id="1143" name="Oval 119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4" name="Oval 120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5" name="Oval 121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6" name="Group 122"/>
            <p:cNvGrpSpPr>
              <a:grpSpLocks/>
            </p:cNvGrpSpPr>
            <p:nvPr userDrawn="1"/>
          </p:nvGrpSpPr>
          <p:grpSpPr bwMode="auto">
            <a:xfrm rot="-29488389">
              <a:off x="5212" y="46"/>
              <a:ext cx="88" cy="83"/>
              <a:chOff x="3452" y="878"/>
              <a:chExt cx="402" cy="342"/>
            </a:xfrm>
          </p:grpSpPr>
          <p:sp>
            <p:nvSpPr>
              <p:cNvPr id="1147" name="Oval 123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8" name="Oval 124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9" name="Oval 125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0" name="Group 126"/>
            <p:cNvGrpSpPr>
              <a:grpSpLocks/>
            </p:cNvGrpSpPr>
            <p:nvPr userDrawn="1"/>
          </p:nvGrpSpPr>
          <p:grpSpPr bwMode="auto">
            <a:xfrm rot="-10069553">
              <a:off x="5089" y="95"/>
              <a:ext cx="97" cy="76"/>
              <a:chOff x="3452" y="878"/>
              <a:chExt cx="402" cy="342"/>
            </a:xfrm>
          </p:grpSpPr>
          <p:sp>
            <p:nvSpPr>
              <p:cNvPr id="1151" name="Oval 127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2" name="Oval 128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3" name="Oval 129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4" name="Group 130"/>
            <p:cNvGrpSpPr>
              <a:grpSpLocks/>
            </p:cNvGrpSpPr>
            <p:nvPr userDrawn="1"/>
          </p:nvGrpSpPr>
          <p:grpSpPr bwMode="auto">
            <a:xfrm rot="-34314642">
              <a:off x="5041" y="204"/>
              <a:ext cx="97" cy="75"/>
              <a:chOff x="3452" y="878"/>
              <a:chExt cx="402" cy="342"/>
            </a:xfrm>
          </p:grpSpPr>
          <p:sp>
            <p:nvSpPr>
              <p:cNvPr id="1155" name="Oval 131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6" name="Oval 132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7" name="Oval 133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8" name="Group 134"/>
            <p:cNvGrpSpPr>
              <a:grpSpLocks/>
            </p:cNvGrpSpPr>
            <p:nvPr userDrawn="1"/>
          </p:nvGrpSpPr>
          <p:grpSpPr bwMode="auto">
            <a:xfrm rot="-15041649">
              <a:off x="5085" y="304"/>
              <a:ext cx="88" cy="82"/>
              <a:chOff x="3452" y="878"/>
              <a:chExt cx="402" cy="342"/>
            </a:xfrm>
          </p:grpSpPr>
          <p:sp>
            <p:nvSpPr>
              <p:cNvPr id="1159" name="Oval 135"/>
              <p:cNvSpPr>
                <a:spLocks noChangeArrowheads="1"/>
              </p:cNvSpPr>
              <p:nvPr userDrawn="1"/>
            </p:nvSpPr>
            <p:spPr bwMode="gray">
              <a:xfrm>
                <a:off x="3639" y="1026"/>
                <a:ext cx="111" cy="126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0" name="Oval 136"/>
              <p:cNvSpPr>
                <a:spLocks noChangeArrowheads="1"/>
              </p:cNvSpPr>
              <p:nvPr userDrawn="1"/>
            </p:nvSpPr>
            <p:spPr bwMode="gray">
              <a:xfrm>
                <a:off x="3763" y="1129"/>
                <a:ext cx="91" cy="91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1" name="Oval 137"/>
              <p:cNvSpPr>
                <a:spLocks noChangeArrowheads="1"/>
              </p:cNvSpPr>
              <p:nvPr userDrawn="1"/>
            </p:nvSpPr>
            <p:spPr bwMode="gray">
              <a:xfrm>
                <a:off x="3452" y="878"/>
                <a:ext cx="182" cy="182"/>
              </a:xfrm>
              <a:prstGeom prst="ellipse">
                <a:avLst/>
              </a:prstGeom>
              <a:gradFill rotWithShape="1">
                <a:gsLst>
                  <a:gs pos="0">
                    <a:schemeClr val="bg2">
                      <a:gamma/>
                      <a:tint val="0"/>
                      <a:invGamma/>
                    </a:schemeClr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0" algn="ctr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07/7/7/main" xmlns="">
                    <a:effectLst>
                      <a:outerShdw blurRad="63500" dist="35921" dir="2700000" algn="ctr" rotWithShape="0">
                        <a:srgbClr xmlns:mc="http://schemas.openxmlformats.org/markup-compatibility/2006" val="808080" mc:Ignorable="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2" name="Rectangle 13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324601"/>
            <a:ext cx="2133600" cy="244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175" name="Line 151"/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6" name="Line 152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7" name="Line 153"/>
          <p:cNvSpPr>
            <a:spLocks noChangeShapeType="1"/>
          </p:cNvSpPr>
          <p:nvPr/>
        </p:nvSpPr>
        <p:spPr bwMode="auto">
          <a:xfrm>
            <a:off x="0" y="6648450"/>
            <a:ext cx="9144000" cy="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8" name="Line 154"/>
          <p:cNvSpPr>
            <a:spLocks noChangeShapeType="1"/>
          </p:cNvSpPr>
          <p:nvPr/>
        </p:nvSpPr>
        <p:spPr bwMode="auto">
          <a:xfrm>
            <a:off x="4572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9" name="Line 15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1" name="Line 157"/>
          <p:cNvSpPr>
            <a:spLocks noChangeShapeType="1"/>
          </p:cNvSpPr>
          <p:nvPr/>
        </p:nvSpPr>
        <p:spPr bwMode="auto">
          <a:xfrm flipH="1">
            <a:off x="0" y="5105400"/>
            <a:ext cx="457200" cy="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2" name="Line 158"/>
          <p:cNvSpPr>
            <a:spLocks noChangeShapeType="1"/>
          </p:cNvSpPr>
          <p:nvPr/>
        </p:nvSpPr>
        <p:spPr bwMode="auto">
          <a:xfrm>
            <a:off x="1752600" y="6648450"/>
            <a:ext cx="0" cy="20955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3" name="Line 159"/>
          <p:cNvSpPr>
            <a:spLocks noChangeShapeType="1"/>
          </p:cNvSpPr>
          <p:nvPr/>
        </p:nvSpPr>
        <p:spPr bwMode="auto">
          <a:xfrm>
            <a:off x="8763000" y="6019800"/>
            <a:ext cx="381000" cy="0"/>
          </a:xfrm>
          <a:prstGeom prst="line">
            <a:avLst/>
          </a:prstGeom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07/7/7/main" xmlns="">
                <a:noFill/>
              </a14:hiddenFill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5.jpeg"/><Relationship Id="rId10" Type="http://schemas.microsoft.com/office/2007/relationships/diagramDrawing" Target="../diagrams/drawing1.xml"/><Relationship Id="rId4" Type="http://schemas.openxmlformats.org/officeDocument/2006/relationships/image" Target="../media/image4.jpe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5791200"/>
            <a:ext cx="1905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1"/>
            <a:ext cx="7848600" cy="1546225"/>
          </a:xfrm>
          <a:extLst>
            <a:ext uri="{53640926-AAD7-44d8-BBD7-CCE9431645EC}">
              <a14:shadowObscured xmlns:a14="http://schemas.microsoft.com/office/drawing/2007/7/7/main" xmlns="" val="1"/>
            </a:ext>
          </a:extLst>
        </p:spPr>
        <p:txBody>
          <a:bodyPr/>
          <a:lstStyle/>
          <a:p>
            <a:r>
              <a:rPr lang="en-US" sz="3200" dirty="0" smtClean="0"/>
              <a:t>Mô hình chuyển ngữ tiếng n</a:t>
            </a:r>
            <a:r>
              <a:rPr lang="vi-VN" sz="3200" dirty="0" smtClean="0"/>
              <a:t>ướ</a:t>
            </a:r>
            <a:r>
              <a:rPr lang="en-US" sz="3200" dirty="0" smtClean="0"/>
              <a:t>c ngoài trong hệ thống tổng hợp tiếng nói tiếng Việt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962400"/>
            <a:ext cx="4953000" cy="1876426"/>
          </a:xfrm>
        </p:spPr>
        <p:txBody>
          <a:bodyPr/>
          <a:lstStyle/>
          <a:p>
            <a:pPr algn="l"/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</a:t>
            </a:r>
          </a:p>
          <a:p>
            <a:pPr algn="l"/>
            <a:r>
              <a:rPr lang="en-US" dirty="0" smtClean="0"/>
              <a:t>	TS.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Học viên thực hiện:</a:t>
            </a:r>
          </a:p>
          <a:p>
            <a:pPr algn="l"/>
            <a:r>
              <a:rPr lang="en-US" dirty="0" smtClean="0"/>
              <a:t>	</a:t>
            </a:r>
            <a:r>
              <a:rPr lang="en-US" sz="1600" dirty="0" smtClean="0"/>
              <a:t>Cao Xuân Nam</a:t>
            </a:r>
            <a:endParaRPr lang="en-US" sz="1600" dirty="0"/>
          </a:p>
        </p:txBody>
      </p: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914400" y="304800"/>
            <a:ext cx="2286000" cy="1676400"/>
            <a:chOff x="2736" y="1906"/>
            <a:chExt cx="1200" cy="926"/>
          </a:xfrm>
        </p:grpSpPr>
        <p:pic>
          <p:nvPicPr>
            <p:cNvPr id="13" name="Picture 13" descr="backgroun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28A0092B-C50C-407e-A947-70E740481C1C">
                  <a14:useLocalDpi xmlns:a14="http://schemas.microsoft.com/office/drawing/2007/7/7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920"/>
              <a:ext cx="1200" cy="91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07/7/7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53640926-AAD7-44d8-BBD7-CCE9431645EC}">
                <a14:shadowObscured xmlns:a14="http://schemas.microsoft.com/office/drawing/2007/7/7/main" xmlns="" val="1"/>
              </a:ext>
            </a:extLst>
          </p:spPr>
        </p:pic>
        <p:pic>
          <p:nvPicPr>
            <p:cNvPr id="14" name="Picture 14" descr="HCMUNS-Logo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28A0092B-C50C-407e-A947-70E740481C1C">
                  <a14:useLocalDpi xmlns:a14="http://schemas.microsoft.com/office/drawing/2007/7/7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06"/>
              <a:ext cx="610" cy="926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07/7/7/main" xmlns="">
                  <a:solidFill>
                    <a:srgbClr xmlns:mc="http://schemas.openxmlformats.org/markup-compatibility/2006" val="FFFFFF" mc:Ignorable=""/>
                  </a:solidFill>
                </a14:hiddenFill>
              </a:ext>
              <a:ext uri="{53640926-AAD7-44d8-BBD7-CCE9431645EC}">
                <a14:shadowObscured xmlns:a14="http://schemas.microsoft.com/office/drawing/2007/7/7/main" xmlns="" val="1"/>
              </a:ext>
            </a:extLst>
          </p:spPr>
        </p:pic>
      </p:grp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743201" y="457201"/>
            <a:ext cx="5981700" cy="7963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07/7/7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07/7/7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TRƯỜNG ĐẠI HỌC KHOA HỌC TỰ NHIÊN TP.HCM</a:t>
            </a:r>
          </a:p>
          <a:p>
            <a:pPr algn="ctr">
              <a:spcBef>
                <a:spcPct val="50000"/>
              </a:spcBef>
            </a:pPr>
            <a:r>
              <a:rPr lang="en-US" b="1" dirty="0"/>
              <a:t>KHOA CÔNG NGHỆ THÔNG TIN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chuyển ngữ dựa trên kỹ thuật dịch máy thống kê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533400" y="1295401"/>
            <a:ext cx="1905000" cy="11461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/  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RONALDO  /  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BENJAMIN /  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873375" y="1112839"/>
            <a:ext cx="833439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RONALDO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BENJAMIN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873375" y="2111376"/>
            <a:ext cx="833439" cy="5953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994149" y="2044700"/>
            <a:ext cx="1035051" cy="7508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Bộ </a:t>
            </a:r>
            <a:r>
              <a:rPr lang="en-US" sz="9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phân tích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âm vị tiếng Việt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313365" y="111283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D EY V IH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 AA N AA L D OW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 EH N JH AA M AH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313365" y="210978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Đ A V I 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R Ô N A N Đ 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 E N GI A M I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7010400" y="1524000"/>
            <a:ext cx="1096963" cy="685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GIZA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994149" y="1066801"/>
            <a:ext cx="1035051" cy="752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Festival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438402" y="1403350"/>
            <a:ext cx="434975" cy="1009650"/>
            <a:chOff x="2438400" y="1781175"/>
            <a:chExt cx="434975" cy="1009650"/>
          </a:xfrm>
        </p:grpSpPr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2438400" y="2281237"/>
              <a:ext cx="2286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2174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2655888" y="2790825"/>
              <a:ext cx="2174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3086" name="AutoShape 14"/>
          <p:cNvCxnSpPr>
            <a:cxnSpLocks noChangeShapeType="1"/>
          </p:cNvCxnSpPr>
          <p:nvPr/>
        </p:nvCxnSpPr>
        <p:spPr bwMode="auto">
          <a:xfrm>
            <a:off x="3706814" y="1403350"/>
            <a:ext cx="2873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87" name="AutoShape 15"/>
          <p:cNvCxnSpPr>
            <a:cxnSpLocks noChangeShapeType="1"/>
          </p:cNvCxnSpPr>
          <p:nvPr/>
        </p:nvCxnSpPr>
        <p:spPr bwMode="auto">
          <a:xfrm>
            <a:off x="5029201" y="2413000"/>
            <a:ext cx="2841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88" name="AutoShape 16"/>
          <p:cNvCxnSpPr>
            <a:cxnSpLocks noChangeShapeType="1"/>
          </p:cNvCxnSpPr>
          <p:nvPr/>
        </p:nvCxnSpPr>
        <p:spPr bwMode="auto">
          <a:xfrm>
            <a:off x="5029201" y="1403350"/>
            <a:ext cx="2841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pSp>
        <p:nvGrpSpPr>
          <p:cNvPr id="97" name="Group 96"/>
          <p:cNvGrpSpPr/>
          <p:nvPr/>
        </p:nvGrpSpPr>
        <p:grpSpPr>
          <a:xfrm>
            <a:off x="6550026" y="1403350"/>
            <a:ext cx="463551" cy="1009650"/>
            <a:chOff x="6550025" y="1781175"/>
            <a:chExt cx="463550" cy="1009650"/>
          </a:xfrm>
        </p:grpSpPr>
        <p:cxnSp>
          <p:nvCxnSpPr>
            <p:cNvPr id="3089" name="AutoShape 17"/>
            <p:cNvCxnSpPr>
              <a:cxnSpLocks noChangeShapeType="1"/>
            </p:cNvCxnSpPr>
            <p:nvPr/>
          </p:nvCxnSpPr>
          <p:spPr bwMode="auto">
            <a:xfrm>
              <a:off x="66944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0" name="AutoShape 18"/>
            <p:cNvCxnSpPr>
              <a:cxnSpLocks noChangeShapeType="1"/>
            </p:cNvCxnSpPr>
            <p:nvPr/>
          </p:nvCxnSpPr>
          <p:spPr bwMode="auto">
            <a:xfrm>
              <a:off x="6705600" y="2282825"/>
              <a:ext cx="307975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3091" name="AutoShape 19"/>
            <p:cNvCxnSpPr>
              <a:cxnSpLocks noChangeShapeType="1"/>
            </p:cNvCxnSpPr>
            <p:nvPr/>
          </p:nvCxnSpPr>
          <p:spPr bwMode="auto">
            <a:xfrm flipH="1">
              <a:off x="6550025" y="1781175"/>
              <a:ext cx="14446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92" name="AutoShape 20"/>
            <p:cNvCxnSpPr>
              <a:cxnSpLocks noChangeShapeType="1"/>
            </p:cNvCxnSpPr>
            <p:nvPr/>
          </p:nvCxnSpPr>
          <p:spPr bwMode="auto">
            <a:xfrm flipH="1">
              <a:off x="6550025" y="2790825"/>
              <a:ext cx="14446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53340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Mô hình ngôn ng</a:t>
            </a:r>
            <a:r>
              <a:rPr kumimoji="0" lang="vi-VN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ữ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4" name="AutoShape 22"/>
          <p:cNvCxnSpPr>
            <a:cxnSpLocks noChangeShapeType="1"/>
          </p:cNvCxnSpPr>
          <p:nvPr/>
        </p:nvCxnSpPr>
        <p:spPr bwMode="auto">
          <a:xfrm>
            <a:off x="3706814" y="2413000"/>
            <a:ext cx="2873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70104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Mô hình dịch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6" name="AutoShape 24"/>
          <p:cNvCxnSpPr>
            <a:cxnSpLocks noChangeShapeType="1"/>
          </p:cNvCxnSpPr>
          <p:nvPr/>
        </p:nvCxnSpPr>
        <p:spPr bwMode="auto">
          <a:xfrm rot="16200000" flipH="1">
            <a:off x="5624055" y="2950035"/>
            <a:ext cx="496887" cy="101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097" name="AutoShape 25"/>
          <p:cNvCxnSpPr>
            <a:cxnSpLocks noChangeShapeType="1"/>
            <a:endCxn id="3095" idx="1"/>
          </p:cNvCxnSpPr>
          <p:nvPr/>
        </p:nvCxnSpPr>
        <p:spPr bwMode="auto">
          <a:xfrm rot="16200000" flipH="1">
            <a:off x="7088981" y="2696368"/>
            <a:ext cx="990600" cy="23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6167439" y="4502150"/>
            <a:ext cx="1295400" cy="762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Bộ chuyển ngữ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3968751" y="44989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Tiếng nước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ngoài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6091237" y="57943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Cách phát âm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tiếng Việt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03" name="AutoShape 31"/>
          <p:cNvCxnSpPr>
            <a:cxnSpLocks noChangeShapeType="1"/>
          </p:cNvCxnSpPr>
          <p:nvPr/>
        </p:nvCxnSpPr>
        <p:spPr bwMode="auto">
          <a:xfrm>
            <a:off x="5329239" y="4833937"/>
            <a:ext cx="854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104" name="AutoShape 32"/>
          <p:cNvCxnSpPr>
            <a:cxnSpLocks noChangeShapeType="1"/>
            <a:endCxn id="3100" idx="0"/>
          </p:cNvCxnSpPr>
          <p:nvPr/>
        </p:nvCxnSpPr>
        <p:spPr bwMode="auto">
          <a:xfrm rot="5400000">
            <a:off x="6513911" y="5526484"/>
            <a:ext cx="533400" cy="238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99" name="TextBox 98"/>
          <p:cNvSpPr txBox="1"/>
          <p:nvPr/>
        </p:nvSpPr>
        <p:spPr>
          <a:xfrm>
            <a:off x="4953000" y="2788822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SRILM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7600" y="4648201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MOSES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919056" y="4062351"/>
            <a:ext cx="1753395" cy="457994"/>
            <a:chOff x="5919056" y="4062350"/>
            <a:chExt cx="1753394" cy="45799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919850" y="4214750"/>
              <a:ext cx="1752600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6681850" y="4367150"/>
              <a:ext cx="304800" cy="15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843650" y="4138550"/>
              <a:ext cx="152400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7595456" y="4137756"/>
              <a:ext cx="152400" cy="15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533400" y="4326576"/>
            <a:ext cx="8001000" cy="1588"/>
          </a:xfrm>
          <a:prstGeom prst="line">
            <a:avLst/>
          </a:prstGeom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3400" y="3581401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Phần huấn luyện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3400" y="4724401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Phần thực nghiệm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/>
      <p:bldP spid="3076" grpId="0" animBg="1"/>
      <p:bldP spid="3077" grpId="0" animBg="1"/>
      <p:bldP spid="3078" grpId="0" animBg="1"/>
      <p:bldP spid="3079" grpId="0" animBg="1"/>
      <p:bldP spid="3080" grpId="0" animBg="1"/>
      <p:bldP spid="3081" grpId="0" animBg="1"/>
      <p:bldP spid="3093" grpId="0" animBg="1"/>
      <p:bldP spid="3095" grpId="0" animBg="1"/>
      <p:bldP spid="3098" grpId="0" animBg="1"/>
      <p:bldP spid="3099" grpId="0" animBg="1"/>
      <p:bldP spid="3100" grpId="0" animBg="1"/>
      <p:bldP spid="99" grpId="0"/>
      <p:bldP spid="100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chuyển ngữ dựa trên kỹ thuật dịch máy thống kê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533400" y="1295401"/>
            <a:ext cx="1905000" cy="11461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/  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RONALDO  /  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BENJAMIN /  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873375" y="1112839"/>
            <a:ext cx="833439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RONALDO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BENJAMIN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873375" y="2111376"/>
            <a:ext cx="833439" cy="595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994149" y="2044700"/>
            <a:ext cx="1035051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Bộ chuyển ngữ âm vị tiếng Việt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313365" y="111283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 EY V IH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 AA N AA L D OW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 EH N JH AA M AH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313365" y="210978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Đ A V I 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 Ô N A N Đ 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 E N GI A M I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7010400" y="1524000"/>
            <a:ext cx="1096963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GIZA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994149" y="1066801"/>
            <a:ext cx="1035051" cy="752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Festival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2438402" y="1403350"/>
            <a:ext cx="434975" cy="1009650"/>
            <a:chOff x="2438400" y="1781175"/>
            <a:chExt cx="434975" cy="1009650"/>
          </a:xfrm>
        </p:grpSpPr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2438400" y="2281237"/>
              <a:ext cx="228600" cy="1588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2655888" y="2790825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3086" name="AutoShape 14"/>
          <p:cNvCxnSpPr>
            <a:cxnSpLocks noChangeShapeType="1"/>
          </p:cNvCxnSpPr>
          <p:nvPr/>
        </p:nvCxnSpPr>
        <p:spPr bwMode="auto">
          <a:xfrm>
            <a:off x="3706814" y="1403350"/>
            <a:ext cx="287337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87" name="AutoShape 15"/>
          <p:cNvCxnSpPr>
            <a:cxnSpLocks noChangeShapeType="1"/>
          </p:cNvCxnSpPr>
          <p:nvPr/>
        </p:nvCxnSpPr>
        <p:spPr bwMode="auto">
          <a:xfrm>
            <a:off x="5029201" y="2413000"/>
            <a:ext cx="284163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88" name="AutoShape 16"/>
          <p:cNvCxnSpPr>
            <a:cxnSpLocks noChangeShapeType="1"/>
          </p:cNvCxnSpPr>
          <p:nvPr/>
        </p:nvCxnSpPr>
        <p:spPr bwMode="auto">
          <a:xfrm>
            <a:off x="5029201" y="1403350"/>
            <a:ext cx="284163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grpSp>
        <p:nvGrpSpPr>
          <p:cNvPr id="5" name="Group 96"/>
          <p:cNvGrpSpPr/>
          <p:nvPr/>
        </p:nvGrpSpPr>
        <p:grpSpPr>
          <a:xfrm>
            <a:off x="6550026" y="1403350"/>
            <a:ext cx="463551" cy="1009650"/>
            <a:chOff x="6550025" y="1781175"/>
            <a:chExt cx="463550" cy="1009650"/>
          </a:xfrm>
        </p:grpSpPr>
        <p:cxnSp>
          <p:nvCxnSpPr>
            <p:cNvPr id="3089" name="AutoShape 17"/>
            <p:cNvCxnSpPr>
              <a:cxnSpLocks noChangeShapeType="1"/>
            </p:cNvCxnSpPr>
            <p:nvPr/>
          </p:nvCxnSpPr>
          <p:spPr bwMode="auto">
            <a:xfrm>
              <a:off x="66944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90" name="AutoShape 18"/>
            <p:cNvCxnSpPr>
              <a:cxnSpLocks noChangeShapeType="1"/>
            </p:cNvCxnSpPr>
            <p:nvPr/>
          </p:nvCxnSpPr>
          <p:spPr bwMode="auto">
            <a:xfrm>
              <a:off x="6705600" y="2282825"/>
              <a:ext cx="307975" cy="1587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3091" name="AutoShape 19"/>
            <p:cNvCxnSpPr>
              <a:cxnSpLocks noChangeShapeType="1"/>
            </p:cNvCxnSpPr>
            <p:nvPr/>
          </p:nvCxnSpPr>
          <p:spPr bwMode="auto">
            <a:xfrm flipH="1">
              <a:off x="6550025" y="1781175"/>
              <a:ext cx="144463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92" name="AutoShape 20"/>
            <p:cNvCxnSpPr>
              <a:cxnSpLocks noChangeShapeType="1"/>
            </p:cNvCxnSpPr>
            <p:nvPr/>
          </p:nvCxnSpPr>
          <p:spPr bwMode="auto">
            <a:xfrm flipH="1">
              <a:off x="6550025" y="2790825"/>
              <a:ext cx="144463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53340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Mô hình ngôn ng</a:t>
            </a:r>
            <a:r>
              <a:rPr kumimoji="0" lang="vi-V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ữ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4" name="AutoShape 22"/>
          <p:cNvCxnSpPr>
            <a:cxnSpLocks noChangeShapeType="1"/>
          </p:cNvCxnSpPr>
          <p:nvPr/>
        </p:nvCxnSpPr>
        <p:spPr bwMode="auto">
          <a:xfrm>
            <a:off x="3706814" y="2413000"/>
            <a:ext cx="287337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70104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Mô hình dịch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6" name="AutoShape 24"/>
          <p:cNvCxnSpPr>
            <a:cxnSpLocks noChangeShapeType="1"/>
          </p:cNvCxnSpPr>
          <p:nvPr/>
        </p:nvCxnSpPr>
        <p:spPr bwMode="auto">
          <a:xfrm rot="16200000" flipH="1">
            <a:off x="5624055" y="2950035"/>
            <a:ext cx="496887" cy="10195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97" name="AutoShape 25"/>
          <p:cNvCxnSpPr>
            <a:cxnSpLocks noChangeShapeType="1"/>
            <a:endCxn id="3095" idx="1"/>
          </p:cNvCxnSpPr>
          <p:nvPr/>
        </p:nvCxnSpPr>
        <p:spPr bwMode="auto">
          <a:xfrm rot="16200000" flipH="1">
            <a:off x="7088981" y="2696368"/>
            <a:ext cx="990600" cy="2381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6167439" y="4502150"/>
            <a:ext cx="1295400" cy="762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Bộ chuyển ngữ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3968751" y="44989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pitchFamily="34" charset="0"/>
              </a:rPr>
              <a:t>Tiếng nước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ngoài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6091237" y="57943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pitchFamily="34" charset="0"/>
              </a:rPr>
              <a:t>Cách phát âm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tiếng Việt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03" name="AutoShape 31"/>
          <p:cNvCxnSpPr>
            <a:cxnSpLocks noChangeShapeType="1"/>
          </p:cNvCxnSpPr>
          <p:nvPr/>
        </p:nvCxnSpPr>
        <p:spPr bwMode="auto">
          <a:xfrm>
            <a:off x="5329239" y="4833937"/>
            <a:ext cx="854075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04" name="AutoShape 32"/>
          <p:cNvCxnSpPr>
            <a:cxnSpLocks noChangeShapeType="1"/>
            <a:endCxn id="3100" idx="0"/>
          </p:cNvCxnSpPr>
          <p:nvPr/>
        </p:nvCxnSpPr>
        <p:spPr bwMode="auto">
          <a:xfrm rot="5400000">
            <a:off x="6513911" y="5526484"/>
            <a:ext cx="533400" cy="238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99" name="TextBox 98"/>
          <p:cNvSpPr txBox="1"/>
          <p:nvPr/>
        </p:nvSpPr>
        <p:spPr>
          <a:xfrm>
            <a:off x="4953000" y="278882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SRILM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7600" y="4648201"/>
            <a:ext cx="1143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MOSES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Group 53"/>
          <p:cNvGrpSpPr/>
          <p:nvPr/>
        </p:nvGrpSpPr>
        <p:grpSpPr>
          <a:xfrm>
            <a:off x="5919056" y="4062351"/>
            <a:ext cx="1753395" cy="457994"/>
            <a:chOff x="5919056" y="4062350"/>
            <a:chExt cx="1753394" cy="45799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919850" y="4214750"/>
              <a:ext cx="17526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6681850" y="4367150"/>
              <a:ext cx="304800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843650" y="4138550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7595456" y="4137756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533400" y="4326576"/>
            <a:ext cx="8001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3400" y="3581401"/>
            <a:ext cx="1981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Phần huấn luyện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3400" y="4724401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Phần thực nghiệm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76400" y="2438401"/>
            <a:ext cx="4953000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Hệ thống TTS dựa trên âm vị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Sử dụng các bộ từ </a:t>
            </a:r>
            <a:r>
              <a:rPr lang="vi-VN" dirty="0" smtClean="0">
                <a:solidFill>
                  <a:srgbClr val="000000"/>
                </a:solidFill>
              </a:rPr>
              <a:t>đ</a:t>
            </a:r>
            <a:r>
              <a:rPr lang="en-US" dirty="0" smtClean="0">
                <a:solidFill>
                  <a:srgbClr val="000000"/>
                </a:solidFill>
              </a:rPr>
              <a:t>iển phân tích âm vị chuẩn: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CMU (Carnegie Mellon University)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CUVOALD (Computer Users Version of the Oxford Advanced Learners)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....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chuyển ngữ dựa trên kỹ thuật dịch máy thống kê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533400" y="1295401"/>
            <a:ext cx="1905000" cy="11461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/  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RONALDO  /  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BENJAMIN /  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873375" y="1112839"/>
            <a:ext cx="833439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RONALDO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BENJAMIN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873375" y="2111376"/>
            <a:ext cx="833439" cy="595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994149" y="2044700"/>
            <a:ext cx="1035051" cy="7508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Bộ chuyển ngữ âm vị tiếng Việt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313365" y="111283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 EY V IH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 AA N AA L D OW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 EH N JH AA M AH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313365" y="210978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Đ A V I 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 Ô N A N Đ 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 E N GI A M I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7010400" y="1524000"/>
            <a:ext cx="1096963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GIZA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994149" y="1066801"/>
            <a:ext cx="1035051" cy="7524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Festival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2438402" y="1403350"/>
            <a:ext cx="434975" cy="1009650"/>
            <a:chOff x="2438400" y="1781175"/>
            <a:chExt cx="434975" cy="1009650"/>
          </a:xfrm>
        </p:grpSpPr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2438400" y="2281237"/>
              <a:ext cx="228600" cy="1588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2655888" y="2790825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3086" name="AutoShape 14"/>
          <p:cNvCxnSpPr>
            <a:cxnSpLocks noChangeShapeType="1"/>
          </p:cNvCxnSpPr>
          <p:nvPr/>
        </p:nvCxnSpPr>
        <p:spPr bwMode="auto">
          <a:xfrm>
            <a:off x="3706814" y="1403350"/>
            <a:ext cx="287337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87" name="AutoShape 15"/>
          <p:cNvCxnSpPr>
            <a:cxnSpLocks noChangeShapeType="1"/>
          </p:cNvCxnSpPr>
          <p:nvPr/>
        </p:nvCxnSpPr>
        <p:spPr bwMode="auto">
          <a:xfrm>
            <a:off x="5029201" y="2413000"/>
            <a:ext cx="284163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88" name="AutoShape 16"/>
          <p:cNvCxnSpPr>
            <a:cxnSpLocks noChangeShapeType="1"/>
          </p:cNvCxnSpPr>
          <p:nvPr/>
        </p:nvCxnSpPr>
        <p:spPr bwMode="auto">
          <a:xfrm>
            <a:off x="5029201" y="1403350"/>
            <a:ext cx="284163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grpSp>
        <p:nvGrpSpPr>
          <p:cNvPr id="5" name="Group 96"/>
          <p:cNvGrpSpPr/>
          <p:nvPr/>
        </p:nvGrpSpPr>
        <p:grpSpPr>
          <a:xfrm>
            <a:off x="6550026" y="1403350"/>
            <a:ext cx="463551" cy="1009650"/>
            <a:chOff x="6550025" y="1781175"/>
            <a:chExt cx="463550" cy="1009650"/>
          </a:xfrm>
        </p:grpSpPr>
        <p:cxnSp>
          <p:nvCxnSpPr>
            <p:cNvPr id="3089" name="AutoShape 17"/>
            <p:cNvCxnSpPr>
              <a:cxnSpLocks noChangeShapeType="1"/>
            </p:cNvCxnSpPr>
            <p:nvPr/>
          </p:nvCxnSpPr>
          <p:spPr bwMode="auto">
            <a:xfrm>
              <a:off x="66944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90" name="AutoShape 18"/>
            <p:cNvCxnSpPr>
              <a:cxnSpLocks noChangeShapeType="1"/>
            </p:cNvCxnSpPr>
            <p:nvPr/>
          </p:nvCxnSpPr>
          <p:spPr bwMode="auto">
            <a:xfrm>
              <a:off x="6705600" y="2282825"/>
              <a:ext cx="307975" cy="1587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3091" name="AutoShape 19"/>
            <p:cNvCxnSpPr>
              <a:cxnSpLocks noChangeShapeType="1"/>
            </p:cNvCxnSpPr>
            <p:nvPr/>
          </p:nvCxnSpPr>
          <p:spPr bwMode="auto">
            <a:xfrm flipH="1">
              <a:off x="6550025" y="1781175"/>
              <a:ext cx="144463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92" name="AutoShape 20"/>
            <p:cNvCxnSpPr>
              <a:cxnSpLocks noChangeShapeType="1"/>
            </p:cNvCxnSpPr>
            <p:nvPr/>
          </p:nvCxnSpPr>
          <p:spPr bwMode="auto">
            <a:xfrm flipH="1">
              <a:off x="6550025" y="2790825"/>
              <a:ext cx="144463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53340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Mô hình ngôn ng</a:t>
            </a:r>
            <a:r>
              <a:rPr kumimoji="0" lang="vi-V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ữ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4" name="AutoShape 22"/>
          <p:cNvCxnSpPr>
            <a:cxnSpLocks noChangeShapeType="1"/>
          </p:cNvCxnSpPr>
          <p:nvPr/>
        </p:nvCxnSpPr>
        <p:spPr bwMode="auto">
          <a:xfrm>
            <a:off x="3706814" y="2413000"/>
            <a:ext cx="287337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70104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Mô hình dịch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6" name="AutoShape 24"/>
          <p:cNvCxnSpPr>
            <a:cxnSpLocks noChangeShapeType="1"/>
          </p:cNvCxnSpPr>
          <p:nvPr/>
        </p:nvCxnSpPr>
        <p:spPr bwMode="auto">
          <a:xfrm rot="16200000" flipH="1">
            <a:off x="5624055" y="2950035"/>
            <a:ext cx="496887" cy="10195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97" name="AutoShape 25"/>
          <p:cNvCxnSpPr>
            <a:cxnSpLocks noChangeShapeType="1"/>
            <a:endCxn id="3095" idx="1"/>
          </p:cNvCxnSpPr>
          <p:nvPr/>
        </p:nvCxnSpPr>
        <p:spPr bwMode="auto">
          <a:xfrm rot="16200000" flipH="1">
            <a:off x="7088981" y="2696368"/>
            <a:ext cx="990600" cy="2381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6167439" y="4502150"/>
            <a:ext cx="1295400" cy="762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Bộ chuyển ngữ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3968751" y="44989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pitchFamily="34" charset="0"/>
              </a:rPr>
              <a:t>Tiếng nước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ngoài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6091237" y="57943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pitchFamily="34" charset="0"/>
              </a:rPr>
              <a:t>Cách phát âm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tiếng Việt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03" name="AutoShape 31"/>
          <p:cNvCxnSpPr>
            <a:cxnSpLocks noChangeShapeType="1"/>
          </p:cNvCxnSpPr>
          <p:nvPr/>
        </p:nvCxnSpPr>
        <p:spPr bwMode="auto">
          <a:xfrm>
            <a:off x="5329239" y="4833937"/>
            <a:ext cx="854075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04" name="AutoShape 32"/>
          <p:cNvCxnSpPr>
            <a:cxnSpLocks noChangeShapeType="1"/>
            <a:endCxn id="3100" idx="0"/>
          </p:cNvCxnSpPr>
          <p:nvPr/>
        </p:nvCxnSpPr>
        <p:spPr bwMode="auto">
          <a:xfrm rot="5400000">
            <a:off x="6513911" y="5526484"/>
            <a:ext cx="533400" cy="238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99" name="TextBox 98"/>
          <p:cNvSpPr txBox="1"/>
          <p:nvPr/>
        </p:nvSpPr>
        <p:spPr>
          <a:xfrm>
            <a:off x="4953000" y="2788822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SRILM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7600" y="4648201"/>
            <a:ext cx="1143000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MOSES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Group 53"/>
          <p:cNvGrpSpPr/>
          <p:nvPr/>
        </p:nvGrpSpPr>
        <p:grpSpPr>
          <a:xfrm>
            <a:off x="5919056" y="4062351"/>
            <a:ext cx="1753395" cy="457994"/>
            <a:chOff x="5919056" y="4062350"/>
            <a:chExt cx="1753394" cy="45799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919850" y="4214750"/>
              <a:ext cx="17526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6681850" y="4367150"/>
              <a:ext cx="304800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843650" y="4138550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7595456" y="4137756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533400" y="4326576"/>
            <a:ext cx="8001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3400" y="3581401"/>
            <a:ext cx="1981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Phần huấn luyện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3400" y="4724401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Phần thực nghiệm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895601"/>
            <a:ext cx="2819400" cy="292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2" y="2895601"/>
            <a:ext cx="2924175" cy="362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chuyển ngữ dựa trên kỹ thuật dịch máy thống kê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533400" y="1295401"/>
            <a:ext cx="1905000" cy="11461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/  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RONALDO  /  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BENJAMIN /  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873375" y="1112839"/>
            <a:ext cx="833439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RONALDO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BENJAMIN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873375" y="2111376"/>
            <a:ext cx="833439" cy="595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994149" y="2044700"/>
            <a:ext cx="1035051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Bộ chuyển ngữ âm vị tiếng Việt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313365" y="111283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 EY V IH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 AA N AA L D OW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 EH N JH AA M AH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313365" y="210978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Đ A V I 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 Ô N A N Đ 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 E N GI A M I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7010400" y="1524000"/>
            <a:ext cx="1096963" cy="685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GIZA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994149" y="1066801"/>
            <a:ext cx="1035051" cy="7524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Festival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2438402" y="1403350"/>
            <a:ext cx="434975" cy="1009650"/>
            <a:chOff x="2438400" y="1781175"/>
            <a:chExt cx="434975" cy="1009650"/>
          </a:xfrm>
        </p:grpSpPr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2438400" y="2281237"/>
              <a:ext cx="228600" cy="1588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2655888" y="2790825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3086" name="AutoShape 14"/>
          <p:cNvCxnSpPr>
            <a:cxnSpLocks noChangeShapeType="1"/>
          </p:cNvCxnSpPr>
          <p:nvPr/>
        </p:nvCxnSpPr>
        <p:spPr bwMode="auto">
          <a:xfrm>
            <a:off x="3706814" y="1403350"/>
            <a:ext cx="287337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87" name="AutoShape 15"/>
          <p:cNvCxnSpPr>
            <a:cxnSpLocks noChangeShapeType="1"/>
          </p:cNvCxnSpPr>
          <p:nvPr/>
        </p:nvCxnSpPr>
        <p:spPr bwMode="auto">
          <a:xfrm>
            <a:off x="5029201" y="2413000"/>
            <a:ext cx="284163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88" name="AutoShape 16"/>
          <p:cNvCxnSpPr>
            <a:cxnSpLocks noChangeShapeType="1"/>
          </p:cNvCxnSpPr>
          <p:nvPr/>
        </p:nvCxnSpPr>
        <p:spPr bwMode="auto">
          <a:xfrm>
            <a:off x="5029201" y="1403350"/>
            <a:ext cx="284163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grpSp>
        <p:nvGrpSpPr>
          <p:cNvPr id="5" name="Group 96"/>
          <p:cNvGrpSpPr/>
          <p:nvPr/>
        </p:nvGrpSpPr>
        <p:grpSpPr>
          <a:xfrm>
            <a:off x="6550026" y="1403350"/>
            <a:ext cx="463551" cy="1009650"/>
            <a:chOff x="6550025" y="1781175"/>
            <a:chExt cx="463550" cy="1009650"/>
          </a:xfrm>
        </p:grpSpPr>
        <p:cxnSp>
          <p:nvCxnSpPr>
            <p:cNvPr id="3089" name="AutoShape 17"/>
            <p:cNvCxnSpPr>
              <a:cxnSpLocks noChangeShapeType="1"/>
            </p:cNvCxnSpPr>
            <p:nvPr/>
          </p:nvCxnSpPr>
          <p:spPr bwMode="auto">
            <a:xfrm>
              <a:off x="66944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90" name="AutoShape 18"/>
            <p:cNvCxnSpPr>
              <a:cxnSpLocks noChangeShapeType="1"/>
            </p:cNvCxnSpPr>
            <p:nvPr/>
          </p:nvCxnSpPr>
          <p:spPr bwMode="auto">
            <a:xfrm>
              <a:off x="6705600" y="2282825"/>
              <a:ext cx="307975" cy="1587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3091" name="AutoShape 19"/>
            <p:cNvCxnSpPr>
              <a:cxnSpLocks noChangeShapeType="1"/>
            </p:cNvCxnSpPr>
            <p:nvPr/>
          </p:nvCxnSpPr>
          <p:spPr bwMode="auto">
            <a:xfrm flipH="1">
              <a:off x="6550025" y="1781175"/>
              <a:ext cx="144463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92" name="AutoShape 20"/>
            <p:cNvCxnSpPr>
              <a:cxnSpLocks noChangeShapeType="1"/>
            </p:cNvCxnSpPr>
            <p:nvPr/>
          </p:nvCxnSpPr>
          <p:spPr bwMode="auto">
            <a:xfrm flipH="1">
              <a:off x="6550025" y="2790825"/>
              <a:ext cx="144463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53340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Mô hình ngôn ng</a:t>
            </a:r>
            <a:r>
              <a:rPr kumimoji="0" lang="vi-V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ữ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4" name="AutoShape 22"/>
          <p:cNvCxnSpPr>
            <a:cxnSpLocks noChangeShapeType="1"/>
          </p:cNvCxnSpPr>
          <p:nvPr/>
        </p:nvCxnSpPr>
        <p:spPr bwMode="auto">
          <a:xfrm>
            <a:off x="3706814" y="2413000"/>
            <a:ext cx="287337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70104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Mô hình dịch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6" name="AutoShape 24"/>
          <p:cNvCxnSpPr>
            <a:cxnSpLocks noChangeShapeType="1"/>
          </p:cNvCxnSpPr>
          <p:nvPr/>
        </p:nvCxnSpPr>
        <p:spPr bwMode="auto">
          <a:xfrm rot="16200000" flipH="1">
            <a:off x="5624055" y="2950035"/>
            <a:ext cx="496887" cy="10195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97" name="AutoShape 25"/>
          <p:cNvCxnSpPr>
            <a:cxnSpLocks noChangeShapeType="1"/>
            <a:endCxn id="3095" idx="1"/>
          </p:cNvCxnSpPr>
          <p:nvPr/>
        </p:nvCxnSpPr>
        <p:spPr bwMode="auto">
          <a:xfrm rot="16200000" flipH="1">
            <a:off x="7088981" y="2696368"/>
            <a:ext cx="990600" cy="2381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6167439" y="4502150"/>
            <a:ext cx="1295400" cy="762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Bộ chuyển ngữ</a:t>
            </a: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3968751" y="44989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pitchFamily="34" charset="0"/>
              </a:rPr>
              <a:t>Tiếng nước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ngoài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6091237" y="57943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pitchFamily="34" charset="0"/>
              </a:rPr>
              <a:t>Cách phát âm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tiếng Việt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03" name="AutoShape 31"/>
          <p:cNvCxnSpPr>
            <a:cxnSpLocks noChangeShapeType="1"/>
          </p:cNvCxnSpPr>
          <p:nvPr/>
        </p:nvCxnSpPr>
        <p:spPr bwMode="auto">
          <a:xfrm>
            <a:off x="5329239" y="4833937"/>
            <a:ext cx="854075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04" name="AutoShape 32"/>
          <p:cNvCxnSpPr>
            <a:cxnSpLocks noChangeShapeType="1"/>
            <a:endCxn id="3100" idx="0"/>
          </p:cNvCxnSpPr>
          <p:nvPr/>
        </p:nvCxnSpPr>
        <p:spPr bwMode="auto">
          <a:xfrm rot="5400000">
            <a:off x="6513911" y="5526484"/>
            <a:ext cx="533400" cy="238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99" name="TextBox 98"/>
          <p:cNvSpPr txBox="1"/>
          <p:nvPr/>
        </p:nvSpPr>
        <p:spPr>
          <a:xfrm>
            <a:off x="4953000" y="2788822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SRILM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7600" y="4648201"/>
            <a:ext cx="1143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MOSES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Group 53"/>
          <p:cNvGrpSpPr/>
          <p:nvPr/>
        </p:nvGrpSpPr>
        <p:grpSpPr>
          <a:xfrm>
            <a:off x="5919056" y="4062351"/>
            <a:ext cx="1753395" cy="457994"/>
            <a:chOff x="5919056" y="4062350"/>
            <a:chExt cx="1753394" cy="45799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919850" y="4214750"/>
              <a:ext cx="17526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6681850" y="4367150"/>
              <a:ext cx="304800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843650" y="4138550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7595456" y="4137756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533400" y="4326576"/>
            <a:ext cx="8001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3400" y="3581401"/>
            <a:ext cx="1981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Phần huấn luyện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3400" y="4724401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Phần thực nghiệm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6400" y="2438400"/>
            <a:ext cx="4953000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Hệ thống word alignment thông dụng hiện nay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Mỗi </a:t>
            </a:r>
            <a:r>
              <a:rPr lang="vi-VN" dirty="0" smtClean="0">
                <a:solidFill>
                  <a:srgbClr val="000000"/>
                </a:solidFill>
              </a:rPr>
              <a:t>đơ</a:t>
            </a:r>
            <a:r>
              <a:rPr lang="en-US" dirty="0" smtClean="0">
                <a:solidFill>
                  <a:srgbClr val="000000"/>
                </a:solidFill>
              </a:rPr>
              <a:t>n vị c</a:t>
            </a:r>
            <a:r>
              <a:rPr lang="vi-VN" dirty="0" smtClean="0">
                <a:solidFill>
                  <a:srgbClr val="000000"/>
                </a:solidFill>
              </a:rPr>
              <a:t>ă</a:t>
            </a:r>
            <a:r>
              <a:rPr lang="en-US" dirty="0" smtClean="0">
                <a:solidFill>
                  <a:srgbClr val="000000"/>
                </a:solidFill>
              </a:rPr>
              <a:t>n chỉnh là âm vị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chuyển ngữ dựa trên kỹ thuật dịch máy thống kê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533400" y="1295401"/>
            <a:ext cx="1905000" cy="1146175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      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/  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RONALDO  /  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BENJAMIN /  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873375" y="1112839"/>
            <a:ext cx="833439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DAVID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RONALDO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BENJAMIN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873375" y="2111376"/>
            <a:ext cx="833439" cy="595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3994149" y="2044700"/>
            <a:ext cx="1035051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Bộ chuyển ngữ âm vị tiếng Việt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313365" y="111283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D EY V IH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 AA N AA L D OW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 EH N JH AA M AH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313365" y="2109789"/>
            <a:ext cx="1227137" cy="6048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Đ A V I 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R Ô N A N Đ 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B E N GI A M I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…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7010400" y="1524000"/>
            <a:ext cx="1096963" cy="6858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GIZA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994149" y="1066801"/>
            <a:ext cx="1035051" cy="7524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Festival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95"/>
          <p:cNvGrpSpPr/>
          <p:nvPr/>
        </p:nvGrpSpPr>
        <p:grpSpPr>
          <a:xfrm>
            <a:off x="2438402" y="1403350"/>
            <a:ext cx="434975" cy="1009650"/>
            <a:chOff x="2438400" y="1781175"/>
            <a:chExt cx="434975" cy="1009650"/>
          </a:xfrm>
        </p:grpSpPr>
        <p:cxnSp>
          <p:nvCxnSpPr>
            <p:cNvPr id="3082" name="AutoShape 10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83" name="AutoShape 11"/>
            <p:cNvCxnSpPr>
              <a:cxnSpLocks noChangeShapeType="1"/>
            </p:cNvCxnSpPr>
            <p:nvPr/>
          </p:nvCxnSpPr>
          <p:spPr bwMode="auto">
            <a:xfrm>
              <a:off x="2438400" y="2281237"/>
              <a:ext cx="228600" cy="1588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84" name="AutoShape 12"/>
            <p:cNvCxnSpPr>
              <a:cxnSpLocks noChangeShapeType="1"/>
            </p:cNvCxnSpPr>
            <p:nvPr/>
          </p:nvCxnSpPr>
          <p:spPr bwMode="auto">
            <a:xfrm>
              <a:off x="2655888" y="1781175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3085" name="AutoShape 13"/>
            <p:cNvCxnSpPr>
              <a:cxnSpLocks noChangeShapeType="1"/>
            </p:cNvCxnSpPr>
            <p:nvPr/>
          </p:nvCxnSpPr>
          <p:spPr bwMode="auto">
            <a:xfrm>
              <a:off x="2655888" y="2790825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3086" name="AutoShape 14"/>
          <p:cNvCxnSpPr>
            <a:cxnSpLocks noChangeShapeType="1"/>
          </p:cNvCxnSpPr>
          <p:nvPr/>
        </p:nvCxnSpPr>
        <p:spPr bwMode="auto">
          <a:xfrm>
            <a:off x="3706814" y="1403350"/>
            <a:ext cx="287337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87" name="AutoShape 15"/>
          <p:cNvCxnSpPr>
            <a:cxnSpLocks noChangeShapeType="1"/>
          </p:cNvCxnSpPr>
          <p:nvPr/>
        </p:nvCxnSpPr>
        <p:spPr bwMode="auto">
          <a:xfrm>
            <a:off x="5029201" y="2413000"/>
            <a:ext cx="284163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88" name="AutoShape 16"/>
          <p:cNvCxnSpPr>
            <a:cxnSpLocks noChangeShapeType="1"/>
          </p:cNvCxnSpPr>
          <p:nvPr/>
        </p:nvCxnSpPr>
        <p:spPr bwMode="auto">
          <a:xfrm>
            <a:off x="5029201" y="1403350"/>
            <a:ext cx="284163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grpSp>
        <p:nvGrpSpPr>
          <p:cNvPr id="5" name="Group 96"/>
          <p:cNvGrpSpPr/>
          <p:nvPr/>
        </p:nvGrpSpPr>
        <p:grpSpPr>
          <a:xfrm>
            <a:off x="6550026" y="1403350"/>
            <a:ext cx="463551" cy="1009650"/>
            <a:chOff x="6550025" y="1781175"/>
            <a:chExt cx="463550" cy="1009650"/>
          </a:xfrm>
        </p:grpSpPr>
        <p:cxnSp>
          <p:nvCxnSpPr>
            <p:cNvPr id="3089" name="AutoShape 17"/>
            <p:cNvCxnSpPr>
              <a:cxnSpLocks noChangeShapeType="1"/>
            </p:cNvCxnSpPr>
            <p:nvPr/>
          </p:nvCxnSpPr>
          <p:spPr bwMode="auto">
            <a:xfrm>
              <a:off x="6694488" y="1781175"/>
              <a:ext cx="0" cy="100965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90" name="AutoShape 18"/>
            <p:cNvCxnSpPr>
              <a:cxnSpLocks noChangeShapeType="1"/>
            </p:cNvCxnSpPr>
            <p:nvPr/>
          </p:nvCxnSpPr>
          <p:spPr bwMode="auto">
            <a:xfrm>
              <a:off x="6705600" y="2282825"/>
              <a:ext cx="307975" cy="1587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3091" name="AutoShape 19"/>
            <p:cNvCxnSpPr>
              <a:cxnSpLocks noChangeShapeType="1"/>
            </p:cNvCxnSpPr>
            <p:nvPr/>
          </p:nvCxnSpPr>
          <p:spPr bwMode="auto">
            <a:xfrm flipH="1">
              <a:off x="6550025" y="1781175"/>
              <a:ext cx="144463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  <p:cxnSp>
          <p:nvCxnSpPr>
            <p:cNvPr id="3092" name="AutoShape 20"/>
            <p:cNvCxnSpPr>
              <a:cxnSpLocks noChangeShapeType="1"/>
            </p:cNvCxnSpPr>
            <p:nvPr/>
          </p:nvCxnSpPr>
          <p:spPr bwMode="auto">
            <a:xfrm flipH="1">
              <a:off x="6550025" y="2790825"/>
              <a:ext cx="144463" cy="0"/>
            </a:xfrm>
            <a:prstGeom prst="straightConnector1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</p:cxnSp>
      </p:grpSp>
      <p:sp>
        <p:nvSpPr>
          <p:cNvPr id="3093" name="AutoShape 21"/>
          <p:cNvSpPr>
            <a:spLocks noChangeArrowheads="1"/>
          </p:cNvSpPr>
          <p:nvPr/>
        </p:nvSpPr>
        <p:spPr bwMode="auto">
          <a:xfrm>
            <a:off x="53340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Mô hình ngôn ng</a:t>
            </a:r>
            <a:r>
              <a:rPr kumimoji="0" lang="vi-VN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ữ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4" name="AutoShape 22"/>
          <p:cNvCxnSpPr>
            <a:cxnSpLocks noChangeShapeType="1"/>
          </p:cNvCxnSpPr>
          <p:nvPr/>
        </p:nvCxnSpPr>
        <p:spPr bwMode="auto">
          <a:xfrm>
            <a:off x="3706814" y="2413000"/>
            <a:ext cx="287337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095" name="AutoShape 23"/>
          <p:cNvSpPr>
            <a:spLocks noChangeArrowheads="1"/>
          </p:cNvSpPr>
          <p:nvPr/>
        </p:nvSpPr>
        <p:spPr bwMode="auto">
          <a:xfrm>
            <a:off x="7010402" y="3203576"/>
            <a:ext cx="1171575" cy="8509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Mô hình dịch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96" name="AutoShape 24"/>
          <p:cNvCxnSpPr>
            <a:cxnSpLocks noChangeShapeType="1"/>
          </p:cNvCxnSpPr>
          <p:nvPr/>
        </p:nvCxnSpPr>
        <p:spPr bwMode="auto">
          <a:xfrm rot="16200000" flipH="1">
            <a:off x="5624055" y="2950035"/>
            <a:ext cx="496887" cy="10195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097" name="AutoShape 25"/>
          <p:cNvCxnSpPr>
            <a:cxnSpLocks noChangeShapeType="1"/>
            <a:endCxn id="3095" idx="1"/>
          </p:cNvCxnSpPr>
          <p:nvPr/>
        </p:nvCxnSpPr>
        <p:spPr bwMode="auto">
          <a:xfrm rot="16200000" flipH="1">
            <a:off x="7088981" y="2696368"/>
            <a:ext cx="990600" cy="2381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3098" name="Oval 26"/>
          <p:cNvSpPr>
            <a:spLocks noChangeArrowheads="1"/>
          </p:cNvSpPr>
          <p:nvPr/>
        </p:nvSpPr>
        <p:spPr bwMode="auto">
          <a:xfrm>
            <a:off x="6167439" y="4502150"/>
            <a:ext cx="1295400" cy="762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Bộ chuyển ngữ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3968751" y="44989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pitchFamily="34" charset="0"/>
              </a:rPr>
              <a:t>Tiếng nước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ngoài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6091237" y="5794376"/>
            <a:ext cx="1376363" cy="60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Arial" pitchFamily="34" charset="0"/>
              </a:rPr>
              <a:t>Cách phát âm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Times New Roman" pitchFamily="18" charset="0"/>
                <a:cs typeface="Arial" pitchFamily="34" charset="0"/>
              </a:rPr>
              <a:t>tiếng Việt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03" name="AutoShape 31"/>
          <p:cNvCxnSpPr>
            <a:cxnSpLocks noChangeShapeType="1"/>
          </p:cNvCxnSpPr>
          <p:nvPr/>
        </p:nvCxnSpPr>
        <p:spPr bwMode="auto">
          <a:xfrm>
            <a:off x="5329239" y="4833937"/>
            <a:ext cx="854075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3104" name="AutoShape 32"/>
          <p:cNvCxnSpPr>
            <a:cxnSpLocks noChangeShapeType="1"/>
            <a:endCxn id="3100" idx="0"/>
          </p:cNvCxnSpPr>
          <p:nvPr/>
        </p:nvCxnSpPr>
        <p:spPr bwMode="auto">
          <a:xfrm rot="5400000">
            <a:off x="6513911" y="5526484"/>
            <a:ext cx="533400" cy="238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99" name="TextBox 98"/>
          <p:cNvSpPr txBox="1"/>
          <p:nvPr/>
        </p:nvSpPr>
        <p:spPr>
          <a:xfrm>
            <a:off x="4953000" y="2788822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SRILM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467600" y="4648201"/>
            <a:ext cx="1143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MOSES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6" name="Group 53"/>
          <p:cNvGrpSpPr/>
          <p:nvPr/>
        </p:nvGrpSpPr>
        <p:grpSpPr>
          <a:xfrm>
            <a:off x="5919056" y="4062351"/>
            <a:ext cx="1753395" cy="457994"/>
            <a:chOff x="5919056" y="4062350"/>
            <a:chExt cx="1753394" cy="457994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919850" y="4214750"/>
              <a:ext cx="17526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6681850" y="4367150"/>
              <a:ext cx="304800" cy="1588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843650" y="4138550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7595456" y="4137756"/>
              <a:ext cx="152400" cy="158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/>
          <p:cNvCxnSpPr/>
          <p:nvPr/>
        </p:nvCxnSpPr>
        <p:spPr>
          <a:xfrm>
            <a:off x="533400" y="4326576"/>
            <a:ext cx="8001000" cy="15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3400" y="3581401"/>
            <a:ext cx="1981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Phần huấn luyện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3400" y="4724401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Phần thực nghiệm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76400" y="2438401"/>
            <a:ext cx="4953000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 Sử dụng thuật toán Beam Search </a:t>
            </a:r>
            <a:r>
              <a:rPr lang="vi-VN" dirty="0" smtClean="0">
                <a:solidFill>
                  <a:srgbClr val="000000"/>
                </a:solidFill>
              </a:rPr>
              <a:t>để</a:t>
            </a:r>
            <a:r>
              <a:rPr lang="en-US" dirty="0" smtClean="0">
                <a:solidFill>
                  <a:srgbClr val="000000"/>
                </a:solidFill>
              </a:rPr>
              <a:t> dịch từ chuỗi âm vị tiếng n</a:t>
            </a:r>
            <a:r>
              <a:rPr lang="vi-VN" dirty="0" smtClean="0">
                <a:solidFill>
                  <a:srgbClr val="000000"/>
                </a:solidFill>
              </a:rPr>
              <a:t>ướ</a:t>
            </a:r>
            <a:r>
              <a:rPr lang="en-US" dirty="0" smtClean="0">
                <a:solidFill>
                  <a:srgbClr val="000000"/>
                </a:solidFill>
              </a:rPr>
              <a:t>c ngoài sang chuỗi âm vị tiếng Việt.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joint-sequence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Graphone q = (g, </a:t>
            </a:r>
            <a:r>
              <a:rPr lang="el-GR" sz="2400" dirty="0" smtClean="0">
                <a:solidFill>
                  <a:srgbClr val="000000"/>
                </a:solidFill>
              </a:rPr>
              <a:t>φ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</a:rPr>
              <a:t>Là </a:t>
            </a:r>
            <a:r>
              <a:rPr lang="vi-VN" sz="2400" dirty="0" smtClean="0">
                <a:solidFill>
                  <a:srgbClr val="000000"/>
                </a:solidFill>
              </a:rPr>
              <a:t>đơ</a:t>
            </a:r>
            <a:r>
              <a:rPr lang="en-US" sz="2400" dirty="0" smtClean="0">
                <a:solidFill>
                  <a:srgbClr val="000000"/>
                </a:solidFill>
              </a:rPr>
              <a:t>n vị liên hợp giữa các ký tự tiếng n</a:t>
            </a:r>
            <a:r>
              <a:rPr lang="vi-VN" sz="2400" dirty="0" smtClean="0">
                <a:solidFill>
                  <a:srgbClr val="000000"/>
                </a:solidFill>
              </a:rPr>
              <a:t>ướ</a:t>
            </a:r>
            <a:r>
              <a:rPr lang="en-US" sz="2400" dirty="0" smtClean="0">
                <a:solidFill>
                  <a:srgbClr val="000000"/>
                </a:solidFill>
              </a:rPr>
              <a:t>c ngoài (g) và các âm vị tiếng Việt (</a:t>
            </a:r>
            <a:r>
              <a:rPr lang="el-GR" sz="2400" dirty="0" smtClean="0">
                <a:solidFill>
                  <a:srgbClr val="000000"/>
                </a:solidFill>
              </a:rPr>
              <a:t>φ</a:t>
            </a:r>
            <a:r>
              <a:rPr lang="en-US" sz="2400" dirty="0" smtClean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Một từ n</a:t>
            </a:r>
            <a:r>
              <a:rPr lang="vi-VN" sz="2400" dirty="0" smtClean="0">
                <a:solidFill>
                  <a:srgbClr val="000000"/>
                </a:solidFill>
              </a:rPr>
              <a:t>ướ</a:t>
            </a:r>
            <a:r>
              <a:rPr lang="en-US" sz="2400" dirty="0" smtClean="0">
                <a:solidFill>
                  <a:srgbClr val="000000"/>
                </a:solidFill>
              </a:rPr>
              <a:t>c ngoài và cách phát âm của nó </a:t>
            </a:r>
            <a:r>
              <a:rPr lang="vi-VN" sz="2400" dirty="0" smtClean="0">
                <a:solidFill>
                  <a:srgbClr val="000000"/>
                </a:solidFill>
              </a:rPr>
              <a:t>đượ</a:t>
            </a:r>
            <a:r>
              <a:rPr lang="en-US" sz="2400" dirty="0" smtClean="0">
                <a:solidFill>
                  <a:srgbClr val="000000"/>
                </a:solidFill>
              </a:rPr>
              <a:t>c phát sinh từ một chuỗi graphone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Có thể có nhiều chuỗi graphone </a:t>
            </a:r>
            <a:r>
              <a:rPr lang="vi-VN" sz="2400" dirty="0" smtClean="0">
                <a:solidFill>
                  <a:srgbClr val="000000"/>
                </a:solidFill>
              </a:rPr>
              <a:t>đạ</a:t>
            </a:r>
            <a:r>
              <a:rPr lang="en-US" sz="2400" dirty="0" smtClean="0">
                <a:solidFill>
                  <a:srgbClr val="000000"/>
                </a:solidFill>
              </a:rPr>
              <a:t>i diện cho một từ n</a:t>
            </a:r>
            <a:r>
              <a:rPr lang="vi-VN" sz="2400" dirty="0" smtClean="0">
                <a:solidFill>
                  <a:srgbClr val="000000"/>
                </a:solidFill>
              </a:rPr>
              <a:t>ướ</a:t>
            </a:r>
            <a:r>
              <a:rPr lang="en-US" sz="2400" dirty="0" smtClean="0">
                <a:solidFill>
                  <a:srgbClr val="000000"/>
                </a:solidFill>
              </a:rPr>
              <a:t>c ngoài và cách phát âm của nó.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107"/>
          <p:cNvGrpSpPr>
            <a:grpSpLocks noChangeAspect="1"/>
          </p:cNvGrpSpPr>
          <p:nvPr/>
        </p:nvGrpSpPr>
        <p:grpSpPr bwMode="auto">
          <a:xfrm>
            <a:off x="1143000" y="4114800"/>
            <a:ext cx="7132320" cy="2057400"/>
            <a:chOff x="1800" y="8507"/>
            <a:chExt cx="9360" cy="2700"/>
          </a:xfrm>
        </p:grpSpPr>
        <p:sp>
          <p:nvSpPr>
            <p:cNvPr id="6" name="AutoShape 108"/>
            <p:cNvSpPr>
              <a:spLocks noChangeAspect="1" noChangeArrowheads="1"/>
            </p:cNvSpPr>
            <p:nvPr/>
          </p:nvSpPr>
          <p:spPr bwMode="auto">
            <a:xfrm>
              <a:off x="1800" y="8507"/>
              <a:ext cx="9360" cy="2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0000"/>
                </a:solidFill>
              </a:endParaRPr>
            </a:p>
          </p:txBody>
        </p:sp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1800" y="8507"/>
              <a:ext cx="9360" cy="2700"/>
              <a:chOff x="1800" y="8507"/>
              <a:chExt cx="9360" cy="2700"/>
            </a:xfrm>
          </p:grpSpPr>
          <p:sp>
            <p:nvSpPr>
              <p:cNvPr id="8" name="Text Box 110"/>
              <p:cNvSpPr txBox="1">
                <a:spLocks noChangeArrowheads="1"/>
              </p:cNvSpPr>
              <p:nvPr/>
            </p:nvSpPr>
            <p:spPr bwMode="auto">
              <a:xfrm>
                <a:off x="3240" y="9587"/>
                <a:ext cx="347" cy="4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=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 Box 111"/>
              <p:cNvSpPr txBox="1">
                <a:spLocks noChangeArrowheads="1"/>
              </p:cNvSpPr>
              <p:nvPr/>
            </p:nvSpPr>
            <p:spPr bwMode="auto">
              <a:xfrm>
                <a:off x="414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 dirty="0">
                    <a:solidFill>
                      <a:srgbClr val="000000"/>
                    </a:solidFill>
                    <a:ea typeface="MS Mincho" pitchFamily="49" charset="-128"/>
                  </a:rPr>
                  <a:t>p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 dirty="0" smtClean="0">
                    <a:solidFill>
                      <a:srgbClr val="000000"/>
                    </a:solidFill>
                    <a:ea typeface="MS Mincho" pitchFamily="49" charset="-128"/>
                  </a:rPr>
                  <a:t>[b]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AutoShape 112"/>
              <p:cNvSpPr>
                <a:spLocks/>
              </p:cNvSpPr>
              <p:nvPr/>
            </p:nvSpPr>
            <p:spPr bwMode="auto">
              <a:xfrm>
                <a:off x="3780" y="8507"/>
                <a:ext cx="180" cy="2700"/>
              </a:xfrm>
              <a:prstGeom prst="leftBracket">
                <a:avLst>
                  <a:gd name="adj" fmla="val 300833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Text Box 113"/>
              <p:cNvSpPr txBox="1">
                <a:spLocks noChangeArrowheads="1"/>
              </p:cNvSpPr>
              <p:nvPr/>
            </p:nvSpPr>
            <p:spPr bwMode="auto">
              <a:xfrm>
                <a:off x="1800" y="9587"/>
                <a:ext cx="1440" cy="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tIns="10800" rIns="18000" bIns="10800"/>
              <a:lstStyle/>
              <a:p>
                <a:pPr algn="ctr"/>
                <a:r>
                  <a:rPr lang="en-US" altLang="ja-JP" sz="1200" b="1" dirty="0">
                    <a:solidFill>
                      <a:srgbClr val="000000"/>
                    </a:solidFill>
                    <a:ea typeface="MS Mincho" pitchFamily="49" charset="-128"/>
                  </a:rPr>
                  <a:t>“pollution”</a:t>
                </a:r>
                <a:br>
                  <a:rPr lang="en-US" altLang="ja-JP" sz="1200" b="1" dirty="0">
                    <a:solidFill>
                      <a:srgbClr val="000000"/>
                    </a:solidFill>
                    <a:ea typeface="MS Mincho" pitchFamily="49" charset="-128"/>
                  </a:rPr>
                </a:br>
                <a:r>
                  <a:rPr lang="en-US" altLang="ja-JP" sz="1200" b="1" dirty="0" smtClean="0">
                    <a:solidFill>
                      <a:srgbClr val="000000"/>
                    </a:solidFill>
                    <a:ea typeface="MS Mincho" pitchFamily="49" charset="-128"/>
                  </a:rPr>
                  <a:t>[bờ</a:t>
                </a:r>
                <a:r>
                  <a:rPr lang="en-US" altLang="ja-JP" sz="1200" b="1" dirty="0" smtClean="0">
                    <a:solidFill>
                      <a:srgbClr val="000000"/>
                    </a:solidFill>
                    <a:ea typeface="MS Mincho" pitchFamily="49" charset="-128"/>
                    <a:cs typeface="Times New Roman" pitchFamily="18" charset="0"/>
                  </a:rPr>
                  <a:t> </a:t>
                </a:r>
                <a:r>
                  <a:rPr lang="en-US" altLang="ja-JP" sz="1200" b="1" dirty="0">
                    <a:solidFill>
                      <a:srgbClr val="000000"/>
                    </a:solidFill>
                    <a:ea typeface="MS Mincho" pitchFamily="49" charset="-128"/>
                    <a:cs typeface="Times New Roman" pitchFamily="18" charset="0"/>
                  </a:rPr>
                  <a:t>lưu s</a:t>
                </a:r>
                <a:r>
                  <a:rPr lang="en-US" altLang="ja-JP" sz="1200" b="1" dirty="0">
                    <a:solidFill>
                      <a:srgbClr val="000000"/>
                    </a:solidFill>
                    <a:ea typeface="MS Mincho" pitchFamily="49" charset="-128"/>
                  </a:rPr>
                  <a:t>ần]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Text Box 114"/>
              <p:cNvSpPr txBox="1">
                <a:spLocks noChangeArrowheads="1"/>
              </p:cNvSpPr>
              <p:nvPr/>
            </p:nvSpPr>
            <p:spPr bwMode="auto">
              <a:xfrm>
                <a:off x="486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o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[ờ]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Text Box 115"/>
              <p:cNvSpPr txBox="1">
                <a:spLocks noChangeArrowheads="1"/>
              </p:cNvSpPr>
              <p:nvPr/>
            </p:nvSpPr>
            <p:spPr bwMode="auto">
              <a:xfrm>
                <a:off x="558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l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[l]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Text Box 116"/>
              <p:cNvSpPr txBox="1">
                <a:spLocks noChangeArrowheads="1"/>
              </p:cNvSpPr>
              <p:nvPr/>
            </p:nvSpPr>
            <p:spPr bwMode="auto">
              <a:xfrm>
                <a:off x="630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l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-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Text Box 117"/>
              <p:cNvSpPr txBox="1">
                <a:spLocks noChangeArrowheads="1"/>
              </p:cNvSpPr>
              <p:nvPr/>
            </p:nvSpPr>
            <p:spPr bwMode="auto">
              <a:xfrm>
                <a:off x="702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u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</a:t>
                </a: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  <a:cs typeface="Times New Roman" pitchFamily="18" charset="0"/>
                  </a:rPr>
                  <a:t>ư</a:t>
                </a: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Text Box 118"/>
              <p:cNvSpPr txBox="1">
                <a:spLocks noChangeArrowheads="1"/>
              </p:cNvSpPr>
              <p:nvPr/>
            </p:nvSpPr>
            <p:spPr bwMode="auto">
              <a:xfrm>
                <a:off x="774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-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[u]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Text Box 119"/>
              <p:cNvSpPr txBox="1">
                <a:spLocks noChangeArrowheads="1"/>
              </p:cNvSpPr>
              <p:nvPr/>
            </p:nvSpPr>
            <p:spPr bwMode="auto">
              <a:xfrm>
                <a:off x="846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t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[s]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Text Box 120"/>
              <p:cNvSpPr txBox="1">
                <a:spLocks noChangeArrowheads="1"/>
              </p:cNvSpPr>
              <p:nvPr/>
            </p:nvSpPr>
            <p:spPr bwMode="auto">
              <a:xfrm>
                <a:off x="918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i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-</a:t>
                </a:r>
              </a:p>
              <a:p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121"/>
              <p:cNvSpPr txBox="1">
                <a:spLocks noChangeArrowheads="1"/>
              </p:cNvSpPr>
              <p:nvPr/>
            </p:nvSpPr>
            <p:spPr bwMode="auto">
              <a:xfrm>
                <a:off x="990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 dirty="0">
                    <a:solidFill>
                      <a:srgbClr val="000000"/>
                    </a:solidFill>
                    <a:ea typeface="MS Mincho" pitchFamily="49" charset="-128"/>
                  </a:rPr>
                  <a:t>o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 dirty="0">
                    <a:solidFill>
                      <a:srgbClr val="000000"/>
                    </a:solidFill>
                    <a:ea typeface="MS Mincho" pitchFamily="49" charset="-128"/>
                  </a:rPr>
                  <a:t>[ầ]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 Box 122"/>
              <p:cNvSpPr txBox="1">
                <a:spLocks noChangeArrowheads="1"/>
              </p:cNvSpPr>
              <p:nvPr/>
            </p:nvSpPr>
            <p:spPr bwMode="auto">
              <a:xfrm>
                <a:off x="10620" y="886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n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[n]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Text Box 123"/>
              <p:cNvSpPr txBox="1">
                <a:spLocks noChangeArrowheads="1"/>
              </p:cNvSpPr>
              <p:nvPr/>
            </p:nvSpPr>
            <p:spPr bwMode="auto">
              <a:xfrm>
                <a:off x="4140" y="994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 dirty="0">
                    <a:solidFill>
                      <a:srgbClr val="000000"/>
                    </a:solidFill>
                    <a:ea typeface="MS Mincho" pitchFamily="49" charset="-128"/>
                  </a:rPr>
                  <a:t>p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 dirty="0" smtClean="0">
                    <a:solidFill>
                      <a:srgbClr val="000000"/>
                    </a:solidFill>
                    <a:ea typeface="MS Mincho" pitchFamily="49" charset="-128"/>
                  </a:rPr>
                  <a:t>[b</a:t>
                </a:r>
                <a:r>
                  <a:rPr lang="vi-VN" altLang="ja-JP" sz="1200" b="1" dirty="0" smtClean="0">
                    <a:solidFill>
                      <a:srgbClr val="000000"/>
                    </a:solidFill>
                    <a:ea typeface="MS Mincho" pitchFamily="49" charset="-128"/>
                  </a:rPr>
                  <a:t>]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Text Box 124"/>
              <p:cNvSpPr txBox="1">
                <a:spLocks noChangeArrowheads="1"/>
              </p:cNvSpPr>
              <p:nvPr/>
            </p:nvSpPr>
            <p:spPr bwMode="auto">
              <a:xfrm>
                <a:off x="4860" y="994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o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[ờ]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 Box 125"/>
              <p:cNvSpPr txBox="1">
                <a:spLocks noChangeArrowheads="1"/>
              </p:cNvSpPr>
              <p:nvPr/>
            </p:nvSpPr>
            <p:spPr bwMode="auto">
              <a:xfrm>
                <a:off x="5580" y="994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ll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[l]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Text Box 126"/>
              <p:cNvSpPr txBox="1">
                <a:spLocks noChangeArrowheads="1"/>
              </p:cNvSpPr>
              <p:nvPr/>
            </p:nvSpPr>
            <p:spPr bwMode="auto">
              <a:xfrm>
                <a:off x="6300" y="994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u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</a:t>
                </a: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  <a:cs typeface="Times New Roman" pitchFamily="18" charset="0"/>
                  </a:rPr>
                  <a:t>ư</a:t>
                </a: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u]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 Box 127"/>
              <p:cNvSpPr txBox="1">
                <a:spLocks noChangeArrowheads="1"/>
              </p:cNvSpPr>
              <p:nvPr/>
            </p:nvSpPr>
            <p:spPr bwMode="auto">
              <a:xfrm>
                <a:off x="7020" y="994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t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[s]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Text Box 128"/>
              <p:cNvSpPr txBox="1">
                <a:spLocks noChangeArrowheads="1"/>
              </p:cNvSpPr>
              <p:nvPr/>
            </p:nvSpPr>
            <p:spPr bwMode="auto">
              <a:xfrm>
                <a:off x="7740" y="994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io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[ầ]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129"/>
              <p:cNvSpPr txBox="1">
                <a:spLocks noChangeArrowheads="1"/>
              </p:cNvSpPr>
              <p:nvPr/>
            </p:nvSpPr>
            <p:spPr bwMode="auto">
              <a:xfrm>
                <a:off x="8460" y="9947"/>
                <a:ext cx="54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000" rIns="18000"/>
              <a:lstStyle/>
              <a:p>
                <a:pPr algn="ctr"/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n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altLang="ja-JP" sz="1200" b="1">
                    <a:solidFill>
                      <a:srgbClr val="000000"/>
                    </a:solidFill>
                    <a:ea typeface="MS Mincho" pitchFamily="49" charset="-128"/>
                  </a:rPr>
                  <a:t>[n]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joint-sequence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16002" y="1240599"/>
            <a:ext cx="2517775" cy="1819276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David	  / 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RONALDO	 / 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BENJAMIN	/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494213" y="1714501"/>
            <a:ext cx="1154112" cy="866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Huấn luyện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397626" y="1685925"/>
            <a:ext cx="1374775" cy="889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Tập Graphone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494214" y="3392488"/>
            <a:ext cx="1114425" cy="677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Tiếng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nước ngoài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6462714" y="3238501"/>
            <a:ext cx="1201737" cy="771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Bộ giải mã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03" name="AutoShape 7"/>
          <p:cNvCxnSpPr>
            <a:cxnSpLocks noChangeShapeType="1"/>
          </p:cNvCxnSpPr>
          <p:nvPr/>
        </p:nvCxnSpPr>
        <p:spPr bwMode="auto">
          <a:xfrm>
            <a:off x="5608639" y="3660775"/>
            <a:ext cx="854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400675" y="4579938"/>
            <a:ext cx="1363663" cy="7540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Cách phát âm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tiếng Việt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05" name="AutoShape 9"/>
          <p:cNvCxnSpPr>
            <a:cxnSpLocks noChangeShapeType="1"/>
          </p:cNvCxnSpPr>
          <p:nvPr/>
        </p:nvCxnSpPr>
        <p:spPr bwMode="auto">
          <a:xfrm>
            <a:off x="7067551" y="2574926"/>
            <a:ext cx="0" cy="663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6" name="AutoShape 10"/>
          <p:cNvCxnSpPr>
            <a:cxnSpLocks noChangeShapeType="1"/>
          </p:cNvCxnSpPr>
          <p:nvPr/>
        </p:nvCxnSpPr>
        <p:spPr bwMode="auto">
          <a:xfrm>
            <a:off x="7067551" y="4002088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7" name="AutoShape 11"/>
          <p:cNvCxnSpPr>
            <a:cxnSpLocks noChangeShapeType="1"/>
            <a:stCxn id="4098" idx="4"/>
          </p:cNvCxnSpPr>
          <p:nvPr/>
        </p:nvCxnSpPr>
        <p:spPr bwMode="auto">
          <a:xfrm>
            <a:off x="3533775" y="2150238"/>
            <a:ext cx="960439" cy="2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8" name="AutoShape 12"/>
          <p:cNvCxnSpPr>
            <a:cxnSpLocks noChangeShapeType="1"/>
          </p:cNvCxnSpPr>
          <p:nvPr/>
        </p:nvCxnSpPr>
        <p:spPr bwMode="auto">
          <a:xfrm>
            <a:off x="5648326" y="2152650"/>
            <a:ext cx="7493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4267200" y="12192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Discounted 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2400" y="3048001"/>
            <a:ext cx="83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 Luật quyết </a:t>
            </a:r>
            <a:r>
              <a:rPr lang="vi-VN" dirty="0" smtClean="0">
                <a:solidFill>
                  <a:srgbClr val="000000"/>
                </a:solidFill>
              </a:rPr>
              <a:t>đị</a:t>
            </a:r>
            <a:r>
              <a:rPr lang="en-US" dirty="0" smtClean="0">
                <a:solidFill>
                  <a:srgbClr val="000000"/>
                </a:solidFill>
              </a:rPr>
              <a:t>nh Bayes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2" grpId="0" animBg="1"/>
      <p:bldP spid="4104" grpId="0" animBg="1"/>
      <p:bldP spid="18" grpId="0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joint-sequence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16002" y="1240599"/>
            <a:ext cx="2517775" cy="1819276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David	  / 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RONALDO	 / 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BENJAMIN	/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494213" y="1714501"/>
            <a:ext cx="1154112" cy="8667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Huấn luyện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397626" y="1685925"/>
            <a:ext cx="1374775" cy="889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Tập Graphone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494214" y="3392488"/>
            <a:ext cx="1114425" cy="67786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Tiếng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nước ngoài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6462714" y="3238501"/>
            <a:ext cx="1201737" cy="7715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Bộ giải mã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03" name="AutoShape 7"/>
          <p:cNvCxnSpPr>
            <a:cxnSpLocks noChangeShapeType="1"/>
          </p:cNvCxnSpPr>
          <p:nvPr/>
        </p:nvCxnSpPr>
        <p:spPr bwMode="auto">
          <a:xfrm>
            <a:off x="5608639" y="3660775"/>
            <a:ext cx="854075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400675" y="4579938"/>
            <a:ext cx="1363663" cy="754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Cách phát âm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tiếng Việt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05" name="AutoShape 9"/>
          <p:cNvCxnSpPr>
            <a:cxnSpLocks noChangeShapeType="1"/>
          </p:cNvCxnSpPr>
          <p:nvPr/>
        </p:nvCxnSpPr>
        <p:spPr bwMode="auto">
          <a:xfrm>
            <a:off x="7067551" y="2574926"/>
            <a:ext cx="0" cy="663575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4106" name="AutoShape 10"/>
          <p:cNvCxnSpPr>
            <a:cxnSpLocks noChangeShapeType="1"/>
          </p:cNvCxnSpPr>
          <p:nvPr/>
        </p:nvCxnSpPr>
        <p:spPr bwMode="auto">
          <a:xfrm>
            <a:off x="7067551" y="4002088"/>
            <a:ext cx="0" cy="57785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4107" name="AutoShape 11"/>
          <p:cNvCxnSpPr>
            <a:cxnSpLocks noChangeShapeType="1"/>
            <a:stCxn id="4098" idx="4"/>
          </p:cNvCxnSpPr>
          <p:nvPr/>
        </p:nvCxnSpPr>
        <p:spPr bwMode="auto">
          <a:xfrm>
            <a:off x="3533775" y="2150238"/>
            <a:ext cx="960439" cy="2413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4108" name="AutoShape 12"/>
          <p:cNvCxnSpPr>
            <a:cxnSpLocks noChangeShapeType="1"/>
          </p:cNvCxnSpPr>
          <p:nvPr/>
        </p:nvCxnSpPr>
        <p:spPr bwMode="auto">
          <a:xfrm>
            <a:off x="5648326" y="2152650"/>
            <a:ext cx="749300" cy="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triangle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7696200" y="3124201"/>
            <a:ext cx="8382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Luật quyết </a:t>
            </a:r>
            <a:r>
              <a:rPr lang="vi-VN" dirty="0" smtClean="0">
                <a:solidFill>
                  <a:schemeClr val="bg1">
                    <a:lumMod val="75000"/>
                  </a:schemeClr>
                </a:solidFill>
              </a:rPr>
              <a:t>đị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nh Bayes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3200401"/>
            <a:ext cx="3581400" cy="31854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Tìm tất cả tổ hợp có thể có giữa các ký tự tiếng n</a:t>
            </a:r>
            <a:r>
              <a:rPr lang="vi-VN" dirty="0" smtClean="0"/>
              <a:t>ướ</a:t>
            </a:r>
            <a:r>
              <a:rPr lang="en-US" dirty="0" smtClean="0"/>
              <a:t>c ngoài và các âm vị tiếng Việt, mỗi tổ hợp nh</a:t>
            </a:r>
            <a:r>
              <a:rPr lang="vi-VN" dirty="0" smtClean="0"/>
              <a:t>ư</a:t>
            </a:r>
            <a:r>
              <a:rPr lang="en-US" dirty="0" smtClean="0"/>
              <a:t> vậy gọi là một graphone.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Đếm số lượng từng graphone trong corpus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vi-VN" dirty="0" smtClean="0"/>
              <a:t>Ướ</a:t>
            </a:r>
            <a:r>
              <a:rPr lang="en-US" dirty="0" smtClean="0"/>
              <a:t>c l</a:t>
            </a:r>
            <a:r>
              <a:rPr lang="vi-VN" dirty="0" smtClean="0"/>
              <a:t>ượ</a:t>
            </a:r>
            <a:r>
              <a:rPr lang="en-US" dirty="0" smtClean="0"/>
              <a:t>ng xác suất N-gram của từng graphone trong toàn bộ kho ngữ liệu huấn luyện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Loại bỏ những graphone có xác suất thấp.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joint-sequence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1016002" y="1240599"/>
            <a:ext cx="2517775" cy="1819276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David	  / ĐA VIT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RONALDO	 / RÔ NAN ĐÔ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BENJAMIN	/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BEN GIA MIN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4494213" y="1714501"/>
            <a:ext cx="1154112" cy="8667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Huấn luyện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397626" y="1685925"/>
            <a:ext cx="1374775" cy="88900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Tập Graphone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494214" y="3392488"/>
            <a:ext cx="1114425" cy="67786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Arial" pitchFamily="34" charset="0"/>
              </a:rPr>
              <a:t>Tiếng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nước ngoài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6462714" y="3238501"/>
            <a:ext cx="1201737" cy="7715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cs typeface="Arial" pitchFamily="34" charset="0"/>
              </a:rPr>
              <a:t>Bộ giải mã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03" name="AutoShape 7"/>
          <p:cNvCxnSpPr>
            <a:cxnSpLocks noChangeShapeType="1"/>
          </p:cNvCxnSpPr>
          <p:nvPr/>
        </p:nvCxnSpPr>
        <p:spPr bwMode="auto">
          <a:xfrm>
            <a:off x="5608639" y="3660775"/>
            <a:ext cx="854075" cy="0"/>
          </a:xfrm>
          <a:prstGeom prst="straightConnector1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400675" y="4579938"/>
            <a:ext cx="1363663" cy="75406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>
              <a:spcAft>
                <a:spcPts val="1000"/>
              </a:spcAft>
            </a:pP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cs typeface="Arial" pitchFamily="34" charset="0"/>
              </a:rPr>
              <a:t>Cách phát âm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tiếng Việt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05" name="AutoShape 9"/>
          <p:cNvCxnSpPr>
            <a:cxnSpLocks noChangeShapeType="1"/>
          </p:cNvCxnSpPr>
          <p:nvPr/>
        </p:nvCxnSpPr>
        <p:spPr bwMode="auto">
          <a:xfrm>
            <a:off x="7067551" y="2574926"/>
            <a:ext cx="0" cy="663575"/>
          </a:xfrm>
          <a:prstGeom prst="straightConnector1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4106" name="AutoShape 10"/>
          <p:cNvCxnSpPr>
            <a:cxnSpLocks noChangeShapeType="1"/>
          </p:cNvCxnSpPr>
          <p:nvPr/>
        </p:nvCxnSpPr>
        <p:spPr bwMode="auto">
          <a:xfrm>
            <a:off x="7067551" y="4002088"/>
            <a:ext cx="0" cy="577850"/>
          </a:xfrm>
          <a:prstGeom prst="straightConnector1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4107" name="AutoShape 11"/>
          <p:cNvCxnSpPr>
            <a:cxnSpLocks noChangeShapeType="1"/>
            <a:stCxn id="4098" idx="4"/>
          </p:cNvCxnSpPr>
          <p:nvPr/>
        </p:nvCxnSpPr>
        <p:spPr bwMode="auto">
          <a:xfrm>
            <a:off x="3533775" y="2150238"/>
            <a:ext cx="960439" cy="2413"/>
          </a:xfrm>
          <a:prstGeom prst="straightConnector1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4108" name="AutoShape 12"/>
          <p:cNvCxnSpPr>
            <a:cxnSpLocks noChangeShapeType="1"/>
          </p:cNvCxnSpPr>
          <p:nvPr/>
        </p:nvCxnSpPr>
        <p:spPr bwMode="auto">
          <a:xfrm>
            <a:off x="5648326" y="2152650"/>
            <a:ext cx="749300" cy="0"/>
          </a:xfrm>
          <a:prstGeom prst="straightConnector1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4267200" y="1219201"/>
            <a:ext cx="1752600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Discounted EM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72400" y="3124201"/>
            <a:ext cx="99060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Luật quyết </a:t>
            </a:r>
            <a:r>
              <a:rPr lang="vi-VN" dirty="0" smtClean="0">
                <a:solidFill>
                  <a:srgbClr val="FF0000"/>
                </a:solidFill>
              </a:rPr>
              <a:t>đị</a:t>
            </a:r>
            <a:r>
              <a:rPr lang="en-US" dirty="0" smtClean="0">
                <a:solidFill>
                  <a:srgbClr val="FF0000"/>
                </a:solidFill>
              </a:rPr>
              <a:t>nh Bayes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/>
        </p:nvGraphicFramePr>
        <p:xfrm>
          <a:off x="1219200" y="1371600"/>
          <a:ext cx="533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3" imgW="2616120" imgH="330120" progId="Equation.3">
                  <p:embed/>
                </p:oleObj>
              </mc:Choice>
              <mc:Fallback>
                <p:oleObj name="Equation" r:id="rId3" imgW="2616120" imgH="330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53340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28"/>
          <p:cNvGrpSpPr>
            <a:grpSpLocks/>
          </p:cNvGrpSpPr>
          <p:nvPr/>
        </p:nvGrpSpPr>
        <p:grpSpPr bwMode="auto">
          <a:xfrm>
            <a:off x="1104901" y="3543300"/>
            <a:ext cx="4686300" cy="2400300"/>
            <a:chOff x="1800" y="8507"/>
            <a:chExt cx="7380" cy="3780"/>
          </a:xfrm>
          <a:solidFill>
            <a:schemeClr val="bg1"/>
          </a:solidFill>
        </p:grpSpPr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3240" y="10127"/>
              <a:ext cx="347" cy="4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=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43" name="Text Box 30"/>
            <p:cNvSpPr txBox="1">
              <a:spLocks noChangeArrowheads="1"/>
            </p:cNvSpPr>
            <p:nvPr/>
          </p:nvSpPr>
          <p:spPr bwMode="auto">
            <a:xfrm>
              <a:off x="4140" y="886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d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</a:t>
              </a: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  <a:cs typeface="Times New Roman" pitchFamily="18" charset="0"/>
                </a:rPr>
                <a:t>đ</a:t>
              </a: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44" name="AutoShape 31"/>
            <p:cNvSpPr>
              <a:spLocks/>
            </p:cNvSpPr>
            <p:nvPr/>
          </p:nvSpPr>
          <p:spPr bwMode="auto">
            <a:xfrm>
              <a:off x="3780" y="8507"/>
              <a:ext cx="180" cy="3780"/>
            </a:xfrm>
            <a:prstGeom prst="leftBracket">
              <a:avLst>
                <a:gd name="adj" fmla="val 421167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1800" y="10127"/>
              <a:ext cx="1440" cy="7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/>
              <a:r>
                <a:rPr lang="en-US" altLang="ja-JP" sz="1200" b="1" dirty="0">
                  <a:solidFill>
                    <a:srgbClr val="000000"/>
                  </a:solidFill>
                  <a:ea typeface="MS Mincho" pitchFamily="49" charset="-128"/>
                </a:rPr>
                <a:t>“david”</a:t>
              </a:r>
              <a:br>
                <a:rPr lang="en-US" altLang="ja-JP" sz="1200" b="1" dirty="0">
                  <a:solidFill>
                    <a:srgbClr val="000000"/>
                  </a:solidFill>
                  <a:ea typeface="MS Mincho" pitchFamily="49" charset="-128"/>
                </a:rPr>
              </a:br>
              <a:r>
                <a:rPr lang="en-US" altLang="ja-JP" sz="1200" b="1" dirty="0">
                  <a:solidFill>
                    <a:srgbClr val="000000"/>
                  </a:solidFill>
                  <a:ea typeface="MS Mincho" pitchFamily="49" charset="-128"/>
                </a:rPr>
                <a:t>[???????]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6" name="Text Box 33"/>
            <p:cNvSpPr txBox="1">
              <a:spLocks noChangeArrowheads="1"/>
            </p:cNvSpPr>
            <p:nvPr/>
          </p:nvSpPr>
          <p:spPr bwMode="auto">
            <a:xfrm>
              <a:off x="4860" y="886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a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[ây]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5580" y="886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v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[v]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48" name="Text Box 35"/>
            <p:cNvSpPr txBox="1">
              <a:spLocks noChangeArrowheads="1"/>
            </p:cNvSpPr>
            <p:nvPr/>
          </p:nvSpPr>
          <p:spPr bwMode="auto">
            <a:xfrm>
              <a:off x="6300" y="886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 dirty="0">
                  <a:solidFill>
                    <a:srgbClr val="000000"/>
                  </a:solidFill>
                  <a:ea typeface="MS Mincho" pitchFamily="49" charset="-128"/>
                </a:rPr>
                <a:t>i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 dirty="0">
                  <a:solidFill>
                    <a:srgbClr val="000000"/>
                  </a:solidFill>
                  <a:ea typeface="MS Mincho" pitchFamily="49" charset="-128"/>
                </a:rPr>
                <a:t>[í]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7020" y="886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d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[t]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4140" y="994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da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</a:t>
              </a: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  <a:cs typeface="Times New Roman" pitchFamily="18" charset="0"/>
                </a:rPr>
                <a:t>đa</a:t>
              </a: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4860" y="994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vid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[vi]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4140" y="1102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da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</a:t>
              </a: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  <a:cs typeface="Times New Roman" pitchFamily="18" charset="0"/>
                </a:rPr>
                <a:t>đ</a:t>
              </a: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a]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4860" y="1102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v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[v]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5580" y="1102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i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[í]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5" name="Text Box 42"/>
            <p:cNvSpPr txBox="1">
              <a:spLocks noChangeArrowheads="1"/>
            </p:cNvSpPr>
            <p:nvPr/>
          </p:nvSpPr>
          <p:spPr bwMode="auto">
            <a:xfrm>
              <a:off x="6300" y="11027"/>
              <a:ext cx="540" cy="900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rIns="18000"/>
            <a:lstStyle/>
            <a:p>
              <a:pPr algn="ctr"/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d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[t]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8100" y="9047"/>
              <a:ext cx="1080" cy="5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p = 0.8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8100" y="10127"/>
              <a:ext cx="1080" cy="5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p = 0.6</a:t>
              </a:r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8100" y="11207"/>
              <a:ext cx="1080" cy="54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ja-JP" sz="1200" b="1">
                  <a:solidFill>
                    <a:srgbClr val="000000"/>
                  </a:solidFill>
                  <a:ea typeface="MS Mincho" pitchFamily="49" charset="-128"/>
                </a:rPr>
                <a:t>p = 0.9</a:t>
              </a:r>
              <a:endParaRPr lang="en-US" b="1">
                <a:solidFill>
                  <a:srgbClr val="000000"/>
                </a:solidFill>
              </a:endParaRPr>
            </a:p>
          </p:txBody>
        </p:sp>
      </p:grpSp>
      <p:sp>
        <p:nvSpPr>
          <p:cNvPr id="59" name="Rectangle 46"/>
          <p:cNvSpPr>
            <a:spLocks noChangeArrowheads="1"/>
          </p:cNvSpPr>
          <p:nvPr/>
        </p:nvSpPr>
        <p:spPr bwMode="auto">
          <a:xfrm>
            <a:off x="2476501" y="5372101"/>
            <a:ext cx="2065337" cy="227013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219201" y="2362200"/>
          <a:ext cx="38623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Equation" r:id="rId5" imgW="1955520" imgH="431640" progId="Equation.3">
                  <p:embed/>
                </p:oleObj>
              </mc:Choice>
              <mc:Fallback>
                <p:oleObj name="Equation" r:id="rId5" imgW="19555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2362200"/>
                        <a:ext cx="3862387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Thực 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  <a:ea typeface="ＭＳ Ｐゴシック" pitchFamily="34" charset="-128"/>
              </a:rPr>
              <a:t>Dữ liệu thực nghiệm gồm 2 phần:</a:t>
            </a:r>
            <a:br>
              <a:rPr lang="en-US" sz="2400" dirty="0" smtClean="0">
                <a:latin typeface="+mj-lt"/>
                <a:ea typeface="ＭＳ Ｐゴシック" pitchFamily="34" charset="-128"/>
              </a:rPr>
            </a:br>
            <a:r>
              <a:rPr lang="en-US" sz="2400" dirty="0" smtClean="0">
                <a:latin typeface="+mj-lt"/>
                <a:ea typeface="ＭＳ Ｐゴシック" pitchFamily="34" charset="-128"/>
                <a:sym typeface="Wingdings" pitchFamily="2" charset="2"/>
              </a:rPr>
              <a:t>- training set: 5009 từ tiếng n</a:t>
            </a:r>
            <a:r>
              <a:rPr lang="vi-VN" sz="2400" dirty="0" smtClean="0">
                <a:latin typeface="+mj-lt"/>
                <a:ea typeface="ＭＳ Ｐゴシック" pitchFamily="34" charset="-128"/>
                <a:sym typeface="Wingdings" pitchFamily="2" charset="2"/>
              </a:rPr>
              <a:t>ướ</a:t>
            </a:r>
            <a:r>
              <a:rPr lang="en-US" sz="2400" dirty="0" smtClean="0">
                <a:latin typeface="+mj-lt"/>
                <a:ea typeface="ＭＳ Ｐゴシック" pitchFamily="34" charset="-128"/>
                <a:sym typeface="Wingdings" pitchFamily="2" charset="2"/>
              </a:rPr>
              <a:t>c ngoài</a:t>
            </a:r>
            <a:br>
              <a:rPr lang="en-US" sz="2400" dirty="0" smtClean="0">
                <a:latin typeface="+mj-lt"/>
                <a:ea typeface="ＭＳ Ｐゴシック" pitchFamily="34" charset="-128"/>
                <a:sym typeface="Wingdings" pitchFamily="2" charset="2"/>
              </a:rPr>
            </a:br>
            <a:r>
              <a:rPr lang="en-US" sz="2400" dirty="0" smtClean="0">
                <a:latin typeface="+mj-lt"/>
                <a:ea typeface="ＭＳ Ｐゴシック" pitchFamily="34" charset="-128"/>
                <a:sym typeface="Wingdings" pitchFamily="2" charset="2"/>
              </a:rPr>
              <a:t>- test set: 2534 từ tiếng n</a:t>
            </a:r>
            <a:r>
              <a:rPr lang="vi-VN" sz="2400" dirty="0" smtClean="0">
                <a:latin typeface="+mj-lt"/>
                <a:ea typeface="ＭＳ Ｐゴシック" pitchFamily="34" charset="-128"/>
                <a:sym typeface="Wingdings" pitchFamily="2" charset="2"/>
              </a:rPr>
              <a:t>ướ</a:t>
            </a:r>
            <a:r>
              <a:rPr lang="en-US" sz="2400" dirty="0" smtClean="0">
                <a:latin typeface="+mj-lt"/>
                <a:ea typeface="ＭＳ Ｐゴシック" pitchFamily="34" charset="-128"/>
                <a:sym typeface="Wingdings" pitchFamily="2" charset="2"/>
              </a:rPr>
              <a:t>c ngoài</a:t>
            </a:r>
          </a:p>
          <a:p>
            <a:pPr>
              <a:buNone/>
            </a:pPr>
            <a:endParaRPr lang="en-US" sz="2400" dirty="0" smtClean="0">
              <a:latin typeface="+mj-lt"/>
              <a:ea typeface="ＭＳ Ｐゴシック" pitchFamily="34" charset="-128"/>
              <a:sym typeface="Wingdings" pitchFamily="2" charset="2"/>
            </a:endParaRPr>
          </a:p>
          <a:p>
            <a:pPr>
              <a:buNone/>
            </a:pPr>
            <a:endParaRPr lang="en-US" sz="2400" dirty="0" smtClean="0">
              <a:latin typeface="+mj-lt"/>
              <a:ea typeface="ＭＳ Ｐゴシック" pitchFamily="34" charset="-128"/>
              <a:sym typeface="Wingdings" pitchFamily="2" charset="2"/>
            </a:endParaRPr>
          </a:p>
          <a:p>
            <a:r>
              <a:rPr lang="en-US" sz="2400" dirty="0" smtClean="0">
                <a:latin typeface="+mj-lt"/>
                <a:ea typeface="ＭＳ Ｐゴシック" pitchFamily="34" charset="-128"/>
              </a:rPr>
              <a:t>Độ </a:t>
            </a:r>
            <a:r>
              <a:rPr lang="vi-VN" sz="2400" dirty="0" smtClean="0">
                <a:latin typeface="+mj-lt"/>
                <a:ea typeface="ＭＳ Ｐゴシック" pitchFamily="34" charset="-128"/>
              </a:rPr>
              <a:t>đ</a:t>
            </a:r>
            <a:r>
              <a:rPr lang="en-US" sz="2400" dirty="0" smtClean="0">
                <a:latin typeface="+mj-lt"/>
                <a:ea typeface="ＭＳ Ｐゴシック" pitchFamily="34" charset="-128"/>
              </a:rPr>
              <a:t>o đánh giá: </a:t>
            </a:r>
          </a:p>
          <a:p>
            <a:pPr lvl="1"/>
            <a:r>
              <a:rPr lang="en-US" sz="2400" dirty="0" smtClean="0">
                <a:latin typeface="+mj-lt"/>
                <a:ea typeface="ＭＳ Ｐゴシック" pitchFamily="34" charset="-128"/>
              </a:rPr>
              <a:t>PER (Phoneme Error Rate) gồm 3 loại:</a:t>
            </a:r>
            <a:br>
              <a:rPr lang="en-US" sz="2400" dirty="0" smtClean="0">
                <a:latin typeface="+mj-lt"/>
                <a:ea typeface="ＭＳ Ｐゴシック" pitchFamily="34" charset="-128"/>
              </a:rPr>
            </a:br>
            <a:r>
              <a:rPr lang="en-US" sz="2400" dirty="0" smtClean="0">
                <a:latin typeface="+mj-lt"/>
                <a:ea typeface="ＭＳ Ｐゴシック" pitchFamily="34" charset="-128"/>
              </a:rPr>
              <a:t>- insertion</a:t>
            </a:r>
            <a:br>
              <a:rPr lang="en-US" sz="2400" dirty="0" smtClean="0">
                <a:latin typeface="+mj-lt"/>
                <a:ea typeface="ＭＳ Ｐゴシック" pitchFamily="34" charset="-128"/>
              </a:rPr>
            </a:br>
            <a:r>
              <a:rPr lang="en-US" sz="2400" dirty="0" smtClean="0">
                <a:latin typeface="+mj-lt"/>
                <a:ea typeface="ＭＳ Ｐゴシック" pitchFamily="34" charset="-128"/>
              </a:rPr>
              <a:t>- deletion</a:t>
            </a:r>
            <a:br>
              <a:rPr lang="en-US" sz="2400" dirty="0" smtClean="0">
                <a:latin typeface="+mj-lt"/>
                <a:ea typeface="ＭＳ Ｐゴシック" pitchFamily="34" charset="-128"/>
              </a:rPr>
            </a:br>
            <a:r>
              <a:rPr lang="en-US" sz="2400" dirty="0" smtClean="0">
                <a:latin typeface="+mj-lt"/>
                <a:ea typeface="ＭＳ Ｐゴシック" pitchFamily="34" charset="-128"/>
              </a:rPr>
              <a:t>- substitution</a:t>
            </a:r>
          </a:p>
          <a:p>
            <a:pPr lvl="1"/>
            <a:r>
              <a:rPr lang="vi-VN" sz="2400" dirty="0" smtClean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ER (Word Error Rate)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9" name="Group 34"/>
          <p:cNvGrpSpPr>
            <a:grpSpLocks noChangeAspect="1"/>
          </p:cNvGrpSpPr>
          <p:nvPr/>
        </p:nvGrpSpPr>
        <p:grpSpPr bwMode="auto">
          <a:xfrm>
            <a:off x="2590800" y="2705100"/>
            <a:ext cx="3657600" cy="571500"/>
            <a:chOff x="3727" y="8769"/>
            <a:chExt cx="4800" cy="771"/>
          </a:xfrm>
        </p:grpSpPr>
        <p:sp>
          <p:nvSpPr>
            <p:cNvPr id="20" name="AutoShape 35"/>
            <p:cNvSpPr>
              <a:spLocks noChangeAspect="1" noChangeArrowheads="1"/>
            </p:cNvSpPr>
            <p:nvPr/>
          </p:nvSpPr>
          <p:spPr bwMode="auto">
            <a:xfrm>
              <a:off x="3727" y="8769"/>
              <a:ext cx="4800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400" b="1">
                <a:solidFill>
                  <a:srgbClr val="000000"/>
                </a:solidFill>
              </a:endParaRPr>
            </a:p>
          </p:txBody>
        </p:sp>
        <p:grpSp>
          <p:nvGrpSpPr>
            <p:cNvPr id="21" name="Group 36"/>
            <p:cNvGrpSpPr>
              <a:grpSpLocks/>
            </p:cNvGrpSpPr>
            <p:nvPr/>
          </p:nvGrpSpPr>
          <p:grpSpPr bwMode="auto">
            <a:xfrm>
              <a:off x="3727" y="8769"/>
              <a:ext cx="4800" cy="771"/>
              <a:chOff x="3727" y="8769"/>
              <a:chExt cx="4800" cy="771"/>
            </a:xfrm>
          </p:grpSpPr>
          <p:sp>
            <p:nvSpPr>
              <p:cNvPr id="22" name="Text Box 37"/>
              <p:cNvSpPr txBox="1">
                <a:spLocks noChangeArrowheads="1"/>
              </p:cNvSpPr>
              <p:nvPr/>
            </p:nvSpPr>
            <p:spPr bwMode="auto">
              <a:xfrm>
                <a:off x="3727" y="8769"/>
                <a:ext cx="3150" cy="7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ja-JP" sz="1600" b="1">
                    <a:solidFill>
                      <a:srgbClr val="000000"/>
                    </a:solidFill>
                    <a:ea typeface="MS Mincho" pitchFamily="49" charset="-128"/>
                  </a:rPr>
                  <a:t>Training set</a:t>
                </a:r>
                <a:br>
                  <a:rPr lang="en-US" altLang="ja-JP" sz="1600" b="1">
                    <a:solidFill>
                      <a:srgbClr val="000000"/>
                    </a:solidFill>
                    <a:ea typeface="MS Mincho" pitchFamily="49" charset="-128"/>
                  </a:rPr>
                </a:br>
                <a:r>
                  <a:rPr lang="en-US" altLang="ja-JP" sz="1600" b="1">
                    <a:solidFill>
                      <a:srgbClr val="000000"/>
                    </a:solidFill>
                    <a:ea typeface="MS Mincho" pitchFamily="49" charset="-128"/>
                  </a:rPr>
                  <a:t>5009</a:t>
                </a:r>
                <a:endParaRPr lang="en-US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 Box 38"/>
              <p:cNvSpPr txBox="1">
                <a:spLocks noChangeArrowheads="1"/>
              </p:cNvSpPr>
              <p:nvPr/>
            </p:nvSpPr>
            <p:spPr bwMode="auto">
              <a:xfrm>
                <a:off x="6877" y="8769"/>
                <a:ext cx="1650" cy="77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ja-JP" sz="1600" b="1">
                    <a:solidFill>
                      <a:srgbClr val="000000"/>
                    </a:solidFill>
                    <a:ea typeface="MS Mincho" pitchFamily="49" charset="-128"/>
                  </a:rPr>
                  <a:t>Test set</a:t>
                </a:r>
                <a:br>
                  <a:rPr lang="en-US" altLang="ja-JP" sz="1600" b="1">
                    <a:solidFill>
                      <a:srgbClr val="000000"/>
                    </a:solidFill>
                    <a:ea typeface="MS Mincho" pitchFamily="49" charset="-128"/>
                  </a:rPr>
                </a:br>
                <a:r>
                  <a:rPr lang="en-US" altLang="ja-JP" sz="1600" b="1">
                    <a:solidFill>
                      <a:srgbClr val="000000"/>
                    </a:solidFill>
                    <a:ea typeface="MS Mincho" pitchFamily="49" charset="-128"/>
                  </a:rPr>
                  <a:t>2534</a:t>
                </a:r>
                <a:endParaRPr lang="en-US" sz="2400" b="1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7081" name="Group 41"/>
          <p:cNvGrpSpPr>
            <a:grpSpLocks/>
          </p:cNvGrpSpPr>
          <p:nvPr/>
        </p:nvGrpSpPr>
        <p:grpSpPr bwMode="auto">
          <a:xfrm>
            <a:off x="2514601" y="1828800"/>
            <a:ext cx="5334001" cy="609600"/>
            <a:chOff x="1440" y="1296"/>
            <a:chExt cx="3360" cy="384"/>
          </a:xfrm>
        </p:grpSpPr>
        <p:grpSp>
          <p:nvGrpSpPr>
            <p:cNvPr id="87082" name="Group 42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87083" name="Freeform 43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4" name="Freeform 44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5" name="Freeform 45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6" name="Freeform 46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7" name="Freeform 47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8" name="Freeform 48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89" name="Freeform 49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090" name="Rectangle 50"/>
            <p:cNvSpPr>
              <a:spLocks noChangeArrowheads="1"/>
            </p:cNvSpPr>
            <p:nvPr/>
          </p:nvSpPr>
          <p:spPr bwMode="auto">
            <a:xfrm>
              <a:off x="1892" y="1296"/>
              <a:ext cx="2908" cy="3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07/7/7/main" xmlns="">
                  <a:gradFill rotWithShape="1">
                    <a:gsLst>
                      <a:gs pos="0">
                        <a:schemeClr val="hlink">
                          <a:gamma/>
                          <a:tint val="42353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07/7/7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Tổng quan</a:t>
              </a:r>
              <a:endParaRPr 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091" name="Line 51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92" name="Group 52"/>
          <p:cNvGrpSpPr>
            <a:grpSpLocks/>
          </p:cNvGrpSpPr>
          <p:nvPr/>
        </p:nvGrpSpPr>
        <p:grpSpPr bwMode="auto">
          <a:xfrm>
            <a:off x="2514600" y="2514600"/>
            <a:ext cx="4546601" cy="609600"/>
            <a:chOff x="1440" y="1296"/>
            <a:chExt cx="2864" cy="384"/>
          </a:xfrm>
        </p:grpSpPr>
        <p:grpSp>
          <p:nvGrpSpPr>
            <p:cNvPr id="87093" name="Group 53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87094" name="Freeform 54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5" name="Freeform 55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6" name="Freeform 56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7" name="Freeform 57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8" name="Freeform 58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9" name="Freeform 59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0" name="Freeform 60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>
                      <a:gamma/>
                      <a:tint val="24314"/>
                      <a:invGamma/>
                    </a:schemeClr>
                  </a:gs>
                  <a:gs pos="100000">
                    <a:schemeClr val="accent2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01" name="Rectangle 61"/>
            <p:cNvSpPr>
              <a:spLocks noChangeArrowheads="1"/>
            </p:cNvSpPr>
            <p:nvPr/>
          </p:nvSpPr>
          <p:spPr bwMode="auto">
            <a:xfrm>
              <a:off x="1920" y="1296"/>
              <a:ext cx="2384" cy="3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07/7/7/main" xmlns="">
                  <a:gradFill rotWithShape="1">
                    <a:gsLst>
                      <a:gs pos="0">
                        <a:schemeClr val="accent2">
                          <a:gamma/>
                          <a:tint val="24314"/>
                          <a:invGamma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07/7/7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Các mô hình chuyển ngữ</a:t>
              </a:r>
              <a:endParaRPr 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102" name="Line 62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7BA6F3"/>
              </a:solidFill>
              <a:round/>
              <a:headEnd/>
              <a:tailEnd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103" name="Group 63"/>
          <p:cNvGrpSpPr>
            <a:grpSpLocks/>
          </p:cNvGrpSpPr>
          <p:nvPr/>
        </p:nvGrpSpPr>
        <p:grpSpPr bwMode="auto">
          <a:xfrm>
            <a:off x="2514600" y="3276600"/>
            <a:ext cx="3810003" cy="609600"/>
            <a:chOff x="1440" y="1296"/>
            <a:chExt cx="2400" cy="384"/>
          </a:xfrm>
        </p:grpSpPr>
        <p:grpSp>
          <p:nvGrpSpPr>
            <p:cNvPr id="87104" name="Group 64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87105" name="Freeform 65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6" name="Freeform 66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7" name="Freeform 67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8" name="Freeform 68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09" name="Freeform 69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0" name="Freeform 70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1" name="Freeform 71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>
                      <a:gamma/>
                      <a:tint val="21176"/>
                      <a:invGamma/>
                    </a:schemeClr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12" name="Rectangle 72"/>
            <p:cNvSpPr>
              <a:spLocks noChangeArrowheads="1"/>
            </p:cNvSpPr>
            <p:nvPr/>
          </p:nvSpPr>
          <p:spPr bwMode="auto">
            <a:xfrm>
              <a:off x="1920" y="1296"/>
              <a:ext cx="1381" cy="3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07/7/7/main" xmlns="">
                  <a:gradFill rotWithShape="1">
                    <a:gsLst>
                      <a:gs pos="0">
                        <a:schemeClr val="folHlink">
                          <a:gamma/>
                          <a:tint val="21176"/>
                          <a:invGamma/>
                        </a:schemeClr>
                      </a:gs>
                      <a:gs pos="100000">
                        <a:schemeClr val="folHlink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07/7/7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Thực nghiệm </a:t>
              </a:r>
              <a:endParaRPr 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113" name="Line 73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136" name="Group 96"/>
          <p:cNvGrpSpPr>
            <a:grpSpLocks/>
          </p:cNvGrpSpPr>
          <p:nvPr/>
        </p:nvGrpSpPr>
        <p:grpSpPr bwMode="auto">
          <a:xfrm>
            <a:off x="2514600" y="4038600"/>
            <a:ext cx="3810000" cy="609600"/>
            <a:chOff x="1440" y="1296"/>
            <a:chExt cx="2400" cy="384"/>
          </a:xfrm>
        </p:grpSpPr>
        <p:grpSp>
          <p:nvGrpSpPr>
            <p:cNvPr id="87137" name="Group 97"/>
            <p:cNvGrpSpPr>
              <a:grpSpLocks/>
            </p:cNvGrpSpPr>
            <p:nvPr/>
          </p:nvGrpSpPr>
          <p:grpSpPr bwMode="auto">
            <a:xfrm>
              <a:off x="1440" y="1296"/>
              <a:ext cx="336" cy="384"/>
              <a:chOff x="982" y="214"/>
              <a:chExt cx="759" cy="872"/>
            </a:xfrm>
          </p:grpSpPr>
          <p:sp>
            <p:nvSpPr>
              <p:cNvPr id="87138" name="Freeform 98"/>
              <p:cNvSpPr>
                <a:spLocks/>
              </p:cNvSpPr>
              <p:nvPr/>
            </p:nvSpPr>
            <p:spPr bwMode="auto">
              <a:xfrm>
                <a:off x="1214" y="214"/>
                <a:ext cx="299" cy="434"/>
              </a:xfrm>
              <a:custGeom>
                <a:avLst/>
                <a:gdLst/>
                <a:ahLst/>
                <a:cxnLst>
                  <a:cxn ang="0">
                    <a:pos x="174" y="121"/>
                  </a:cxn>
                  <a:cxn ang="0">
                    <a:pos x="174" y="23"/>
                  </a:cxn>
                  <a:cxn ang="0">
                    <a:pos x="170" y="9"/>
                  </a:cxn>
                  <a:cxn ang="0">
                    <a:pos x="165" y="5"/>
                  </a:cxn>
                  <a:cxn ang="0">
                    <a:pos x="156" y="0"/>
                  </a:cxn>
                  <a:cxn ang="0">
                    <a:pos x="152" y="0"/>
                  </a:cxn>
                  <a:cxn ang="0">
                    <a:pos x="143" y="0"/>
                  </a:cxn>
                  <a:cxn ang="0">
                    <a:pos x="134" y="5"/>
                  </a:cxn>
                  <a:cxn ang="0">
                    <a:pos x="125" y="9"/>
                  </a:cxn>
                  <a:cxn ang="0">
                    <a:pos x="125" y="23"/>
                  </a:cxn>
                  <a:cxn ang="0">
                    <a:pos x="125" y="126"/>
                  </a:cxn>
                  <a:cxn ang="0">
                    <a:pos x="76" y="99"/>
                  </a:cxn>
                  <a:cxn ang="0">
                    <a:pos x="67" y="94"/>
                  </a:cxn>
                  <a:cxn ang="0">
                    <a:pos x="58" y="94"/>
                  </a:cxn>
                  <a:cxn ang="0">
                    <a:pos x="49" y="99"/>
                  </a:cxn>
                  <a:cxn ang="0">
                    <a:pos x="45" y="103"/>
                  </a:cxn>
                  <a:cxn ang="0">
                    <a:pos x="40" y="112"/>
                  </a:cxn>
                  <a:cxn ang="0">
                    <a:pos x="45" y="117"/>
                  </a:cxn>
                  <a:cxn ang="0">
                    <a:pos x="45" y="126"/>
                  </a:cxn>
                  <a:cxn ang="0">
                    <a:pos x="54" y="134"/>
                  </a:cxn>
                  <a:cxn ang="0">
                    <a:pos x="121" y="170"/>
                  </a:cxn>
                  <a:cxn ang="0">
                    <a:pos x="121" y="242"/>
                  </a:cxn>
                  <a:cxn ang="0">
                    <a:pos x="36" y="188"/>
                  </a:cxn>
                  <a:cxn ang="0">
                    <a:pos x="27" y="184"/>
                  </a:cxn>
                  <a:cxn ang="0">
                    <a:pos x="18" y="184"/>
                  </a:cxn>
                  <a:cxn ang="0">
                    <a:pos x="9" y="188"/>
                  </a:cxn>
                  <a:cxn ang="0">
                    <a:pos x="5" y="193"/>
                  </a:cxn>
                  <a:cxn ang="0">
                    <a:pos x="0" y="202"/>
                  </a:cxn>
                  <a:cxn ang="0">
                    <a:pos x="0" y="210"/>
                  </a:cxn>
                  <a:cxn ang="0">
                    <a:pos x="5" y="219"/>
                  </a:cxn>
                  <a:cxn ang="0">
                    <a:pos x="14" y="224"/>
                  </a:cxn>
                  <a:cxn ang="0">
                    <a:pos x="121" y="291"/>
                  </a:cxn>
                  <a:cxn ang="0">
                    <a:pos x="121" y="434"/>
                  </a:cxn>
                  <a:cxn ang="0">
                    <a:pos x="174" y="434"/>
                  </a:cxn>
                  <a:cxn ang="0">
                    <a:pos x="174" y="291"/>
                  </a:cxn>
                  <a:cxn ang="0">
                    <a:pos x="290" y="224"/>
                  </a:cxn>
                  <a:cxn ang="0">
                    <a:pos x="295" y="219"/>
                  </a:cxn>
                  <a:cxn ang="0">
                    <a:pos x="299" y="210"/>
                  </a:cxn>
                  <a:cxn ang="0">
                    <a:pos x="299" y="202"/>
                  </a:cxn>
                  <a:cxn ang="0">
                    <a:pos x="299" y="197"/>
                  </a:cxn>
                  <a:cxn ang="0">
                    <a:pos x="295" y="188"/>
                  </a:cxn>
                  <a:cxn ang="0">
                    <a:pos x="286" y="184"/>
                  </a:cxn>
                  <a:cxn ang="0">
                    <a:pos x="277" y="184"/>
                  </a:cxn>
                  <a:cxn ang="0">
                    <a:pos x="268" y="188"/>
                  </a:cxn>
                  <a:cxn ang="0">
                    <a:pos x="174" y="237"/>
                  </a:cxn>
                  <a:cxn ang="0">
                    <a:pos x="174" y="170"/>
                  </a:cxn>
                  <a:cxn ang="0">
                    <a:pos x="246" y="134"/>
                  </a:cxn>
                  <a:cxn ang="0">
                    <a:pos x="250" y="130"/>
                  </a:cxn>
                  <a:cxn ang="0">
                    <a:pos x="255" y="121"/>
                  </a:cxn>
                  <a:cxn ang="0">
                    <a:pos x="255" y="112"/>
                  </a:cxn>
                  <a:cxn ang="0">
                    <a:pos x="250" y="108"/>
                  </a:cxn>
                  <a:cxn ang="0">
                    <a:pos x="246" y="103"/>
                  </a:cxn>
                  <a:cxn ang="0">
                    <a:pos x="237" y="99"/>
                  </a:cxn>
                  <a:cxn ang="0">
                    <a:pos x="232" y="99"/>
                  </a:cxn>
                  <a:cxn ang="0">
                    <a:pos x="223" y="99"/>
                  </a:cxn>
                  <a:cxn ang="0">
                    <a:pos x="174" y="121"/>
                  </a:cxn>
                </a:cxnLst>
                <a:rect l="0" t="0" r="r" b="b"/>
                <a:pathLst>
                  <a:path w="299" h="434">
                    <a:moveTo>
                      <a:pt x="174" y="121"/>
                    </a:moveTo>
                    <a:lnTo>
                      <a:pt x="174" y="23"/>
                    </a:lnTo>
                    <a:lnTo>
                      <a:pt x="170" y="9"/>
                    </a:lnTo>
                    <a:lnTo>
                      <a:pt x="165" y="5"/>
                    </a:lnTo>
                    <a:lnTo>
                      <a:pt x="156" y="0"/>
                    </a:lnTo>
                    <a:lnTo>
                      <a:pt x="152" y="0"/>
                    </a:lnTo>
                    <a:lnTo>
                      <a:pt x="143" y="0"/>
                    </a:lnTo>
                    <a:lnTo>
                      <a:pt x="134" y="5"/>
                    </a:lnTo>
                    <a:lnTo>
                      <a:pt x="125" y="9"/>
                    </a:lnTo>
                    <a:lnTo>
                      <a:pt x="125" y="23"/>
                    </a:lnTo>
                    <a:lnTo>
                      <a:pt x="125" y="126"/>
                    </a:lnTo>
                    <a:lnTo>
                      <a:pt x="76" y="99"/>
                    </a:lnTo>
                    <a:lnTo>
                      <a:pt x="67" y="94"/>
                    </a:lnTo>
                    <a:lnTo>
                      <a:pt x="58" y="94"/>
                    </a:lnTo>
                    <a:lnTo>
                      <a:pt x="49" y="99"/>
                    </a:lnTo>
                    <a:lnTo>
                      <a:pt x="45" y="103"/>
                    </a:lnTo>
                    <a:lnTo>
                      <a:pt x="40" y="112"/>
                    </a:lnTo>
                    <a:lnTo>
                      <a:pt x="45" y="117"/>
                    </a:lnTo>
                    <a:lnTo>
                      <a:pt x="45" y="126"/>
                    </a:lnTo>
                    <a:lnTo>
                      <a:pt x="54" y="134"/>
                    </a:lnTo>
                    <a:lnTo>
                      <a:pt x="121" y="170"/>
                    </a:lnTo>
                    <a:lnTo>
                      <a:pt x="121" y="242"/>
                    </a:lnTo>
                    <a:lnTo>
                      <a:pt x="36" y="188"/>
                    </a:lnTo>
                    <a:lnTo>
                      <a:pt x="27" y="184"/>
                    </a:lnTo>
                    <a:lnTo>
                      <a:pt x="18" y="184"/>
                    </a:lnTo>
                    <a:lnTo>
                      <a:pt x="9" y="188"/>
                    </a:lnTo>
                    <a:lnTo>
                      <a:pt x="5" y="193"/>
                    </a:lnTo>
                    <a:lnTo>
                      <a:pt x="0" y="202"/>
                    </a:lnTo>
                    <a:lnTo>
                      <a:pt x="0" y="210"/>
                    </a:lnTo>
                    <a:lnTo>
                      <a:pt x="5" y="219"/>
                    </a:lnTo>
                    <a:lnTo>
                      <a:pt x="14" y="224"/>
                    </a:lnTo>
                    <a:lnTo>
                      <a:pt x="121" y="291"/>
                    </a:lnTo>
                    <a:lnTo>
                      <a:pt x="121" y="434"/>
                    </a:lnTo>
                    <a:lnTo>
                      <a:pt x="174" y="434"/>
                    </a:lnTo>
                    <a:lnTo>
                      <a:pt x="174" y="291"/>
                    </a:lnTo>
                    <a:lnTo>
                      <a:pt x="290" y="224"/>
                    </a:lnTo>
                    <a:lnTo>
                      <a:pt x="295" y="219"/>
                    </a:lnTo>
                    <a:lnTo>
                      <a:pt x="299" y="210"/>
                    </a:lnTo>
                    <a:lnTo>
                      <a:pt x="299" y="202"/>
                    </a:lnTo>
                    <a:lnTo>
                      <a:pt x="299" y="197"/>
                    </a:lnTo>
                    <a:lnTo>
                      <a:pt x="295" y="188"/>
                    </a:lnTo>
                    <a:lnTo>
                      <a:pt x="286" y="184"/>
                    </a:lnTo>
                    <a:lnTo>
                      <a:pt x="277" y="184"/>
                    </a:lnTo>
                    <a:lnTo>
                      <a:pt x="268" y="188"/>
                    </a:lnTo>
                    <a:lnTo>
                      <a:pt x="174" y="237"/>
                    </a:lnTo>
                    <a:lnTo>
                      <a:pt x="174" y="170"/>
                    </a:lnTo>
                    <a:lnTo>
                      <a:pt x="246" y="134"/>
                    </a:lnTo>
                    <a:lnTo>
                      <a:pt x="250" y="130"/>
                    </a:lnTo>
                    <a:lnTo>
                      <a:pt x="255" y="121"/>
                    </a:lnTo>
                    <a:lnTo>
                      <a:pt x="255" y="112"/>
                    </a:lnTo>
                    <a:lnTo>
                      <a:pt x="250" y="108"/>
                    </a:lnTo>
                    <a:lnTo>
                      <a:pt x="246" y="103"/>
                    </a:lnTo>
                    <a:lnTo>
                      <a:pt x="237" y="99"/>
                    </a:lnTo>
                    <a:lnTo>
                      <a:pt x="232" y="99"/>
                    </a:lnTo>
                    <a:lnTo>
                      <a:pt x="223" y="99"/>
                    </a:lnTo>
                    <a:lnTo>
                      <a:pt x="174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39" name="Freeform 99"/>
              <p:cNvSpPr>
                <a:spLocks/>
              </p:cNvSpPr>
              <p:nvPr/>
            </p:nvSpPr>
            <p:spPr bwMode="auto">
              <a:xfrm>
                <a:off x="982" y="398"/>
                <a:ext cx="393" cy="272"/>
              </a:xfrm>
              <a:custGeom>
                <a:avLst/>
                <a:gdLst/>
                <a:ahLst/>
                <a:cxnLst>
                  <a:cxn ang="0">
                    <a:pos x="121" y="71"/>
                  </a:cxn>
                  <a:cxn ang="0">
                    <a:pos x="36" y="22"/>
                  </a:cxn>
                  <a:cxn ang="0">
                    <a:pos x="27" y="18"/>
                  </a:cxn>
                  <a:cxn ang="0">
                    <a:pos x="18" y="18"/>
                  </a:cxn>
                  <a:cxn ang="0">
                    <a:pos x="9" y="22"/>
                  </a:cxn>
                  <a:cxn ang="0">
                    <a:pos x="5" y="31"/>
                  </a:cxn>
                  <a:cxn ang="0">
                    <a:pos x="0" y="40"/>
                  </a:cxn>
                  <a:cxn ang="0">
                    <a:pos x="0" y="49"/>
                  </a:cxn>
                  <a:cxn ang="0">
                    <a:pos x="5" y="58"/>
                  </a:cxn>
                  <a:cxn ang="0">
                    <a:pos x="9" y="62"/>
                  </a:cxn>
                  <a:cxn ang="0">
                    <a:pos x="98" y="116"/>
                  </a:cxn>
                  <a:cxn ang="0">
                    <a:pos x="54" y="143"/>
                  </a:cxn>
                  <a:cxn ang="0">
                    <a:pos x="45" y="147"/>
                  </a:cxn>
                  <a:cxn ang="0">
                    <a:pos x="40" y="156"/>
                  </a:cxn>
                  <a:cxn ang="0">
                    <a:pos x="40" y="165"/>
                  </a:cxn>
                  <a:cxn ang="0">
                    <a:pos x="40" y="174"/>
                  </a:cxn>
                  <a:cxn ang="0">
                    <a:pos x="49" y="178"/>
                  </a:cxn>
                  <a:cxn ang="0">
                    <a:pos x="54" y="183"/>
                  </a:cxn>
                  <a:cxn ang="0">
                    <a:pos x="63" y="183"/>
                  </a:cxn>
                  <a:cxn ang="0">
                    <a:pos x="72" y="183"/>
                  </a:cxn>
                  <a:cxn ang="0">
                    <a:pos x="139" y="143"/>
                  </a:cxn>
                  <a:cxn ang="0">
                    <a:pos x="197" y="178"/>
                  </a:cxn>
                  <a:cxn ang="0">
                    <a:pos x="112" y="223"/>
                  </a:cxn>
                  <a:cxn ang="0">
                    <a:pos x="103" y="232"/>
                  </a:cxn>
                  <a:cxn ang="0">
                    <a:pos x="98" y="241"/>
                  </a:cxn>
                  <a:cxn ang="0">
                    <a:pos x="98" y="246"/>
                  </a:cxn>
                  <a:cxn ang="0">
                    <a:pos x="98" y="254"/>
                  </a:cxn>
                  <a:cxn ang="0">
                    <a:pos x="103" y="263"/>
                  </a:cxn>
                  <a:cxn ang="0">
                    <a:pos x="112" y="268"/>
                  </a:cxn>
                  <a:cxn ang="0">
                    <a:pos x="121" y="268"/>
                  </a:cxn>
                  <a:cxn ang="0">
                    <a:pos x="130" y="263"/>
                  </a:cxn>
                  <a:cxn ang="0">
                    <a:pos x="241" y="201"/>
                  </a:cxn>
                  <a:cxn ang="0">
                    <a:pos x="366" y="272"/>
                  </a:cxn>
                  <a:cxn ang="0">
                    <a:pos x="393" y="228"/>
                  </a:cxn>
                  <a:cxn ang="0">
                    <a:pos x="268" y="156"/>
                  </a:cxn>
                  <a:cxn ang="0">
                    <a:pos x="268" y="22"/>
                  </a:cxn>
                  <a:cxn ang="0">
                    <a:pos x="268" y="13"/>
                  </a:cxn>
                  <a:cxn ang="0">
                    <a:pos x="264" y="9"/>
                  </a:cxn>
                  <a:cxn ang="0">
                    <a:pos x="255" y="4"/>
                  </a:cxn>
                  <a:cxn ang="0">
                    <a:pos x="250" y="0"/>
                  </a:cxn>
                  <a:cxn ang="0">
                    <a:pos x="241" y="0"/>
                  </a:cxn>
                  <a:cxn ang="0">
                    <a:pos x="232" y="4"/>
                  </a:cxn>
                  <a:cxn ang="0">
                    <a:pos x="228" y="13"/>
                  </a:cxn>
                  <a:cxn ang="0">
                    <a:pos x="228" y="22"/>
                  </a:cxn>
                  <a:cxn ang="0">
                    <a:pos x="223" y="129"/>
                  </a:cxn>
                  <a:cxn ang="0">
                    <a:pos x="165" y="94"/>
                  </a:cxn>
                  <a:cxn ang="0">
                    <a:pos x="170" y="18"/>
                  </a:cxn>
                  <a:cxn ang="0">
                    <a:pos x="165" y="9"/>
                  </a:cxn>
                  <a:cxn ang="0">
                    <a:pos x="161" y="4"/>
                  </a:cxn>
                  <a:cxn ang="0">
                    <a:pos x="156" y="0"/>
                  </a:cxn>
                  <a:cxn ang="0">
                    <a:pos x="148" y="0"/>
                  </a:cxn>
                  <a:cxn ang="0">
                    <a:pos x="139" y="0"/>
                  </a:cxn>
                  <a:cxn ang="0">
                    <a:pos x="134" y="4"/>
                  </a:cxn>
                  <a:cxn ang="0">
                    <a:pos x="130" y="9"/>
                  </a:cxn>
                  <a:cxn ang="0">
                    <a:pos x="125" y="18"/>
                  </a:cxn>
                  <a:cxn ang="0">
                    <a:pos x="121" y="71"/>
                  </a:cxn>
                </a:cxnLst>
                <a:rect l="0" t="0" r="r" b="b"/>
                <a:pathLst>
                  <a:path w="393" h="272">
                    <a:moveTo>
                      <a:pt x="121" y="71"/>
                    </a:moveTo>
                    <a:lnTo>
                      <a:pt x="36" y="22"/>
                    </a:lnTo>
                    <a:lnTo>
                      <a:pt x="27" y="18"/>
                    </a:lnTo>
                    <a:lnTo>
                      <a:pt x="18" y="18"/>
                    </a:lnTo>
                    <a:lnTo>
                      <a:pt x="9" y="22"/>
                    </a:lnTo>
                    <a:lnTo>
                      <a:pt x="5" y="31"/>
                    </a:lnTo>
                    <a:lnTo>
                      <a:pt x="0" y="40"/>
                    </a:lnTo>
                    <a:lnTo>
                      <a:pt x="0" y="49"/>
                    </a:lnTo>
                    <a:lnTo>
                      <a:pt x="5" y="58"/>
                    </a:lnTo>
                    <a:lnTo>
                      <a:pt x="9" y="62"/>
                    </a:lnTo>
                    <a:lnTo>
                      <a:pt x="98" y="116"/>
                    </a:lnTo>
                    <a:lnTo>
                      <a:pt x="54" y="143"/>
                    </a:lnTo>
                    <a:lnTo>
                      <a:pt x="45" y="147"/>
                    </a:lnTo>
                    <a:lnTo>
                      <a:pt x="40" y="156"/>
                    </a:lnTo>
                    <a:lnTo>
                      <a:pt x="40" y="165"/>
                    </a:lnTo>
                    <a:lnTo>
                      <a:pt x="40" y="174"/>
                    </a:lnTo>
                    <a:lnTo>
                      <a:pt x="49" y="178"/>
                    </a:lnTo>
                    <a:lnTo>
                      <a:pt x="54" y="183"/>
                    </a:lnTo>
                    <a:lnTo>
                      <a:pt x="63" y="183"/>
                    </a:lnTo>
                    <a:lnTo>
                      <a:pt x="72" y="183"/>
                    </a:lnTo>
                    <a:lnTo>
                      <a:pt x="139" y="143"/>
                    </a:lnTo>
                    <a:lnTo>
                      <a:pt x="197" y="178"/>
                    </a:lnTo>
                    <a:lnTo>
                      <a:pt x="112" y="223"/>
                    </a:lnTo>
                    <a:lnTo>
                      <a:pt x="103" y="232"/>
                    </a:lnTo>
                    <a:lnTo>
                      <a:pt x="98" y="241"/>
                    </a:lnTo>
                    <a:lnTo>
                      <a:pt x="98" y="246"/>
                    </a:lnTo>
                    <a:lnTo>
                      <a:pt x="98" y="254"/>
                    </a:lnTo>
                    <a:lnTo>
                      <a:pt x="103" y="263"/>
                    </a:lnTo>
                    <a:lnTo>
                      <a:pt x="112" y="268"/>
                    </a:lnTo>
                    <a:lnTo>
                      <a:pt x="121" y="268"/>
                    </a:lnTo>
                    <a:lnTo>
                      <a:pt x="130" y="263"/>
                    </a:lnTo>
                    <a:lnTo>
                      <a:pt x="241" y="201"/>
                    </a:lnTo>
                    <a:lnTo>
                      <a:pt x="366" y="272"/>
                    </a:lnTo>
                    <a:lnTo>
                      <a:pt x="393" y="228"/>
                    </a:lnTo>
                    <a:lnTo>
                      <a:pt x="268" y="156"/>
                    </a:lnTo>
                    <a:lnTo>
                      <a:pt x="268" y="22"/>
                    </a:lnTo>
                    <a:lnTo>
                      <a:pt x="268" y="13"/>
                    </a:lnTo>
                    <a:lnTo>
                      <a:pt x="264" y="9"/>
                    </a:lnTo>
                    <a:lnTo>
                      <a:pt x="255" y="4"/>
                    </a:lnTo>
                    <a:lnTo>
                      <a:pt x="250" y="0"/>
                    </a:lnTo>
                    <a:lnTo>
                      <a:pt x="241" y="0"/>
                    </a:lnTo>
                    <a:lnTo>
                      <a:pt x="232" y="4"/>
                    </a:lnTo>
                    <a:lnTo>
                      <a:pt x="228" y="13"/>
                    </a:lnTo>
                    <a:lnTo>
                      <a:pt x="228" y="22"/>
                    </a:lnTo>
                    <a:lnTo>
                      <a:pt x="223" y="129"/>
                    </a:lnTo>
                    <a:lnTo>
                      <a:pt x="165" y="94"/>
                    </a:lnTo>
                    <a:lnTo>
                      <a:pt x="170" y="18"/>
                    </a:lnTo>
                    <a:lnTo>
                      <a:pt x="165" y="9"/>
                    </a:lnTo>
                    <a:lnTo>
                      <a:pt x="161" y="4"/>
                    </a:lnTo>
                    <a:lnTo>
                      <a:pt x="156" y="0"/>
                    </a:lnTo>
                    <a:lnTo>
                      <a:pt x="148" y="0"/>
                    </a:lnTo>
                    <a:lnTo>
                      <a:pt x="139" y="0"/>
                    </a:lnTo>
                    <a:lnTo>
                      <a:pt x="134" y="4"/>
                    </a:lnTo>
                    <a:lnTo>
                      <a:pt x="130" y="9"/>
                    </a:lnTo>
                    <a:lnTo>
                      <a:pt x="125" y="18"/>
                    </a:lnTo>
                    <a:lnTo>
                      <a:pt x="121" y="7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40" name="Freeform 100"/>
              <p:cNvSpPr>
                <a:spLocks/>
              </p:cNvSpPr>
              <p:nvPr/>
            </p:nvSpPr>
            <p:spPr bwMode="auto">
              <a:xfrm>
                <a:off x="982" y="626"/>
                <a:ext cx="393" cy="277"/>
              </a:xfrm>
              <a:custGeom>
                <a:avLst/>
                <a:gdLst/>
                <a:ahLst/>
                <a:cxnLst>
                  <a:cxn ang="0">
                    <a:pos x="98" y="156"/>
                  </a:cxn>
                  <a:cxn ang="0">
                    <a:pos x="9" y="205"/>
                  </a:cxn>
                  <a:cxn ang="0">
                    <a:pos x="0" y="214"/>
                  </a:cxn>
                  <a:cxn ang="0">
                    <a:pos x="0" y="223"/>
                  </a:cxn>
                  <a:cxn ang="0">
                    <a:pos x="0" y="228"/>
                  </a:cxn>
                  <a:cxn ang="0">
                    <a:pos x="0" y="237"/>
                  </a:cxn>
                  <a:cxn ang="0">
                    <a:pos x="9" y="246"/>
                  </a:cxn>
                  <a:cxn ang="0">
                    <a:pos x="14" y="250"/>
                  </a:cxn>
                  <a:cxn ang="0">
                    <a:pos x="23" y="250"/>
                  </a:cxn>
                  <a:cxn ang="0">
                    <a:pos x="36" y="250"/>
                  </a:cxn>
                  <a:cxn ang="0">
                    <a:pos x="125" y="196"/>
                  </a:cxn>
                  <a:cxn ang="0">
                    <a:pos x="125" y="250"/>
                  </a:cxn>
                  <a:cxn ang="0">
                    <a:pos x="125" y="263"/>
                  </a:cxn>
                  <a:cxn ang="0">
                    <a:pos x="130" y="268"/>
                  </a:cxn>
                  <a:cxn ang="0">
                    <a:pos x="139" y="272"/>
                  </a:cxn>
                  <a:cxn ang="0">
                    <a:pos x="143" y="277"/>
                  </a:cxn>
                  <a:cxn ang="0">
                    <a:pos x="152" y="277"/>
                  </a:cxn>
                  <a:cxn ang="0">
                    <a:pos x="161" y="272"/>
                  </a:cxn>
                  <a:cxn ang="0">
                    <a:pos x="165" y="263"/>
                  </a:cxn>
                  <a:cxn ang="0">
                    <a:pos x="165" y="254"/>
                  </a:cxn>
                  <a:cxn ang="0">
                    <a:pos x="165" y="178"/>
                  </a:cxn>
                  <a:cxn ang="0">
                    <a:pos x="223" y="143"/>
                  </a:cxn>
                  <a:cxn ang="0">
                    <a:pos x="223" y="241"/>
                  </a:cxn>
                  <a:cxn ang="0">
                    <a:pos x="223" y="250"/>
                  </a:cxn>
                  <a:cxn ang="0">
                    <a:pos x="228" y="259"/>
                  </a:cxn>
                  <a:cxn ang="0">
                    <a:pos x="237" y="263"/>
                  </a:cxn>
                  <a:cxn ang="0">
                    <a:pos x="246" y="268"/>
                  </a:cxn>
                  <a:cxn ang="0">
                    <a:pos x="255" y="268"/>
                  </a:cxn>
                  <a:cxn ang="0">
                    <a:pos x="259" y="263"/>
                  </a:cxn>
                  <a:cxn ang="0">
                    <a:pos x="264" y="254"/>
                  </a:cxn>
                  <a:cxn ang="0">
                    <a:pos x="268" y="246"/>
                  </a:cxn>
                  <a:cxn ang="0">
                    <a:pos x="268" y="116"/>
                  </a:cxn>
                  <a:cxn ang="0">
                    <a:pos x="393" y="44"/>
                  </a:cxn>
                  <a:cxn ang="0">
                    <a:pos x="366" y="0"/>
                  </a:cxn>
                  <a:cxn ang="0">
                    <a:pos x="241" y="71"/>
                  </a:cxn>
                  <a:cxn ang="0">
                    <a:pos x="125" y="4"/>
                  </a:cxn>
                  <a:cxn ang="0">
                    <a:pos x="121" y="0"/>
                  </a:cxn>
                  <a:cxn ang="0">
                    <a:pos x="112" y="0"/>
                  </a:cxn>
                  <a:cxn ang="0">
                    <a:pos x="103" y="4"/>
                  </a:cxn>
                  <a:cxn ang="0">
                    <a:pos x="98" y="9"/>
                  </a:cxn>
                  <a:cxn ang="0">
                    <a:pos x="94" y="18"/>
                  </a:cxn>
                  <a:cxn ang="0">
                    <a:pos x="94" y="26"/>
                  </a:cxn>
                  <a:cxn ang="0">
                    <a:pos x="98" y="35"/>
                  </a:cxn>
                  <a:cxn ang="0">
                    <a:pos x="107" y="40"/>
                  </a:cxn>
                  <a:cxn ang="0">
                    <a:pos x="197" y="98"/>
                  </a:cxn>
                  <a:cxn ang="0">
                    <a:pos x="139" y="129"/>
                  </a:cxn>
                  <a:cxn ang="0">
                    <a:pos x="72" y="89"/>
                  </a:cxn>
                  <a:cxn ang="0">
                    <a:pos x="63" y="85"/>
                  </a:cxn>
                  <a:cxn ang="0">
                    <a:pos x="58" y="85"/>
                  </a:cxn>
                  <a:cxn ang="0">
                    <a:pos x="49" y="89"/>
                  </a:cxn>
                  <a:cxn ang="0">
                    <a:pos x="45" y="98"/>
                  </a:cxn>
                  <a:cxn ang="0">
                    <a:pos x="45" y="102"/>
                  </a:cxn>
                  <a:cxn ang="0">
                    <a:pos x="45" y="111"/>
                  </a:cxn>
                  <a:cxn ang="0">
                    <a:pos x="45" y="120"/>
                  </a:cxn>
                  <a:cxn ang="0">
                    <a:pos x="54" y="125"/>
                  </a:cxn>
                  <a:cxn ang="0">
                    <a:pos x="98" y="156"/>
                  </a:cxn>
                </a:cxnLst>
                <a:rect l="0" t="0" r="r" b="b"/>
                <a:pathLst>
                  <a:path w="393" h="277">
                    <a:moveTo>
                      <a:pt x="98" y="156"/>
                    </a:moveTo>
                    <a:lnTo>
                      <a:pt x="9" y="205"/>
                    </a:lnTo>
                    <a:lnTo>
                      <a:pt x="0" y="214"/>
                    </a:lnTo>
                    <a:lnTo>
                      <a:pt x="0" y="223"/>
                    </a:lnTo>
                    <a:lnTo>
                      <a:pt x="0" y="228"/>
                    </a:lnTo>
                    <a:lnTo>
                      <a:pt x="0" y="237"/>
                    </a:lnTo>
                    <a:lnTo>
                      <a:pt x="9" y="246"/>
                    </a:lnTo>
                    <a:lnTo>
                      <a:pt x="14" y="250"/>
                    </a:lnTo>
                    <a:lnTo>
                      <a:pt x="23" y="250"/>
                    </a:lnTo>
                    <a:lnTo>
                      <a:pt x="36" y="250"/>
                    </a:lnTo>
                    <a:lnTo>
                      <a:pt x="125" y="196"/>
                    </a:lnTo>
                    <a:lnTo>
                      <a:pt x="125" y="250"/>
                    </a:lnTo>
                    <a:lnTo>
                      <a:pt x="125" y="263"/>
                    </a:lnTo>
                    <a:lnTo>
                      <a:pt x="130" y="268"/>
                    </a:lnTo>
                    <a:lnTo>
                      <a:pt x="139" y="272"/>
                    </a:lnTo>
                    <a:lnTo>
                      <a:pt x="143" y="277"/>
                    </a:lnTo>
                    <a:lnTo>
                      <a:pt x="152" y="277"/>
                    </a:lnTo>
                    <a:lnTo>
                      <a:pt x="161" y="272"/>
                    </a:lnTo>
                    <a:lnTo>
                      <a:pt x="165" y="263"/>
                    </a:lnTo>
                    <a:lnTo>
                      <a:pt x="165" y="254"/>
                    </a:lnTo>
                    <a:lnTo>
                      <a:pt x="165" y="178"/>
                    </a:lnTo>
                    <a:lnTo>
                      <a:pt x="223" y="143"/>
                    </a:lnTo>
                    <a:lnTo>
                      <a:pt x="223" y="241"/>
                    </a:lnTo>
                    <a:lnTo>
                      <a:pt x="223" y="250"/>
                    </a:lnTo>
                    <a:lnTo>
                      <a:pt x="228" y="259"/>
                    </a:lnTo>
                    <a:lnTo>
                      <a:pt x="237" y="263"/>
                    </a:lnTo>
                    <a:lnTo>
                      <a:pt x="246" y="268"/>
                    </a:lnTo>
                    <a:lnTo>
                      <a:pt x="255" y="268"/>
                    </a:lnTo>
                    <a:lnTo>
                      <a:pt x="259" y="263"/>
                    </a:lnTo>
                    <a:lnTo>
                      <a:pt x="264" y="254"/>
                    </a:lnTo>
                    <a:lnTo>
                      <a:pt x="268" y="246"/>
                    </a:lnTo>
                    <a:lnTo>
                      <a:pt x="268" y="116"/>
                    </a:lnTo>
                    <a:lnTo>
                      <a:pt x="393" y="44"/>
                    </a:lnTo>
                    <a:lnTo>
                      <a:pt x="366" y="0"/>
                    </a:lnTo>
                    <a:lnTo>
                      <a:pt x="241" y="71"/>
                    </a:lnTo>
                    <a:lnTo>
                      <a:pt x="125" y="4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3" y="4"/>
                    </a:lnTo>
                    <a:lnTo>
                      <a:pt x="98" y="9"/>
                    </a:lnTo>
                    <a:lnTo>
                      <a:pt x="94" y="18"/>
                    </a:lnTo>
                    <a:lnTo>
                      <a:pt x="94" y="26"/>
                    </a:lnTo>
                    <a:lnTo>
                      <a:pt x="98" y="35"/>
                    </a:lnTo>
                    <a:lnTo>
                      <a:pt x="107" y="40"/>
                    </a:lnTo>
                    <a:lnTo>
                      <a:pt x="197" y="98"/>
                    </a:lnTo>
                    <a:lnTo>
                      <a:pt x="139" y="129"/>
                    </a:lnTo>
                    <a:lnTo>
                      <a:pt x="72" y="89"/>
                    </a:lnTo>
                    <a:lnTo>
                      <a:pt x="63" y="85"/>
                    </a:lnTo>
                    <a:lnTo>
                      <a:pt x="58" y="85"/>
                    </a:lnTo>
                    <a:lnTo>
                      <a:pt x="49" y="89"/>
                    </a:lnTo>
                    <a:lnTo>
                      <a:pt x="45" y="98"/>
                    </a:lnTo>
                    <a:lnTo>
                      <a:pt x="45" y="102"/>
                    </a:lnTo>
                    <a:lnTo>
                      <a:pt x="45" y="111"/>
                    </a:lnTo>
                    <a:lnTo>
                      <a:pt x="45" y="120"/>
                    </a:lnTo>
                    <a:lnTo>
                      <a:pt x="54" y="125"/>
                    </a:lnTo>
                    <a:lnTo>
                      <a:pt x="98" y="15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41" name="Freeform 101"/>
              <p:cNvSpPr>
                <a:spLocks/>
              </p:cNvSpPr>
              <p:nvPr/>
            </p:nvSpPr>
            <p:spPr bwMode="auto">
              <a:xfrm>
                <a:off x="1210" y="648"/>
                <a:ext cx="299" cy="438"/>
              </a:xfrm>
              <a:custGeom>
                <a:avLst/>
                <a:gdLst/>
                <a:ahLst/>
                <a:cxnLst>
                  <a:cxn ang="0">
                    <a:pos x="125" y="313"/>
                  </a:cxn>
                  <a:cxn ang="0">
                    <a:pos x="125" y="411"/>
                  </a:cxn>
                  <a:cxn ang="0">
                    <a:pos x="129" y="425"/>
                  </a:cxn>
                  <a:cxn ang="0">
                    <a:pos x="134" y="429"/>
                  </a:cxn>
                  <a:cxn ang="0">
                    <a:pos x="143" y="434"/>
                  </a:cxn>
                  <a:cxn ang="0">
                    <a:pos x="147" y="438"/>
                  </a:cxn>
                  <a:cxn ang="0">
                    <a:pos x="156" y="434"/>
                  </a:cxn>
                  <a:cxn ang="0">
                    <a:pos x="165" y="429"/>
                  </a:cxn>
                  <a:cxn ang="0">
                    <a:pos x="174" y="425"/>
                  </a:cxn>
                  <a:cxn ang="0">
                    <a:pos x="174" y="411"/>
                  </a:cxn>
                  <a:cxn ang="0">
                    <a:pos x="174" y="308"/>
                  </a:cxn>
                  <a:cxn ang="0">
                    <a:pos x="223" y="335"/>
                  </a:cxn>
                  <a:cxn ang="0">
                    <a:pos x="232" y="340"/>
                  </a:cxn>
                  <a:cxn ang="0">
                    <a:pos x="241" y="340"/>
                  </a:cxn>
                  <a:cxn ang="0">
                    <a:pos x="250" y="335"/>
                  </a:cxn>
                  <a:cxn ang="0">
                    <a:pos x="254" y="331"/>
                  </a:cxn>
                  <a:cxn ang="0">
                    <a:pos x="254" y="322"/>
                  </a:cxn>
                  <a:cxn ang="0">
                    <a:pos x="254" y="317"/>
                  </a:cxn>
                  <a:cxn ang="0">
                    <a:pos x="254" y="308"/>
                  </a:cxn>
                  <a:cxn ang="0">
                    <a:pos x="245" y="300"/>
                  </a:cxn>
                  <a:cxn ang="0">
                    <a:pos x="178" y="264"/>
                  </a:cxn>
                  <a:cxn ang="0">
                    <a:pos x="178" y="192"/>
                  </a:cxn>
                  <a:cxn ang="0">
                    <a:pos x="263" y="246"/>
                  </a:cxn>
                  <a:cxn ang="0">
                    <a:pos x="272" y="250"/>
                  </a:cxn>
                  <a:cxn ang="0">
                    <a:pos x="281" y="250"/>
                  </a:cxn>
                  <a:cxn ang="0">
                    <a:pos x="290" y="246"/>
                  </a:cxn>
                  <a:cxn ang="0">
                    <a:pos x="294" y="241"/>
                  </a:cxn>
                  <a:cxn ang="0">
                    <a:pos x="299" y="232"/>
                  </a:cxn>
                  <a:cxn ang="0">
                    <a:pos x="299" y="224"/>
                  </a:cxn>
                  <a:cxn ang="0">
                    <a:pos x="294" y="215"/>
                  </a:cxn>
                  <a:cxn ang="0">
                    <a:pos x="285" y="210"/>
                  </a:cxn>
                  <a:cxn ang="0">
                    <a:pos x="178" y="143"/>
                  </a:cxn>
                  <a:cxn ang="0">
                    <a:pos x="178" y="0"/>
                  </a:cxn>
                  <a:cxn ang="0">
                    <a:pos x="125" y="0"/>
                  </a:cxn>
                  <a:cxn ang="0">
                    <a:pos x="125" y="143"/>
                  </a:cxn>
                  <a:cxn ang="0">
                    <a:pos x="9" y="210"/>
                  </a:cxn>
                  <a:cxn ang="0">
                    <a:pos x="4" y="215"/>
                  </a:cxn>
                  <a:cxn ang="0">
                    <a:pos x="0" y="224"/>
                  </a:cxn>
                  <a:cxn ang="0">
                    <a:pos x="0" y="232"/>
                  </a:cxn>
                  <a:cxn ang="0">
                    <a:pos x="0" y="237"/>
                  </a:cxn>
                  <a:cxn ang="0">
                    <a:pos x="4" y="246"/>
                  </a:cxn>
                  <a:cxn ang="0">
                    <a:pos x="13" y="250"/>
                  </a:cxn>
                  <a:cxn ang="0">
                    <a:pos x="22" y="250"/>
                  </a:cxn>
                  <a:cxn ang="0">
                    <a:pos x="31" y="246"/>
                  </a:cxn>
                  <a:cxn ang="0">
                    <a:pos x="125" y="197"/>
                  </a:cxn>
                  <a:cxn ang="0">
                    <a:pos x="125" y="264"/>
                  </a:cxn>
                  <a:cxn ang="0">
                    <a:pos x="53" y="300"/>
                  </a:cxn>
                  <a:cxn ang="0">
                    <a:pos x="49" y="304"/>
                  </a:cxn>
                  <a:cxn ang="0">
                    <a:pos x="44" y="313"/>
                  </a:cxn>
                  <a:cxn ang="0">
                    <a:pos x="44" y="322"/>
                  </a:cxn>
                  <a:cxn ang="0">
                    <a:pos x="49" y="326"/>
                  </a:cxn>
                  <a:cxn ang="0">
                    <a:pos x="53" y="331"/>
                  </a:cxn>
                  <a:cxn ang="0">
                    <a:pos x="62" y="335"/>
                  </a:cxn>
                  <a:cxn ang="0">
                    <a:pos x="67" y="335"/>
                  </a:cxn>
                  <a:cxn ang="0">
                    <a:pos x="76" y="335"/>
                  </a:cxn>
                  <a:cxn ang="0">
                    <a:pos x="125" y="313"/>
                  </a:cxn>
                </a:cxnLst>
                <a:rect l="0" t="0" r="r" b="b"/>
                <a:pathLst>
                  <a:path w="299" h="438">
                    <a:moveTo>
                      <a:pt x="125" y="313"/>
                    </a:moveTo>
                    <a:lnTo>
                      <a:pt x="125" y="411"/>
                    </a:lnTo>
                    <a:lnTo>
                      <a:pt x="129" y="425"/>
                    </a:lnTo>
                    <a:lnTo>
                      <a:pt x="134" y="429"/>
                    </a:lnTo>
                    <a:lnTo>
                      <a:pt x="143" y="434"/>
                    </a:lnTo>
                    <a:lnTo>
                      <a:pt x="147" y="438"/>
                    </a:lnTo>
                    <a:lnTo>
                      <a:pt x="156" y="434"/>
                    </a:lnTo>
                    <a:lnTo>
                      <a:pt x="165" y="429"/>
                    </a:lnTo>
                    <a:lnTo>
                      <a:pt x="174" y="425"/>
                    </a:lnTo>
                    <a:lnTo>
                      <a:pt x="174" y="411"/>
                    </a:lnTo>
                    <a:lnTo>
                      <a:pt x="174" y="308"/>
                    </a:lnTo>
                    <a:lnTo>
                      <a:pt x="223" y="335"/>
                    </a:lnTo>
                    <a:lnTo>
                      <a:pt x="232" y="340"/>
                    </a:lnTo>
                    <a:lnTo>
                      <a:pt x="241" y="340"/>
                    </a:lnTo>
                    <a:lnTo>
                      <a:pt x="250" y="335"/>
                    </a:lnTo>
                    <a:lnTo>
                      <a:pt x="254" y="331"/>
                    </a:lnTo>
                    <a:lnTo>
                      <a:pt x="254" y="322"/>
                    </a:lnTo>
                    <a:lnTo>
                      <a:pt x="254" y="317"/>
                    </a:lnTo>
                    <a:lnTo>
                      <a:pt x="254" y="308"/>
                    </a:lnTo>
                    <a:lnTo>
                      <a:pt x="245" y="300"/>
                    </a:lnTo>
                    <a:lnTo>
                      <a:pt x="178" y="264"/>
                    </a:lnTo>
                    <a:lnTo>
                      <a:pt x="178" y="192"/>
                    </a:lnTo>
                    <a:lnTo>
                      <a:pt x="263" y="246"/>
                    </a:lnTo>
                    <a:lnTo>
                      <a:pt x="272" y="250"/>
                    </a:lnTo>
                    <a:lnTo>
                      <a:pt x="281" y="250"/>
                    </a:lnTo>
                    <a:lnTo>
                      <a:pt x="290" y="246"/>
                    </a:lnTo>
                    <a:lnTo>
                      <a:pt x="294" y="241"/>
                    </a:lnTo>
                    <a:lnTo>
                      <a:pt x="299" y="232"/>
                    </a:lnTo>
                    <a:lnTo>
                      <a:pt x="299" y="224"/>
                    </a:lnTo>
                    <a:lnTo>
                      <a:pt x="294" y="215"/>
                    </a:lnTo>
                    <a:lnTo>
                      <a:pt x="285" y="210"/>
                    </a:lnTo>
                    <a:lnTo>
                      <a:pt x="178" y="143"/>
                    </a:lnTo>
                    <a:lnTo>
                      <a:pt x="178" y="0"/>
                    </a:lnTo>
                    <a:lnTo>
                      <a:pt x="125" y="0"/>
                    </a:lnTo>
                    <a:lnTo>
                      <a:pt x="125" y="143"/>
                    </a:lnTo>
                    <a:lnTo>
                      <a:pt x="9" y="210"/>
                    </a:lnTo>
                    <a:lnTo>
                      <a:pt x="4" y="215"/>
                    </a:lnTo>
                    <a:lnTo>
                      <a:pt x="0" y="224"/>
                    </a:lnTo>
                    <a:lnTo>
                      <a:pt x="0" y="232"/>
                    </a:lnTo>
                    <a:lnTo>
                      <a:pt x="0" y="237"/>
                    </a:lnTo>
                    <a:lnTo>
                      <a:pt x="4" y="246"/>
                    </a:lnTo>
                    <a:lnTo>
                      <a:pt x="13" y="250"/>
                    </a:lnTo>
                    <a:lnTo>
                      <a:pt x="22" y="250"/>
                    </a:lnTo>
                    <a:lnTo>
                      <a:pt x="31" y="246"/>
                    </a:lnTo>
                    <a:lnTo>
                      <a:pt x="125" y="197"/>
                    </a:lnTo>
                    <a:lnTo>
                      <a:pt x="125" y="264"/>
                    </a:lnTo>
                    <a:lnTo>
                      <a:pt x="53" y="300"/>
                    </a:lnTo>
                    <a:lnTo>
                      <a:pt x="49" y="304"/>
                    </a:lnTo>
                    <a:lnTo>
                      <a:pt x="44" y="313"/>
                    </a:lnTo>
                    <a:lnTo>
                      <a:pt x="44" y="322"/>
                    </a:lnTo>
                    <a:lnTo>
                      <a:pt x="49" y="326"/>
                    </a:lnTo>
                    <a:lnTo>
                      <a:pt x="53" y="331"/>
                    </a:lnTo>
                    <a:lnTo>
                      <a:pt x="62" y="335"/>
                    </a:lnTo>
                    <a:lnTo>
                      <a:pt x="67" y="335"/>
                    </a:lnTo>
                    <a:lnTo>
                      <a:pt x="76" y="335"/>
                    </a:lnTo>
                    <a:lnTo>
                      <a:pt x="125" y="313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42" name="Freeform 102"/>
              <p:cNvSpPr>
                <a:spLocks/>
              </p:cNvSpPr>
              <p:nvPr/>
            </p:nvSpPr>
            <p:spPr bwMode="auto">
              <a:xfrm>
                <a:off x="1348" y="626"/>
                <a:ext cx="393" cy="272"/>
              </a:xfrm>
              <a:custGeom>
                <a:avLst/>
                <a:gdLst/>
                <a:ahLst/>
                <a:cxnLst>
                  <a:cxn ang="0">
                    <a:pos x="272" y="201"/>
                  </a:cxn>
                  <a:cxn ang="0">
                    <a:pos x="357" y="250"/>
                  </a:cxn>
                  <a:cxn ang="0">
                    <a:pos x="366" y="254"/>
                  </a:cxn>
                  <a:cxn ang="0">
                    <a:pos x="375" y="254"/>
                  </a:cxn>
                  <a:cxn ang="0">
                    <a:pos x="384" y="250"/>
                  </a:cxn>
                  <a:cxn ang="0">
                    <a:pos x="388" y="241"/>
                  </a:cxn>
                  <a:cxn ang="0">
                    <a:pos x="393" y="232"/>
                  </a:cxn>
                  <a:cxn ang="0">
                    <a:pos x="393" y="223"/>
                  </a:cxn>
                  <a:cxn ang="0">
                    <a:pos x="388" y="214"/>
                  </a:cxn>
                  <a:cxn ang="0">
                    <a:pos x="384" y="210"/>
                  </a:cxn>
                  <a:cxn ang="0">
                    <a:pos x="295" y="156"/>
                  </a:cxn>
                  <a:cxn ang="0">
                    <a:pos x="339" y="129"/>
                  </a:cxn>
                  <a:cxn ang="0">
                    <a:pos x="348" y="125"/>
                  </a:cxn>
                  <a:cxn ang="0">
                    <a:pos x="353" y="116"/>
                  </a:cxn>
                  <a:cxn ang="0">
                    <a:pos x="353" y="107"/>
                  </a:cxn>
                  <a:cxn ang="0">
                    <a:pos x="353" y="98"/>
                  </a:cxn>
                  <a:cxn ang="0">
                    <a:pos x="344" y="94"/>
                  </a:cxn>
                  <a:cxn ang="0">
                    <a:pos x="339" y="89"/>
                  </a:cxn>
                  <a:cxn ang="0">
                    <a:pos x="330" y="89"/>
                  </a:cxn>
                  <a:cxn ang="0">
                    <a:pos x="321" y="89"/>
                  </a:cxn>
                  <a:cxn ang="0">
                    <a:pos x="254" y="129"/>
                  </a:cxn>
                  <a:cxn ang="0">
                    <a:pos x="196" y="94"/>
                  </a:cxn>
                  <a:cxn ang="0">
                    <a:pos x="281" y="49"/>
                  </a:cxn>
                  <a:cxn ang="0">
                    <a:pos x="290" y="40"/>
                  </a:cxn>
                  <a:cxn ang="0">
                    <a:pos x="295" y="31"/>
                  </a:cxn>
                  <a:cxn ang="0">
                    <a:pos x="295" y="26"/>
                  </a:cxn>
                  <a:cxn ang="0">
                    <a:pos x="295" y="18"/>
                  </a:cxn>
                  <a:cxn ang="0">
                    <a:pos x="290" y="9"/>
                  </a:cxn>
                  <a:cxn ang="0">
                    <a:pos x="281" y="4"/>
                  </a:cxn>
                  <a:cxn ang="0">
                    <a:pos x="272" y="4"/>
                  </a:cxn>
                  <a:cxn ang="0">
                    <a:pos x="263" y="9"/>
                  </a:cxn>
                  <a:cxn ang="0">
                    <a:pos x="152" y="71"/>
                  </a:cxn>
                  <a:cxn ang="0">
                    <a:pos x="27" y="0"/>
                  </a:cxn>
                  <a:cxn ang="0">
                    <a:pos x="0" y="44"/>
                  </a:cxn>
                  <a:cxn ang="0">
                    <a:pos x="125" y="116"/>
                  </a:cxn>
                  <a:cxn ang="0">
                    <a:pos x="125" y="250"/>
                  </a:cxn>
                  <a:cxn ang="0">
                    <a:pos x="125" y="259"/>
                  </a:cxn>
                  <a:cxn ang="0">
                    <a:pos x="129" y="263"/>
                  </a:cxn>
                  <a:cxn ang="0">
                    <a:pos x="138" y="268"/>
                  </a:cxn>
                  <a:cxn ang="0">
                    <a:pos x="143" y="272"/>
                  </a:cxn>
                  <a:cxn ang="0">
                    <a:pos x="152" y="272"/>
                  </a:cxn>
                  <a:cxn ang="0">
                    <a:pos x="161" y="268"/>
                  </a:cxn>
                  <a:cxn ang="0">
                    <a:pos x="165" y="259"/>
                  </a:cxn>
                  <a:cxn ang="0">
                    <a:pos x="165" y="250"/>
                  </a:cxn>
                  <a:cxn ang="0">
                    <a:pos x="170" y="143"/>
                  </a:cxn>
                  <a:cxn ang="0">
                    <a:pos x="228" y="178"/>
                  </a:cxn>
                  <a:cxn ang="0">
                    <a:pos x="223" y="254"/>
                  </a:cxn>
                  <a:cxn ang="0">
                    <a:pos x="228" y="263"/>
                  </a:cxn>
                  <a:cxn ang="0">
                    <a:pos x="232" y="268"/>
                  </a:cxn>
                  <a:cxn ang="0">
                    <a:pos x="237" y="272"/>
                  </a:cxn>
                  <a:cxn ang="0">
                    <a:pos x="245" y="272"/>
                  </a:cxn>
                  <a:cxn ang="0">
                    <a:pos x="254" y="272"/>
                  </a:cxn>
                  <a:cxn ang="0">
                    <a:pos x="259" y="268"/>
                  </a:cxn>
                  <a:cxn ang="0">
                    <a:pos x="263" y="263"/>
                  </a:cxn>
                  <a:cxn ang="0">
                    <a:pos x="268" y="254"/>
                  </a:cxn>
                  <a:cxn ang="0">
                    <a:pos x="272" y="201"/>
                  </a:cxn>
                </a:cxnLst>
                <a:rect l="0" t="0" r="r" b="b"/>
                <a:pathLst>
                  <a:path w="393" h="272">
                    <a:moveTo>
                      <a:pt x="272" y="201"/>
                    </a:moveTo>
                    <a:lnTo>
                      <a:pt x="357" y="250"/>
                    </a:lnTo>
                    <a:lnTo>
                      <a:pt x="366" y="254"/>
                    </a:lnTo>
                    <a:lnTo>
                      <a:pt x="375" y="254"/>
                    </a:lnTo>
                    <a:lnTo>
                      <a:pt x="384" y="250"/>
                    </a:lnTo>
                    <a:lnTo>
                      <a:pt x="388" y="241"/>
                    </a:lnTo>
                    <a:lnTo>
                      <a:pt x="393" y="232"/>
                    </a:lnTo>
                    <a:lnTo>
                      <a:pt x="393" y="223"/>
                    </a:lnTo>
                    <a:lnTo>
                      <a:pt x="388" y="214"/>
                    </a:lnTo>
                    <a:lnTo>
                      <a:pt x="384" y="210"/>
                    </a:lnTo>
                    <a:lnTo>
                      <a:pt x="295" y="156"/>
                    </a:lnTo>
                    <a:lnTo>
                      <a:pt x="339" y="129"/>
                    </a:lnTo>
                    <a:lnTo>
                      <a:pt x="348" y="125"/>
                    </a:lnTo>
                    <a:lnTo>
                      <a:pt x="353" y="116"/>
                    </a:lnTo>
                    <a:lnTo>
                      <a:pt x="353" y="107"/>
                    </a:lnTo>
                    <a:lnTo>
                      <a:pt x="353" y="98"/>
                    </a:lnTo>
                    <a:lnTo>
                      <a:pt x="344" y="94"/>
                    </a:lnTo>
                    <a:lnTo>
                      <a:pt x="339" y="89"/>
                    </a:lnTo>
                    <a:lnTo>
                      <a:pt x="330" y="89"/>
                    </a:lnTo>
                    <a:lnTo>
                      <a:pt x="321" y="89"/>
                    </a:lnTo>
                    <a:lnTo>
                      <a:pt x="254" y="129"/>
                    </a:lnTo>
                    <a:lnTo>
                      <a:pt x="196" y="94"/>
                    </a:lnTo>
                    <a:lnTo>
                      <a:pt x="281" y="49"/>
                    </a:lnTo>
                    <a:lnTo>
                      <a:pt x="290" y="40"/>
                    </a:lnTo>
                    <a:lnTo>
                      <a:pt x="295" y="31"/>
                    </a:lnTo>
                    <a:lnTo>
                      <a:pt x="295" y="26"/>
                    </a:lnTo>
                    <a:lnTo>
                      <a:pt x="295" y="18"/>
                    </a:lnTo>
                    <a:lnTo>
                      <a:pt x="290" y="9"/>
                    </a:lnTo>
                    <a:lnTo>
                      <a:pt x="281" y="4"/>
                    </a:lnTo>
                    <a:lnTo>
                      <a:pt x="272" y="4"/>
                    </a:lnTo>
                    <a:lnTo>
                      <a:pt x="263" y="9"/>
                    </a:lnTo>
                    <a:lnTo>
                      <a:pt x="152" y="71"/>
                    </a:lnTo>
                    <a:lnTo>
                      <a:pt x="27" y="0"/>
                    </a:lnTo>
                    <a:lnTo>
                      <a:pt x="0" y="44"/>
                    </a:lnTo>
                    <a:lnTo>
                      <a:pt x="125" y="116"/>
                    </a:lnTo>
                    <a:lnTo>
                      <a:pt x="125" y="250"/>
                    </a:lnTo>
                    <a:lnTo>
                      <a:pt x="125" y="259"/>
                    </a:lnTo>
                    <a:lnTo>
                      <a:pt x="129" y="263"/>
                    </a:lnTo>
                    <a:lnTo>
                      <a:pt x="138" y="268"/>
                    </a:lnTo>
                    <a:lnTo>
                      <a:pt x="143" y="272"/>
                    </a:lnTo>
                    <a:lnTo>
                      <a:pt x="152" y="272"/>
                    </a:lnTo>
                    <a:lnTo>
                      <a:pt x="161" y="268"/>
                    </a:lnTo>
                    <a:lnTo>
                      <a:pt x="165" y="259"/>
                    </a:lnTo>
                    <a:lnTo>
                      <a:pt x="165" y="250"/>
                    </a:lnTo>
                    <a:lnTo>
                      <a:pt x="170" y="143"/>
                    </a:lnTo>
                    <a:lnTo>
                      <a:pt x="228" y="178"/>
                    </a:lnTo>
                    <a:lnTo>
                      <a:pt x="223" y="254"/>
                    </a:lnTo>
                    <a:lnTo>
                      <a:pt x="228" y="263"/>
                    </a:lnTo>
                    <a:lnTo>
                      <a:pt x="232" y="268"/>
                    </a:lnTo>
                    <a:lnTo>
                      <a:pt x="237" y="272"/>
                    </a:lnTo>
                    <a:lnTo>
                      <a:pt x="245" y="272"/>
                    </a:lnTo>
                    <a:lnTo>
                      <a:pt x="254" y="272"/>
                    </a:lnTo>
                    <a:lnTo>
                      <a:pt x="259" y="268"/>
                    </a:lnTo>
                    <a:lnTo>
                      <a:pt x="263" y="263"/>
                    </a:lnTo>
                    <a:lnTo>
                      <a:pt x="268" y="254"/>
                    </a:lnTo>
                    <a:lnTo>
                      <a:pt x="272" y="20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43" name="Freeform 103"/>
              <p:cNvSpPr>
                <a:spLocks/>
              </p:cNvSpPr>
              <p:nvPr/>
            </p:nvSpPr>
            <p:spPr bwMode="auto">
              <a:xfrm>
                <a:off x="1348" y="393"/>
                <a:ext cx="393" cy="277"/>
              </a:xfrm>
              <a:custGeom>
                <a:avLst/>
                <a:gdLst/>
                <a:ahLst/>
                <a:cxnLst>
                  <a:cxn ang="0">
                    <a:pos x="295" y="121"/>
                  </a:cxn>
                  <a:cxn ang="0">
                    <a:pos x="384" y="72"/>
                  </a:cxn>
                  <a:cxn ang="0">
                    <a:pos x="393" y="63"/>
                  </a:cxn>
                  <a:cxn ang="0">
                    <a:pos x="393" y="54"/>
                  </a:cxn>
                  <a:cxn ang="0">
                    <a:pos x="393" y="49"/>
                  </a:cxn>
                  <a:cxn ang="0">
                    <a:pos x="393" y="40"/>
                  </a:cxn>
                  <a:cxn ang="0">
                    <a:pos x="384" y="31"/>
                  </a:cxn>
                  <a:cxn ang="0">
                    <a:pos x="379" y="27"/>
                  </a:cxn>
                  <a:cxn ang="0">
                    <a:pos x="370" y="27"/>
                  </a:cxn>
                  <a:cxn ang="0">
                    <a:pos x="357" y="27"/>
                  </a:cxn>
                  <a:cxn ang="0">
                    <a:pos x="268" y="81"/>
                  </a:cxn>
                  <a:cxn ang="0">
                    <a:pos x="268" y="27"/>
                  </a:cxn>
                  <a:cxn ang="0">
                    <a:pos x="268" y="14"/>
                  </a:cxn>
                  <a:cxn ang="0">
                    <a:pos x="263" y="9"/>
                  </a:cxn>
                  <a:cxn ang="0">
                    <a:pos x="254" y="5"/>
                  </a:cxn>
                  <a:cxn ang="0">
                    <a:pos x="250" y="0"/>
                  </a:cxn>
                  <a:cxn ang="0">
                    <a:pos x="241" y="5"/>
                  </a:cxn>
                  <a:cxn ang="0">
                    <a:pos x="232" y="5"/>
                  </a:cxn>
                  <a:cxn ang="0">
                    <a:pos x="228" y="14"/>
                  </a:cxn>
                  <a:cxn ang="0">
                    <a:pos x="228" y="23"/>
                  </a:cxn>
                  <a:cxn ang="0">
                    <a:pos x="228" y="99"/>
                  </a:cxn>
                  <a:cxn ang="0">
                    <a:pos x="170" y="134"/>
                  </a:cxn>
                  <a:cxn ang="0">
                    <a:pos x="170" y="36"/>
                  </a:cxn>
                  <a:cxn ang="0">
                    <a:pos x="170" y="27"/>
                  </a:cxn>
                  <a:cxn ang="0">
                    <a:pos x="165" y="18"/>
                  </a:cxn>
                  <a:cxn ang="0">
                    <a:pos x="156" y="14"/>
                  </a:cxn>
                  <a:cxn ang="0">
                    <a:pos x="147" y="9"/>
                  </a:cxn>
                  <a:cxn ang="0">
                    <a:pos x="138" y="9"/>
                  </a:cxn>
                  <a:cxn ang="0">
                    <a:pos x="134" y="14"/>
                  </a:cxn>
                  <a:cxn ang="0">
                    <a:pos x="129" y="23"/>
                  </a:cxn>
                  <a:cxn ang="0">
                    <a:pos x="125" y="31"/>
                  </a:cxn>
                  <a:cxn ang="0">
                    <a:pos x="125" y="161"/>
                  </a:cxn>
                  <a:cxn ang="0">
                    <a:pos x="0" y="233"/>
                  </a:cxn>
                  <a:cxn ang="0">
                    <a:pos x="27" y="277"/>
                  </a:cxn>
                  <a:cxn ang="0">
                    <a:pos x="152" y="206"/>
                  </a:cxn>
                  <a:cxn ang="0">
                    <a:pos x="268" y="273"/>
                  </a:cxn>
                  <a:cxn ang="0">
                    <a:pos x="272" y="277"/>
                  </a:cxn>
                  <a:cxn ang="0">
                    <a:pos x="281" y="277"/>
                  </a:cxn>
                  <a:cxn ang="0">
                    <a:pos x="290" y="273"/>
                  </a:cxn>
                  <a:cxn ang="0">
                    <a:pos x="295" y="268"/>
                  </a:cxn>
                  <a:cxn ang="0">
                    <a:pos x="299" y="259"/>
                  </a:cxn>
                  <a:cxn ang="0">
                    <a:pos x="299" y="251"/>
                  </a:cxn>
                  <a:cxn ang="0">
                    <a:pos x="295" y="242"/>
                  </a:cxn>
                  <a:cxn ang="0">
                    <a:pos x="286" y="237"/>
                  </a:cxn>
                  <a:cxn ang="0">
                    <a:pos x="196" y="179"/>
                  </a:cxn>
                  <a:cxn ang="0">
                    <a:pos x="254" y="148"/>
                  </a:cxn>
                  <a:cxn ang="0">
                    <a:pos x="321" y="188"/>
                  </a:cxn>
                  <a:cxn ang="0">
                    <a:pos x="330" y="192"/>
                  </a:cxn>
                  <a:cxn ang="0">
                    <a:pos x="335" y="192"/>
                  </a:cxn>
                  <a:cxn ang="0">
                    <a:pos x="344" y="188"/>
                  </a:cxn>
                  <a:cxn ang="0">
                    <a:pos x="348" y="179"/>
                  </a:cxn>
                  <a:cxn ang="0">
                    <a:pos x="348" y="175"/>
                  </a:cxn>
                  <a:cxn ang="0">
                    <a:pos x="348" y="166"/>
                  </a:cxn>
                  <a:cxn ang="0">
                    <a:pos x="348" y="157"/>
                  </a:cxn>
                  <a:cxn ang="0">
                    <a:pos x="339" y="152"/>
                  </a:cxn>
                  <a:cxn ang="0">
                    <a:pos x="295" y="121"/>
                  </a:cxn>
                </a:cxnLst>
                <a:rect l="0" t="0" r="r" b="b"/>
                <a:pathLst>
                  <a:path w="393" h="277">
                    <a:moveTo>
                      <a:pt x="295" y="121"/>
                    </a:moveTo>
                    <a:lnTo>
                      <a:pt x="384" y="72"/>
                    </a:lnTo>
                    <a:lnTo>
                      <a:pt x="393" y="63"/>
                    </a:lnTo>
                    <a:lnTo>
                      <a:pt x="393" y="54"/>
                    </a:lnTo>
                    <a:lnTo>
                      <a:pt x="393" y="49"/>
                    </a:lnTo>
                    <a:lnTo>
                      <a:pt x="393" y="40"/>
                    </a:lnTo>
                    <a:lnTo>
                      <a:pt x="384" y="31"/>
                    </a:lnTo>
                    <a:lnTo>
                      <a:pt x="379" y="27"/>
                    </a:lnTo>
                    <a:lnTo>
                      <a:pt x="370" y="27"/>
                    </a:lnTo>
                    <a:lnTo>
                      <a:pt x="357" y="27"/>
                    </a:lnTo>
                    <a:lnTo>
                      <a:pt x="268" y="81"/>
                    </a:lnTo>
                    <a:lnTo>
                      <a:pt x="268" y="27"/>
                    </a:lnTo>
                    <a:lnTo>
                      <a:pt x="268" y="14"/>
                    </a:lnTo>
                    <a:lnTo>
                      <a:pt x="263" y="9"/>
                    </a:lnTo>
                    <a:lnTo>
                      <a:pt x="254" y="5"/>
                    </a:lnTo>
                    <a:lnTo>
                      <a:pt x="250" y="0"/>
                    </a:lnTo>
                    <a:lnTo>
                      <a:pt x="241" y="5"/>
                    </a:lnTo>
                    <a:lnTo>
                      <a:pt x="232" y="5"/>
                    </a:lnTo>
                    <a:lnTo>
                      <a:pt x="228" y="14"/>
                    </a:lnTo>
                    <a:lnTo>
                      <a:pt x="228" y="23"/>
                    </a:lnTo>
                    <a:lnTo>
                      <a:pt x="228" y="99"/>
                    </a:lnTo>
                    <a:lnTo>
                      <a:pt x="170" y="134"/>
                    </a:lnTo>
                    <a:lnTo>
                      <a:pt x="170" y="36"/>
                    </a:lnTo>
                    <a:lnTo>
                      <a:pt x="170" y="27"/>
                    </a:lnTo>
                    <a:lnTo>
                      <a:pt x="165" y="18"/>
                    </a:lnTo>
                    <a:lnTo>
                      <a:pt x="156" y="14"/>
                    </a:lnTo>
                    <a:lnTo>
                      <a:pt x="147" y="9"/>
                    </a:lnTo>
                    <a:lnTo>
                      <a:pt x="138" y="9"/>
                    </a:lnTo>
                    <a:lnTo>
                      <a:pt x="134" y="14"/>
                    </a:lnTo>
                    <a:lnTo>
                      <a:pt x="129" y="23"/>
                    </a:lnTo>
                    <a:lnTo>
                      <a:pt x="125" y="31"/>
                    </a:lnTo>
                    <a:lnTo>
                      <a:pt x="125" y="161"/>
                    </a:lnTo>
                    <a:lnTo>
                      <a:pt x="0" y="233"/>
                    </a:lnTo>
                    <a:lnTo>
                      <a:pt x="27" y="277"/>
                    </a:lnTo>
                    <a:lnTo>
                      <a:pt x="152" y="206"/>
                    </a:lnTo>
                    <a:lnTo>
                      <a:pt x="268" y="273"/>
                    </a:lnTo>
                    <a:lnTo>
                      <a:pt x="272" y="277"/>
                    </a:lnTo>
                    <a:lnTo>
                      <a:pt x="281" y="277"/>
                    </a:lnTo>
                    <a:lnTo>
                      <a:pt x="290" y="273"/>
                    </a:lnTo>
                    <a:lnTo>
                      <a:pt x="295" y="268"/>
                    </a:lnTo>
                    <a:lnTo>
                      <a:pt x="299" y="259"/>
                    </a:lnTo>
                    <a:lnTo>
                      <a:pt x="299" y="251"/>
                    </a:lnTo>
                    <a:lnTo>
                      <a:pt x="295" y="242"/>
                    </a:lnTo>
                    <a:lnTo>
                      <a:pt x="286" y="237"/>
                    </a:lnTo>
                    <a:lnTo>
                      <a:pt x="196" y="179"/>
                    </a:lnTo>
                    <a:lnTo>
                      <a:pt x="254" y="148"/>
                    </a:lnTo>
                    <a:lnTo>
                      <a:pt x="321" y="188"/>
                    </a:lnTo>
                    <a:lnTo>
                      <a:pt x="330" y="192"/>
                    </a:lnTo>
                    <a:lnTo>
                      <a:pt x="335" y="192"/>
                    </a:lnTo>
                    <a:lnTo>
                      <a:pt x="344" y="188"/>
                    </a:lnTo>
                    <a:lnTo>
                      <a:pt x="348" y="179"/>
                    </a:lnTo>
                    <a:lnTo>
                      <a:pt x="348" y="175"/>
                    </a:lnTo>
                    <a:lnTo>
                      <a:pt x="348" y="166"/>
                    </a:lnTo>
                    <a:lnTo>
                      <a:pt x="348" y="157"/>
                    </a:lnTo>
                    <a:lnTo>
                      <a:pt x="339" y="152"/>
                    </a:lnTo>
                    <a:lnTo>
                      <a:pt x="295" y="121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44" name="Freeform 104"/>
              <p:cNvSpPr>
                <a:spLocks/>
              </p:cNvSpPr>
              <p:nvPr/>
            </p:nvSpPr>
            <p:spPr bwMode="auto">
              <a:xfrm>
                <a:off x="1232" y="536"/>
                <a:ext cx="263" cy="228"/>
              </a:xfrm>
              <a:custGeom>
                <a:avLst/>
                <a:gdLst/>
                <a:ahLst/>
                <a:cxnLst>
                  <a:cxn ang="0">
                    <a:pos x="0" y="116"/>
                  </a:cxn>
                  <a:cxn ang="0">
                    <a:pos x="49" y="67"/>
                  </a:cxn>
                  <a:cxn ang="0">
                    <a:pos x="67" y="0"/>
                  </a:cxn>
                  <a:cxn ang="0">
                    <a:pos x="134" y="23"/>
                  </a:cxn>
                  <a:cxn ang="0">
                    <a:pos x="201" y="0"/>
                  </a:cxn>
                  <a:cxn ang="0">
                    <a:pos x="214" y="67"/>
                  </a:cxn>
                  <a:cxn ang="0">
                    <a:pos x="263" y="116"/>
                  </a:cxn>
                  <a:cxn ang="0">
                    <a:pos x="214" y="161"/>
                  </a:cxn>
                  <a:cxn ang="0">
                    <a:pos x="201" y="228"/>
                  </a:cxn>
                  <a:cxn ang="0">
                    <a:pos x="134" y="210"/>
                  </a:cxn>
                  <a:cxn ang="0">
                    <a:pos x="67" y="228"/>
                  </a:cxn>
                  <a:cxn ang="0">
                    <a:pos x="49" y="161"/>
                  </a:cxn>
                  <a:cxn ang="0">
                    <a:pos x="0" y="116"/>
                  </a:cxn>
                </a:cxnLst>
                <a:rect l="0" t="0" r="r" b="b"/>
                <a:pathLst>
                  <a:path w="263" h="228">
                    <a:moveTo>
                      <a:pt x="0" y="116"/>
                    </a:moveTo>
                    <a:lnTo>
                      <a:pt x="49" y="67"/>
                    </a:lnTo>
                    <a:lnTo>
                      <a:pt x="67" y="0"/>
                    </a:lnTo>
                    <a:lnTo>
                      <a:pt x="134" y="23"/>
                    </a:lnTo>
                    <a:lnTo>
                      <a:pt x="201" y="0"/>
                    </a:lnTo>
                    <a:lnTo>
                      <a:pt x="214" y="67"/>
                    </a:lnTo>
                    <a:lnTo>
                      <a:pt x="263" y="116"/>
                    </a:lnTo>
                    <a:lnTo>
                      <a:pt x="214" y="161"/>
                    </a:lnTo>
                    <a:lnTo>
                      <a:pt x="201" y="228"/>
                    </a:lnTo>
                    <a:lnTo>
                      <a:pt x="134" y="210"/>
                    </a:lnTo>
                    <a:lnTo>
                      <a:pt x="67" y="228"/>
                    </a:lnTo>
                    <a:lnTo>
                      <a:pt x="49" y="161"/>
                    </a:lnTo>
                    <a:lnTo>
                      <a:pt x="0" y="11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>
                      <a:gamma/>
                      <a:tint val="42353"/>
                      <a:invGamma/>
                    </a:schemeClr>
                  </a:gs>
                  <a:gs pos="100000">
                    <a:schemeClr val="hlink"/>
                  </a:gs>
                </a:gsLst>
                <a:path path="rect">
                  <a:fillToRect l="50000" t="50000" r="50000" b="50000"/>
                </a:path>
              </a:gradFill>
              <a:extLst>
                <a:ext uri="{91240B29-F687-4f45-9708-019B960494DF}">
                  <a14:hiddenLine xmlns:a14="http://schemas.microsoft.com/office/drawing/2007/7/7/main" xmlns="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07/7/7/main" xmlns="" val="1"/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145" name="Rectangle 105"/>
            <p:cNvSpPr>
              <a:spLocks noChangeArrowheads="1"/>
            </p:cNvSpPr>
            <p:nvPr/>
          </p:nvSpPr>
          <p:spPr bwMode="auto">
            <a:xfrm>
              <a:off x="1920" y="1296"/>
              <a:ext cx="888" cy="33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07/7/7/main" xmlns="">
                  <a:gradFill rotWithShape="1">
                    <a:gsLst>
                      <a:gs pos="0">
                        <a:schemeClr val="hlink">
                          <a:gamma/>
                          <a:tint val="42353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07/7/7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 smtClean="0">
                  <a:solidFill>
                    <a:srgbClr val="000000"/>
                  </a:solidFill>
                  <a:latin typeface="Times New Roman" pitchFamily="18" charset="0"/>
                </a:rPr>
                <a:t>Kết luận</a:t>
              </a:r>
              <a:endParaRPr 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7146" name="Line 106"/>
            <p:cNvSpPr>
              <a:spLocks noChangeShapeType="1"/>
            </p:cNvSpPr>
            <p:nvPr/>
          </p:nvSpPr>
          <p:spPr bwMode="auto">
            <a:xfrm>
              <a:off x="1776" y="1584"/>
              <a:ext cx="2064" cy="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round/>
              <a:headEnd/>
              <a:tailEnd/>
            </a:ln>
            <a:extLst>
              <a:ext uri="{AF507438-7753-43e0-B8FC-AC1667EBCBE1}">
                <a14:hiddenEffects xmlns:a14="http://schemas.microsoft.com/office/drawing/2007/7/7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61" name="Picture 118" descr="G:\Users\quangvinh68\Documents\iVoice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867400"/>
            <a:ext cx="723900" cy="72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</a:t>
            </a:r>
            <a:r>
              <a:rPr lang="vi-VN" dirty="0" smtClean="0"/>
              <a:t>ự</a:t>
            </a:r>
            <a:r>
              <a:rPr lang="en-US" dirty="0" smtClean="0"/>
              <a:t>c 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64130"/>
          <a:ext cx="6400802" cy="4171950"/>
        </p:xfrm>
        <a:graphic>
          <a:graphicData uri="http://schemas.openxmlformats.org/drawingml/2006/table">
            <a:tbl>
              <a:tblPr/>
              <a:tblGrid>
                <a:gridCol w="2000004"/>
                <a:gridCol w="1041260"/>
                <a:gridCol w="1139492"/>
                <a:gridCol w="1060907"/>
                <a:gridCol w="1159139"/>
              </a:tblGrid>
              <a:tr h="1531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 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Mô hình dựa trên dịch máy thống kê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Mô hình Join-Sequence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#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%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Insert error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567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3.90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766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5.39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15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Delete error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657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4.52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298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2.1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 error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4651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32.02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2081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14.63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 error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5875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40.45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3145 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22.11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Group 301"/>
          <p:cNvGraphicFramePr>
            <a:graphicFrameLocks noGrp="1"/>
          </p:cNvGraphicFramePr>
          <p:nvPr/>
        </p:nvGraphicFramePr>
        <p:xfrm>
          <a:off x="3048001" y="1344930"/>
          <a:ext cx="2481263" cy="906780"/>
        </p:xfrm>
        <a:graphic>
          <a:graphicData uri="http://schemas.openxmlformats.org/drawingml/2006/table">
            <a:tbl>
              <a:tblPr/>
              <a:tblGrid>
                <a:gridCol w="1268368"/>
                <a:gridCol w="1212895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Từ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2534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 Âm vị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14224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Thực nghiệm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2" y="1676400"/>
          <a:ext cx="6400799" cy="1988820"/>
        </p:xfrm>
        <a:graphic>
          <a:graphicData uri="http://schemas.openxmlformats.org/drawingml/2006/table">
            <a:tbl>
              <a:tblPr/>
              <a:tblGrid>
                <a:gridCol w="2000004"/>
                <a:gridCol w="2180751"/>
                <a:gridCol w="2220044"/>
              </a:tblGrid>
              <a:tr h="15316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 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Mô hình dựa trên dịch máy thống kê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Mô hình Join-Sequence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86.46 %</a:t>
                      </a:r>
                      <a:endParaRPr lang="en-US" sz="18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58.58%</a:t>
                      </a:r>
                      <a:endParaRPr lang="en-US" sz="18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Đánh 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Lỗi chuyển ngữ có thể do nhập nhằng trong cách phiên âm của tập dữ liệu huấn luyện và dữ liệu kiểm thử</a:t>
            </a:r>
          </a:p>
          <a:p>
            <a:pPr>
              <a:buNone/>
            </a:pPr>
            <a:r>
              <a:rPr lang="en-US" sz="2400" dirty="0" smtClean="0"/>
              <a:t>	VD: Italy:	i ta l</a:t>
            </a:r>
            <a:r>
              <a:rPr lang="en-US" sz="2400" dirty="0" smtClean="0">
                <a:solidFill>
                  <a:srgbClr val="C00000"/>
                </a:solidFill>
              </a:rPr>
              <a:t>y</a:t>
            </a:r>
            <a:r>
              <a:rPr lang="en-US" sz="2400" dirty="0" smtClean="0"/>
              <a:t> – i ta l</a:t>
            </a:r>
            <a:r>
              <a:rPr lang="en-US" sz="2400" dirty="0" smtClean="0">
                <a:solidFill>
                  <a:srgbClr val="C00000"/>
                </a:solidFill>
              </a:rPr>
              <a:t>i</a:t>
            </a:r>
          </a:p>
          <a:p>
            <a:pPr>
              <a:buNone/>
            </a:pPr>
            <a:r>
              <a:rPr lang="en-US" sz="2400" dirty="0" smtClean="0"/>
              <a:t>		 Cornel:	cô ne</a:t>
            </a:r>
            <a:r>
              <a:rPr lang="en-US" sz="2400" dirty="0" smtClean="0">
                <a:solidFill>
                  <a:srgbClr val="C00000"/>
                </a:solidFill>
              </a:rPr>
              <a:t>o</a:t>
            </a:r>
            <a:r>
              <a:rPr lang="en-US" sz="2400" dirty="0" smtClean="0"/>
              <a:t> – cô ne</a:t>
            </a:r>
            <a:r>
              <a:rPr lang="en-US" sz="2400" dirty="0" smtClean="0">
                <a:solidFill>
                  <a:srgbClr val="C00000"/>
                </a:solidFill>
              </a:rPr>
              <a:t>n</a:t>
            </a:r>
          </a:p>
          <a:p>
            <a:pPr>
              <a:buNone/>
            </a:pPr>
            <a:r>
              <a:rPr lang="en-US" sz="2400" dirty="0" smtClean="0"/>
              <a:t>		 Argentina:	</a:t>
            </a:r>
            <a:r>
              <a:rPr lang="en-US" sz="2400" dirty="0" smtClean="0">
                <a:solidFill>
                  <a:srgbClr val="C00000"/>
                </a:solidFill>
              </a:rPr>
              <a:t>ác</a:t>
            </a:r>
            <a:r>
              <a:rPr lang="en-US" sz="2400" dirty="0" smtClean="0"/>
              <a:t> hen ti ha - </a:t>
            </a:r>
            <a:r>
              <a:rPr lang="en-US" sz="2400" dirty="0" smtClean="0">
                <a:solidFill>
                  <a:srgbClr val="C00000"/>
                </a:solidFill>
              </a:rPr>
              <a:t>ắc</a:t>
            </a:r>
            <a:r>
              <a:rPr lang="en-US" sz="2400" dirty="0" smtClean="0"/>
              <a:t> hen ti na	</a:t>
            </a:r>
          </a:p>
          <a:p>
            <a:r>
              <a:rPr lang="en-US" sz="2400" dirty="0" smtClean="0"/>
              <a:t>Mô hình joint-sequence cho kết quả tốt h</a:t>
            </a:r>
            <a:r>
              <a:rPr lang="vi-VN" sz="2400" dirty="0" smtClean="0"/>
              <a:t>ơ</a:t>
            </a:r>
            <a:r>
              <a:rPr lang="en-US" sz="2400" dirty="0" smtClean="0"/>
              <a:t>n mô hình chuyển ngữ dựa trên kỹ thuật dịch máy thống kê.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Kết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Nội dung </a:t>
            </a:r>
            <a:r>
              <a:rPr lang="vi-VN" sz="2400" dirty="0" smtClean="0"/>
              <a:t>đề</a:t>
            </a:r>
            <a:r>
              <a:rPr lang="en-US" sz="2400" dirty="0" smtClean="0"/>
              <a:t> tài </a:t>
            </a:r>
            <a:r>
              <a:rPr lang="vi-VN" sz="2400" dirty="0" smtClean="0"/>
              <a:t>đã</a:t>
            </a:r>
            <a:r>
              <a:rPr lang="en-US" sz="2400" dirty="0" smtClean="0"/>
              <a:t> trình bày </a:t>
            </a:r>
            <a:r>
              <a:rPr lang="vi-VN" sz="2400" dirty="0" smtClean="0"/>
              <a:t>đặ</a:t>
            </a:r>
            <a:r>
              <a:rPr lang="en-US" sz="2400" dirty="0" smtClean="0"/>
              <a:t>c tả và so sánh thực nghiệm giữa hai mô hình chuyển ngữ trong việc phiên âm các tiếng n</a:t>
            </a:r>
            <a:r>
              <a:rPr lang="vi-VN" sz="2400" dirty="0" smtClean="0"/>
              <a:t>ướ</a:t>
            </a:r>
            <a:r>
              <a:rPr lang="en-US" sz="2400" dirty="0" smtClean="0"/>
              <a:t>c ngoài sang cách phát âm tiếng Việt</a:t>
            </a:r>
          </a:p>
          <a:p>
            <a:pPr lvl="1"/>
            <a:r>
              <a:rPr lang="en-US" sz="2400" dirty="0" smtClean="0"/>
              <a:t>Mô hình chuyển ngữ dựa trên kỹ thuật dịch máy thống kê</a:t>
            </a:r>
          </a:p>
          <a:p>
            <a:pPr lvl="1"/>
            <a:r>
              <a:rPr lang="en-US" sz="2400" dirty="0" smtClean="0"/>
              <a:t>Mô hình chuyển ngữ joint-sequence</a:t>
            </a:r>
          </a:p>
          <a:p>
            <a:r>
              <a:rPr lang="en-US" sz="2400" dirty="0" smtClean="0"/>
              <a:t>Kết quả thực nghiệm cho thấy mô hình joint-sequence cho kết quả tốt h</a:t>
            </a:r>
            <a:r>
              <a:rPr lang="vi-VN" sz="2400" dirty="0" smtClean="0"/>
              <a:t>ơ</a:t>
            </a:r>
            <a:r>
              <a:rPr lang="en-US" sz="2400" dirty="0" smtClean="0"/>
              <a:t>n mô hình chuyển ngữ dựa trên kỹ thuật dịch máy thống kê.</a:t>
            </a:r>
          </a:p>
          <a:p>
            <a:r>
              <a:rPr lang="en-US" sz="2400" dirty="0" smtClean="0"/>
              <a:t>Ứng dụng kết quả mô hình chuyển ngữ joint-sequence trong hệ thống tổng hợp tiếng nói ph</a:t>
            </a:r>
            <a:r>
              <a:rPr lang="vi-VN" sz="2400" dirty="0" smtClean="0"/>
              <a:t>ươ</a:t>
            </a:r>
            <a:r>
              <a:rPr lang="en-US" sz="2400" dirty="0" smtClean="0"/>
              <a:t>ng Nam (VOS)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vi-VN" dirty="0" smtClean="0"/>
              <a:t>ướ</a:t>
            </a:r>
            <a:r>
              <a:rPr lang="en-US" dirty="0" smtClean="0"/>
              <a:t>ng phát 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Chuẩn hoá lại dữ liệu huấn luyện và kiểm thử</a:t>
            </a:r>
          </a:p>
          <a:p>
            <a:r>
              <a:rPr lang="en-US" sz="2400" dirty="0" smtClean="0"/>
              <a:t>Xây dựng tập luật hoàn chỉnh </a:t>
            </a:r>
            <a:r>
              <a:rPr lang="vi-VN" sz="2400" dirty="0" smtClean="0"/>
              <a:t>để</a:t>
            </a:r>
            <a:r>
              <a:rPr lang="en-US" sz="2400" dirty="0" smtClean="0"/>
              <a:t> chuyển chuỗi âm vị tiếng Việt thành tiếng Việt hoàn chỉnh.</a:t>
            </a:r>
          </a:p>
          <a:p>
            <a:r>
              <a:rPr lang="en-US" sz="2400" dirty="0" smtClean="0"/>
              <a:t>Kết quả chuyển ngữ có những tiếng không có trong từ </a:t>
            </a:r>
            <a:r>
              <a:rPr lang="vi-VN" sz="2400" dirty="0" smtClean="0"/>
              <a:t>đ</a:t>
            </a:r>
            <a:r>
              <a:rPr lang="en-US" sz="2400" dirty="0" smtClean="0"/>
              <a:t>iển tiếng Việt.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Bài 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28726"/>
            <a:ext cx="8023225" cy="49212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Nam C., </a:t>
            </a:r>
            <a:r>
              <a:rPr lang="en-US" sz="2400" dirty="0" err="1" smtClean="0"/>
              <a:t>Quan</a:t>
            </a:r>
            <a:r>
              <a:rPr lang="en-US" sz="2400" dirty="0" smtClean="0"/>
              <a:t> V., </a:t>
            </a:r>
            <a:r>
              <a:rPr lang="en-US" sz="2400" dirty="0" smtClean="0"/>
              <a:t>"A Transliteration Model for Foreign Names in Vietnamese Text To Speech System", ICTFIT, </a:t>
            </a:r>
            <a:r>
              <a:rPr lang="en-US" sz="2400" dirty="0" smtClean="0"/>
              <a:t>2009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	Nam </a:t>
            </a:r>
            <a:r>
              <a:rPr lang="en-US" sz="2400" dirty="0" err="1"/>
              <a:t>X.Cao</a:t>
            </a:r>
            <a:r>
              <a:rPr lang="en-US" sz="2400" dirty="0"/>
              <a:t>, </a:t>
            </a:r>
            <a:r>
              <a:rPr lang="en-US" sz="2400" dirty="0" err="1"/>
              <a:t>Nhut</a:t>
            </a:r>
            <a:r>
              <a:rPr lang="en-US" sz="2400" dirty="0"/>
              <a:t> M. Pham, </a:t>
            </a:r>
            <a:r>
              <a:rPr lang="en-US" sz="2400" dirty="0" err="1"/>
              <a:t>Quan</a:t>
            </a:r>
            <a:r>
              <a:rPr lang="en-US" sz="2400" dirty="0"/>
              <a:t> H. </a:t>
            </a:r>
            <a:r>
              <a:rPr lang="en-US" sz="2400" dirty="0" smtClean="0"/>
              <a:t>Vu, “Comparative </a:t>
            </a:r>
            <a:r>
              <a:rPr lang="en-US" sz="2400" dirty="0"/>
              <a:t>Analysis of </a:t>
            </a:r>
            <a:r>
              <a:rPr lang="en-US" sz="2400" dirty="0" smtClean="0"/>
              <a:t>Transliteration Techniques </a:t>
            </a:r>
            <a:r>
              <a:rPr lang="en-US" sz="2400" dirty="0"/>
              <a:t>based on Statistical </a:t>
            </a:r>
            <a:r>
              <a:rPr lang="en-US" sz="2400" dirty="0" smtClean="0"/>
              <a:t>Machine Translation </a:t>
            </a:r>
            <a:r>
              <a:rPr lang="en-US" sz="2400" dirty="0"/>
              <a:t>and Joint-Sequence </a:t>
            </a:r>
            <a:r>
              <a:rPr lang="en-US" sz="2400" dirty="0" smtClean="0"/>
              <a:t>model”. </a:t>
            </a:r>
            <a:r>
              <a:rPr lang="en-US" sz="2400" dirty="0" err="1" smtClean="0"/>
              <a:t>SoICT</a:t>
            </a:r>
            <a:r>
              <a:rPr lang="en-US" sz="2400" smtClean="0"/>
              <a:t>, 2010.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Tài liệu tham 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dirty="0" smtClean="0"/>
              <a:t>[1] Wan, S., Verspoor, C.M. (1998), "Automatic English-Chinese name transliteration for development of multilingual resources," in </a:t>
            </a:r>
            <a:r>
              <a:rPr lang="en-US" sz="1600" i="1" dirty="0" smtClean="0"/>
              <a:t>Proceedings of 17th COLING and 36th ACL</a:t>
            </a:r>
            <a:r>
              <a:rPr lang="en-US" sz="1600" dirty="0" smtClean="0"/>
              <a:t>, pp. 1352-1356.</a:t>
            </a:r>
          </a:p>
          <a:p>
            <a:pPr>
              <a:buNone/>
            </a:pPr>
            <a:r>
              <a:rPr lang="en-US" sz="1600" dirty="0" smtClean="0"/>
              <a:t>[2] Virga, P., Khudanpur, S. (2003), "Transliteration of Proper Names in Cross-Lingual Information Retrieval," in </a:t>
            </a:r>
            <a:r>
              <a:rPr lang="en-US" sz="1600" i="1" dirty="0" smtClean="0"/>
              <a:t>Proceedings of the ACL Workshop on Multi-lingual Named Entity Recognition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dirty="0" smtClean="0"/>
              <a:t>[3] Oh, J.H., Choi, K.S. (2002), "An English-Korea transliteration model using pronunciation and contextual rules," in </a:t>
            </a:r>
            <a:r>
              <a:rPr lang="en-US" sz="1600" i="1" dirty="0" smtClean="0"/>
              <a:t>Proceedings of the 19th International Conference on Computational Linguistics (COLING)</a:t>
            </a:r>
            <a:r>
              <a:rPr lang="en-US" sz="1600" dirty="0" smtClean="0"/>
              <a:t>, Taipei, Taiwan.</a:t>
            </a:r>
          </a:p>
          <a:p>
            <a:pPr>
              <a:buNone/>
            </a:pPr>
            <a:r>
              <a:rPr lang="en-US" sz="1600" dirty="0" smtClean="0"/>
              <a:t>[4] Knight, K., Graehl, J. (1997), "Machine Transliteration," in </a:t>
            </a:r>
            <a:r>
              <a:rPr lang="en-US" sz="1600" i="1" dirty="0" smtClean="0"/>
              <a:t>Proceedings of ACL</a:t>
            </a:r>
            <a:r>
              <a:rPr lang="en-US" sz="1600" dirty="0" smtClean="0"/>
              <a:t>.</a:t>
            </a:r>
          </a:p>
          <a:p>
            <a:pPr>
              <a:buNone/>
            </a:pPr>
            <a:r>
              <a:rPr lang="en-US" sz="1600" smtClean="0"/>
              <a:t>[5] </a:t>
            </a:r>
            <a:r>
              <a:rPr lang="en-US" sz="1600" dirty="0" smtClean="0"/>
              <a:t>Maximilian Bisani, Hermann Ney, “Joint-sequence models for grapheme-to-phoneme conversion,” Speech Communication, vol. 50, no. 5, pp. 434-451, May 2008.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ch</a:t>
            </a:r>
            <a:r>
              <a:rPr lang="vi-VN" dirty="0" smtClean="0"/>
              <a:t>ươ</a:t>
            </a:r>
            <a:r>
              <a:rPr lang="en-US" dirty="0" smtClean="0"/>
              <a:t>ng 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590800"/>
            <a:ext cx="8023225" cy="3559175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/>
              <a:t>DEMO!!!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590800"/>
            <a:ext cx="8023225" cy="3559175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/>
              <a:t>Các </a:t>
            </a:r>
            <a:r>
              <a:rPr lang="vi-VN" sz="3600" dirty="0" smtClean="0"/>
              <a:t>ơ</a:t>
            </a:r>
            <a:r>
              <a:rPr lang="en-US" sz="3600" dirty="0" smtClean="0"/>
              <a:t>n quý thầy cô và các bạn </a:t>
            </a:r>
            <a:r>
              <a:rPr lang="vi-VN" sz="3600" dirty="0" smtClean="0"/>
              <a:t>đã</a:t>
            </a:r>
            <a:r>
              <a:rPr lang="en-US" sz="3600" dirty="0" smtClean="0"/>
              <a:t> chú ý lắng nghe!!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2238"/>
            <a:ext cx="6705600" cy="563562"/>
          </a:xfrm>
        </p:spPr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pic>
        <p:nvPicPr>
          <p:cNvPr id="16" name="Picture 118" descr="G:\Users\quangvinh68\Documents\iVoice\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28A0092B-C50C-407e-A947-70E740481C1C">
                <a14:useLocalDpi xmlns:a14="http://schemas.microsoft.com/office/drawing/2007/7/7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867400"/>
            <a:ext cx="723900" cy="72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07/7/7/main" xmlns="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429000" y="6324601"/>
            <a:ext cx="2133600" cy="244475"/>
          </a:xfrm>
        </p:spPr>
        <p:txBody>
          <a:bodyPr/>
          <a:lstStyle/>
          <a:p>
            <a:fld id="{C5062DD8-C59D-43C9-A530-372A04CA241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9" name="Picture 18" descr="cats1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600" y="1676401"/>
            <a:ext cx="1524000" cy="940905"/>
          </a:xfrm>
          <a:prstGeom prst="rect">
            <a:avLst/>
          </a:prstGeom>
        </p:spPr>
      </p:pic>
      <p:pic>
        <p:nvPicPr>
          <p:cNvPr id="20" name="Picture 19" descr="cats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1676401"/>
            <a:ext cx="1752600" cy="962771"/>
          </a:xfrm>
          <a:prstGeom prst="rect">
            <a:avLst/>
          </a:prstGeom>
        </p:spPr>
      </p:pic>
      <p:graphicFrame>
        <p:nvGraphicFramePr>
          <p:cNvPr id="21" name="Diagram 20"/>
          <p:cNvGraphicFramePr/>
          <p:nvPr/>
        </p:nvGraphicFramePr>
        <p:xfrm>
          <a:off x="2971800" y="1295400"/>
          <a:ext cx="32766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2" name="Right Arrow 21"/>
          <p:cNvSpPr/>
          <p:nvPr/>
        </p:nvSpPr>
        <p:spPr>
          <a:xfrm>
            <a:off x="2667000" y="1981200"/>
            <a:ext cx="990600" cy="22860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562600" y="1981200"/>
            <a:ext cx="990600" cy="228600"/>
          </a:xfrm>
          <a:prstGeom prst="rightArrow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962400" y="28956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Hệ thống tổng hợp tiếng nói</a:t>
            </a:r>
            <a:endParaRPr lang="en-US" dirty="0"/>
          </a:p>
        </p:txBody>
      </p:sp>
      <p:sp>
        <p:nvSpPr>
          <p:cNvPr id="25" name="Freeform 7"/>
          <p:cNvSpPr>
            <a:spLocks/>
          </p:cNvSpPr>
          <p:nvPr/>
        </p:nvSpPr>
        <p:spPr bwMode="gray">
          <a:xfrm>
            <a:off x="3897312" y="3657601"/>
            <a:ext cx="903288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0">
                <a:solidFill>
                  <a:srgbClr xmlns:mc="http://schemas.openxmlformats.org/markup-compatibility/2006" val="00A06C" mc:Ignorable="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9"/>
          <p:cNvSpPr>
            <a:spLocks/>
          </p:cNvSpPr>
          <p:nvPr/>
        </p:nvSpPr>
        <p:spPr bwMode="gray">
          <a:xfrm flipH="1">
            <a:off x="5105402" y="3657601"/>
            <a:ext cx="903287" cy="124142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31765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0">
                <a:solidFill>
                  <a:srgbClr xmlns:mc="http://schemas.openxmlformats.org/markup-compatibility/2006" val="00A06C" mc:Ignorable="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535112" y="4419600"/>
            <a:ext cx="2286000" cy="1143000"/>
            <a:chOff x="762000" y="2819400"/>
            <a:chExt cx="2286000" cy="2667000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762000" y="2819400"/>
              <a:ext cx="2286000" cy="2667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914400" y="3200398"/>
              <a:ext cx="2038351" cy="1651734"/>
            </a:xfrm>
            <a:prstGeom prst="rect">
              <a:avLst/>
            </a:prstGeom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</a:rPr>
                <a:t>Mức </a:t>
              </a:r>
              <a:r>
                <a:rPr lang="vi-VN" sz="2000" b="1" dirty="0" smtClean="0">
                  <a:solidFill>
                    <a:sysClr val="windowText" lastClr="000000"/>
                  </a:solidFill>
                </a:rPr>
                <a:t>độ</a:t>
              </a:r>
              <a:r>
                <a:rPr lang="en-US" sz="2000" b="1" dirty="0" smtClean="0">
                  <a:solidFill>
                    <a:sysClr val="windowText" lastClr="000000"/>
                  </a:solidFill>
                </a:rPr>
                <a:t> tự nhiên</a:t>
              </a:r>
              <a:r>
                <a:rPr lang="vi-VN" sz="2000" b="1" dirty="0" smtClean="0">
                  <a:solidFill>
                    <a:sysClr val="windowText" lastClr="000000"/>
                  </a:solidFill>
                </a:rPr>
                <a:t> 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6000" y="4419600"/>
            <a:ext cx="2286000" cy="1143000"/>
            <a:chOff x="6019800" y="2743200"/>
            <a:chExt cx="2286000" cy="2667000"/>
          </a:xfrm>
        </p:grpSpPr>
        <p:sp>
          <p:nvSpPr>
            <p:cNvPr id="31" name="AutoShape 5"/>
            <p:cNvSpPr>
              <a:spLocks noChangeArrowheads="1"/>
            </p:cNvSpPr>
            <p:nvPr/>
          </p:nvSpPr>
          <p:spPr bwMode="auto">
            <a:xfrm>
              <a:off x="6019800" y="2743200"/>
              <a:ext cx="2286000" cy="2667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endParaRPr lang="en-US" dirty="0">
                <a:latin typeface="Verdana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96000" y="3190894"/>
              <a:ext cx="2128076" cy="16517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</a:rPr>
                <a:t>Mức </a:t>
              </a:r>
              <a:r>
                <a:rPr lang="vi-VN" sz="2000" b="1" dirty="0" smtClean="0">
                  <a:solidFill>
                    <a:sysClr val="windowText" lastClr="000000"/>
                  </a:solidFill>
                </a:rPr>
                <a:t>độ</a:t>
              </a:r>
              <a:r>
                <a:rPr lang="en-US" sz="2000" b="1" dirty="0" smtClean="0">
                  <a:solidFill>
                    <a:sysClr val="windowText" lastClr="000000"/>
                  </a:solidFill>
                </a:rPr>
                <a:t> dễ nghe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</p:grpSp>
    </p:spTree>
    <p:extLst/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14400" y="4343400"/>
            <a:ext cx="2286000" cy="1143000"/>
            <a:chOff x="6019800" y="2743200"/>
            <a:chExt cx="2286000" cy="2667000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6019800" y="2743200"/>
              <a:ext cx="2286000" cy="26670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/>
              <a:endParaRPr lang="en-US" dirty="0">
                <a:latin typeface="Verdana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96000" y="3190894"/>
              <a:ext cx="2128076" cy="165173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</a:rPr>
                <a:t>Mức </a:t>
              </a:r>
              <a:r>
                <a:rPr lang="vi-VN" sz="2000" b="1" dirty="0" smtClean="0">
                  <a:solidFill>
                    <a:sysClr val="windowText" lastClr="000000"/>
                  </a:solidFill>
                </a:rPr>
                <a:t>độ</a:t>
              </a:r>
              <a:r>
                <a:rPr lang="en-US" sz="2000" b="1" dirty="0" smtClean="0">
                  <a:solidFill>
                    <a:sysClr val="windowText" lastClr="000000"/>
                  </a:solidFill>
                </a:rPr>
                <a:t> dễ nghe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8" name="Diagram 7"/>
          <p:cNvGraphicFramePr/>
          <p:nvPr/>
        </p:nvGraphicFramePr>
        <p:xfrm>
          <a:off x="2514600" y="1066800"/>
          <a:ext cx="60960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1" y="3200400"/>
            <a:ext cx="1206500" cy="1143000"/>
          </a:xfrm>
          <a:prstGeom prst="ellipse">
            <a:avLst/>
          </a:prstGeom>
          <a:blipFill rotWithShape="0">
            <a:blip r:embed="rId2" cstate="print"/>
            <a:stretch>
              <a:fillRect/>
            </a:stretch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dirty="0" smtClean="0"/>
              <a:t>Tiếng n</a:t>
            </a:r>
            <a:r>
              <a:rPr lang="vi-VN" dirty="0" smtClean="0"/>
              <a:t>ướ</a:t>
            </a:r>
            <a:r>
              <a:rPr lang="en-US" dirty="0" smtClean="0"/>
              <a:t>c ngoài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91604" y="1905000"/>
            <a:ext cx="6195197" cy="899160"/>
            <a:chOff x="1452902" y="-609600"/>
            <a:chExt cx="6195197" cy="899160"/>
          </a:xfrm>
        </p:grpSpPr>
        <p:sp>
          <p:nvSpPr>
            <p:cNvPr id="9" name="Rectangle 8"/>
            <p:cNvSpPr/>
            <p:nvPr/>
          </p:nvSpPr>
          <p:spPr>
            <a:xfrm>
              <a:off x="1452902" y="-609600"/>
              <a:ext cx="6118997" cy="868680"/>
            </a:xfrm>
            <a:prstGeom prst="rect">
              <a:avLst/>
            </a:prstGeom>
            <a:solidFill>
              <a:srgbClr val="BD9E6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1529102" y="-579120"/>
              <a:ext cx="6118997" cy="868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9515" tIns="111760" rIns="111760" bIns="111760" numCol="1" spcCol="1270" anchor="ctr" anchorCtr="0">
              <a:noAutofit/>
            </a:bodyPr>
            <a:lstStyle/>
            <a:p>
              <a:pPr lvl="0" defTabSz="1955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dirty="0" smtClean="0">
                  <a:solidFill>
                    <a:srgbClr val="000000"/>
                  </a:solidFill>
                </a:rPr>
                <a:t>Sử dụng công cụ TTS tiếng n</a:t>
              </a:r>
              <a:r>
                <a:rPr lang="vi-VN" sz="2800" dirty="0" smtClean="0">
                  <a:solidFill>
                    <a:srgbClr val="000000"/>
                  </a:solidFill>
                </a:rPr>
                <a:t>ướ</a:t>
              </a:r>
              <a:r>
                <a:rPr lang="en-US" sz="2800" dirty="0" smtClean="0">
                  <a:solidFill>
                    <a:srgbClr val="000000"/>
                  </a:solidFill>
                </a:rPr>
                <a:t>c ngoài</a:t>
              </a:r>
              <a:endParaRPr lang="vi-VN" sz="280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91604" y="3352800"/>
            <a:ext cx="6195197" cy="899160"/>
            <a:chOff x="1452902" y="-609600"/>
            <a:chExt cx="6195197" cy="899160"/>
          </a:xfrm>
        </p:grpSpPr>
        <p:sp>
          <p:nvSpPr>
            <p:cNvPr id="13" name="Rectangle 12"/>
            <p:cNvSpPr/>
            <p:nvPr/>
          </p:nvSpPr>
          <p:spPr>
            <a:xfrm>
              <a:off x="1452902" y="-609600"/>
              <a:ext cx="6118997" cy="868680"/>
            </a:xfrm>
            <a:prstGeom prst="rect">
              <a:avLst/>
            </a:prstGeom>
            <a:solidFill>
              <a:srgbClr val="BD9E6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529102" y="-579120"/>
              <a:ext cx="6118997" cy="868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9515" tIns="111760" rIns="111760" bIns="111760" numCol="1" spcCol="1270" anchor="ctr" anchorCtr="0">
              <a:noAutofit/>
            </a:bodyPr>
            <a:lstStyle/>
            <a:p>
              <a:pPr lvl="0" defTabSz="1955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dirty="0" smtClean="0">
                  <a:solidFill>
                    <a:srgbClr val="000000"/>
                  </a:solidFill>
                </a:rPr>
                <a:t>Mở rộng dữ liệu</a:t>
              </a:r>
              <a:endParaRPr lang="vi-VN" sz="2800" kern="1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91604" y="4724400"/>
            <a:ext cx="6195197" cy="899160"/>
            <a:chOff x="1452902" y="-609600"/>
            <a:chExt cx="6195197" cy="899160"/>
          </a:xfrm>
        </p:grpSpPr>
        <p:sp>
          <p:nvSpPr>
            <p:cNvPr id="16" name="Rectangle 15"/>
            <p:cNvSpPr/>
            <p:nvPr/>
          </p:nvSpPr>
          <p:spPr>
            <a:xfrm>
              <a:off x="1452902" y="-609600"/>
              <a:ext cx="6118997" cy="868680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1529102" y="-579120"/>
              <a:ext cx="6118997" cy="868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9515" tIns="111760" rIns="111760" bIns="111760" numCol="1" spcCol="1270" anchor="ctr" anchorCtr="0">
              <a:noAutofit/>
            </a:bodyPr>
            <a:lstStyle/>
            <a:p>
              <a:pPr lvl="0" defTabSz="1955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dirty="0" smtClean="0">
                  <a:solidFill>
                    <a:srgbClr val="000000"/>
                  </a:solidFill>
                </a:rPr>
                <a:t>Chuyển tiếng n</a:t>
              </a:r>
              <a:r>
                <a:rPr lang="vi-VN" sz="2800" dirty="0" smtClean="0">
                  <a:solidFill>
                    <a:srgbClr val="000000"/>
                  </a:solidFill>
                </a:rPr>
                <a:t>ướ</a:t>
              </a:r>
              <a:r>
                <a:rPr lang="en-US" sz="2800" dirty="0" smtClean="0">
                  <a:solidFill>
                    <a:srgbClr val="000000"/>
                  </a:solidFill>
                </a:rPr>
                <a:t>c ngoài sang cách phát âm tiếng Việt</a:t>
              </a:r>
              <a:endParaRPr lang="vi-VN" sz="280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7"/>
          <p:cNvSpPr>
            <a:spLocks/>
          </p:cNvSpPr>
          <p:nvPr/>
        </p:nvSpPr>
        <p:spPr bwMode="gray">
          <a:xfrm flipH="1" flipV="1">
            <a:off x="1524000" y="2133600"/>
            <a:ext cx="838200" cy="12192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0">
                <a:solidFill>
                  <a:srgbClr xmlns:mc="http://schemas.openxmlformats.org/markup-compatibility/2006" val="00A06C" mc:Ignorable="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7"/>
          <p:cNvSpPr>
            <a:spLocks/>
          </p:cNvSpPr>
          <p:nvPr/>
        </p:nvSpPr>
        <p:spPr bwMode="gray">
          <a:xfrm rot="1339341" flipH="1" flipV="1">
            <a:off x="1524000" y="3581400"/>
            <a:ext cx="914400" cy="6858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0">
                <a:solidFill>
                  <a:srgbClr xmlns:mc="http://schemas.openxmlformats.org/markup-compatibility/2006" val="00A06C" mc:Ignorable="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7"/>
          <p:cNvSpPr>
            <a:spLocks/>
          </p:cNvSpPr>
          <p:nvPr/>
        </p:nvSpPr>
        <p:spPr bwMode="gray">
          <a:xfrm flipH="1">
            <a:off x="1295400" y="4343400"/>
            <a:ext cx="1066800" cy="9906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extLst>
            <a:ext uri="{91240B29-F687-4f45-9708-019B960494DF}">
              <a14:hiddenLine xmlns:a14="http://schemas.microsoft.com/office/drawing/2007/7/7/main" xmlns="" w="0">
                <a:solidFill>
                  <a:srgbClr xmlns:mc="http://schemas.openxmlformats.org/markup-compatibility/2006" val="00A06C" mc:Ignorable="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491604" y="4724400"/>
            <a:ext cx="6195197" cy="899160"/>
            <a:chOff x="1452902" y="-609600"/>
            <a:chExt cx="6195197" cy="899160"/>
          </a:xfrm>
        </p:grpSpPr>
        <p:sp>
          <p:nvSpPr>
            <p:cNvPr id="23" name="Rectangle 22"/>
            <p:cNvSpPr/>
            <p:nvPr/>
          </p:nvSpPr>
          <p:spPr>
            <a:xfrm>
              <a:off x="1452902" y="-609600"/>
              <a:ext cx="6118997" cy="868680"/>
            </a:xfrm>
            <a:prstGeom prst="rect">
              <a:avLst/>
            </a:prstGeom>
            <a:solidFill>
              <a:srgbClr val="BD9E6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 23"/>
            <p:cNvSpPr/>
            <p:nvPr/>
          </p:nvSpPr>
          <p:spPr>
            <a:xfrm>
              <a:off x="1529102" y="-579120"/>
              <a:ext cx="6118997" cy="868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9515" tIns="111760" rIns="111760" bIns="111760" numCol="1" spcCol="1270" anchor="ctr" anchorCtr="0">
              <a:noAutofit/>
            </a:bodyPr>
            <a:lstStyle/>
            <a:p>
              <a:pPr lvl="0" defTabSz="19558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dirty="0" smtClean="0">
                  <a:solidFill>
                    <a:srgbClr val="000000"/>
                  </a:solidFill>
                </a:rPr>
                <a:t>Chuyển tiếng n</a:t>
              </a:r>
              <a:r>
                <a:rPr lang="vi-VN" sz="2800" dirty="0" smtClean="0">
                  <a:solidFill>
                    <a:srgbClr val="000000"/>
                  </a:solidFill>
                </a:rPr>
                <a:t>ướ</a:t>
              </a:r>
              <a:r>
                <a:rPr lang="en-US" sz="2800" dirty="0" smtClean="0">
                  <a:solidFill>
                    <a:srgbClr val="000000"/>
                  </a:solidFill>
                </a:rPr>
                <a:t>c ngoài sang cách phát âm tiếng Việt</a:t>
              </a:r>
              <a:endParaRPr lang="vi-VN" sz="2800" kern="12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14600" y="5638801"/>
            <a:ext cx="3429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VD: email </a:t>
            </a:r>
            <a:r>
              <a:rPr lang="en-US" sz="2400" dirty="0" smtClean="0">
                <a:sym typeface="Wingdings" pitchFamily="2" charset="2"/>
              </a:rPr>
              <a:t> “i meo”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838200" y="1160463"/>
            <a:ext cx="7239000" cy="1162050"/>
            <a:chOff x="875" y="1016"/>
            <a:chExt cx="3325" cy="732"/>
          </a:xfrm>
        </p:grpSpPr>
        <p:sp>
          <p:nvSpPr>
            <p:cNvPr id="12" name="Text Box 26"/>
            <p:cNvSpPr txBox="1">
              <a:spLocks noChangeArrowheads="1"/>
            </p:cNvSpPr>
            <p:nvPr/>
          </p:nvSpPr>
          <p:spPr bwMode="auto">
            <a:xfrm>
              <a:off x="3200" y="1101"/>
              <a:ext cx="100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2000" b="1" dirty="0" smtClean="0">
                  <a:ea typeface="MS Mincho" pitchFamily="49" charset="-128"/>
                </a:rPr>
                <a:t>Cách phát âm tiếng Việt</a:t>
              </a:r>
              <a:endParaRPr lang="en-US" sz="2000" b="1" dirty="0"/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875" y="1053"/>
              <a:ext cx="711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ja-JP" sz="2000" b="1" dirty="0" smtClean="0">
                  <a:ea typeface="MS Mincho" pitchFamily="49" charset="-128"/>
                </a:rPr>
                <a:t>Tiếng n</a:t>
              </a:r>
              <a:r>
                <a:rPr lang="vi-VN" altLang="ja-JP" sz="2000" b="1" dirty="0" smtClean="0">
                  <a:ea typeface="MS Mincho" pitchFamily="49" charset="-128"/>
                </a:rPr>
                <a:t>ướ</a:t>
              </a:r>
              <a:r>
                <a:rPr lang="en-US" altLang="ja-JP" sz="2000" b="1" dirty="0" smtClean="0">
                  <a:ea typeface="MS Mincho" pitchFamily="49" charset="-128"/>
                </a:rPr>
                <a:t>c ngoài</a:t>
              </a:r>
              <a:endParaRPr lang="en-US" sz="2000" b="1" dirty="0"/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1573" y="1363"/>
              <a:ext cx="432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>
              <a:off x="2796" y="1363"/>
              <a:ext cx="432" cy="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6" name="Picture 3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87" y="1016"/>
              <a:ext cx="660" cy="732"/>
            </a:xfrm>
            <a:prstGeom prst="rect">
              <a:avLst/>
            </a:prstGeom>
            <a:noFill/>
          </p:spPr>
        </p:pic>
      </p:grpSp>
      <p:sp>
        <p:nvSpPr>
          <p:cNvPr id="17" name="TextBox 16"/>
          <p:cNvSpPr txBox="1"/>
          <p:nvPr/>
        </p:nvSpPr>
        <p:spPr>
          <a:xfrm>
            <a:off x="3200400" y="228600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Từ </a:t>
            </a:r>
            <a:r>
              <a:rPr lang="vi-VN" dirty="0" smtClean="0"/>
              <a:t>đ</a:t>
            </a:r>
            <a:r>
              <a:rPr lang="en-US" dirty="0" smtClean="0"/>
              <a:t>iển chuyển ngữ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38200" y="2895600"/>
            <a:ext cx="4191000" cy="2438400"/>
            <a:chOff x="2209800" y="3048000"/>
            <a:chExt cx="4191000" cy="2438400"/>
          </a:xfrm>
        </p:grpSpPr>
        <p:sp>
          <p:nvSpPr>
            <p:cNvPr id="18" name="Flowchart: Magnetic Disk 17"/>
            <p:cNvSpPr/>
            <p:nvPr/>
          </p:nvSpPr>
          <p:spPr>
            <a:xfrm>
              <a:off x="2209800" y="3048000"/>
              <a:ext cx="4191000" cy="2438400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DAVID	     </a:t>
              </a:r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	</a:t>
              </a:r>
              <a:r>
                <a:rPr lang="en-US" dirty="0" smtClean="0">
                  <a:solidFill>
                    <a:srgbClr val="FF0000"/>
                  </a:solidFill>
                </a:rPr>
                <a:t>ĐA VÍT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EMAIL	     </a:t>
              </a:r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	</a:t>
              </a:r>
              <a:r>
                <a:rPr lang="en-US" dirty="0" smtClean="0">
                  <a:solidFill>
                    <a:srgbClr val="FF0000"/>
                  </a:solidFill>
                </a:rPr>
                <a:t>I MEO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RONALDO  </a:t>
              </a:r>
              <a:r>
                <a:rPr lang="en-US" dirty="0" smtClean="0">
                  <a:solidFill>
                    <a:srgbClr val="FF0000"/>
                  </a:solidFill>
                  <a:sym typeface="Wingdings" pitchFamily="2" charset="2"/>
                </a:rPr>
                <a:t>	</a:t>
              </a:r>
              <a:r>
                <a:rPr lang="en-US" dirty="0" smtClean="0">
                  <a:solidFill>
                    <a:srgbClr val="FF0000"/>
                  </a:solidFill>
                </a:rPr>
                <a:t>RÔ NAN ĐÔ</a:t>
              </a:r>
            </a:p>
            <a:p>
              <a:r>
                <a:rPr lang="en-US" dirty="0" smtClean="0">
                  <a:solidFill>
                    <a:srgbClr val="FF0000"/>
                  </a:solidFill>
                </a:rPr>
                <a:t>...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6600" y="3276600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Từ </a:t>
              </a:r>
              <a:r>
                <a:rPr lang="vi-VN" dirty="0" smtClean="0"/>
                <a:t>đ</a:t>
              </a:r>
              <a:r>
                <a:rPr lang="en-US" dirty="0" smtClean="0"/>
                <a:t>iển chuyển ngữ</a:t>
              </a:r>
              <a:endParaRPr lang="en-US" dirty="0"/>
            </a:p>
          </p:txBody>
        </p:sp>
      </p:grpSp>
      <p:sp>
        <p:nvSpPr>
          <p:cNvPr id="21" name="Flowchart: Alternate Process 20"/>
          <p:cNvSpPr/>
          <p:nvPr/>
        </p:nvSpPr>
        <p:spPr>
          <a:xfrm>
            <a:off x="5257800" y="2743200"/>
            <a:ext cx="3429000" cy="17526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Chi phí xây dựng từ </a:t>
            </a:r>
            <a:r>
              <a:rPr lang="vi-VN" dirty="0" smtClean="0">
                <a:solidFill>
                  <a:srgbClr val="C00000"/>
                </a:solidFill>
              </a:rPr>
              <a:t>đ</a:t>
            </a:r>
            <a:r>
              <a:rPr lang="en-US" dirty="0" smtClean="0">
                <a:solidFill>
                  <a:srgbClr val="C00000"/>
                </a:solidFill>
              </a:rPr>
              <a:t>iển rất lớn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Số l</a:t>
            </a:r>
            <a:r>
              <a:rPr lang="vi-VN" dirty="0" smtClean="0">
                <a:solidFill>
                  <a:srgbClr val="C00000"/>
                </a:solidFill>
              </a:rPr>
              <a:t>ượ</a:t>
            </a:r>
            <a:r>
              <a:rPr lang="en-US" dirty="0" smtClean="0">
                <a:solidFill>
                  <a:srgbClr val="C00000"/>
                </a:solidFill>
              </a:rPr>
              <a:t>ng tiếng n</a:t>
            </a:r>
            <a:r>
              <a:rPr lang="vi-VN" dirty="0" smtClean="0">
                <a:solidFill>
                  <a:srgbClr val="C00000"/>
                </a:solidFill>
              </a:rPr>
              <a:t>ướ</a:t>
            </a:r>
            <a:r>
              <a:rPr lang="en-US" dirty="0" smtClean="0">
                <a:solidFill>
                  <a:srgbClr val="C00000"/>
                </a:solidFill>
              </a:rPr>
              <a:t>c ngoài không thể phủ hết </a:t>
            </a:r>
            <a:r>
              <a:rPr lang="vi-VN" dirty="0" smtClean="0">
                <a:solidFill>
                  <a:srgbClr val="C00000"/>
                </a:solidFill>
              </a:rPr>
              <a:t>đượ</a:t>
            </a:r>
            <a:r>
              <a:rPr lang="en-US" dirty="0" smtClean="0">
                <a:solidFill>
                  <a:srgbClr val="C00000"/>
                </a:solidFill>
              </a:rPr>
              <a:t>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4114800"/>
            <a:ext cx="1695451" cy="211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Tổng quan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49"/>
          <p:cNvGrpSpPr>
            <a:grpSpLocks noChangeAspect="1"/>
          </p:cNvGrpSpPr>
          <p:nvPr/>
        </p:nvGrpSpPr>
        <p:grpSpPr bwMode="auto">
          <a:xfrm>
            <a:off x="762000" y="1600201"/>
            <a:ext cx="7620000" cy="3517184"/>
            <a:chOff x="2520" y="7158"/>
            <a:chExt cx="7740" cy="2348"/>
          </a:xfrm>
        </p:grpSpPr>
        <p:sp>
          <p:nvSpPr>
            <p:cNvPr id="7" name="AutoShape 50"/>
            <p:cNvSpPr>
              <a:spLocks noChangeAspect="1" noChangeArrowheads="1"/>
            </p:cNvSpPr>
            <p:nvPr/>
          </p:nvSpPr>
          <p:spPr bwMode="auto">
            <a:xfrm>
              <a:off x="2520" y="7158"/>
              <a:ext cx="7740" cy="2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3187" y="7252"/>
              <a:ext cx="6181" cy="2254"/>
              <a:chOff x="3187" y="7972"/>
              <a:chExt cx="6181" cy="2254"/>
            </a:xfrm>
          </p:grpSpPr>
          <p:sp>
            <p:nvSpPr>
              <p:cNvPr id="16" name="Text Box 52"/>
              <p:cNvSpPr txBox="1">
                <a:spLocks noChangeArrowheads="1"/>
              </p:cNvSpPr>
              <p:nvPr/>
            </p:nvSpPr>
            <p:spPr bwMode="auto">
              <a:xfrm>
                <a:off x="7093" y="7972"/>
                <a:ext cx="2275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ja-JP" sz="2400" dirty="0" smtClean="0">
                    <a:ea typeface="MS Mincho" pitchFamily="49" charset="-128"/>
                  </a:rPr>
                  <a:t>Mô hình chuyển ngữ</a:t>
                </a:r>
                <a:endParaRPr lang="en-US" sz="3600" dirty="0"/>
              </a:p>
            </p:txBody>
          </p:sp>
          <p:sp>
            <p:nvSpPr>
              <p:cNvPr id="17" name="Text Box 53"/>
              <p:cNvSpPr txBox="1">
                <a:spLocks noChangeArrowheads="1"/>
              </p:cNvSpPr>
              <p:nvPr/>
            </p:nvSpPr>
            <p:spPr bwMode="auto">
              <a:xfrm>
                <a:off x="3187" y="8081"/>
                <a:ext cx="1832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2400" dirty="0" smtClean="0">
                    <a:ea typeface="MS Mincho" pitchFamily="49" charset="-128"/>
                  </a:rPr>
                  <a:t>Mẫu học</a:t>
                </a:r>
                <a:endParaRPr lang="en-US" sz="3600" dirty="0"/>
              </a:p>
            </p:txBody>
          </p:sp>
          <p:sp>
            <p:nvSpPr>
              <p:cNvPr id="18" name="Line 54"/>
              <p:cNvSpPr>
                <a:spLocks noChangeShapeType="1"/>
              </p:cNvSpPr>
              <p:nvPr/>
            </p:nvSpPr>
            <p:spPr bwMode="auto">
              <a:xfrm>
                <a:off x="5092" y="8285"/>
                <a:ext cx="1800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55"/>
              <p:cNvSpPr txBox="1">
                <a:spLocks noChangeArrowheads="1"/>
              </p:cNvSpPr>
              <p:nvPr/>
            </p:nvSpPr>
            <p:spPr bwMode="auto">
              <a:xfrm>
                <a:off x="5378" y="7980"/>
                <a:ext cx="1260" cy="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200" b="1" dirty="0" smtClean="0">
                    <a:ea typeface="MS Mincho" pitchFamily="49" charset="-128"/>
                  </a:rPr>
                  <a:t>Huấn luyện</a:t>
                </a:r>
                <a:endParaRPr lang="en-US" b="1" dirty="0"/>
              </a:p>
            </p:txBody>
          </p:sp>
          <p:sp>
            <p:nvSpPr>
              <p:cNvPr id="20" name="Text Box 52"/>
              <p:cNvSpPr txBox="1">
                <a:spLocks noChangeArrowheads="1"/>
              </p:cNvSpPr>
              <p:nvPr/>
            </p:nvSpPr>
            <p:spPr bwMode="auto">
              <a:xfrm>
                <a:off x="5074" y="9506"/>
                <a:ext cx="2275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ja-JP" sz="2400" dirty="0" smtClean="0">
                    <a:ea typeface="MS Mincho" pitchFamily="49" charset="-128"/>
                  </a:rPr>
                  <a:t>Mô hình chuyển ngữ</a:t>
                </a:r>
                <a:endParaRPr lang="en-US" sz="3600" dirty="0"/>
              </a:p>
            </p:txBody>
          </p:sp>
        </p:grp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2520" y="8840"/>
              <a:ext cx="7740" cy="658"/>
              <a:chOff x="2160" y="9200"/>
              <a:chExt cx="7740" cy="658"/>
            </a:xfrm>
          </p:grpSpPr>
          <p:sp>
            <p:nvSpPr>
              <p:cNvPr id="11" name="Text Box 58"/>
              <p:cNvSpPr txBox="1">
                <a:spLocks noChangeArrowheads="1"/>
              </p:cNvSpPr>
              <p:nvPr/>
            </p:nvSpPr>
            <p:spPr bwMode="auto">
              <a:xfrm>
                <a:off x="2160" y="9251"/>
                <a:ext cx="1620" cy="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b="1" dirty="0" smtClean="0">
                    <a:ea typeface="MS Mincho" pitchFamily="49" charset="-128"/>
                  </a:rPr>
                  <a:t>Tiếng n</a:t>
                </a:r>
                <a:r>
                  <a:rPr lang="vi-VN" altLang="ja-JP" b="1" dirty="0" smtClean="0">
                    <a:ea typeface="MS Mincho" pitchFamily="49" charset="-128"/>
                  </a:rPr>
                  <a:t>ướ</a:t>
                </a:r>
                <a:r>
                  <a:rPr lang="en-US" altLang="ja-JP" b="1" dirty="0" smtClean="0">
                    <a:ea typeface="MS Mincho" pitchFamily="49" charset="-128"/>
                  </a:rPr>
                  <a:t>c ngoài bất kỳ</a:t>
                </a:r>
                <a:endParaRPr lang="en-US" sz="2800" b="1" dirty="0"/>
              </a:p>
            </p:txBody>
          </p:sp>
          <p:sp>
            <p:nvSpPr>
              <p:cNvPr id="12" name="Line 59"/>
              <p:cNvSpPr>
                <a:spLocks noChangeShapeType="1"/>
              </p:cNvSpPr>
              <p:nvPr/>
            </p:nvSpPr>
            <p:spPr bwMode="auto">
              <a:xfrm>
                <a:off x="3785" y="9498"/>
                <a:ext cx="900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61"/>
              <p:cNvSpPr txBox="1">
                <a:spLocks noChangeArrowheads="1"/>
              </p:cNvSpPr>
              <p:nvPr/>
            </p:nvSpPr>
            <p:spPr bwMode="auto">
              <a:xfrm>
                <a:off x="7114" y="9248"/>
                <a:ext cx="126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sz="1400" b="1" dirty="0" smtClean="0">
                    <a:ea typeface="MS Mincho" pitchFamily="49" charset="-128"/>
                  </a:rPr>
                  <a:t>Dự </a:t>
                </a:r>
                <a:r>
                  <a:rPr lang="vi-VN" altLang="ja-JP" sz="1400" b="1" dirty="0" smtClean="0">
                    <a:ea typeface="MS Mincho" pitchFamily="49" charset="-128"/>
                  </a:rPr>
                  <a:t>đ</a:t>
                </a:r>
                <a:r>
                  <a:rPr lang="en-US" altLang="ja-JP" sz="1400" b="1" dirty="0" smtClean="0">
                    <a:ea typeface="MS Mincho" pitchFamily="49" charset="-128"/>
                  </a:rPr>
                  <a:t>oán</a:t>
                </a:r>
                <a:endParaRPr lang="en-US" sz="2000" b="1" dirty="0"/>
              </a:p>
            </p:txBody>
          </p:sp>
          <p:sp>
            <p:nvSpPr>
              <p:cNvPr id="15" name="Text Box 62"/>
              <p:cNvSpPr txBox="1">
                <a:spLocks noChangeArrowheads="1"/>
              </p:cNvSpPr>
              <p:nvPr/>
            </p:nvSpPr>
            <p:spPr bwMode="auto">
              <a:xfrm>
                <a:off x="8100" y="9200"/>
                <a:ext cx="1800" cy="6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ja-JP" b="1" dirty="0" smtClean="0">
                    <a:ea typeface="MS Mincho" pitchFamily="49" charset="-128"/>
                  </a:rPr>
                  <a:t>Cách phát âm tiếng Việt</a:t>
                </a:r>
                <a:endParaRPr lang="en-US" sz="2800" b="1" dirty="0"/>
              </a:p>
            </p:txBody>
          </p:sp>
          <p:sp>
            <p:nvSpPr>
              <p:cNvPr id="21" name="Line 59"/>
              <p:cNvSpPr>
                <a:spLocks noChangeShapeType="1"/>
              </p:cNvSpPr>
              <p:nvPr/>
            </p:nvSpPr>
            <p:spPr bwMode="auto">
              <a:xfrm>
                <a:off x="7113" y="9502"/>
                <a:ext cx="900" cy="1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mô hình chuyển ngữ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743200" y="1752600"/>
            <a:ext cx="51816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Mô hình chuyển ngữ dựa trên kỹ thuật dịch máy thống kê</a:t>
            </a:r>
            <a:endParaRPr lang="vi-VN" dirty="0">
              <a:solidFill>
                <a:sysClr val="windowText" lastClr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3581400"/>
            <a:ext cx="5181600" cy="106680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Mô hình chuyển ngữ joint-sequence</a:t>
            </a:r>
            <a:endParaRPr lang="vi-VN" dirty="0">
              <a:solidFill>
                <a:sysClr val="windowText" lastClr="00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38200" y="1143000"/>
            <a:ext cx="1447800" cy="3962400"/>
          </a:xfrm>
          <a:prstGeom prst="rightArrow">
            <a:avLst>
              <a:gd name="adj1" fmla="val 51199"/>
              <a:gd name="adj2" fmla="val 261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Các mô hình </a:t>
            </a:r>
            <a:r>
              <a:rPr lang="vi-VN" dirty="0" smtClean="0"/>
              <a:t>đã</a:t>
            </a:r>
            <a:r>
              <a:rPr lang="en-US" dirty="0" smtClean="0"/>
              <a:t> </a:t>
            </a:r>
            <a:r>
              <a:rPr lang="vi-VN" dirty="0" smtClean="0"/>
              <a:t>đượ</a:t>
            </a:r>
            <a:r>
              <a:rPr lang="en-US" dirty="0" smtClean="0"/>
              <a:t>c ứng dụng trong </a:t>
            </a:r>
            <a:r>
              <a:rPr lang="vi-VN" dirty="0" smtClean="0"/>
              <a:t>đề</a:t>
            </a:r>
            <a:r>
              <a:rPr lang="en-US" dirty="0" smtClean="0"/>
              <a:t> tài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Mô hình chuyển ngữ dựa trên kỹ thuật dịch máy thống kê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62DD8-C59D-43C9-A530-372A04CA241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3657601"/>
            <a:ext cx="6781800" cy="225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Thực hiện “dịch” tiếng n</a:t>
            </a:r>
            <a:r>
              <a:rPr lang="vi-VN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ướ</a:t>
            </a:r>
            <a: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c ngoài sang cách phát âm tiếng Việt qua 3 b</a:t>
            </a:r>
            <a:r>
              <a:rPr lang="vi-VN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ướ</a:t>
            </a:r>
            <a: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c: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1. Trích âm vị tiếng nước ngoài</a:t>
            </a:r>
            <a:b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</a:br>
            <a: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2. Chuyển âm vị tiếng n</a:t>
            </a:r>
            <a:r>
              <a:rPr lang="vi-VN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ướ</a:t>
            </a:r>
            <a: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c ngoài sang âm vị tiếng Việt</a:t>
            </a:r>
            <a:b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</a:br>
            <a:r>
              <a:rPr lang="en-US" altLang="ja-JP" dirty="0" smtClean="0">
                <a:solidFill>
                  <a:srgbClr val="000000"/>
                </a:solidFill>
                <a:ea typeface="ＭＳ Ｐゴシック" pitchFamily="34" charset="-128"/>
                <a:sym typeface="Wingdings" pitchFamily="2" charset="2"/>
              </a:rPr>
              <a:t>3. Ghép các âm vị tiếng Việt thành tiếng Việt hoàn chỉnh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257522"/>
            <a:ext cx="5686425" cy="1866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1143000" y="1295400"/>
            <a:ext cx="5257800" cy="762000"/>
          </a:xfrm>
          <a:prstGeom prst="rect">
            <a:avLst/>
          </a:prstGeom>
          <a:solidFill>
            <a:schemeClr val="accent1">
              <a:alpha val="35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68363E-6 L 0 0.066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666 L 0 0.1315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</p:bldLst>
  </p:timing>
</p:sld>
</file>

<file path=ppt/theme/theme1.xml><?xml version="1.0" encoding="utf-8"?>
<a:theme xmlns:a="http://schemas.openxmlformats.org/drawingml/2006/main" name="cdb2004119gl">
  <a:themeElements>
    <a:clrScheme name="sample 2">
      <a:dk1>
        <a:srgbClr val="113F71"/>
      </a:dk1>
      <a:lt1>
        <a:srgbClr val="FFFFFF"/>
      </a:lt1>
      <a:dk2>
        <a:srgbClr val="000000"/>
      </a:dk2>
      <a:lt2>
        <a:srgbClr val="C1D1D3"/>
      </a:lt2>
      <a:accent1>
        <a:srgbClr val="2D7ACF"/>
      </a:accent1>
      <a:accent2>
        <a:srgbClr val="99CC00"/>
      </a:accent2>
      <a:accent3>
        <a:srgbClr val="FFFFFF"/>
      </a:accent3>
      <a:accent4>
        <a:srgbClr val="0D345F"/>
      </a:accent4>
      <a:accent5>
        <a:srgbClr val="ADBEE4"/>
      </a:accent5>
      <a:accent6>
        <a:srgbClr val="8AB900"/>
      </a:accent6>
      <a:hlink>
        <a:srgbClr val="5AABCC"/>
      </a:hlink>
      <a:folHlink>
        <a:srgbClr val="BD9E61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F52C0"/>
        </a:dk1>
        <a:lt1>
          <a:srgbClr val="FFFFFF"/>
        </a:lt1>
        <a:dk2>
          <a:srgbClr val="000000"/>
        </a:dk2>
        <a:lt2>
          <a:srgbClr val="D6E1E2"/>
        </a:lt2>
        <a:accent1>
          <a:srgbClr val="E38B55"/>
        </a:accent1>
        <a:accent2>
          <a:srgbClr val="CB81D5"/>
        </a:accent2>
        <a:accent3>
          <a:srgbClr val="FFFFFF"/>
        </a:accent3>
        <a:accent4>
          <a:srgbClr val="1945A4"/>
        </a:accent4>
        <a:accent5>
          <a:srgbClr val="EFC4B4"/>
        </a:accent5>
        <a:accent6>
          <a:srgbClr val="B874C1"/>
        </a:accent6>
        <a:hlink>
          <a:srgbClr val="705FC3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13F71"/>
        </a:dk1>
        <a:lt1>
          <a:srgbClr val="FFFFFF"/>
        </a:lt1>
        <a:dk2>
          <a:srgbClr val="000000"/>
        </a:dk2>
        <a:lt2>
          <a:srgbClr val="C1D1D3"/>
        </a:lt2>
        <a:accent1>
          <a:srgbClr val="2D7ACF"/>
        </a:accent1>
        <a:accent2>
          <a:srgbClr val="99CC00"/>
        </a:accent2>
        <a:accent3>
          <a:srgbClr val="FFFFFF"/>
        </a:accent3>
        <a:accent4>
          <a:srgbClr val="0D345F"/>
        </a:accent4>
        <a:accent5>
          <a:srgbClr val="ADBEE4"/>
        </a:accent5>
        <a:accent6>
          <a:srgbClr val="8AB900"/>
        </a:accent6>
        <a:hlink>
          <a:srgbClr val="5AABCC"/>
        </a:hlink>
        <a:folHlink>
          <a:srgbClr val="BD9E6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2163"/>
        </a:dk1>
        <a:lt1>
          <a:srgbClr val="FFFFFF"/>
        </a:lt1>
        <a:dk2>
          <a:srgbClr val="000000"/>
        </a:dk2>
        <a:lt2>
          <a:srgbClr val="CCD8DA"/>
        </a:lt2>
        <a:accent1>
          <a:srgbClr val="4067CA"/>
        </a:accent1>
        <a:accent2>
          <a:srgbClr val="00B4B0"/>
        </a:accent2>
        <a:accent3>
          <a:srgbClr val="FFFFFF"/>
        </a:accent3>
        <a:accent4>
          <a:srgbClr val="191B53"/>
        </a:accent4>
        <a:accent5>
          <a:srgbClr val="AFB8E1"/>
        </a:accent5>
        <a:accent6>
          <a:srgbClr val="00A39F"/>
        </a:accent6>
        <a:hlink>
          <a:srgbClr val="6DB1DF"/>
        </a:hlink>
        <a:folHlink>
          <a:srgbClr val="9292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2010-03-19T02:13:22Z</outs:dateTime>
      <outs:isPinned>true</outs:isPinned>
    </outs:relatedDate>
    <outs:relatedDate>
      <outs:type>2</outs:type>
      <outs:displayName>Created</outs:displayName>
      <outs:dateTime>2010-03-18T08:28:21Z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quangvinh68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NKTVan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4DEEC86C-530E-404E-8C5F-58CE3656AA6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</Template>
  <TotalTime>2190</TotalTime>
  <Words>1945</Words>
  <Application>Microsoft Office PowerPoint</Application>
  <PresentationFormat>On-screen Show (4:3)</PresentationFormat>
  <Paragraphs>463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MS Mincho</vt:lpstr>
      <vt:lpstr>ＭＳ Ｐゴシック</vt:lpstr>
      <vt:lpstr>Arial</vt:lpstr>
      <vt:lpstr>Calibri</vt:lpstr>
      <vt:lpstr>Times New Roman</vt:lpstr>
      <vt:lpstr>Verdana</vt:lpstr>
      <vt:lpstr>Wingdings</vt:lpstr>
      <vt:lpstr>cdb2004119gl</vt:lpstr>
      <vt:lpstr>Equation</vt:lpstr>
      <vt:lpstr>Mô hình chuyển ngữ tiếng nước ngoài trong hệ thống tổng hợp tiếng nói tiếng Việt</vt:lpstr>
      <vt:lpstr>Nội dung</vt:lpstr>
      <vt:lpstr>Tổng quan</vt:lpstr>
      <vt:lpstr>Tổng quan</vt:lpstr>
      <vt:lpstr>Tổng quan</vt:lpstr>
      <vt:lpstr>Tổng quan</vt:lpstr>
      <vt:lpstr>Tổng quan</vt:lpstr>
      <vt:lpstr>Các mô hình chuyển ngữ</vt:lpstr>
      <vt:lpstr>Mô hình chuyển ngữ dựa trên kỹ thuật dịch máy thống kê</vt:lpstr>
      <vt:lpstr>Mô hình chuyển ngữ dựa trên kỹ thuật dịch máy thống kê</vt:lpstr>
      <vt:lpstr>Mô hình chuyển ngữ dựa trên kỹ thuật dịch máy thống kê</vt:lpstr>
      <vt:lpstr>Mô hình chuyển ngữ dựa trên kỹ thuật dịch máy thống kê</vt:lpstr>
      <vt:lpstr>Mô hình chuyển ngữ dựa trên kỹ thuật dịch máy thống kê</vt:lpstr>
      <vt:lpstr>Mô hình chuyển ngữ dựa trên kỹ thuật dịch máy thống kê</vt:lpstr>
      <vt:lpstr>Mô hình joint-sequence</vt:lpstr>
      <vt:lpstr>Mô hình joint-sequence</vt:lpstr>
      <vt:lpstr>Mô hình joint-sequence</vt:lpstr>
      <vt:lpstr>Mô hình joint-sequence</vt:lpstr>
      <vt:lpstr>Thực nghiệm</vt:lpstr>
      <vt:lpstr>Thực nghiệm</vt:lpstr>
      <vt:lpstr>Thực nghiệm</vt:lpstr>
      <vt:lpstr>Đánh giá</vt:lpstr>
      <vt:lpstr>Kết luận</vt:lpstr>
      <vt:lpstr>Hướng phát triển</vt:lpstr>
      <vt:lpstr>Bài báo</vt:lpstr>
      <vt:lpstr>Tài liệu tham khảo</vt:lpstr>
      <vt:lpstr>Demo chương trình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Tổng Hợp Tiếng Nói Trên iPhone</dc:title>
  <dc:creator>quangvinh68</dc:creator>
  <cp:lastModifiedBy>CAT VINH QUANG</cp:lastModifiedBy>
  <cp:revision>486</cp:revision>
  <dcterms:created xsi:type="dcterms:W3CDTF">2010-03-18T08:28:21Z</dcterms:created>
  <dcterms:modified xsi:type="dcterms:W3CDTF">2013-06-05T22:00:57Z</dcterms:modified>
</cp:coreProperties>
</file>