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93" r:id="rId4"/>
    <p:sldId id="295" r:id="rId5"/>
    <p:sldId id="296" r:id="rId6"/>
    <p:sldId id="297" r:id="rId7"/>
    <p:sldId id="261" r:id="rId8"/>
    <p:sldId id="268" r:id="rId9"/>
    <p:sldId id="282" r:id="rId10"/>
    <p:sldId id="298" r:id="rId11"/>
    <p:sldId id="299" r:id="rId12"/>
    <p:sldId id="300" r:id="rId13"/>
    <p:sldId id="301" r:id="rId14"/>
    <p:sldId id="303" r:id="rId15"/>
    <p:sldId id="302" r:id="rId16"/>
    <p:sldId id="291" r:id="rId17"/>
    <p:sldId id="287" r:id="rId18"/>
    <p:sldId id="276" r:id="rId19"/>
    <p:sldId id="28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0000"/>
    <a:srgbClr val="FCFCFC"/>
    <a:srgbClr val="E8E8E8"/>
    <a:srgbClr val="FFD84B"/>
    <a:srgbClr val="FFFFFF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3768" autoAdjust="0"/>
  </p:normalViewPr>
  <p:slideViewPr>
    <p:cSldViewPr>
      <p:cViewPr varScale="1">
        <p:scale>
          <a:sx n="76" d="100"/>
          <a:sy n="76" d="100"/>
        </p:scale>
        <p:origin x="-8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vi-VN"/>
  <c:chart>
    <c:autoTitleDeleted val="1"/>
    <c:view3D>
      <c:rotX val="20"/>
      <c:rotY val="70"/>
      <c:perspective val="0"/>
    </c:view3D>
    <c:plotArea>
      <c:layout>
        <c:manualLayout>
          <c:layoutTarget val="inner"/>
          <c:xMode val="edge"/>
          <c:yMode val="edge"/>
          <c:x val="7.238883143743563E-2"/>
          <c:y val="0.16610169491525423"/>
          <c:w val="0.85729058945191317"/>
          <c:h val="0.66949152542373025"/>
        </c:manualLayout>
      </c:layout>
      <c:pie3D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5314">
              <a:solidFill>
                <a:schemeClr val="tx1"/>
              </a:solidFill>
              <a:prstDash val="solid"/>
            </a:ln>
          </c:spPr>
          <c:explosion val="25"/>
          <c:dPt>
            <c:idx val="0"/>
            <c:spPr>
              <a:gradFill rotWithShape="0">
                <a:gsLst>
                  <a:gs pos="0">
                    <a:srgbClr val="5CB1FE"/>
                  </a:gs>
                  <a:gs pos="100000">
                    <a:srgbClr val="5CB1FE">
                      <a:gamma/>
                      <a:shade val="56078"/>
                      <a:invGamma/>
                    </a:srgbClr>
                  </a:gs>
                </a:gsLst>
                <a:lin ang="0" scaled="1"/>
              </a:gradFill>
              <a:ln w="10628">
                <a:noFill/>
              </a:ln>
            </c:spPr>
          </c:dPt>
          <c:dPt>
            <c:idx val="1"/>
            <c:spPr>
              <a:gradFill rotWithShape="0">
                <a:gsLst>
                  <a:gs pos="0">
                    <a:srgbClr val="A8D02A"/>
                  </a:gs>
                  <a:gs pos="100000">
                    <a:srgbClr val="A8D02A">
                      <a:gamma/>
                      <a:shade val="66275"/>
                      <a:invGamma/>
                    </a:srgbClr>
                  </a:gs>
                </a:gsLst>
                <a:lin ang="2700000" scaled="1"/>
              </a:gradFill>
              <a:ln w="10628">
                <a:noFill/>
              </a:ln>
            </c:spPr>
          </c:dPt>
          <c:dPt>
            <c:idx val="2"/>
            <c:spPr>
              <a:gradFill rotWithShape="0">
                <a:gsLst>
                  <a:gs pos="0">
                    <a:srgbClr val="FF6161">
                      <a:gamma/>
                      <a:tint val="63922"/>
                      <a:invGamma/>
                    </a:srgbClr>
                  </a:gs>
                  <a:gs pos="100000">
                    <a:srgbClr val="FF6161"/>
                  </a:gs>
                </a:gsLst>
                <a:lin ang="0" scaled="1"/>
              </a:gradFill>
              <a:ln w="10628">
                <a:noFill/>
              </a:ln>
            </c:spPr>
          </c:dPt>
          <c:dPt>
            <c:idx val="3"/>
            <c:spPr>
              <a:gradFill rotWithShape="0">
                <a:gsLst>
                  <a:gs pos="0">
                    <a:srgbClr val="FFC319"/>
                  </a:gs>
                  <a:gs pos="100000">
                    <a:srgbClr val="FFC319">
                      <a:gamma/>
                      <a:shade val="56078"/>
                      <a:invGamma/>
                    </a:srgbClr>
                  </a:gs>
                </a:gsLst>
                <a:lin ang="18900000" scaled="1"/>
              </a:gradFill>
              <a:ln w="10628">
                <a:noFill/>
              </a:ln>
            </c:spPr>
          </c:dPt>
          <c:dPt>
            <c:idx val="4"/>
            <c:spPr>
              <a:solidFill>
                <a:schemeClr val="bg2"/>
              </a:solidFill>
              <a:ln w="5314">
                <a:solidFill>
                  <a:schemeClr val="tx1"/>
                </a:solidFill>
                <a:prstDash val="solid"/>
              </a:ln>
            </c:spPr>
          </c:dPt>
          <c:dLbls>
            <c:dLbl>
              <c:idx val="2"/>
              <c:layout/>
              <c:tx>
                <c:rich>
                  <a:bodyPr/>
                  <a:lstStyle/>
                  <a:p>
                    <a:r>
                      <a:rPr lang="vi-VN" sz="2800" smtClean="0"/>
                      <a:t>64</a:t>
                    </a:r>
                    <a:endParaRPr lang="vi-VN" sz="2800"/>
                  </a:p>
                </c:rich>
              </c:tx>
              <c:dLblPos val="ctr"/>
            </c:dLbl>
            <c:dLbl>
              <c:idx val="3"/>
              <c:layout>
                <c:manualLayout>
                  <c:x val="4.9430272538912627E-2"/>
                  <c:y val="8.8076831305177766E-2"/>
                </c:manualLayout>
              </c:layout>
              <c:tx>
                <c:rich>
                  <a:bodyPr/>
                  <a:lstStyle/>
                  <a:p>
                    <a:r>
                      <a:rPr lang="en-US" sz="2000"/>
                      <a:t>9</a:t>
                    </a:r>
                  </a:p>
                </c:rich>
              </c:tx>
              <c:dLblPos val="bestFit"/>
              <c:showVal val="1"/>
            </c:dLbl>
            <c:dLbl>
              <c:idx val="4"/>
              <c:layout>
                <c:manualLayout>
                  <c:x val="-0.17960033264157374"/>
                  <c:y val="6.2378429968981353E-2"/>
                </c:manualLayout>
              </c:layout>
              <c:tx>
                <c:rich>
                  <a:bodyPr/>
                  <a:lstStyle/>
                  <a:p>
                    <a:r>
                      <a:rPr lang="en-US" sz="2400"/>
                      <a:t>18</a:t>
                    </a:r>
                    <a:endParaRPr lang="en-US"/>
                  </a:p>
                </c:rich>
              </c:tx>
              <c:dLblPos val="bestFit"/>
              <c:showVal val="1"/>
            </c:dLbl>
            <c:spPr>
              <a:noFill/>
              <a:ln w="10628">
                <a:noFill/>
              </a:ln>
            </c:spPr>
            <c:txPr>
              <a:bodyPr/>
              <a:lstStyle/>
              <a:p>
                <a:pPr>
                  <a:defRPr sz="1109" b="1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vi-VN"/>
              </a:p>
            </c:txPr>
            <c:dLblPos val="ctr"/>
            <c:showVal val="1"/>
          </c:dLbls>
          <c:cat>
            <c:strRef>
              <c:f>Sheet1!$B$1:$F$1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4.5</c:v>
                </c:pt>
                <c:pt idx="1">
                  <c:v>4.5</c:v>
                </c:pt>
                <c:pt idx="2">
                  <c:v>64</c:v>
                </c:pt>
                <c:pt idx="3">
                  <c:v>9</c:v>
                </c:pt>
                <c:pt idx="4">
                  <c:v>18</c:v>
                </c:pt>
              </c:numCache>
            </c:numRef>
          </c:val>
        </c:ser>
        <c:dLbls>
          <c:showVal val="1"/>
        </c:dLbls>
      </c:pie3DChart>
      <c:spPr>
        <a:noFill/>
        <a:ln w="10628">
          <a:noFill/>
        </a:ln>
      </c:spPr>
    </c:plotArea>
    <c:plotVisOnly val="1"/>
    <c:dispBlanksAs val="zero"/>
  </c:chart>
  <c:spPr>
    <a:noFill/>
    <a:ln>
      <a:noFill/>
    </a:ln>
  </c:spPr>
  <c:txPr>
    <a:bodyPr/>
    <a:lstStyle/>
    <a:p>
      <a:pPr>
        <a:defRPr sz="56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vi-VN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471162-B64A-44D8-AEB7-E95C9C59855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6E4393-75D9-4774-85D5-EA38865C8C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WARM: Web Application for Restaurant</a:t>
            </a:r>
            <a:r>
              <a:rPr lang="en-US" baseline="0" smtClean="0"/>
              <a:t> Management</a:t>
            </a:r>
          </a:p>
          <a:p>
            <a:r>
              <a:rPr lang="en-US" baseline="0" smtClean="0"/>
              <a:t>Trang web viết trên nền tảng ASP.NET, cơ sở dữ liệu của SQL Server.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Tham quan:</a:t>
            </a:r>
            <a:r>
              <a:rPr lang="en-US" baseline="0" smtClean="0"/>
              <a:t> kiến trúc tổng thể </a:t>
            </a:r>
            <a:r>
              <a:rPr lang="en-US" baseline="0" smtClean="0">
                <a:sym typeface="Wingdings" pitchFamily="2" charset="2"/>
              </a:rPr>
              <a:t> kiến trúc từng tầng (2D hoặc 3D).</a:t>
            </a:r>
          </a:p>
          <a:p>
            <a:r>
              <a:rPr lang="en-US" baseline="0" smtClean="0">
                <a:sym typeface="Wingdings" pitchFamily="2" charset="2"/>
              </a:rPr>
              <a:t>Tìm kiếm: nhập từ khóa  danh sách món  xem chi tiết  có thể đặt món.</a:t>
            </a:r>
          </a:p>
          <a:p>
            <a:r>
              <a:rPr lang="en-US" baseline="0" smtClean="0">
                <a:sym typeface="Wingdings" pitchFamily="2" charset="2"/>
              </a:rPr>
              <a:t>Đặt bàn: đặt món  đặt bàn  đăng nhập/đăng ký (phụ)</a:t>
            </a:r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smtClean="0"/>
              <a:t>Cần nêu ra các nguyên tắc chủ yếu như: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 Simple diaglog: hộp thoại thông báo đặt món đơn giản.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 Speak user language: quá trình đặt món nhanh chóng.</a:t>
            </a:r>
          </a:p>
          <a:p>
            <a:pPr lvl="1">
              <a:buFont typeface="Wingdings" pitchFamily="2" charset="2"/>
              <a:buChar char="v"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Minimize the users' memory load: nhắc</a:t>
            </a:r>
            <a:r>
              <a:rPr lang="en-US" sz="1200" kern="120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tên món cho người dùng khi tìm kiếm.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Consistency:</a:t>
            </a:r>
            <a:r>
              <a:rPr lang="en-US" sz="1200" kern="120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giao diện thống nhất ở các button và textbox.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Feedback: phản</a:t>
            </a:r>
            <a:r>
              <a:rPr lang="en-US" sz="1200" kern="120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hồi khi người dùng chọn chức năng hay thông báo khi đặt món thành công.</a:t>
            </a:r>
            <a:endParaRPr lang="en-US" baseline="0" smtClean="0"/>
          </a:p>
          <a:p>
            <a:pPr lvl="1">
              <a:buFont typeface="Wingdings" pitchFamily="2" charset="2"/>
              <a:buChar char="v"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Clearly marked exits:</a:t>
            </a:r>
            <a:r>
              <a:rPr lang="en-US" sz="1200" kern="120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không có.</a:t>
            </a:r>
          </a:p>
          <a:p>
            <a:pPr lvl="1">
              <a:buFont typeface="Wingdings" pitchFamily="2" charset="2"/>
              <a:buChar char="v"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Shortcuts: các</a:t>
            </a:r>
            <a:r>
              <a:rPr lang="en-US" sz="1200" kern="120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thanh định hướng giúp dễ dàng thao tác.</a:t>
            </a:r>
            <a:endParaRPr lang="en-US" smtClean="0"/>
          </a:p>
          <a:p>
            <a:pPr lvl="1">
              <a:buFont typeface="Wingdings" pitchFamily="2" charset="2"/>
              <a:buChar char="v"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Good error messages: không</a:t>
            </a:r>
            <a:r>
              <a:rPr lang="en-US" sz="1200" kern="120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có.</a:t>
            </a:r>
          </a:p>
          <a:p>
            <a:pPr lvl="1">
              <a:buFont typeface="Wingdings" pitchFamily="2" charset="2"/>
              <a:buChar char="v"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Prevent errors: dễ</a:t>
            </a:r>
            <a:r>
              <a:rPr lang="en-US" sz="1200" kern="120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dàng xóa món đã chọn ra khỏi phiếu đặt.</a:t>
            </a:r>
          </a:p>
          <a:p>
            <a:pPr lvl="1">
              <a:buFont typeface="Wingdings" pitchFamily="2" charset="2"/>
              <a:buChar char="v"/>
            </a:pPr>
            <a:r>
              <a:rPr lang="fr-FR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Help and documentation: không</a:t>
            </a:r>
            <a:r>
              <a:rPr lang="fr-FR" sz="1200" kern="120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có.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Email cho nhóm</a:t>
            </a:r>
            <a:r>
              <a:rPr lang="en-US" baseline="0" smtClean="0"/>
              <a:t> trưởng: 0812527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Giải</a:t>
            </a:r>
            <a:r>
              <a:rPr lang="en-US" baseline="0" smtClean="0"/>
              <a:t> thích ích lợi của trang web: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 Rất </a:t>
            </a:r>
            <a:r>
              <a:rPr lang="en-US" baseline="0" smtClean="0"/>
              <a:t>ích nhà hàng ở Việt Nam có trang web.</a:t>
            </a:r>
          </a:p>
          <a:p>
            <a:pPr lvl="1">
              <a:buFont typeface="Wingdings" pitchFamily="2" charset="2"/>
              <a:buChar char="v"/>
            </a:pPr>
            <a:r>
              <a:rPr lang="en-US" smtClean="0"/>
              <a:t> Các</a:t>
            </a:r>
            <a:r>
              <a:rPr lang="en-US" baseline="0" smtClean="0"/>
              <a:t> </a:t>
            </a:r>
            <a:r>
              <a:rPr lang="en-US" baseline="0" smtClean="0"/>
              <a:t>trang web của các nhà hàng hàng đầu thế giới cũng không thật sự nổi bật.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 Khi </a:t>
            </a:r>
            <a:r>
              <a:rPr lang="en-US" baseline="0" smtClean="0"/>
              <a:t>muốn đặt món phải gọi điện trực tiếp (tốn thời gian), hoặc đến tận nhà hàng để coi thực đơn (càng tốn thời gian).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Các</a:t>
            </a:r>
            <a:r>
              <a:rPr lang="en-US" baseline="0" smtClean="0"/>
              <a:t> yêu cầu phân chia theo 3 phân hệ.</a:t>
            </a:r>
          </a:p>
          <a:p>
            <a:r>
              <a:rPr lang="en-US" baseline="0" smtClean="0"/>
              <a:t>Phân hệ bên phải sẽ bao gồm luôn các chức năng của phân hệ bên trái.</a:t>
            </a:r>
          </a:p>
          <a:p>
            <a:r>
              <a:rPr lang="en-US" baseline="0" smtClean="0"/>
              <a:t>Các chức năng quản lý bao gồm luôn việc thêm-xóa-cập nhật.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Đối</a:t>
            </a:r>
            <a:r>
              <a:rPr lang="en-US" baseline="0" smtClean="0"/>
              <a:t> tượng của trang web nhắm tới: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 Người </a:t>
            </a:r>
            <a:r>
              <a:rPr lang="en-US" baseline="0" smtClean="0"/>
              <a:t>có dùng internet, không cần thường xuyên, ít nhất 1 tháng 1 </a:t>
            </a:r>
            <a:r>
              <a:rPr lang="en-US" baseline="0" smtClean="0"/>
              <a:t>lần, không cần hiểu biết sâu về tin học.</a:t>
            </a:r>
            <a:endParaRPr lang="en-US" baseline="0" smtClean="0"/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 Người </a:t>
            </a:r>
            <a:r>
              <a:rPr lang="en-US" baseline="0" smtClean="0"/>
              <a:t>có độ tuổi trên 16 tuổi.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 Đối </a:t>
            </a:r>
            <a:r>
              <a:rPr lang="en-US" baseline="0" smtClean="0"/>
              <a:t>tượng là công chức, sinh viên, doanh nhân.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Khi bạn cần đặt món ăn ở nhà hàng thì bạn thường chọn phương pháp nào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?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Chạy 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thẳng đến nhà hàng và đặt món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Gọi 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điện trực tiếp đến nhà hàng đặt món.</a:t>
            </a:r>
          </a:p>
          <a:p>
            <a:pPr lvl="1"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Đặt 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món ăn từ trang web của nhà hàng.</a:t>
            </a:r>
          </a:p>
          <a:p>
            <a:pPr lvl="1">
              <a:buFont typeface="Wingdings" pitchFamily="2" charset="2"/>
              <a:buChar char="v"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Khác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:________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/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Theo bạn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một 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trang web như thế nào thì thu hút người dùng: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Bố 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cục trình bày dễ hiểu, dễ thao tác.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Có 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nhiều hình ảnh sinh động, đủ màu sắc sặc sở.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Nội 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dung hay, đúng tiêu chí người dùng.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Khác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:________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/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Điều làm bạn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không hài lòng 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khi đặt bàn thông qua website của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một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nhà hàng: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Gọi 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điện thoại để xác nhận việc đặt bàn.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Phải 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tạo tài khoản và đăng nhập trước khi đặt bàn.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Tốn 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thời gian thực hiện nhiều bước để đặt bàn.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Không 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hỗ trợ tốt quá trình lựa chọn các món ăn.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Khác:________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Giải</a:t>
            </a:r>
            <a:r>
              <a:rPr lang="en-US" baseline="0" smtClean="0"/>
              <a:t> thích ưu và nhược điểm của các phương pháp: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 Quảng </a:t>
            </a:r>
            <a:r>
              <a:rPr lang="en-US" baseline="0" smtClean="0"/>
              <a:t>cáo trên TV: khoảng một phút, nhiều người biết, tốn nhiều tiền, không đầy đủ thông tin.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 Treo </a:t>
            </a:r>
            <a:r>
              <a:rPr lang="en-US" baseline="0" smtClean="0"/>
              <a:t>băng-rôn: chi phí rẻ, ít người biết, không đầy đủ thông tin.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 Phát </a:t>
            </a:r>
            <a:r>
              <a:rPr lang="en-US" baseline="0" smtClean="0"/>
              <a:t>tờ rơi: chi phí tương đối, số lượng người biết tương đối, thông tin cũng ở mức tương đối.</a:t>
            </a:r>
          </a:p>
          <a:p>
            <a:pPr lvl="1">
              <a:buFont typeface="Wingdings" pitchFamily="2" charset="2"/>
              <a:buChar char="v"/>
            </a:pPr>
            <a:r>
              <a:rPr lang="en-US" baseline="0" smtClean="0"/>
              <a:t> Làm </a:t>
            </a:r>
            <a:r>
              <a:rPr lang="en-US" baseline="0" smtClean="0"/>
              <a:t>trang web: chi phí tương đối cao, nhiều người biết nếu có khả năng quảng cáo trang web, lượng thông tin nhiều.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reeform 7"/>
          <p:cNvSpPr>
            <a:spLocks/>
          </p:cNvSpPr>
          <p:nvPr/>
        </p:nvSpPr>
        <p:spPr bwMode="gray">
          <a:xfrm>
            <a:off x="-1588" y="5881688"/>
            <a:ext cx="2917826" cy="97790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589" y="0"/>
              </a:cxn>
              <a:cxn ang="0">
                <a:pos x="1838" y="618"/>
              </a:cxn>
              <a:cxn ang="0">
                <a:pos x="0" y="618"/>
              </a:cxn>
              <a:cxn ang="0">
                <a:pos x="0" y="74"/>
              </a:cxn>
            </a:cxnLst>
            <a:rect l="0" t="0" r="r" b="b"/>
            <a:pathLst>
              <a:path w="1838" h="618">
                <a:moveTo>
                  <a:pt x="0" y="74"/>
                </a:moveTo>
                <a:cubicBezTo>
                  <a:pt x="879" y="269"/>
                  <a:pt x="1589" y="0"/>
                  <a:pt x="1589" y="0"/>
                </a:cubicBezTo>
                <a:cubicBezTo>
                  <a:pt x="1652" y="335"/>
                  <a:pt x="1838" y="618"/>
                  <a:pt x="1838" y="618"/>
                </a:cubicBezTo>
                <a:lnTo>
                  <a:pt x="0" y="618"/>
                </a:lnTo>
                <a:cubicBezTo>
                  <a:pt x="0" y="618"/>
                  <a:pt x="0" y="346"/>
                  <a:pt x="0" y="74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0" name="Freeform 8"/>
          <p:cNvSpPr>
            <a:spLocks/>
          </p:cNvSpPr>
          <p:nvPr/>
        </p:nvSpPr>
        <p:spPr bwMode="gray">
          <a:xfrm>
            <a:off x="2559050" y="4684713"/>
            <a:ext cx="6596063" cy="2239962"/>
          </a:xfrm>
          <a:custGeom>
            <a:avLst/>
            <a:gdLst/>
            <a:ahLst/>
            <a:cxnLst>
              <a:cxn ang="0">
                <a:pos x="1114" y="0"/>
              </a:cxn>
              <a:cxn ang="0">
                <a:pos x="0" y="754"/>
              </a:cxn>
              <a:cxn ang="0">
                <a:pos x="406" y="1375"/>
              </a:cxn>
              <a:cxn ang="0">
                <a:pos x="4171" y="1375"/>
              </a:cxn>
              <a:cxn ang="0">
                <a:pos x="4171" y="468"/>
              </a:cxn>
              <a:cxn ang="0">
                <a:pos x="1114" y="0"/>
              </a:cxn>
            </a:cxnLst>
            <a:rect l="0" t="0" r="r" b="b"/>
            <a:pathLst>
              <a:path w="4171" h="1416">
                <a:moveTo>
                  <a:pt x="1114" y="0"/>
                </a:moveTo>
                <a:cubicBezTo>
                  <a:pt x="1114" y="0"/>
                  <a:pt x="557" y="377"/>
                  <a:pt x="0" y="754"/>
                </a:cubicBezTo>
                <a:cubicBezTo>
                  <a:pt x="180" y="1190"/>
                  <a:pt x="406" y="1375"/>
                  <a:pt x="406" y="1375"/>
                </a:cubicBezTo>
                <a:cubicBezTo>
                  <a:pt x="2288" y="1375"/>
                  <a:pt x="4171" y="1375"/>
                  <a:pt x="4171" y="1375"/>
                </a:cubicBezTo>
                <a:lnTo>
                  <a:pt x="4171" y="468"/>
                </a:lnTo>
                <a:cubicBezTo>
                  <a:pt x="4171" y="468"/>
                  <a:pt x="2546" y="1416"/>
                  <a:pt x="1114" y="0"/>
                </a:cubicBez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1" name="Freeform 9"/>
          <p:cNvSpPr>
            <a:spLocks/>
          </p:cNvSpPr>
          <p:nvPr/>
        </p:nvSpPr>
        <p:spPr bwMode="gray">
          <a:xfrm>
            <a:off x="4356100" y="641350"/>
            <a:ext cx="4787900" cy="5997575"/>
          </a:xfrm>
          <a:custGeom>
            <a:avLst/>
            <a:gdLst/>
            <a:ahLst/>
            <a:cxnLst>
              <a:cxn ang="0">
                <a:pos x="548" y="1300"/>
              </a:cxn>
              <a:cxn ang="0">
                <a:pos x="0" y="2525"/>
              </a:cxn>
              <a:cxn ang="0">
                <a:pos x="3016" y="2752"/>
              </a:cxn>
              <a:cxn ang="0">
                <a:pos x="3016" y="665"/>
              </a:cxn>
              <a:cxn ang="0">
                <a:pos x="1944" y="0"/>
              </a:cxn>
              <a:cxn ang="0">
                <a:pos x="548" y="1300"/>
              </a:cxn>
            </a:cxnLst>
            <a:rect l="0" t="0" r="r" b="b"/>
            <a:pathLst>
              <a:path w="3016" h="3791">
                <a:moveTo>
                  <a:pt x="548" y="1300"/>
                </a:moveTo>
                <a:cubicBezTo>
                  <a:pt x="274" y="1912"/>
                  <a:pt x="0" y="2525"/>
                  <a:pt x="0" y="2525"/>
                </a:cubicBezTo>
                <a:cubicBezTo>
                  <a:pt x="1458" y="3791"/>
                  <a:pt x="3016" y="2752"/>
                  <a:pt x="3016" y="2752"/>
                </a:cubicBezTo>
                <a:cubicBezTo>
                  <a:pt x="3016" y="2752"/>
                  <a:pt x="3016" y="1708"/>
                  <a:pt x="3016" y="665"/>
                </a:cubicBezTo>
                <a:cubicBezTo>
                  <a:pt x="2528" y="170"/>
                  <a:pt x="1944" y="0"/>
                  <a:pt x="1944" y="0"/>
                </a:cubicBezTo>
                <a:cubicBezTo>
                  <a:pt x="1944" y="0"/>
                  <a:pt x="1639" y="839"/>
                  <a:pt x="548" y="130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2" name="Freeform 10"/>
          <p:cNvSpPr>
            <a:spLocks/>
          </p:cNvSpPr>
          <p:nvPr/>
        </p:nvSpPr>
        <p:spPr bwMode="gray">
          <a:xfrm>
            <a:off x="4719638" y="1588"/>
            <a:ext cx="2508250" cy="260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5" y="1645"/>
              </a:cxn>
              <a:cxn ang="0">
                <a:pos x="1569" y="0"/>
              </a:cxn>
              <a:cxn ang="0">
                <a:pos x="0" y="0"/>
              </a:cxn>
            </a:cxnLst>
            <a:rect l="0" t="0" r="r" b="b"/>
            <a:pathLst>
              <a:path w="1569" h="1645">
                <a:moveTo>
                  <a:pt x="0" y="0"/>
                </a:moveTo>
                <a:lnTo>
                  <a:pt x="335" y="1645"/>
                </a:lnTo>
                <a:cubicBezTo>
                  <a:pt x="335" y="1645"/>
                  <a:pt x="1394" y="1086"/>
                  <a:pt x="1569" y="0"/>
                </a:cubicBezTo>
                <a:cubicBezTo>
                  <a:pt x="784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3" name="Freeform 11"/>
          <p:cNvSpPr>
            <a:spLocks/>
          </p:cNvSpPr>
          <p:nvPr/>
        </p:nvSpPr>
        <p:spPr bwMode="gray">
          <a:xfrm>
            <a:off x="0" y="5889625"/>
            <a:ext cx="2935288" cy="97790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589" y="0"/>
              </a:cxn>
              <a:cxn ang="0">
                <a:pos x="1838" y="618"/>
              </a:cxn>
              <a:cxn ang="0">
                <a:pos x="0" y="618"/>
              </a:cxn>
              <a:cxn ang="0">
                <a:pos x="0" y="74"/>
              </a:cxn>
            </a:cxnLst>
            <a:rect l="0" t="0" r="r" b="b"/>
            <a:pathLst>
              <a:path w="1838" h="618">
                <a:moveTo>
                  <a:pt x="0" y="74"/>
                </a:moveTo>
                <a:cubicBezTo>
                  <a:pt x="879" y="269"/>
                  <a:pt x="1589" y="0"/>
                  <a:pt x="1589" y="0"/>
                </a:cubicBezTo>
                <a:cubicBezTo>
                  <a:pt x="1652" y="335"/>
                  <a:pt x="1838" y="618"/>
                  <a:pt x="1838" y="618"/>
                </a:cubicBezTo>
                <a:lnTo>
                  <a:pt x="0" y="618"/>
                </a:lnTo>
                <a:cubicBezTo>
                  <a:pt x="0" y="618"/>
                  <a:pt x="0" y="346"/>
                  <a:pt x="0" y="74"/>
                </a:cubicBez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4" name="Freeform 12"/>
          <p:cNvSpPr>
            <a:spLocks/>
          </p:cNvSpPr>
          <p:nvPr/>
        </p:nvSpPr>
        <p:spPr bwMode="gray">
          <a:xfrm>
            <a:off x="2541588" y="4673600"/>
            <a:ext cx="6596062" cy="2239963"/>
          </a:xfrm>
          <a:custGeom>
            <a:avLst/>
            <a:gdLst/>
            <a:ahLst/>
            <a:cxnLst>
              <a:cxn ang="0">
                <a:pos x="1114" y="0"/>
              </a:cxn>
              <a:cxn ang="0">
                <a:pos x="0" y="754"/>
              </a:cxn>
              <a:cxn ang="0">
                <a:pos x="406" y="1375"/>
              </a:cxn>
              <a:cxn ang="0">
                <a:pos x="4171" y="1375"/>
              </a:cxn>
              <a:cxn ang="0">
                <a:pos x="4171" y="468"/>
              </a:cxn>
              <a:cxn ang="0">
                <a:pos x="1114" y="0"/>
              </a:cxn>
            </a:cxnLst>
            <a:rect l="0" t="0" r="r" b="b"/>
            <a:pathLst>
              <a:path w="4171" h="1416">
                <a:moveTo>
                  <a:pt x="1114" y="0"/>
                </a:moveTo>
                <a:cubicBezTo>
                  <a:pt x="1114" y="0"/>
                  <a:pt x="557" y="377"/>
                  <a:pt x="0" y="754"/>
                </a:cubicBezTo>
                <a:cubicBezTo>
                  <a:pt x="180" y="1190"/>
                  <a:pt x="406" y="1375"/>
                  <a:pt x="406" y="1375"/>
                </a:cubicBezTo>
                <a:cubicBezTo>
                  <a:pt x="2288" y="1375"/>
                  <a:pt x="4171" y="1375"/>
                  <a:pt x="4171" y="1375"/>
                </a:cubicBezTo>
                <a:lnTo>
                  <a:pt x="4171" y="468"/>
                </a:lnTo>
                <a:cubicBezTo>
                  <a:pt x="4171" y="468"/>
                  <a:pt x="2546" y="1416"/>
                  <a:pt x="1114" y="0"/>
                </a:cubicBez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5" name="Freeform 13"/>
          <p:cNvSpPr>
            <a:spLocks/>
          </p:cNvSpPr>
          <p:nvPr/>
        </p:nvSpPr>
        <p:spPr bwMode="gray">
          <a:xfrm>
            <a:off x="4348163" y="628650"/>
            <a:ext cx="4787900" cy="6008688"/>
          </a:xfrm>
          <a:custGeom>
            <a:avLst/>
            <a:gdLst/>
            <a:ahLst/>
            <a:cxnLst>
              <a:cxn ang="0">
                <a:pos x="548" y="1300"/>
              </a:cxn>
              <a:cxn ang="0">
                <a:pos x="0" y="2525"/>
              </a:cxn>
              <a:cxn ang="0">
                <a:pos x="3016" y="2752"/>
              </a:cxn>
              <a:cxn ang="0">
                <a:pos x="3016" y="665"/>
              </a:cxn>
              <a:cxn ang="0">
                <a:pos x="1944" y="0"/>
              </a:cxn>
              <a:cxn ang="0">
                <a:pos x="548" y="1300"/>
              </a:cxn>
            </a:cxnLst>
            <a:rect l="0" t="0" r="r" b="b"/>
            <a:pathLst>
              <a:path w="3016" h="3791">
                <a:moveTo>
                  <a:pt x="548" y="1300"/>
                </a:moveTo>
                <a:cubicBezTo>
                  <a:pt x="274" y="1912"/>
                  <a:pt x="0" y="2525"/>
                  <a:pt x="0" y="2525"/>
                </a:cubicBezTo>
                <a:cubicBezTo>
                  <a:pt x="1458" y="3791"/>
                  <a:pt x="3016" y="2752"/>
                  <a:pt x="3016" y="2752"/>
                </a:cubicBezTo>
                <a:cubicBezTo>
                  <a:pt x="3016" y="2752"/>
                  <a:pt x="3016" y="1708"/>
                  <a:pt x="3016" y="665"/>
                </a:cubicBezTo>
                <a:cubicBezTo>
                  <a:pt x="2528" y="170"/>
                  <a:pt x="1944" y="0"/>
                  <a:pt x="1944" y="0"/>
                </a:cubicBezTo>
                <a:cubicBezTo>
                  <a:pt x="1944" y="0"/>
                  <a:pt x="1639" y="839"/>
                  <a:pt x="548" y="1300"/>
                </a:cubicBez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6" name="Freeform 14" descr="1"/>
          <p:cNvSpPr>
            <a:spLocks/>
          </p:cNvSpPr>
          <p:nvPr/>
        </p:nvSpPr>
        <p:spPr bwMode="gray">
          <a:xfrm>
            <a:off x="4694238" y="-1588"/>
            <a:ext cx="2543175" cy="26320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5" y="1645"/>
              </a:cxn>
              <a:cxn ang="0">
                <a:pos x="1569" y="0"/>
              </a:cxn>
              <a:cxn ang="0">
                <a:pos x="0" y="0"/>
              </a:cxn>
            </a:cxnLst>
            <a:rect l="0" t="0" r="r" b="b"/>
            <a:pathLst>
              <a:path w="1569" h="1645">
                <a:moveTo>
                  <a:pt x="0" y="0"/>
                </a:moveTo>
                <a:lnTo>
                  <a:pt x="335" y="1645"/>
                </a:lnTo>
                <a:cubicBezTo>
                  <a:pt x="335" y="1645"/>
                  <a:pt x="1394" y="1086"/>
                  <a:pt x="1569" y="0"/>
                </a:cubicBezTo>
                <a:cubicBezTo>
                  <a:pt x="784" y="0"/>
                  <a:pt x="0" y="0"/>
                  <a:pt x="0" y="0"/>
                </a:cubicBez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7" name="Freeform 15"/>
          <p:cNvSpPr>
            <a:spLocks/>
          </p:cNvSpPr>
          <p:nvPr/>
        </p:nvSpPr>
        <p:spPr bwMode="gray">
          <a:xfrm>
            <a:off x="-3175" y="1588"/>
            <a:ext cx="5857875" cy="6794500"/>
          </a:xfrm>
          <a:custGeom>
            <a:avLst/>
            <a:gdLst/>
            <a:ahLst/>
            <a:cxnLst>
              <a:cxn ang="0">
                <a:pos x="0" y="3810"/>
              </a:cxn>
              <a:cxn ang="0">
                <a:pos x="0" y="1"/>
              </a:cxn>
              <a:cxn ang="0">
                <a:pos x="2974" y="0"/>
              </a:cxn>
              <a:cxn ang="0">
                <a:pos x="2768" y="2926"/>
              </a:cxn>
              <a:cxn ang="0">
                <a:pos x="0" y="3810"/>
              </a:cxn>
            </a:cxnLst>
            <a:rect l="0" t="0" r="r" b="b"/>
            <a:pathLst>
              <a:path w="3690" h="4280">
                <a:moveTo>
                  <a:pt x="0" y="3810"/>
                </a:moveTo>
                <a:lnTo>
                  <a:pt x="0" y="1"/>
                </a:lnTo>
                <a:lnTo>
                  <a:pt x="2974" y="0"/>
                </a:lnTo>
                <a:cubicBezTo>
                  <a:pt x="3284" y="452"/>
                  <a:pt x="3690" y="1776"/>
                  <a:pt x="2768" y="2926"/>
                </a:cubicBezTo>
                <a:cubicBezTo>
                  <a:pt x="1610" y="4280"/>
                  <a:pt x="0" y="3810"/>
                  <a:pt x="0" y="381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8" name="Freeform 16"/>
          <p:cNvSpPr>
            <a:spLocks/>
          </p:cNvSpPr>
          <p:nvPr/>
        </p:nvSpPr>
        <p:spPr bwMode="gray">
          <a:xfrm>
            <a:off x="-3175" y="1588"/>
            <a:ext cx="5943600" cy="6437312"/>
          </a:xfrm>
          <a:custGeom>
            <a:avLst/>
            <a:gdLst/>
            <a:ahLst/>
            <a:cxnLst>
              <a:cxn ang="0">
                <a:pos x="0" y="3765"/>
              </a:cxn>
              <a:cxn ang="0">
                <a:pos x="0" y="0"/>
              </a:cxn>
              <a:cxn ang="0">
                <a:pos x="2767" y="0"/>
              </a:cxn>
              <a:cxn ang="0">
                <a:pos x="2567" y="2858"/>
              </a:cxn>
              <a:cxn ang="0">
                <a:pos x="0" y="3765"/>
              </a:cxn>
            </a:cxnLst>
            <a:rect l="0" t="0" r="r" b="b"/>
            <a:pathLst>
              <a:path w="3635" h="4115">
                <a:moveTo>
                  <a:pt x="0" y="3765"/>
                </a:moveTo>
                <a:lnTo>
                  <a:pt x="0" y="0"/>
                </a:lnTo>
                <a:lnTo>
                  <a:pt x="2767" y="0"/>
                </a:lnTo>
                <a:cubicBezTo>
                  <a:pt x="2767" y="0"/>
                  <a:pt x="3635" y="1445"/>
                  <a:pt x="2567" y="2858"/>
                </a:cubicBezTo>
                <a:cubicBezTo>
                  <a:pt x="1523" y="4115"/>
                  <a:pt x="0" y="3765"/>
                  <a:pt x="0" y="3765"/>
                </a:cubicBezTo>
                <a:close/>
              </a:path>
            </a:pathLst>
          </a:custGeom>
          <a:gradFill rotWithShape="1">
            <a:gsLst>
              <a:gs pos="0">
                <a:srgbClr val="FDF58D">
                  <a:gamma/>
                  <a:tint val="19216"/>
                  <a:invGamma/>
                </a:srgbClr>
              </a:gs>
              <a:gs pos="100000">
                <a:srgbClr val="FDF58D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250825" y="9525"/>
            <a:ext cx="4176713" cy="5908675"/>
            <a:chOff x="158" y="6"/>
            <a:chExt cx="2631" cy="3722"/>
          </a:xfrm>
        </p:grpSpPr>
        <p:sp>
          <p:nvSpPr>
            <p:cNvPr id="3090" name="Line 18"/>
            <p:cNvSpPr>
              <a:spLocks noChangeShapeType="1"/>
            </p:cNvSpPr>
            <p:nvPr/>
          </p:nvSpPr>
          <p:spPr bwMode="gray">
            <a:xfrm>
              <a:off x="158" y="6"/>
              <a:ext cx="0" cy="372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gray">
            <a:xfrm>
              <a:off x="815" y="6"/>
              <a:ext cx="0" cy="372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gray">
            <a:xfrm>
              <a:off x="1473" y="6"/>
              <a:ext cx="0" cy="358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gray">
            <a:xfrm>
              <a:off x="2131" y="6"/>
              <a:ext cx="0" cy="325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gray">
            <a:xfrm>
              <a:off x="2789" y="6"/>
              <a:ext cx="0" cy="2589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095" name="Group 23"/>
          <p:cNvGrpSpPr>
            <a:grpSpLocks/>
          </p:cNvGrpSpPr>
          <p:nvPr/>
        </p:nvGrpSpPr>
        <p:grpSpPr bwMode="auto">
          <a:xfrm>
            <a:off x="6350" y="260350"/>
            <a:ext cx="5041900" cy="5329238"/>
            <a:chOff x="4" y="164"/>
            <a:chExt cx="3176" cy="3357"/>
          </a:xfrm>
        </p:grpSpPr>
        <p:sp>
          <p:nvSpPr>
            <p:cNvPr id="3096" name="Line 24"/>
            <p:cNvSpPr>
              <a:spLocks noChangeShapeType="1"/>
            </p:cNvSpPr>
            <p:nvPr/>
          </p:nvSpPr>
          <p:spPr bwMode="gray">
            <a:xfrm rot="5400000">
              <a:off x="1466" y="-1298"/>
              <a:ext cx="0" cy="292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gray">
            <a:xfrm rot="5400000">
              <a:off x="1575" y="-736"/>
              <a:ext cx="0" cy="3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gray">
            <a:xfrm rot="5400000">
              <a:off x="1592" y="-82"/>
              <a:ext cx="0" cy="317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gray">
            <a:xfrm rot="5400000">
              <a:off x="1508" y="674"/>
              <a:ext cx="0" cy="300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gray">
            <a:xfrm rot="5400000">
              <a:off x="1306" y="1547"/>
              <a:ext cx="0" cy="2603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gray">
            <a:xfrm rot="5400000">
              <a:off x="838" y="2687"/>
              <a:ext cx="0" cy="166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102" name="Rectangle 30"/>
          <p:cNvSpPr>
            <a:spLocks noChangeArrowheads="1"/>
          </p:cNvSpPr>
          <p:nvPr/>
        </p:nvSpPr>
        <p:spPr bwMode="gray">
          <a:xfrm>
            <a:off x="2368550" y="288925"/>
            <a:ext cx="1012825" cy="1025525"/>
          </a:xfrm>
          <a:prstGeom prst="rect">
            <a:avLst/>
          </a:prstGeom>
          <a:solidFill>
            <a:srgbClr val="FFFFFF">
              <a:alpha val="64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gray">
          <a:xfrm>
            <a:off x="285750" y="2435225"/>
            <a:ext cx="1012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4" name="Rectangle 32"/>
          <p:cNvSpPr>
            <a:spLocks noChangeArrowheads="1"/>
          </p:cNvSpPr>
          <p:nvPr/>
        </p:nvSpPr>
        <p:spPr bwMode="gray">
          <a:xfrm>
            <a:off x="0" y="279400"/>
            <a:ext cx="250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1331913" y="9525"/>
            <a:ext cx="1012825" cy="23495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6" name="Freeform 34"/>
          <p:cNvSpPr>
            <a:spLocks/>
          </p:cNvSpPr>
          <p:nvPr/>
        </p:nvSpPr>
        <p:spPr bwMode="gray">
          <a:xfrm>
            <a:off x="4452938" y="1347788"/>
            <a:ext cx="720725" cy="1047750"/>
          </a:xfrm>
          <a:custGeom>
            <a:avLst/>
            <a:gdLst/>
            <a:ahLst/>
            <a:cxnLst>
              <a:cxn ang="0">
                <a:pos x="363" y="0"/>
              </a:cxn>
              <a:cxn ang="0">
                <a:pos x="0" y="0"/>
              </a:cxn>
              <a:cxn ang="0">
                <a:pos x="0" y="680"/>
              </a:cxn>
              <a:cxn ang="0">
                <a:pos x="409" y="680"/>
              </a:cxn>
              <a:cxn ang="0">
                <a:pos x="454" y="317"/>
              </a:cxn>
              <a:cxn ang="0">
                <a:pos x="363" y="0"/>
              </a:cxn>
            </a:cxnLst>
            <a:rect l="0" t="0" r="r" b="b"/>
            <a:pathLst>
              <a:path w="454" h="680">
                <a:moveTo>
                  <a:pt x="363" y="0"/>
                </a:moveTo>
                <a:lnTo>
                  <a:pt x="0" y="0"/>
                </a:lnTo>
                <a:lnTo>
                  <a:pt x="0" y="680"/>
                </a:lnTo>
                <a:lnTo>
                  <a:pt x="409" y="680"/>
                </a:lnTo>
                <a:lnTo>
                  <a:pt x="454" y="317"/>
                </a:lnTo>
                <a:lnTo>
                  <a:pt x="36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107" name="Freeform 35"/>
          <p:cNvSpPr>
            <a:spLocks/>
          </p:cNvSpPr>
          <p:nvPr/>
        </p:nvSpPr>
        <p:spPr bwMode="gray">
          <a:xfrm>
            <a:off x="2365375" y="4549775"/>
            <a:ext cx="1003300" cy="1023938"/>
          </a:xfrm>
          <a:custGeom>
            <a:avLst/>
            <a:gdLst/>
            <a:ahLst/>
            <a:cxnLst>
              <a:cxn ang="0">
                <a:pos x="635" y="0"/>
              </a:cxn>
              <a:cxn ang="0">
                <a:pos x="0" y="0"/>
              </a:cxn>
              <a:cxn ang="0">
                <a:pos x="0" y="681"/>
              </a:cxn>
              <a:cxn ang="0">
                <a:pos x="272" y="681"/>
              </a:cxn>
              <a:cxn ang="0">
                <a:pos x="680" y="454"/>
              </a:cxn>
              <a:cxn ang="0">
                <a:pos x="680" y="0"/>
              </a:cxn>
              <a:cxn ang="0">
                <a:pos x="635" y="0"/>
              </a:cxn>
            </a:cxnLst>
            <a:rect l="0" t="0" r="r" b="b"/>
            <a:pathLst>
              <a:path w="680" h="681">
                <a:moveTo>
                  <a:pt x="635" y="0"/>
                </a:moveTo>
                <a:lnTo>
                  <a:pt x="0" y="0"/>
                </a:lnTo>
                <a:lnTo>
                  <a:pt x="0" y="681"/>
                </a:lnTo>
                <a:lnTo>
                  <a:pt x="272" y="681"/>
                </a:lnTo>
                <a:lnTo>
                  <a:pt x="680" y="454"/>
                </a:lnTo>
                <a:lnTo>
                  <a:pt x="680" y="0"/>
                </a:lnTo>
                <a:lnTo>
                  <a:pt x="63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108" name="Freeform 36"/>
          <p:cNvSpPr>
            <a:spLocks/>
          </p:cNvSpPr>
          <p:nvPr/>
        </p:nvSpPr>
        <p:spPr bwMode="gray">
          <a:xfrm>
            <a:off x="7524750" y="0"/>
            <a:ext cx="1620838" cy="1230313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255"/>
              </a:cxn>
              <a:cxn ang="0">
                <a:pos x="1007" y="775"/>
              </a:cxn>
              <a:cxn ang="0">
                <a:pos x="1009" y="0"/>
              </a:cxn>
              <a:cxn ang="0">
                <a:pos x="34" y="0"/>
              </a:cxn>
            </a:cxnLst>
            <a:rect l="0" t="0" r="r" b="b"/>
            <a:pathLst>
              <a:path w="1009" h="775">
                <a:moveTo>
                  <a:pt x="34" y="0"/>
                </a:moveTo>
                <a:cubicBezTo>
                  <a:pt x="34" y="115"/>
                  <a:pt x="0" y="255"/>
                  <a:pt x="0" y="255"/>
                </a:cubicBezTo>
                <a:cubicBezTo>
                  <a:pt x="489" y="376"/>
                  <a:pt x="1007" y="775"/>
                  <a:pt x="1007" y="775"/>
                </a:cubicBezTo>
                <a:lnTo>
                  <a:pt x="1009" y="0"/>
                </a:lnTo>
                <a:cubicBezTo>
                  <a:pt x="1009" y="0"/>
                  <a:pt x="521" y="0"/>
                  <a:pt x="34" y="0"/>
                </a:cubicBezTo>
                <a:close/>
              </a:path>
            </a:pathLst>
          </a:custGeom>
          <a:solidFill>
            <a:srgbClr val="E8E8E8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pic>
        <p:nvPicPr>
          <p:cNvPr id="3109" name="Picture 37" descr="water"/>
          <p:cNvPicPr>
            <a:picLocks noChangeAspect="1" noChangeArrowheads="1"/>
          </p:cNvPicPr>
          <p:nvPr/>
        </p:nvPicPr>
        <p:blipFill>
          <a:blip r:embed="rId6" cstate="print"/>
          <a:srcRect l="22409" t="16374" b="27486"/>
          <a:stretch>
            <a:fillRect/>
          </a:stretch>
        </p:blipFill>
        <p:spPr bwMode="gray">
          <a:xfrm rot="393398">
            <a:off x="2268538" y="584200"/>
            <a:ext cx="2663825" cy="21971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884363"/>
            <a:ext cx="8229600" cy="1470025"/>
          </a:xfrm>
          <a:effectLst/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084763"/>
            <a:ext cx="6400800" cy="457200"/>
          </a:xfrm>
        </p:spPr>
        <p:txBody>
          <a:bodyPr/>
          <a:lstStyle>
            <a:lvl1pPr marL="0" indent="0">
              <a:buFontTx/>
              <a:buNone/>
              <a:defRPr sz="1600"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6D5FD7-5DB0-44B3-8B7E-C4D6462C88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gray">
          <a:xfrm>
            <a:off x="228600" y="4714875"/>
            <a:ext cx="13033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>
                <a:latin typeface="Arial Black" pitchFamily="34" charset="0"/>
              </a:rPr>
              <a:t>L/O/G/O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6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400"/>
                            </p:stCondLst>
                            <p:childTnLst>
                              <p:par>
                                <p:cTn id="3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animBg="1"/>
      <p:bldP spid="3080" grpId="0" animBg="1"/>
      <p:bldP spid="3081" grpId="0" animBg="1"/>
      <p:bldP spid="3082" grpId="0" animBg="1"/>
      <p:bldP spid="3083" grpId="0" animBg="1"/>
      <p:bldP spid="3083" grpId="1" animBg="1"/>
      <p:bldP spid="3084" grpId="0" animBg="1"/>
      <p:bldP spid="3084" grpId="1" animBg="1"/>
      <p:bldP spid="3084" grpId="2" animBg="1"/>
      <p:bldP spid="3085" grpId="0" animBg="1"/>
      <p:bldP spid="3085" grpId="1" animBg="1"/>
      <p:bldP spid="3086" grpId="0" animBg="1"/>
      <p:bldP spid="3086" grpId="1" animBg="1"/>
      <p:bldP spid="3086" grpId="2" animBg="1"/>
      <p:bldP spid="310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D53DB-DA74-4CC2-B49E-F6E6E65C5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19A46-4417-4826-980C-43C2265CF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EDE8BD8-0C77-4CCE-8DA7-A296566363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9D204-B1F1-4BC5-9162-A48B9BC063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2E860-4D81-4735-B20A-1EFC228184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14E13-840D-434D-9C2B-ED9D3D3AFA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7D41-2EFF-4DD0-8166-A1507887CE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27877-B5CE-4BA3-8BE8-8D65B86E8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46D4E-1CB2-4690-AC70-2D77082C75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D46AD-FE02-4F21-8DB8-8CEBAD008E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ABD76-23DC-4B27-9319-3BE716FB74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/>
          </p:cNvSpPr>
          <p:nvPr/>
        </p:nvSpPr>
        <p:spPr bwMode="gray">
          <a:xfrm>
            <a:off x="-9525" y="-9525"/>
            <a:ext cx="9156700" cy="6865938"/>
          </a:xfrm>
          <a:custGeom>
            <a:avLst/>
            <a:gdLst/>
            <a:ahLst/>
            <a:cxnLst>
              <a:cxn ang="0">
                <a:pos x="5766" y="605"/>
              </a:cxn>
              <a:cxn ang="0">
                <a:pos x="5768" y="4325"/>
              </a:cxn>
              <a:cxn ang="0">
                <a:pos x="1331" y="4325"/>
              </a:cxn>
              <a:cxn ang="0">
                <a:pos x="4" y="3111"/>
              </a:cxn>
              <a:cxn ang="0">
                <a:pos x="0" y="0"/>
              </a:cxn>
              <a:cxn ang="0">
                <a:pos x="2428" y="7"/>
              </a:cxn>
              <a:cxn ang="0">
                <a:pos x="5766" y="605"/>
              </a:cxn>
            </a:cxnLst>
            <a:rect l="0" t="0" r="r" b="b"/>
            <a:pathLst>
              <a:path w="5768" h="4325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cubicBezTo>
                  <a:pt x="5768" y="4325"/>
                  <a:pt x="3549" y="4325"/>
                  <a:pt x="1331" y="4325"/>
                </a:cubicBezTo>
                <a:cubicBezTo>
                  <a:pt x="499" y="3811"/>
                  <a:pt x="0" y="3109"/>
                  <a:pt x="4" y="311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rgbClr val="FDF58D">
                  <a:gamma/>
                  <a:tint val="3137"/>
                  <a:invGamma/>
                </a:srgbClr>
              </a:gs>
              <a:gs pos="100000">
                <a:srgbClr val="FDF58D">
                  <a:alpha val="70000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pic>
        <p:nvPicPr>
          <p:cNvPr id="1032" name="Picture 8" descr="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33" name="Freeform 9"/>
          <p:cNvSpPr>
            <a:spLocks/>
          </p:cNvSpPr>
          <p:nvPr/>
        </p:nvSpPr>
        <p:spPr bwMode="gray">
          <a:xfrm>
            <a:off x="6350" y="5113338"/>
            <a:ext cx="1852613" cy="174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00"/>
              </a:cxn>
              <a:cxn ang="0">
                <a:pos x="1089" y="1100"/>
              </a:cxn>
              <a:cxn ang="0">
                <a:pos x="0" y="0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grpSp>
        <p:nvGrpSpPr>
          <p:cNvPr id="1035" name="Group 11"/>
          <p:cNvGrpSpPr>
            <a:grpSpLocks/>
          </p:cNvGrpSpPr>
          <p:nvPr/>
        </p:nvGrpSpPr>
        <p:grpSpPr bwMode="auto">
          <a:xfrm>
            <a:off x="0" y="0"/>
            <a:ext cx="9156700" cy="6875463"/>
            <a:chOff x="0" y="0"/>
            <a:chExt cx="5768" cy="4331"/>
          </a:xfrm>
        </p:grpSpPr>
        <p:grpSp>
          <p:nvGrpSpPr>
            <p:cNvPr id="1036" name="Group 12"/>
            <p:cNvGrpSpPr>
              <a:grpSpLocks/>
            </p:cNvGrpSpPr>
            <p:nvPr/>
          </p:nvGrpSpPr>
          <p:grpSpPr bwMode="auto">
            <a:xfrm>
              <a:off x="332" y="0"/>
              <a:ext cx="5080" cy="4331"/>
              <a:chOff x="332" y="0"/>
              <a:chExt cx="5080" cy="4331"/>
            </a:xfrm>
          </p:grpSpPr>
          <p:sp>
            <p:nvSpPr>
              <p:cNvPr id="1037" name="Line 13"/>
              <p:cNvSpPr>
                <a:spLocks noChangeShapeType="1"/>
              </p:cNvSpPr>
              <p:nvPr/>
            </p:nvSpPr>
            <p:spPr bwMode="gray">
              <a:xfrm>
                <a:off x="332" y="0"/>
                <a:ext cx="0" cy="3510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gray">
              <a:xfrm>
                <a:off x="1057" y="0"/>
                <a:ext cx="0" cy="414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39" name="Line 15"/>
              <p:cNvSpPr>
                <a:spLocks noChangeShapeType="1"/>
              </p:cNvSpPr>
              <p:nvPr/>
            </p:nvSpPr>
            <p:spPr bwMode="gray">
              <a:xfrm>
                <a:off x="1783" y="0"/>
                <a:ext cx="0" cy="432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0" name="Line 16"/>
              <p:cNvSpPr>
                <a:spLocks noChangeShapeType="1"/>
              </p:cNvSpPr>
              <p:nvPr/>
            </p:nvSpPr>
            <p:spPr bwMode="gray">
              <a:xfrm>
                <a:off x="2509" y="0"/>
                <a:ext cx="0" cy="4331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1" name="Line 17"/>
              <p:cNvSpPr>
                <a:spLocks noChangeShapeType="1"/>
              </p:cNvSpPr>
              <p:nvPr/>
            </p:nvSpPr>
            <p:spPr bwMode="gray">
              <a:xfrm>
                <a:off x="3234" y="245"/>
                <a:ext cx="0" cy="4086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2" name="Line 18"/>
              <p:cNvSpPr>
                <a:spLocks noChangeShapeType="1"/>
              </p:cNvSpPr>
              <p:nvPr/>
            </p:nvSpPr>
            <p:spPr bwMode="gray">
              <a:xfrm>
                <a:off x="3960" y="390"/>
                <a:ext cx="0" cy="3941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3" name="Line 19"/>
              <p:cNvSpPr>
                <a:spLocks noChangeShapeType="1"/>
              </p:cNvSpPr>
              <p:nvPr/>
            </p:nvSpPr>
            <p:spPr bwMode="gray">
              <a:xfrm>
                <a:off x="4686" y="487"/>
                <a:ext cx="0" cy="384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4" name="Line 20"/>
              <p:cNvSpPr>
                <a:spLocks noChangeShapeType="1"/>
              </p:cNvSpPr>
              <p:nvPr/>
            </p:nvSpPr>
            <p:spPr bwMode="gray">
              <a:xfrm>
                <a:off x="5412" y="567"/>
                <a:ext cx="0" cy="376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045" name="Group 21"/>
            <p:cNvGrpSpPr>
              <a:grpSpLocks/>
            </p:cNvGrpSpPr>
            <p:nvPr/>
          </p:nvGrpSpPr>
          <p:grpSpPr bwMode="auto">
            <a:xfrm>
              <a:off x="0" y="264"/>
              <a:ext cx="5768" cy="3538"/>
              <a:chOff x="0" y="264"/>
              <a:chExt cx="5768" cy="3538"/>
            </a:xfrm>
          </p:grpSpPr>
          <p:sp>
            <p:nvSpPr>
              <p:cNvPr id="1046" name="Line 22"/>
              <p:cNvSpPr>
                <a:spLocks noChangeShapeType="1"/>
              </p:cNvSpPr>
              <p:nvPr/>
            </p:nvSpPr>
            <p:spPr bwMode="gray">
              <a:xfrm rot="5400000">
                <a:off x="1635" y="-1371"/>
                <a:ext cx="0" cy="3270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7" name="Line 23"/>
              <p:cNvSpPr>
                <a:spLocks noChangeShapeType="1"/>
              </p:cNvSpPr>
              <p:nvPr/>
            </p:nvSpPr>
            <p:spPr bwMode="gray">
              <a:xfrm rot="5400000">
                <a:off x="2884" y="-1913"/>
                <a:ext cx="0" cy="5768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8" name="Line 24"/>
              <p:cNvSpPr>
                <a:spLocks noChangeShapeType="1"/>
              </p:cNvSpPr>
              <p:nvPr/>
            </p:nvSpPr>
            <p:spPr bwMode="gray">
              <a:xfrm rot="5400000">
                <a:off x="2884" y="-1205"/>
                <a:ext cx="0" cy="5768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9" name="Line 25"/>
              <p:cNvSpPr>
                <a:spLocks noChangeShapeType="1"/>
              </p:cNvSpPr>
              <p:nvPr/>
            </p:nvSpPr>
            <p:spPr bwMode="gray">
              <a:xfrm rot="5400000">
                <a:off x="2885" y="-497"/>
                <a:ext cx="0" cy="5766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50" name="Line 26"/>
              <p:cNvSpPr>
                <a:spLocks noChangeShapeType="1"/>
              </p:cNvSpPr>
              <p:nvPr/>
            </p:nvSpPr>
            <p:spPr bwMode="gray">
              <a:xfrm rot="5400000">
                <a:off x="2885" y="211"/>
                <a:ext cx="0" cy="5766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51" name="Line 27"/>
              <p:cNvSpPr>
                <a:spLocks noChangeShapeType="1"/>
              </p:cNvSpPr>
              <p:nvPr/>
            </p:nvSpPr>
            <p:spPr bwMode="gray">
              <a:xfrm rot="5400000">
                <a:off x="3192" y="1251"/>
                <a:ext cx="0" cy="510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</p:grpSp>
      </p:grp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gray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gray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gray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pic>
        <p:nvPicPr>
          <p:cNvPr id="1059" name="Picture 35" descr="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-180975" y="5638800"/>
            <a:ext cx="2016125" cy="12192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8642D37-81FC-4612-A5B3-CDE33B78F4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60" name="Freeform 36" descr="11"/>
          <p:cNvSpPr>
            <a:spLocks/>
          </p:cNvSpPr>
          <p:nvPr/>
        </p:nvSpPr>
        <p:spPr bwMode="gray">
          <a:xfrm>
            <a:off x="4041775" y="0"/>
            <a:ext cx="5105400" cy="739775"/>
          </a:xfrm>
          <a:custGeom>
            <a:avLst/>
            <a:gdLst/>
            <a:ahLst/>
            <a:cxnLst>
              <a:cxn ang="0">
                <a:pos x="3130" y="453"/>
              </a:cxn>
              <a:cxn ang="0">
                <a:pos x="3130" y="0"/>
              </a:cxn>
              <a:cxn ang="0">
                <a:pos x="0" y="0"/>
              </a:cxn>
              <a:cxn ang="0">
                <a:pos x="3130" y="453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blipFill dpi="0" rotWithShape="1">
            <a:blip r:embed="rId16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325438"/>
            <a:ext cx="82296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4041775" y="1588"/>
            <a:ext cx="5105400" cy="739775"/>
          </a:xfrm>
          <a:custGeom>
            <a:avLst/>
            <a:gdLst/>
            <a:ahLst/>
            <a:cxnLst>
              <a:cxn ang="0">
                <a:pos x="3130" y="453"/>
              </a:cxn>
              <a:cxn ang="0">
                <a:pos x="3130" y="0"/>
              </a:cxn>
              <a:cxn ang="0">
                <a:pos x="0" y="0"/>
              </a:cxn>
              <a:cxn ang="0">
                <a:pos x="3130" y="453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7.emf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970088"/>
            <a:ext cx="8229600" cy="1470025"/>
          </a:xfrm>
        </p:spPr>
        <p:txBody>
          <a:bodyPr/>
          <a:lstStyle/>
          <a:p>
            <a:r>
              <a:rPr lang="en-US" sz="2500" smtClean="0">
                <a:solidFill>
                  <a:srgbClr val="000000"/>
                </a:solidFill>
              </a:rPr>
              <a:t>Trang web quản lý nhà hàng</a:t>
            </a:r>
            <a:r>
              <a:rPr lang="en-US" smtClean="0">
                <a:solidFill>
                  <a:srgbClr val="000000"/>
                </a:solidFill>
              </a:rPr>
              <a:t/>
            </a:r>
            <a:br>
              <a:rPr lang="en-US" smtClean="0">
                <a:solidFill>
                  <a:srgbClr val="000000"/>
                </a:solidFill>
              </a:rPr>
            </a:br>
            <a:r>
              <a:rPr lang="en-US" sz="7200" smtClean="0"/>
              <a:t>WARM</a:t>
            </a:r>
            <a:endParaRPr lang="en-US" sz="72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797152"/>
            <a:ext cx="2016224" cy="360040"/>
          </a:xfrm>
          <a:solidFill>
            <a:srgbClr val="002060"/>
          </a:solidFill>
        </p:spPr>
        <p:txBody>
          <a:bodyPr/>
          <a:lstStyle/>
          <a:p>
            <a:r>
              <a:rPr lang="en-US" b="1" smtClean="0">
                <a:solidFill>
                  <a:schemeClr val="bg1"/>
                </a:solidFill>
              </a:rPr>
              <a:t>Nhóm 25: StarFish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5157192"/>
            <a:ext cx="28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GVLT: TS Nguyễn Văn Vũ</a:t>
            </a:r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179512" y="5517232"/>
            <a:ext cx="260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GVTH: Hồ Tuấn Thanh</a:t>
            </a:r>
            <a:endParaRPr lang="vi-VN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548680"/>
            <a:ext cx="695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6" name="AutoShape 2" descr="data:image/jpeg;base64,/9j/4AAQSkZJRgABAQAAAQABAAD/2wCEAAkGBhISERQUExIUFRMUGBcYFBYUFx0UHxsVHR4fHhwaHRojJyYkIhsjJRweITIsJCc1LywsIh89NjEqNSYrLSoBCQoKDgwOGg8PGjUlHiMqNS8yLCw0LDUtKiovLDAtLDIsLCwsLCksNCw1LywsLCksKSwsLSw0KiwsNSwsLCwsLP/AABEIAF8AXwMBIgACEQEDEQH/xAAcAAACAgMBAQAAAAAAAAAAAAAABQQGAgMHAQj/xAA4EAACAQIEBQIDBgMJAAAAAAABAgMAEQQFEiEGEzFBUSIyQmFxB1KBgpGhFiNiFBUzkqKxwdHi/8QAGgEAAwADAQAAAAAAAAAAAAAAAQIDAAQFBv/EACURAAICAQMEAgMBAAAAAAAAAAABAhEDEjFRBBMhQWHwInGBMv/aAAwDAQACEQMRAD8A7hRRRWGBRWLOBa5AubC+1z4pJHxSDKFMTCFpWgWW4/xVuLFeoBIIB80yi3sByS3Hteah5qs5BjJeeVl/tBlJlEikWiRQ3oZdu4sBY773rDLMjxMWNkmNnieSQKrN7Eaza1+puCD8rU/bq7Ymu9kWkMD0Ne1S8u4bxkK3EhZxhpVUFhZZma4C/L5mscHmL4UO/LxGgoirHLdmfEb62HWygWuenij2r/y7B3OUXaik2R55zMEmImKKCCWIuFsCRcX3pwrAi46GpuLTplE0z2iiilCFacbihHGzlWYKLkINRIHgd62SyhQWYgKBckmwAHcmqljswxT4qNsJPHJBMNIJAkRHQEsGK7gsLW37H5U8IahJSoyznAyYt4WhmY4aWzaksTFIgJSRSeik7MOuw8mm2E4biDrK4vLcO2kkIZrWMgToGNTsDgUiUhVC6mLsF6az7iB2vUmi8j2Wxigt2FFFK+IeI4MFEZZmsPhUe5j4UUiTk6QzaStjGWZVtqIFyALm1yegHzrOuO8M8TTZnm8LP6Y4g7pGOigCwJ8tv1rsVVzYniaT3onjyLIm1sJ834dSaJIxcRx3IiU6FZvhDEbgA77Ugix82CV01I7xqsuIeZzeR26JH9ALX81d6iYzLo3IcxI8iA6CwBse29COT1LYMoe1uSIZNSg2IuAbHtftWdVjh3D4gusryTXOsYhJhpUN8PKW3QeQdxVnBpJx0uhou0Lc9wsc0RgeXll7EWIv6SD0PVb2BHQ9Kj8P5K8LzSSNGWl0D+UuhSFBAcr99r728CkXEkEUuJdFnwpeRUiePEEgqyklSluvuvp7kDerjgsMI40QG4RVUE97C16pL8YVe4i/KV8G6iitWJnCIzm9lUsbeAL1EqKeLOLIcBCZJDdjcRxjqzf9eTXDs/xGKx0hnmYHa6oL2VbX0gfTv571C4k4klxmJaeQ9/QvUKg6KB/v5qUmfJpGrqRuLHrYi1+o67AG36V3MPT9lX7OTlzLK69Fr+w7BXxGIkt7I1UfVj/5rslc6+xbDn+zTzN7pZTv09oH/JNdFrm9XLVlZvdMqxoKKKK1TYF+dJKUtHJHEu/Mdxq0pb4RsL/WofCeIj5JiTEDEco21gfCfaCehI+Xypjm2XCeF4mJAcWuN7dxt3qLlWWPE13xDSG1gmlY0H0Re/41RNaKEaeqxC8UDZhc4wyOJLCOWLmIjDflxvYKrfiTVzqlY8pDMwZsWcNHNznUQjlq5Oq5lIBKBjqsL/ptV1psvoXH7ClfE05TCyyAsDGuu62J9O52OxFuo7jxTSo2Z4bmQyx/fR1/UEVOLpqyktjh2acNQ4v+dhHRHc7xE2Rm78tz7SfuPYjteqpmGUzQNpmieM/1KR+h6H8Kww+LkhY6GKnobd7diOhH1p9guPJkGlgGXuAdIP5CGT/TXokpw28o4bcJb+Gdh+zHB8vLMP5YFz+Yk1aa5Dk32vaQqMFCiwCsgUW8Bk2H+Sul5HxDFiluhswAJUkHY9CCNip8iuJnxTjJyktzrYckGlGLGdFFFaxcKoGS4CMY1pNeA1AuEVJWZlFje6nqx73O29gKvxNUzKUDYzU0jiRgRolwXKuoudn6d+ver4nSl+iWTdHvG7xRyK7xNKSpa0k7RxKEZBcp0bdwxFjsCatOV45ZokdXR7jdo76Sw2bTfte9aM8wgaIsII5pI/VGsgB9XcDwxFwD5tWvIZp5F5suhVkVTHEgN0Xr6mNrtvuAABag2nBfBiVTfyNaKhYnOIo5UiZiJH9g0Mb+dwCNvmdqMszmHEAmJ9VrXurLsRcGxA2I3B6Gp6XV0UtXR885vlYTMZInuIxiCGI2tGX3N/kDTo5Blmp7TSFRblEXJb0MTrFvT6gBtfYjzt2R+IcMATrBsCTZSTs/Lta176tgO9ZnPoeVzbtbVo0hTr5l7aNHXVftXQfVzaXh8ffBpLpopvyvv9OM4bJ8tc+pZo/RGRYvJdyrF1PpFgDYXFbfs2xE8OIUcuTSGBF1YbMQrjp0NwfqK68eJsPdQWYM2iyspVvWSo9JseoN/FYYnirDxrGzFtMqyOnpPRBc/Q+PNB9RKScXF+fvAVgimnq2HFFI5eMsMum5cayADp7lBIL+NiPxrZh+K8O8ixBjzGIAUjfddYNvFv3rR7cuDa1x5JGeANC0fNWJpfQrMbbnqB/Va9qV8N5DPh5X1Su0Nm0q0hkAJb0gatxZRvvuT8q28V5FNiVAjlso90LAaX/PYlW8ECmWTZaIIUjBfYfG5lIJ7aj1Ap7qFJ7gq5bE2iiiolCNiMvV5I3N9UevTY7eoWN605ZksWHRUiGkLa9rXawt6jbep9FHU6oFK7E38J4bchSGa92U2Ny/MvfyGG1+21SP7hi5ej1+/m69R1cy99V/P7WpjRR1y5BpXAs/h2C4JUsy6LMzFj6GLD1HfqTXk/DWHdY0aO6xX0C52uQT3+QppRWa5cmaVwK34YwxFjECLWsSTtpCefugCt0GRwIVKxgFSCDc7ELpH7bVOorNcuTNK4CiiilGP//Z"/>
          <p:cNvSpPr>
            <a:spLocks noChangeAspect="1" noChangeArrowheads="1"/>
          </p:cNvSpPr>
          <p:nvPr/>
        </p:nvSpPr>
        <p:spPr bwMode="auto">
          <a:xfrm>
            <a:off x="155575" y="-433388"/>
            <a:ext cx="904875" cy="904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41988" name="AutoShape 4" descr="data:image/jpeg;base64,/9j/4AAQSkZJRgABAQAAAQABAAD/2wCEAAkGBhISERQUExIUFRMUGBcYFBYUFx0UHxsVHR4fHhwaHRojJyYkIhsjJRweITIsJCc1LywsIh89NjEqNSYrLSoBCQoKDgwOGg8PGjUlHiMqNS8yLCw0LDUtKiovLDAtLDIsLCwsLCksNCw1LywsLCksKSwsLSw0KiwsNSwsLCwsLP/AABEIAF8AXwMBIgACEQEDEQH/xAAcAAACAgMBAQAAAAAAAAAAAAAABQQGAgMHAQj/xAA4EAACAQIEBQIDBgMJAAAAAAABAgMAEQQFEiEGEzFBUSIyQmFxB1KBgpGhFiNiFBUzkqKxwdHi/8QAGgEAAwADAQAAAAAAAAAAAAAAAQIDAAQFBv/EACURAAICAQMEAgMBAAAAAAAAAAABAhEDEjFRBBMhQWHwInGBMv/aAAwDAQACEQMRAD8A7hRRRWGBRWLOBa5AubC+1z4pJHxSDKFMTCFpWgWW4/xVuLFeoBIIB80yi3sByS3Hteah5qs5BjJeeVl/tBlJlEikWiRQ3oZdu4sBY773rDLMjxMWNkmNnieSQKrN7Eaza1+puCD8rU/bq7Ymu9kWkMD0Ne1S8u4bxkK3EhZxhpVUFhZZma4C/L5mscHmL4UO/LxGgoirHLdmfEb62HWygWuenij2r/y7B3OUXaik2R55zMEmImKKCCWIuFsCRcX3pwrAi46GpuLTplE0z2iiilCFacbihHGzlWYKLkINRIHgd62SyhQWYgKBckmwAHcmqljswxT4qNsJPHJBMNIJAkRHQEsGK7gsLW37H5U8IahJSoyznAyYt4WhmY4aWzaksTFIgJSRSeik7MOuw8mm2E4biDrK4vLcO2kkIZrWMgToGNTsDgUiUhVC6mLsF6az7iB2vUmi8j2Wxigt2FFFK+IeI4MFEZZmsPhUe5j4UUiTk6QzaStjGWZVtqIFyALm1yegHzrOuO8M8TTZnm8LP6Y4g7pGOigCwJ8tv1rsVVzYniaT3onjyLIm1sJ834dSaJIxcRx3IiU6FZvhDEbgA77Ugix82CV01I7xqsuIeZzeR26JH9ALX81d6iYzLo3IcxI8iA6CwBse29COT1LYMoe1uSIZNSg2IuAbHtftWdVjh3D4gusryTXOsYhJhpUN8PKW3QeQdxVnBpJx0uhou0Lc9wsc0RgeXll7EWIv6SD0PVb2BHQ9Kj8P5K8LzSSNGWl0D+UuhSFBAcr99r728CkXEkEUuJdFnwpeRUiePEEgqyklSluvuvp7kDerjgsMI40QG4RVUE97C16pL8YVe4i/KV8G6iitWJnCIzm9lUsbeAL1EqKeLOLIcBCZJDdjcRxjqzf9eTXDs/xGKx0hnmYHa6oL2VbX0gfTv571C4k4klxmJaeQ9/QvUKg6KB/v5qUmfJpGrqRuLHrYi1+o67AG36V3MPT9lX7OTlzLK69Fr+w7BXxGIkt7I1UfVj/5rslc6+xbDn+zTzN7pZTv09oH/JNdFrm9XLVlZvdMqxoKKKK1TYF+dJKUtHJHEu/Mdxq0pb4RsL/WofCeIj5JiTEDEco21gfCfaCehI+Xypjm2XCeF4mJAcWuN7dxt3qLlWWPE13xDSG1gmlY0H0Re/41RNaKEaeqxC8UDZhc4wyOJLCOWLmIjDflxvYKrfiTVzqlY8pDMwZsWcNHNznUQjlq5Oq5lIBKBjqsL/ptV1psvoXH7ClfE05TCyyAsDGuu62J9O52OxFuo7jxTSo2Z4bmQyx/fR1/UEVOLpqyktjh2acNQ4v+dhHRHc7xE2Rm78tz7SfuPYjteqpmGUzQNpmieM/1KR+h6H8Kww+LkhY6GKnobd7diOhH1p9guPJkGlgGXuAdIP5CGT/TXokpw28o4bcJb+Gdh+zHB8vLMP5YFz+Yk1aa5Dk32vaQqMFCiwCsgUW8Bk2H+Sul5HxDFiluhswAJUkHY9CCNip8iuJnxTjJyktzrYckGlGLGdFFFaxcKoGS4CMY1pNeA1AuEVJWZlFje6nqx73O29gKvxNUzKUDYzU0jiRgRolwXKuoudn6d+ver4nSl+iWTdHvG7xRyK7xNKSpa0k7RxKEZBcp0bdwxFjsCatOV45ZokdXR7jdo76Sw2bTfte9aM8wgaIsII5pI/VGsgB9XcDwxFwD5tWvIZp5F5suhVkVTHEgN0Xr6mNrtvuAABag2nBfBiVTfyNaKhYnOIo5UiZiJH9g0Mb+dwCNvmdqMszmHEAmJ9VrXurLsRcGxA2I3B6Gp6XV0UtXR885vlYTMZInuIxiCGI2tGX3N/kDTo5Blmp7TSFRblEXJb0MTrFvT6gBtfYjzt2R+IcMATrBsCTZSTs/Lta176tgO9ZnPoeVzbtbVo0hTr5l7aNHXVftXQfVzaXh8ffBpLpopvyvv9OM4bJ8tc+pZo/RGRYvJdyrF1PpFgDYXFbfs2xE8OIUcuTSGBF1YbMQrjp0NwfqK68eJsPdQWYM2iyspVvWSo9JseoN/FYYnirDxrGzFtMqyOnpPRBc/Q+PNB9RKScXF+fvAVgimnq2HFFI5eMsMum5cayADp7lBIL+NiPxrZh+K8O8ixBjzGIAUjfddYNvFv3rR7cuDa1x5JGeANC0fNWJpfQrMbbnqB/Va9qV8N5DPh5X1Su0Nm0q0hkAJb0gatxZRvvuT8q28V5FNiVAjlso90LAaX/PYlW8ECmWTZaIIUjBfYfG5lIJ7aj1Ap7qFJ7gq5bE2iiiolCNiMvV5I3N9UevTY7eoWN605ZksWHRUiGkLa9rXawt6jbep9FHU6oFK7E38J4bchSGa92U2Ny/MvfyGG1+21SP7hi5ej1+/m69R1cy99V/P7WpjRR1y5BpXAs/h2C4JUsy6LMzFj6GLD1HfqTXk/DWHdY0aO6xX0C52uQT3+QppRWa5cmaVwK34YwxFjECLWsSTtpCefugCt0GRwIVKxgFSCDc7ELpH7bVOorNcuTNK4CiiilGP//Z"/>
          <p:cNvSpPr>
            <a:spLocks noChangeAspect="1" noChangeArrowheads="1"/>
          </p:cNvSpPr>
          <p:nvPr/>
        </p:nvSpPr>
        <p:spPr bwMode="auto">
          <a:xfrm>
            <a:off x="155575" y="-433388"/>
            <a:ext cx="904875" cy="904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41994" name="Picture 10" descr="http://t3.gstatic.com/images?q=tbn:ANd9GcTSKPIzSb6YjdrnFmFez-IP1WLpEXKujuqMDDkJjhlYWeI85aV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331640" cy="1363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25438"/>
            <a:ext cx="8686800" cy="927100"/>
          </a:xfrm>
        </p:spPr>
        <p:txBody>
          <a:bodyPr/>
          <a:lstStyle/>
          <a:p>
            <a:r>
              <a:rPr lang="en-US" smtClean="0"/>
              <a:t>Task Analysis – Usecase model</a:t>
            </a:r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10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ChangeArrowheads="1"/>
          </p:cNvSpPr>
          <p:nvPr/>
        </p:nvSpPr>
        <p:spPr bwMode="gray">
          <a:xfrm>
            <a:off x="2014538" y="2133600"/>
            <a:ext cx="5895975" cy="1225550"/>
          </a:xfrm>
          <a:prstGeom prst="roundRect">
            <a:avLst>
              <a:gd name="adj" fmla="val 16449"/>
            </a:avLst>
          </a:prstGeom>
          <a:gradFill rotWithShape="1">
            <a:gsLst>
              <a:gs pos="0">
                <a:srgbClr val="FCFCFC">
                  <a:gamma/>
                  <a:tint val="91765"/>
                  <a:invGamma/>
                  <a:alpha val="64999"/>
                </a:srgbClr>
              </a:gs>
              <a:gs pos="50000">
                <a:srgbClr val="FCFCFC">
                  <a:alpha val="30000"/>
                </a:srgbClr>
              </a:gs>
              <a:gs pos="100000">
                <a:srgbClr val="FCFCFC">
                  <a:gamma/>
                  <a:tint val="91765"/>
                  <a:invGamma/>
                  <a:alpha val="64999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gray">
          <a:xfrm>
            <a:off x="2044700" y="3581400"/>
            <a:ext cx="5853113" cy="1289050"/>
          </a:xfrm>
          <a:prstGeom prst="roundRect">
            <a:avLst>
              <a:gd name="adj" fmla="val 16227"/>
            </a:avLst>
          </a:prstGeom>
          <a:gradFill rotWithShape="1">
            <a:gsLst>
              <a:gs pos="0">
                <a:srgbClr val="FCFCFC">
                  <a:gamma/>
                  <a:tint val="91765"/>
                  <a:invGamma/>
                  <a:alpha val="64999"/>
                </a:srgbClr>
              </a:gs>
              <a:gs pos="50000">
                <a:srgbClr val="FCFCFC">
                  <a:alpha val="30000"/>
                </a:srgbClr>
              </a:gs>
              <a:gs pos="100000">
                <a:srgbClr val="FCFCFC">
                  <a:gamma/>
                  <a:tint val="91765"/>
                  <a:invGamma/>
                  <a:alpha val="64999"/>
                </a:srgbClr>
              </a:gs>
            </a:gsLst>
            <a:lin ang="540000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gray">
          <a:xfrm>
            <a:off x="2044700" y="5099050"/>
            <a:ext cx="5853113" cy="1225550"/>
          </a:xfrm>
          <a:prstGeom prst="roundRect">
            <a:avLst>
              <a:gd name="adj" fmla="val 22019"/>
            </a:avLst>
          </a:prstGeom>
          <a:gradFill rotWithShape="1">
            <a:gsLst>
              <a:gs pos="0">
                <a:srgbClr val="FCFCFC">
                  <a:gamma/>
                  <a:tint val="91765"/>
                  <a:invGamma/>
                  <a:alpha val="64999"/>
                </a:srgbClr>
              </a:gs>
              <a:gs pos="50000">
                <a:srgbClr val="FCFCFC">
                  <a:alpha val="30000"/>
                </a:srgbClr>
              </a:gs>
              <a:gs pos="100000">
                <a:srgbClr val="FCFCFC">
                  <a:gamma/>
                  <a:tint val="91765"/>
                  <a:invGamma/>
                  <a:alpha val="64999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gray">
          <a:xfrm>
            <a:off x="3198813" y="2409825"/>
            <a:ext cx="417988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Kiến trúc tổng thể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Kiến trúc từng </a:t>
            </a:r>
            <a:r>
              <a:rPr lang="en-US" sz="2000" smtClean="0">
                <a:solidFill>
                  <a:srgbClr val="080808"/>
                </a:solidFill>
              </a:rPr>
              <a:t>tầng dạng 2D/3D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ltGray">
          <a:xfrm>
            <a:off x="1223963" y="2300288"/>
            <a:ext cx="1806575" cy="93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black">
          <a:xfrm>
            <a:off x="1259632" y="2348880"/>
            <a:ext cx="173037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2400" b="1" smtClean="0">
                <a:solidFill>
                  <a:srgbClr val="F8F8F8"/>
                </a:solidFill>
              </a:rPr>
              <a:t>Tham quan</a:t>
            </a:r>
            <a:endParaRPr lang="en-US" sz="2400" b="1">
              <a:solidFill>
                <a:srgbClr val="F8F8F8"/>
              </a:solidFill>
            </a:endParaRPr>
          </a:p>
        </p:txBody>
      </p:sp>
      <p:sp>
        <p:nvSpPr>
          <p:cNvPr id="41995" name="AutoShape 11"/>
          <p:cNvSpPr>
            <a:spLocks noChangeArrowheads="1"/>
          </p:cNvSpPr>
          <p:nvPr/>
        </p:nvSpPr>
        <p:spPr bwMode="ltGray">
          <a:xfrm>
            <a:off x="1247775" y="3748088"/>
            <a:ext cx="1806575" cy="93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98" name="AutoShape 14"/>
          <p:cNvSpPr>
            <a:spLocks noChangeArrowheads="1"/>
          </p:cNvSpPr>
          <p:nvPr/>
        </p:nvSpPr>
        <p:spPr bwMode="ltGray">
          <a:xfrm>
            <a:off x="1236663" y="5241925"/>
            <a:ext cx="1806575" cy="93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black">
          <a:xfrm>
            <a:off x="1270000" y="4008438"/>
            <a:ext cx="17430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F8F8F8"/>
                </a:solidFill>
              </a:rPr>
              <a:t>Tìm kiếm</a:t>
            </a:r>
            <a:endParaRPr lang="en-US" sz="2400" b="1">
              <a:solidFill>
                <a:srgbClr val="F8F8F8"/>
              </a:solidFill>
            </a:endParaRP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black">
          <a:xfrm>
            <a:off x="1277938" y="5486400"/>
            <a:ext cx="17113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F8F8F8"/>
                </a:solidFill>
              </a:rPr>
              <a:t>Đặt bàn</a:t>
            </a:r>
            <a:endParaRPr lang="en-US" sz="2400" b="1">
              <a:solidFill>
                <a:srgbClr val="F8F8F8"/>
              </a:solidFill>
            </a:endParaRP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gray">
          <a:xfrm>
            <a:off x="3198813" y="3868738"/>
            <a:ext cx="39719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Nhập từ khóa tìm </a:t>
            </a:r>
            <a:r>
              <a:rPr lang="en-US" sz="2000" smtClean="0">
                <a:solidFill>
                  <a:srgbClr val="080808"/>
                </a:solidFill>
              </a:rPr>
              <a:t>kiếm</a:t>
            </a:r>
            <a:endParaRPr lang="en-US" sz="2000" smtClean="0">
              <a:solidFill>
                <a:srgbClr val="080808"/>
              </a:solidFill>
            </a:endParaRP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Xem chi tiết </a:t>
            </a:r>
            <a:r>
              <a:rPr lang="en-US" sz="2000" smtClean="0">
                <a:solidFill>
                  <a:srgbClr val="080808"/>
                </a:solidFill>
              </a:rPr>
              <a:t>kết </a:t>
            </a:r>
            <a:r>
              <a:rPr lang="en-US" sz="2000" smtClean="0">
                <a:solidFill>
                  <a:srgbClr val="080808"/>
                </a:solidFill>
              </a:rPr>
              <a:t>quả tìm </a:t>
            </a:r>
            <a:r>
              <a:rPr lang="en-US" sz="2000" smtClean="0">
                <a:solidFill>
                  <a:srgbClr val="080808"/>
                </a:solidFill>
              </a:rPr>
              <a:t>kiếm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gray">
          <a:xfrm>
            <a:off x="3203848" y="5229200"/>
            <a:ext cx="468555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Đặt </a:t>
            </a:r>
            <a:r>
              <a:rPr lang="en-US" sz="2000" smtClean="0">
                <a:solidFill>
                  <a:srgbClr val="080808"/>
                </a:solidFill>
              </a:rPr>
              <a:t>món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Đặt </a:t>
            </a:r>
            <a:r>
              <a:rPr lang="en-US" sz="2000" smtClean="0">
                <a:solidFill>
                  <a:srgbClr val="080808"/>
                </a:solidFill>
              </a:rPr>
              <a:t>bàn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Đăng nhập/đăng ký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gray">
          <a:xfrm>
            <a:off x="739775" y="1268760"/>
            <a:ext cx="8404225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en-US" sz="2000" b="1" smtClean="0">
                <a:solidFill>
                  <a:srgbClr val="333399"/>
                </a:solidFill>
              </a:rPr>
              <a:t>Sơ lược kịch bản của 3 chức năng chính</a:t>
            </a:r>
            <a:endParaRPr lang="en-US" sz="1600">
              <a:solidFill>
                <a:srgbClr val="080808"/>
              </a:solidFill>
            </a:endParaRPr>
          </a:p>
        </p:txBody>
      </p:sp>
      <p:sp>
        <p:nvSpPr>
          <p:cNvPr id="42005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Analysis – Scenario</a:t>
            </a:r>
            <a:endParaRPr lang="en-US"/>
          </a:p>
        </p:txBody>
      </p:sp>
      <p:pic>
        <p:nvPicPr>
          <p:cNvPr id="42007" name="Picture 23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75" y="2324100"/>
            <a:ext cx="1689100" cy="244475"/>
          </a:xfrm>
          <a:prstGeom prst="rect">
            <a:avLst/>
          </a:prstGeom>
          <a:noFill/>
        </p:spPr>
      </p:pic>
      <p:pic>
        <p:nvPicPr>
          <p:cNvPr id="42008" name="Picture 24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4925" y="3771900"/>
            <a:ext cx="1689100" cy="244475"/>
          </a:xfrm>
          <a:prstGeom prst="rect">
            <a:avLst/>
          </a:prstGeom>
          <a:noFill/>
        </p:spPr>
      </p:pic>
      <p:pic>
        <p:nvPicPr>
          <p:cNvPr id="42009" name="Picture 25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267325"/>
            <a:ext cx="1689100" cy="24447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11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  <p:bldP spid="42002" grpId="0"/>
      <p:bldP spid="42003" grpId="0"/>
      <p:bldP spid="420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icture5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325" y="1066800"/>
            <a:ext cx="6319838" cy="5368925"/>
          </a:xfrm>
          <a:prstGeom prst="rect">
            <a:avLst/>
          </a:prstGeom>
          <a:noFill/>
        </p:spPr>
      </p:pic>
      <p:pic>
        <p:nvPicPr>
          <p:cNvPr id="14339" name="Picture 3" descr="i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4813" y="1590675"/>
            <a:ext cx="2273300" cy="4518025"/>
          </a:xfrm>
          <a:prstGeom prst="rect">
            <a:avLst/>
          </a:prstGeom>
          <a:noFill/>
        </p:spPr>
      </p:pic>
      <p:sp>
        <p:nvSpPr>
          <p:cNvPr id="14340" name="Freeform 4"/>
          <p:cNvSpPr>
            <a:spLocks/>
          </p:cNvSpPr>
          <p:nvPr/>
        </p:nvSpPr>
        <p:spPr bwMode="gray">
          <a:xfrm>
            <a:off x="1679575" y="1600200"/>
            <a:ext cx="1609725" cy="1470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793"/>
              </a:cxn>
              <a:cxn ang="0">
                <a:pos x="551" y="1020"/>
              </a:cxn>
              <a:cxn ang="0">
                <a:pos x="1118" y="470"/>
              </a:cxn>
              <a:cxn ang="0">
                <a:pos x="0" y="0"/>
              </a:cxn>
            </a:cxnLst>
            <a:rect l="0" t="0" r="r" b="b"/>
            <a:pathLst>
              <a:path w="1118" h="1020">
                <a:moveTo>
                  <a:pt x="0" y="0"/>
                </a:moveTo>
                <a:cubicBezTo>
                  <a:pt x="2" y="393"/>
                  <a:pt x="6" y="793"/>
                  <a:pt x="6" y="793"/>
                </a:cubicBezTo>
                <a:cubicBezTo>
                  <a:pt x="117" y="797"/>
                  <a:pt x="326" y="808"/>
                  <a:pt x="551" y="1020"/>
                </a:cubicBezTo>
                <a:lnTo>
                  <a:pt x="1118" y="470"/>
                </a:lnTo>
                <a:cubicBezTo>
                  <a:pt x="1002" y="359"/>
                  <a:pt x="669" y="3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57255"/>
                  <a:invGamma/>
                </a:schemeClr>
              </a:gs>
              <a:gs pos="100000">
                <a:schemeClr val="accent1">
                  <a:alpha val="30000"/>
                </a:schemeClr>
              </a:gs>
            </a:gsLst>
            <a:lin ang="189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41" name="Freeform 5"/>
          <p:cNvSpPr>
            <a:spLocks/>
          </p:cNvSpPr>
          <p:nvPr/>
        </p:nvSpPr>
        <p:spPr bwMode="gray">
          <a:xfrm>
            <a:off x="1682750" y="4637088"/>
            <a:ext cx="1598613" cy="1484312"/>
          </a:xfrm>
          <a:custGeom>
            <a:avLst/>
            <a:gdLst/>
            <a:ahLst/>
            <a:cxnLst>
              <a:cxn ang="0">
                <a:pos x="0" y="228"/>
              </a:cxn>
              <a:cxn ang="0">
                <a:pos x="4" y="1018"/>
              </a:cxn>
              <a:cxn ang="0">
                <a:pos x="1110" y="559"/>
              </a:cxn>
              <a:cxn ang="0">
                <a:pos x="552" y="0"/>
              </a:cxn>
              <a:cxn ang="0">
                <a:pos x="0" y="228"/>
              </a:cxn>
            </a:cxnLst>
            <a:rect l="0" t="0" r="r" b="b"/>
            <a:pathLst>
              <a:path w="1110" h="1030">
                <a:moveTo>
                  <a:pt x="0" y="228"/>
                </a:moveTo>
                <a:cubicBezTo>
                  <a:pt x="2" y="623"/>
                  <a:pt x="4" y="1018"/>
                  <a:pt x="4" y="1018"/>
                </a:cubicBezTo>
                <a:cubicBezTo>
                  <a:pt x="478" y="1030"/>
                  <a:pt x="849" y="814"/>
                  <a:pt x="1110" y="559"/>
                </a:cubicBezTo>
                <a:lnTo>
                  <a:pt x="552" y="0"/>
                </a:lnTo>
                <a:cubicBezTo>
                  <a:pt x="355" y="184"/>
                  <a:pt x="180" y="220"/>
                  <a:pt x="0" y="228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3529"/>
                  <a:invGamma/>
                </a:schemeClr>
              </a:gs>
              <a:gs pos="100000">
                <a:schemeClr val="accent2">
                  <a:alpha val="30000"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42" name="Freeform 6"/>
          <p:cNvSpPr>
            <a:spLocks/>
          </p:cNvSpPr>
          <p:nvPr/>
        </p:nvSpPr>
        <p:spPr bwMode="gray">
          <a:xfrm>
            <a:off x="2474913" y="2274888"/>
            <a:ext cx="1465262" cy="1571625"/>
          </a:xfrm>
          <a:custGeom>
            <a:avLst/>
            <a:gdLst/>
            <a:ahLst/>
            <a:cxnLst>
              <a:cxn ang="0">
                <a:pos x="0" y="554"/>
              </a:cxn>
              <a:cxn ang="0">
                <a:pos x="225" y="1091"/>
              </a:cxn>
              <a:cxn ang="0">
                <a:pos x="1017" y="1091"/>
              </a:cxn>
              <a:cxn ang="0">
                <a:pos x="566" y="0"/>
              </a:cxn>
              <a:cxn ang="0">
                <a:pos x="0" y="554"/>
              </a:cxn>
            </a:cxnLst>
            <a:rect l="0" t="0" r="r" b="b"/>
            <a:pathLst>
              <a:path w="1017" h="1091">
                <a:moveTo>
                  <a:pt x="0" y="554"/>
                </a:moveTo>
                <a:cubicBezTo>
                  <a:pt x="194" y="770"/>
                  <a:pt x="216" y="957"/>
                  <a:pt x="225" y="1091"/>
                </a:cubicBezTo>
                <a:lnTo>
                  <a:pt x="1017" y="1091"/>
                </a:lnTo>
                <a:cubicBezTo>
                  <a:pt x="1001" y="626"/>
                  <a:pt x="833" y="260"/>
                  <a:pt x="566" y="0"/>
                </a:cubicBezTo>
                <a:lnTo>
                  <a:pt x="0" y="554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69804"/>
                  <a:invGamma/>
                </a:schemeClr>
              </a:gs>
              <a:gs pos="100000">
                <a:schemeClr val="folHlink">
                  <a:alpha val="3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gray">
          <a:xfrm>
            <a:off x="2144713" y="2011363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gray">
          <a:xfrm>
            <a:off x="2017713" y="4970463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black">
          <a:xfrm>
            <a:off x="3165474" y="1333500"/>
            <a:ext cx="50069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smtClean="0">
                <a:solidFill>
                  <a:srgbClr val="C00000"/>
                </a:solidFill>
              </a:rPr>
              <a:t>1. Tham quan nhà hàng (paper prototype)</a:t>
            </a:r>
          </a:p>
          <a:p>
            <a:r>
              <a:rPr lang="en-US" sz="1600" b="1" smtClean="0">
                <a:solidFill>
                  <a:srgbClr val="FEFEFE"/>
                </a:solidFill>
              </a:rPr>
              <a:t>    </a:t>
            </a:r>
            <a:r>
              <a:rPr lang="en-US" sz="1600" b="1" smtClean="0">
                <a:solidFill>
                  <a:srgbClr val="080808"/>
                </a:solidFill>
              </a:rPr>
              <a:t>- 4 màn hình</a:t>
            </a:r>
          </a:p>
          <a:p>
            <a:r>
              <a:rPr lang="en-US" sz="1600" b="1" smtClean="0">
                <a:solidFill>
                  <a:srgbClr val="080808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Màn hình kiến trúc tổng thể và kiến trúc tầng</a:t>
            </a:r>
            <a:endParaRPr lang="en-US" sz="1600" b="1">
              <a:solidFill>
                <a:srgbClr val="080808"/>
              </a:solidFill>
            </a:endParaRP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black">
          <a:xfrm>
            <a:off x="3860800" y="2613025"/>
            <a:ext cx="4527624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B050"/>
                </a:solidFill>
              </a:rPr>
              <a:t>2. </a:t>
            </a:r>
            <a:r>
              <a:rPr lang="en-US" sz="1600" b="1" smtClean="0">
                <a:solidFill>
                  <a:srgbClr val="00B050"/>
                </a:solidFill>
              </a:rPr>
              <a:t>Tìm kiếm món ăn (computer prototype)</a:t>
            </a:r>
            <a:endParaRPr lang="en-US" sz="1600" b="1">
              <a:solidFill>
                <a:srgbClr val="00B050"/>
              </a:solidFill>
            </a:endParaRP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3 màn hình</a:t>
            </a:r>
            <a:endParaRPr lang="en-US" sz="1600" b="1">
              <a:solidFill>
                <a:srgbClr val="080808"/>
              </a:solidFill>
            </a:endParaRPr>
          </a:p>
          <a:p>
            <a:r>
              <a:rPr lang="en-US" sz="1600" b="1">
                <a:solidFill>
                  <a:srgbClr val="080808"/>
                </a:solidFill>
              </a:rPr>
              <a:t>    - </a:t>
            </a:r>
            <a:r>
              <a:rPr lang="en-US" sz="1600" b="1" smtClean="0">
                <a:solidFill>
                  <a:srgbClr val="080808"/>
                </a:solidFill>
              </a:rPr>
              <a:t>Màn hình trang chủ, kết quả tìm kiếm và chi tiết món ăn</a:t>
            </a:r>
            <a:endParaRPr lang="en-US" sz="1600" b="1">
              <a:solidFill>
                <a:srgbClr val="080808"/>
              </a:solidFill>
            </a:endParaRP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black">
          <a:xfrm>
            <a:off x="4005263" y="4244975"/>
            <a:ext cx="4148137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3. </a:t>
            </a:r>
            <a:r>
              <a:rPr lang="en-US" sz="1600" b="1" smtClean="0">
                <a:solidFill>
                  <a:srgbClr val="0070C0"/>
                </a:solidFill>
              </a:rPr>
              <a:t>Đặt món (computer prototype)</a:t>
            </a:r>
            <a:endParaRPr lang="en-US" sz="1600" b="1">
              <a:solidFill>
                <a:srgbClr val="0070C0"/>
              </a:solidFill>
            </a:endParaRP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3 màn hình + 1 hộp thoại</a:t>
            </a:r>
            <a:endParaRPr lang="en-US" sz="1600" b="1">
              <a:solidFill>
                <a:srgbClr val="080808"/>
              </a:solidFill>
            </a:endParaRPr>
          </a:p>
          <a:p>
            <a:r>
              <a:rPr lang="en-US" sz="1600" b="1">
                <a:solidFill>
                  <a:srgbClr val="080808"/>
                </a:solidFill>
              </a:rPr>
              <a:t>    - </a:t>
            </a:r>
            <a:r>
              <a:rPr lang="en-US" sz="1600" b="1" smtClean="0">
                <a:solidFill>
                  <a:srgbClr val="080808"/>
                </a:solidFill>
              </a:rPr>
              <a:t>Màn hình danh sách món, đặt bàn, đăng ký/đăng nhập.</a:t>
            </a:r>
            <a:endParaRPr lang="en-US" sz="1600" b="1">
              <a:solidFill>
                <a:srgbClr val="080808"/>
              </a:solidFill>
            </a:endParaRP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black">
          <a:xfrm>
            <a:off x="3429000" y="2305050"/>
            <a:ext cx="4008438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black">
          <a:xfrm>
            <a:off x="4013200" y="3867150"/>
            <a:ext cx="4010025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5" name="Freeform 29"/>
          <p:cNvSpPr>
            <a:spLocks/>
          </p:cNvSpPr>
          <p:nvPr/>
        </p:nvSpPr>
        <p:spPr bwMode="gray">
          <a:xfrm>
            <a:off x="2478088" y="3841750"/>
            <a:ext cx="1462087" cy="1604963"/>
          </a:xfrm>
          <a:custGeom>
            <a:avLst/>
            <a:gdLst/>
            <a:ahLst/>
            <a:cxnLst>
              <a:cxn ang="0">
                <a:pos x="223" y="0"/>
              </a:cxn>
              <a:cxn ang="0">
                <a:pos x="0" y="550"/>
              </a:cxn>
              <a:cxn ang="0">
                <a:pos x="559" y="1114"/>
              </a:cxn>
              <a:cxn ang="0">
                <a:pos x="1016" y="4"/>
              </a:cxn>
              <a:cxn ang="0">
                <a:pos x="223" y="0"/>
              </a:cxn>
            </a:cxnLst>
            <a:rect l="0" t="0" r="r" b="b"/>
            <a:pathLst>
              <a:path w="1016" h="1114">
                <a:moveTo>
                  <a:pt x="223" y="0"/>
                </a:moveTo>
                <a:cubicBezTo>
                  <a:pt x="229" y="193"/>
                  <a:pt x="163" y="384"/>
                  <a:pt x="0" y="550"/>
                </a:cubicBezTo>
                <a:lnTo>
                  <a:pt x="559" y="1114"/>
                </a:lnTo>
                <a:cubicBezTo>
                  <a:pt x="763" y="892"/>
                  <a:pt x="1012" y="541"/>
                  <a:pt x="1016" y="4"/>
                </a:cubicBezTo>
                <a:lnTo>
                  <a:pt x="223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69804"/>
                  <a:invGamma/>
                </a:schemeClr>
              </a:gs>
              <a:gs pos="100000">
                <a:schemeClr val="hlink">
                  <a:alpha val="3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gray">
          <a:xfrm>
            <a:off x="2967038" y="2827338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gray">
          <a:xfrm>
            <a:off x="2903538" y="4105275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black">
          <a:xfrm>
            <a:off x="3397250" y="5437188"/>
            <a:ext cx="4008438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black">
          <a:xfrm>
            <a:off x="3290888" y="5532438"/>
            <a:ext cx="452147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4. </a:t>
            </a:r>
            <a:r>
              <a:rPr lang="en-US" sz="1600" b="1" smtClean="0">
                <a:solidFill>
                  <a:srgbClr val="FF0000"/>
                </a:solidFill>
              </a:rPr>
              <a:t>Công cụ thực hiện computer prototype</a:t>
            </a:r>
            <a:endParaRPr lang="en-US" sz="1600" b="1">
              <a:solidFill>
                <a:srgbClr val="FF0000"/>
              </a:solidFill>
            </a:endParaRP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Basamiq Mockups 2.1.15</a:t>
            </a:r>
            <a:endParaRPr lang="en-US" sz="1600" b="1">
              <a:solidFill>
                <a:srgbClr val="080808"/>
              </a:solidFill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 rot="19378231" flipV="1">
            <a:off x="2135188" y="4895850"/>
            <a:ext cx="2066925" cy="412750"/>
            <a:chOff x="1565" y="2568"/>
            <a:chExt cx="1118" cy="279"/>
          </a:xfrm>
        </p:grpSpPr>
        <p:sp>
          <p:nvSpPr>
            <p:cNvPr id="14371" name="AutoShape 35"/>
            <p:cNvSpPr>
              <a:spLocks noChangeArrowheads="1"/>
            </p:cNvSpPr>
            <p:nvPr/>
          </p:nvSpPr>
          <p:spPr bwMode="white">
            <a:xfrm rot="5263130">
              <a:off x="1859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372" name="AutoShape 36"/>
            <p:cNvSpPr>
              <a:spLocks noChangeArrowheads="1"/>
            </p:cNvSpPr>
            <p:nvPr/>
          </p:nvSpPr>
          <p:spPr bwMode="white">
            <a:xfrm rot="6078281">
              <a:off x="1995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373" name="AutoShape 37"/>
            <p:cNvSpPr>
              <a:spLocks noChangeArrowheads="1"/>
            </p:cNvSpPr>
            <p:nvPr/>
          </p:nvSpPr>
          <p:spPr bwMode="white">
            <a:xfrm rot="6373927">
              <a:off x="2071" y="229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374" name="AutoShape 38"/>
            <p:cNvSpPr>
              <a:spLocks noChangeArrowheads="1"/>
            </p:cNvSpPr>
            <p:nvPr/>
          </p:nvSpPr>
          <p:spPr bwMode="white">
            <a:xfrm rot="6906312">
              <a:off x="2161" y="232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4376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prototype</a:t>
            </a:r>
            <a:endParaRPr lang="en-US"/>
          </a:p>
        </p:txBody>
      </p:sp>
      <p:pic>
        <p:nvPicPr>
          <p:cNvPr id="14377" name="Picture 4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88" y="3021013"/>
            <a:ext cx="1743075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12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23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prototype</a:t>
            </a:r>
            <a:endParaRPr lang="en-US"/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gray">
          <a:xfrm>
            <a:off x="5384800" y="1985963"/>
            <a:ext cx="2867025" cy="2968625"/>
          </a:xfrm>
          <a:prstGeom prst="ellipse">
            <a:avLst/>
          </a:prstGeom>
          <a:noFill/>
          <a:ln w="57150">
            <a:solidFill>
              <a:schemeClr val="tx2">
                <a:alpha val="39999"/>
              </a:schemeClr>
            </a:solidFill>
            <a:round/>
            <a:headEnd/>
            <a:tailEnd/>
          </a:ln>
          <a:effectLst/>
          <a:scene3d>
            <a:camera prst="legacyPerspectiveFront"/>
            <a:lightRig rig="legacyFlat3" dir="r"/>
          </a:scene3d>
          <a:sp3d extrusionH="4302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gray">
          <a:xfrm>
            <a:off x="1001713" y="1985963"/>
            <a:ext cx="2867025" cy="2968625"/>
          </a:xfrm>
          <a:prstGeom prst="ellipse">
            <a:avLst/>
          </a:prstGeom>
          <a:noFill/>
          <a:ln w="57150">
            <a:solidFill>
              <a:schemeClr val="tx2">
                <a:alpha val="39999"/>
              </a:schemeClr>
            </a:solidFill>
            <a:round/>
            <a:headEnd/>
            <a:tailEnd/>
          </a:ln>
          <a:effectLst/>
          <a:scene3d>
            <a:camera prst="legacyPerspectiveFront"/>
            <a:lightRig rig="legacyFlat3" dir="r"/>
          </a:scene3d>
          <a:sp3d extrusionH="4302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3121025" y="2857500"/>
            <a:ext cx="1368425" cy="1266825"/>
            <a:chOff x="2226" y="2171"/>
            <a:chExt cx="798" cy="741"/>
          </a:xfrm>
        </p:grpSpPr>
        <p:sp>
          <p:nvSpPr>
            <p:cNvPr id="43014" name="AutoShape 6"/>
            <p:cNvSpPr>
              <a:spLocks noChangeArrowheads="1"/>
            </p:cNvSpPr>
            <p:nvPr/>
          </p:nvSpPr>
          <p:spPr bwMode="gray">
            <a:xfrm>
              <a:off x="2226" y="2171"/>
              <a:ext cx="798" cy="74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72941"/>
                    <a:invGamma/>
                  </a:scheme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3015" name="Freeform 7"/>
            <p:cNvSpPr>
              <a:spLocks/>
            </p:cNvSpPr>
            <p:nvPr/>
          </p:nvSpPr>
          <p:spPr bwMode="gray">
            <a:xfrm>
              <a:off x="2256" y="2208"/>
              <a:ext cx="397" cy="37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60392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60392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43016" name="Text Box 8"/>
          <p:cNvSpPr txBox="1">
            <a:spLocks noChangeArrowheads="1"/>
          </p:cNvSpPr>
          <p:nvPr/>
        </p:nvSpPr>
        <p:spPr bwMode="white">
          <a:xfrm>
            <a:off x="3131840" y="2924944"/>
            <a:ext cx="1376363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000000"/>
                </a:solidFill>
                <a:cs typeface="Arial" charset="0"/>
              </a:rPr>
              <a:t>Tính thẩm mỹ</a:t>
            </a: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gray">
          <a:xfrm>
            <a:off x="3911600" y="2290763"/>
            <a:ext cx="1333500" cy="762000"/>
          </a:xfrm>
          <a:custGeom>
            <a:avLst/>
            <a:gdLst>
              <a:gd name="G0" fmla="+- -1028336 0 0"/>
              <a:gd name="G1" fmla="+- -11733423 0 0"/>
              <a:gd name="G2" fmla="+- -1028336 0 -11733423"/>
              <a:gd name="G3" fmla="+- 10800 0 0"/>
              <a:gd name="G4" fmla="+- 0 0 -10283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986 0 0"/>
              <a:gd name="G9" fmla="+- 0 0 -11733423"/>
              <a:gd name="G10" fmla="+- 7986 0 2700"/>
              <a:gd name="G11" fmla="cos G10 -1028336"/>
              <a:gd name="G12" fmla="sin G10 -1028336"/>
              <a:gd name="G13" fmla="cos 13500 -1028336"/>
              <a:gd name="G14" fmla="sin 13500 -1028336"/>
              <a:gd name="G15" fmla="+- G11 10800 0"/>
              <a:gd name="G16" fmla="+- G12 10800 0"/>
              <a:gd name="G17" fmla="+- G13 10800 0"/>
              <a:gd name="G18" fmla="+- G14 10800 0"/>
              <a:gd name="G19" fmla="*/ 7986 1 2"/>
              <a:gd name="G20" fmla="+- G19 5400 0"/>
              <a:gd name="G21" fmla="cos G20 -1028336"/>
              <a:gd name="G22" fmla="sin G20 -1028336"/>
              <a:gd name="G23" fmla="+- G21 10800 0"/>
              <a:gd name="G24" fmla="+- G12 G23 G22"/>
              <a:gd name="G25" fmla="+- G22 G23 G11"/>
              <a:gd name="G26" fmla="cos 10800 -1028336"/>
              <a:gd name="G27" fmla="sin 10800 -1028336"/>
              <a:gd name="G28" fmla="cos 7986 -1028336"/>
              <a:gd name="G29" fmla="sin 7986 -10283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33423"/>
              <a:gd name="G36" fmla="sin G34 -11733423"/>
              <a:gd name="G37" fmla="+/ -11733423 -10283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986 G39"/>
              <a:gd name="G43" fmla="sin 798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415 w 21600"/>
              <a:gd name="T5" fmla="*/ 89 h 21600"/>
              <a:gd name="T6" fmla="*/ 1408 w 21600"/>
              <a:gd name="T7" fmla="*/ 10642 h 21600"/>
              <a:gd name="T8" fmla="*/ 9776 w 21600"/>
              <a:gd name="T9" fmla="*/ 2879 h 21600"/>
              <a:gd name="T10" fmla="*/ 23796 w 21600"/>
              <a:gd name="T11" fmla="*/ 7148 h 21600"/>
              <a:gd name="T12" fmla="*/ 20953 w 21600"/>
              <a:gd name="T13" fmla="*/ 12212 h 21600"/>
              <a:gd name="T14" fmla="*/ 15889 w 21600"/>
              <a:gd name="T15" fmla="*/ 93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488" y="8640"/>
                </a:moveTo>
                <a:cubicBezTo>
                  <a:pt x="17520" y="5194"/>
                  <a:pt x="14378" y="2814"/>
                  <a:pt x="10800" y="2814"/>
                </a:cubicBezTo>
                <a:cubicBezTo>
                  <a:pt x="6441" y="2813"/>
                  <a:pt x="2888" y="6308"/>
                  <a:pt x="2815" y="10665"/>
                </a:cubicBezTo>
                <a:lnTo>
                  <a:pt x="1" y="10618"/>
                </a:lnTo>
                <a:cubicBezTo>
                  <a:pt x="100" y="4725"/>
                  <a:pt x="4906" y="-1"/>
                  <a:pt x="10800" y="0"/>
                </a:cubicBezTo>
                <a:cubicBezTo>
                  <a:pt x="15639" y="0"/>
                  <a:pt x="19888" y="3219"/>
                  <a:pt x="21197" y="7879"/>
                </a:cubicBezTo>
                <a:lnTo>
                  <a:pt x="23796" y="7148"/>
                </a:lnTo>
                <a:lnTo>
                  <a:pt x="20953" y="12212"/>
                </a:lnTo>
                <a:lnTo>
                  <a:pt x="15889" y="9370"/>
                </a:lnTo>
                <a:lnTo>
                  <a:pt x="18488" y="8640"/>
                </a:lnTo>
                <a:close/>
              </a:path>
            </a:pathLst>
          </a:custGeom>
          <a:solidFill>
            <a:schemeClr val="tx1">
              <a:alpha val="3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4640263" y="2857500"/>
            <a:ext cx="1368425" cy="1266825"/>
            <a:chOff x="2226" y="2171"/>
            <a:chExt cx="798" cy="741"/>
          </a:xfrm>
        </p:grpSpPr>
        <p:sp>
          <p:nvSpPr>
            <p:cNvPr id="43020" name="AutoShape 12"/>
            <p:cNvSpPr>
              <a:spLocks noChangeArrowheads="1"/>
            </p:cNvSpPr>
            <p:nvPr/>
          </p:nvSpPr>
          <p:spPr bwMode="gray">
            <a:xfrm>
              <a:off x="2226" y="2171"/>
              <a:ext cx="798" cy="74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72941"/>
                    <a:invGamma/>
                  </a:scheme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3021" name="Freeform 13"/>
            <p:cNvSpPr>
              <a:spLocks/>
            </p:cNvSpPr>
            <p:nvPr/>
          </p:nvSpPr>
          <p:spPr bwMode="gray">
            <a:xfrm>
              <a:off x="2256" y="2208"/>
              <a:ext cx="397" cy="37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60392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60392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43022" name="Text Box 14"/>
          <p:cNvSpPr txBox="1">
            <a:spLocks noChangeArrowheads="1"/>
          </p:cNvSpPr>
          <p:nvPr/>
        </p:nvSpPr>
        <p:spPr bwMode="white">
          <a:xfrm>
            <a:off x="4644008" y="2924944"/>
            <a:ext cx="1376362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000000"/>
                </a:solidFill>
                <a:cs typeface="Arial" charset="0"/>
              </a:rPr>
              <a:t>Tính tiện dụng</a:t>
            </a: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43023" name="Group 15"/>
          <p:cNvGrpSpPr>
            <a:grpSpLocks/>
          </p:cNvGrpSpPr>
          <p:nvPr/>
        </p:nvGrpSpPr>
        <p:grpSpPr bwMode="auto">
          <a:xfrm>
            <a:off x="1235075" y="1528763"/>
            <a:ext cx="1196975" cy="1171575"/>
            <a:chOff x="480" y="1200"/>
            <a:chExt cx="1042" cy="1019"/>
          </a:xfrm>
        </p:grpSpPr>
        <p:grpSp>
          <p:nvGrpSpPr>
            <p:cNvPr id="43024" name="Group 1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25" name="Picture 17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26" name="Oval 1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27" name="Picture 19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43028" name="Group 20"/>
          <p:cNvGrpSpPr>
            <a:grpSpLocks/>
          </p:cNvGrpSpPr>
          <p:nvPr/>
        </p:nvGrpSpPr>
        <p:grpSpPr bwMode="auto">
          <a:xfrm>
            <a:off x="374650" y="2900363"/>
            <a:ext cx="1196975" cy="1171575"/>
            <a:chOff x="480" y="1200"/>
            <a:chExt cx="1042" cy="1019"/>
          </a:xfrm>
        </p:grpSpPr>
        <p:grpSp>
          <p:nvGrpSpPr>
            <p:cNvPr id="43029" name="Group 21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30" name="Picture 22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31" name="Oval 23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32" name="Picture 24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1235075" y="4195763"/>
            <a:ext cx="1196975" cy="1171575"/>
            <a:chOff x="480" y="1200"/>
            <a:chExt cx="1042" cy="1019"/>
          </a:xfrm>
        </p:grpSpPr>
        <p:grpSp>
          <p:nvGrpSpPr>
            <p:cNvPr id="43034" name="Group 2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35" name="Picture 27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36" name="Oval 2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37" name="Picture 29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38" name="Text Box 30"/>
          <p:cNvSpPr txBox="1">
            <a:spLocks noChangeArrowheads="1"/>
          </p:cNvSpPr>
          <p:nvPr/>
        </p:nvSpPr>
        <p:spPr bwMode="white">
          <a:xfrm>
            <a:off x="1300163" y="1835150"/>
            <a:ext cx="10604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Đơn giản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white">
          <a:xfrm>
            <a:off x="539552" y="3212976"/>
            <a:ext cx="77169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Rõ ràng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white">
          <a:xfrm>
            <a:off x="1475656" y="4509120"/>
            <a:ext cx="67637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Nổi bật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grpSp>
        <p:nvGrpSpPr>
          <p:cNvPr id="43041" name="Group 33"/>
          <p:cNvGrpSpPr>
            <a:grpSpLocks/>
          </p:cNvGrpSpPr>
          <p:nvPr/>
        </p:nvGrpSpPr>
        <p:grpSpPr bwMode="auto">
          <a:xfrm>
            <a:off x="6748463" y="1528763"/>
            <a:ext cx="1196975" cy="1171575"/>
            <a:chOff x="480" y="1200"/>
            <a:chExt cx="1042" cy="1019"/>
          </a:xfrm>
        </p:grpSpPr>
        <p:grpSp>
          <p:nvGrpSpPr>
            <p:cNvPr id="43042" name="Group 34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43" name="Picture 35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44" name="Oval 36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45" name="Picture 37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46" name="Text Box 38"/>
          <p:cNvSpPr txBox="1">
            <a:spLocks noChangeArrowheads="1"/>
          </p:cNvSpPr>
          <p:nvPr/>
        </p:nvSpPr>
        <p:spPr bwMode="white">
          <a:xfrm>
            <a:off x="6948264" y="1772816"/>
            <a:ext cx="78278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Dễ hiểu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grpSp>
        <p:nvGrpSpPr>
          <p:cNvPr id="43047" name="Group 39"/>
          <p:cNvGrpSpPr>
            <a:grpSpLocks/>
          </p:cNvGrpSpPr>
          <p:nvPr/>
        </p:nvGrpSpPr>
        <p:grpSpPr bwMode="auto">
          <a:xfrm>
            <a:off x="7642225" y="2900363"/>
            <a:ext cx="1196975" cy="1171575"/>
            <a:chOff x="480" y="1200"/>
            <a:chExt cx="1042" cy="1019"/>
          </a:xfrm>
        </p:grpSpPr>
        <p:grpSp>
          <p:nvGrpSpPr>
            <p:cNvPr id="43048" name="Group 40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49" name="Picture 41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50" name="Oval 42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51" name="Picture 43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52" name="Text Box 44"/>
          <p:cNvSpPr txBox="1">
            <a:spLocks noChangeArrowheads="1"/>
          </p:cNvSpPr>
          <p:nvPr/>
        </p:nvSpPr>
        <p:spPr bwMode="white">
          <a:xfrm>
            <a:off x="7884368" y="3212976"/>
            <a:ext cx="77693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Dễ làm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grpSp>
        <p:nvGrpSpPr>
          <p:cNvPr id="43053" name="Group 45"/>
          <p:cNvGrpSpPr>
            <a:grpSpLocks/>
          </p:cNvGrpSpPr>
          <p:nvPr/>
        </p:nvGrpSpPr>
        <p:grpSpPr bwMode="auto">
          <a:xfrm>
            <a:off x="6748463" y="4178300"/>
            <a:ext cx="1196975" cy="1171575"/>
            <a:chOff x="480" y="1200"/>
            <a:chExt cx="1042" cy="1019"/>
          </a:xfrm>
        </p:grpSpPr>
        <p:grpSp>
          <p:nvGrpSpPr>
            <p:cNvPr id="43054" name="Group 4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55" name="Picture 47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56" name="Oval 4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57" name="Picture 49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58" name="Text Box 50"/>
          <p:cNvSpPr txBox="1">
            <a:spLocks noChangeArrowheads="1"/>
          </p:cNvSpPr>
          <p:nvPr/>
        </p:nvSpPr>
        <p:spPr bwMode="white">
          <a:xfrm>
            <a:off x="7020272" y="4509120"/>
            <a:ext cx="7107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Tiện lợi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43059" name="AutoShape 51"/>
          <p:cNvSpPr>
            <a:spLocks noChangeArrowheads="1"/>
          </p:cNvSpPr>
          <p:nvPr/>
        </p:nvSpPr>
        <p:spPr bwMode="gray">
          <a:xfrm rot="10800000">
            <a:off x="3956050" y="3967163"/>
            <a:ext cx="1333500" cy="762000"/>
          </a:xfrm>
          <a:custGeom>
            <a:avLst/>
            <a:gdLst>
              <a:gd name="G0" fmla="+- -1028336 0 0"/>
              <a:gd name="G1" fmla="+- -11733423 0 0"/>
              <a:gd name="G2" fmla="+- -1028336 0 -11733423"/>
              <a:gd name="G3" fmla="+- 10800 0 0"/>
              <a:gd name="G4" fmla="+- 0 0 -10283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986 0 0"/>
              <a:gd name="G9" fmla="+- 0 0 -11733423"/>
              <a:gd name="G10" fmla="+- 7986 0 2700"/>
              <a:gd name="G11" fmla="cos G10 -1028336"/>
              <a:gd name="G12" fmla="sin G10 -1028336"/>
              <a:gd name="G13" fmla="cos 13500 -1028336"/>
              <a:gd name="G14" fmla="sin 13500 -1028336"/>
              <a:gd name="G15" fmla="+- G11 10800 0"/>
              <a:gd name="G16" fmla="+- G12 10800 0"/>
              <a:gd name="G17" fmla="+- G13 10800 0"/>
              <a:gd name="G18" fmla="+- G14 10800 0"/>
              <a:gd name="G19" fmla="*/ 7986 1 2"/>
              <a:gd name="G20" fmla="+- G19 5400 0"/>
              <a:gd name="G21" fmla="cos G20 -1028336"/>
              <a:gd name="G22" fmla="sin G20 -1028336"/>
              <a:gd name="G23" fmla="+- G21 10800 0"/>
              <a:gd name="G24" fmla="+- G12 G23 G22"/>
              <a:gd name="G25" fmla="+- G22 G23 G11"/>
              <a:gd name="G26" fmla="cos 10800 -1028336"/>
              <a:gd name="G27" fmla="sin 10800 -1028336"/>
              <a:gd name="G28" fmla="cos 7986 -1028336"/>
              <a:gd name="G29" fmla="sin 7986 -10283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33423"/>
              <a:gd name="G36" fmla="sin G34 -11733423"/>
              <a:gd name="G37" fmla="+/ -11733423 -10283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986 G39"/>
              <a:gd name="G43" fmla="sin 798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415 w 21600"/>
              <a:gd name="T5" fmla="*/ 89 h 21600"/>
              <a:gd name="T6" fmla="*/ 1408 w 21600"/>
              <a:gd name="T7" fmla="*/ 10642 h 21600"/>
              <a:gd name="T8" fmla="*/ 9776 w 21600"/>
              <a:gd name="T9" fmla="*/ 2879 h 21600"/>
              <a:gd name="T10" fmla="*/ 23796 w 21600"/>
              <a:gd name="T11" fmla="*/ 7148 h 21600"/>
              <a:gd name="T12" fmla="*/ 20953 w 21600"/>
              <a:gd name="T13" fmla="*/ 12212 h 21600"/>
              <a:gd name="T14" fmla="*/ 15889 w 21600"/>
              <a:gd name="T15" fmla="*/ 93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488" y="8640"/>
                </a:moveTo>
                <a:cubicBezTo>
                  <a:pt x="17520" y="5194"/>
                  <a:pt x="14378" y="2814"/>
                  <a:pt x="10800" y="2814"/>
                </a:cubicBezTo>
                <a:cubicBezTo>
                  <a:pt x="6441" y="2813"/>
                  <a:pt x="2888" y="6308"/>
                  <a:pt x="2815" y="10665"/>
                </a:cubicBezTo>
                <a:lnTo>
                  <a:pt x="1" y="10618"/>
                </a:lnTo>
                <a:cubicBezTo>
                  <a:pt x="100" y="4725"/>
                  <a:pt x="4906" y="-1"/>
                  <a:pt x="10800" y="0"/>
                </a:cubicBezTo>
                <a:cubicBezTo>
                  <a:pt x="15639" y="0"/>
                  <a:pt x="19888" y="3219"/>
                  <a:pt x="21197" y="7879"/>
                </a:cubicBezTo>
                <a:lnTo>
                  <a:pt x="23796" y="7148"/>
                </a:lnTo>
                <a:lnTo>
                  <a:pt x="20953" y="12212"/>
                </a:lnTo>
                <a:lnTo>
                  <a:pt x="15889" y="9370"/>
                </a:lnTo>
                <a:lnTo>
                  <a:pt x="18488" y="8640"/>
                </a:lnTo>
                <a:close/>
              </a:path>
            </a:pathLst>
          </a:custGeom>
          <a:solidFill>
            <a:schemeClr val="tx1">
              <a:alpha val="3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51" name="TextBox 50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13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3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nimBg="1"/>
      <p:bldP spid="43012" grpId="0" animBg="1"/>
      <p:bldP spid="43016" grpId="0"/>
      <p:bldP spid="43018" grpId="0" animBg="1"/>
      <p:bldP spid="43022" grpId="0"/>
      <p:bldP spid="43038" grpId="0"/>
      <p:bldP spid="43039" grpId="0"/>
      <p:bldP spid="43040" grpId="0"/>
      <p:bldP spid="43046" grpId="0"/>
      <p:bldP spid="43052" grpId="0"/>
      <p:bldP spid="43058" grpId="0"/>
      <p:bldP spid="430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6072188" y="1860550"/>
            <a:ext cx="2157412" cy="3425825"/>
            <a:chOff x="642" y="1572"/>
            <a:chExt cx="1359" cy="2158"/>
          </a:xfrm>
        </p:grpSpPr>
        <p:sp>
          <p:nvSpPr>
            <p:cNvPr id="37891" name="Freeform 3"/>
            <p:cNvSpPr>
              <a:spLocks/>
            </p:cNvSpPr>
            <p:nvPr/>
          </p:nvSpPr>
          <p:spPr bwMode="gray">
            <a:xfrm>
              <a:off x="642" y="1572"/>
              <a:ext cx="1359" cy="215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" y="1987"/>
                </a:cxn>
                <a:cxn ang="0">
                  <a:pos x="309" y="2154"/>
                </a:cxn>
                <a:cxn ang="0">
                  <a:pos x="681" y="2040"/>
                </a:cxn>
                <a:cxn ang="0">
                  <a:pos x="999" y="1902"/>
                </a:cxn>
                <a:cxn ang="0">
                  <a:pos x="1359" y="2017"/>
                </a:cxn>
                <a:cxn ang="0">
                  <a:pos x="1359" y="180"/>
                </a:cxn>
                <a:cxn ang="0">
                  <a:pos x="1025" y="21"/>
                </a:cxn>
                <a:cxn ang="0">
                  <a:pos x="366" y="378"/>
                </a:cxn>
                <a:cxn ang="0">
                  <a:pos x="0" y="207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>
              <a:flatTx/>
            </a:bodyPr>
            <a:lstStyle/>
            <a:p>
              <a:endParaRPr lang="vi-VN"/>
            </a:p>
          </p:txBody>
        </p:sp>
        <p:sp>
          <p:nvSpPr>
            <p:cNvPr id="37892" name="Freeform 4"/>
            <p:cNvSpPr>
              <a:spLocks/>
            </p:cNvSpPr>
            <p:nvPr/>
          </p:nvSpPr>
          <p:spPr bwMode="gray">
            <a:xfrm>
              <a:off x="650" y="1576"/>
              <a:ext cx="1348" cy="377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309" y="340"/>
                </a:cxn>
                <a:cxn ang="0">
                  <a:pos x="670" y="225"/>
                </a:cxn>
                <a:cxn ang="0">
                  <a:pos x="1042" y="9"/>
                </a:cxn>
                <a:cxn ang="0">
                  <a:pos x="1348" y="165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7893" name="Freeform 5"/>
            <p:cNvSpPr>
              <a:spLocks/>
            </p:cNvSpPr>
            <p:nvPr/>
          </p:nvSpPr>
          <p:spPr bwMode="gray">
            <a:xfrm>
              <a:off x="653" y="3473"/>
              <a:ext cx="1345" cy="255"/>
            </a:xfrm>
            <a:custGeom>
              <a:avLst/>
              <a:gdLst/>
              <a:ahLst/>
              <a:cxnLst>
                <a:cxn ang="0">
                  <a:pos x="1345" y="118"/>
                </a:cxn>
                <a:cxn ang="0">
                  <a:pos x="1015" y="1"/>
                </a:cxn>
                <a:cxn ang="0">
                  <a:pos x="718" y="112"/>
                </a:cxn>
                <a:cxn ang="0">
                  <a:pos x="295" y="253"/>
                </a:cxn>
                <a:cxn ang="0">
                  <a:pos x="0" y="102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3491880" y="1844824"/>
            <a:ext cx="2157412" cy="3425825"/>
            <a:chOff x="642" y="1572"/>
            <a:chExt cx="1359" cy="2158"/>
          </a:xfrm>
        </p:grpSpPr>
        <p:sp>
          <p:nvSpPr>
            <p:cNvPr id="37895" name="Freeform 7"/>
            <p:cNvSpPr>
              <a:spLocks/>
            </p:cNvSpPr>
            <p:nvPr/>
          </p:nvSpPr>
          <p:spPr bwMode="gray">
            <a:xfrm>
              <a:off x="642" y="1572"/>
              <a:ext cx="1359" cy="215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" y="1987"/>
                </a:cxn>
                <a:cxn ang="0">
                  <a:pos x="309" y="2154"/>
                </a:cxn>
                <a:cxn ang="0">
                  <a:pos x="681" y="2040"/>
                </a:cxn>
                <a:cxn ang="0">
                  <a:pos x="999" y="1902"/>
                </a:cxn>
                <a:cxn ang="0">
                  <a:pos x="1359" y="2017"/>
                </a:cxn>
                <a:cxn ang="0">
                  <a:pos x="1359" y="180"/>
                </a:cxn>
                <a:cxn ang="0">
                  <a:pos x="1025" y="21"/>
                </a:cxn>
                <a:cxn ang="0">
                  <a:pos x="366" y="378"/>
                </a:cxn>
                <a:cxn ang="0">
                  <a:pos x="0" y="207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>
              <a:flatTx/>
            </a:bodyPr>
            <a:lstStyle/>
            <a:p>
              <a:endParaRPr lang="vi-VN"/>
            </a:p>
          </p:txBody>
        </p:sp>
        <p:sp>
          <p:nvSpPr>
            <p:cNvPr id="37896" name="Freeform 8"/>
            <p:cNvSpPr>
              <a:spLocks/>
            </p:cNvSpPr>
            <p:nvPr/>
          </p:nvSpPr>
          <p:spPr bwMode="gray">
            <a:xfrm>
              <a:off x="650" y="1576"/>
              <a:ext cx="1348" cy="377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309" y="340"/>
                </a:cxn>
                <a:cxn ang="0">
                  <a:pos x="670" y="225"/>
                </a:cxn>
                <a:cxn ang="0">
                  <a:pos x="1042" y="9"/>
                </a:cxn>
                <a:cxn ang="0">
                  <a:pos x="1348" y="165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7897" name="Freeform 9"/>
            <p:cNvSpPr>
              <a:spLocks/>
            </p:cNvSpPr>
            <p:nvPr/>
          </p:nvSpPr>
          <p:spPr bwMode="gray">
            <a:xfrm>
              <a:off x="653" y="3473"/>
              <a:ext cx="1345" cy="255"/>
            </a:xfrm>
            <a:custGeom>
              <a:avLst/>
              <a:gdLst/>
              <a:ahLst/>
              <a:cxnLst>
                <a:cxn ang="0">
                  <a:pos x="1345" y="118"/>
                </a:cxn>
                <a:cxn ang="0">
                  <a:pos x="1015" y="1"/>
                </a:cxn>
                <a:cxn ang="0">
                  <a:pos x="718" y="112"/>
                </a:cxn>
                <a:cxn ang="0">
                  <a:pos x="295" y="253"/>
                </a:cxn>
                <a:cxn ang="0">
                  <a:pos x="0" y="102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pic>
        <p:nvPicPr>
          <p:cNvPr id="37898" name="Picture 10" descr="shadow_1_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773113" y="4789488"/>
            <a:ext cx="2349500" cy="168275"/>
          </a:xfrm>
          <a:prstGeom prst="rect">
            <a:avLst/>
          </a:prstGeom>
          <a:noFill/>
        </p:spPr>
      </p:pic>
      <p:grpSp>
        <p:nvGrpSpPr>
          <p:cNvPr id="37899" name="Group 11"/>
          <p:cNvGrpSpPr>
            <a:grpSpLocks/>
          </p:cNvGrpSpPr>
          <p:nvPr/>
        </p:nvGrpSpPr>
        <p:grpSpPr bwMode="auto">
          <a:xfrm>
            <a:off x="765175" y="1909763"/>
            <a:ext cx="2294657" cy="3425825"/>
            <a:chOff x="642" y="1572"/>
            <a:chExt cx="1359" cy="2158"/>
          </a:xfrm>
        </p:grpSpPr>
        <p:sp>
          <p:nvSpPr>
            <p:cNvPr id="37900" name="Freeform 12"/>
            <p:cNvSpPr>
              <a:spLocks/>
            </p:cNvSpPr>
            <p:nvPr/>
          </p:nvSpPr>
          <p:spPr bwMode="ltGray">
            <a:xfrm>
              <a:off x="642" y="1572"/>
              <a:ext cx="1359" cy="215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" y="1987"/>
                </a:cxn>
                <a:cxn ang="0">
                  <a:pos x="309" y="2154"/>
                </a:cxn>
                <a:cxn ang="0">
                  <a:pos x="681" y="2040"/>
                </a:cxn>
                <a:cxn ang="0">
                  <a:pos x="999" y="1902"/>
                </a:cxn>
                <a:cxn ang="0">
                  <a:pos x="1359" y="2017"/>
                </a:cxn>
                <a:cxn ang="0">
                  <a:pos x="1359" y="180"/>
                </a:cxn>
                <a:cxn ang="0">
                  <a:pos x="1025" y="21"/>
                </a:cxn>
                <a:cxn ang="0">
                  <a:pos x="366" y="378"/>
                </a:cxn>
                <a:cxn ang="0">
                  <a:pos x="0" y="207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>
              <a:flatTx/>
            </a:bodyPr>
            <a:lstStyle/>
            <a:p>
              <a:endParaRPr lang="vi-VN"/>
            </a:p>
          </p:txBody>
        </p:sp>
        <p:sp>
          <p:nvSpPr>
            <p:cNvPr id="37901" name="Freeform 13"/>
            <p:cNvSpPr>
              <a:spLocks/>
            </p:cNvSpPr>
            <p:nvPr/>
          </p:nvSpPr>
          <p:spPr bwMode="ltGray">
            <a:xfrm>
              <a:off x="650" y="1576"/>
              <a:ext cx="1348" cy="377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309" y="340"/>
                </a:cxn>
                <a:cxn ang="0">
                  <a:pos x="670" y="225"/>
                </a:cxn>
                <a:cxn ang="0">
                  <a:pos x="1042" y="9"/>
                </a:cxn>
                <a:cxn ang="0">
                  <a:pos x="1348" y="165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7902" name="Freeform 14"/>
            <p:cNvSpPr>
              <a:spLocks/>
            </p:cNvSpPr>
            <p:nvPr/>
          </p:nvSpPr>
          <p:spPr bwMode="ltGray">
            <a:xfrm>
              <a:off x="653" y="3473"/>
              <a:ext cx="1345" cy="255"/>
            </a:xfrm>
            <a:custGeom>
              <a:avLst/>
              <a:gdLst/>
              <a:ahLst/>
              <a:cxnLst>
                <a:cxn ang="0">
                  <a:pos x="1345" y="118"/>
                </a:cxn>
                <a:cxn ang="0">
                  <a:pos x="1015" y="1"/>
                </a:cxn>
                <a:cxn ang="0">
                  <a:pos x="718" y="112"/>
                </a:cxn>
                <a:cxn ang="0">
                  <a:pos x="295" y="253"/>
                </a:cxn>
                <a:cxn ang="0">
                  <a:pos x="0" y="102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7903" name="Text Box 15"/>
          <p:cNvSpPr txBox="1">
            <a:spLocks noChangeArrowheads="1"/>
          </p:cNvSpPr>
          <p:nvPr/>
        </p:nvSpPr>
        <p:spPr bwMode="gray">
          <a:xfrm>
            <a:off x="763588" y="3471863"/>
            <a:ext cx="2296244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Mô hình tổng quát</a:t>
            </a:r>
            <a:endParaRPr lang="en-US" sz="1400">
              <a:solidFill>
                <a:srgbClr val="FFFFFF"/>
              </a:solidFill>
            </a:endParaRP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Kiến trúc từng tầng (2D)</a:t>
            </a:r>
            <a:endParaRPr lang="en-US" sz="1400">
              <a:solidFill>
                <a:srgbClr val="FFFFFF"/>
              </a:solidFill>
            </a:endParaRP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Kiến trúc từng tầng (3D)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gray">
          <a:xfrm>
            <a:off x="6072188" y="3400425"/>
            <a:ext cx="2133600" cy="119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Đặt bàn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Đặt món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Đăng </a:t>
            </a:r>
            <a:r>
              <a:rPr lang="en-US" sz="1400" smtClean="0">
                <a:solidFill>
                  <a:srgbClr val="FFFFFF"/>
                </a:solidFill>
              </a:rPr>
              <a:t>nhập</a:t>
            </a:r>
            <a:endParaRPr lang="en-US" sz="1400" smtClean="0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Đăng </a:t>
            </a:r>
            <a:r>
              <a:rPr lang="en-US" sz="1400" smtClean="0">
                <a:solidFill>
                  <a:srgbClr val="FFFFFF"/>
                </a:solidFill>
              </a:rPr>
              <a:t>ký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gray">
          <a:xfrm>
            <a:off x="755577" y="2600325"/>
            <a:ext cx="223224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FFFFF"/>
                </a:solidFill>
              </a:rPr>
              <a:t>Tham quan nhà hàng</a:t>
            </a:r>
            <a:endParaRPr lang="en-US" sz="1600" b="1">
              <a:solidFill>
                <a:srgbClr val="FFFFFF"/>
              </a:solidFill>
            </a:endParaRPr>
          </a:p>
        </p:txBody>
      </p:sp>
      <p:grpSp>
        <p:nvGrpSpPr>
          <p:cNvPr id="37907" name="Group 19"/>
          <p:cNvGrpSpPr>
            <a:grpSpLocks/>
          </p:cNvGrpSpPr>
          <p:nvPr/>
        </p:nvGrpSpPr>
        <p:grpSpPr bwMode="auto">
          <a:xfrm>
            <a:off x="960438" y="1651000"/>
            <a:ext cx="720725" cy="822325"/>
            <a:chOff x="192" y="1917"/>
            <a:chExt cx="1042" cy="1102"/>
          </a:xfrm>
        </p:grpSpPr>
        <p:grpSp>
          <p:nvGrpSpPr>
            <p:cNvPr id="37908" name="Group 20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37909" name="Picture 21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7910" name="Picture 22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7911" name="Oval 23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accent1">
                      <a:alpha val="55000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7912" name="Picture 24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37913" name="WordArt 25"/>
          <p:cNvSpPr>
            <a:spLocks noChangeArrowheads="1" noChangeShapeType="1" noTextEdit="1"/>
          </p:cNvSpPr>
          <p:nvPr/>
        </p:nvSpPr>
        <p:spPr bwMode="gray">
          <a:xfrm>
            <a:off x="1052513" y="1838325"/>
            <a:ext cx="520700" cy="420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80000"/>
                  </a:srgbClr>
                </a:solidFill>
              </a:rPr>
              <a:t>01</a:t>
            </a: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gray">
          <a:xfrm>
            <a:off x="881063" y="3282950"/>
            <a:ext cx="1916112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gray">
          <a:xfrm>
            <a:off x="3679205" y="2563962"/>
            <a:ext cx="17494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FFFFF"/>
                </a:solidFill>
              </a:rPr>
              <a:t>Tìm kiếm</a:t>
            </a:r>
            <a:endParaRPr lang="en-US" sz="1600" b="1">
              <a:solidFill>
                <a:srgbClr val="FFFFFF"/>
              </a:solidFill>
            </a:endParaRPr>
          </a:p>
        </p:txBody>
      </p:sp>
      <p:grpSp>
        <p:nvGrpSpPr>
          <p:cNvPr id="37916" name="Group 28"/>
          <p:cNvGrpSpPr>
            <a:grpSpLocks/>
          </p:cNvGrpSpPr>
          <p:nvPr/>
        </p:nvGrpSpPr>
        <p:grpSpPr bwMode="auto">
          <a:xfrm>
            <a:off x="3639517" y="1579712"/>
            <a:ext cx="739775" cy="822325"/>
            <a:chOff x="2608" y="1076"/>
            <a:chExt cx="466" cy="518"/>
          </a:xfrm>
        </p:grpSpPr>
        <p:grpSp>
          <p:nvGrpSpPr>
            <p:cNvPr id="37917" name="Group 29"/>
            <p:cNvGrpSpPr>
              <a:grpSpLocks/>
            </p:cNvGrpSpPr>
            <p:nvPr/>
          </p:nvGrpSpPr>
          <p:grpSpPr bwMode="auto">
            <a:xfrm>
              <a:off x="2608" y="1076"/>
              <a:ext cx="466" cy="518"/>
              <a:chOff x="2608" y="1076"/>
              <a:chExt cx="466" cy="518"/>
            </a:xfrm>
          </p:grpSpPr>
          <p:pic>
            <p:nvPicPr>
              <p:cNvPr id="37918" name="Picture 30" descr="light_shadow"/>
              <p:cNvPicPr>
                <a:picLocks noChangeAspect="1" noChangeArrowheads="1"/>
              </p:cNvPicPr>
              <p:nvPr/>
            </p:nvPicPr>
            <p:blipFill>
              <a:blip r:embed="rId6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652" y="1482"/>
                <a:ext cx="384" cy="112"/>
              </a:xfrm>
              <a:prstGeom prst="rect">
                <a:avLst/>
              </a:prstGeom>
              <a:noFill/>
            </p:spPr>
          </p:pic>
          <p:pic>
            <p:nvPicPr>
              <p:cNvPr id="37919" name="Picture 31" descr="circuler_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gray">
              <a:xfrm>
                <a:off x="2608" y="1076"/>
                <a:ext cx="466" cy="478"/>
              </a:xfrm>
              <a:prstGeom prst="rect">
                <a:avLst/>
              </a:prstGeom>
              <a:noFill/>
            </p:spPr>
          </p:pic>
          <p:sp>
            <p:nvSpPr>
              <p:cNvPr id="37920" name="Oval 32"/>
              <p:cNvSpPr>
                <a:spLocks noChangeArrowheads="1"/>
              </p:cNvSpPr>
              <p:nvPr/>
            </p:nvSpPr>
            <p:spPr bwMode="gray">
              <a:xfrm>
                <a:off x="2608" y="1076"/>
                <a:ext cx="463" cy="47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accent2">
                      <a:alpha val="55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7921" name="Picture 33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2665" y="1081"/>
              <a:ext cx="359" cy="169"/>
            </a:xfrm>
            <a:prstGeom prst="rect">
              <a:avLst/>
            </a:prstGeom>
            <a:noFill/>
          </p:spPr>
        </p:pic>
      </p:grpSp>
      <p:sp>
        <p:nvSpPr>
          <p:cNvPr id="37922" name="WordArt 34"/>
          <p:cNvSpPr>
            <a:spLocks noChangeArrowheads="1" noChangeShapeType="1" noTextEdit="1"/>
          </p:cNvSpPr>
          <p:nvPr/>
        </p:nvSpPr>
        <p:spPr bwMode="gray">
          <a:xfrm>
            <a:off x="3752230" y="1754337"/>
            <a:ext cx="530225" cy="4206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80000"/>
                  </a:srgbClr>
                </a:solidFill>
              </a:rPr>
              <a:t>02</a:t>
            </a:r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gray">
          <a:xfrm>
            <a:off x="3579192" y="3235474"/>
            <a:ext cx="1916113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gray">
          <a:xfrm>
            <a:off x="6303963" y="2586038"/>
            <a:ext cx="17494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FFFFF"/>
                </a:solidFill>
              </a:rPr>
              <a:t>Đặt món</a:t>
            </a:r>
            <a:endParaRPr lang="en-US" sz="1600" b="1">
              <a:solidFill>
                <a:srgbClr val="FFFFFF"/>
              </a:solidFill>
            </a:endParaRPr>
          </a:p>
        </p:txBody>
      </p:sp>
      <p:pic>
        <p:nvPicPr>
          <p:cNvPr id="37925" name="Picture 37" descr="Picture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6334125" y="1619250"/>
            <a:ext cx="569913" cy="268288"/>
          </a:xfrm>
          <a:prstGeom prst="rect">
            <a:avLst/>
          </a:prstGeom>
          <a:noFill/>
        </p:spPr>
      </p:pic>
      <p:sp>
        <p:nvSpPr>
          <p:cNvPr id="37926" name="Line 38"/>
          <p:cNvSpPr>
            <a:spLocks noChangeShapeType="1"/>
          </p:cNvSpPr>
          <p:nvPr/>
        </p:nvSpPr>
        <p:spPr bwMode="gray">
          <a:xfrm>
            <a:off x="6203950" y="3248025"/>
            <a:ext cx="1916113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grpSp>
        <p:nvGrpSpPr>
          <p:cNvPr id="37928" name="Group 40"/>
          <p:cNvGrpSpPr>
            <a:grpSpLocks/>
          </p:cNvGrpSpPr>
          <p:nvPr/>
        </p:nvGrpSpPr>
        <p:grpSpPr bwMode="auto">
          <a:xfrm>
            <a:off x="6221413" y="1606550"/>
            <a:ext cx="739775" cy="822325"/>
            <a:chOff x="2608" y="1076"/>
            <a:chExt cx="466" cy="518"/>
          </a:xfrm>
        </p:grpSpPr>
        <p:grpSp>
          <p:nvGrpSpPr>
            <p:cNvPr id="37929" name="Group 41"/>
            <p:cNvGrpSpPr>
              <a:grpSpLocks/>
            </p:cNvGrpSpPr>
            <p:nvPr/>
          </p:nvGrpSpPr>
          <p:grpSpPr bwMode="auto">
            <a:xfrm>
              <a:off x="2608" y="1076"/>
              <a:ext cx="466" cy="518"/>
              <a:chOff x="2608" y="1076"/>
              <a:chExt cx="466" cy="518"/>
            </a:xfrm>
          </p:grpSpPr>
          <p:pic>
            <p:nvPicPr>
              <p:cNvPr id="37930" name="Picture 42" descr="light_shadow"/>
              <p:cNvPicPr>
                <a:picLocks noChangeAspect="1" noChangeArrowheads="1"/>
              </p:cNvPicPr>
              <p:nvPr/>
            </p:nvPicPr>
            <p:blipFill>
              <a:blip r:embed="rId6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652" y="1482"/>
                <a:ext cx="384" cy="112"/>
              </a:xfrm>
              <a:prstGeom prst="rect">
                <a:avLst/>
              </a:prstGeom>
              <a:noFill/>
            </p:spPr>
          </p:pic>
          <p:pic>
            <p:nvPicPr>
              <p:cNvPr id="37931" name="Picture 43" descr="circuler_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gray">
              <a:xfrm>
                <a:off x="2608" y="1076"/>
                <a:ext cx="466" cy="478"/>
              </a:xfrm>
              <a:prstGeom prst="rect">
                <a:avLst/>
              </a:prstGeom>
              <a:noFill/>
            </p:spPr>
          </p:pic>
          <p:sp>
            <p:nvSpPr>
              <p:cNvPr id="37932" name="Oval 44"/>
              <p:cNvSpPr>
                <a:spLocks noChangeArrowheads="1"/>
              </p:cNvSpPr>
              <p:nvPr/>
            </p:nvSpPr>
            <p:spPr bwMode="gray">
              <a:xfrm>
                <a:off x="2608" y="1076"/>
                <a:ext cx="463" cy="47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hlink">
                      <a:alpha val="55000"/>
                    </a:schemeClr>
                  </a:gs>
                  <a:gs pos="10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7933" name="Picture 45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2665" y="1081"/>
              <a:ext cx="359" cy="169"/>
            </a:xfrm>
            <a:prstGeom prst="rect">
              <a:avLst/>
            </a:prstGeom>
            <a:noFill/>
          </p:spPr>
        </p:pic>
      </p:grpSp>
      <p:sp>
        <p:nvSpPr>
          <p:cNvPr id="37934" name="WordArt 46"/>
          <p:cNvSpPr>
            <a:spLocks noChangeArrowheads="1" noChangeShapeType="1" noTextEdit="1"/>
          </p:cNvSpPr>
          <p:nvPr/>
        </p:nvSpPr>
        <p:spPr bwMode="gray">
          <a:xfrm>
            <a:off x="6345238" y="1785938"/>
            <a:ext cx="530225" cy="4206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80000"/>
                  </a:srgbClr>
                </a:solidFill>
              </a:rPr>
              <a:t>03</a:t>
            </a:r>
          </a:p>
        </p:txBody>
      </p:sp>
      <p:sp>
        <p:nvSpPr>
          <p:cNvPr id="37935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gray">
          <a:xfrm>
            <a:off x="3556347" y="3413274"/>
            <a:ext cx="2133600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Tìm kiếm món ăn</a:t>
            </a:r>
            <a:endParaRPr lang="en-US" sz="1400">
              <a:solidFill>
                <a:srgbClr val="FFFFFF"/>
              </a:solidFill>
            </a:endParaRP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Xem chi tiết món</a:t>
            </a: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Bình luận món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14</a:t>
            </a:r>
            <a:endParaRPr lang="vi-V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10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10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10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10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10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10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10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10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1000"/>
                                        <p:tgtEl>
                                          <p:spTgt spid="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3" grpId="0"/>
      <p:bldP spid="37904" grpId="0"/>
      <p:bldP spid="37905" grpId="0"/>
      <p:bldP spid="37913" grpId="0"/>
      <p:bldP spid="37914" grpId="0" animBg="1"/>
      <p:bldP spid="37915" grpId="0"/>
      <p:bldP spid="37922" grpId="0"/>
      <p:bldP spid="37923" grpId="0" animBg="1"/>
      <p:bldP spid="37924" grpId="0"/>
      <p:bldP spid="37926" grpId="0" animBg="1"/>
      <p:bldP spid="37934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/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gray">
          <a:xfrm rot="39573186">
            <a:off x="4807744" y="3232944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gray">
          <a:xfrm rot="3465783">
            <a:off x="4807744" y="5137944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gray">
          <a:xfrm rot="35969022">
            <a:off x="3734594" y="3299619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gray">
          <a:xfrm rot="7535209">
            <a:off x="3699669" y="5107781"/>
            <a:ext cx="698500" cy="255588"/>
          </a:xfrm>
          <a:prstGeom prst="rightArrow">
            <a:avLst>
              <a:gd name="adj1" fmla="val 35167"/>
              <a:gd name="adj2" fmla="val 110670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gray">
          <a:xfrm>
            <a:off x="5316538" y="4225925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gray">
          <a:xfrm rot="-10800000">
            <a:off x="3195638" y="4219575"/>
            <a:ext cx="760412" cy="255588"/>
          </a:xfrm>
          <a:prstGeom prst="rightArrow">
            <a:avLst>
              <a:gd name="adj1" fmla="val 35167"/>
              <a:gd name="adj2" fmla="val 120480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gray">
          <a:xfrm>
            <a:off x="2971800" y="2668588"/>
            <a:ext cx="3295650" cy="3297237"/>
          </a:xfrm>
          <a:prstGeom prst="ellipse">
            <a:avLst/>
          </a:prstGeom>
          <a:noFill/>
          <a:ln w="38100" algn="ctr">
            <a:solidFill>
              <a:srgbClr val="808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3629025" y="3394075"/>
            <a:ext cx="1901825" cy="1901825"/>
            <a:chOff x="2238" y="1769"/>
            <a:chExt cx="1361" cy="1361"/>
          </a:xfrm>
        </p:grpSpPr>
        <p:sp>
          <p:nvSpPr>
            <p:cNvPr id="25611" name="Oval 11"/>
            <p:cNvSpPr>
              <a:spLocks noChangeArrowheads="1"/>
            </p:cNvSpPr>
            <p:nvPr/>
          </p:nvSpPr>
          <p:spPr bwMode="gray">
            <a:xfrm>
              <a:off x="2238" y="1769"/>
              <a:ext cx="1361" cy="1361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tint val="42353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tint val="42353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5612" name="Oval 12"/>
            <p:cNvSpPr>
              <a:spLocks noChangeArrowheads="1"/>
            </p:cNvSpPr>
            <p:nvPr/>
          </p:nvSpPr>
          <p:spPr bwMode="gray">
            <a:xfrm>
              <a:off x="2327" y="185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54118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gray">
            <a:xfrm>
              <a:off x="2328" y="1860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63529"/>
                    <a:invGamma/>
                  </a:srgbClr>
                </a:gs>
                <a:gs pos="100000">
                  <a:srgbClr val="0099CC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5614" name="Oval 14"/>
            <p:cNvSpPr>
              <a:spLocks noChangeArrowheads="1"/>
            </p:cNvSpPr>
            <p:nvPr/>
          </p:nvSpPr>
          <p:spPr bwMode="gray">
            <a:xfrm>
              <a:off x="2391" y="1917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grpSp>
          <p:nvGrpSpPr>
            <p:cNvPr id="25615" name="Group 15"/>
            <p:cNvGrpSpPr>
              <a:grpSpLocks/>
            </p:cNvGrpSpPr>
            <p:nvPr/>
          </p:nvGrpSpPr>
          <p:grpSpPr bwMode="auto">
            <a:xfrm>
              <a:off x="2410" y="1929"/>
              <a:ext cx="1031" cy="1031"/>
              <a:chOff x="4166" y="1706"/>
              <a:chExt cx="1252" cy="1252"/>
            </a:xfrm>
          </p:grpSpPr>
          <p:sp>
            <p:nvSpPr>
              <p:cNvPr id="25616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25617" name="Oval 1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25618" name="Oval 1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25619" name="Oval 1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  <p:sp>
          <p:nvSpPr>
            <p:cNvPr id="25620" name="Text Box 20"/>
            <p:cNvSpPr txBox="1">
              <a:spLocks noChangeArrowheads="1"/>
            </p:cNvSpPr>
            <p:nvPr/>
          </p:nvSpPr>
          <p:spPr bwMode="gray">
            <a:xfrm>
              <a:off x="2435" y="2310"/>
              <a:ext cx="98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smtClean="0">
                  <a:solidFill>
                    <a:srgbClr val="080808"/>
                  </a:solidFill>
                </a:rPr>
                <a:t>Tổng kết</a:t>
              </a:r>
              <a:endParaRPr lang="en-US" sz="2400">
                <a:solidFill>
                  <a:srgbClr val="080808"/>
                </a:solidFill>
              </a:endParaRPr>
            </a:p>
          </p:txBody>
        </p:sp>
      </p:grpSp>
      <p:sp>
        <p:nvSpPr>
          <p:cNvPr id="25621" name="AutoShape 21"/>
          <p:cNvSpPr>
            <a:spLocks noChangeArrowheads="1"/>
          </p:cNvSpPr>
          <p:nvPr/>
        </p:nvSpPr>
        <p:spPr bwMode="gray">
          <a:xfrm>
            <a:off x="877888" y="4154488"/>
            <a:ext cx="2281237" cy="401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Đọc tài liệu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2" name="AutoShape 22"/>
          <p:cNvSpPr>
            <a:spLocks noChangeArrowheads="1"/>
          </p:cNvSpPr>
          <p:nvPr/>
        </p:nvSpPr>
        <p:spPr bwMode="gray">
          <a:xfrm>
            <a:off x="1481138" y="2744788"/>
            <a:ext cx="2281237" cy="403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Làm việc nhóm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3" name="AutoShape 23"/>
          <p:cNvSpPr>
            <a:spLocks noChangeArrowheads="1"/>
          </p:cNvSpPr>
          <p:nvPr/>
        </p:nvSpPr>
        <p:spPr bwMode="gray">
          <a:xfrm>
            <a:off x="1481138" y="5429250"/>
            <a:ext cx="2281237" cy="4016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Sử dụng công cụ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4" name="AutoShape 24"/>
          <p:cNvSpPr>
            <a:spLocks noChangeArrowheads="1"/>
          </p:cNvSpPr>
          <p:nvPr/>
        </p:nvSpPr>
        <p:spPr bwMode="gray">
          <a:xfrm>
            <a:off x="6110288" y="4154488"/>
            <a:ext cx="2347912" cy="401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Làm việc với GV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5" name="AutoShape 25"/>
          <p:cNvSpPr>
            <a:spLocks noChangeArrowheads="1"/>
          </p:cNvSpPr>
          <p:nvPr/>
        </p:nvSpPr>
        <p:spPr bwMode="gray">
          <a:xfrm>
            <a:off x="5438775" y="2744788"/>
            <a:ext cx="2347913" cy="403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Lên kế hoạch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6" name="AutoShape 26"/>
          <p:cNvSpPr>
            <a:spLocks noChangeArrowheads="1"/>
          </p:cNvSpPr>
          <p:nvPr/>
        </p:nvSpPr>
        <p:spPr bwMode="gray">
          <a:xfrm>
            <a:off x="5438775" y="5429250"/>
            <a:ext cx="2347913" cy="4016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Attention to detail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15</a:t>
            </a:r>
            <a:endParaRPr lang="vi-V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1" grpId="0" animBg="1"/>
      <p:bldP spid="25622" grpId="0" animBg="1"/>
      <p:bldP spid="25623" grpId="0" animBg="1"/>
      <p:bldP spid="25624" grpId="0" animBg="1"/>
      <p:bldP spid="25625" grpId="0" animBg="1"/>
      <p:bldP spid="256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500"/>
              <a:t>Thank You!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548680"/>
            <a:ext cx="695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797152"/>
            <a:ext cx="2016224" cy="360040"/>
          </a:xfrm>
          <a:solidFill>
            <a:srgbClr val="002060"/>
          </a:solidFill>
        </p:spPr>
        <p:txBody>
          <a:bodyPr/>
          <a:lstStyle/>
          <a:p>
            <a:r>
              <a:rPr lang="en-US" b="1" smtClean="0">
                <a:solidFill>
                  <a:schemeClr val="bg1"/>
                </a:solidFill>
              </a:rPr>
              <a:t>Nhóm 25: StarFish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5" name="Picture 10" descr="http://t3.gstatic.com/images?q=tbn:ANd9GcTSKPIzSb6YjdrnFmFez-IP1WLpEXKujuqMDDkJjhlYWeI85aV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31640" cy="1363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smtClean="0"/>
              <a:t>Nội dung</a:t>
            </a:r>
            <a:endParaRPr lang="en-US" sz="4500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gray">
          <a:xfrm>
            <a:off x="1403648" y="1909862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gray">
          <a:xfrm>
            <a:off x="1403648" y="1214537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1556048" y="1551087"/>
            <a:ext cx="187325" cy="601663"/>
            <a:chOff x="960" y="1764"/>
            <a:chExt cx="130" cy="418"/>
          </a:xfrm>
        </p:grpSpPr>
        <p:sp>
          <p:nvSpPr>
            <p:cNvPr id="5130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32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0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5133" name="Text Box 13"/>
          <p:cNvSpPr txBox="1">
            <a:spLocks noChangeArrowheads="1"/>
          </p:cNvSpPr>
          <p:nvPr/>
        </p:nvSpPr>
        <p:spPr bwMode="white">
          <a:xfrm>
            <a:off x="2241848" y="1279625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chemeClr val="bg1"/>
                </a:solidFill>
              </a:rPr>
              <a:t>1. Mô tả dự án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gray">
          <a:xfrm>
            <a:off x="1403648" y="2635350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gray">
          <a:xfrm>
            <a:off x="1403648" y="3349725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5140" name="Group 20"/>
          <p:cNvGrpSpPr>
            <a:grpSpLocks/>
          </p:cNvGrpSpPr>
          <p:nvPr/>
        </p:nvGrpSpPr>
        <p:grpSpPr bwMode="auto">
          <a:xfrm>
            <a:off x="1556048" y="2990950"/>
            <a:ext cx="187325" cy="601662"/>
            <a:chOff x="960" y="1764"/>
            <a:chExt cx="130" cy="418"/>
          </a:xfrm>
        </p:grpSpPr>
        <p:sp>
          <p:nvSpPr>
            <p:cNvPr id="5141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43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0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5144" name="AutoShape 24"/>
          <p:cNvSpPr>
            <a:spLocks noChangeArrowheads="1"/>
          </p:cNvSpPr>
          <p:nvPr/>
        </p:nvSpPr>
        <p:spPr bwMode="gray">
          <a:xfrm>
            <a:off x="1403648" y="4075212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white">
          <a:xfrm>
            <a:off x="2241848" y="1982887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2. Các yêu cầu cấp cao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white">
          <a:xfrm>
            <a:off x="2241848" y="2706787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3. User profile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white">
          <a:xfrm>
            <a:off x="2241848" y="3411637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4. Task analysis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white">
          <a:xfrm>
            <a:off x="2241848" y="4137125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5. Tổng quan prototype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9" name="AutoShape 29"/>
          <p:cNvSpPr>
            <a:spLocks noChangeArrowheads="1"/>
          </p:cNvSpPr>
          <p:nvPr/>
        </p:nvSpPr>
        <p:spPr bwMode="gray">
          <a:xfrm>
            <a:off x="1403648" y="4834037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white">
          <a:xfrm>
            <a:off x="2241848" y="489595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6. Demo</a:t>
            </a:r>
            <a:endParaRPr lang="en-US" sz="2400" b="1">
              <a:solidFill>
                <a:srgbClr val="FFFFFF"/>
              </a:solidFill>
            </a:endParaRPr>
          </a:p>
        </p:txBody>
      </p:sp>
      <p:grpSp>
        <p:nvGrpSpPr>
          <p:cNvPr id="5151" name="Group 31"/>
          <p:cNvGrpSpPr>
            <a:grpSpLocks/>
          </p:cNvGrpSpPr>
          <p:nvPr/>
        </p:nvGrpSpPr>
        <p:grpSpPr bwMode="auto">
          <a:xfrm>
            <a:off x="7740352" y="3717032"/>
            <a:ext cx="187325" cy="601663"/>
            <a:chOff x="960" y="1764"/>
            <a:chExt cx="130" cy="418"/>
          </a:xfrm>
        </p:grpSpPr>
        <p:sp>
          <p:nvSpPr>
            <p:cNvPr id="5152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4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27451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5155" name="Group 35"/>
          <p:cNvGrpSpPr>
            <a:grpSpLocks/>
          </p:cNvGrpSpPr>
          <p:nvPr/>
        </p:nvGrpSpPr>
        <p:grpSpPr bwMode="auto">
          <a:xfrm>
            <a:off x="1556048" y="4433987"/>
            <a:ext cx="187325" cy="601663"/>
            <a:chOff x="960" y="1764"/>
            <a:chExt cx="130" cy="418"/>
          </a:xfrm>
        </p:grpSpPr>
        <p:sp>
          <p:nvSpPr>
            <p:cNvPr id="5156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8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0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39" name="AutoShape 24"/>
          <p:cNvSpPr>
            <a:spLocks noChangeArrowheads="1"/>
          </p:cNvSpPr>
          <p:nvPr/>
        </p:nvSpPr>
        <p:spPr bwMode="gray">
          <a:xfrm>
            <a:off x="1403648" y="5589240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white">
          <a:xfrm>
            <a:off x="2241848" y="5651153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7. Tổng kết</a:t>
            </a:r>
            <a:endParaRPr lang="en-US" sz="2400" b="1">
              <a:solidFill>
                <a:srgbClr val="FFFFFF"/>
              </a:solidFill>
            </a:endParaRP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7740352" y="2276872"/>
            <a:ext cx="187325" cy="601663"/>
            <a:chOff x="960" y="1764"/>
            <a:chExt cx="130" cy="418"/>
          </a:xfrm>
        </p:grpSpPr>
        <p:sp>
          <p:nvSpPr>
            <p:cNvPr id="5126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28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27451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51" name="Group 31"/>
          <p:cNvGrpSpPr>
            <a:grpSpLocks/>
          </p:cNvGrpSpPr>
          <p:nvPr/>
        </p:nvGrpSpPr>
        <p:grpSpPr bwMode="auto">
          <a:xfrm>
            <a:off x="7668344" y="5229200"/>
            <a:ext cx="187325" cy="601663"/>
            <a:chOff x="960" y="1764"/>
            <a:chExt cx="130" cy="418"/>
          </a:xfrm>
        </p:grpSpPr>
        <p:sp>
          <p:nvSpPr>
            <p:cNvPr id="52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3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4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27451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2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Đội ngũ phát triển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552" y="1844824"/>
          <a:ext cx="8136904" cy="2590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75326"/>
                <a:gridCol w="2982334"/>
                <a:gridCol w="3679244"/>
              </a:tblGrid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MSSV</a:t>
                      </a:r>
                      <a:endParaRPr lang="vi-VN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HỌ</a:t>
                      </a:r>
                      <a:r>
                        <a:rPr lang="en-US" baseline="0" smtClean="0"/>
                        <a:t> TÊN</a:t>
                      </a:r>
                      <a:endParaRPr lang="vi-VN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EMAIL</a:t>
                      </a:r>
                      <a:endParaRPr lang="vi-VN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0812506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Nguyễn Minh Thuận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smtClean="0"/>
                        <a:t>thuan178@gmail.com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0812508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Trần</a:t>
                      </a:r>
                      <a:r>
                        <a:rPr lang="en-US" sz="1800" kern="1200" baseline="0" smtClean="0"/>
                        <a:t> Hưng Thuận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smtClean="0"/>
                        <a:t>0812508@gmail.com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0812517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Võ Xuân Tiến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smtClean="0"/>
                        <a:t>tienvx2008gs@gmail.com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0812527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Huỳn</a:t>
                      </a:r>
                      <a:r>
                        <a:rPr lang="en-US" baseline="0" smtClean="0"/>
                        <a:t>h Công Toàn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u="sng" kern="1200" smtClean="0"/>
                        <a:t>7hanatos13@gmail.com</a:t>
                      </a:r>
                      <a:endParaRPr lang="vi-VN" sz="1800" u="sng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0812531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Trần</a:t>
                      </a:r>
                      <a:r>
                        <a:rPr lang="en-US" baseline="0" smtClean="0"/>
                        <a:t> Huỳnh Công Toại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u="sng" smtClean="0"/>
                        <a:t>toai104040005@tiengiang.edu.vn</a:t>
                      </a:r>
                      <a:endParaRPr lang="vi-VN" u="sng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tả dự án</a:t>
            </a:r>
            <a:endParaRPr lang="en-US"/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ltGray">
          <a:xfrm>
            <a:off x="4340225" y="1833563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>
                  <a:gamma/>
                  <a:tint val="7607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2292" name="Picture 4" descr="Picture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6900" y="1884363"/>
            <a:ext cx="792163" cy="673100"/>
          </a:xfrm>
          <a:prstGeom prst="rect">
            <a:avLst/>
          </a:prstGeom>
          <a:noFill/>
        </p:spPr>
      </p:pic>
      <p:sp>
        <p:nvSpPr>
          <p:cNvPr id="12293" name="AutoShape 5"/>
          <p:cNvSpPr>
            <a:spLocks noChangeArrowheads="1"/>
          </p:cNvSpPr>
          <p:nvPr/>
        </p:nvSpPr>
        <p:spPr bwMode="gray">
          <a:xfrm>
            <a:off x="4343400" y="3160713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>
                  <a:gamma/>
                  <a:tint val="8000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2294" name="Picture 6" descr="Picture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3725" y="3214688"/>
            <a:ext cx="793750" cy="673100"/>
          </a:xfrm>
          <a:prstGeom prst="rect">
            <a:avLst/>
          </a:prstGeom>
          <a:noFill/>
        </p:spPr>
      </p:pic>
      <p:sp>
        <p:nvSpPr>
          <p:cNvPr id="12295" name="AutoShape 7"/>
          <p:cNvSpPr>
            <a:spLocks noChangeArrowheads="1"/>
          </p:cNvSpPr>
          <p:nvPr/>
        </p:nvSpPr>
        <p:spPr bwMode="gray">
          <a:xfrm>
            <a:off x="4346575" y="4491038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folHlink">
                  <a:gamma/>
                  <a:tint val="8000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2296" name="Picture 8" descr="Picture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2138" y="4538663"/>
            <a:ext cx="792162" cy="673100"/>
          </a:xfrm>
          <a:prstGeom prst="rect">
            <a:avLst/>
          </a:prstGeom>
          <a:noFill/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15616" y="1628800"/>
            <a:ext cx="1879600" cy="1825625"/>
            <a:chOff x="2457" y="2000"/>
            <a:chExt cx="901" cy="888"/>
          </a:xfrm>
        </p:grpSpPr>
        <p:pic>
          <p:nvPicPr>
            <p:cNvPr id="12298" name="Picture 10" descr="circuler_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ltGray">
            <a:xfrm>
              <a:off x="2457" y="2000"/>
              <a:ext cx="901" cy="886"/>
            </a:xfrm>
            <a:prstGeom prst="rect">
              <a:avLst/>
            </a:prstGeom>
            <a:noFill/>
          </p:spPr>
        </p:pic>
        <p:sp>
          <p:nvSpPr>
            <p:cNvPr id="12299" name="Oval 11"/>
            <p:cNvSpPr>
              <a:spLocks noChangeArrowheads="1"/>
            </p:cNvSpPr>
            <p:nvPr/>
          </p:nvSpPr>
          <p:spPr bwMode="lt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gamma/>
                    <a:shade val="26275"/>
                    <a:invGamma/>
                    <a:alpha val="89999"/>
                  </a:srgbClr>
                </a:gs>
                <a:gs pos="50000">
                  <a:srgbClr val="F8F8F8">
                    <a:alpha val="45000"/>
                  </a:srgbClr>
                </a:gs>
                <a:gs pos="100000">
                  <a:srgbClr val="F8F8F8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300" name="Freeform 12"/>
            <p:cNvSpPr>
              <a:spLocks/>
            </p:cNvSpPr>
            <p:nvPr/>
          </p:nvSpPr>
          <p:spPr bwMode="ltGray">
            <a:xfrm>
              <a:off x="2550" y="2018"/>
              <a:ext cx="703" cy="308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303" name="AutoShape 15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04" name="AutoShape 16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05" name="AutoShape 17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06" name="AutoShape 18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2308" name="AutoShape 20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09" name="AutoShape 21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10" name="AutoShape 22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11" name="AutoShape 23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</p:grp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195388" y="3956050"/>
            <a:ext cx="1879600" cy="1825625"/>
            <a:chOff x="2457" y="2000"/>
            <a:chExt cx="901" cy="888"/>
          </a:xfrm>
        </p:grpSpPr>
        <p:pic>
          <p:nvPicPr>
            <p:cNvPr id="12313" name="Picture 25" descr="circuler_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ltGray">
            <a:xfrm>
              <a:off x="2457" y="2000"/>
              <a:ext cx="901" cy="886"/>
            </a:xfrm>
            <a:prstGeom prst="rect">
              <a:avLst/>
            </a:prstGeom>
            <a:noFill/>
          </p:spPr>
        </p:pic>
        <p:sp>
          <p:nvSpPr>
            <p:cNvPr id="12314" name="Oval 26"/>
            <p:cNvSpPr>
              <a:spLocks noChangeArrowheads="1"/>
            </p:cNvSpPr>
            <p:nvPr/>
          </p:nvSpPr>
          <p:spPr bwMode="lt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gamma/>
                    <a:shade val="26275"/>
                    <a:invGamma/>
                    <a:alpha val="89999"/>
                  </a:srgbClr>
                </a:gs>
                <a:gs pos="50000">
                  <a:srgbClr val="F8F8F8">
                    <a:alpha val="45000"/>
                  </a:srgbClr>
                </a:gs>
                <a:gs pos="100000">
                  <a:srgbClr val="F8F8F8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315" name="Freeform 27"/>
            <p:cNvSpPr>
              <a:spLocks/>
            </p:cNvSpPr>
            <p:nvPr/>
          </p:nvSpPr>
          <p:spPr bwMode="ltGray">
            <a:xfrm>
              <a:off x="2550" y="2018"/>
              <a:ext cx="703" cy="308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grpSp>
          <p:nvGrpSpPr>
            <p:cNvPr id="7" name="Group 28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318" name="AutoShape 30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19" name="AutoShape 31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0" name="AutoShape 32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1" name="AutoShape 33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2323" name="AutoShape 35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4" name="AutoShape 36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5" name="AutoShape 37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6" name="AutoShape 38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</p:grpSp>
      </p:grpSp>
      <p:sp>
        <p:nvSpPr>
          <p:cNvPr id="12327" name="Rectangle 39"/>
          <p:cNvSpPr>
            <a:spLocks noChangeArrowheads="1"/>
          </p:cNvSpPr>
          <p:nvPr/>
        </p:nvSpPr>
        <p:spPr bwMode="black">
          <a:xfrm>
            <a:off x="4475163" y="3292475"/>
            <a:ext cx="342582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smtClean="0"/>
              <a:t>Giúp người dùng tìm kiếm, đặt món</a:t>
            </a:r>
            <a:endParaRPr lang="en-US" b="1"/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black">
          <a:xfrm>
            <a:off x="4475163" y="1957388"/>
            <a:ext cx="342582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smtClean="0"/>
              <a:t>Quảng bá hình ảnh nhà hàng WARM</a:t>
            </a:r>
            <a:endParaRPr lang="en-US" b="1"/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black">
          <a:xfrm>
            <a:off x="4475163" y="4605338"/>
            <a:ext cx="342582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smtClean="0"/>
              <a:t>Giúp người quản trị quản lý nhà hàng, món ăn</a:t>
            </a:r>
            <a:endParaRPr lang="en-US" b="1"/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1143000" y="2209800"/>
            <a:ext cx="1905000" cy="76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Dự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 án</a:t>
            </a:r>
            <a:endParaRPr lang="en-US" sz="2800" b="1"/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1219200" y="4564063"/>
            <a:ext cx="1905000" cy="76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Trang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web</a:t>
            </a:r>
            <a:endParaRPr lang="en-US" sz="2800" b="1"/>
          </a:p>
        </p:txBody>
      </p:sp>
      <p:sp>
        <p:nvSpPr>
          <p:cNvPr id="12332" name="Freeform 44"/>
          <p:cNvSpPr>
            <a:spLocks/>
          </p:cNvSpPr>
          <p:nvPr/>
        </p:nvSpPr>
        <p:spPr bwMode="gray">
          <a:xfrm rot="16200000">
            <a:off x="2951957" y="4498181"/>
            <a:ext cx="1624012" cy="968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333" name="Freeform 45"/>
          <p:cNvSpPr>
            <a:spLocks/>
          </p:cNvSpPr>
          <p:nvPr/>
        </p:nvSpPr>
        <p:spPr bwMode="gray">
          <a:xfrm rot="16200000">
            <a:off x="3518694" y="3150394"/>
            <a:ext cx="314325" cy="1096963"/>
          </a:xfrm>
          <a:custGeom>
            <a:avLst/>
            <a:gdLst/>
            <a:ahLst/>
            <a:cxnLst>
              <a:cxn ang="0">
                <a:pos x="37" y="1"/>
              </a:cxn>
              <a:cxn ang="0">
                <a:pos x="45" y="472"/>
              </a:cxn>
              <a:cxn ang="0">
                <a:pos x="0" y="474"/>
              </a:cxn>
              <a:cxn ang="0">
                <a:pos x="72" y="604"/>
              </a:cxn>
              <a:cxn ang="0">
                <a:pos x="142" y="474"/>
              </a:cxn>
              <a:cxn ang="0">
                <a:pos x="100" y="474"/>
              </a:cxn>
              <a:cxn ang="0">
                <a:pos x="99" y="0"/>
              </a:cxn>
              <a:cxn ang="0">
                <a:pos x="37" y="1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334" name="Freeform 46"/>
          <p:cNvSpPr>
            <a:spLocks/>
          </p:cNvSpPr>
          <p:nvPr/>
        </p:nvSpPr>
        <p:spPr bwMode="gray">
          <a:xfrm rot="16200000" flipH="1">
            <a:off x="2912269" y="1934369"/>
            <a:ext cx="1624013" cy="968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8" name="TextBox 47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4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3" grpId="0" animBg="1"/>
      <p:bldP spid="12295" grpId="0" animBg="1"/>
      <p:bldP spid="12327" grpId="0"/>
      <p:bldP spid="12328" grpId="0"/>
      <p:bldP spid="12329" grpId="0"/>
      <p:bldP spid="12330" grpId="0"/>
      <p:bldP spid="12331" grpId="0"/>
      <p:bldP spid="12332" grpId="0" animBg="1"/>
      <p:bldP spid="12333" grpId="0" animBg="1"/>
      <p:bldP spid="123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86438" y="2168525"/>
            <a:ext cx="2601986" cy="2994025"/>
            <a:chOff x="3838" y="1442"/>
            <a:chExt cx="1489" cy="2054"/>
          </a:xfrm>
        </p:grpSpPr>
        <p:sp>
          <p:nvSpPr>
            <p:cNvPr id="11267" name="AutoShape 3"/>
            <p:cNvSpPr>
              <a:spLocks noChangeArrowheads="1"/>
            </p:cNvSpPr>
            <p:nvPr/>
          </p:nvSpPr>
          <p:spPr bwMode="gray">
            <a:xfrm>
              <a:off x="3840" y="1442"/>
              <a:ext cx="1487" cy="2054"/>
            </a:xfrm>
            <a:prstGeom prst="roundRect">
              <a:avLst>
                <a:gd name="adj" fmla="val 12574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68" name="AutoShape 4"/>
            <p:cNvSpPr>
              <a:spLocks noChangeArrowheads="1"/>
            </p:cNvSpPr>
            <p:nvPr/>
          </p:nvSpPr>
          <p:spPr bwMode="gray">
            <a:xfrm>
              <a:off x="3838" y="2963"/>
              <a:ext cx="1481" cy="529"/>
            </a:xfrm>
            <a:prstGeom prst="roundRect">
              <a:avLst>
                <a:gd name="adj" fmla="val 32134"/>
              </a:avLst>
            </a:prstGeom>
            <a:gradFill rotWithShape="1">
              <a:gsLst>
                <a:gs pos="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69" name="AutoShape 5"/>
            <p:cNvSpPr>
              <a:spLocks noChangeArrowheads="1"/>
            </p:cNvSpPr>
            <p:nvPr/>
          </p:nvSpPr>
          <p:spPr bwMode="gray">
            <a:xfrm>
              <a:off x="3851" y="1448"/>
              <a:ext cx="1462" cy="530"/>
            </a:xfrm>
            <a:prstGeom prst="roundRect">
              <a:avLst>
                <a:gd name="adj" fmla="val 31319"/>
              </a:avLst>
            </a:prstGeom>
            <a:gradFill rotWithShape="1">
              <a:gsLst>
                <a:gs pos="0">
                  <a:schemeClr val="folHlink">
                    <a:gamma/>
                    <a:tint val="33333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419872" y="2420888"/>
            <a:ext cx="1728192" cy="2713037"/>
            <a:chOff x="2234" y="1634"/>
            <a:chExt cx="1489" cy="1862"/>
          </a:xfrm>
        </p:grpSpPr>
        <p:sp>
          <p:nvSpPr>
            <p:cNvPr id="11271" name="AutoShape 7"/>
            <p:cNvSpPr>
              <a:spLocks noChangeArrowheads="1"/>
            </p:cNvSpPr>
            <p:nvPr/>
          </p:nvSpPr>
          <p:spPr bwMode="gray">
            <a:xfrm>
              <a:off x="2236" y="1634"/>
              <a:ext cx="1487" cy="1862"/>
            </a:xfrm>
            <a:prstGeom prst="roundRect">
              <a:avLst>
                <a:gd name="adj" fmla="val 12574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gray">
            <a:xfrm>
              <a:off x="2234" y="3013"/>
              <a:ext cx="1488" cy="479"/>
            </a:xfrm>
            <a:prstGeom prst="roundRect">
              <a:avLst>
                <a:gd name="adj" fmla="val 42588"/>
              </a:avLst>
            </a:prstGeom>
            <a:gradFill rotWithShape="1">
              <a:gsLst>
                <a:gs pos="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gray">
            <a:xfrm>
              <a:off x="2241" y="1640"/>
              <a:ext cx="1475" cy="479"/>
            </a:xfrm>
            <a:prstGeom prst="roundRect">
              <a:avLst>
                <a:gd name="adj" fmla="val 35907"/>
              </a:avLst>
            </a:prstGeom>
            <a:gradFill rotWithShape="1">
              <a:gsLst>
                <a:gs pos="0">
                  <a:schemeClr val="hlink">
                    <a:gamma/>
                    <a:tint val="33333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95536" y="1988840"/>
            <a:ext cx="2448272" cy="3172321"/>
            <a:chOff x="797" y="1945"/>
            <a:chExt cx="1489" cy="1584"/>
          </a:xfrm>
        </p:grpSpPr>
        <p:sp>
          <p:nvSpPr>
            <p:cNvPr id="11275" name="AutoShape 11"/>
            <p:cNvSpPr>
              <a:spLocks noChangeArrowheads="1"/>
            </p:cNvSpPr>
            <p:nvPr/>
          </p:nvSpPr>
          <p:spPr bwMode="ltGray">
            <a:xfrm>
              <a:off x="799" y="1945"/>
              <a:ext cx="1487" cy="1584"/>
            </a:xfrm>
            <a:prstGeom prst="roundRect">
              <a:avLst>
                <a:gd name="adj" fmla="val 12574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ltGray">
            <a:xfrm>
              <a:off x="797" y="3118"/>
              <a:ext cx="1488" cy="408"/>
            </a:xfrm>
            <a:prstGeom prst="roundRect">
              <a:avLst>
                <a:gd name="adj" fmla="val 49755"/>
              </a:avLst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ltGray">
            <a:xfrm>
              <a:off x="817" y="1950"/>
              <a:ext cx="1462" cy="408"/>
            </a:xfrm>
            <a:prstGeom prst="roundRect">
              <a:avLst>
                <a:gd name="adj" fmla="val 38727"/>
              </a:avLst>
            </a:prstGeom>
            <a:gradFill rotWithShape="1">
              <a:gsLst>
                <a:gs pos="0">
                  <a:schemeClr val="accent1">
                    <a:gamma/>
                    <a:tint val="33333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1278" name="WordArt 14"/>
          <p:cNvSpPr>
            <a:spLocks noChangeArrowheads="1" noChangeShapeType="1" noTextEdit="1"/>
          </p:cNvSpPr>
          <p:nvPr/>
        </p:nvSpPr>
        <p:spPr bwMode="white">
          <a:xfrm>
            <a:off x="1475656" y="2132856"/>
            <a:ext cx="452438" cy="430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FFFFF">
                    <a:alpha val="70000"/>
                  </a:srgbClr>
                </a:solidFill>
              </a:rPr>
              <a:t>01</a:t>
            </a:r>
          </a:p>
        </p:txBody>
      </p:sp>
      <p:sp>
        <p:nvSpPr>
          <p:cNvPr id="11279" name="WordArt 15"/>
          <p:cNvSpPr>
            <a:spLocks noChangeArrowheads="1" noChangeShapeType="1" noTextEdit="1"/>
          </p:cNvSpPr>
          <p:nvPr/>
        </p:nvSpPr>
        <p:spPr bwMode="white">
          <a:xfrm>
            <a:off x="4067944" y="2492896"/>
            <a:ext cx="4540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FFFFF">
                    <a:alpha val="70000"/>
                  </a:srgbClr>
                </a:solidFill>
              </a:rPr>
              <a:t>02</a:t>
            </a:r>
          </a:p>
        </p:txBody>
      </p:sp>
      <p:sp>
        <p:nvSpPr>
          <p:cNvPr id="11280" name="WordArt 16"/>
          <p:cNvSpPr>
            <a:spLocks noChangeArrowheads="1" noChangeShapeType="1" noTextEdit="1"/>
          </p:cNvSpPr>
          <p:nvPr/>
        </p:nvSpPr>
        <p:spPr bwMode="white">
          <a:xfrm>
            <a:off x="6732240" y="2276872"/>
            <a:ext cx="4540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FFFFF">
                    <a:alpha val="70000"/>
                  </a:srgbClr>
                </a:solidFill>
              </a:rPr>
              <a:t>03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black">
          <a:xfrm>
            <a:off x="467544" y="2852936"/>
            <a:ext cx="2448272" cy="203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Tham quan nhà hàng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Tìm kiếm món ăn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Tìm kiến nâng cao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Xem chi tiết món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Bình luận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Đăng ký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black">
          <a:xfrm>
            <a:off x="3513534" y="3157488"/>
            <a:ext cx="1490514" cy="100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Đặt món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Đặt bàn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Đăng nhập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black">
          <a:xfrm>
            <a:off x="5886450" y="2820988"/>
            <a:ext cx="2501974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món ăn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bàn ăn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người dùng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phiếu đặt món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bình luận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yêu cầu cấp cao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87624" y="1628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Guest</a:t>
            </a:r>
            <a:endParaRPr lang="vi-VN" b="1"/>
          </a:p>
        </p:txBody>
      </p:sp>
      <p:sp>
        <p:nvSpPr>
          <p:cNvPr id="26" name="TextBox 25"/>
          <p:cNvSpPr txBox="1"/>
          <p:nvPr/>
        </p:nvSpPr>
        <p:spPr>
          <a:xfrm>
            <a:off x="3995936" y="198884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User</a:t>
            </a:r>
            <a:endParaRPr lang="vi-VN" b="1"/>
          </a:p>
        </p:txBody>
      </p:sp>
      <p:sp>
        <p:nvSpPr>
          <p:cNvPr id="27" name="TextBox 26"/>
          <p:cNvSpPr txBox="1"/>
          <p:nvPr/>
        </p:nvSpPr>
        <p:spPr>
          <a:xfrm>
            <a:off x="6588224" y="177281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Admin</a:t>
            </a:r>
            <a:endParaRPr lang="vi-VN" b="1"/>
          </a:p>
        </p:txBody>
      </p:sp>
      <p:sp>
        <p:nvSpPr>
          <p:cNvPr id="24" name="TextBox 23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5</a:t>
            </a:r>
            <a:endParaRPr lang="vi-V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8" grpId="0"/>
      <p:bldP spid="11279" grpId="0"/>
      <p:bldP spid="11280" grpId="0"/>
      <p:bldP spid="11281" grpId="0"/>
      <p:bldP spid="11282" grpId="0"/>
      <p:bldP spid="11283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rrowheads="1"/>
          </p:cNvSpPr>
          <p:nvPr/>
        </p:nvSpPr>
        <p:spPr bwMode="blackWhite">
          <a:xfrm>
            <a:off x="7471494" y="3362896"/>
            <a:ext cx="693738" cy="693737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3868738" y="2405063"/>
            <a:ext cx="1711374" cy="735905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blackWhite">
          <a:xfrm>
            <a:off x="4283075" y="1635125"/>
            <a:ext cx="693738" cy="693738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138613" y="2411413"/>
            <a:ext cx="982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accent2"/>
                </a:solidFill>
              </a:rPr>
              <a:t>9%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868738" y="2800350"/>
            <a:ext cx="178338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Nhân viên văn phòng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868738" y="2779713"/>
            <a:ext cx="15081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7047632" y="4132833"/>
            <a:ext cx="1508125" cy="747266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303219" y="4139183"/>
            <a:ext cx="1020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folHlink"/>
                </a:solidFill>
              </a:rPr>
              <a:t>4.5%</a:t>
            </a:r>
            <a:endParaRPr lang="en-US" sz="2000" b="1">
              <a:solidFill>
                <a:schemeClr val="folHlink"/>
              </a:solidFill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47632" y="4528121"/>
            <a:ext cx="148748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Nội trợ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7047632" y="4507483"/>
            <a:ext cx="1508125" cy="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blackWhite">
          <a:xfrm>
            <a:off x="7506783" y="5157626"/>
            <a:ext cx="693737" cy="693737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7" name="AutoShape 13"/>
          <p:cNvSpPr>
            <a:spLocks noChangeArrowheads="1"/>
          </p:cNvSpPr>
          <p:nvPr/>
        </p:nvSpPr>
        <p:spPr bwMode="gray">
          <a:xfrm>
            <a:off x="1570038" y="2532063"/>
            <a:ext cx="1508125" cy="896937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blackWhite">
          <a:xfrm>
            <a:off x="2006600" y="1762125"/>
            <a:ext cx="693738" cy="692150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9" name="Arc 15"/>
          <p:cNvSpPr>
            <a:spLocks/>
          </p:cNvSpPr>
          <p:nvPr/>
        </p:nvSpPr>
        <p:spPr bwMode="gray">
          <a:xfrm rot="24928958" flipH="1" flipV="1">
            <a:off x="2097088" y="1884362"/>
            <a:ext cx="439738" cy="4175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8 w 43200"/>
              <a:gd name="T1" fmla="*/ 22192 h 40909"/>
              <a:gd name="T2" fmla="*/ 31281 w 43200"/>
              <a:gd name="T3" fmla="*/ 40909 h 40909"/>
              <a:gd name="T4" fmla="*/ 21600 w 43200"/>
              <a:gd name="T5" fmla="*/ 21600 h 40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0909" fill="none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772"/>
                  <a:pt x="38587" y="37245"/>
                  <a:pt x="31281" y="40909"/>
                </a:cubicBezTo>
              </a:path>
              <a:path w="43200" h="40909" stroke="0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772"/>
                  <a:pt x="38587" y="37245"/>
                  <a:pt x="31281" y="4090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65882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56796" dir="3806097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0" name="Arc 16"/>
          <p:cNvSpPr>
            <a:spLocks/>
          </p:cNvSpPr>
          <p:nvPr/>
        </p:nvSpPr>
        <p:spPr bwMode="gray">
          <a:xfrm rot="6106500">
            <a:off x="7787059" y="5248368"/>
            <a:ext cx="182131" cy="537726"/>
          </a:xfrm>
          <a:custGeom>
            <a:avLst/>
            <a:gdLst>
              <a:gd name="G0" fmla="+- 5560 0 0"/>
              <a:gd name="G1" fmla="+- 21600 0 0"/>
              <a:gd name="G2" fmla="+- 21600 0 0"/>
              <a:gd name="T0" fmla="*/ 0 w 20507"/>
              <a:gd name="T1" fmla="*/ 728 h 21600"/>
              <a:gd name="T2" fmla="*/ 20507 w 20507"/>
              <a:gd name="T3" fmla="*/ 6006 h 21600"/>
              <a:gd name="T4" fmla="*/ 5560 w 205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07" h="21600" fill="none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11130" y="0"/>
                  <a:pt x="16485" y="2151"/>
                  <a:pt x="20506" y="6006"/>
                </a:cubicBezTo>
              </a:path>
              <a:path w="20507" h="21600" stroke="0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11130" y="0"/>
                  <a:pt x="16485" y="2151"/>
                  <a:pt x="20506" y="6006"/>
                </a:cubicBezTo>
                <a:lnTo>
                  <a:pt x="5560" y="2160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6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1" name="Arc 17"/>
          <p:cNvSpPr>
            <a:spLocks/>
          </p:cNvSpPr>
          <p:nvPr/>
        </p:nvSpPr>
        <p:spPr bwMode="gray">
          <a:xfrm rot="5400000">
            <a:off x="7704348" y="3465004"/>
            <a:ext cx="216024" cy="576064"/>
          </a:xfrm>
          <a:custGeom>
            <a:avLst/>
            <a:gdLst>
              <a:gd name="G0" fmla="+- 13148 0 0"/>
              <a:gd name="G1" fmla="+- 21600 0 0"/>
              <a:gd name="G2" fmla="+- 21600 0 0"/>
              <a:gd name="T0" fmla="*/ 0 w 31154"/>
              <a:gd name="T1" fmla="*/ 4462 h 21600"/>
              <a:gd name="T2" fmla="*/ 31154 w 31154"/>
              <a:gd name="T3" fmla="*/ 9670 h 21600"/>
              <a:gd name="T4" fmla="*/ 13148 w 3115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154" h="21600" fill="none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</a:path>
              <a:path w="31154" h="21600" stroke="0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  <a:lnTo>
                  <a:pt x="13148" y="21600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dist="45791" dir="3378596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2" name="Arc 18"/>
          <p:cNvSpPr>
            <a:spLocks/>
          </p:cNvSpPr>
          <p:nvPr/>
        </p:nvSpPr>
        <p:spPr bwMode="gray">
          <a:xfrm>
            <a:off x="4540250" y="1801813"/>
            <a:ext cx="279400" cy="3571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047"/>
              <a:gd name="T1" fmla="*/ 0 h 21600"/>
              <a:gd name="T2" fmla="*/ 17047 w 17047"/>
              <a:gd name="T3" fmla="*/ 8335 h 21600"/>
              <a:gd name="T4" fmla="*/ 0 w 1704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47" h="21600" fill="none" extrusionOk="0">
                <a:moveTo>
                  <a:pt x="-1" y="0"/>
                </a:moveTo>
                <a:cubicBezTo>
                  <a:pt x="6663" y="0"/>
                  <a:pt x="12954" y="3075"/>
                  <a:pt x="17046" y="8335"/>
                </a:cubicBezTo>
              </a:path>
              <a:path w="17047" h="21600" stroke="0" extrusionOk="0">
                <a:moveTo>
                  <a:pt x="-1" y="0"/>
                </a:moveTo>
                <a:cubicBezTo>
                  <a:pt x="6663" y="0"/>
                  <a:pt x="12954" y="3075"/>
                  <a:pt x="17046" y="8335"/>
                </a:cubicBez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2006600" y="2540000"/>
            <a:ext cx="696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accent1"/>
                </a:solidFill>
              </a:rPr>
              <a:t>64%</a:t>
            </a:r>
            <a:endParaRPr lang="en-US" sz="2000" b="1">
              <a:solidFill>
                <a:schemeClr val="accent1"/>
              </a:solidFill>
            </a:endParaRP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1570038" y="2927350"/>
            <a:ext cx="148748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Thanh thiếu niên (16-30 tuổi)</a:t>
            </a:r>
            <a:endParaRPr lang="en-US" sz="1200" b="1">
              <a:solidFill>
                <a:srgbClr val="000000"/>
              </a:solidFill>
            </a:endParaRPr>
          </a:p>
        </p:txBody>
      </p:sp>
      <p:graphicFrame>
        <p:nvGraphicFramePr>
          <p:cNvPr id="32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1691680" y="2667000"/>
          <a:ext cx="4824412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1570038" y="2906713"/>
            <a:ext cx="15081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27" name="AutoShape 23"/>
          <p:cNvSpPr>
            <a:spLocks noChangeArrowheads="1"/>
          </p:cNvSpPr>
          <p:nvPr/>
        </p:nvSpPr>
        <p:spPr bwMode="auto">
          <a:xfrm>
            <a:off x="7070220" y="5957726"/>
            <a:ext cx="1508125" cy="718467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7506782" y="5964076"/>
            <a:ext cx="82882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hlink"/>
                </a:solidFill>
              </a:rPr>
              <a:t>4.5%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7070220" y="6353013"/>
            <a:ext cx="148907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Đối tượng khác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7070220" y="6332376"/>
            <a:ext cx="150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 flipH="1" flipV="1">
            <a:off x="2267743" y="3428999"/>
            <a:ext cx="216023" cy="936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 flipV="1">
            <a:off x="3347864" y="3140968"/>
            <a:ext cx="576064" cy="7920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V="1">
            <a:off x="5508104" y="3284984"/>
            <a:ext cx="684213" cy="77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>
            <a:off x="6156176" y="4941168"/>
            <a:ext cx="1008112" cy="100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33" name="Oval 2"/>
          <p:cNvSpPr>
            <a:spLocks noChangeArrowheads="1"/>
          </p:cNvSpPr>
          <p:nvPr/>
        </p:nvSpPr>
        <p:spPr bwMode="blackWhite">
          <a:xfrm>
            <a:off x="6535390" y="1778720"/>
            <a:ext cx="693738" cy="693737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6111528" y="2548657"/>
            <a:ext cx="1508125" cy="747266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367115" y="2555007"/>
            <a:ext cx="1020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rgbClr val="808080"/>
                </a:solidFill>
              </a:rPr>
              <a:t>18%</a:t>
            </a:r>
            <a:endParaRPr lang="en-US" sz="2000" b="1">
              <a:solidFill>
                <a:srgbClr val="808080"/>
              </a:solidFill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6111528" y="2943945"/>
            <a:ext cx="148748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Doanh nhân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6111528" y="2923307"/>
            <a:ext cx="1508125" cy="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" name="Arc 17"/>
          <p:cNvSpPr>
            <a:spLocks/>
          </p:cNvSpPr>
          <p:nvPr/>
        </p:nvSpPr>
        <p:spPr bwMode="gray">
          <a:xfrm rot="5400000">
            <a:off x="6675090" y="1973982"/>
            <a:ext cx="376238" cy="261938"/>
          </a:xfrm>
          <a:custGeom>
            <a:avLst/>
            <a:gdLst>
              <a:gd name="G0" fmla="+- 13148 0 0"/>
              <a:gd name="G1" fmla="+- 21600 0 0"/>
              <a:gd name="G2" fmla="+- 21600 0 0"/>
              <a:gd name="T0" fmla="*/ 0 w 31154"/>
              <a:gd name="T1" fmla="*/ 4462 h 21600"/>
              <a:gd name="T2" fmla="*/ 31154 w 31154"/>
              <a:gd name="T3" fmla="*/ 9670 h 21600"/>
              <a:gd name="T4" fmla="*/ 13148 w 3115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154" h="21600" fill="none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</a:path>
              <a:path w="31154" h="21600" stroke="0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  <a:lnTo>
                  <a:pt x="13148" y="216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  <a:effectLst>
            <a:outerShdw dist="45791" dir="3378596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 flipV="1">
            <a:off x="6084168" y="4221088"/>
            <a:ext cx="1008112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0" name="TextBox 39"/>
          <p:cNvSpPr txBox="1"/>
          <p:nvPr/>
        </p:nvSpPr>
        <p:spPr>
          <a:xfrm>
            <a:off x="2195736" y="1124744"/>
            <a:ext cx="390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Đối tượng được khảo sát</a:t>
            </a:r>
            <a:endParaRPr lang="vi-VN" sz="2400" b="1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6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0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6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4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0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3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6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4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0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3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6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9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2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21507" grpId="0" animBg="1"/>
      <p:bldP spid="21508" grpId="0" animBg="1"/>
      <p:bldP spid="21509" grpId="0"/>
      <p:bldP spid="21510" grpId="0"/>
      <p:bldP spid="21511" grpId="0" animBg="1"/>
      <p:bldP spid="21512" grpId="0" animBg="1"/>
      <p:bldP spid="21513" grpId="0"/>
      <p:bldP spid="21514" grpId="0"/>
      <p:bldP spid="21515" grpId="0" animBg="1"/>
      <p:bldP spid="21516" grpId="0" animBg="1"/>
      <p:bldP spid="21517" grpId="0" animBg="1"/>
      <p:bldP spid="21518" grpId="0" animBg="1"/>
      <p:bldP spid="21519" grpId="0" animBg="1"/>
      <p:bldP spid="21520" grpId="0" animBg="1"/>
      <p:bldP spid="21521" grpId="0" animBg="1"/>
      <p:bldP spid="21522" grpId="0" animBg="1"/>
      <p:bldP spid="21523" grpId="0"/>
      <p:bldP spid="21524" grpId="0"/>
      <p:bldGraphic spid="32" grpId="0">
        <p:bldAsOne/>
      </p:bldGraphic>
      <p:bldP spid="21526" grpId="0" animBg="1"/>
      <p:bldP spid="21527" grpId="0" animBg="1"/>
      <p:bldP spid="21528" grpId="0"/>
      <p:bldP spid="21529" grpId="0"/>
      <p:bldP spid="21530" grpId="0" animBg="1"/>
      <p:bldP spid="21531" grpId="0" animBg="1"/>
      <p:bldP spid="21532" grpId="0" animBg="1"/>
      <p:bldP spid="21533" grpId="0" animBg="1"/>
      <p:bldP spid="21534" grpId="0" animBg="1"/>
      <p:bldP spid="33" grpId="0" animBg="1"/>
      <p:bldP spid="34" grpId="0" animBg="1"/>
      <p:bldP spid="35" grpId="0"/>
      <p:bldP spid="36" grpId="0"/>
      <p:bldP spid="37" grpId="0" animBg="1"/>
      <p:bldP spid="38" grpId="0" animBg="1"/>
      <p:bldP spid="39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0" name="AutoShape 60"/>
          <p:cNvSpPr>
            <a:spLocks noChangeArrowheads="1"/>
          </p:cNvSpPr>
          <p:nvPr/>
        </p:nvSpPr>
        <p:spPr bwMode="gray">
          <a:xfrm>
            <a:off x="304800" y="1981200"/>
            <a:ext cx="8534400" cy="3175992"/>
          </a:xfrm>
          <a:prstGeom prst="roundRect">
            <a:avLst>
              <a:gd name="adj" fmla="val 11181"/>
            </a:avLst>
          </a:prstGeom>
          <a:solidFill>
            <a:srgbClr val="FFFFFF">
              <a:alpha val="80000"/>
            </a:srgbClr>
          </a:solidFill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406400" y="4211638"/>
            <a:ext cx="3886200" cy="750887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gray">
          <a:xfrm>
            <a:off x="406400" y="3167063"/>
            <a:ext cx="3886200" cy="750887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406400" y="2166938"/>
            <a:ext cx="3886200" cy="750887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547664" y="2276872"/>
            <a:ext cx="216024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Phương pháp đặt món:</a:t>
            </a:r>
          </a:p>
          <a:p>
            <a:r>
              <a:rPr lang="en-US" sz="1400" b="1" smtClean="0">
                <a:solidFill>
                  <a:srgbClr val="002060"/>
                </a:solidFill>
              </a:rPr>
              <a:t>Gọi điện trực tiếp</a:t>
            </a:r>
            <a:endParaRPr lang="en-US" sz="1400" b="1">
              <a:solidFill>
                <a:srgbClr val="002060"/>
              </a:solidFill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331640" y="3140968"/>
            <a:ext cx="2551634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Tiêu chí thu hút trang web:</a:t>
            </a:r>
          </a:p>
          <a:p>
            <a:r>
              <a:rPr lang="en-US" sz="1400" b="1" smtClean="0">
                <a:solidFill>
                  <a:srgbClr val="002060"/>
                </a:solidFill>
              </a:rPr>
              <a:t>Bố cục rõ ràng, nội dung đúng tiêu chí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11560" y="4346575"/>
            <a:ext cx="332385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Không hài lòng khi dùng trang web:</a:t>
            </a:r>
          </a:p>
          <a:p>
            <a:r>
              <a:rPr lang="en-US" sz="1400" b="1" smtClean="0">
                <a:solidFill>
                  <a:srgbClr val="002060"/>
                </a:solidFill>
              </a:rPr>
              <a:t>Tốn nhiều bước để đặt món</a:t>
            </a:r>
            <a:endParaRPr lang="en-US" sz="1400" b="1">
              <a:solidFill>
                <a:srgbClr val="002060"/>
              </a:solidFill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gray">
          <a:xfrm>
            <a:off x="4860032" y="3429000"/>
            <a:ext cx="2520280" cy="144016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gray">
          <a:xfrm>
            <a:off x="4860032" y="4509120"/>
            <a:ext cx="2792412" cy="180975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gray">
          <a:xfrm>
            <a:off x="4932041" y="2420888"/>
            <a:ext cx="1944216" cy="1603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gray">
          <a:xfrm>
            <a:off x="4767957" y="3397250"/>
            <a:ext cx="250825" cy="250825"/>
          </a:xfrm>
          <a:prstGeom prst="plus">
            <a:avLst>
              <a:gd name="adj" fmla="val 3481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60" name="AutoShape 20"/>
          <p:cNvSpPr>
            <a:spLocks noChangeArrowheads="1"/>
          </p:cNvSpPr>
          <p:nvPr/>
        </p:nvSpPr>
        <p:spPr bwMode="gray">
          <a:xfrm>
            <a:off x="4767957" y="4477370"/>
            <a:ext cx="250825" cy="250825"/>
          </a:xfrm>
          <a:prstGeom prst="plus">
            <a:avLst>
              <a:gd name="adj" fmla="val 34176"/>
            </a:avLst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62" name="AutoShape 22"/>
          <p:cNvSpPr>
            <a:spLocks noChangeArrowheads="1"/>
          </p:cNvSpPr>
          <p:nvPr/>
        </p:nvSpPr>
        <p:spPr bwMode="gray">
          <a:xfrm>
            <a:off x="4811390" y="2389138"/>
            <a:ext cx="250825" cy="250825"/>
          </a:xfrm>
          <a:prstGeom prst="plus">
            <a:avLst>
              <a:gd name="adj" fmla="val 34810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black">
          <a:xfrm>
            <a:off x="6948264" y="2348880"/>
            <a:ext cx="72008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smtClean="0">
                <a:solidFill>
                  <a:schemeClr val="accent1"/>
                </a:solidFill>
              </a:rPr>
              <a:t>59%</a:t>
            </a:r>
            <a:endParaRPr lang="en-US" sz="1600" b="1">
              <a:solidFill>
                <a:schemeClr val="accent1"/>
              </a:solidFill>
            </a:endParaRP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black">
          <a:xfrm>
            <a:off x="7452320" y="3356992"/>
            <a:ext cx="8064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smtClean="0">
                <a:solidFill>
                  <a:schemeClr val="accent2"/>
                </a:solidFill>
              </a:rPr>
              <a:t>77%</a:t>
            </a:r>
            <a:endParaRPr lang="en-US" sz="1600" b="1">
              <a:solidFill>
                <a:schemeClr val="accent2"/>
              </a:solidFill>
            </a:endParaRP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black">
          <a:xfrm>
            <a:off x="7546082" y="4421807"/>
            <a:ext cx="8064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smtClean="0">
                <a:solidFill>
                  <a:schemeClr val="hlink"/>
                </a:solidFill>
              </a:rPr>
              <a:t>86%</a:t>
            </a:r>
            <a:endParaRPr lang="en-US" sz="1600" b="1">
              <a:solidFill>
                <a:schemeClr val="hlink"/>
              </a:solidFill>
            </a:endParaRPr>
          </a:p>
        </p:txBody>
      </p:sp>
      <p:grpSp>
        <p:nvGrpSpPr>
          <p:cNvPr id="10276" name="Group 36"/>
          <p:cNvGrpSpPr>
            <a:grpSpLocks/>
          </p:cNvGrpSpPr>
          <p:nvPr/>
        </p:nvGrpSpPr>
        <p:grpSpPr bwMode="auto">
          <a:xfrm>
            <a:off x="3835400" y="2133600"/>
            <a:ext cx="822325" cy="819150"/>
            <a:chOff x="1596" y="1152"/>
            <a:chExt cx="518" cy="516"/>
          </a:xfrm>
        </p:grpSpPr>
        <p:sp>
          <p:nvSpPr>
            <p:cNvPr id="10277" name="Oval 37"/>
            <p:cNvSpPr>
              <a:spLocks noChangeArrowheads="1"/>
            </p:cNvSpPr>
            <p:nvPr/>
          </p:nvSpPr>
          <p:spPr bwMode="gray">
            <a:xfrm>
              <a:off x="1596" y="1154"/>
              <a:ext cx="518" cy="514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0278" name="Picture 38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09" y="1152"/>
              <a:ext cx="484" cy="385"/>
            </a:xfrm>
            <a:prstGeom prst="rect">
              <a:avLst/>
            </a:prstGeom>
            <a:noFill/>
          </p:spPr>
        </p:pic>
      </p:grpSp>
      <p:grpSp>
        <p:nvGrpSpPr>
          <p:cNvPr id="10279" name="Group 39"/>
          <p:cNvGrpSpPr>
            <a:grpSpLocks/>
          </p:cNvGrpSpPr>
          <p:nvPr/>
        </p:nvGrpSpPr>
        <p:grpSpPr bwMode="auto">
          <a:xfrm>
            <a:off x="3835400" y="3124200"/>
            <a:ext cx="822325" cy="819150"/>
            <a:chOff x="1596" y="1152"/>
            <a:chExt cx="518" cy="516"/>
          </a:xfrm>
        </p:grpSpPr>
        <p:sp>
          <p:nvSpPr>
            <p:cNvPr id="10280" name="Oval 40"/>
            <p:cNvSpPr>
              <a:spLocks noChangeArrowheads="1"/>
            </p:cNvSpPr>
            <p:nvPr/>
          </p:nvSpPr>
          <p:spPr bwMode="gray">
            <a:xfrm>
              <a:off x="1596" y="1154"/>
              <a:ext cx="518" cy="514"/>
            </a:xfrm>
            <a:prstGeom prst="ellipse">
              <a:avLst/>
            </a:prstGeom>
            <a:solidFill>
              <a:schemeClr val="accent2"/>
            </a:solidFill>
            <a:ln w="28575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0281" name="Picture 41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09" y="1152"/>
              <a:ext cx="484" cy="385"/>
            </a:xfrm>
            <a:prstGeom prst="rect">
              <a:avLst/>
            </a:prstGeom>
            <a:noFill/>
          </p:spPr>
        </p:pic>
      </p:grpSp>
      <p:grpSp>
        <p:nvGrpSpPr>
          <p:cNvPr id="10282" name="Group 42"/>
          <p:cNvGrpSpPr>
            <a:grpSpLocks/>
          </p:cNvGrpSpPr>
          <p:nvPr/>
        </p:nvGrpSpPr>
        <p:grpSpPr bwMode="auto">
          <a:xfrm>
            <a:off x="3835400" y="4191000"/>
            <a:ext cx="822325" cy="819150"/>
            <a:chOff x="1596" y="1152"/>
            <a:chExt cx="518" cy="516"/>
          </a:xfrm>
        </p:grpSpPr>
        <p:sp>
          <p:nvSpPr>
            <p:cNvPr id="10283" name="Oval 43"/>
            <p:cNvSpPr>
              <a:spLocks noChangeArrowheads="1"/>
            </p:cNvSpPr>
            <p:nvPr/>
          </p:nvSpPr>
          <p:spPr bwMode="gray">
            <a:xfrm>
              <a:off x="1596" y="1154"/>
              <a:ext cx="518" cy="514"/>
            </a:xfrm>
            <a:prstGeom prst="ellipse">
              <a:avLst/>
            </a:prstGeom>
            <a:solidFill>
              <a:schemeClr val="hlink"/>
            </a:solidFill>
            <a:ln w="28575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0284" name="Picture 44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09" y="1152"/>
              <a:ext cx="484" cy="385"/>
            </a:xfrm>
            <a:prstGeom prst="rect">
              <a:avLst/>
            </a:prstGeom>
            <a:noFill/>
          </p:spPr>
        </p:pic>
      </p:grpSp>
      <p:grpSp>
        <p:nvGrpSpPr>
          <p:cNvPr id="10288" name="Group 48"/>
          <p:cNvGrpSpPr>
            <a:grpSpLocks/>
          </p:cNvGrpSpPr>
          <p:nvPr/>
        </p:nvGrpSpPr>
        <p:grpSpPr bwMode="auto">
          <a:xfrm>
            <a:off x="4021138" y="2362200"/>
            <a:ext cx="450850" cy="339725"/>
            <a:chOff x="1890" y="1712"/>
            <a:chExt cx="399" cy="300"/>
          </a:xfrm>
        </p:grpSpPr>
        <p:sp>
          <p:nvSpPr>
            <p:cNvPr id="10289" name="Freeform 49"/>
            <p:cNvSpPr>
              <a:spLocks noEditPoints="1"/>
            </p:cNvSpPr>
            <p:nvPr/>
          </p:nvSpPr>
          <p:spPr bwMode="gray">
            <a:xfrm>
              <a:off x="1890" y="1712"/>
              <a:ext cx="200" cy="300"/>
            </a:xfrm>
            <a:custGeom>
              <a:avLst/>
              <a:gdLst/>
              <a:ahLst/>
              <a:cxnLst>
                <a:cxn ang="0">
                  <a:pos x="200" y="172"/>
                </a:cxn>
                <a:cxn ang="0">
                  <a:pos x="195" y="172"/>
                </a:cxn>
                <a:cxn ang="0">
                  <a:pos x="192" y="169"/>
                </a:cxn>
                <a:cxn ang="0">
                  <a:pos x="65" y="42"/>
                </a:cxn>
                <a:cxn ang="0">
                  <a:pos x="200" y="42"/>
                </a:cxn>
                <a:cxn ang="0">
                  <a:pos x="200" y="0"/>
                </a:cxn>
                <a:cxn ang="0">
                  <a:pos x="0" y="0"/>
                </a:cxn>
                <a:cxn ang="0">
                  <a:pos x="0" y="300"/>
                </a:cxn>
                <a:cxn ang="0">
                  <a:pos x="200" y="300"/>
                </a:cxn>
                <a:cxn ang="0">
                  <a:pos x="200" y="258"/>
                </a:cxn>
                <a:cxn ang="0">
                  <a:pos x="65" y="258"/>
                </a:cxn>
                <a:cxn ang="0">
                  <a:pos x="150" y="174"/>
                </a:cxn>
                <a:cxn ang="0">
                  <a:pos x="186" y="208"/>
                </a:cxn>
                <a:cxn ang="0">
                  <a:pos x="189" y="211"/>
                </a:cxn>
                <a:cxn ang="0">
                  <a:pos x="195" y="214"/>
                </a:cxn>
                <a:cxn ang="0">
                  <a:pos x="200" y="214"/>
                </a:cxn>
                <a:cxn ang="0">
                  <a:pos x="200" y="172"/>
                </a:cxn>
                <a:cxn ang="0">
                  <a:pos x="42" y="64"/>
                </a:cxn>
                <a:cxn ang="0">
                  <a:pos x="126" y="150"/>
                </a:cxn>
                <a:cxn ang="0">
                  <a:pos x="42" y="234"/>
                </a:cxn>
                <a:cxn ang="0">
                  <a:pos x="42" y="64"/>
                </a:cxn>
              </a:cxnLst>
              <a:rect l="0" t="0" r="r" b="b"/>
              <a:pathLst>
                <a:path w="200" h="300">
                  <a:moveTo>
                    <a:pt x="200" y="172"/>
                  </a:moveTo>
                  <a:lnTo>
                    <a:pt x="195" y="172"/>
                  </a:lnTo>
                  <a:lnTo>
                    <a:pt x="192" y="169"/>
                  </a:lnTo>
                  <a:lnTo>
                    <a:pt x="65" y="42"/>
                  </a:lnTo>
                  <a:lnTo>
                    <a:pt x="200" y="42"/>
                  </a:lnTo>
                  <a:lnTo>
                    <a:pt x="200" y="0"/>
                  </a:lnTo>
                  <a:lnTo>
                    <a:pt x="0" y="0"/>
                  </a:lnTo>
                  <a:lnTo>
                    <a:pt x="0" y="300"/>
                  </a:lnTo>
                  <a:lnTo>
                    <a:pt x="200" y="300"/>
                  </a:lnTo>
                  <a:lnTo>
                    <a:pt x="200" y="258"/>
                  </a:lnTo>
                  <a:lnTo>
                    <a:pt x="65" y="258"/>
                  </a:lnTo>
                  <a:lnTo>
                    <a:pt x="150" y="174"/>
                  </a:lnTo>
                  <a:lnTo>
                    <a:pt x="186" y="208"/>
                  </a:lnTo>
                  <a:lnTo>
                    <a:pt x="189" y="211"/>
                  </a:lnTo>
                  <a:lnTo>
                    <a:pt x="195" y="214"/>
                  </a:lnTo>
                  <a:lnTo>
                    <a:pt x="200" y="214"/>
                  </a:lnTo>
                  <a:lnTo>
                    <a:pt x="200" y="172"/>
                  </a:lnTo>
                  <a:close/>
                  <a:moveTo>
                    <a:pt x="42" y="64"/>
                  </a:moveTo>
                  <a:lnTo>
                    <a:pt x="126" y="150"/>
                  </a:lnTo>
                  <a:lnTo>
                    <a:pt x="42" y="234"/>
                  </a:lnTo>
                  <a:lnTo>
                    <a:pt x="42" y="6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0" name="Freeform 50"/>
            <p:cNvSpPr>
              <a:spLocks noEditPoints="1"/>
            </p:cNvSpPr>
            <p:nvPr/>
          </p:nvSpPr>
          <p:spPr bwMode="gray">
            <a:xfrm>
              <a:off x="2090" y="1712"/>
              <a:ext cx="199" cy="300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6" y="214"/>
                </a:cxn>
                <a:cxn ang="0">
                  <a:pos x="10" y="211"/>
                </a:cxn>
                <a:cxn ang="0">
                  <a:pos x="15" y="208"/>
                </a:cxn>
                <a:cxn ang="0">
                  <a:pos x="51" y="174"/>
                </a:cxn>
                <a:cxn ang="0">
                  <a:pos x="135" y="258"/>
                </a:cxn>
                <a:cxn ang="0">
                  <a:pos x="0" y="258"/>
                </a:cxn>
                <a:cxn ang="0">
                  <a:pos x="0" y="300"/>
                </a:cxn>
                <a:cxn ang="0">
                  <a:pos x="199" y="300"/>
                </a:cxn>
                <a:cxn ang="0">
                  <a:pos x="199" y="0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135" y="42"/>
                </a:cxn>
                <a:cxn ang="0">
                  <a:pos x="7" y="169"/>
                </a:cxn>
                <a:cxn ang="0">
                  <a:pos x="4" y="172"/>
                </a:cxn>
                <a:cxn ang="0">
                  <a:pos x="0" y="172"/>
                </a:cxn>
                <a:cxn ang="0">
                  <a:pos x="0" y="214"/>
                </a:cxn>
                <a:cxn ang="0">
                  <a:pos x="157" y="234"/>
                </a:cxn>
                <a:cxn ang="0">
                  <a:pos x="73" y="150"/>
                </a:cxn>
                <a:cxn ang="0">
                  <a:pos x="157" y="64"/>
                </a:cxn>
                <a:cxn ang="0">
                  <a:pos x="157" y="234"/>
                </a:cxn>
              </a:cxnLst>
              <a:rect l="0" t="0" r="r" b="b"/>
              <a:pathLst>
                <a:path w="199" h="300">
                  <a:moveTo>
                    <a:pt x="0" y="214"/>
                  </a:moveTo>
                  <a:lnTo>
                    <a:pt x="6" y="214"/>
                  </a:lnTo>
                  <a:lnTo>
                    <a:pt x="10" y="211"/>
                  </a:lnTo>
                  <a:lnTo>
                    <a:pt x="15" y="208"/>
                  </a:lnTo>
                  <a:lnTo>
                    <a:pt x="51" y="174"/>
                  </a:lnTo>
                  <a:lnTo>
                    <a:pt x="135" y="258"/>
                  </a:lnTo>
                  <a:lnTo>
                    <a:pt x="0" y="258"/>
                  </a:lnTo>
                  <a:lnTo>
                    <a:pt x="0" y="300"/>
                  </a:lnTo>
                  <a:lnTo>
                    <a:pt x="199" y="300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135" y="42"/>
                  </a:lnTo>
                  <a:lnTo>
                    <a:pt x="7" y="169"/>
                  </a:lnTo>
                  <a:lnTo>
                    <a:pt x="4" y="172"/>
                  </a:lnTo>
                  <a:lnTo>
                    <a:pt x="0" y="172"/>
                  </a:lnTo>
                  <a:lnTo>
                    <a:pt x="0" y="214"/>
                  </a:lnTo>
                  <a:close/>
                  <a:moveTo>
                    <a:pt x="157" y="234"/>
                  </a:moveTo>
                  <a:lnTo>
                    <a:pt x="73" y="150"/>
                  </a:lnTo>
                  <a:lnTo>
                    <a:pt x="157" y="64"/>
                  </a:lnTo>
                  <a:lnTo>
                    <a:pt x="157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292" name="Group 52"/>
          <p:cNvGrpSpPr>
            <a:grpSpLocks/>
          </p:cNvGrpSpPr>
          <p:nvPr/>
        </p:nvGrpSpPr>
        <p:grpSpPr bwMode="auto">
          <a:xfrm>
            <a:off x="4067944" y="4365104"/>
            <a:ext cx="419100" cy="469900"/>
            <a:chOff x="1919" y="2690"/>
            <a:chExt cx="342" cy="384"/>
          </a:xfrm>
        </p:grpSpPr>
        <p:sp>
          <p:nvSpPr>
            <p:cNvPr id="10293" name="Freeform 53"/>
            <p:cNvSpPr>
              <a:spLocks/>
            </p:cNvSpPr>
            <p:nvPr/>
          </p:nvSpPr>
          <p:spPr bwMode="gray">
            <a:xfrm>
              <a:off x="1919" y="2724"/>
              <a:ext cx="127" cy="35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1" y="2"/>
                </a:cxn>
                <a:cxn ang="0">
                  <a:pos x="10" y="9"/>
                </a:cxn>
                <a:cxn ang="0">
                  <a:pos x="3" y="21"/>
                </a:cxn>
                <a:cxn ang="0">
                  <a:pos x="0" y="35"/>
                </a:cxn>
                <a:cxn ang="0">
                  <a:pos x="0" y="315"/>
                </a:cxn>
                <a:cxn ang="0">
                  <a:pos x="3" y="329"/>
                </a:cxn>
                <a:cxn ang="0">
                  <a:pos x="10" y="341"/>
                </a:cxn>
                <a:cxn ang="0">
                  <a:pos x="21" y="348"/>
                </a:cxn>
                <a:cxn ang="0">
                  <a:pos x="34" y="350"/>
                </a:cxn>
                <a:cxn ang="0">
                  <a:pos x="127" y="350"/>
                </a:cxn>
                <a:cxn ang="0">
                  <a:pos x="127" y="314"/>
                </a:cxn>
                <a:cxn ang="0">
                  <a:pos x="36" y="314"/>
                </a:cxn>
                <a:cxn ang="0">
                  <a:pos x="36" y="0"/>
                </a:cxn>
                <a:cxn ang="0">
                  <a:pos x="34" y="0"/>
                </a:cxn>
              </a:cxnLst>
              <a:rect l="0" t="0" r="r" b="b"/>
              <a:pathLst>
                <a:path w="127" h="350">
                  <a:moveTo>
                    <a:pt x="34" y="0"/>
                  </a:moveTo>
                  <a:lnTo>
                    <a:pt x="21" y="2"/>
                  </a:lnTo>
                  <a:lnTo>
                    <a:pt x="10" y="9"/>
                  </a:lnTo>
                  <a:lnTo>
                    <a:pt x="3" y="21"/>
                  </a:lnTo>
                  <a:lnTo>
                    <a:pt x="0" y="35"/>
                  </a:lnTo>
                  <a:lnTo>
                    <a:pt x="0" y="315"/>
                  </a:lnTo>
                  <a:lnTo>
                    <a:pt x="3" y="329"/>
                  </a:lnTo>
                  <a:lnTo>
                    <a:pt x="10" y="341"/>
                  </a:lnTo>
                  <a:lnTo>
                    <a:pt x="21" y="348"/>
                  </a:lnTo>
                  <a:lnTo>
                    <a:pt x="34" y="350"/>
                  </a:lnTo>
                  <a:lnTo>
                    <a:pt x="127" y="350"/>
                  </a:lnTo>
                  <a:lnTo>
                    <a:pt x="127" y="314"/>
                  </a:lnTo>
                  <a:lnTo>
                    <a:pt x="36" y="314"/>
                  </a:lnTo>
                  <a:lnTo>
                    <a:pt x="36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4" name="Freeform 54"/>
            <p:cNvSpPr>
              <a:spLocks noEditPoints="1"/>
            </p:cNvSpPr>
            <p:nvPr/>
          </p:nvSpPr>
          <p:spPr bwMode="gray">
            <a:xfrm>
              <a:off x="2001" y="2690"/>
              <a:ext cx="260" cy="384"/>
            </a:xfrm>
            <a:custGeom>
              <a:avLst/>
              <a:gdLst/>
              <a:ahLst/>
              <a:cxnLst>
                <a:cxn ang="0">
                  <a:pos x="239" y="382"/>
                </a:cxn>
                <a:cxn ang="0">
                  <a:pos x="257" y="363"/>
                </a:cxn>
                <a:cxn ang="0">
                  <a:pos x="260" y="34"/>
                </a:cxn>
                <a:cxn ang="0">
                  <a:pos x="249" y="10"/>
                </a:cxn>
                <a:cxn ang="0">
                  <a:pos x="225" y="0"/>
                </a:cxn>
                <a:cxn ang="0">
                  <a:pos x="57" y="1"/>
                </a:cxn>
                <a:cxn ang="0">
                  <a:pos x="48" y="7"/>
                </a:cxn>
                <a:cxn ang="0">
                  <a:pos x="45" y="18"/>
                </a:cxn>
                <a:cxn ang="0">
                  <a:pos x="44" y="123"/>
                </a:cxn>
                <a:cxn ang="0">
                  <a:pos x="33" y="145"/>
                </a:cxn>
                <a:cxn ang="0">
                  <a:pos x="18" y="175"/>
                </a:cxn>
                <a:cxn ang="0">
                  <a:pos x="6" y="202"/>
                </a:cxn>
                <a:cxn ang="0">
                  <a:pos x="2" y="213"/>
                </a:cxn>
                <a:cxn ang="0">
                  <a:pos x="0" y="220"/>
                </a:cxn>
                <a:cxn ang="0">
                  <a:pos x="2" y="231"/>
                </a:cxn>
                <a:cxn ang="0">
                  <a:pos x="12" y="238"/>
                </a:cxn>
                <a:cxn ang="0">
                  <a:pos x="21" y="238"/>
                </a:cxn>
                <a:cxn ang="0">
                  <a:pos x="45" y="238"/>
                </a:cxn>
                <a:cxn ang="0">
                  <a:pos x="225" y="384"/>
                </a:cxn>
                <a:cxn ang="0">
                  <a:pos x="81" y="348"/>
                </a:cxn>
                <a:cxn ang="0">
                  <a:pos x="81" y="316"/>
                </a:cxn>
                <a:cxn ang="0">
                  <a:pos x="81" y="274"/>
                </a:cxn>
                <a:cxn ang="0">
                  <a:pos x="81" y="237"/>
                </a:cxn>
                <a:cxn ang="0">
                  <a:pos x="81" y="220"/>
                </a:cxn>
                <a:cxn ang="0">
                  <a:pos x="78" y="211"/>
                </a:cxn>
                <a:cxn ang="0">
                  <a:pos x="72" y="205"/>
                </a:cxn>
                <a:cxn ang="0">
                  <a:pos x="63" y="202"/>
                </a:cxn>
                <a:cxn ang="0">
                  <a:pos x="60" y="202"/>
                </a:cxn>
                <a:cxn ang="0">
                  <a:pos x="51" y="202"/>
                </a:cxn>
                <a:cxn ang="0">
                  <a:pos x="53" y="187"/>
                </a:cxn>
                <a:cxn ang="0">
                  <a:pos x="68" y="156"/>
                </a:cxn>
                <a:cxn ang="0">
                  <a:pos x="78" y="133"/>
                </a:cxn>
                <a:cxn ang="0">
                  <a:pos x="81" y="126"/>
                </a:cxn>
                <a:cxn ang="0">
                  <a:pos x="81" y="118"/>
                </a:cxn>
                <a:cxn ang="0">
                  <a:pos x="81" y="88"/>
                </a:cxn>
                <a:cxn ang="0">
                  <a:pos x="81" y="52"/>
                </a:cxn>
                <a:cxn ang="0">
                  <a:pos x="224" y="36"/>
                </a:cxn>
              </a:cxnLst>
              <a:rect l="0" t="0" r="r" b="b"/>
              <a:pathLst>
                <a:path w="260" h="384">
                  <a:moveTo>
                    <a:pt x="225" y="384"/>
                  </a:moveTo>
                  <a:lnTo>
                    <a:pt x="239" y="382"/>
                  </a:lnTo>
                  <a:lnTo>
                    <a:pt x="249" y="375"/>
                  </a:lnTo>
                  <a:lnTo>
                    <a:pt x="257" y="363"/>
                  </a:lnTo>
                  <a:lnTo>
                    <a:pt x="260" y="349"/>
                  </a:lnTo>
                  <a:lnTo>
                    <a:pt x="260" y="34"/>
                  </a:lnTo>
                  <a:lnTo>
                    <a:pt x="257" y="21"/>
                  </a:lnTo>
                  <a:lnTo>
                    <a:pt x="249" y="10"/>
                  </a:lnTo>
                  <a:lnTo>
                    <a:pt x="239" y="3"/>
                  </a:lnTo>
                  <a:lnTo>
                    <a:pt x="225" y="0"/>
                  </a:lnTo>
                  <a:lnTo>
                    <a:pt x="63" y="0"/>
                  </a:lnTo>
                  <a:lnTo>
                    <a:pt x="57" y="1"/>
                  </a:lnTo>
                  <a:lnTo>
                    <a:pt x="53" y="3"/>
                  </a:lnTo>
                  <a:lnTo>
                    <a:pt x="48" y="7"/>
                  </a:lnTo>
                  <a:lnTo>
                    <a:pt x="47" y="12"/>
                  </a:lnTo>
                  <a:lnTo>
                    <a:pt x="45" y="18"/>
                  </a:lnTo>
                  <a:lnTo>
                    <a:pt x="45" y="118"/>
                  </a:lnTo>
                  <a:lnTo>
                    <a:pt x="44" y="123"/>
                  </a:lnTo>
                  <a:lnTo>
                    <a:pt x="39" y="133"/>
                  </a:lnTo>
                  <a:lnTo>
                    <a:pt x="33" y="145"/>
                  </a:lnTo>
                  <a:lnTo>
                    <a:pt x="26" y="160"/>
                  </a:lnTo>
                  <a:lnTo>
                    <a:pt x="18" y="175"/>
                  </a:lnTo>
                  <a:lnTo>
                    <a:pt x="12" y="190"/>
                  </a:lnTo>
                  <a:lnTo>
                    <a:pt x="6" y="202"/>
                  </a:lnTo>
                  <a:lnTo>
                    <a:pt x="3" y="210"/>
                  </a:lnTo>
                  <a:lnTo>
                    <a:pt x="2" y="213"/>
                  </a:lnTo>
                  <a:lnTo>
                    <a:pt x="0" y="217"/>
                  </a:lnTo>
                  <a:lnTo>
                    <a:pt x="0" y="220"/>
                  </a:lnTo>
                  <a:lnTo>
                    <a:pt x="0" y="226"/>
                  </a:lnTo>
                  <a:lnTo>
                    <a:pt x="2" y="231"/>
                  </a:lnTo>
                  <a:lnTo>
                    <a:pt x="6" y="235"/>
                  </a:lnTo>
                  <a:lnTo>
                    <a:pt x="12" y="238"/>
                  </a:lnTo>
                  <a:lnTo>
                    <a:pt x="18" y="238"/>
                  </a:lnTo>
                  <a:lnTo>
                    <a:pt x="21" y="238"/>
                  </a:lnTo>
                  <a:lnTo>
                    <a:pt x="32" y="238"/>
                  </a:lnTo>
                  <a:lnTo>
                    <a:pt x="45" y="238"/>
                  </a:lnTo>
                  <a:lnTo>
                    <a:pt x="45" y="384"/>
                  </a:lnTo>
                  <a:lnTo>
                    <a:pt x="225" y="384"/>
                  </a:lnTo>
                  <a:close/>
                  <a:moveTo>
                    <a:pt x="224" y="348"/>
                  </a:moveTo>
                  <a:lnTo>
                    <a:pt x="81" y="348"/>
                  </a:lnTo>
                  <a:lnTo>
                    <a:pt x="81" y="334"/>
                  </a:lnTo>
                  <a:lnTo>
                    <a:pt x="81" y="316"/>
                  </a:lnTo>
                  <a:lnTo>
                    <a:pt x="81" y="295"/>
                  </a:lnTo>
                  <a:lnTo>
                    <a:pt x="81" y="274"/>
                  </a:lnTo>
                  <a:lnTo>
                    <a:pt x="81" y="253"/>
                  </a:lnTo>
                  <a:lnTo>
                    <a:pt x="81" y="237"/>
                  </a:lnTo>
                  <a:lnTo>
                    <a:pt x="81" y="225"/>
                  </a:lnTo>
                  <a:lnTo>
                    <a:pt x="81" y="220"/>
                  </a:lnTo>
                  <a:lnTo>
                    <a:pt x="81" y="216"/>
                  </a:lnTo>
                  <a:lnTo>
                    <a:pt x="78" y="211"/>
                  </a:lnTo>
                  <a:lnTo>
                    <a:pt x="77" y="208"/>
                  </a:lnTo>
                  <a:lnTo>
                    <a:pt x="72" y="205"/>
                  </a:lnTo>
                  <a:lnTo>
                    <a:pt x="68" y="204"/>
                  </a:lnTo>
                  <a:lnTo>
                    <a:pt x="63" y="202"/>
                  </a:lnTo>
                  <a:lnTo>
                    <a:pt x="62" y="202"/>
                  </a:lnTo>
                  <a:lnTo>
                    <a:pt x="60" y="202"/>
                  </a:lnTo>
                  <a:lnTo>
                    <a:pt x="56" y="202"/>
                  </a:lnTo>
                  <a:lnTo>
                    <a:pt x="51" y="202"/>
                  </a:lnTo>
                  <a:lnTo>
                    <a:pt x="45" y="202"/>
                  </a:lnTo>
                  <a:lnTo>
                    <a:pt x="53" y="187"/>
                  </a:lnTo>
                  <a:lnTo>
                    <a:pt x="60" y="171"/>
                  </a:lnTo>
                  <a:lnTo>
                    <a:pt x="68" y="156"/>
                  </a:lnTo>
                  <a:lnTo>
                    <a:pt x="74" y="142"/>
                  </a:lnTo>
                  <a:lnTo>
                    <a:pt x="78" y="133"/>
                  </a:lnTo>
                  <a:lnTo>
                    <a:pt x="80" y="130"/>
                  </a:lnTo>
                  <a:lnTo>
                    <a:pt x="81" y="126"/>
                  </a:lnTo>
                  <a:lnTo>
                    <a:pt x="81" y="123"/>
                  </a:lnTo>
                  <a:lnTo>
                    <a:pt x="81" y="118"/>
                  </a:lnTo>
                  <a:lnTo>
                    <a:pt x="81" y="106"/>
                  </a:lnTo>
                  <a:lnTo>
                    <a:pt x="81" y="88"/>
                  </a:lnTo>
                  <a:lnTo>
                    <a:pt x="81" y="70"/>
                  </a:lnTo>
                  <a:lnTo>
                    <a:pt x="81" y="52"/>
                  </a:lnTo>
                  <a:lnTo>
                    <a:pt x="81" y="36"/>
                  </a:lnTo>
                  <a:lnTo>
                    <a:pt x="224" y="36"/>
                  </a:lnTo>
                  <a:lnTo>
                    <a:pt x="224" y="34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5" name="Rectangle 55"/>
            <p:cNvSpPr>
              <a:spLocks noChangeArrowheads="1"/>
            </p:cNvSpPr>
            <p:nvPr/>
          </p:nvSpPr>
          <p:spPr bwMode="gray">
            <a:xfrm>
              <a:off x="2099" y="2792"/>
              <a:ext cx="27" cy="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6" name="Rectangle 56"/>
            <p:cNvSpPr>
              <a:spLocks noChangeArrowheads="1"/>
            </p:cNvSpPr>
            <p:nvPr/>
          </p:nvSpPr>
          <p:spPr bwMode="gray">
            <a:xfrm>
              <a:off x="1955" y="2724"/>
              <a:ext cx="91" cy="36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297" name="Group 57"/>
          <p:cNvGrpSpPr>
            <a:grpSpLocks/>
          </p:cNvGrpSpPr>
          <p:nvPr/>
        </p:nvGrpSpPr>
        <p:grpSpPr bwMode="auto">
          <a:xfrm>
            <a:off x="3995936" y="3284984"/>
            <a:ext cx="533400" cy="533400"/>
            <a:chOff x="2430" y="1692"/>
            <a:chExt cx="339" cy="339"/>
          </a:xfrm>
        </p:grpSpPr>
        <p:sp>
          <p:nvSpPr>
            <p:cNvPr id="10298" name="Freeform 58"/>
            <p:cNvSpPr>
              <a:spLocks noEditPoints="1"/>
            </p:cNvSpPr>
            <p:nvPr/>
          </p:nvSpPr>
          <p:spPr bwMode="gray">
            <a:xfrm>
              <a:off x="2430" y="1692"/>
              <a:ext cx="339" cy="339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131" y="5"/>
                </a:cxn>
                <a:cxn ang="0">
                  <a:pos x="95" y="17"/>
                </a:cxn>
                <a:cxn ang="0">
                  <a:pos x="63" y="38"/>
                </a:cxn>
                <a:cxn ang="0">
                  <a:pos x="38" y="63"/>
                </a:cxn>
                <a:cxn ang="0">
                  <a:pos x="18" y="95"/>
                </a:cxn>
                <a:cxn ang="0">
                  <a:pos x="5" y="131"/>
                </a:cxn>
                <a:cxn ang="0">
                  <a:pos x="0" y="170"/>
                </a:cxn>
                <a:cxn ang="0">
                  <a:pos x="5" y="209"/>
                </a:cxn>
                <a:cxn ang="0">
                  <a:pos x="18" y="245"/>
                </a:cxn>
                <a:cxn ang="0">
                  <a:pos x="38" y="276"/>
                </a:cxn>
                <a:cxn ang="0">
                  <a:pos x="63" y="302"/>
                </a:cxn>
                <a:cxn ang="0">
                  <a:pos x="95" y="323"/>
                </a:cxn>
                <a:cxn ang="0">
                  <a:pos x="131" y="335"/>
                </a:cxn>
                <a:cxn ang="0">
                  <a:pos x="170" y="339"/>
                </a:cxn>
                <a:cxn ang="0">
                  <a:pos x="209" y="335"/>
                </a:cxn>
                <a:cxn ang="0">
                  <a:pos x="245" y="323"/>
                </a:cxn>
                <a:cxn ang="0">
                  <a:pos x="276" y="302"/>
                </a:cxn>
                <a:cxn ang="0">
                  <a:pos x="303" y="276"/>
                </a:cxn>
                <a:cxn ang="0">
                  <a:pos x="323" y="245"/>
                </a:cxn>
                <a:cxn ang="0">
                  <a:pos x="335" y="209"/>
                </a:cxn>
                <a:cxn ang="0">
                  <a:pos x="339" y="170"/>
                </a:cxn>
                <a:cxn ang="0">
                  <a:pos x="335" y="131"/>
                </a:cxn>
                <a:cxn ang="0">
                  <a:pos x="323" y="95"/>
                </a:cxn>
                <a:cxn ang="0">
                  <a:pos x="303" y="63"/>
                </a:cxn>
                <a:cxn ang="0">
                  <a:pos x="276" y="38"/>
                </a:cxn>
                <a:cxn ang="0">
                  <a:pos x="245" y="17"/>
                </a:cxn>
                <a:cxn ang="0">
                  <a:pos x="209" y="5"/>
                </a:cxn>
                <a:cxn ang="0">
                  <a:pos x="170" y="0"/>
                </a:cxn>
                <a:cxn ang="0">
                  <a:pos x="170" y="294"/>
                </a:cxn>
                <a:cxn ang="0">
                  <a:pos x="137" y="291"/>
                </a:cxn>
                <a:cxn ang="0">
                  <a:pos x="107" y="278"/>
                </a:cxn>
                <a:cxn ang="0">
                  <a:pos x="81" y="258"/>
                </a:cxn>
                <a:cxn ang="0">
                  <a:pos x="62" y="233"/>
                </a:cxn>
                <a:cxn ang="0">
                  <a:pos x="50" y="203"/>
                </a:cxn>
                <a:cxn ang="0">
                  <a:pos x="45" y="170"/>
                </a:cxn>
                <a:cxn ang="0">
                  <a:pos x="50" y="137"/>
                </a:cxn>
                <a:cxn ang="0">
                  <a:pos x="62" y="107"/>
                </a:cxn>
                <a:cxn ang="0">
                  <a:pos x="81" y="81"/>
                </a:cxn>
                <a:cxn ang="0">
                  <a:pos x="107" y="62"/>
                </a:cxn>
                <a:cxn ang="0">
                  <a:pos x="137" y="48"/>
                </a:cxn>
                <a:cxn ang="0">
                  <a:pos x="170" y="44"/>
                </a:cxn>
                <a:cxn ang="0">
                  <a:pos x="203" y="48"/>
                </a:cxn>
                <a:cxn ang="0">
                  <a:pos x="233" y="62"/>
                </a:cxn>
                <a:cxn ang="0">
                  <a:pos x="258" y="81"/>
                </a:cxn>
                <a:cxn ang="0">
                  <a:pos x="278" y="107"/>
                </a:cxn>
                <a:cxn ang="0">
                  <a:pos x="291" y="137"/>
                </a:cxn>
                <a:cxn ang="0">
                  <a:pos x="296" y="170"/>
                </a:cxn>
                <a:cxn ang="0">
                  <a:pos x="291" y="203"/>
                </a:cxn>
                <a:cxn ang="0">
                  <a:pos x="278" y="233"/>
                </a:cxn>
                <a:cxn ang="0">
                  <a:pos x="258" y="258"/>
                </a:cxn>
                <a:cxn ang="0">
                  <a:pos x="233" y="278"/>
                </a:cxn>
                <a:cxn ang="0">
                  <a:pos x="203" y="291"/>
                </a:cxn>
                <a:cxn ang="0">
                  <a:pos x="170" y="294"/>
                </a:cxn>
              </a:cxnLst>
              <a:rect l="0" t="0" r="r" b="b"/>
              <a:pathLst>
                <a:path w="339" h="339">
                  <a:moveTo>
                    <a:pt x="170" y="0"/>
                  </a:moveTo>
                  <a:lnTo>
                    <a:pt x="131" y="5"/>
                  </a:lnTo>
                  <a:lnTo>
                    <a:pt x="95" y="17"/>
                  </a:lnTo>
                  <a:lnTo>
                    <a:pt x="63" y="38"/>
                  </a:lnTo>
                  <a:lnTo>
                    <a:pt x="38" y="63"/>
                  </a:lnTo>
                  <a:lnTo>
                    <a:pt x="18" y="95"/>
                  </a:lnTo>
                  <a:lnTo>
                    <a:pt x="5" y="131"/>
                  </a:lnTo>
                  <a:lnTo>
                    <a:pt x="0" y="170"/>
                  </a:lnTo>
                  <a:lnTo>
                    <a:pt x="5" y="209"/>
                  </a:lnTo>
                  <a:lnTo>
                    <a:pt x="18" y="245"/>
                  </a:lnTo>
                  <a:lnTo>
                    <a:pt x="38" y="276"/>
                  </a:lnTo>
                  <a:lnTo>
                    <a:pt x="63" y="302"/>
                  </a:lnTo>
                  <a:lnTo>
                    <a:pt x="95" y="323"/>
                  </a:lnTo>
                  <a:lnTo>
                    <a:pt x="131" y="335"/>
                  </a:lnTo>
                  <a:lnTo>
                    <a:pt x="170" y="339"/>
                  </a:lnTo>
                  <a:lnTo>
                    <a:pt x="209" y="335"/>
                  </a:lnTo>
                  <a:lnTo>
                    <a:pt x="245" y="323"/>
                  </a:lnTo>
                  <a:lnTo>
                    <a:pt x="276" y="302"/>
                  </a:lnTo>
                  <a:lnTo>
                    <a:pt x="303" y="276"/>
                  </a:lnTo>
                  <a:lnTo>
                    <a:pt x="323" y="245"/>
                  </a:lnTo>
                  <a:lnTo>
                    <a:pt x="335" y="209"/>
                  </a:lnTo>
                  <a:lnTo>
                    <a:pt x="339" y="170"/>
                  </a:lnTo>
                  <a:lnTo>
                    <a:pt x="335" y="131"/>
                  </a:lnTo>
                  <a:lnTo>
                    <a:pt x="323" y="95"/>
                  </a:lnTo>
                  <a:lnTo>
                    <a:pt x="303" y="63"/>
                  </a:lnTo>
                  <a:lnTo>
                    <a:pt x="276" y="38"/>
                  </a:lnTo>
                  <a:lnTo>
                    <a:pt x="245" y="17"/>
                  </a:lnTo>
                  <a:lnTo>
                    <a:pt x="209" y="5"/>
                  </a:lnTo>
                  <a:lnTo>
                    <a:pt x="170" y="0"/>
                  </a:lnTo>
                  <a:close/>
                  <a:moveTo>
                    <a:pt x="170" y="294"/>
                  </a:moveTo>
                  <a:lnTo>
                    <a:pt x="137" y="291"/>
                  </a:lnTo>
                  <a:lnTo>
                    <a:pt x="107" y="278"/>
                  </a:lnTo>
                  <a:lnTo>
                    <a:pt x="81" y="258"/>
                  </a:lnTo>
                  <a:lnTo>
                    <a:pt x="62" y="233"/>
                  </a:lnTo>
                  <a:lnTo>
                    <a:pt x="50" y="203"/>
                  </a:lnTo>
                  <a:lnTo>
                    <a:pt x="45" y="170"/>
                  </a:lnTo>
                  <a:lnTo>
                    <a:pt x="50" y="137"/>
                  </a:lnTo>
                  <a:lnTo>
                    <a:pt x="62" y="107"/>
                  </a:lnTo>
                  <a:lnTo>
                    <a:pt x="81" y="81"/>
                  </a:lnTo>
                  <a:lnTo>
                    <a:pt x="107" y="62"/>
                  </a:lnTo>
                  <a:lnTo>
                    <a:pt x="137" y="48"/>
                  </a:lnTo>
                  <a:lnTo>
                    <a:pt x="170" y="44"/>
                  </a:lnTo>
                  <a:lnTo>
                    <a:pt x="203" y="48"/>
                  </a:lnTo>
                  <a:lnTo>
                    <a:pt x="233" y="62"/>
                  </a:lnTo>
                  <a:lnTo>
                    <a:pt x="258" y="81"/>
                  </a:lnTo>
                  <a:lnTo>
                    <a:pt x="278" y="107"/>
                  </a:lnTo>
                  <a:lnTo>
                    <a:pt x="291" y="137"/>
                  </a:lnTo>
                  <a:lnTo>
                    <a:pt x="296" y="170"/>
                  </a:lnTo>
                  <a:lnTo>
                    <a:pt x="291" y="203"/>
                  </a:lnTo>
                  <a:lnTo>
                    <a:pt x="278" y="233"/>
                  </a:lnTo>
                  <a:lnTo>
                    <a:pt x="258" y="258"/>
                  </a:lnTo>
                  <a:lnTo>
                    <a:pt x="233" y="278"/>
                  </a:lnTo>
                  <a:lnTo>
                    <a:pt x="203" y="291"/>
                  </a:lnTo>
                  <a:lnTo>
                    <a:pt x="170" y="29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9" name="Freeform 59"/>
            <p:cNvSpPr>
              <a:spLocks noEditPoints="1"/>
            </p:cNvSpPr>
            <p:nvPr/>
          </p:nvSpPr>
          <p:spPr bwMode="gray">
            <a:xfrm>
              <a:off x="2516" y="1799"/>
              <a:ext cx="168" cy="157"/>
            </a:xfrm>
            <a:custGeom>
              <a:avLst/>
              <a:gdLst/>
              <a:ahLst/>
              <a:cxnLst>
                <a:cxn ang="0">
                  <a:pos x="12" y="76"/>
                </a:cxn>
                <a:cxn ang="0">
                  <a:pos x="30" y="114"/>
                </a:cxn>
                <a:cxn ang="0">
                  <a:pos x="63" y="132"/>
                </a:cxn>
                <a:cxn ang="0">
                  <a:pos x="106" y="132"/>
                </a:cxn>
                <a:cxn ang="0">
                  <a:pos x="139" y="114"/>
                </a:cxn>
                <a:cxn ang="0">
                  <a:pos x="157" y="76"/>
                </a:cxn>
                <a:cxn ang="0">
                  <a:pos x="163" y="100"/>
                </a:cxn>
                <a:cxn ang="0">
                  <a:pos x="142" y="136"/>
                </a:cxn>
                <a:cxn ang="0">
                  <a:pos x="106" y="156"/>
                </a:cxn>
                <a:cxn ang="0">
                  <a:pos x="61" y="156"/>
                </a:cxn>
                <a:cxn ang="0">
                  <a:pos x="27" y="136"/>
                </a:cxn>
                <a:cxn ang="0">
                  <a:pos x="4" y="100"/>
                </a:cxn>
                <a:cxn ang="0">
                  <a:pos x="39" y="45"/>
                </a:cxn>
                <a:cxn ang="0">
                  <a:pos x="27" y="42"/>
                </a:cxn>
                <a:cxn ang="0">
                  <a:pos x="19" y="34"/>
                </a:cxn>
                <a:cxn ang="0">
                  <a:pos x="16" y="22"/>
                </a:cxn>
                <a:cxn ang="0">
                  <a:pos x="19" y="12"/>
                </a:cxn>
                <a:cxn ang="0">
                  <a:pos x="27" y="3"/>
                </a:cxn>
                <a:cxn ang="0">
                  <a:pos x="39" y="0"/>
                </a:cxn>
                <a:cxn ang="0">
                  <a:pos x="49" y="3"/>
                </a:cxn>
                <a:cxn ang="0">
                  <a:pos x="58" y="12"/>
                </a:cxn>
                <a:cxn ang="0">
                  <a:pos x="61" y="22"/>
                </a:cxn>
                <a:cxn ang="0">
                  <a:pos x="58" y="34"/>
                </a:cxn>
                <a:cxn ang="0">
                  <a:pos x="49" y="42"/>
                </a:cxn>
                <a:cxn ang="0">
                  <a:pos x="39" y="45"/>
                </a:cxn>
                <a:cxn ang="0">
                  <a:pos x="124" y="45"/>
                </a:cxn>
                <a:cxn ang="0">
                  <a:pos x="114" y="39"/>
                </a:cxn>
                <a:cxn ang="0">
                  <a:pos x="108" y="28"/>
                </a:cxn>
                <a:cxn ang="0">
                  <a:pos x="108" y="16"/>
                </a:cxn>
                <a:cxn ang="0">
                  <a:pos x="114" y="6"/>
                </a:cxn>
                <a:cxn ang="0">
                  <a:pos x="124" y="1"/>
                </a:cxn>
                <a:cxn ang="0">
                  <a:pos x="136" y="1"/>
                </a:cxn>
                <a:cxn ang="0">
                  <a:pos x="145" y="6"/>
                </a:cxn>
                <a:cxn ang="0">
                  <a:pos x="151" y="16"/>
                </a:cxn>
                <a:cxn ang="0">
                  <a:pos x="151" y="28"/>
                </a:cxn>
                <a:cxn ang="0">
                  <a:pos x="145" y="39"/>
                </a:cxn>
                <a:cxn ang="0">
                  <a:pos x="136" y="45"/>
                </a:cxn>
              </a:cxnLst>
              <a:rect l="0" t="0" r="r" b="b"/>
              <a:pathLst>
                <a:path w="168" h="157">
                  <a:moveTo>
                    <a:pt x="0" y="76"/>
                  </a:moveTo>
                  <a:lnTo>
                    <a:pt x="12" y="76"/>
                  </a:lnTo>
                  <a:lnTo>
                    <a:pt x="18" y="97"/>
                  </a:lnTo>
                  <a:lnTo>
                    <a:pt x="30" y="114"/>
                  </a:lnTo>
                  <a:lnTo>
                    <a:pt x="43" y="126"/>
                  </a:lnTo>
                  <a:lnTo>
                    <a:pt x="63" y="132"/>
                  </a:lnTo>
                  <a:lnTo>
                    <a:pt x="84" y="135"/>
                  </a:lnTo>
                  <a:lnTo>
                    <a:pt x="106" y="132"/>
                  </a:lnTo>
                  <a:lnTo>
                    <a:pt x="124" y="126"/>
                  </a:lnTo>
                  <a:lnTo>
                    <a:pt x="139" y="114"/>
                  </a:lnTo>
                  <a:lnTo>
                    <a:pt x="150" y="97"/>
                  </a:lnTo>
                  <a:lnTo>
                    <a:pt x="157" y="76"/>
                  </a:lnTo>
                  <a:lnTo>
                    <a:pt x="168" y="76"/>
                  </a:lnTo>
                  <a:lnTo>
                    <a:pt x="163" y="100"/>
                  </a:lnTo>
                  <a:lnTo>
                    <a:pt x="154" y="120"/>
                  </a:lnTo>
                  <a:lnTo>
                    <a:pt x="142" y="136"/>
                  </a:lnTo>
                  <a:lnTo>
                    <a:pt x="126" y="148"/>
                  </a:lnTo>
                  <a:lnTo>
                    <a:pt x="106" y="156"/>
                  </a:lnTo>
                  <a:lnTo>
                    <a:pt x="84" y="157"/>
                  </a:lnTo>
                  <a:lnTo>
                    <a:pt x="61" y="156"/>
                  </a:lnTo>
                  <a:lnTo>
                    <a:pt x="43" y="148"/>
                  </a:lnTo>
                  <a:lnTo>
                    <a:pt x="27" y="136"/>
                  </a:lnTo>
                  <a:lnTo>
                    <a:pt x="13" y="120"/>
                  </a:lnTo>
                  <a:lnTo>
                    <a:pt x="4" y="100"/>
                  </a:lnTo>
                  <a:lnTo>
                    <a:pt x="0" y="76"/>
                  </a:lnTo>
                  <a:close/>
                  <a:moveTo>
                    <a:pt x="39" y="45"/>
                  </a:moveTo>
                  <a:lnTo>
                    <a:pt x="33" y="45"/>
                  </a:lnTo>
                  <a:lnTo>
                    <a:pt x="27" y="42"/>
                  </a:lnTo>
                  <a:lnTo>
                    <a:pt x="22" y="39"/>
                  </a:lnTo>
                  <a:lnTo>
                    <a:pt x="19" y="34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6" y="16"/>
                  </a:lnTo>
                  <a:lnTo>
                    <a:pt x="19" y="12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58" y="12"/>
                  </a:lnTo>
                  <a:lnTo>
                    <a:pt x="61" y="16"/>
                  </a:lnTo>
                  <a:lnTo>
                    <a:pt x="61" y="22"/>
                  </a:lnTo>
                  <a:lnTo>
                    <a:pt x="61" y="28"/>
                  </a:lnTo>
                  <a:lnTo>
                    <a:pt x="58" y="34"/>
                  </a:lnTo>
                  <a:lnTo>
                    <a:pt x="55" y="39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39" y="45"/>
                  </a:lnTo>
                  <a:close/>
                  <a:moveTo>
                    <a:pt x="130" y="45"/>
                  </a:moveTo>
                  <a:lnTo>
                    <a:pt x="124" y="45"/>
                  </a:lnTo>
                  <a:lnTo>
                    <a:pt x="118" y="42"/>
                  </a:lnTo>
                  <a:lnTo>
                    <a:pt x="114" y="39"/>
                  </a:lnTo>
                  <a:lnTo>
                    <a:pt x="109" y="34"/>
                  </a:lnTo>
                  <a:lnTo>
                    <a:pt x="108" y="28"/>
                  </a:lnTo>
                  <a:lnTo>
                    <a:pt x="106" y="22"/>
                  </a:lnTo>
                  <a:lnTo>
                    <a:pt x="108" y="16"/>
                  </a:lnTo>
                  <a:lnTo>
                    <a:pt x="109" y="12"/>
                  </a:lnTo>
                  <a:lnTo>
                    <a:pt x="114" y="6"/>
                  </a:lnTo>
                  <a:lnTo>
                    <a:pt x="118" y="3"/>
                  </a:lnTo>
                  <a:lnTo>
                    <a:pt x="124" y="1"/>
                  </a:lnTo>
                  <a:lnTo>
                    <a:pt x="130" y="0"/>
                  </a:lnTo>
                  <a:lnTo>
                    <a:pt x="136" y="1"/>
                  </a:lnTo>
                  <a:lnTo>
                    <a:pt x="141" y="3"/>
                  </a:lnTo>
                  <a:lnTo>
                    <a:pt x="145" y="6"/>
                  </a:lnTo>
                  <a:lnTo>
                    <a:pt x="150" y="12"/>
                  </a:lnTo>
                  <a:lnTo>
                    <a:pt x="151" y="16"/>
                  </a:lnTo>
                  <a:lnTo>
                    <a:pt x="153" y="22"/>
                  </a:lnTo>
                  <a:lnTo>
                    <a:pt x="151" y="28"/>
                  </a:lnTo>
                  <a:lnTo>
                    <a:pt x="150" y="34"/>
                  </a:lnTo>
                  <a:lnTo>
                    <a:pt x="145" y="39"/>
                  </a:lnTo>
                  <a:lnTo>
                    <a:pt x="141" y="42"/>
                  </a:lnTo>
                  <a:lnTo>
                    <a:pt x="136" y="45"/>
                  </a:lnTo>
                  <a:lnTo>
                    <a:pt x="130" y="4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7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5" grpId="0" animBg="1"/>
      <p:bldP spid="10246" grpId="0" animBg="1"/>
      <p:bldP spid="10247" grpId="0"/>
      <p:bldP spid="10248" grpId="0"/>
      <p:bldP spid="10249" grpId="0"/>
      <p:bldP spid="10252" grpId="0" animBg="1"/>
      <p:bldP spid="10254" grpId="0" animBg="1"/>
      <p:bldP spid="10256" grpId="0" animBg="1"/>
      <p:bldP spid="10258" grpId="0" animBg="1"/>
      <p:bldP spid="10260" grpId="0" animBg="1"/>
      <p:bldP spid="10262" grpId="0" animBg="1"/>
      <p:bldP spid="10267" grpId="0"/>
      <p:bldP spid="10268" grpId="0"/>
      <p:bldP spid="102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reeform 2"/>
          <p:cNvSpPr>
            <a:spLocks/>
          </p:cNvSpPr>
          <p:nvPr/>
        </p:nvSpPr>
        <p:spPr bwMode="gray">
          <a:xfrm>
            <a:off x="1289050" y="2303463"/>
            <a:ext cx="7016750" cy="3106737"/>
          </a:xfrm>
          <a:custGeom>
            <a:avLst/>
            <a:gdLst/>
            <a:ahLst/>
            <a:cxnLst>
              <a:cxn ang="0">
                <a:pos x="496" y="157"/>
              </a:cxn>
              <a:cxn ang="0">
                <a:pos x="0" y="0"/>
              </a:cxn>
              <a:cxn ang="0">
                <a:pos x="231" y="124"/>
              </a:cxn>
              <a:cxn ang="0">
                <a:pos x="4282" y="2025"/>
              </a:cxn>
              <a:cxn ang="0">
                <a:pos x="3974" y="2298"/>
              </a:cxn>
              <a:cxn ang="0">
                <a:pos x="5190" y="2065"/>
              </a:cxn>
              <a:cxn ang="0">
                <a:pos x="5039" y="1268"/>
              </a:cxn>
              <a:cxn ang="0">
                <a:pos x="4748" y="1507"/>
              </a:cxn>
              <a:cxn ang="0">
                <a:pos x="496" y="157"/>
              </a:cxn>
            </a:cxnLst>
            <a:rect l="0" t="0" r="r" b="b"/>
            <a:pathLst>
              <a:path w="5190" h="2298">
                <a:moveTo>
                  <a:pt x="496" y="157"/>
                </a:moveTo>
                <a:lnTo>
                  <a:pt x="0" y="0"/>
                </a:lnTo>
                <a:lnTo>
                  <a:pt x="231" y="124"/>
                </a:lnTo>
                <a:lnTo>
                  <a:pt x="4282" y="2025"/>
                </a:lnTo>
                <a:lnTo>
                  <a:pt x="3974" y="2298"/>
                </a:lnTo>
                <a:lnTo>
                  <a:pt x="5190" y="2065"/>
                </a:lnTo>
                <a:lnTo>
                  <a:pt x="5039" y="1268"/>
                </a:lnTo>
                <a:lnTo>
                  <a:pt x="4748" y="1507"/>
                </a:lnTo>
                <a:lnTo>
                  <a:pt x="496" y="157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40000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0000"/>
                  <a:invGamma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gray">
          <a:xfrm>
            <a:off x="3168650" y="2947988"/>
            <a:ext cx="250825" cy="182562"/>
          </a:xfrm>
          <a:prstGeom prst="can">
            <a:avLst>
              <a:gd name="adj" fmla="val 27343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gray">
          <a:xfrm>
            <a:off x="4103688" y="3249613"/>
            <a:ext cx="341312" cy="2905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gray">
          <a:xfrm>
            <a:off x="6353175" y="3871913"/>
            <a:ext cx="536575" cy="647700"/>
          </a:xfrm>
          <a:prstGeom prst="can">
            <a:avLst>
              <a:gd name="adj" fmla="val 21420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gray">
          <a:xfrm>
            <a:off x="5202238" y="3611563"/>
            <a:ext cx="422275" cy="404812"/>
          </a:xfrm>
          <a:prstGeom prst="can">
            <a:avLst>
              <a:gd name="adj" fmla="val 21667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black">
          <a:xfrm>
            <a:off x="6161088" y="1772816"/>
            <a:ext cx="1003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59%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gray">
          <a:xfrm>
            <a:off x="1763689" y="3429000"/>
            <a:ext cx="18002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Quảng cáo trên TV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gray">
          <a:xfrm>
            <a:off x="2915816" y="4005064"/>
            <a:ext cx="142190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Treo băng-rôn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gray">
          <a:xfrm>
            <a:off x="4139952" y="4509120"/>
            <a:ext cx="120548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Phát tờ rơi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gray">
          <a:xfrm>
            <a:off x="4327525" y="5121275"/>
            <a:ext cx="24066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Làm trang web quảng bá</a:t>
            </a:r>
            <a:endParaRPr lang="en-US" sz="1400" b="1">
              <a:solidFill>
                <a:srgbClr val="000000"/>
              </a:solidFill>
            </a:endParaRPr>
          </a:p>
        </p:txBody>
      </p:sp>
      <p:cxnSp>
        <p:nvCxnSpPr>
          <p:cNvPr id="17427" name="AutoShape 19"/>
          <p:cNvCxnSpPr>
            <a:cxnSpLocks noChangeShapeType="1"/>
            <a:stCxn id="17412" idx="3"/>
            <a:endCxn id="17422" idx="0"/>
          </p:cNvCxnSpPr>
          <p:nvPr/>
        </p:nvCxnSpPr>
        <p:spPr bwMode="gray">
          <a:xfrm rot="5400000">
            <a:off x="2829701" y="2964638"/>
            <a:ext cx="298450" cy="63027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7428" name="AutoShape 20"/>
          <p:cNvCxnSpPr>
            <a:cxnSpLocks noChangeShapeType="1"/>
            <a:stCxn id="17413" idx="3"/>
            <a:endCxn id="17423" idx="0"/>
          </p:cNvCxnSpPr>
          <p:nvPr/>
        </p:nvCxnSpPr>
        <p:spPr bwMode="gray">
          <a:xfrm rot="5400000">
            <a:off x="3718087" y="3448806"/>
            <a:ext cx="464939" cy="64757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7429" name="AutoShape 21"/>
          <p:cNvCxnSpPr>
            <a:cxnSpLocks noChangeShapeType="1"/>
            <a:stCxn id="17415" idx="3"/>
            <a:endCxn id="17424" idx="0"/>
          </p:cNvCxnSpPr>
          <p:nvPr/>
        </p:nvCxnSpPr>
        <p:spPr bwMode="gray">
          <a:xfrm rot="5400000">
            <a:off x="4831663" y="3927406"/>
            <a:ext cx="492745" cy="6706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7430" name="AutoShape 22"/>
          <p:cNvCxnSpPr>
            <a:cxnSpLocks noChangeShapeType="1"/>
            <a:stCxn id="17414" idx="3"/>
            <a:endCxn id="17425" idx="0"/>
          </p:cNvCxnSpPr>
          <p:nvPr/>
        </p:nvCxnSpPr>
        <p:spPr bwMode="gray">
          <a:xfrm rot="5400000">
            <a:off x="5775326" y="4275138"/>
            <a:ext cx="601662" cy="10906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sp>
        <p:nvSpPr>
          <p:cNvPr id="17431" name="AutoShape 23"/>
          <p:cNvSpPr>
            <a:spLocks noChangeArrowheads="1"/>
          </p:cNvSpPr>
          <p:nvPr/>
        </p:nvSpPr>
        <p:spPr bwMode="gray">
          <a:xfrm>
            <a:off x="6353175" y="2347913"/>
            <a:ext cx="536575" cy="1639887"/>
          </a:xfrm>
          <a:prstGeom prst="can">
            <a:avLst>
              <a:gd name="adj" fmla="val 27945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2" name="AutoShape 24"/>
          <p:cNvSpPr>
            <a:spLocks noChangeArrowheads="1"/>
          </p:cNvSpPr>
          <p:nvPr/>
        </p:nvSpPr>
        <p:spPr bwMode="gray">
          <a:xfrm>
            <a:off x="5202238" y="2344738"/>
            <a:ext cx="422275" cy="1358900"/>
          </a:xfrm>
          <a:prstGeom prst="can">
            <a:avLst>
              <a:gd name="adj" fmla="val 27398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3" name="AutoShape 25"/>
          <p:cNvSpPr>
            <a:spLocks noChangeArrowheads="1"/>
          </p:cNvSpPr>
          <p:nvPr/>
        </p:nvSpPr>
        <p:spPr bwMode="gray">
          <a:xfrm>
            <a:off x="4103688" y="2341563"/>
            <a:ext cx="341312" cy="996950"/>
          </a:xfrm>
          <a:prstGeom prst="can">
            <a:avLst>
              <a:gd name="adj" fmla="val 28209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4" name="AutoShape 26"/>
          <p:cNvSpPr>
            <a:spLocks noChangeArrowheads="1"/>
          </p:cNvSpPr>
          <p:nvPr/>
        </p:nvSpPr>
        <p:spPr bwMode="gray">
          <a:xfrm>
            <a:off x="3168650" y="2347913"/>
            <a:ext cx="250825" cy="654050"/>
          </a:xfrm>
          <a:prstGeom prst="can">
            <a:avLst>
              <a:gd name="adj" fmla="val 23806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gray">
          <a:xfrm>
            <a:off x="2195736" y="2516907"/>
            <a:ext cx="250825" cy="182562"/>
          </a:xfrm>
          <a:prstGeom prst="can">
            <a:avLst>
              <a:gd name="adj" fmla="val 27343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cxnSp>
        <p:nvCxnSpPr>
          <p:cNvPr id="30" name="AutoShape 19"/>
          <p:cNvCxnSpPr>
            <a:cxnSpLocks noChangeShapeType="1"/>
            <a:stCxn id="29" idx="3"/>
          </p:cNvCxnSpPr>
          <p:nvPr/>
        </p:nvCxnSpPr>
        <p:spPr bwMode="gray">
          <a:xfrm rot="5400000">
            <a:off x="1823072" y="2496666"/>
            <a:ext cx="295275" cy="7008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sp>
        <p:nvSpPr>
          <p:cNvPr id="31" name="AutoShape 26"/>
          <p:cNvSpPr>
            <a:spLocks noChangeArrowheads="1"/>
          </p:cNvSpPr>
          <p:nvPr/>
        </p:nvSpPr>
        <p:spPr bwMode="gray">
          <a:xfrm>
            <a:off x="2195736" y="2276872"/>
            <a:ext cx="288032" cy="294010"/>
          </a:xfrm>
          <a:prstGeom prst="can">
            <a:avLst>
              <a:gd name="adj" fmla="val 23806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gray">
          <a:xfrm>
            <a:off x="1259632" y="2996952"/>
            <a:ext cx="72008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Khác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black">
          <a:xfrm>
            <a:off x="5004048" y="1844824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23%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black">
          <a:xfrm>
            <a:off x="3851920" y="1916832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23%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black">
          <a:xfrm>
            <a:off x="2843808" y="1988840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18%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black">
          <a:xfrm>
            <a:off x="1907704" y="1988840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9%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736" y="1268760"/>
            <a:ext cx="366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Phương pháp quảng bá</a:t>
            </a:r>
            <a:endParaRPr lang="vi-VN" sz="2400" b="1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8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0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9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2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12" grpId="0" animBg="1"/>
      <p:bldP spid="17413" grpId="0" animBg="1"/>
      <p:bldP spid="17414" grpId="0" animBg="1"/>
      <p:bldP spid="17415" grpId="0" animBg="1"/>
      <p:bldP spid="17420" grpId="0"/>
      <p:bldP spid="17422" grpId="0"/>
      <p:bldP spid="17423" grpId="0"/>
      <p:bldP spid="17424" grpId="0"/>
      <p:bldP spid="17425" grpId="0"/>
      <p:bldP spid="17431" grpId="0" animBg="1"/>
      <p:bldP spid="17432" grpId="0" animBg="1"/>
      <p:bldP spid="17433" grpId="0" animBg="1"/>
      <p:bldP spid="17434" grpId="0" animBg="1"/>
      <p:bldP spid="29" grpId="0" animBg="1"/>
      <p:bldP spid="31" grpId="0" animBg="1"/>
      <p:bldP spid="33" grpId="0"/>
      <p:bldP spid="41" grpId="0"/>
      <p:bldP spid="42" grpId="0"/>
      <p:bldP spid="43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gray">
          <a:xfrm>
            <a:off x="1038225" y="2347913"/>
            <a:ext cx="3098800" cy="3671887"/>
          </a:xfrm>
          <a:prstGeom prst="roundRect">
            <a:avLst>
              <a:gd name="adj" fmla="val 9481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gray">
          <a:xfrm rot="-5400000">
            <a:off x="153194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gray">
          <a:xfrm rot="-5400000">
            <a:off x="919957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gray">
          <a:xfrm rot="-5400000">
            <a:off x="1666082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gray">
          <a:xfrm rot="-5400000">
            <a:off x="2375694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53" name="Group 9"/>
          <p:cNvGrpSpPr>
            <a:grpSpLocks/>
          </p:cNvGrpSpPr>
          <p:nvPr/>
        </p:nvGrpSpPr>
        <p:grpSpPr bwMode="auto">
          <a:xfrm>
            <a:off x="1284288" y="3365500"/>
            <a:ext cx="423862" cy="1925638"/>
            <a:chOff x="870" y="1960"/>
            <a:chExt cx="267" cy="1213"/>
          </a:xfrm>
        </p:grpSpPr>
        <p:sp>
          <p:nvSpPr>
            <p:cNvPr id="31754" name="AutoShape 10"/>
            <p:cNvSpPr>
              <a:spLocks noChangeArrowheads="1"/>
            </p:cNvSpPr>
            <p:nvPr/>
          </p:nvSpPr>
          <p:spPr bwMode="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hlink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55" name="AutoShape 11"/>
            <p:cNvSpPr>
              <a:spLocks noChangeArrowheads="1"/>
            </p:cNvSpPr>
            <p:nvPr/>
          </p:nvSpPr>
          <p:spPr bwMode="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1756" name="Group 12"/>
          <p:cNvGrpSpPr>
            <a:grpSpLocks/>
          </p:cNvGrpSpPr>
          <p:nvPr/>
        </p:nvGrpSpPr>
        <p:grpSpPr bwMode="auto">
          <a:xfrm>
            <a:off x="2052638" y="4293096"/>
            <a:ext cx="423862" cy="991692"/>
            <a:chOff x="870" y="1960"/>
            <a:chExt cx="267" cy="1213"/>
          </a:xfrm>
        </p:grpSpPr>
        <p:sp>
          <p:nvSpPr>
            <p:cNvPr id="31757" name="AutoShape 13"/>
            <p:cNvSpPr>
              <a:spLocks noChangeArrowheads="1"/>
            </p:cNvSpPr>
            <p:nvPr/>
          </p:nvSpPr>
          <p:spPr bwMode="black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58" name="AutoShape 14"/>
            <p:cNvSpPr>
              <a:spLocks noChangeArrowheads="1"/>
            </p:cNvSpPr>
            <p:nvPr/>
          </p:nvSpPr>
          <p:spPr bwMode="black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1759" name="Group 15"/>
          <p:cNvGrpSpPr>
            <a:grpSpLocks/>
          </p:cNvGrpSpPr>
          <p:nvPr/>
        </p:nvGrpSpPr>
        <p:grpSpPr bwMode="auto">
          <a:xfrm>
            <a:off x="2800350" y="3212976"/>
            <a:ext cx="423863" cy="2074987"/>
            <a:chOff x="870" y="1960"/>
            <a:chExt cx="267" cy="1213"/>
          </a:xfrm>
        </p:grpSpPr>
        <p:sp>
          <p:nvSpPr>
            <p:cNvPr id="31760" name="AutoShape 16"/>
            <p:cNvSpPr>
              <a:spLocks noChangeArrowheads="1"/>
            </p:cNvSpPr>
            <p:nvPr/>
          </p:nvSpPr>
          <p:spPr bwMode="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61" name="AutoShape 17"/>
            <p:cNvSpPr>
              <a:spLocks noChangeArrowheads="1"/>
            </p:cNvSpPr>
            <p:nvPr/>
          </p:nvSpPr>
          <p:spPr bwMode="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1762" name="Group 18"/>
          <p:cNvGrpSpPr>
            <a:grpSpLocks/>
          </p:cNvGrpSpPr>
          <p:nvPr/>
        </p:nvGrpSpPr>
        <p:grpSpPr bwMode="auto">
          <a:xfrm>
            <a:off x="3506788" y="3813175"/>
            <a:ext cx="423862" cy="1468438"/>
            <a:chOff x="870" y="1960"/>
            <a:chExt cx="267" cy="1213"/>
          </a:xfrm>
        </p:grpSpPr>
        <p:sp>
          <p:nvSpPr>
            <p:cNvPr id="31763" name="AutoShape 19"/>
            <p:cNvSpPr>
              <a:spLocks noChangeArrowheads="1"/>
            </p:cNvSpPr>
            <p:nvPr/>
          </p:nvSpPr>
          <p:spPr bwMode="lt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64" name="AutoShape 20"/>
            <p:cNvSpPr>
              <a:spLocks noChangeArrowheads="1"/>
            </p:cNvSpPr>
            <p:nvPr/>
          </p:nvSpPr>
          <p:spPr bwMode="lt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31765" name="Text Box 21"/>
          <p:cNvSpPr txBox="1">
            <a:spLocks noChangeArrowheads="1"/>
          </p:cNvSpPr>
          <p:nvPr/>
        </p:nvSpPr>
        <p:spPr bwMode="gray">
          <a:xfrm>
            <a:off x="1320800" y="5514975"/>
            <a:ext cx="28130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      B       C       D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gray">
          <a:xfrm>
            <a:off x="1220381" y="2978150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59%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gray">
          <a:xfrm>
            <a:off x="1979712" y="3861048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27%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gray">
          <a:xfrm>
            <a:off x="2771800" y="2852936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68%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gray">
          <a:xfrm>
            <a:off x="3465106" y="3478213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45%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70" name="AutoShape 26"/>
          <p:cNvSpPr>
            <a:spLocks noChangeArrowheads="1"/>
          </p:cNvSpPr>
          <p:nvPr/>
        </p:nvSpPr>
        <p:spPr bwMode="gray">
          <a:xfrm>
            <a:off x="4527550" y="2865438"/>
            <a:ext cx="4148906" cy="592137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71" name="Group 27"/>
          <p:cNvGrpSpPr>
            <a:grpSpLocks/>
          </p:cNvGrpSpPr>
          <p:nvPr/>
        </p:nvGrpSpPr>
        <p:grpSpPr bwMode="auto">
          <a:xfrm>
            <a:off x="4484688" y="2884488"/>
            <a:ext cx="552450" cy="584200"/>
            <a:chOff x="2959" y="1568"/>
            <a:chExt cx="454" cy="480"/>
          </a:xfrm>
        </p:grpSpPr>
        <p:grpSp>
          <p:nvGrpSpPr>
            <p:cNvPr id="31772" name="Group 28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73" name="Picture 29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74" name="Picture 30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75" name="Oval 31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hlink">
                      <a:alpha val="55000"/>
                    </a:schemeClr>
                  </a:gs>
                  <a:gs pos="100000">
                    <a:schemeClr val="hlink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776" name="Picture 32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777" name="Rectangle 33"/>
          <p:cNvSpPr>
            <a:spLocks noChangeArrowheads="1"/>
          </p:cNvSpPr>
          <p:nvPr/>
        </p:nvSpPr>
        <p:spPr bwMode="gray">
          <a:xfrm>
            <a:off x="5140325" y="2967038"/>
            <a:ext cx="228363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A.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Tìm món ăn ngon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1778" name="AutoShape 34"/>
          <p:cNvSpPr>
            <a:spLocks noChangeArrowheads="1"/>
          </p:cNvSpPr>
          <p:nvPr/>
        </p:nvSpPr>
        <p:spPr bwMode="gray">
          <a:xfrm>
            <a:off x="4527550" y="3633788"/>
            <a:ext cx="4148906" cy="592137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79" name="Group 35"/>
          <p:cNvGrpSpPr>
            <a:grpSpLocks/>
          </p:cNvGrpSpPr>
          <p:nvPr/>
        </p:nvGrpSpPr>
        <p:grpSpPr bwMode="auto">
          <a:xfrm>
            <a:off x="4484688" y="3652838"/>
            <a:ext cx="552450" cy="584200"/>
            <a:chOff x="2959" y="1568"/>
            <a:chExt cx="454" cy="480"/>
          </a:xfrm>
        </p:grpSpPr>
        <p:grpSp>
          <p:nvGrpSpPr>
            <p:cNvPr id="31780" name="Group 36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81" name="Picture 37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82" name="Picture 38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83" name="Oval 39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folHlink">
                      <a:alpha val="55000"/>
                    </a:schemeClr>
                  </a:gs>
                  <a:gs pos="100000">
                    <a:schemeClr val="folHlink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784" name="Picture 40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785" name="Rectangle 41"/>
          <p:cNvSpPr>
            <a:spLocks noChangeArrowheads="1"/>
          </p:cNvSpPr>
          <p:nvPr/>
        </p:nvSpPr>
        <p:spPr bwMode="gray">
          <a:xfrm>
            <a:off x="5140325" y="3735388"/>
            <a:ext cx="292900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B.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Xem thông tin nhà hàng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1786" name="AutoShape 42"/>
          <p:cNvSpPr>
            <a:spLocks noChangeArrowheads="1"/>
          </p:cNvSpPr>
          <p:nvPr/>
        </p:nvSpPr>
        <p:spPr bwMode="gray">
          <a:xfrm>
            <a:off x="4527550" y="4410075"/>
            <a:ext cx="4148906" cy="592138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87" name="Group 43"/>
          <p:cNvGrpSpPr>
            <a:grpSpLocks/>
          </p:cNvGrpSpPr>
          <p:nvPr/>
        </p:nvGrpSpPr>
        <p:grpSpPr bwMode="auto">
          <a:xfrm>
            <a:off x="4484688" y="4429125"/>
            <a:ext cx="552450" cy="584200"/>
            <a:chOff x="2959" y="1568"/>
            <a:chExt cx="454" cy="480"/>
          </a:xfrm>
        </p:grpSpPr>
        <p:grpSp>
          <p:nvGrpSpPr>
            <p:cNvPr id="31788" name="Group 44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89" name="Picture 45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90" name="Picture 46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91" name="Oval 47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accent2">
                      <a:alpha val="55000"/>
                    </a:schemeClr>
                  </a:gs>
                  <a:gs pos="100000">
                    <a:schemeClr val="accent2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792" name="Picture 48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793" name="Rectangle 49"/>
          <p:cNvSpPr>
            <a:spLocks noChangeArrowheads="1"/>
          </p:cNvSpPr>
          <p:nvPr/>
        </p:nvSpPr>
        <p:spPr bwMode="gray">
          <a:xfrm>
            <a:off x="5140325" y="4511675"/>
            <a:ext cx="34804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C.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Xem giá món </a:t>
            </a:r>
            <a:r>
              <a:rPr lang="en-US" smtClean="0">
                <a:solidFill>
                  <a:srgbClr val="FFFFFF"/>
                </a:solidFill>
              </a:rPr>
              <a:t>ăn và bình luận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1794" name="AutoShape 50"/>
          <p:cNvSpPr>
            <a:spLocks noChangeArrowheads="1"/>
          </p:cNvSpPr>
          <p:nvPr/>
        </p:nvSpPr>
        <p:spPr bwMode="gray">
          <a:xfrm>
            <a:off x="4527550" y="5146675"/>
            <a:ext cx="4148906" cy="592138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95" name="Group 51"/>
          <p:cNvGrpSpPr>
            <a:grpSpLocks/>
          </p:cNvGrpSpPr>
          <p:nvPr/>
        </p:nvGrpSpPr>
        <p:grpSpPr bwMode="auto">
          <a:xfrm>
            <a:off x="4484688" y="5165725"/>
            <a:ext cx="552450" cy="584200"/>
            <a:chOff x="2959" y="1568"/>
            <a:chExt cx="454" cy="480"/>
          </a:xfrm>
        </p:grpSpPr>
        <p:grpSp>
          <p:nvGrpSpPr>
            <p:cNvPr id="31796" name="Group 52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97" name="Picture 53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98" name="Picture 54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99" name="Oval 55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accent1">
                      <a:alpha val="55000"/>
                    </a:schemeClr>
                  </a:gs>
                  <a:gs pos="100000">
                    <a:schemeClr val="accent1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800" name="Picture 56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801" name="Rectangle 57"/>
          <p:cNvSpPr>
            <a:spLocks noChangeArrowheads="1"/>
          </p:cNvSpPr>
          <p:nvPr/>
        </p:nvSpPr>
        <p:spPr bwMode="gray">
          <a:xfrm>
            <a:off x="5140325" y="5248275"/>
            <a:ext cx="12875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D.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Đặt bàn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95736" y="1268760"/>
            <a:ext cx="457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Chức năng thường dùng nhất</a:t>
            </a:r>
            <a:endParaRPr lang="vi-VN" sz="2400" b="1">
              <a:solidFill>
                <a:srgbClr val="00206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9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  <p:bldP spid="31749" grpId="0" animBg="1"/>
      <p:bldP spid="31750" grpId="0" animBg="1"/>
      <p:bldP spid="31751" grpId="0" animBg="1"/>
      <p:bldP spid="31752" grpId="0" animBg="1"/>
      <p:bldP spid="31765" grpId="0"/>
      <p:bldP spid="31766" grpId="0"/>
      <p:bldP spid="31767" grpId="0"/>
      <p:bldP spid="31768" grpId="0"/>
      <p:bldP spid="31769" grpId="0"/>
      <p:bldP spid="31770" grpId="0" animBg="1"/>
      <p:bldP spid="31778" grpId="0" animBg="1"/>
      <p:bldP spid="31786" grpId="0" animBg="1"/>
      <p:bldP spid="31793" grpId="0"/>
      <p:bldP spid="31794" grpId="0" animBg="1"/>
      <p:bldP spid="31801" grpId="0"/>
      <p:bldP spid="58" grpId="0"/>
    </p:bldLst>
  </p:timing>
</p:sld>
</file>

<file path=ppt/theme/theme1.xml><?xml version="1.0" encoding="utf-8"?>
<a:theme xmlns:a="http://schemas.openxmlformats.org/drawingml/2006/main" name="577TGp_fruit_light_ani">
  <a:themeElements>
    <a:clrScheme name="Default Design 1">
      <a:dk1>
        <a:srgbClr val="000000"/>
      </a:dk1>
      <a:lt1>
        <a:srgbClr val="FFFFFF"/>
      </a:lt1>
      <a:dk2>
        <a:srgbClr val="CC3300"/>
      </a:dk2>
      <a:lt2>
        <a:srgbClr val="808080"/>
      </a:lt2>
      <a:accent1>
        <a:srgbClr val="FF6161"/>
      </a:accent1>
      <a:accent2>
        <a:srgbClr val="FFC319"/>
      </a:accent2>
      <a:accent3>
        <a:srgbClr val="FFFFFF"/>
      </a:accent3>
      <a:accent4>
        <a:srgbClr val="000000"/>
      </a:accent4>
      <a:accent5>
        <a:srgbClr val="FFB7B7"/>
      </a:accent5>
      <a:accent6>
        <a:srgbClr val="E7B016"/>
      </a:accent6>
      <a:hlink>
        <a:srgbClr val="A8D02A"/>
      </a:hlink>
      <a:folHlink>
        <a:srgbClr val="5CB1F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FFFFF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F8A230"/>
        </a:accent1>
        <a:accent2>
          <a:srgbClr val="5CACE2"/>
        </a:accent2>
        <a:accent3>
          <a:srgbClr val="FFFFFF"/>
        </a:accent3>
        <a:accent4>
          <a:srgbClr val="000000"/>
        </a:accent4>
        <a:accent5>
          <a:srgbClr val="FBCEAD"/>
        </a:accent5>
        <a:accent6>
          <a:srgbClr val="539BCD"/>
        </a:accent6>
        <a:hlink>
          <a:srgbClr val="E569A7"/>
        </a:hlink>
        <a:folHlink>
          <a:srgbClr val="95D8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8EEA3A"/>
        </a:accent1>
        <a:accent2>
          <a:srgbClr val="F97B90"/>
        </a:accent2>
        <a:accent3>
          <a:srgbClr val="FFFFFF"/>
        </a:accent3>
        <a:accent4>
          <a:srgbClr val="000000"/>
        </a:accent4>
        <a:accent5>
          <a:srgbClr val="C6F3AE"/>
        </a:accent5>
        <a:accent6>
          <a:srgbClr val="E26F82"/>
        </a:accent6>
        <a:hlink>
          <a:srgbClr val="5DC2F5"/>
        </a:hlink>
        <a:folHlink>
          <a:srgbClr val="FFA4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577TGp_fruit_light_ani</Template>
  <TotalTime>345</TotalTime>
  <Words>1300</Words>
  <Application>Microsoft Office PowerPoint</Application>
  <PresentationFormat>On-screen Show (4:3)</PresentationFormat>
  <Paragraphs>248</Paragraphs>
  <Slides>19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577TGp_fruit_light_ani</vt:lpstr>
      <vt:lpstr>Trang web quản lý nhà hàng WARM</vt:lpstr>
      <vt:lpstr>Nội dung</vt:lpstr>
      <vt:lpstr>Đội ngũ phát triển</vt:lpstr>
      <vt:lpstr>Mô tả dự án</vt:lpstr>
      <vt:lpstr>Các yêu cầu cấp cao</vt:lpstr>
      <vt:lpstr>User profile</vt:lpstr>
      <vt:lpstr>User profile</vt:lpstr>
      <vt:lpstr>User profile</vt:lpstr>
      <vt:lpstr>User profile</vt:lpstr>
      <vt:lpstr>Task Analysis – Usecase model</vt:lpstr>
      <vt:lpstr>Task Analysis – Scenario</vt:lpstr>
      <vt:lpstr>Tổng quan prototype</vt:lpstr>
      <vt:lpstr>Slide 13</vt:lpstr>
      <vt:lpstr>Slide 14</vt:lpstr>
      <vt:lpstr>Slide 15</vt:lpstr>
      <vt:lpstr>Tổng quan prototype</vt:lpstr>
      <vt:lpstr>Demo</vt:lpstr>
      <vt:lpstr>Tổng kết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</dc:title>
  <dc:creator>0812527</dc:creator>
  <cp:lastModifiedBy>Fate</cp:lastModifiedBy>
  <cp:revision>44</cp:revision>
  <dcterms:created xsi:type="dcterms:W3CDTF">2012-05-15T00:13:40Z</dcterms:created>
  <dcterms:modified xsi:type="dcterms:W3CDTF">2012-05-26T00:30:08Z</dcterms:modified>
</cp:coreProperties>
</file>