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7"/>
  </p:handoutMasterIdLst>
  <p:sldIdLst>
    <p:sldId id="299" r:id="rId4"/>
    <p:sldId id="258" r:id="rId5"/>
    <p:sldId id="271" r:id="rId6"/>
    <p:sldId id="301" r:id="rId7"/>
    <p:sldId id="290" r:id="rId8"/>
    <p:sldId id="304" r:id="rId9"/>
    <p:sldId id="305" r:id="rId10"/>
    <p:sldId id="262" r:id="rId11"/>
    <p:sldId id="266" r:id="rId12"/>
    <p:sldId id="303" r:id="rId13"/>
    <p:sldId id="283" r:id="rId14"/>
    <p:sldId id="272" r:id="rId15"/>
    <p:sldId id="30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07624"/>
    <a:srgbClr val="1C7DE1"/>
    <a:srgbClr val="F4BD2D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6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4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2019-08-27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oogleslidesppt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" y="1131590"/>
            <a:ext cx="9144000" cy="533308"/>
          </a:xfrm>
        </p:spPr>
        <p:txBody>
          <a:bodyPr/>
          <a:lstStyle/>
          <a:p>
            <a:r>
              <a:rPr lang="zh-TW" altLang="en-US" dirty="0"/>
              <a:t>點名系統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264" y="1851670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NAME: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蘇智群韓粉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61" y="4693302"/>
            <a:ext cx="1008112" cy="249295"/>
          </a:xfrm>
          <a:prstGeom prst="rect">
            <a:avLst/>
          </a:prstGeom>
        </p:spPr>
      </p:pic>
      <p:sp>
        <p:nvSpPr>
          <p:cNvPr id="6" name="TextBox 5">
            <a:hlinkClick r:id="rId4"/>
          </p:cNvPr>
          <p:cNvSpPr txBox="1"/>
          <p:nvPr/>
        </p:nvSpPr>
        <p:spPr>
          <a:xfrm>
            <a:off x="151927" y="4647773"/>
            <a:ext cx="7084369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000" b="1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簡報樣式：</a:t>
            </a:r>
            <a:r>
              <a:rPr lang="en-US" altLang="zh-TW" sz="1000" b="1" u="sng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GoogleSlidesppt.com</a:t>
            </a:r>
            <a:endParaRPr lang="en-US" altLang="zh-TW" sz="1000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商業模式</a:t>
            </a:r>
            <a:endParaRPr lang="ko-KR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D4ECF7A-AD62-42EE-AFB0-8BCE11A4F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29" y="925051"/>
            <a:ext cx="598774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5"/>
                </a:solidFill>
              </a:rPr>
              <a:t>預期效益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0854" y="1805082"/>
            <a:ext cx="2991332" cy="612412"/>
            <a:chOff x="2227884" y="1330362"/>
            <a:chExt cx="2835932" cy="612412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4" y="1330362"/>
              <a:ext cx="2835932" cy="61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spcAft>
                  <a:spcPts val="1600"/>
                </a:spcAft>
              </a:pPr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藉由</a:t>
              </a:r>
              <a:r>
                <a:rPr lang="zh-TW" altLang="en-US" sz="1200" b="1" dirty="0">
                  <a:solidFill>
                    <a:srgbClr val="CC412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臉部辨識</a:t>
              </a:r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判斷</a:t>
              </a:r>
              <a:r>
                <a:rPr lang="zh-TW" altLang="en-US" sz="1200" b="1" u="sng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學生</a:t>
              </a:r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的身分，快速地完成點名、增加老師能授課的時間。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79537"/>
            <a:ext cx="2991332" cy="521360"/>
            <a:chOff x="2227884" y="1404817"/>
            <a:chExt cx="2835932" cy="521360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404817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藉由點名紀錄讓老師掌握出席的詳細狀況。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Google Shape;362;p35">
            <a:extLst>
              <a:ext uri="{FF2B5EF4-FFF2-40B4-BE49-F238E27FC236}">
                <a16:creationId xmlns:a16="http://schemas.microsoft.com/office/drawing/2014/main" id="{D0034F4B-AFA9-4B30-8682-780B87F6A137}"/>
              </a:ext>
            </a:extLst>
          </p:cNvPr>
          <p:cNvSpPr/>
          <p:nvPr/>
        </p:nvSpPr>
        <p:spPr>
          <a:xfrm>
            <a:off x="3279050" y="1128908"/>
            <a:ext cx="382500" cy="38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rgbClr val="F8B2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63;p35">
            <a:extLst>
              <a:ext uri="{FF2B5EF4-FFF2-40B4-BE49-F238E27FC236}">
                <a16:creationId xmlns:a16="http://schemas.microsoft.com/office/drawing/2014/main" id="{BC3954CC-0A7C-4A6D-AE90-D1AA6EE36A43}"/>
              </a:ext>
            </a:extLst>
          </p:cNvPr>
          <p:cNvSpPr/>
          <p:nvPr/>
        </p:nvSpPr>
        <p:spPr>
          <a:xfrm>
            <a:off x="6732240" y="1119349"/>
            <a:ext cx="387000" cy="3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98DF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未來展望</a:t>
            </a:r>
            <a:endParaRPr lang="ko-KR" altLang="en-US" dirty="0"/>
          </a:p>
        </p:txBody>
      </p:sp>
      <p:sp>
        <p:nvSpPr>
          <p:cNvPr id="3" name="Right Triangle 2"/>
          <p:cNvSpPr/>
          <p:nvPr/>
        </p:nvSpPr>
        <p:spPr>
          <a:xfrm rot="5400000">
            <a:off x="7525676" y="1098487"/>
            <a:ext cx="792090" cy="986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6565207" y="1867997"/>
            <a:ext cx="792090" cy="98640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5578798" y="2649244"/>
            <a:ext cx="792090" cy="98640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Triangle 10"/>
          <p:cNvSpPr/>
          <p:nvPr/>
        </p:nvSpPr>
        <p:spPr>
          <a:xfrm rot="5400000">
            <a:off x="4597152" y="3429744"/>
            <a:ext cx="792090" cy="98640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9"/>
          <p:cNvSpPr/>
          <p:nvPr/>
        </p:nvSpPr>
        <p:spPr>
          <a:xfrm>
            <a:off x="5196909" y="3917037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023636" y="1593178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 rot="1795255">
            <a:off x="7155688" y="2349301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6141558" y="3246116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93197" y="1227740"/>
            <a:ext cx="2373043" cy="673514"/>
            <a:chOff x="2113657" y="4283314"/>
            <a:chExt cx="3647460" cy="673514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6600"/>
                  </a:solidFill>
                  <a:cs typeface="Arial" pitchFamily="34" charset="0"/>
                </a:rPr>
                <a:t>將辨識技術擴充到其他場域</a:t>
              </a:r>
              <a:endParaRPr lang="ko-KR" altLang="en-US" sz="1200" b="1" dirty="0">
                <a:solidFill>
                  <a:srgbClr val="FF66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27639" y="1989809"/>
            <a:ext cx="2373043" cy="673514"/>
            <a:chOff x="2113657" y="4283314"/>
            <a:chExt cx="3647460" cy="673514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200" b="1" dirty="0">
                  <a:solidFill>
                    <a:schemeClr val="accent3"/>
                  </a:solidFill>
                  <a:cs typeface="Arial" pitchFamily="34" charset="0"/>
                </a:rPr>
                <a:t>??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7577" y="2786382"/>
            <a:ext cx="2373043" cy="673514"/>
            <a:chOff x="2113657" y="4283314"/>
            <a:chExt cx="3647460" cy="673514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chemeClr val="accent4"/>
                  </a:solidFill>
                  <a:cs typeface="Arial" pitchFamily="34" charset="0"/>
                </a:rPr>
                <a:t>讓學校引進此系統做管理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53393" y="3591581"/>
            <a:ext cx="2373043" cy="673514"/>
            <a:chOff x="2113657" y="4283314"/>
            <a:chExt cx="3647460" cy="673514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chemeClr val="accent5"/>
                  </a:solidFill>
                  <a:cs typeface="Arial" pitchFamily="34" charset="0"/>
                </a:rPr>
                <a:t>作為系上管理出缺席的工具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C71CF8-EAF7-4B37-A564-09DE055577E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BDC186-CCD4-4457-8CBE-ECC38432C453}"/>
              </a:ext>
            </a:extLst>
          </p:cNvPr>
          <p:cNvSpPr txBox="1"/>
          <p:nvPr/>
        </p:nvSpPr>
        <p:spPr>
          <a:xfrm>
            <a:off x="2051720" y="1748032"/>
            <a:ext cx="5832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07624"/>
                </a:solidFill>
              </a:rPr>
              <a:t>THANK YOU </a:t>
            </a:r>
            <a:endParaRPr lang="zh-TW" altLang="en-US" sz="6600" dirty="0">
              <a:solidFill>
                <a:srgbClr val="F076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solidFill>
                  <a:schemeClr val="accent5"/>
                </a:solidFill>
              </a:rPr>
              <a:t>  目錄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88446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88446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96346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377575" y="1026338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600" dirty="0">
                <a:cs typeface="Arial" pitchFamily="34" charset="0"/>
              </a:rPr>
              <a:t>創作動機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079428" y="158234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58234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66133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531070" y="1756692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079428" y="228021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28021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35921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079428" y="297809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297809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05709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9" name="Pentagon 128"/>
          <p:cNvSpPr/>
          <p:nvPr/>
        </p:nvSpPr>
        <p:spPr>
          <a:xfrm>
            <a:off x="2079428" y="367596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367596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375496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DE3C58-4050-404E-A39F-21BF55962957}"/>
              </a:ext>
            </a:extLst>
          </p:cNvPr>
          <p:cNvSpPr/>
          <p:nvPr/>
        </p:nvSpPr>
        <p:spPr>
          <a:xfrm>
            <a:off x="3378404" y="1698601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開發工具 </a:t>
            </a:r>
            <a:r>
              <a:rPr lang="en-US" altLang="zh-TW" sz="1600" dirty="0"/>
              <a:t>/ </a:t>
            </a:r>
            <a:r>
              <a:rPr lang="zh-TW" altLang="en-US" sz="1600" dirty="0"/>
              <a:t> 預期使用</a:t>
            </a:r>
            <a:r>
              <a:rPr lang="en-US" altLang="zh-TW" sz="1600" dirty="0"/>
              <a:t>API</a:t>
            </a:r>
          </a:p>
        </p:txBody>
      </p:sp>
      <p:sp>
        <p:nvSpPr>
          <p:cNvPr id="34" name="Pentagon 48">
            <a:extLst>
              <a:ext uri="{FF2B5EF4-FFF2-40B4-BE49-F238E27FC236}">
                <a16:creationId xmlns:a16="http://schemas.microsoft.com/office/drawing/2014/main" id="{8513EDA0-F11F-4D4A-93C4-B54709469801}"/>
              </a:ext>
            </a:extLst>
          </p:cNvPr>
          <p:cNvSpPr/>
          <p:nvPr/>
        </p:nvSpPr>
        <p:spPr>
          <a:xfrm>
            <a:off x="2079428" y="4407907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BCD7839-170D-4ADF-BDF6-73369810B967}"/>
              </a:ext>
            </a:extLst>
          </p:cNvPr>
          <p:cNvSpPr/>
          <p:nvPr/>
        </p:nvSpPr>
        <p:spPr>
          <a:xfrm>
            <a:off x="2974842" y="4407907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C95F4A52-CD0A-4CD2-B8C5-019F5F03E671}"/>
              </a:ext>
            </a:extLst>
          </p:cNvPr>
          <p:cNvSpPr txBox="1"/>
          <p:nvPr/>
        </p:nvSpPr>
        <p:spPr bwMode="auto">
          <a:xfrm>
            <a:off x="3366762" y="4536845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/>
              <a:t>預期效益 </a:t>
            </a:r>
            <a:r>
              <a:rPr lang="en-US" altLang="zh-TW"/>
              <a:t>&amp; </a:t>
            </a:r>
            <a:r>
              <a:rPr lang="zh-TW" altLang="en-US"/>
              <a:t>未來展望</a:t>
            </a:r>
            <a:endParaRPr lang="zh-TW" altLang="en-US" dirty="0"/>
          </a:p>
        </p:txBody>
      </p:sp>
      <p:sp>
        <p:nvSpPr>
          <p:cNvPr id="38" name="TextBox 130">
            <a:extLst>
              <a:ext uri="{FF2B5EF4-FFF2-40B4-BE49-F238E27FC236}">
                <a16:creationId xmlns:a16="http://schemas.microsoft.com/office/drawing/2014/main" id="{18C8D426-CC62-4451-AECC-436D5A91F11A}"/>
              </a:ext>
            </a:extLst>
          </p:cNvPr>
          <p:cNvSpPr txBox="1"/>
          <p:nvPr/>
        </p:nvSpPr>
        <p:spPr>
          <a:xfrm>
            <a:off x="2199053" y="443841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0817DF65-F754-47FD-AEBB-C9C87328226C}"/>
              </a:ext>
            </a:extLst>
          </p:cNvPr>
          <p:cNvSpPr txBox="1"/>
          <p:nvPr/>
        </p:nvSpPr>
        <p:spPr bwMode="auto">
          <a:xfrm>
            <a:off x="3366762" y="3794691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600" dirty="0">
                <a:cs typeface="Arial" pitchFamily="34" charset="0"/>
              </a:rPr>
              <a:t>商業模式</a:t>
            </a: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09E90432-38F4-4356-BF31-5167435D04F2}"/>
              </a:ext>
            </a:extLst>
          </p:cNvPr>
          <p:cNvSpPr txBox="1"/>
          <p:nvPr/>
        </p:nvSpPr>
        <p:spPr bwMode="auto">
          <a:xfrm>
            <a:off x="3366762" y="3135551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600" dirty="0">
                <a:cs typeface="Arial" pitchFamily="34" charset="0"/>
              </a:rPr>
              <a:t>運作流程 </a:t>
            </a:r>
            <a:r>
              <a:rPr lang="en-US" altLang="zh-TW" sz="1600" dirty="0">
                <a:cs typeface="Arial" pitchFamily="34" charset="0"/>
              </a:rPr>
              <a:t>&amp;</a:t>
            </a:r>
            <a:r>
              <a:rPr lang="zh-TW" altLang="en-US" sz="1600" dirty="0">
                <a:cs typeface="Arial" pitchFamily="34" charset="0"/>
              </a:rPr>
              <a:t> 使用者介面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90A6BAAB-7949-4DB6-B8CC-32581DA7F696}"/>
              </a:ext>
            </a:extLst>
          </p:cNvPr>
          <p:cNvSpPr txBox="1"/>
          <p:nvPr/>
        </p:nvSpPr>
        <p:spPr bwMode="auto">
          <a:xfrm>
            <a:off x="3366762" y="2422090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600" dirty="0">
                <a:cs typeface="Arial" pitchFamily="34" charset="0"/>
              </a:rPr>
              <a:t>系統功能 </a:t>
            </a:r>
            <a:r>
              <a:rPr lang="en-US" altLang="zh-TW" sz="1600" dirty="0">
                <a:cs typeface="Arial" pitchFamily="34" charset="0"/>
              </a:rPr>
              <a:t>&amp;</a:t>
            </a:r>
            <a:r>
              <a:rPr lang="zh-TW" altLang="en-US" sz="1600" dirty="0">
                <a:cs typeface="Arial" pitchFamily="34" charset="0"/>
              </a:rPr>
              <a:t> 系統特色</a:t>
            </a: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5"/>
                </a:solidFill>
              </a:rPr>
              <a:t>創作理念</a:t>
            </a:r>
            <a:endParaRPr lang="ko-KR" altLang="en-US" dirty="0"/>
          </a:p>
        </p:txBody>
      </p:sp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208614"/>
            <a:ext cx="2375816" cy="533525"/>
            <a:chOff x="7164288" y="856926"/>
            <a:chExt cx="1439711" cy="533525"/>
          </a:xfrm>
        </p:grpSpPr>
        <p:sp>
          <p:nvSpPr>
            <p:cNvPr id="21" name="TextBox 2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4288" y="1103513"/>
              <a:ext cx="1439711" cy="28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800"/>
                </a:spcAft>
              </a:pPr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學校</a:t>
              </a:r>
              <a:endPara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8184" y="2957293"/>
            <a:ext cx="2375816" cy="523586"/>
            <a:chOff x="7164288" y="856926"/>
            <a:chExt cx="1439711" cy="523586"/>
          </a:xfrm>
        </p:grpSpPr>
        <p:sp>
          <p:nvSpPr>
            <p:cNvPr id="24" name="TextBox 23"/>
            <p:cNvSpPr txBox="1"/>
            <p:nvPr/>
          </p:nvSpPr>
          <p:spPr>
            <a:xfrm>
              <a:off x="7164288" y="856926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rgbClr val="0070C0"/>
                  </a:solidFill>
                  <a:cs typeface="Arial" pitchFamily="34" charset="0"/>
                </a:rPr>
                <a:t>圖表化資料</a:t>
              </a:r>
              <a:endParaRPr lang="ko-KR" altLang="en-US" sz="1600" b="1" dirty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7544" y="1234636"/>
            <a:ext cx="2375816" cy="745891"/>
            <a:chOff x="7164288" y="856926"/>
            <a:chExt cx="1439711" cy="745891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7010" y="1103513"/>
              <a:ext cx="1046989" cy="49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能同時監督老師的授課情況跟學生的出席狀況</a:t>
              </a:r>
              <a:endParaRPr lang="en" altLang="zh-TW" sz="1200" b="1" dirty="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276" y="2937514"/>
            <a:ext cx="3458235" cy="926971"/>
            <a:chOff x="7160491" y="811125"/>
            <a:chExt cx="2095642" cy="926971"/>
          </a:xfrm>
        </p:grpSpPr>
        <p:sp>
          <p:nvSpPr>
            <p:cNvPr id="30" name="TextBox 29"/>
            <p:cNvSpPr txBox="1"/>
            <p:nvPr/>
          </p:nvSpPr>
          <p:spPr>
            <a:xfrm>
              <a:off x="7160491" y="811125"/>
              <a:ext cx="14397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b="1" dirty="0">
                  <a:solidFill>
                    <a:schemeClr val="accent4"/>
                  </a:solidFill>
                  <a:cs typeface="Arial" pitchFamily="34" charset="0"/>
                </a:rPr>
                <a:t>節省時間</a:t>
              </a:r>
            </a:p>
            <a:p>
              <a:pPr algn="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16422" y="1091765"/>
              <a:ext cx="1439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透過人臉辨識</a:t>
              </a:r>
              <a:endParaRPr lang="en-US" altLang="zh-TW" sz="1200" b="1" dirty="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zh-TW" altLang="en-US" sz="1200" b="1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省去點名的時間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66E188D-F87F-43C6-A811-548C29DFD93B}"/>
              </a:ext>
            </a:extLst>
          </p:cNvPr>
          <p:cNvSpPr/>
          <p:nvPr/>
        </p:nvSpPr>
        <p:spPr>
          <a:xfrm>
            <a:off x="1818493" y="118664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FFC000"/>
                </a:solidFill>
              </a:rPr>
              <a:t>雙向監督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8A5B3500-B2B9-450B-9BDA-7A76AD321BDC}"/>
              </a:ext>
            </a:extLst>
          </p:cNvPr>
          <p:cNvSpPr txBox="1"/>
          <p:nvPr/>
        </p:nvSpPr>
        <p:spPr>
          <a:xfrm>
            <a:off x="4829239" y="1187024"/>
            <a:ext cx="2375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FFC000"/>
                </a:solidFill>
                <a:cs typeface="Arial" pitchFamily="34" charset="0"/>
              </a:rPr>
              <a:t>目標客群</a:t>
            </a:r>
          </a:p>
          <a:p>
            <a:pPr algn="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FA61A1D8-BCE6-423E-8758-778E33411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472" y="1535011"/>
            <a:ext cx="550746" cy="550746"/>
          </a:xfrm>
          <a:prstGeom prst="rect">
            <a:avLst/>
          </a:prstGeom>
        </p:spPr>
      </p:pic>
      <p:pic>
        <p:nvPicPr>
          <p:cNvPr id="34" name="圖形 33">
            <a:extLst>
              <a:ext uri="{FF2B5EF4-FFF2-40B4-BE49-F238E27FC236}">
                <a16:creationId xmlns:a16="http://schemas.microsoft.com/office/drawing/2014/main" id="{CE759D2E-6C74-4228-8783-A7926D2E3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3772" y="3297379"/>
            <a:ext cx="611485" cy="611485"/>
          </a:xfrm>
          <a:prstGeom prst="rect">
            <a:avLst/>
          </a:prstGeom>
        </p:spPr>
      </p:pic>
      <p:pic>
        <p:nvPicPr>
          <p:cNvPr id="36" name="圖形 35">
            <a:extLst>
              <a:ext uri="{FF2B5EF4-FFF2-40B4-BE49-F238E27FC236}">
                <a16:creationId xmlns:a16="http://schemas.microsoft.com/office/drawing/2014/main" id="{BF6DC433-C375-4FDB-A5DE-A4E6E54B32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4955" y="1511635"/>
            <a:ext cx="603806" cy="603806"/>
          </a:xfrm>
          <a:prstGeom prst="rect">
            <a:avLst/>
          </a:prstGeom>
        </p:spPr>
      </p:pic>
      <p:pic>
        <p:nvPicPr>
          <p:cNvPr id="42" name="圖形 41">
            <a:extLst>
              <a:ext uri="{FF2B5EF4-FFF2-40B4-BE49-F238E27FC236}">
                <a16:creationId xmlns:a16="http://schemas.microsoft.com/office/drawing/2014/main" id="{4B8F7653-13FC-4B12-8FF1-0ADD3C3F9A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3874" y="3277513"/>
            <a:ext cx="678963" cy="678963"/>
          </a:xfrm>
          <a:prstGeom prst="rect">
            <a:avLst/>
          </a:prstGeom>
        </p:spPr>
      </p:pic>
      <p:sp>
        <p:nvSpPr>
          <p:cNvPr id="43" name="TextBox 30">
            <a:extLst>
              <a:ext uri="{FF2B5EF4-FFF2-40B4-BE49-F238E27FC236}">
                <a16:creationId xmlns:a16="http://schemas.microsoft.com/office/drawing/2014/main" id="{EF8B328C-1EE5-421C-B482-43A997665A22}"/>
              </a:ext>
            </a:extLst>
          </p:cNvPr>
          <p:cNvSpPr txBox="1"/>
          <p:nvPr/>
        </p:nvSpPr>
        <p:spPr>
          <a:xfrm>
            <a:off x="6183604" y="3358355"/>
            <a:ext cx="23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能將出席紀錄由報表方式呈現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24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3437F-42BB-4157-A8A8-529B970C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	</a:t>
            </a:r>
            <a:r>
              <a:rPr lang="zh-TW" altLang="en-US" dirty="0"/>
              <a:t>  </a:t>
            </a:r>
            <a:r>
              <a:rPr lang="zh-TW" altLang="en-US" sz="4000" dirty="0"/>
              <a:t>開發工具</a:t>
            </a:r>
            <a:endParaRPr lang="zh-TW" altLang="en-US" dirty="0"/>
          </a:p>
        </p:txBody>
      </p:sp>
      <p:graphicFrame>
        <p:nvGraphicFramePr>
          <p:cNvPr id="3" name="Google Shape;213;p27">
            <a:extLst>
              <a:ext uri="{FF2B5EF4-FFF2-40B4-BE49-F238E27FC236}">
                <a16:creationId xmlns:a16="http://schemas.microsoft.com/office/drawing/2014/main" id="{07C422FF-ACDB-47C8-BC98-30EB141E1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892133"/>
              </p:ext>
            </p:extLst>
          </p:nvPr>
        </p:nvGraphicFramePr>
        <p:xfrm>
          <a:off x="1608448" y="792005"/>
          <a:ext cx="7524328" cy="184441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4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600" b="1" u="none" strike="noStrike" cap="none">
                        <a:solidFill>
                          <a:srgbClr val="61B4F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類別</a:t>
                      </a:r>
                      <a:endParaRPr sz="1600" b="1" u="none" strike="noStrike" cap="none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</a:t>
                      </a:r>
                      <a:endParaRPr sz="1600" b="1" u="none" strike="noStrike" cap="none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說明</a:t>
                      </a:r>
                      <a:endParaRPr sz="1600" b="1" u="none" strike="noStrike" cap="none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2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Face API</a:t>
                      </a:r>
                      <a:endParaRPr sz="1600" b="1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使用者</a:t>
                      </a:r>
                      <a:r>
                        <a:rPr lang="zh-TW" altLang="en-US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登入</a:t>
                      </a:r>
                      <a:endParaRPr sz="1600" b="1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新增資料庫中</a:t>
                      </a:r>
                      <a:r>
                        <a:rPr lang="zh-TW" altLang="en-US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學生</a:t>
                      </a: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</a:t>
                      </a:r>
                      <a:endParaRPr sz="1600" b="1" u="none" strike="noStrike" cap="none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zh-TW" altLang="en-US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學生</a:t>
                      </a: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b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</a:b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當</a:t>
                      </a:r>
                      <a:r>
                        <a:rPr lang="zh-TW" altLang="en-US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學生登入系統時</a:t>
                      </a: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，將其資料加入資料庫</a:t>
                      </a:r>
                      <a:endParaRPr sz="1600" b="1" u="none" strike="noStrike" cap="none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2857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使用者比對</a:t>
                      </a:r>
                      <a:endParaRPr sz="1600" b="1" u="none" strike="noStrike" cap="none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快速搜尋</a:t>
                      </a:r>
                      <a:endParaRPr sz="1600" b="1" u="none" strike="noStrike" cap="none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使用人臉特徵快速比對演算法，</a:t>
                      </a:r>
                      <a:b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</a:b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在資料庫內搜尋</a:t>
                      </a:r>
                      <a:r>
                        <a:rPr lang="zh-TW" altLang="en-US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學生的</a:t>
                      </a:r>
                      <a:r>
                        <a:rPr lang="en" sz="1600" b="1" dirty="0">
                          <a:solidFill>
                            <a:srgbClr val="3F3F3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身分</a:t>
                      </a:r>
                      <a:endParaRPr sz="1600" b="1" u="none" strike="noStrike" cap="none" dirty="0">
                        <a:solidFill>
                          <a:srgbClr val="3F3F3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0F43E5-FCFE-4555-AA29-9F1752607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33491"/>
              </p:ext>
            </p:extLst>
          </p:nvPr>
        </p:nvGraphicFramePr>
        <p:xfrm>
          <a:off x="1608448" y="2636422"/>
          <a:ext cx="7524328" cy="1512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5915">
                  <a:extLst>
                    <a:ext uri="{9D8B030D-6E8A-4147-A177-3AD203B41FA5}">
                      <a16:colId xmlns:a16="http://schemas.microsoft.com/office/drawing/2014/main" val="3203840938"/>
                    </a:ext>
                  </a:extLst>
                </a:gridCol>
                <a:gridCol w="6768413">
                  <a:extLst>
                    <a:ext uri="{9D8B030D-6E8A-4147-A177-3AD203B41FA5}">
                      <a16:colId xmlns:a16="http://schemas.microsoft.com/office/drawing/2014/main" val="308555401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前端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7643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後端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 &amp; PYTHON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2727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資料庫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MYSQL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90616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A33330D0-A2DD-4FFD-8324-ABF7F1D45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80218"/>
            <a:ext cx="864096" cy="4133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C8CEAA-E693-45D6-A2DC-C04BBE34A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4" y="1347614"/>
            <a:ext cx="1403648" cy="7228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A542531-7073-421A-8B19-E06240AFC1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37356"/>
            <a:ext cx="1628665" cy="5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系統功能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76056" y="1131590"/>
            <a:ext cx="3456384" cy="708252"/>
            <a:chOff x="7164288" y="856926"/>
            <a:chExt cx="1439711" cy="708252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accent5"/>
                  </a:solidFill>
                  <a:cs typeface="Arial" pitchFamily="34" charset="0"/>
                </a:rPr>
                <a:t>即時監控</a:t>
              </a:r>
              <a:endParaRPr lang="ko-KR" altLang="en-US" sz="14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76056" y="3583064"/>
            <a:ext cx="3456384" cy="708252"/>
            <a:chOff x="7164288" y="856926"/>
            <a:chExt cx="1439711" cy="708252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accent2"/>
                  </a:solidFill>
                  <a:cs typeface="Arial" pitchFamily="34" charset="0"/>
                </a:rPr>
                <a:t>課表管理</a:t>
              </a:r>
              <a:endParaRPr lang="ko-KR" altLang="en-US" sz="14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6056" y="1948748"/>
            <a:ext cx="3456384" cy="708252"/>
            <a:chOff x="7164288" y="856926"/>
            <a:chExt cx="1439711" cy="708252"/>
          </a:xfrm>
        </p:grpSpPr>
        <p:sp>
          <p:nvSpPr>
            <p:cNvPr id="33" name="TextBox 32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accent4"/>
                  </a:solidFill>
                  <a:cs typeface="Arial" pitchFamily="34" charset="0"/>
                </a:rPr>
                <a:t>雙向監督</a:t>
              </a:r>
              <a:endParaRPr lang="ko-KR" altLang="en-US" sz="14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76056" y="2765906"/>
            <a:ext cx="3456384" cy="708252"/>
            <a:chOff x="7164288" y="856926"/>
            <a:chExt cx="1439711" cy="708252"/>
          </a:xfrm>
        </p:grpSpPr>
        <p:sp>
          <p:nvSpPr>
            <p:cNvPr id="36" name="TextBox 35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accent3"/>
                  </a:solidFill>
                  <a:cs typeface="Arial" pitchFamily="34" charset="0"/>
                </a:rPr>
                <a:t>圖表化呈現出席狀況</a:t>
              </a:r>
              <a:endParaRPr lang="ko-KR" alt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93AA79-A677-4135-8928-5040343F6551}"/>
              </a:ext>
            </a:extLst>
          </p:cNvPr>
          <p:cNvSpPr txBox="1"/>
          <p:nvPr/>
        </p:nvSpPr>
        <p:spPr>
          <a:xfrm>
            <a:off x="1187624" y="225652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放系統圖片</a:t>
            </a:r>
          </a:p>
        </p:txBody>
      </p:sp>
    </p:spTree>
    <p:extLst>
      <p:ext uri="{BB962C8B-B14F-4D97-AF65-F5344CB8AC3E}">
        <p14:creationId xmlns:p14="http://schemas.microsoft.com/office/powerpoint/2010/main" val="187529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系統特色</a:t>
            </a:r>
            <a:endParaRPr lang="ko-KR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E0C8C-3D18-4549-8315-E2223801A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71" y="893787"/>
            <a:ext cx="1130657" cy="9666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EAD6723-3D48-428D-91BE-BF5DDC1D652E}"/>
              </a:ext>
            </a:extLst>
          </p:cNvPr>
          <p:cNvSpPr txBox="1"/>
          <p:nvPr/>
        </p:nvSpPr>
        <p:spPr>
          <a:xfrm>
            <a:off x="2195736" y="116649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2"/>
                </a:solidFill>
              </a:rPr>
              <a:t>傳統點名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ACD521-1388-422C-A6F3-391EA42DE687}"/>
              </a:ext>
            </a:extLst>
          </p:cNvPr>
          <p:cNvSpPr txBox="1"/>
          <p:nvPr/>
        </p:nvSpPr>
        <p:spPr>
          <a:xfrm>
            <a:off x="5724128" y="115141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5"/>
                </a:solidFill>
              </a:rPr>
              <a:t>我們系統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6106AF-16E0-4C29-9DB3-A0CB3A9ACDBF}"/>
              </a:ext>
            </a:extLst>
          </p:cNvPr>
          <p:cNvSpPr txBox="1"/>
          <p:nvPr/>
        </p:nvSpPr>
        <p:spPr>
          <a:xfrm>
            <a:off x="1823391" y="1990410"/>
            <a:ext cx="2832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找人代點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老師偷懶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耗時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難以整理點名紀錄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2B664D-5795-4574-85C7-F39E485E7958}"/>
              </a:ext>
            </a:extLst>
          </p:cNvPr>
          <p:cNvSpPr txBox="1"/>
          <p:nvPr/>
        </p:nvSpPr>
        <p:spPr>
          <a:xfrm>
            <a:off x="5220072" y="1990410"/>
            <a:ext cx="3923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透過人臉辨識點名解決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設定上下課時間監督老師上課時數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辨識一張不需一秒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可將所需的資料圖表化呈現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CBE7F28-A8CB-4CA7-A1C5-65D1AF178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11710"/>
            <a:ext cx="1224136" cy="15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系統特色</a:t>
            </a:r>
            <a:endParaRPr lang="ko-KR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E0C8C-3D18-4549-8315-E2223801A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71" y="893787"/>
            <a:ext cx="1130657" cy="9666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EAD6723-3D48-428D-91BE-BF5DDC1D652E}"/>
              </a:ext>
            </a:extLst>
          </p:cNvPr>
          <p:cNvSpPr txBox="1"/>
          <p:nvPr/>
        </p:nvSpPr>
        <p:spPr>
          <a:xfrm>
            <a:off x="2123728" y="1177053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accent2"/>
                </a:solidFill>
              </a:rPr>
              <a:t>zuvio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ACD521-1388-422C-A6F3-391EA42DE687}"/>
              </a:ext>
            </a:extLst>
          </p:cNvPr>
          <p:cNvSpPr txBox="1"/>
          <p:nvPr/>
        </p:nvSpPr>
        <p:spPr>
          <a:xfrm>
            <a:off x="5724128" y="115141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5"/>
                </a:solidFill>
              </a:rPr>
              <a:t>我們系統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6106AF-16E0-4C29-9DB3-A0CB3A9ACDBF}"/>
              </a:ext>
            </a:extLst>
          </p:cNvPr>
          <p:cNvSpPr txBox="1"/>
          <p:nvPr/>
        </p:nvSpPr>
        <p:spPr>
          <a:xfrm>
            <a:off x="1823391" y="1990410"/>
            <a:ext cx="2832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找人代點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老師偷懶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耗時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難以整理點名紀錄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2B664D-5795-4574-85C7-F39E485E7958}"/>
              </a:ext>
            </a:extLst>
          </p:cNvPr>
          <p:cNvSpPr txBox="1"/>
          <p:nvPr/>
        </p:nvSpPr>
        <p:spPr>
          <a:xfrm>
            <a:off x="5220072" y="1990410"/>
            <a:ext cx="3923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透過人臉辨識點名解決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設定上下課時間監督老師上課時數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辨識一張不需一秒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可將所需的資料圖表化呈現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CBE7F28-A8CB-4CA7-A1C5-65D1AF178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11710"/>
            <a:ext cx="1224136" cy="15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運作流程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4543" y="1168566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Rounded Rectangle 6"/>
          <p:cNvSpPr/>
          <p:nvPr/>
        </p:nvSpPr>
        <p:spPr>
          <a:xfrm>
            <a:off x="6092771" y="1749804"/>
            <a:ext cx="383905" cy="39031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Rectangle 36"/>
          <p:cNvSpPr/>
          <p:nvPr/>
        </p:nvSpPr>
        <p:spPr>
          <a:xfrm>
            <a:off x="2422563" y="1784502"/>
            <a:ext cx="383904" cy="32091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ounded Rectangle 27"/>
          <p:cNvSpPr/>
          <p:nvPr/>
        </p:nvSpPr>
        <p:spPr>
          <a:xfrm>
            <a:off x="1188766" y="1780034"/>
            <a:ext cx="429418" cy="32985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5755" y="2916709"/>
            <a:ext cx="146065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1"/>
                </a:solidFill>
                <a:cs typeface="Arial" pitchFamily="34" charset="0"/>
              </a:rPr>
              <a:t>出席報表分析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4520" y="2855486"/>
            <a:ext cx="1012018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2"/>
                </a:solidFill>
                <a:cs typeface="Arial" pitchFamily="34" charset="0"/>
              </a:rPr>
              <a:t>搜尋</a:t>
            </a:r>
            <a:endParaRPr lang="en-US" altLang="zh-TW" sz="1600" b="1" dirty="0">
              <a:solidFill>
                <a:schemeClr val="accent2"/>
              </a:solidFill>
              <a:cs typeface="Arial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2"/>
                </a:solidFill>
                <a:cs typeface="Arial" pitchFamily="34" charset="0"/>
              </a:rPr>
              <a:t>出席狀況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0994" y="2921649"/>
            <a:ext cx="1209099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3"/>
                </a:solidFill>
                <a:cs typeface="Arial" pitchFamily="34" charset="0"/>
              </a:rPr>
              <a:t>回傳資料庫</a:t>
            </a:r>
            <a:endParaRPr lang="en-US" altLang="ko-KR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0756" y="2685605"/>
            <a:ext cx="1098649" cy="1231106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endParaRPr lang="en-US" altLang="zh-TW" sz="1600" b="1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/>
            <a:r>
              <a:rPr lang="zh-TW" altLang="en-US" sz="1600" b="1" dirty="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</a:t>
            </a:r>
            <a:endParaRPr lang="en-US" altLang="zh-TW" sz="1600" b="1" dirty="0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/>
            <a:r>
              <a:rPr lang="zh-TW" altLang="en-US" sz="1600" b="1" dirty="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人臉辨識模型</a:t>
            </a:r>
          </a:p>
          <a:p>
            <a:pPr algn="ctr"/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6610" y="2993381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lvl="0"/>
            <a:r>
              <a:rPr lang="zh-TW" altLang="en-US" sz="1600" b="1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擷取影像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156962" y="2465424"/>
            <a:ext cx="0" cy="3223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49239" y="2458918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69823" y="2465424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90407" y="2458918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10991" y="2465424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24328" y="2465424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55BF7A7-5A3C-4080-9298-AF09ECDC0D0B}"/>
              </a:ext>
            </a:extLst>
          </p:cNvPr>
          <p:cNvSpPr/>
          <p:nvPr/>
        </p:nvSpPr>
        <p:spPr>
          <a:xfrm>
            <a:off x="577726" y="2931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開啟錄影機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6CC37A-9D94-4AE8-86FC-B94954CB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11" y="1763614"/>
            <a:ext cx="400125" cy="4001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7E85271-94B4-4A8E-B939-3CA8A0E1F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27" y="1809662"/>
            <a:ext cx="367684" cy="36768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331D3AE-48AA-45B0-8DE9-E2B07966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99" y="1678273"/>
            <a:ext cx="570805" cy="5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使用者介面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5682" y="2863930"/>
            <a:ext cx="1833846" cy="1179139"/>
            <a:chOff x="3779911" y="3327771"/>
            <a:chExt cx="1584177" cy="1179139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818" y="2863930"/>
            <a:ext cx="1833846" cy="1179139"/>
            <a:chOff x="3779911" y="3327771"/>
            <a:chExt cx="1584177" cy="1179139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6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69954" y="2863930"/>
            <a:ext cx="1833846" cy="1179139"/>
            <a:chOff x="3779911" y="3327771"/>
            <a:chExt cx="1584177" cy="1179139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12090" y="2863930"/>
            <a:ext cx="1833846" cy="1179139"/>
            <a:chOff x="3779911" y="3327771"/>
            <a:chExt cx="1584177" cy="1179139"/>
          </a:xfrm>
        </p:grpSpPr>
        <p:sp>
          <p:nvSpPr>
            <p:cNvPr id="3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519A9CDA-5C96-4BDC-9D11-825F6B4B911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9BFBB97-094D-4FB3-9C7A-DBEE71FC097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1905BD8-2F76-4957-80C8-92C9E1288C8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A1FF9198-D370-457A-80AB-E59C5435F57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460</Words>
  <Application>Microsoft Office PowerPoint</Application>
  <PresentationFormat>如螢幕大小 (16:9)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 Unicode MS</vt:lpstr>
      <vt:lpstr>맑은 고딕</vt:lpstr>
      <vt:lpstr>Microsoft JhengHei</vt:lpstr>
      <vt:lpstr>Arial</vt:lpstr>
      <vt:lpstr>Wingdings</vt:lpstr>
      <vt:lpstr>Cover and End Slide Master</vt:lpstr>
      <vt:lpstr>Contents Slide Master</vt:lpstr>
      <vt:lpstr>Section Break Slide Master</vt:lpstr>
      <vt:lpstr>點名系統</vt:lpstr>
      <vt:lpstr>  目錄 </vt:lpstr>
      <vt:lpstr>創作理念</vt:lpstr>
      <vt:lpstr>    開發工具</vt:lpstr>
      <vt:lpstr>系統功能</vt:lpstr>
      <vt:lpstr>系統特色</vt:lpstr>
      <vt:lpstr>系統特色</vt:lpstr>
      <vt:lpstr>運作流程</vt:lpstr>
      <vt:lpstr>使用者介面</vt:lpstr>
      <vt:lpstr>商業模式</vt:lpstr>
      <vt:lpstr>預期效益</vt:lpstr>
      <vt:lpstr>未來展望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yuan</cp:lastModifiedBy>
  <cp:revision>101</cp:revision>
  <dcterms:created xsi:type="dcterms:W3CDTF">2016-12-01T00:32:25Z</dcterms:created>
  <dcterms:modified xsi:type="dcterms:W3CDTF">2019-08-27T06:10:34Z</dcterms:modified>
</cp:coreProperties>
</file>