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notesSlides/notesSlide2.xml" ContentType="application/vnd.openxmlformats-officedocument.presentationml.notesSl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2"/>
  </p:sldMasterIdLst>
  <p:notesMasterIdLst>
    <p:notesMasterId r:id="rId118"/>
  </p:notesMasterIdLst>
  <p:sldIdLst>
    <p:sldId id="419" r:id="rId3"/>
    <p:sldId id="420" r:id="rId4"/>
    <p:sldId id="423" r:id="rId5"/>
    <p:sldId id="528" r:id="rId6"/>
    <p:sldId id="427" r:id="rId7"/>
    <p:sldId id="529" r:id="rId8"/>
    <p:sldId id="391" r:id="rId9"/>
    <p:sldId id="530" r:id="rId10"/>
    <p:sldId id="425" r:id="rId11"/>
    <p:sldId id="426" r:id="rId12"/>
    <p:sldId id="266" r:id="rId13"/>
    <p:sldId id="268" r:id="rId14"/>
    <p:sldId id="267" r:id="rId15"/>
    <p:sldId id="394" r:id="rId16"/>
    <p:sldId id="393" r:id="rId17"/>
    <p:sldId id="538" r:id="rId18"/>
    <p:sldId id="271" r:id="rId19"/>
    <p:sldId id="536" r:id="rId20"/>
    <p:sldId id="537" r:id="rId21"/>
    <p:sldId id="392" r:id="rId22"/>
    <p:sldId id="277" r:id="rId23"/>
    <p:sldId id="281" r:id="rId24"/>
    <p:sldId id="279" r:id="rId25"/>
    <p:sldId id="531" r:id="rId26"/>
    <p:sldId id="532" r:id="rId27"/>
    <p:sldId id="370" r:id="rId28"/>
    <p:sldId id="284" r:id="rId29"/>
    <p:sldId id="363" r:id="rId30"/>
    <p:sldId id="287" r:id="rId31"/>
    <p:sldId id="533" r:id="rId32"/>
    <p:sldId id="513" r:id="rId33"/>
    <p:sldId id="514" r:id="rId34"/>
    <p:sldId id="549" r:id="rId35"/>
    <p:sldId id="539" r:id="rId36"/>
    <p:sldId id="535" r:id="rId37"/>
    <p:sldId id="517" r:id="rId38"/>
    <p:sldId id="431" r:id="rId39"/>
    <p:sldId id="432" r:id="rId40"/>
    <p:sldId id="433" r:id="rId41"/>
    <p:sldId id="434" r:id="rId42"/>
    <p:sldId id="435" r:id="rId43"/>
    <p:sldId id="518" r:id="rId44"/>
    <p:sldId id="437" r:id="rId45"/>
    <p:sldId id="438" r:id="rId46"/>
    <p:sldId id="439" r:id="rId47"/>
    <p:sldId id="440" r:id="rId48"/>
    <p:sldId id="441" r:id="rId49"/>
    <p:sldId id="442" r:id="rId50"/>
    <p:sldId id="443" r:id="rId51"/>
    <p:sldId id="519" r:id="rId52"/>
    <p:sldId id="540" r:id="rId53"/>
    <p:sldId id="542" r:id="rId54"/>
    <p:sldId id="444" r:id="rId55"/>
    <p:sldId id="541" r:id="rId56"/>
    <p:sldId id="445" r:id="rId57"/>
    <p:sldId id="545" r:id="rId58"/>
    <p:sldId id="446" r:id="rId59"/>
    <p:sldId id="543" r:id="rId60"/>
    <p:sldId id="520" r:id="rId61"/>
    <p:sldId id="448" r:id="rId62"/>
    <p:sldId id="449" r:id="rId63"/>
    <p:sldId id="521" r:id="rId64"/>
    <p:sldId id="544" r:id="rId65"/>
    <p:sldId id="451" r:id="rId66"/>
    <p:sldId id="450" r:id="rId67"/>
    <p:sldId id="546" r:id="rId68"/>
    <p:sldId id="452" r:id="rId69"/>
    <p:sldId id="453" r:id="rId70"/>
    <p:sldId id="454" r:id="rId71"/>
    <p:sldId id="455" r:id="rId72"/>
    <p:sldId id="456" r:id="rId73"/>
    <p:sldId id="522" r:id="rId74"/>
    <p:sldId id="457" r:id="rId75"/>
    <p:sldId id="548" r:id="rId76"/>
    <p:sldId id="458" r:id="rId77"/>
    <p:sldId id="459" r:id="rId78"/>
    <p:sldId id="523" r:id="rId79"/>
    <p:sldId id="524" r:id="rId80"/>
    <p:sldId id="461" r:id="rId81"/>
    <p:sldId id="525" r:id="rId82"/>
    <p:sldId id="462" r:id="rId83"/>
    <p:sldId id="463" r:id="rId84"/>
    <p:sldId id="516" r:id="rId85"/>
    <p:sldId id="515" r:id="rId86"/>
    <p:sldId id="547" r:id="rId87"/>
    <p:sldId id="464" r:id="rId88"/>
    <p:sldId id="465" r:id="rId89"/>
    <p:sldId id="526" r:id="rId90"/>
    <p:sldId id="466" r:id="rId91"/>
    <p:sldId id="527" r:id="rId92"/>
    <p:sldId id="468" r:id="rId93"/>
    <p:sldId id="469" r:id="rId94"/>
    <p:sldId id="470" r:id="rId95"/>
    <p:sldId id="471" r:id="rId96"/>
    <p:sldId id="472" r:id="rId97"/>
    <p:sldId id="473" r:id="rId98"/>
    <p:sldId id="474" r:id="rId99"/>
    <p:sldId id="475" r:id="rId100"/>
    <p:sldId id="476" r:id="rId101"/>
    <p:sldId id="477" r:id="rId102"/>
    <p:sldId id="478" r:id="rId103"/>
    <p:sldId id="479" r:id="rId104"/>
    <p:sldId id="480" r:id="rId105"/>
    <p:sldId id="481" r:id="rId106"/>
    <p:sldId id="482" r:id="rId107"/>
    <p:sldId id="483" r:id="rId108"/>
    <p:sldId id="484" r:id="rId109"/>
    <p:sldId id="503" r:id="rId110"/>
    <p:sldId id="504" r:id="rId111"/>
    <p:sldId id="505" r:id="rId112"/>
    <p:sldId id="506" r:id="rId113"/>
    <p:sldId id="512" r:id="rId114"/>
    <p:sldId id="509" r:id="rId115"/>
    <p:sldId id="510" r:id="rId116"/>
    <p:sldId id="511" r:id="rId117"/>
  </p:sldIdLst>
  <p:sldSz cx="9144000" cy="6858000" type="screen4x3"/>
  <p:notesSz cx="6858000" cy="9144000"/>
  <p:defaultTextStyle>
    <a:defPPr>
      <a:defRPr lang="en-US"/>
    </a:defPPr>
    <a:lvl1pPr algn="l" defTabSz="449263" rtl="0" eaLnBrk="0" fontAlgn="base" hangingPunct="0">
      <a:spcBef>
        <a:spcPct val="0"/>
      </a:spcBef>
      <a:spcAft>
        <a:spcPct val="0"/>
      </a:spcAft>
      <a:defRPr kern="1200">
        <a:solidFill>
          <a:schemeClr val="folHlink"/>
        </a:solidFill>
        <a:latin typeface="Times New Roman" panose="02020603050405020304" pitchFamily="18" charset="0"/>
        <a:ea typeface="+mn-ea"/>
        <a:cs typeface="+mn-cs"/>
      </a:defRPr>
    </a:lvl1pPr>
    <a:lvl2pPr marL="381000" indent="76200" algn="l" defTabSz="449263" rtl="0" eaLnBrk="0" fontAlgn="base" hangingPunct="0">
      <a:spcBef>
        <a:spcPct val="0"/>
      </a:spcBef>
      <a:spcAft>
        <a:spcPct val="0"/>
      </a:spcAft>
      <a:defRPr kern="1200">
        <a:solidFill>
          <a:schemeClr val="folHlink"/>
        </a:solidFill>
        <a:latin typeface="Times New Roman" panose="02020603050405020304" pitchFamily="18" charset="0"/>
        <a:ea typeface="+mn-ea"/>
        <a:cs typeface="+mn-cs"/>
      </a:defRPr>
    </a:lvl2pPr>
    <a:lvl3pPr marL="762000" indent="152400" algn="l" defTabSz="449263" rtl="0" eaLnBrk="0" fontAlgn="base" hangingPunct="0">
      <a:spcBef>
        <a:spcPct val="0"/>
      </a:spcBef>
      <a:spcAft>
        <a:spcPct val="0"/>
      </a:spcAft>
      <a:defRPr kern="1200">
        <a:solidFill>
          <a:schemeClr val="folHlink"/>
        </a:solidFill>
        <a:latin typeface="Times New Roman" panose="02020603050405020304" pitchFamily="18" charset="0"/>
        <a:ea typeface="+mn-ea"/>
        <a:cs typeface="+mn-cs"/>
      </a:defRPr>
    </a:lvl3pPr>
    <a:lvl4pPr marL="1143000" indent="228600" algn="l" defTabSz="449263" rtl="0" eaLnBrk="0" fontAlgn="base" hangingPunct="0">
      <a:spcBef>
        <a:spcPct val="0"/>
      </a:spcBef>
      <a:spcAft>
        <a:spcPct val="0"/>
      </a:spcAft>
      <a:defRPr kern="1200">
        <a:solidFill>
          <a:schemeClr val="folHlink"/>
        </a:solidFill>
        <a:latin typeface="Times New Roman" panose="02020603050405020304" pitchFamily="18" charset="0"/>
        <a:ea typeface="+mn-ea"/>
        <a:cs typeface="+mn-cs"/>
      </a:defRPr>
    </a:lvl4pPr>
    <a:lvl5pPr marL="1524000" indent="304800" algn="l" defTabSz="449263" rtl="0" eaLnBrk="0" fontAlgn="base" hangingPunct="0">
      <a:spcBef>
        <a:spcPct val="0"/>
      </a:spcBef>
      <a:spcAft>
        <a:spcPct val="0"/>
      </a:spcAft>
      <a:defRPr kern="1200">
        <a:solidFill>
          <a:schemeClr val="folHlink"/>
        </a:solidFill>
        <a:latin typeface="Times New Roman" panose="02020603050405020304" pitchFamily="18" charset="0"/>
        <a:ea typeface="+mn-ea"/>
        <a:cs typeface="+mn-cs"/>
      </a:defRPr>
    </a:lvl5pPr>
    <a:lvl6pPr marL="2286000" algn="l" defTabSz="914400" rtl="0" eaLnBrk="1" latinLnBrk="0" hangingPunct="1">
      <a:defRPr kern="1200">
        <a:solidFill>
          <a:schemeClr val="folHlink"/>
        </a:solidFill>
        <a:latin typeface="Times New Roman" panose="02020603050405020304" pitchFamily="18" charset="0"/>
        <a:ea typeface="+mn-ea"/>
        <a:cs typeface="+mn-cs"/>
      </a:defRPr>
    </a:lvl6pPr>
    <a:lvl7pPr marL="2743200" algn="l" defTabSz="914400" rtl="0" eaLnBrk="1" latinLnBrk="0" hangingPunct="1">
      <a:defRPr kern="1200">
        <a:solidFill>
          <a:schemeClr val="folHlink"/>
        </a:solidFill>
        <a:latin typeface="Times New Roman" panose="02020603050405020304" pitchFamily="18" charset="0"/>
        <a:ea typeface="+mn-ea"/>
        <a:cs typeface="+mn-cs"/>
      </a:defRPr>
    </a:lvl7pPr>
    <a:lvl8pPr marL="3200400" algn="l" defTabSz="914400" rtl="0" eaLnBrk="1" latinLnBrk="0" hangingPunct="1">
      <a:defRPr kern="1200">
        <a:solidFill>
          <a:schemeClr val="folHlink"/>
        </a:solidFill>
        <a:latin typeface="Times New Roman" panose="02020603050405020304" pitchFamily="18" charset="0"/>
        <a:ea typeface="+mn-ea"/>
        <a:cs typeface="+mn-cs"/>
      </a:defRPr>
    </a:lvl8pPr>
    <a:lvl9pPr marL="3657600" algn="l" defTabSz="914400" rtl="0" eaLnBrk="1" latinLnBrk="0" hangingPunct="1">
      <a:defRPr kern="1200">
        <a:solidFill>
          <a:schemeClr val="folHlink"/>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Default Section" id="{E65218EB-F4B7-4A7E-8E0F-E2548FDEC513}">
          <p14:sldIdLst>
            <p14:sldId id="419"/>
            <p14:sldId id="420"/>
            <p14:sldId id="423"/>
          </p14:sldIdLst>
        </p14:section>
        <p14:section name="Лингвистические критерии" id="{AF26F676-E06F-4EDB-BB89-3F2C0EFEC6B8}">
          <p14:sldIdLst>
            <p14:sldId id="528"/>
            <p14:sldId id="427"/>
            <p14:sldId id="529"/>
            <p14:sldId id="391"/>
            <p14:sldId id="530"/>
            <p14:sldId id="425"/>
            <p14:sldId id="426"/>
            <p14:sldId id="266"/>
          </p14:sldIdLst>
        </p14:section>
        <p14:section name="Коллокации: определение, ориентированное на стастику" id="{2924CECF-7F45-411F-9B3E-FC045062CF34}">
          <p14:sldIdLst>
            <p14:sldId id="268"/>
            <p14:sldId id="267"/>
            <p14:sldId id="394"/>
            <p14:sldId id="393"/>
            <p14:sldId id="538"/>
            <p14:sldId id="271"/>
            <p14:sldId id="536"/>
            <p14:sldId id="537"/>
          </p14:sldIdLst>
        </p14:section>
        <p14:section name="Параметры кандидата в коллокаты" id="{86635E07-099D-4E79-8953-2113C0B720D2}">
          <p14:sldIdLst>
            <p14:sldId id="392"/>
            <p14:sldId id="277"/>
            <p14:sldId id="281"/>
            <p14:sldId id="279"/>
            <p14:sldId id="531"/>
            <p14:sldId id="532"/>
            <p14:sldId id="370"/>
            <p14:sldId id="284"/>
            <p14:sldId id="363"/>
            <p14:sldId id="287"/>
            <p14:sldId id="533"/>
          </p14:sldIdLst>
        </p14:section>
        <p14:section name="Сбор биграм: границы предложений" id="{F9615C9F-EE06-4D04-A4DF-AD40236EF942}">
          <p14:sldIdLst>
            <p14:sldId id="513"/>
            <p14:sldId id="514"/>
            <p14:sldId id="549"/>
            <p14:sldId id="539"/>
            <p14:sldId id="535"/>
          </p14:sldIdLst>
        </p14:section>
        <p14:section name="Частота + частеречные фильтры" id="{C59C9512-5E83-4044-94B4-F880084547D1}">
          <p14:sldIdLst>
            <p14:sldId id="517"/>
            <p14:sldId id="431"/>
            <p14:sldId id="432"/>
            <p14:sldId id="433"/>
            <p14:sldId id="434"/>
            <p14:sldId id="435"/>
          </p14:sldIdLst>
        </p14:section>
        <p14:section name="Среднее + дисперсия" id="{40AAFBD5-27CB-4C5B-91F0-8F5A81815988}">
          <p14:sldIdLst>
            <p14:sldId id="518"/>
            <p14:sldId id="437"/>
            <p14:sldId id="438"/>
            <p14:sldId id="439"/>
            <p14:sldId id="440"/>
            <p14:sldId id="441"/>
            <p14:sldId id="442"/>
            <p14:sldId id="443"/>
          </p14:sldIdLst>
        </p14:section>
        <p14:section name="T-score" id="{F571BCDD-606E-44F1-A5AD-23A054BA8997}">
          <p14:sldIdLst>
            <p14:sldId id="519"/>
            <p14:sldId id="540"/>
            <p14:sldId id="542"/>
            <p14:sldId id="444"/>
            <p14:sldId id="541"/>
            <p14:sldId id="445"/>
            <p14:sldId id="545"/>
            <p14:sldId id="446"/>
            <p14:sldId id="543"/>
            <p14:sldId id="520"/>
            <p14:sldId id="448"/>
            <p14:sldId id="449"/>
          </p14:sldIdLst>
        </p14:section>
        <p14:section name="xi-квадрат" id="{7FE88E5E-2559-4DEA-97D5-CEB15FC290EC}">
          <p14:sldIdLst>
            <p14:sldId id="521"/>
            <p14:sldId id="544"/>
            <p14:sldId id="451"/>
            <p14:sldId id="450"/>
            <p14:sldId id="546"/>
            <p14:sldId id="452"/>
            <p14:sldId id="453"/>
            <p14:sldId id="454"/>
            <p14:sldId id="455"/>
            <p14:sldId id="456"/>
          </p14:sldIdLst>
        </p14:section>
        <p14:section name="LogLikelihood" id="{D5FE13CB-4F3F-43E6-9644-A20DD1D1F9F7}">
          <p14:sldIdLst>
            <p14:sldId id="522"/>
            <p14:sldId id="457"/>
            <p14:sldId id="548"/>
            <p14:sldId id="458"/>
            <p14:sldId id="459"/>
            <p14:sldId id="523"/>
            <p14:sldId id="524"/>
            <p14:sldId id="461"/>
          </p14:sldIdLst>
        </p14:section>
        <p14:section name="PMI" id="{3EA386D4-C01D-4AC1-9E1C-CF345CDCC4B4}">
          <p14:sldIdLst>
            <p14:sldId id="525"/>
            <p14:sldId id="462"/>
            <p14:sldId id="463"/>
            <p14:sldId id="516"/>
            <p14:sldId id="515"/>
            <p14:sldId id="547"/>
            <p14:sldId id="464"/>
            <p14:sldId id="465"/>
          </p14:sldIdLst>
        </p14:section>
        <p14:section name="Жаккар и Дайс" id="{44ABB7D1-82D6-4F72-9493-F71160622AB6}">
          <p14:sldIdLst>
            <p14:sldId id="526"/>
            <p14:sldId id="466"/>
          </p14:sldIdLst>
        </p14:section>
        <p14:section name="Синтаксические фильтры vs. морфологические фильтры" id="{13AE1D27-BBF4-466D-A7FE-84E8DCB9CC46}">
          <p14:sldIdLst>
            <p14:sldId id="527"/>
            <p14:sldId id="468"/>
            <p14:sldId id="469"/>
            <p14:sldId id="470"/>
            <p14:sldId id="471"/>
            <p14:sldId id="472"/>
            <p14:sldId id="473"/>
            <p14:sldId id="474"/>
            <p14:sldId id="475"/>
            <p14:sldId id="476"/>
            <p14:sldId id="477"/>
            <p14:sldId id="478"/>
            <p14:sldId id="479"/>
            <p14:sldId id="480"/>
            <p14:sldId id="481"/>
            <p14:sldId id="482"/>
            <p14:sldId id="483"/>
            <p14:sldId id="484"/>
          </p14:sldIdLst>
        </p14:section>
        <p14:section name="Мары ассициативной связи - другие задачи" id="{039C3134-5A28-4F40-B895-F5A629F4406B}">
          <p14:sldIdLst>
            <p14:sldId id="503"/>
            <p14:sldId id="504"/>
            <p14:sldId id="505"/>
            <p14:sldId id="506"/>
            <p14:sldId id="512"/>
          </p14:sldIdLst>
        </p14:section>
        <p14:section name="Сводный список мер ассоциативной связи" id="{1DE6BF3E-0F4B-457D-BD33-4D7471B59AA7}">
          <p14:sldIdLst>
            <p14:sldId id="509"/>
            <p14:sldId id="510"/>
            <p14:sldId id="51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E9EDF4"/>
    <a:srgbClr val="D0D8E8"/>
    <a:srgbClr val="DCE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377" autoAdjust="0"/>
  </p:normalViewPr>
  <p:slideViewPr>
    <p:cSldViewPr>
      <p:cViewPr varScale="1">
        <p:scale>
          <a:sx n="131" d="100"/>
          <a:sy n="131" d="100"/>
        </p:scale>
        <p:origin x="264"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notesMaster" Target="notesMasters/notes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presProps" Target="pres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AF8358F-8EE7-4770-8C42-B6EC2EFE80BF}" type="datetimeFigureOut">
              <a:rPr lang="en-GB"/>
              <a:pPr>
                <a:defRPr/>
              </a:pPr>
              <a:t>19/12/2018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F6C07AA-76EF-445C-B1A2-A9CED4B52A5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19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9D9D94A-E085-4AF6-96D9-DA0857CDD395}" type="slidenum">
              <a:rPr lang="en-GB" altLang="en-US" smtClean="0"/>
              <a:pPr/>
              <a:t>1</a:t>
            </a:fld>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229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A370FC2-B9B2-4389-BDE8-7D0E25014A8D}" type="slidenum">
              <a:rPr lang="en-GB" altLang="en-US" smtClean="0"/>
              <a:pPr/>
              <a:t>9</a:t>
            </a:fld>
            <a:endParaRPr lang="en-GB"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
          <p:cNvSpPr>
            <a:spLocks noGrp="1" noRot="1" noChangeAspect="1" noChangeArrowheads="1" noTextEdit="1"/>
          </p:cNvSpPr>
          <p:nvPr>
            <p:ph type="sldImg"/>
          </p:nvPr>
        </p:nvSpPr>
        <p:spPr bwMode="auto">
          <a:xfrm>
            <a:off x="1319213" y="877888"/>
            <a:ext cx="4219575" cy="31654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5" name="Rectangle 2"/>
          <p:cNvSpPr>
            <a:spLocks noGrp="1" noChangeArrowheads="1"/>
          </p:cNvSpPr>
          <p:nvPr>
            <p:ph type="body" idx="1"/>
          </p:nvPr>
        </p:nvSpPr>
        <p:spPr bwMode="auto">
          <a:xfrm>
            <a:off x="1062038" y="4349750"/>
            <a:ext cx="4740275" cy="3514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ru-RU"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1"/>
          <p:cNvSpPr>
            <a:spLocks noGrp="1" noRot="1" noChangeAspect="1" noChangeArrowheads="1" noTextEdit="1"/>
          </p:cNvSpPr>
          <p:nvPr>
            <p:ph type="sldImg"/>
          </p:nvPr>
        </p:nvSpPr>
        <p:spPr bwMode="auto">
          <a:xfrm>
            <a:off x="1319213" y="877888"/>
            <a:ext cx="4219575" cy="31654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5" name="Rectangle 2"/>
          <p:cNvSpPr>
            <a:spLocks noGrp="1" noChangeArrowheads="1"/>
          </p:cNvSpPr>
          <p:nvPr>
            <p:ph type="body" idx="1"/>
          </p:nvPr>
        </p:nvSpPr>
        <p:spPr bwMode="auto">
          <a:xfrm>
            <a:off x="1062038" y="4349750"/>
            <a:ext cx="4740275" cy="3514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ru-RU"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
          <p:cNvSpPr>
            <a:spLocks noGrp="1" noRot="1" noChangeAspect="1" noChangeArrowheads="1" noTextEdit="1"/>
          </p:cNvSpPr>
          <p:nvPr>
            <p:ph type="sldImg"/>
          </p:nvPr>
        </p:nvSpPr>
        <p:spPr bwMode="auto">
          <a:xfrm>
            <a:off x="1319213" y="877888"/>
            <a:ext cx="4219575" cy="31654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3" name="Rectangle 2"/>
          <p:cNvSpPr>
            <a:spLocks noGrp="1" noChangeArrowheads="1"/>
          </p:cNvSpPr>
          <p:nvPr>
            <p:ph type="body" idx="1"/>
          </p:nvPr>
        </p:nvSpPr>
        <p:spPr bwMode="auto">
          <a:xfrm>
            <a:off x="1062038" y="4349750"/>
            <a:ext cx="4740275" cy="3514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ru-RU"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image" Target="../media/image3.png"/><Relationship Id="rId5" Type="http://schemas.openxmlformats.org/officeDocument/2006/relationships/image" Target="../media/image1.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A6481510-6B83-4D78-8F51-900F952C8639}" type="datetime1">
              <a:rPr lang="en-US" altLang="en-US"/>
              <a:pPr>
                <a:defRPr/>
              </a:pPr>
              <a:t>12/19/2018</a:t>
            </a:fld>
            <a:endParaRPr lang="en-US" altLang="en-US"/>
          </a:p>
        </p:txBody>
      </p:sp>
      <p:sp>
        <p:nvSpPr>
          <p:cNvPr id="5" name="Нижний колонтитул 4"/>
          <p:cNvSpPr>
            <a:spLocks noGrp="1"/>
          </p:cNvSpPr>
          <p:nvPr>
            <p:ph type="ftr" sz="quarter" idx="11"/>
          </p:nvPr>
        </p:nvSpPr>
        <p:spPr/>
        <p:txBody>
          <a:bodyPr/>
          <a:lstStyle>
            <a:lvl1pPr>
              <a:defRPr/>
            </a:lvl1pPr>
          </a:lstStyle>
          <a:p>
            <a:pPr>
              <a:defRPr/>
            </a:pPr>
            <a:r>
              <a:rPr lang="ru-RU" altLang="en-US"/>
              <a:t>ВШЭ. Компьютерная лингвистика-2.  Толдова С.Ю</a:t>
            </a:r>
            <a:endParaRPr lang="en-US" altLang="en-US"/>
          </a:p>
        </p:txBody>
      </p:sp>
      <p:sp>
        <p:nvSpPr>
          <p:cNvPr id="6" name="Номер слайда 5"/>
          <p:cNvSpPr>
            <a:spLocks noGrp="1"/>
          </p:cNvSpPr>
          <p:nvPr>
            <p:ph type="sldNum" sz="quarter" idx="12"/>
          </p:nvPr>
        </p:nvSpPr>
        <p:spPr/>
        <p:txBody>
          <a:bodyPr/>
          <a:lstStyle>
            <a:lvl1pPr>
              <a:defRPr/>
            </a:lvl1pPr>
          </a:lstStyle>
          <a:p>
            <a:pPr>
              <a:defRPr/>
            </a:pPr>
            <a:fld id="{F5077F03-8771-4003-892B-95A7DAA4F8E3}" type="slidenum">
              <a:rPr lang="en-US" altLang="en-US"/>
              <a:pPr>
                <a:defRPr/>
              </a:pPr>
              <a:t>‹#›</a:t>
            </a:fld>
            <a:endParaRPr lang="en-US" altLang="en-US"/>
          </a:p>
        </p:txBody>
      </p:sp>
    </p:spTree>
    <p:extLst>
      <p:ext uri="{BB962C8B-B14F-4D97-AF65-F5344CB8AC3E}">
        <p14:creationId xmlns:p14="http://schemas.microsoft.com/office/powerpoint/2010/main" val="342281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E13C754F-2DD1-4807-873C-4C02DD571948}" type="datetime1">
              <a:rPr lang="en-US" altLang="en-US"/>
              <a:pPr>
                <a:defRPr/>
              </a:pPr>
              <a:t>12/19/2018</a:t>
            </a:fld>
            <a:endParaRPr lang="en-US" altLang="en-US"/>
          </a:p>
        </p:txBody>
      </p:sp>
      <p:sp>
        <p:nvSpPr>
          <p:cNvPr id="6" name="Нижний колонтитул 4"/>
          <p:cNvSpPr>
            <a:spLocks noGrp="1"/>
          </p:cNvSpPr>
          <p:nvPr>
            <p:ph type="ftr" sz="quarter" idx="11"/>
          </p:nvPr>
        </p:nvSpPr>
        <p:spPr/>
        <p:txBody>
          <a:bodyPr/>
          <a:lstStyle>
            <a:lvl1pPr>
              <a:defRPr/>
            </a:lvl1pPr>
          </a:lstStyle>
          <a:p>
            <a:pPr>
              <a:defRPr/>
            </a:pPr>
            <a:r>
              <a:rPr lang="ru-RU" altLang="en-US"/>
              <a:t>ВШЭ. Компьютерная лингвистика-2.  Толдова С.Ю</a:t>
            </a:r>
            <a:endParaRPr lang="en-US" altLang="en-US"/>
          </a:p>
        </p:txBody>
      </p:sp>
      <p:sp>
        <p:nvSpPr>
          <p:cNvPr id="7" name="Номер слайда 5"/>
          <p:cNvSpPr>
            <a:spLocks noGrp="1"/>
          </p:cNvSpPr>
          <p:nvPr>
            <p:ph type="sldNum" sz="quarter" idx="12"/>
          </p:nvPr>
        </p:nvSpPr>
        <p:spPr/>
        <p:txBody>
          <a:bodyPr/>
          <a:lstStyle>
            <a:lvl1pPr>
              <a:defRPr/>
            </a:lvl1pPr>
          </a:lstStyle>
          <a:p>
            <a:pPr>
              <a:defRPr/>
            </a:pPr>
            <a:fld id="{C43D87B1-E449-484C-B0DA-7B2B2BA043B3}" type="slidenum">
              <a:rPr lang="en-US" altLang="en-US"/>
              <a:pPr>
                <a:defRPr/>
              </a:pPr>
              <a:t>‹#›</a:t>
            </a:fld>
            <a:endParaRPr lang="en-US" altLang="en-US"/>
          </a:p>
        </p:txBody>
      </p:sp>
    </p:spTree>
    <p:extLst>
      <p:ext uri="{BB962C8B-B14F-4D97-AF65-F5344CB8AC3E}">
        <p14:creationId xmlns:p14="http://schemas.microsoft.com/office/powerpoint/2010/main" val="299813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8C518669-9F8D-48AD-8150-FF0E496E4127}" type="datetime1">
              <a:rPr lang="en-US" altLang="en-US"/>
              <a:pPr>
                <a:defRPr/>
              </a:pPr>
              <a:t>12/19/2018</a:t>
            </a:fld>
            <a:endParaRPr lang="en-US" altLang="en-US"/>
          </a:p>
        </p:txBody>
      </p:sp>
      <p:sp>
        <p:nvSpPr>
          <p:cNvPr id="5" name="Нижний колонтитул 4"/>
          <p:cNvSpPr>
            <a:spLocks noGrp="1"/>
          </p:cNvSpPr>
          <p:nvPr>
            <p:ph type="ftr" sz="quarter" idx="11"/>
          </p:nvPr>
        </p:nvSpPr>
        <p:spPr/>
        <p:txBody>
          <a:bodyPr/>
          <a:lstStyle>
            <a:lvl1pPr>
              <a:defRPr/>
            </a:lvl1pPr>
          </a:lstStyle>
          <a:p>
            <a:pPr>
              <a:defRPr/>
            </a:pPr>
            <a:r>
              <a:rPr lang="ru-RU" altLang="en-US"/>
              <a:t>ВШЭ. Компьютерная лингвистика-2.  Толдова С.Ю</a:t>
            </a:r>
            <a:endParaRPr lang="en-US" altLang="en-US"/>
          </a:p>
        </p:txBody>
      </p:sp>
      <p:sp>
        <p:nvSpPr>
          <p:cNvPr id="6" name="Номер слайда 5"/>
          <p:cNvSpPr>
            <a:spLocks noGrp="1"/>
          </p:cNvSpPr>
          <p:nvPr>
            <p:ph type="sldNum" sz="quarter" idx="12"/>
          </p:nvPr>
        </p:nvSpPr>
        <p:spPr/>
        <p:txBody>
          <a:bodyPr/>
          <a:lstStyle>
            <a:lvl1pPr>
              <a:defRPr/>
            </a:lvl1pPr>
          </a:lstStyle>
          <a:p>
            <a:pPr>
              <a:defRPr/>
            </a:pPr>
            <a:fld id="{8EF5813B-5C2B-4DEB-8393-2F5B8D33B2D9}" type="slidenum">
              <a:rPr lang="en-US" altLang="en-US"/>
              <a:pPr>
                <a:defRPr/>
              </a:pPr>
              <a:t>‹#›</a:t>
            </a:fld>
            <a:endParaRPr lang="en-US" altLang="en-US"/>
          </a:p>
        </p:txBody>
      </p:sp>
    </p:spTree>
    <p:extLst>
      <p:ext uri="{BB962C8B-B14F-4D97-AF65-F5344CB8AC3E}">
        <p14:creationId xmlns:p14="http://schemas.microsoft.com/office/powerpoint/2010/main" val="3094242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085D889C-7819-4BD4-A17E-D48D8EE4DA8A}" type="datetime1">
              <a:rPr lang="en-US" altLang="en-US"/>
              <a:pPr>
                <a:defRPr/>
              </a:pPr>
              <a:t>12/19/2018</a:t>
            </a:fld>
            <a:endParaRPr lang="en-US" altLang="en-US"/>
          </a:p>
        </p:txBody>
      </p:sp>
      <p:sp>
        <p:nvSpPr>
          <p:cNvPr id="5" name="Нижний колонтитул 4"/>
          <p:cNvSpPr>
            <a:spLocks noGrp="1"/>
          </p:cNvSpPr>
          <p:nvPr>
            <p:ph type="ftr" sz="quarter" idx="11"/>
          </p:nvPr>
        </p:nvSpPr>
        <p:spPr/>
        <p:txBody>
          <a:bodyPr/>
          <a:lstStyle>
            <a:lvl1pPr>
              <a:defRPr/>
            </a:lvl1pPr>
          </a:lstStyle>
          <a:p>
            <a:pPr>
              <a:defRPr/>
            </a:pPr>
            <a:r>
              <a:rPr lang="ru-RU" altLang="en-US"/>
              <a:t>ВШЭ. Компьютерная лингвистика-2.  Толдова С.Ю</a:t>
            </a:r>
            <a:endParaRPr lang="en-US" altLang="en-US"/>
          </a:p>
        </p:txBody>
      </p:sp>
      <p:sp>
        <p:nvSpPr>
          <p:cNvPr id="6" name="Номер слайда 5"/>
          <p:cNvSpPr>
            <a:spLocks noGrp="1"/>
          </p:cNvSpPr>
          <p:nvPr>
            <p:ph type="sldNum" sz="quarter" idx="12"/>
          </p:nvPr>
        </p:nvSpPr>
        <p:spPr/>
        <p:txBody>
          <a:bodyPr/>
          <a:lstStyle>
            <a:lvl1pPr>
              <a:defRPr/>
            </a:lvl1pPr>
          </a:lstStyle>
          <a:p>
            <a:pPr>
              <a:defRPr/>
            </a:pPr>
            <a:fld id="{5F6D4C6E-77D8-4CFB-8799-77809CFA8C04}" type="slidenum">
              <a:rPr lang="en-US" altLang="en-US"/>
              <a:pPr>
                <a:defRPr/>
              </a:pPr>
              <a:t>‹#›</a:t>
            </a:fld>
            <a:endParaRPr lang="en-US" altLang="en-US"/>
          </a:p>
        </p:txBody>
      </p:sp>
    </p:spTree>
    <p:extLst>
      <p:ext uri="{BB962C8B-B14F-4D97-AF65-F5344CB8AC3E}">
        <p14:creationId xmlns:p14="http://schemas.microsoft.com/office/powerpoint/2010/main" val="722461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2"/>
            <a:ext cx="8229600" cy="1142039"/>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7921" y="1600009"/>
            <a:ext cx="8229600" cy="4530716"/>
          </a:xfrm>
        </p:spPr>
        <p:txBody>
          <a:bodyPr/>
          <a:lstStyle/>
          <a:p>
            <a:pPr lvl="0"/>
            <a:endParaRPr lang="en-GB" noProof="0"/>
          </a:p>
        </p:txBody>
      </p:sp>
      <p:sp>
        <p:nvSpPr>
          <p:cNvPr id="4" name="Date Placeholder 3"/>
          <p:cNvSpPr>
            <a:spLocks noGrp="1"/>
          </p:cNvSpPr>
          <p:nvPr>
            <p:ph type="dt" sz="half" idx="10"/>
          </p:nvPr>
        </p:nvSpPr>
        <p:spPr>
          <a:xfrm>
            <a:off x="457200" y="6248400"/>
            <a:ext cx="2133600" cy="457200"/>
          </a:xfrm>
        </p:spPr>
        <p:txBody>
          <a:bodyPr/>
          <a:lstStyle>
            <a:lvl1pPr>
              <a:defRPr smtClean="0"/>
            </a:lvl1pPr>
          </a:lstStyle>
          <a:p>
            <a:pPr>
              <a:defRPr/>
            </a:pPr>
            <a:fld id="{806A5C4F-4F65-4ACC-97E6-1F165D17F4E8}" type="datetime1">
              <a:rPr lang="en-US"/>
              <a:pPr>
                <a:defRPr/>
              </a:pPr>
              <a:t>12/19/2018</a:t>
            </a:fld>
            <a:endParaRPr lang="ru-RU"/>
          </a:p>
        </p:txBody>
      </p:sp>
      <p:sp>
        <p:nvSpPr>
          <p:cNvPr id="5" name="Footer Placeholder 4"/>
          <p:cNvSpPr>
            <a:spLocks noGrp="1"/>
          </p:cNvSpPr>
          <p:nvPr>
            <p:ph type="ftr" sz="quarter" idx="11"/>
          </p:nvPr>
        </p:nvSpPr>
        <p:spPr>
          <a:xfrm>
            <a:off x="3124200" y="6248400"/>
            <a:ext cx="2895600" cy="457200"/>
          </a:xfrm>
        </p:spPr>
        <p:txBody>
          <a:bodyPr/>
          <a:lstStyle>
            <a:lvl1pPr>
              <a:defRPr smtClean="0"/>
            </a:lvl1pPr>
          </a:lstStyle>
          <a:p>
            <a:pPr>
              <a:defRPr/>
            </a:pPr>
            <a:r>
              <a:rPr lang="ru-RU"/>
              <a:t>ВШЭ. Компьютерная лингвистика-2.  Толдова С.Ю</a:t>
            </a:r>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pPr>
              <a:defRPr/>
            </a:pPr>
            <a:fld id="{0C91990D-D270-490D-9004-E6E049744929}" type="slidenum">
              <a:rPr lang="ru-RU"/>
              <a:pPr>
                <a:defRPr/>
              </a:pPr>
              <a:t>‹#›</a:t>
            </a:fld>
            <a:endParaRPr lang="ru-RU"/>
          </a:p>
        </p:txBody>
      </p:sp>
    </p:spTree>
    <p:extLst>
      <p:ext uri="{BB962C8B-B14F-4D97-AF65-F5344CB8AC3E}">
        <p14:creationId xmlns:p14="http://schemas.microsoft.com/office/powerpoint/2010/main" val="59046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2_2019">
    <p:spTree>
      <p:nvGrpSpPr>
        <p:cNvPr id="1" name=""/>
        <p:cNvGrpSpPr/>
        <p:nvPr/>
      </p:nvGrpSpPr>
      <p:grpSpPr>
        <a:xfrm>
          <a:off x="0" y="0"/>
          <a:ext cx="0" cy="0"/>
          <a:chOff x="0" y="0"/>
          <a:chExt cx="0" cy="0"/>
        </a:xfrm>
      </p:grpSpPr>
      <p:grpSp>
        <p:nvGrpSpPr>
          <p:cNvPr id="20" name="Группа 2"/>
          <p:cNvGrpSpPr/>
          <p:nvPr userDrawn="1">
            <p:custDataLst>
              <p:custData r:id="rId1"/>
            </p:custDataLst>
          </p:nvPr>
        </p:nvGrpSpPr>
        <p:grpSpPr>
          <a:xfrm>
            <a:off x="-93509" y="0"/>
            <a:ext cx="9259580" cy="6898709"/>
            <a:chOff x="12822" y="-87587"/>
            <a:chExt cx="9357337" cy="6921031"/>
          </a:xfrm>
        </p:grpSpPr>
        <p:grpSp>
          <p:nvGrpSpPr>
            <p:cNvPr id="21" name="Группа 3"/>
            <p:cNvGrpSpPr/>
            <p:nvPr/>
          </p:nvGrpSpPr>
          <p:grpSpPr>
            <a:xfrm>
              <a:off x="12822" y="-87587"/>
              <a:ext cx="9357337" cy="6921031"/>
              <a:chOff x="12822" y="-87587"/>
              <a:chExt cx="9357337" cy="6921031"/>
            </a:xfrm>
          </p:grpSpPr>
          <p:pic>
            <p:nvPicPr>
              <p:cNvPr id="23" name="Picture 2" descr="http://www.hse.ru/pubs/lib/data/access/ram/ticket/79/144196565691ca43a1b8670fb6a227fde3c5e8e9a0/cached-thumb-img.29274.0.252964193739569.jpg"/>
              <p:cNvPicPr>
                <a:picLocks noChangeAspect="1" noChangeArrowheads="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121857" y="-87587"/>
                <a:ext cx="9248302" cy="1177506"/>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Прямая соединительная линия 6"/>
              <p:cNvCxnSpPr/>
              <p:nvPr/>
            </p:nvCxnSpPr>
            <p:spPr>
              <a:xfrm>
                <a:off x="120829" y="1089919"/>
                <a:ext cx="9241564" cy="2454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25" name="Группа 7"/>
              <p:cNvGrpSpPr/>
              <p:nvPr/>
            </p:nvGrpSpPr>
            <p:grpSpPr>
              <a:xfrm>
                <a:off x="12822" y="6189119"/>
                <a:ext cx="8470630" cy="644325"/>
                <a:chOff x="12822" y="6189119"/>
                <a:chExt cx="8470630" cy="644325"/>
              </a:xfrm>
            </p:grpSpPr>
            <p:sp>
              <p:nvSpPr>
                <p:cNvPr id="26" name="Прямоугольник 8"/>
                <p:cNvSpPr/>
                <p:nvPr/>
              </p:nvSpPr>
              <p:spPr>
                <a:xfrm>
                  <a:off x="99519" y="6306570"/>
                  <a:ext cx="7316316" cy="526874"/>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solidFill>
                      <a:prstClr val="black"/>
                    </a:solidFill>
                    <a:latin typeface="Calibri"/>
                  </a:endParaRPr>
                </a:p>
              </p:txBody>
            </p:sp>
            <p:sp>
              <p:nvSpPr>
                <p:cNvPr id="27" name="Прямоугольник 9"/>
                <p:cNvSpPr/>
                <p:nvPr/>
              </p:nvSpPr>
              <p:spPr>
                <a:xfrm>
                  <a:off x="12822" y="6279446"/>
                  <a:ext cx="5279258" cy="254738"/>
                </a:xfrm>
                <a:prstGeom prst="rect">
                  <a:avLst/>
                </a:prstGeom>
              </p:spPr>
              <p:txBody>
                <a:bodyPr wrap="square">
                  <a:spAutoFit/>
                </a:bodyPr>
                <a:lstStyle/>
                <a:p>
                  <a:pPr algn="ctr"/>
                  <a:r>
                    <a:rPr lang="ru-RU" sz="1050" kern="0" dirty="0" smtClean="0">
                      <a:ln w="6350">
                        <a:solidFill>
                          <a:prstClr val="black"/>
                        </a:solidFill>
                      </a:ln>
                      <a:solidFill>
                        <a:prstClr val="black"/>
                      </a:solidFill>
                      <a:latin typeface="Times New Roman" panose="02020603050405020304" pitchFamily="18" charset="0"/>
                      <a:cs typeface="Times New Roman" panose="02020603050405020304" pitchFamily="18" charset="0"/>
                    </a:rPr>
                    <a:t> </a:t>
                  </a:r>
                  <a:endParaRPr lang="ru-RU" sz="1050" kern="0" dirty="0">
                    <a:ln w="6350">
                      <a:solidFill>
                        <a:prstClr val="black"/>
                      </a:solidFill>
                    </a:ln>
                    <a:solidFill>
                      <a:prstClr val="black"/>
                    </a:solidFill>
                    <a:latin typeface="Times New Roman" panose="02020603050405020304" pitchFamily="18" charset="0"/>
                    <a:cs typeface="Times New Roman" panose="02020603050405020304" pitchFamily="18" charset="0"/>
                  </a:endParaRPr>
                </a:p>
              </p:txBody>
            </p:sp>
            <p:pic>
              <p:nvPicPr>
                <p:cNvPr id="28"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7860925" y="6189119"/>
                  <a:ext cx="62252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2" name="Рисунок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553" y="-39654"/>
              <a:ext cx="1627684" cy="1096196"/>
            </a:xfrm>
            <a:prstGeom prst="rect">
              <a:avLst/>
            </a:prstGeom>
          </p:spPr>
        </p:pic>
      </p:grpSp>
      <p:sp>
        <p:nvSpPr>
          <p:cNvPr id="29" name="Прямоугольник 17"/>
          <p:cNvSpPr/>
          <p:nvPr userDrawn="1"/>
        </p:nvSpPr>
        <p:spPr>
          <a:xfrm>
            <a:off x="1744627" y="6364535"/>
            <a:ext cx="5265404" cy="415499"/>
          </a:xfrm>
          <a:prstGeom prst="rect">
            <a:avLst/>
          </a:prstGeom>
        </p:spPr>
        <p:txBody>
          <a:bodyPr wrap="square">
            <a:noAutofit/>
          </a:bodyPr>
          <a:lstStyle/>
          <a:p>
            <a:pPr algn="ctr"/>
            <a:r>
              <a:rPr lang="ru-RU" sz="1200" kern="1200" dirty="0" smtClean="0">
                <a:solidFill>
                  <a:schemeClr val="bg1">
                    <a:lumMod val="50000"/>
                  </a:schemeClr>
                </a:solidFill>
                <a:latin typeface="+mn-lt"/>
                <a:ea typeface="+mn-ea"/>
                <a:cs typeface="+mn-cs"/>
              </a:rPr>
              <a:t>Высшая </a:t>
            </a:r>
            <a:r>
              <a:rPr lang="ru-RU" sz="1200" kern="1200" dirty="0">
                <a:solidFill>
                  <a:schemeClr val="bg1">
                    <a:lumMod val="50000"/>
                  </a:schemeClr>
                </a:solidFill>
                <a:latin typeface="+mn-lt"/>
                <a:ea typeface="+mn-ea"/>
                <a:cs typeface="+mn-cs"/>
              </a:rPr>
              <a:t>Школа Экономики, Москва, </a:t>
            </a:r>
            <a:r>
              <a:rPr lang="ru-RU" sz="1200" kern="1200" dirty="0" smtClean="0">
                <a:solidFill>
                  <a:schemeClr val="bg1">
                    <a:lumMod val="50000"/>
                  </a:schemeClr>
                </a:solidFill>
                <a:latin typeface="+mn-lt"/>
                <a:ea typeface="+mn-ea"/>
                <a:cs typeface="+mn-cs"/>
              </a:rPr>
              <a:t>2018. </a:t>
            </a:r>
          </a:p>
          <a:p>
            <a:pPr algn="ctr"/>
            <a:r>
              <a:rPr lang="ru-RU" sz="1200" kern="1200" dirty="0" smtClean="0">
                <a:solidFill>
                  <a:schemeClr val="bg1">
                    <a:lumMod val="50000"/>
                  </a:schemeClr>
                </a:solidFill>
                <a:latin typeface="+mn-lt"/>
                <a:ea typeface="+mn-ea"/>
                <a:cs typeface="+mn-cs"/>
              </a:rPr>
              <a:t>С.Ю</a:t>
            </a:r>
            <a:r>
              <a:rPr lang="ru-RU" sz="1200" kern="1200" dirty="0">
                <a:solidFill>
                  <a:schemeClr val="bg1">
                    <a:lumMod val="50000"/>
                  </a:schemeClr>
                </a:solidFill>
                <a:latin typeface="+mn-lt"/>
                <a:ea typeface="+mn-ea"/>
                <a:cs typeface="+mn-cs"/>
              </a:rPr>
              <a:t>. </a:t>
            </a:r>
            <a:r>
              <a:rPr lang="ru-RU" sz="1200" kern="1200" dirty="0" err="1" smtClean="0">
                <a:solidFill>
                  <a:schemeClr val="bg1">
                    <a:lumMod val="50000"/>
                  </a:schemeClr>
                </a:solidFill>
                <a:latin typeface="+mn-lt"/>
                <a:ea typeface="+mn-ea"/>
                <a:cs typeface="+mn-cs"/>
              </a:rPr>
              <a:t>Толдова</a:t>
            </a:r>
            <a:r>
              <a:rPr lang="ru-RU" sz="1200" kern="1200" dirty="0" smtClean="0">
                <a:solidFill>
                  <a:schemeClr val="bg1">
                    <a:lumMod val="50000"/>
                  </a:schemeClr>
                </a:solidFill>
                <a:latin typeface="+mn-lt"/>
                <a:ea typeface="+mn-ea"/>
                <a:cs typeface="+mn-cs"/>
              </a:rPr>
              <a:t>, </a:t>
            </a:r>
            <a:r>
              <a:rPr lang="ru-RU" sz="1200" kern="1200" dirty="0" err="1" smtClean="0">
                <a:solidFill>
                  <a:schemeClr val="bg1">
                    <a:lumMod val="50000"/>
                  </a:schemeClr>
                </a:solidFill>
                <a:latin typeface="+mn-lt"/>
                <a:ea typeface="+mn-ea"/>
                <a:cs typeface="+mn-cs"/>
              </a:rPr>
              <a:t>М.Нефедов</a:t>
            </a:r>
            <a:r>
              <a:rPr lang="ru-RU" sz="1200" kern="1200" dirty="0" smtClean="0">
                <a:solidFill>
                  <a:schemeClr val="bg1">
                    <a:lumMod val="50000"/>
                  </a:schemeClr>
                </a:solidFill>
                <a:latin typeface="+mn-lt"/>
                <a:ea typeface="+mn-ea"/>
                <a:cs typeface="+mn-cs"/>
              </a:rPr>
              <a:t>. </a:t>
            </a:r>
            <a:r>
              <a:rPr lang="ru-RU" sz="1200" kern="1200" dirty="0">
                <a:solidFill>
                  <a:schemeClr val="bg1">
                    <a:lumMod val="50000"/>
                  </a:schemeClr>
                </a:solidFill>
                <a:latin typeface="+mn-lt"/>
                <a:ea typeface="+mn-ea"/>
                <a:cs typeface="+mn-cs"/>
              </a:rPr>
              <a:t>Компьютерная лингвистика 2 </a:t>
            </a:r>
          </a:p>
        </p:txBody>
      </p:sp>
      <p:sp>
        <p:nvSpPr>
          <p:cNvPr id="30" name="Content Placeholder 29"/>
          <p:cNvSpPr>
            <a:spLocks noGrp="1"/>
          </p:cNvSpPr>
          <p:nvPr>
            <p:ph sz="quarter" idx="10"/>
          </p:nvPr>
        </p:nvSpPr>
        <p:spPr>
          <a:xfrm>
            <a:off x="539750" y="1341438"/>
            <a:ext cx="7993063" cy="4608512"/>
          </a:xfrm>
          <a:prstGeom prst="rect">
            <a:avLst/>
          </a:prstGeom>
        </p:spPr>
        <p:txBody>
          <a:bodyPr/>
          <a:lstStyle>
            <a:lvl1pPr>
              <a:defRPr sz="2400"/>
            </a:lvl1pPr>
            <a:lvl2pPr>
              <a:defRPr sz="2400"/>
            </a:lvl2pPr>
            <a:lvl3pPr>
              <a:defRPr sz="2400"/>
            </a:lvl3pPr>
            <a:lvl4pPr>
              <a:defRPr sz="2400"/>
            </a:lvl4pPr>
            <a:lvl5pPr>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319263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4AF0DE1F-6878-4B87-9C75-7E143C514253}" type="datetime1">
              <a:rPr lang="en-US" altLang="en-US"/>
              <a:pPr>
                <a:defRPr/>
              </a:pPr>
              <a:t>12/19/2018</a:t>
            </a:fld>
            <a:endParaRPr lang="en-US" altLang="en-US"/>
          </a:p>
        </p:txBody>
      </p:sp>
      <p:sp>
        <p:nvSpPr>
          <p:cNvPr id="5" name="Нижний колонтитул 4"/>
          <p:cNvSpPr>
            <a:spLocks noGrp="1"/>
          </p:cNvSpPr>
          <p:nvPr>
            <p:ph type="ftr" sz="quarter" idx="11"/>
          </p:nvPr>
        </p:nvSpPr>
        <p:spPr/>
        <p:txBody>
          <a:bodyPr/>
          <a:lstStyle>
            <a:lvl1pPr>
              <a:defRPr/>
            </a:lvl1pPr>
          </a:lstStyle>
          <a:p>
            <a:pPr>
              <a:defRPr/>
            </a:pPr>
            <a:r>
              <a:rPr lang="ru-RU" altLang="en-US"/>
              <a:t>ВШЭ. Компьютерная лингвистика-2.  Толдова С.Ю</a:t>
            </a:r>
            <a:endParaRPr lang="en-US" altLang="en-US"/>
          </a:p>
        </p:txBody>
      </p:sp>
      <p:sp>
        <p:nvSpPr>
          <p:cNvPr id="6" name="Номер слайда 5"/>
          <p:cNvSpPr>
            <a:spLocks noGrp="1"/>
          </p:cNvSpPr>
          <p:nvPr>
            <p:ph type="sldNum" sz="quarter" idx="12"/>
          </p:nvPr>
        </p:nvSpPr>
        <p:spPr/>
        <p:txBody>
          <a:bodyPr/>
          <a:lstStyle>
            <a:lvl1pPr>
              <a:defRPr/>
            </a:lvl1pPr>
          </a:lstStyle>
          <a:p>
            <a:pPr>
              <a:defRPr/>
            </a:pPr>
            <a:fld id="{067A7AF0-CA6F-4BE8-8AD5-3A4402617B98}" type="slidenum">
              <a:rPr lang="en-US" altLang="en-US"/>
              <a:pPr>
                <a:defRPr/>
              </a:pPr>
              <a:t>‹#›</a:t>
            </a:fld>
            <a:endParaRPr lang="en-US" altLang="en-US"/>
          </a:p>
        </p:txBody>
      </p:sp>
    </p:spTree>
    <p:extLst>
      <p:ext uri="{BB962C8B-B14F-4D97-AF65-F5344CB8AC3E}">
        <p14:creationId xmlns:p14="http://schemas.microsoft.com/office/powerpoint/2010/main" val="179304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9D6B49ED-F4EA-40EF-B469-ACCF5473EAFC}" type="datetime1">
              <a:rPr lang="en-US" altLang="en-US"/>
              <a:pPr>
                <a:defRPr/>
              </a:pPr>
              <a:t>12/19/2018</a:t>
            </a:fld>
            <a:endParaRPr lang="en-US" altLang="en-US"/>
          </a:p>
        </p:txBody>
      </p:sp>
      <p:sp>
        <p:nvSpPr>
          <p:cNvPr id="5" name="Нижний колонтитул 4"/>
          <p:cNvSpPr>
            <a:spLocks noGrp="1"/>
          </p:cNvSpPr>
          <p:nvPr>
            <p:ph type="ftr" sz="quarter" idx="11"/>
          </p:nvPr>
        </p:nvSpPr>
        <p:spPr/>
        <p:txBody>
          <a:bodyPr/>
          <a:lstStyle>
            <a:lvl1pPr>
              <a:defRPr/>
            </a:lvl1pPr>
          </a:lstStyle>
          <a:p>
            <a:pPr>
              <a:defRPr/>
            </a:pPr>
            <a:r>
              <a:rPr lang="ru-RU" altLang="en-US"/>
              <a:t>ВШЭ. Компьютерная лингвистика-2.  Толдова С.Ю</a:t>
            </a:r>
            <a:endParaRPr lang="en-US" altLang="en-US"/>
          </a:p>
        </p:txBody>
      </p:sp>
      <p:sp>
        <p:nvSpPr>
          <p:cNvPr id="6" name="Номер слайда 5"/>
          <p:cNvSpPr>
            <a:spLocks noGrp="1"/>
          </p:cNvSpPr>
          <p:nvPr>
            <p:ph type="sldNum" sz="quarter" idx="12"/>
          </p:nvPr>
        </p:nvSpPr>
        <p:spPr/>
        <p:txBody>
          <a:bodyPr/>
          <a:lstStyle>
            <a:lvl1pPr>
              <a:defRPr/>
            </a:lvl1pPr>
          </a:lstStyle>
          <a:p>
            <a:pPr>
              <a:defRPr/>
            </a:pPr>
            <a:fld id="{CEB2BD49-FFFB-487C-BFEE-6D062BDAFA54}" type="slidenum">
              <a:rPr lang="en-US" altLang="en-US"/>
              <a:pPr>
                <a:defRPr/>
              </a:pPr>
              <a:t>‹#›</a:t>
            </a:fld>
            <a:endParaRPr lang="en-US" altLang="en-US"/>
          </a:p>
        </p:txBody>
      </p:sp>
    </p:spTree>
    <p:extLst>
      <p:ext uri="{BB962C8B-B14F-4D97-AF65-F5344CB8AC3E}">
        <p14:creationId xmlns:p14="http://schemas.microsoft.com/office/powerpoint/2010/main" val="297271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7EF2A348-F646-469F-B132-A71A8469A33F}" type="datetime1">
              <a:rPr lang="en-US" altLang="en-US"/>
              <a:pPr>
                <a:defRPr/>
              </a:pPr>
              <a:t>12/19/2018</a:t>
            </a:fld>
            <a:endParaRPr lang="en-US" altLang="en-US"/>
          </a:p>
        </p:txBody>
      </p:sp>
      <p:sp>
        <p:nvSpPr>
          <p:cNvPr id="6" name="Нижний колонтитул 4"/>
          <p:cNvSpPr>
            <a:spLocks noGrp="1"/>
          </p:cNvSpPr>
          <p:nvPr>
            <p:ph type="ftr" sz="quarter" idx="11"/>
          </p:nvPr>
        </p:nvSpPr>
        <p:spPr/>
        <p:txBody>
          <a:bodyPr/>
          <a:lstStyle>
            <a:lvl1pPr>
              <a:defRPr/>
            </a:lvl1pPr>
          </a:lstStyle>
          <a:p>
            <a:pPr>
              <a:defRPr/>
            </a:pPr>
            <a:r>
              <a:rPr lang="ru-RU" altLang="en-US"/>
              <a:t>ВШЭ. Компьютерная лингвистика-2.  Толдова С.Ю</a:t>
            </a:r>
            <a:endParaRPr lang="en-US" altLang="en-US"/>
          </a:p>
        </p:txBody>
      </p:sp>
      <p:sp>
        <p:nvSpPr>
          <p:cNvPr id="7" name="Номер слайда 5"/>
          <p:cNvSpPr>
            <a:spLocks noGrp="1"/>
          </p:cNvSpPr>
          <p:nvPr>
            <p:ph type="sldNum" sz="quarter" idx="12"/>
          </p:nvPr>
        </p:nvSpPr>
        <p:spPr/>
        <p:txBody>
          <a:bodyPr/>
          <a:lstStyle>
            <a:lvl1pPr>
              <a:defRPr/>
            </a:lvl1pPr>
          </a:lstStyle>
          <a:p>
            <a:pPr>
              <a:defRPr/>
            </a:pPr>
            <a:fld id="{407D0C4E-E681-4310-92F6-01A3B6CED20A}" type="slidenum">
              <a:rPr lang="en-US" altLang="en-US"/>
              <a:pPr>
                <a:defRPr/>
              </a:pPr>
              <a:t>‹#›</a:t>
            </a:fld>
            <a:endParaRPr lang="en-US" altLang="en-US"/>
          </a:p>
        </p:txBody>
      </p:sp>
    </p:spTree>
    <p:extLst>
      <p:ext uri="{BB962C8B-B14F-4D97-AF65-F5344CB8AC3E}">
        <p14:creationId xmlns:p14="http://schemas.microsoft.com/office/powerpoint/2010/main" val="2978084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B0C5BD35-421C-4355-8728-6B70D2E84057}" type="datetime1">
              <a:rPr lang="en-US" altLang="en-US"/>
              <a:pPr>
                <a:defRPr/>
              </a:pPr>
              <a:t>12/19/2018</a:t>
            </a:fld>
            <a:endParaRPr lang="en-US" altLang="en-US"/>
          </a:p>
        </p:txBody>
      </p:sp>
      <p:sp>
        <p:nvSpPr>
          <p:cNvPr id="8" name="Нижний колонтитул 4"/>
          <p:cNvSpPr>
            <a:spLocks noGrp="1"/>
          </p:cNvSpPr>
          <p:nvPr>
            <p:ph type="ftr" sz="quarter" idx="11"/>
          </p:nvPr>
        </p:nvSpPr>
        <p:spPr/>
        <p:txBody>
          <a:bodyPr/>
          <a:lstStyle>
            <a:lvl1pPr>
              <a:defRPr/>
            </a:lvl1pPr>
          </a:lstStyle>
          <a:p>
            <a:pPr>
              <a:defRPr/>
            </a:pPr>
            <a:r>
              <a:rPr lang="ru-RU" altLang="en-US"/>
              <a:t>ВШЭ. Компьютерная лингвистика-2.  Толдова С.Ю</a:t>
            </a:r>
            <a:endParaRPr lang="en-US" altLang="en-US"/>
          </a:p>
        </p:txBody>
      </p:sp>
      <p:sp>
        <p:nvSpPr>
          <p:cNvPr id="9" name="Номер слайда 5"/>
          <p:cNvSpPr>
            <a:spLocks noGrp="1"/>
          </p:cNvSpPr>
          <p:nvPr>
            <p:ph type="sldNum" sz="quarter" idx="12"/>
          </p:nvPr>
        </p:nvSpPr>
        <p:spPr/>
        <p:txBody>
          <a:bodyPr/>
          <a:lstStyle>
            <a:lvl1pPr>
              <a:defRPr/>
            </a:lvl1pPr>
          </a:lstStyle>
          <a:p>
            <a:pPr>
              <a:defRPr/>
            </a:pPr>
            <a:fld id="{1F6B1783-5291-4BF3-A1B1-AEA2D1F4B5AF}" type="slidenum">
              <a:rPr lang="en-US" altLang="en-US"/>
              <a:pPr>
                <a:defRPr/>
              </a:pPr>
              <a:t>‹#›</a:t>
            </a:fld>
            <a:endParaRPr lang="en-US" altLang="en-US"/>
          </a:p>
        </p:txBody>
      </p:sp>
    </p:spTree>
    <p:extLst>
      <p:ext uri="{BB962C8B-B14F-4D97-AF65-F5344CB8AC3E}">
        <p14:creationId xmlns:p14="http://schemas.microsoft.com/office/powerpoint/2010/main" val="69386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61B29054-FFED-4A23-9F08-B1FF6BCFB145}" type="datetime1">
              <a:rPr lang="en-US" altLang="en-US"/>
              <a:pPr>
                <a:defRPr/>
              </a:pPr>
              <a:t>12/19/2018</a:t>
            </a:fld>
            <a:endParaRPr lang="en-US" altLang="en-US"/>
          </a:p>
        </p:txBody>
      </p:sp>
      <p:sp>
        <p:nvSpPr>
          <p:cNvPr id="4" name="Нижний колонтитул 4"/>
          <p:cNvSpPr>
            <a:spLocks noGrp="1"/>
          </p:cNvSpPr>
          <p:nvPr>
            <p:ph type="ftr" sz="quarter" idx="11"/>
          </p:nvPr>
        </p:nvSpPr>
        <p:spPr/>
        <p:txBody>
          <a:bodyPr/>
          <a:lstStyle>
            <a:lvl1pPr>
              <a:defRPr/>
            </a:lvl1pPr>
          </a:lstStyle>
          <a:p>
            <a:pPr>
              <a:defRPr/>
            </a:pPr>
            <a:r>
              <a:rPr lang="ru-RU" altLang="en-US"/>
              <a:t>ВШЭ. Компьютерная лингвистика-2.  Толдова С.Ю</a:t>
            </a:r>
            <a:endParaRPr lang="en-US" altLang="en-US"/>
          </a:p>
        </p:txBody>
      </p:sp>
      <p:sp>
        <p:nvSpPr>
          <p:cNvPr id="5" name="Номер слайда 5"/>
          <p:cNvSpPr>
            <a:spLocks noGrp="1"/>
          </p:cNvSpPr>
          <p:nvPr>
            <p:ph type="sldNum" sz="quarter" idx="12"/>
          </p:nvPr>
        </p:nvSpPr>
        <p:spPr/>
        <p:txBody>
          <a:bodyPr/>
          <a:lstStyle>
            <a:lvl1pPr>
              <a:defRPr/>
            </a:lvl1pPr>
          </a:lstStyle>
          <a:p>
            <a:pPr>
              <a:defRPr/>
            </a:pPr>
            <a:fld id="{8347D417-3275-4912-A2B9-4904FBB938DB}" type="slidenum">
              <a:rPr lang="en-US" altLang="en-US"/>
              <a:pPr>
                <a:defRPr/>
              </a:pPr>
              <a:t>‹#›</a:t>
            </a:fld>
            <a:endParaRPr lang="en-US" altLang="en-US"/>
          </a:p>
        </p:txBody>
      </p:sp>
    </p:spTree>
    <p:extLst>
      <p:ext uri="{BB962C8B-B14F-4D97-AF65-F5344CB8AC3E}">
        <p14:creationId xmlns:p14="http://schemas.microsoft.com/office/powerpoint/2010/main" val="56110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grpSp>
        <p:nvGrpSpPr>
          <p:cNvPr id="2" name="Группа 6"/>
          <p:cNvGrpSpPr>
            <a:grpSpLocks/>
          </p:cNvGrpSpPr>
          <p:nvPr/>
        </p:nvGrpSpPr>
        <p:grpSpPr bwMode="auto">
          <a:xfrm>
            <a:off x="0" y="6165850"/>
            <a:ext cx="8920163" cy="633413"/>
            <a:chOff x="-24154" y="6115973"/>
            <a:chExt cx="8920501" cy="633690"/>
          </a:xfrm>
        </p:grpSpPr>
        <p:sp>
          <p:nvSpPr>
            <p:cNvPr id="3" name="Прямоугольник 2"/>
            <p:cNvSpPr/>
            <p:nvPr/>
          </p:nvSpPr>
          <p:spPr>
            <a:xfrm>
              <a:off x="-24154" y="6289087"/>
              <a:ext cx="7294839" cy="289051"/>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4" name="Прямоугольник 8"/>
            <p:cNvSpPr>
              <a:spLocks noChangeArrowheads="1"/>
            </p:cNvSpPr>
            <p:nvPr/>
          </p:nvSpPr>
          <p:spPr bwMode="auto">
            <a:xfrm>
              <a:off x="12822" y="6279446"/>
              <a:ext cx="52072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en-US" sz="1400" b="1">
                  <a:latin typeface="Palatino Linotype" panose="02040502050505030304" pitchFamily="18" charset="0"/>
                </a:rPr>
                <a:t>Высшая Школа Экономики, Москва, 2015</a:t>
              </a:r>
            </a:p>
          </p:txBody>
        </p:sp>
        <p:pic>
          <p:nvPicPr>
            <p:cNvPr id="5" name="Picture 6" descr="http://www.hse.ru/data/2012/01/19/1263884310/logo_%D1%81_hse_black_e.png"/>
            <p:cNvPicPr>
              <a:picLocks noChangeAspect="1" noChangeArrowheads="1"/>
            </p:cNvPicPr>
            <p:nvPr/>
          </p:nvPicPr>
          <p:blipFill>
            <a:blip r:embed="rId2">
              <a:extLst>
                <a:ext uri="{28A0092B-C50C-407E-A947-70E740481C1C}">
                  <a14:useLocalDpi xmlns:a14="http://schemas.microsoft.com/office/drawing/2010/main" val="0"/>
                </a:ext>
              </a:extLst>
            </a:blip>
            <a:srcRect b="21013"/>
            <a:stretch>
              <a:fillRect/>
            </a:stretch>
          </p:blipFill>
          <p:spPr bwMode="auto">
            <a:xfrm>
              <a:off x="8273820" y="6115973"/>
              <a:ext cx="622527" cy="63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Группа 10"/>
          <p:cNvGrpSpPr>
            <a:grpSpLocks/>
          </p:cNvGrpSpPr>
          <p:nvPr/>
        </p:nvGrpSpPr>
        <p:grpSpPr bwMode="auto">
          <a:xfrm>
            <a:off x="-55563" y="-25400"/>
            <a:ext cx="9204326" cy="1211263"/>
            <a:chOff x="-56236" y="-24994"/>
            <a:chExt cx="9204666" cy="1211236"/>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56236" y="1173542"/>
              <a:ext cx="9204666" cy="1270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9" name="Рисунок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96" y="28548"/>
              <a:ext cx="1627684" cy="109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Дата 1"/>
          <p:cNvSpPr>
            <a:spLocks noGrp="1"/>
          </p:cNvSpPr>
          <p:nvPr>
            <p:ph type="dt" sz="half" idx="10"/>
          </p:nvPr>
        </p:nvSpPr>
        <p:spPr/>
        <p:txBody>
          <a:bodyPr/>
          <a:lstStyle>
            <a:lvl1pPr>
              <a:defRPr smtClean="0"/>
            </a:lvl1pPr>
          </a:lstStyle>
          <a:p>
            <a:pPr>
              <a:defRPr/>
            </a:pPr>
            <a:fld id="{FF9F9E03-9F9B-4A93-8DD3-516C8F0402BE}" type="datetime1">
              <a:rPr lang="en-US" altLang="en-US"/>
              <a:pPr>
                <a:defRPr/>
              </a:pPr>
              <a:t>12/19/2018</a:t>
            </a:fld>
            <a:endParaRPr lang="en-US" altLang="en-US"/>
          </a:p>
        </p:txBody>
      </p:sp>
      <p:sp>
        <p:nvSpPr>
          <p:cNvPr id="11" name="Нижний колонтитул 2"/>
          <p:cNvSpPr>
            <a:spLocks noGrp="1"/>
          </p:cNvSpPr>
          <p:nvPr>
            <p:ph type="ftr" sz="quarter" idx="11"/>
          </p:nvPr>
        </p:nvSpPr>
        <p:spPr/>
        <p:txBody>
          <a:bodyPr/>
          <a:lstStyle>
            <a:lvl1pPr>
              <a:defRPr smtClean="0"/>
            </a:lvl1pPr>
          </a:lstStyle>
          <a:p>
            <a:pPr>
              <a:defRPr/>
            </a:pPr>
            <a:r>
              <a:rPr lang="ru-RU" altLang="en-US"/>
              <a:t>ВШЭ. Компьютерная лингвистика-2.  Толдова С.Ю</a:t>
            </a:r>
            <a:endParaRPr lang="en-US" altLang="en-US"/>
          </a:p>
        </p:txBody>
      </p:sp>
      <p:sp>
        <p:nvSpPr>
          <p:cNvPr id="12" name="Номер слайда 3"/>
          <p:cNvSpPr>
            <a:spLocks noGrp="1"/>
          </p:cNvSpPr>
          <p:nvPr>
            <p:ph type="sldNum" sz="quarter" idx="12"/>
          </p:nvPr>
        </p:nvSpPr>
        <p:spPr/>
        <p:txBody>
          <a:bodyPr/>
          <a:lstStyle>
            <a:lvl1pPr>
              <a:defRPr/>
            </a:lvl1pPr>
          </a:lstStyle>
          <a:p>
            <a:pPr>
              <a:defRPr/>
            </a:pPr>
            <a:fld id="{22C1CD71-9014-435C-9B65-3C8F44691115}" type="slidenum">
              <a:rPr lang="en-US" altLang="en-US"/>
              <a:pPr>
                <a:defRPr/>
              </a:pPr>
              <a:t>‹#›</a:t>
            </a:fld>
            <a:endParaRPr lang="en-US" altLang="en-US"/>
          </a:p>
        </p:txBody>
      </p:sp>
    </p:spTree>
    <p:extLst>
      <p:ext uri="{BB962C8B-B14F-4D97-AF65-F5344CB8AC3E}">
        <p14:creationId xmlns:p14="http://schemas.microsoft.com/office/powerpoint/2010/main" val="264033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Пустой слайд">
    <p:spTree>
      <p:nvGrpSpPr>
        <p:cNvPr id="1" name=""/>
        <p:cNvGrpSpPr/>
        <p:nvPr/>
      </p:nvGrpSpPr>
      <p:grpSpPr>
        <a:xfrm>
          <a:off x="0" y="0"/>
          <a:ext cx="0" cy="0"/>
          <a:chOff x="0" y="0"/>
          <a:chExt cx="0" cy="0"/>
        </a:xfrm>
      </p:grpSpPr>
      <p:grpSp>
        <p:nvGrpSpPr>
          <p:cNvPr id="2" name="Группа 6"/>
          <p:cNvGrpSpPr>
            <a:grpSpLocks/>
          </p:cNvGrpSpPr>
          <p:nvPr/>
        </p:nvGrpSpPr>
        <p:grpSpPr bwMode="auto">
          <a:xfrm>
            <a:off x="0" y="6165850"/>
            <a:ext cx="8920163" cy="633413"/>
            <a:chOff x="-24154" y="6115973"/>
            <a:chExt cx="8920501" cy="633690"/>
          </a:xfrm>
        </p:grpSpPr>
        <p:sp>
          <p:nvSpPr>
            <p:cNvPr id="3" name="Прямоугольник 2"/>
            <p:cNvSpPr/>
            <p:nvPr/>
          </p:nvSpPr>
          <p:spPr>
            <a:xfrm>
              <a:off x="-24154" y="6289087"/>
              <a:ext cx="7294839" cy="289051"/>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4" name="Прямоугольник 8"/>
            <p:cNvSpPr>
              <a:spLocks noChangeArrowheads="1"/>
            </p:cNvSpPr>
            <p:nvPr/>
          </p:nvSpPr>
          <p:spPr bwMode="auto">
            <a:xfrm>
              <a:off x="12822" y="6279446"/>
              <a:ext cx="52072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ru-RU" altLang="en-US" sz="1400" b="1">
                  <a:latin typeface="Palatino Linotype" panose="02040502050505030304" pitchFamily="18" charset="0"/>
                </a:rPr>
                <a:t>Высшая Школа Экономики, Москва, 2015</a:t>
              </a:r>
            </a:p>
          </p:txBody>
        </p:sp>
        <p:pic>
          <p:nvPicPr>
            <p:cNvPr id="5" name="Picture 6" descr="http://www.hse.ru/data/2012/01/19/1263884310/logo_%D1%81_hse_black_e.png"/>
            <p:cNvPicPr>
              <a:picLocks noChangeAspect="1" noChangeArrowheads="1"/>
            </p:cNvPicPr>
            <p:nvPr/>
          </p:nvPicPr>
          <p:blipFill>
            <a:blip r:embed="rId2">
              <a:extLst>
                <a:ext uri="{28A0092B-C50C-407E-A947-70E740481C1C}">
                  <a14:useLocalDpi xmlns:a14="http://schemas.microsoft.com/office/drawing/2010/main" val="0"/>
                </a:ext>
              </a:extLst>
            </a:blip>
            <a:srcRect b="21013"/>
            <a:stretch>
              <a:fillRect/>
            </a:stretch>
          </p:blipFill>
          <p:spPr bwMode="auto">
            <a:xfrm>
              <a:off x="8273820" y="6115973"/>
              <a:ext cx="622527" cy="63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Группа 10"/>
          <p:cNvGrpSpPr>
            <a:grpSpLocks/>
          </p:cNvGrpSpPr>
          <p:nvPr/>
        </p:nvGrpSpPr>
        <p:grpSpPr bwMode="auto">
          <a:xfrm>
            <a:off x="-55563" y="-25400"/>
            <a:ext cx="9204326" cy="1211263"/>
            <a:chOff x="-56236" y="-24994"/>
            <a:chExt cx="9204666" cy="1211236"/>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56236" y="1173542"/>
              <a:ext cx="9204666" cy="1270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9" name="Рисунок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96" y="28548"/>
              <a:ext cx="1627684" cy="109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Дата 1"/>
          <p:cNvSpPr>
            <a:spLocks noGrp="1"/>
          </p:cNvSpPr>
          <p:nvPr>
            <p:ph type="dt" sz="half" idx="10"/>
          </p:nvPr>
        </p:nvSpPr>
        <p:spPr/>
        <p:txBody>
          <a:bodyPr/>
          <a:lstStyle>
            <a:lvl1pPr>
              <a:defRPr smtClean="0"/>
            </a:lvl1pPr>
          </a:lstStyle>
          <a:p>
            <a:pPr>
              <a:defRPr/>
            </a:pPr>
            <a:fld id="{17603574-BCE9-4DFE-B9D4-A65D48BF36AA}" type="datetime1">
              <a:rPr lang="en-US" altLang="en-US"/>
              <a:pPr>
                <a:defRPr/>
              </a:pPr>
              <a:t>12/19/2018</a:t>
            </a:fld>
            <a:endParaRPr lang="en-US" altLang="en-US"/>
          </a:p>
        </p:txBody>
      </p:sp>
      <p:sp>
        <p:nvSpPr>
          <p:cNvPr id="11" name="Нижний колонтитул 2"/>
          <p:cNvSpPr>
            <a:spLocks noGrp="1"/>
          </p:cNvSpPr>
          <p:nvPr>
            <p:ph type="ftr" sz="quarter" idx="11"/>
          </p:nvPr>
        </p:nvSpPr>
        <p:spPr/>
        <p:txBody>
          <a:bodyPr/>
          <a:lstStyle>
            <a:lvl1pPr>
              <a:defRPr smtClean="0"/>
            </a:lvl1pPr>
          </a:lstStyle>
          <a:p>
            <a:pPr>
              <a:defRPr/>
            </a:pPr>
            <a:r>
              <a:rPr lang="ru-RU" altLang="en-US"/>
              <a:t>ВШЭ. Компьютерная лингвистика-2.  Толдова С.Ю</a:t>
            </a:r>
            <a:endParaRPr lang="en-US" altLang="en-US"/>
          </a:p>
        </p:txBody>
      </p:sp>
      <p:sp>
        <p:nvSpPr>
          <p:cNvPr id="12" name="Номер слайда 3"/>
          <p:cNvSpPr>
            <a:spLocks noGrp="1"/>
          </p:cNvSpPr>
          <p:nvPr>
            <p:ph type="sldNum" sz="quarter" idx="12"/>
          </p:nvPr>
        </p:nvSpPr>
        <p:spPr/>
        <p:txBody>
          <a:bodyPr/>
          <a:lstStyle>
            <a:lvl1pPr>
              <a:defRPr/>
            </a:lvl1pPr>
          </a:lstStyle>
          <a:p>
            <a:pPr>
              <a:defRPr/>
            </a:pPr>
            <a:fld id="{03E51112-436B-40BC-BDC1-F32640AE18CE}" type="slidenum">
              <a:rPr lang="en-US" altLang="en-US"/>
              <a:pPr>
                <a:defRPr/>
              </a:pPr>
              <a:t>‹#›</a:t>
            </a:fld>
            <a:endParaRPr lang="en-US" altLang="en-US"/>
          </a:p>
        </p:txBody>
      </p:sp>
    </p:spTree>
    <p:extLst>
      <p:ext uri="{BB962C8B-B14F-4D97-AF65-F5344CB8AC3E}">
        <p14:creationId xmlns:p14="http://schemas.microsoft.com/office/powerpoint/2010/main" val="66510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CE116612-56D8-4BA9-A668-92BF0E42721B}" type="datetime1">
              <a:rPr lang="en-US" altLang="en-US"/>
              <a:pPr>
                <a:defRPr/>
              </a:pPr>
              <a:t>12/19/2018</a:t>
            </a:fld>
            <a:endParaRPr lang="en-US" altLang="en-US"/>
          </a:p>
        </p:txBody>
      </p:sp>
      <p:sp>
        <p:nvSpPr>
          <p:cNvPr id="6" name="Нижний колонтитул 4"/>
          <p:cNvSpPr>
            <a:spLocks noGrp="1"/>
          </p:cNvSpPr>
          <p:nvPr>
            <p:ph type="ftr" sz="quarter" idx="11"/>
          </p:nvPr>
        </p:nvSpPr>
        <p:spPr/>
        <p:txBody>
          <a:bodyPr/>
          <a:lstStyle>
            <a:lvl1pPr>
              <a:defRPr/>
            </a:lvl1pPr>
          </a:lstStyle>
          <a:p>
            <a:pPr>
              <a:defRPr/>
            </a:pPr>
            <a:r>
              <a:rPr lang="ru-RU" altLang="en-US"/>
              <a:t>ВШЭ. Компьютерная лингвистика-2.  Толдова С.Ю</a:t>
            </a:r>
            <a:endParaRPr lang="en-US" altLang="en-US"/>
          </a:p>
        </p:txBody>
      </p:sp>
      <p:sp>
        <p:nvSpPr>
          <p:cNvPr id="7" name="Номер слайда 5"/>
          <p:cNvSpPr>
            <a:spLocks noGrp="1"/>
          </p:cNvSpPr>
          <p:nvPr>
            <p:ph type="sldNum" sz="quarter" idx="12"/>
          </p:nvPr>
        </p:nvSpPr>
        <p:spPr/>
        <p:txBody>
          <a:bodyPr/>
          <a:lstStyle>
            <a:lvl1pPr>
              <a:defRPr/>
            </a:lvl1pPr>
          </a:lstStyle>
          <a:p>
            <a:pPr>
              <a:defRPr/>
            </a:pPr>
            <a:fld id="{E76A206B-ACC6-49D1-8D8C-0E568767D276}" type="slidenum">
              <a:rPr lang="en-US" altLang="en-US"/>
              <a:pPr>
                <a:defRPr/>
              </a:pPr>
              <a:t>‹#›</a:t>
            </a:fld>
            <a:endParaRPr lang="en-US" altLang="en-US"/>
          </a:p>
        </p:txBody>
      </p:sp>
    </p:spTree>
    <p:extLst>
      <p:ext uri="{BB962C8B-B14F-4D97-AF65-F5344CB8AC3E}">
        <p14:creationId xmlns:p14="http://schemas.microsoft.com/office/powerpoint/2010/main" val="86087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en-US" smtClean="0"/>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en-US" smtClean="0"/>
              <a:t>Образец текста</a:t>
            </a:r>
          </a:p>
          <a:p>
            <a:pPr lvl="1"/>
            <a:r>
              <a:rPr lang="ru-RU" altLang="en-US" smtClean="0"/>
              <a:t>Второй уровень</a:t>
            </a:r>
          </a:p>
          <a:p>
            <a:pPr lvl="2"/>
            <a:r>
              <a:rPr lang="ru-RU" altLang="en-US" smtClean="0"/>
              <a:t>Третий уровень</a:t>
            </a:r>
          </a:p>
          <a:p>
            <a:pPr lvl="3"/>
            <a:r>
              <a:rPr lang="ru-RU" altLang="en-US" smtClean="0"/>
              <a:t>Четвертый уровень</a:t>
            </a:r>
          </a:p>
          <a:p>
            <a:pPr lvl="4"/>
            <a:r>
              <a:rPr lang="ru-RU" altLang="en-US"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947FD546-3E78-435C-9430-C8EF76D308AD}" type="datetime1">
              <a:rPr lang="en-US" altLang="en-US"/>
              <a:pPr>
                <a:defRPr/>
              </a:pPr>
              <a:t>12/19/2018</a:t>
            </a:fld>
            <a:endParaRPr lang="en-US" alt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ru-RU" altLang="en-US"/>
              <a:t>ВШЭ. Компьютерная лингвистика-2.  Толдова С.Ю</a:t>
            </a:r>
            <a:endParaRPr lang="en-US" alt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D4DBF7C-BA8D-42B0-830D-5E6A52A442E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72" r:id="rId7"/>
    <p:sldLayoutId id="2147483873" r:id="rId8"/>
    <p:sldLayoutId id="2147483868" r:id="rId9"/>
    <p:sldLayoutId id="2147483869" r:id="rId10"/>
    <p:sldLayoutId id="2147483870" r:id="rId11"/>
    <p:sldLayoutId id="2147483871" r:id="rId12"/>
    <p:sldLayoutId id="2147483875" r:id="rId13"/>
    <p:sldLayoutId id="2147483876" r:id="rId14"/>
  </p:sldLayoutIdLst>
  <p:transition spd="slow">
    <p:cut/>
  </p:transition>
  <p:timing>
    <p:tnLst>
      <p:par>
        <p:cTn id="1" dur="indefinite" restart="never" nodeType="tmRoot"/>
      </p:par>
    </p:tnLst>
  </p:timing>
  <p:hf sldNum="0"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0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3" Type="http://schemas.openxmlformats.org/officeDocument/2006/relationships/hyperlink" Target="https://www.sketchengine.co.uk/statistics-used-in-sketch-engine/"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4.xml"/><Relationship Id="rId1" Type="http://schemas.openxmlformats.org/officeDocument/2006/relationships/themeOverride" Target="../theme/themeOverride13.xml"/><Relationship Id="rId5"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4.xml"/><Relationship Id="rId1" Type="http://schemas.openxmlformats.org/officeDocument/2006/relationships/themeOverride" Target="../theme/themeOverride19.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4.xml"/><Relationship Id="rId1" Type="http://schemas.openxmlformats.org/officeDocument/2006/relationships/themeOverride" Target="../theme/themeOverride20.xml"/><Relationship Id="rId5"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4.xml"/><Relationship Id="rId1" Type="http://schemas.openxmlformats.org/officeDocument/2006/relationships/themeOverride" Target="../theme/themeOverride24.xml"/><Relationship Id="rId5" Type="http://schemas.openxmlformats.org/officeDocument/2006/relationships/image" Target="../media/image3.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0.xml"/></Relationships>
</file>

<file path=ppt/slides/_rels/slide34.xml.rels><?xml version="1.0" encoding="UTF-8" standalone="yes"?>
<Relationships xmlns="http://schemas.openxmlformats.org/package/2006/relationships"><Relationship Id="rId3" Type="http://schemas.openxmlformats.org/officeDocument/2006/relationships/hyperlink" Target="http://corpus.leeds.ac.uk/ruscorpora.html" TargetMode="External"/><Relationship Id="rId2" Type="http://schemas.openxmlformats.org/officeDocument/2006/relationships/slideLayout" Target="../slideLayouts/slideLayout14.xml"/><Relationship Id="rId1" Type="http://schemas.openxmlformats.org/officeDocument/2006/relationships/themeOverride" Target="../theme/themeOverride31.xml"/><Relationship Id="rId4" Type="http://schemas.openxmlformats.org/officeDocument/2006/relationships/hyperlink" Target="https://the.sketchengine.co.uk/open/"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wmf"/><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oleObject" Target="NUL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image" Target="../media/image9.wmf"/></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6"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6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14.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 Id="rId4" Type="http://schemas.openxmlformats.org/officeDocument/2006/relationships/image" Target="../media/image3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corpus.leeds.ac.uk/cgi-bin/cqp.pl?contextsize=60c&amp;t=100&amp;q=MU(meet%20%5blemma='%D0%B1%D1%80%D0%BE%D1%81%D0%B0%D1%82%D1%8C'%5d%20%5blemma='%D0%B4%D1%80%D0%BE%D0%B6%D1%8C'%5d%20-0%202)&amp;cqpsyntaxonly=1&amp;corpuslist=I-RU"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4.xml"/><Relationship Id="rId1" Type="http://schemas.openxmlformats.org/officeDocument/2006/relationships/themeOverride" Target="../theme/themeOverride8.xml"/><Relationship Id="rId5" Type="http://schemas.openxmlformats.org/officeDocument/2006/relationships/image" Target="../media/image3.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84.xml.rels><?xml version="1.0" encoding="UTF-8" standalone="yes"?>
<Relationships xmlns="http://schemas.openxmlformats.org/package/2006/relationships"><Relationship Id="rId3" Type="http://schemas.openxmlformats.org/officeDocument/2006/relationships/hyperlink" Target="https://ru.wikipedia.org/wiki/%D0%A3%D1%81%D0%BB%D0%BE%D0%B2%D0%BD%D0%B0%D1%8F_%D1%8D%D0%BD%D1%82%D1%80%D0%BE%D0%BF%D0%B8%D1%8F" TargetMode="External"/><Relationship Id="rId2" Type="http://schemas.openxmlformats.org/officeDocument/2006/relationships/hyperlink" Target="https://ru.wikipedia.org/wiki/%D0%98%D0%BD%D1%84%D0%BE%D1%80%D0%BC%D0%B0%D1%86%D0%B8%D0%BE%D0%BD%D0%BD%D0%B0%D1%8F_%D1%8D%D0%BD%D1%82%D1%80%D0%BE%D0%BF%D0%B8%D1%8F" TargetMode="External"/><Relationship Id="rId1" Type="http://schemas.openxmlformats.org/officeDocument/2006/relationships/slideLayout" Target="../slideLayouts/slideLayout1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hyperlink" Target="https://ru.wikipedia.org/wiki/%D0%A1%D0%BB%D1%83%D1%87%D0%B0%D0%B9%D0%BD%D0%B0%D1%8F_%D0%B2%D0%B5%D0%BB%D0%B8%D1%87%D0%B8%D0%BD%D0%B0"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5.png"/><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1042988" y="1638300"/>
            <a:ext cx="7170737" cy="3518892"/>
          </a:xfrm>
        </p:spPr>
        <p:txBody>
          <a:bodyPr/>
          <a:lstStyle/>
          <a:p>
            <a:pPr marL="0" indent="0" algn="ctr" eaLnBrk="1" hangingPunct="1">
              <a:buFont typeface="Verdana" panose="020B0604030504040204" pitchFamily="34" charset="0"/>
              <a:buNone/>
            </a:pPr>
            <a:r>
              <a:rPr lang="ru-RU" altLang="en-US" sz="4400" dirty="0" smtClean="0"/>
              <a:t>Методы выделения устойчивых словосочетаний</a:t>
            </a:r>
          </a:p>
          <a:p>
            <a:pPr marL="0" indent="0" algn="ctr" eaLnBrk="1" hangingPunct="1">
              <a:buFont typeface="Verdana" panose="020B0604030504040204" pitchFamily="34" charset="0"/>
              <a:buNone/>
            </a:pPr>
            <a:r>
              <a:rPr lang="ru-RU" altLang="en-US" sz="2400" dirty="0" smtClean="0"/>
              <a:t>В презентации использованы материалы </a:t>
            </a:r>
          </a:p>
          <a:p>
            <a:pPr marL="0" indent="0" algn="ctr" eaLnBrk="1" hangingPunct="1">
              <a:buFont typeface="Verdana" panose="020B0604030504040204" pitchFamily="34" charset="0"/>
              <a:buNone/>
            </a:pPr>
            <a:r>
              <a:rPr lang="en-US" altLang="en-US" sz="2400" dirty="0" err="1" smtClean="0"/>
              <a:t>Ch</a:t>
            </a:r>
            <a:r>
              <a:rPr lang="en-US" altLang="en-US" sz="2400" dirty="0" smtClean="0"/>
              <a:t> 5. Collocations //</a:t>
            </a:r>
          </a:p>
          <a:p>
            <a:pPr marL="0" indent="0" algn="ctr" eaLnBrk="1" hangingPunct="1">
              <a:buFont typeface="Verdana" panose="020B0604030504040204" pitchFamily="34" charset="0"/>
              <a:buNone/>
            </a:pPr>
            <a:r>
              <a:rPr lang="en-US" sz="1600" dirty="0"/>
              <a:t>Christopher D. Manning and </a:t>
            </a:r>
            <a:r>
              <a:rPr lang="en-US" sz="1600" dirty="0" err="1"/>
              <a:t>Hinrich</a:t>
            </a:r>
            <a:r>
              <a:rPr lang="en-US" sz="1600" dirty="0"/>
              <a:t> </a:t>
            </a:r>
            <a:r>
              <a:rPr lang="en-US" sz="1600" dirty="0" err="1"/>
              <a:t>Schütze</a:t>
            </a:r>
            <a:r>
              <a:rPr lang="en-US" sz="1600" dirty="0"/>
              <a:t>. 1999. Foundations of Statistical Natural Language Processing. MIT Press, Cambridge, MA, USA</a:t>
            </a:r>
            <a:r>
              <a:rPr lang="en-US" sz="1600" dirty="0" smtClean="0"/>
              <a:t>.</a:t>
            </a:r>
          </a:p>
          <a:p>
            <a:pPr marL="0" indent="0" algn="ctr" eaLnBrk="1" hangingPunct="1">
              <a:buFont typeface="Verdana" panose="020B0604030504040204" pitchFamily="34" charset="0"/>
              <a:buNone/>
            </a:pPr>
            <a:r>
              <a:rPr lang="ru-RU" altLang="en-US" sz="1600" dirty="0" smtClean="0"/>
              <a:t>и результаты экспериментов, проводимых в рамках исследований компании </a:t>
            </a:r>
            <a:r>
              <a:rPr lang="en-US" altLang="en-US" sz="1600" dirty="0" err="1" smtClean="0"/>
              <a:t>AviComp</a:t>
            </a:r>
            <a:r>
              <a:rPr lang="en-US" altLang="en-US" sz="1600" dirty="0" smtClean="0"/>
              <a:t> (</a:t>
            </a:r>
            <a:r>
              <a:rPr lang="ru-RU" altLang="en-US" sz="1600" dirty="0" err="1" smtClean="0"/>
              <a:t>Эвентос</a:t>
            </a:r>
            <a:r>
              <a:rPr lang="en-US" altLang="en-US" sz="1600" dirty="0" smtClean="0"/>
              <a:t>)</a:t>
            </a:r>
            <a:endParaRPr lang="ru-RU" altLang="en-US" sz="1600" dirty="0" smtClean="0"/>
          </a:p>
          <a:p>
            <a:pPr marL="0" indent="0" algn="ctr" eaLnBrk="1" hangingPunct="1">
              <a:buFont typeface="Verdana" panose="020B0604030504040204" pitchFamily="34" charset="0"/>
              <a:buNone/>
            </a:pPr>
            <a:r>
              <a:rPr lang="ru-RU" altLang="en-US" sz="1600" dirty="0" smtClean="0"/>
              <a:t>(И. Кузнецов, Ю. </a:t>
            </a:r>
            <a:r>
              <a:rPr lang="ru-RU" altLang="en-US" sz="1600" dirty="0" err="1" smtClean="0"/>
              <a:t>Акинина</a:t>
            </a:r>
            <a:r>
              <a:rPr lang="ru-RU" altLang="en-US" sz="1600" dirty="0" smtClean="0"/>
              <a:t>, С. </a:t>
            </a:r>
            <a:r>
              <a:rPr lang="ru-RU" altLang="en-US" sz="1600" dirty="0" err="1" smtClean="0"/>
              <a:t>Толдова</a:t>
            </a:r>
            <a:r>
              <a:rPr lang="ru-RU" altLang="en-US" sz="1600" dirty="0" smtClean="0"/>
              <a:t>)</a:t>
            </a:r>
            <a:endParaRPr lang="en-US" altLang="en-US" sz="1600" dirty="0" smtClean="0"/>
          </a:p>
          <a:p>
            <a:pPr marL="0" indent="0" algn="ctr" eaLnBrk="1" hangingPunct="1">
              <a:buFont typeface="Verdana" panose="020B0604030504040204" pitchFamily="34" charset="0"/>
              <a:buNone/>
            </a:pPr>
            <a:endParaRPr lang="ru-RU" altLang="en-US" sz="3600" dirty="0" smtClean="0"/>
          </a:p>
        </p:txBody>
      </p:sp>
      <p:sp>
        <p:nvSpPr>
          <p:cNvPr id="12" name="Нижний колонтитул 11"/>
          <p:cNvSpPr>
            <a:spLocks noGrp="1"/>
          </p:cNvSpPr>
          <p:nvPr>
            <p:ph type="ftr" sz="quarter" idx="11"/>
          </p:nvPr>
        </p:nvSpPr>
        <p:spPr>
          <a:xfrm>
            <a:off x="3444875" y="6364288"/>
            <a:ext cx="2895600" cy="365125"/>
          </a:xfrm>
        </p:spPr>
        <p:txBody>
          <a:bodyPr/>
          <a:lstStyle/>
          <a:p>
            <a:pPr>
              <a:defRPr/>
            </a:pPr>
            <a:r>
              <a:rPr lang="ru-RU" altLang="en-US" smtClean="0"/>
              <a:t>ВШЭ. Компьютерная лингвистика-2.  Толдова С.Ю</a:t>
            </a:r>
            <a:endParaRPr lang="en-US" altLang="en-US" dirty="0"/>
          </a:p>
        </p:txBody>
      </p:sp>
      <p:pic>
        <p:nvPicPr>
          <p:cNvPr id="7172" name="Рисунок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0825" y="5470525"/>
            <a:ext cx="1817688"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5">
            <a:duotone>
              <a:prstClr val="black"/>
              <a:schemeClr val="tx2">
                <a:tint val="45000"/>
                <a:satMod val="400000"/>
              </a:schemeClr>
            </a:duotone>
            <a:extLst>
              <a:ext uri="{28A0092B-C50C-407E-A947-70E740481C1C}">
                <a14:useLocalDpi xmlns:a14="http://schemas.microsoft.com/office/drawing/2010/main" val="0"/>
              </a:ext>
            </a:extLst>
          </a:blip>
          <a:srcRect b="59214"/>
          <a:stretch/>
        </p:blipFill>
        <p:spPr bwMode="auto">
          <a:xfrm>
            <a:off x="-8860" y="0"/>
            <a:ext cx="9152860" cy="62068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hse.ru/data/2012/01/19/1263884310/logo_%D1%81_hse_black_e.png"/>
          <p:cNvPicPr>
            <a:picLocks noChangeAspect="1" noChangeArrowheads="1"/>
          </p:cNvPicPr>
          <p:nvPr/>
        </p:nvPicPr>
        <p:blipFill>
          <a:blip r:embed="rId6">
            <a:extLst>
              <a:ext uri="{28A0092B-C50C-407E-A947-70E740481C1C}">
                <a14:useLocalDpi xmlns:a14="http://schemas.microsoft.com/office/drawing/2010/main" val="0"/>
              </a:ext>
            </a:extLst>
          </a:blip>
          <a:srcRect b="21013"/>
          <a:stretch>
            <a:fillRect/>
          </a:stretch>
        </p:blipFill>
        <p:spPr bwMode="auto">
          <a:xfrm>
            <a:off x="7019925" y="5373688"/>
            <a:ext cx="1233488"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TextBox 1"/>
          <p:cNvSpPr txBox="1">
            <a:spLocks noChangeArrowheads="1"/>
          </p:cNvSpPr>
          <p:nvPr/>
        </p:nvSpPr>
        <p:spPr bwMode="auto">
          <a:xfrm>
            <a:off x="1619250" y="671513"/>
            <a:ext cx="65468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altLang="en-US" sz="3600">
                <a:solidFill>
                  <a:schemeClr val="tx1"/>
                </a:solidFill>
              </a:rPr>
              <a:t>Компьютерная лингвистика 2</a:t>
            </a:r>
            <a:endParaRPr lang="en-US" altLang="en-US" sz="3600">
              <a:solidFill>
                <a:schemeClr val="tx1"/>
              </a:solidFill>
            </a:endParaRPr>
          </a:p>
        </p:txBody>
      </p:sp>
      <p:sp>
        <p:nvSpPr>
          <p:cNvPr id="2" name="Дата 1"/>
          <p:cNvSpPr>
            <a:spLocks noGrp="1"/>
          </p:cNvSpPr>
          <p:nvPr>
            <p:ph type="dt" sz="quarter" idx="10"/>
          </p:nvPr>
        </p:nvSpPr>
        <p:spPr/>
        <p:txBody>
          <a:bodyPr/>
          <a:lstStyle/>
          <a:p>
            <a:pPr>
              <a:defRPr/>
            </a:pPr>
            <a:fld id="{DBB877CF-E8E7-45E4-95C5-F5735259B52E}" type="datetime1">
              <a:rPr lang="en-US" altLang="en-US" smtClean="0"/>
              <a:pPr>
                <a:defRPr/>
              </a:pPr>
              <a:t>12/19/2018</a:t>
            </a:fld>
            <a:endParaRPr lang="en-US" altLang="en-US"/>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sz="quarter" idx="10"/>
          </p:nvPr>
        </p:nvSpPr>
        <p:spPr/>
        <p:txBody>
          <a:bodyPr/>
          <a:lstStyle/>
          <a:p>
            <a:pPr marL="0" indent="0" eaLnBrk="1" hangingPunct="1">
              <a:buFont typeface="Arial" panose="020B0604020202020204" pitchFamily="34" charset="0"/>
              <a:buNone/>
            </a:pPr>
            <a:r>
              <a:rPr lang="ru-RU" altLang="en-US" sz="2800" smtClean="0">
                <a:latin typeface="Times New Roman" panose="02020603050405020304" pitchFamily="18" charset="0"/>
                <a:cs typeface="Times New Roman" panose="02020603050405020304" pitchFamily="18" charset="0"/>
              </a:rPr>
              <a:t>4. Воспроизводимы</a:t>
            </a:r>
            <a:r>
              <a:rPr lang="en-US" altLang="en-US" sz="2800" smtClean="0">
                <a:latin typeface="Times New Roman" panose="02020603050405020304" pitchFamily="18" charset="0"/>
                <a:cs typeface="Times New Roman" panose="02020603050405020304" pitchFamily="18" charset="0"/>
              </a:rPr>
              <a:t>: </a:t>
            </a:r>
            <a:r>
              <a:rPr lang="en-US" altLang="en-US" sz="2800" i="1" smtClean="0">
                <a:latin typeface="Times New Roman" panose="02020603050405020304" pitchFamily="18" charset="0"/>
                <a:cs typeface="Times New Roman" panose="02020603050405020304" pitchFamily="18" charset="0"/>
              </a:rPr>
              <a:t>to make a decision</a:t>
            </a:r>
            <a:endParaRPr lang="en-GB" altLang="en-US" sz="2800" i="1" smtClean="0">
              <a:latin typeface="Times New Roman" panose="02020603050405020304" pitchFamily="18" charset="0"/>
              <a:cs typeface="Times New Roman" panose="02020603050405020304" pitchFamily="18" charset="0"/>
            </a:endParaRPr>
          </a:p>
          <a:p>
            <a:pPr marL="0" indent="0" eaLnBrk="1" hangingPunct="1">
              <a:buFont typeface="Verdana" panose="020B0604030504040204" pitchFamily="34" charset="0"/>
              <a:buNone/>
            </a:pPr>
            <a:r>
              <a:rPr lang="ru-RU" altLang="en-US" sz="2800" smtClean="0">
                <a:latin typeface="Times New Roman" panose="02020603050405020304" pitchFamily="18" charset="0"/>
                <a:cs typeface="Times New Roman" panose="02020603050405020304" pitchFamily="18" charset="0"/>
              </a:rPr>
              <a:t>5. Зависят от области употребления – терминологические словосочетания: </a:t>
            </a:r>
            <a:r>
              <a:rPr lang="en-US" altLang="en-US" sz="2800" i="1" smtClean="0">
                <a:latin typeface="Times New Roman" panose="02020603050405020304" pitchFamily="18" charset="0"/>
                <a:cs typeface="Times New Roman" panose="02020603050405020304" pitchFamily="18" charset="0"/>
              </a:rPr>
              <a:t>a dry suit</a:t>
            </a:r>
            <a:r>
              <a:rPr lang="ru-RU" altLang="en-US" sz="2800" smtClean="0">
                <a:latin typeface="Times New Roman" panose="02020603050405020304" pitchFamily="18" charset="0"/>
                <a:cs typeface="Times New Roman" panose="02020603050405020304" pitchFamily="18" charset="0"/>
              </a:rPr>
              <a:t>, </a:t>
            </a:r>
            <a:r>
              <a:rPr lang="en-US" altLang="en-US" sz="2800" i="1" smtClean="0">
                <a:latin typeface="Times New Roman" panose="02020603050405020304" pitchFamily="18" charset="0"/>
                <a:cs typeface="Times New Roman" panose="02020603050405020304" pitchFamily="18" charset="0"/>
              </a:rPr>
              <a:t>international best practice</a:t>
            </a:r>
            <a:endParaRPr lang="en-GB" altLang="en-US" sz="2800" i="1" smtClean="0">
              <a:latin typeface="Times New Roman" panose="02020603050405020304" pitchFamily="18" charset="0"/>
              <a:cs typeface="Times New Roman" panose="02020603050405020304" pitchFamily="18" charset="0"/>
            </a:endParaRPr>
          </a:p>
          <a:p>
            <a:pPr marL="0" indent="0" eaLnBrk="1" hangingPunct="1">
              <a:buFont typeface="Verdana" panose="020B0604030504040204" pitchFamily="34" charset="0"/>
              <a:buNone/>
            </a:pPr>
            <a:r>
              <a:rPr lang="ru-RU" altLang="en-US" sz="2800" smtClean="0">
                <a:latin typeface="Times New Roman" panose="02020603050405020304" pitchFamily="18" charset="0"/>
                <a:cs typeface="Times New Roman" panose="02020603050405020304" pitchFamily="18" charset="0"/>
              </a:rPr>
              <a:t>6. когерентные (связанные) лексические кластеры: особые статистические характеристики - вероятность совместной встречаемости элементов коллокации значительно выше, чем вероятность их независимого употребления</a:t>
            </a:r>
            <a:endParaRPr lang="en-GB" altLang="en-US" sz="2800" smtClean="0">
              <a:latin typeface="Times New Roman" panose="02020603050405020304" pitchFamily="18" charset="0"/>
              <a:cs typeface="Times New Roman" panose="02020603050405020304" pitchFamily="18" charset="0"/>
            </a:endParaRPr>
          </a:p>
        </p:txBody>
      </p:sp>
      <p:sp>
        <p:nvSpPr>
          <p:cNvPr id="15" name="Rectangle 2"/>
          <p:cNvSpPr>
            <a:spLocks noGrp="1" noChangeArrowheads="1"/>
          </p:cNvSpPr>
          <p:nvPr>
            <p:ph type="title" idx="4294967295"/>
          </p:nvPr>
        </p:nvSpPr>
        <p:spPr>
          <a:xfrm>
            <a:off x="1493838" y="314325"/>
            <a:ext cx="7650162" cy="587375"/>
          </a:xfrm>
        </p:spPr>
        <p:txBody>
          <a:bodyPr rtlCol="0">
            <a:normAutofit fontScale="90000"/>
          </a:bodyPr>
          <a:lstStyle/>
          <a:p>
            <a:pPr eaLnBrk="1" fontAlgn="auto" hangingPunct="1">
              <a:spcAft>
                <a:spcPts val="0"/>
              </a:spcAft>
              <a:defRPr/>
            </a:pPr>
            <a:r>
              <a:rPr lang="ru-RU" altLang="en-US" sz="4000" dirty="0" err="1">
                <a:latin typeface="Times New Roman" panose="02020603050405020304" pitchFamily="18" charset="0"/>
              </a:rPr>
              <a:t>Коллокации</a:t>
            </a:r>
            <a:r>
              <a:rPr lang="en-US" altLang="en-US" sz="4000" dirty="0">
                <a:latin typeface="Times New Roman" panose="02020603050405020304" pitchFamily="18" charset="0"/>
              </a:rPr>
              <a:t>: </a:t>
            </a:r>
            <a:r>
              <a:rPr lang="ru-RU" altLang="en-US" sz="4000" dirty="0">
                <a:latin typeface="Times New Roman" panose="02020603050405020304" pitchFamily="18" charset="0"/>
              </a:rPr>
              <a:t>ориентация </a:t>
            </a:r>
            <a:r>
              <a:rPr lang="ru-RU" altLang="en-US" sz="3600" dirty="0">
                <a:latin typeface="Times New Roman" panose="02020603050405020304" pitchFamily="18" charset="0"/>
              </a:rPr>
              <a:t>на значение</a:t>
            </a:r>
            <a:r>
              <a:rPr lang="ru-RU" altLang="en-US" sz="4000" dirty="0" smtClean="0">
                <a:latin typeface="Times New Roman" panose="02020603050405020304" pitchFamily="18" charset="0"/>
              </a:rPr>
              <a:t> </a:t>
            </a:r>
            <a:endParaRPr lang="ru-RU" altLang="en-US" sz="4000" dirty="0" smtClean="0"/>
          </a:p>
        </p:txBody>
      </p:sp>
      <p:sp>
        <p:nvSpPr>
          <p:cNvPr id="4" name="Дата 3"/>
          <p:cNvSpPr>
            <a:spLocks noGrp="1"/>
          </p:cNvSpPr>
          <p:nvPr>
            <p:ph type="dt" sz="quarter" idx="4294967295"/>
          </p:nvPr>
        </p:nvSpPr>
        <p:spPr>
          <a:xfrm>
            <a:off x="0" y="6356350"/>
            <a:ext cx="2133600" cy="365125"/>
          </a:xfrm>
        </p:spPr>
        <p:txBody>
          <a:bodyPr/>
          <a:lstStyle/>
          <a:p>
            <a:pPr>
              <a:defRPr/>
            </a:pPr>
            <a:fld id="{5D1E6D63-CAC6-4854-B4AB-D2F8A2401E8E}" type="datetime1">
              <a:rPr lang="en-US" altLang="en-US"/>
              <a:pPr>
                <a:defRPr/>
              </a:pPr>
              <a:t>12/19/2018</a:t>
            </a:fld>
            <a:endParaRPr lang="en-US" altLang="en-US" dirty="0"/>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0"/>
          </p:nvPr>
        </p:nvSpPr>
        <p:spPr/>
        <p:txBody>
          <a:bodyPr>
            <a:normAutofit/>
          </a:bodyPr>
          <a:lstStyle/>
          <a:p>
            <a:pPr>
              <a:defRPr/>
            </a:pPr>
            <a:r>
              <a:rPr lang="en-US" sz="2800" b="1" dirty="0" smtClean="0"/>
              <a:t>Capturing </a:t>
            </a:r>
            <a:r>
              <a:rPr lang="en-US" sz="2800" b="1" dirty="0"/>
              <a:t>the </a:t>
            </a:r>
            <a:r>
              <a:rPr lang="en-US" sz="2800" b="1" dirty="0" smtClean="0"/>
              <a:t>dependent </a:t>
            </a:r>
            <a:r>
              <a:rPr lang="en-US" sz="2800" b="1" dirty="0"/>
              <a:t>of a valid </a:t>
            </a:r>
            <a:r>
              <a:rPr lang="en-US" sz="2800" b="1" dirty="0" smtClean="0"/>
              <a:t>collocate</a:t>
            </a:r>
          </a:p>
          <a:p>
            <a:pPr>
              <a:defRPr/>
            </a:pPr>
            <a:endParaRPr lang="en-US" sz="2800" dirty="0"/>
          </a:p>
          <a:p>
            <a:pPr marL="0" indent="0">
              <a:buFont typeface="Arial" panose="020B0604020202020204" pitchFamily="34" charset="0"/>
              <a:buNone/>
              <a:defRPr/>
            </a:pPr>
            <a:r>
              <a:rPr lang="ru-RU" b="1" i="1" dirty="0" smtClean="0"/>
              <a:t>отклонить </a:t>
            </a:r>
            <a:r>
              <a:rPr lang="ru-RU" i="1" dirty="0"/>
              <a:t>(‘</a:t>
            </a:r>
            <a:r>
              <a:rPr lang="en-US" i="1" dirty="0"/>
              <a:t>decline’)</a:t>
            </a:r>
            <a:r>
              <a:rPr lang="en-US" dirty="0"/>
              <a:t>:</a:t>
            </a:r>
          </a:p>
          <a:p>
            <a:pPr marL="0" indent="0">
              <a:buFont typeface="Arial" panose="020B0604020202020204" pitchFamily="34" charset="0"/>
              <a:buNone/>
              <a:defRPr/>
            </a:pPr>
            <a:r>
              <a:rPr lang="en-US" b="1" dirty="0"/>
              <a:t>syntax</a:t>
            </a:r>
            <a:r>
              <a:rPr lang="en-US" dirty="0"/>
              <a:t>: </a:t>
            </a:r>
            <a:r>
              <a:rPr lang="ru-RU" i="1" dirty="0"/>
              <a:t>жалоба (‘</a:t>
            </a:r>
            <a:r>
              <a:rPr lang="en-US" i="1" dirty="0"/>
              <a:t>complaint’), </a:t>
            </a:r>
            <a:r>
              <a:rPr lang="ru-RU" i="1" dirty="0"/>
              <a:t>иск (‘</a:t>
            </a:r>
            <a:r>
              <a:rPr lang="en-US" i="1" dirty="0"/>
              <a:t>suit’), </a:t>
            </a:r>
            <a:r>
              <a:rPr lang="ru-RU" i="1" dirty="0"/>
              <a:t>предложение (‘</a:t>
            </a:r>
            <a:r>
              <a:rPr lang="en-US" i="1" dirty="0"/>
              <a:t>proposition</a:t>
            </a:r>
            <a:r>
              <a:rPr lang="en-US" i="1" dirty="0" smtClean="0"/>
              <a:t>’), </a:t>
            </a:r>
            <a:r>
              <a:rPr lang="ru-RU" i="1" dirty="0" smtClean="0"/>
              <a:t>суд </a:t>
            </a:r>
            <a:r>
              <a:rPr lang="ru-RU" i="1" dirty="0"/>
              <a:t>(‘</a:t>
            </a:r>
            <a:r>
              <a:rPr lang="en-US" i="1" dirty="0"/>
              <a:t>court’)</a:t>
            </a:r>
          </a:p>
          <a:p>
            <a:pPr marL="0" indent="0">
              <a:buFont typeface="Arial" panose="020B0604020202020204" pitchFamily="34" charset="0"/>
              <a:buNone/>
              <a:defRPr/>
            </a:pPr>
            <a:r>
              <a:rPr lang="en-US" b="1" dirty="0"/>
              <a:t>window</a:t>
            </a:r>
            <a:r>
              <a:rPr lang="en-US" dirty="0"/>
              <a:t>: </a:t>
            </a:r>
            <a:r>
              <a:rPr lang="ru-RU" i="1" dirty="0"/>
              <a:t>жалоба (‘</a:t>
            </a:r>
            <a:r>
              <a:rPr lang="en-US" i="1" dirty="0"/>
              <a:t>complaint’), </a:t>
            </a:r>
            <a:r>
              <a:rPr lang="ru-RU" i="1" dirty="0"/>
              <a:t>иск (‘</a:t>
            </a:r>
            <a:r>
              <a:rPr lang="en-US" i="1" dirty="0"/>
              <a:t>suit’), </a:t>
            </a:r>
            <a:r>
              <a:rPr lang="ru-RU" i="1" dirty="0" err="1"/>
              <a:t>москва</a:t>
            </a:r>
            <a:r>
              <a:rPr lang="ru-RU" i="1" dirty="0"/>
              <a:t> (‘</a:t>
            </a:r>
            <a:r>
              <a:rPr lang="en-US" i="1" dirty="0"/>
              <a:t>Moscow</a:t>
            </a:r>
            <a:r>
              <a:rPr lang="en-US" i="1" dirty="0" smtClean="0"/>
              <a:t>’), </a:t>
            </a:r>
            <a:r>
              <a:rPr lang="ru-RU" i="1" dirty="0" smtClean="0"/>
              <a:t>предложение </a:t>
            </a:r>
            <a:r>
              <a:rPr lang="ru-RU" i="1" dirty="0"/>
              <a:t>(‘</a:t>
            </a:r>
            <a:r>
              <a:rPr lang="en-US" i="1" dirty="0"/>
              <a:t>proposition’), </a:t>
            </a:r>
            <a:r>
              <a:rPr lang="ru-RU" i="1" dirty="0"/>
              <a:t>суд (‘</a:t>
            </a:r>
            <a:r>
              <a:rPr lang="en-US" i="1" dirty="0"/>
              <a:t>court</a:t>
            </a:r>
            <a:r>
              <a:rPr lang="en-US" i="1" dirty="0" smtClean="0"/>
              <a:t>’)</a:t>
            </a:r>
          </a:p>
          <a:p>
            <a:pPr marL="0" indent="0">
              <a:buFont typeface="Arial" panose="020B0604020202020204" pitchFamily="34" charset="0"/>
              <a:buNone/>
              <a:defRPr/>
            </a:pPr>
            <a:r>
              <a:rPr lang="en-US" dirty="0"/>
              <a:t>	</a:t>
            </a:r>
            <a:endParaRPr lang="ru-RU" dirty="0"/>
          </a:p>
        </p:txBody>
      </p:sp>
      <p:sp>
        <p:nvSpPr>
          <p:cNvPr id="4" name="Дата 3"/>
          <p:cNvSpPr>
            <a:spLocks noGrp="1"/>
          </p:cNvSpPr>
          <p:nvPr>
            <p:ph type="dt" sz="quarter" idx="4294967295"/>
          </p:nvPr>
        </p:nvSpPr>
        <p:spPr>
          <a:xfrm>
            <a:off x="0" y="6356350"/>
            <a:ext cx="2133600" cy="365125"/>
          </a:xfrm>
        </p:spPr>
        <p:txBody>
          <a:bodyPr/>
          <a:lstStyle/>
          <a:p>
            <a:pPr>
              <a:defRPr/>
            </a:pPr>
            <a:fld id="{5E9EAAC0-543F-46EF-BF7B-447684080771}" type="datetime1">
              <a:rPr lang="en-US" altLang="en-US"/>
              <a:pPr>
                <a:defRPr/>
              </a:pPr>
              <a:t>12/19/2018</a:t>
            </a:fld>
            <a:endParaRPr lang="en-US" altLang="en-US" dirty="0"/>
          </a:p>
        </p:txBody>
      </p:sp>
      <p:pic>
        <p:nvPicPr>
          <p:cNvPr id="98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011814"/>
            <a:ext cx="7991475" cy="760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0"/>
          </p:nvPr>
        </p:nvSpPr>
        <p:spPr/>
        <p:txBody>
          <a:bodyPr/>
          <a:lstStyle/>
          <a:p>
            <a:pPr>
              <a:defRPr/>
            </a:pPr>
            <a:r>
              <a:rPr lang="en-US" sz="2800" b="1" dirty="0"/>
              <a:t>Frequent </a:t>
            </a:r>
            <a:r>
              <a:rPr lang="en-US" sz="2800" b="1" dirty="0" smtClean="0"/>
              <a:t> uninformative  noise</a:t>
            </a:r>
            <a:endParaRPr lang="en-US" sz="2800" b="1" dirty="0"/>
          </a:p>
          <a:p>
            <a:pPr marL="0" indent="0">
              <a:buFont typeface="Arial" panose="020B0604020202020204" pitchFamily="34" charset="0"/>
              <a:buNone/>
              <a:defRPr/>
            </a:pPr>
            <a:endParaRPr lang="en-US" b="1" i="1" dirty="0" smtClean="0"/>
          </a:p>
          <a:p>
            <a:pPr marL="0" indent="0">
              <a:buFont typeface="Arial" panose="020B0604020202020204" pitchFamily="34" charset="0"/>
              <a:buNone/>
              <a:defRPr/>
            </a:pPr>
            <a:r>
              <a:rPr lang="ru-RU" b="1" i="1" dirty="0" smtClean="0"/>
              <a:t>сдать </a:t>
            </a:r>
            <a:r>
              <a:rPr lang="ru-RU" i="1" dirty="0"/>
              <a:t>(‘</a:t>
            </a:r>
            <a:r>
              <a:rPr lang="en-US" i="1" dirty="0"/>
              <a:t>pass</a:t>
            </a:r>
            <a:r>
              <a:rPr lang="en-US" i="1" dirty="0" smtClean="0"/>
              <a:t>’) </a:t>
            </a:r>
            <a:r>
              <a:rPr lang="en-US" dirty="0" smtClean="0"/>
              <a:t>c5wc5</a:t>
            </a:r>
            <a:endParaRPr lang="en-US" dirty="0"/>
          </a:p>
          <a:p>
            <a:pPr marL="0" indent="0">
              <a:buFont typeface="Arial" panose="020B0604020202020204" pitchFamily="34" charset="0"/>
              <a:buNone/>
              <a:defRPr/>
            </a:pPr>
            <a:r>
              <a:rPr lang="en-US" b="1" dirty="0"/>
              <a:t>syntax</a:t>
            </a:r>
            <a:r>
              <a:rPr lang="en-US" dirty="0"/>
              <a:t>: </a:t>
            </a:r>
            <a:r>
              <a:rPr lang="ru-RU" i="1" dirty="0"/>
              <a:t>экзамен (‘</a:t>
            </a:r>
            <a:r>
              <a:rPr lang="en-US" i="1" dirty="0"/>
              <a:t>exam’)</a:t>
            </a:r>
          </a:p>
          <a:p>
            <a:pPr marL="0" indent="0">
              <a:buFont typeface="Arial" panose="020B0604020202020204" pitchFamily="34" charset="0"/>
              <a:buNone/>
              <a:defRPr/>
            </a:pPr>
            <a:r>
              <a:rPr lang="en-US" b="1" dirty="0"/>
              <a:t>window</a:t>
            </a:r>
            <a:r>
              <a:rPr lang="en-US" dirty="0"/>
              <a:t>: </a:t>
            </a:r>
            <a:r>
              <a:rPr lang="ru-RU" i="1" dirty="0"/>
              <a:t>год (‘</a:t>
            </a:r>
            <a:r>
              <a:rPr lang="en-US" i="1" dirty="0"/>
              <a:t>year’), </a:t>
            </a:r>
            <a:r>
              <a:rPr lang="ru-RU" i="1" dirty="0"/>
              <a:t>экзамен (‘</a:t>
            </a:r>
            <a:r>
              <a:rPr lang="en-US" i="1" dirty="0"/>
              <a:t>exam’)</a:t>
            </a:r>
          </a:p>
          <a:p>
            <a:pPr>
              <a:defRPr/>
            </a:pPr>
            <a:endParaRPr lang="en-US" i="1" dirty="0"/>
          </a:p>
          <a:p>
            <a:pPr>
              <a:defRPr/>
            </a:pPr>
            <a:endParaRPr lang="en-US" i="1" dirty="0"/>
          </a:p>
          <a:p>
            <a:pPr>
              <a:defRPr/>
            </a:pPr>
            <a:endParaRPr lang="en-US" i="1" dirty="0"/>
          </a:p>
          <a:p>
            <a:pPr>
              <a:defRPr/>
            </a:pPr>
            <a:endParaRPr lang="en-US" i="1" dirty="0"/>
          </a:p>
          <a:p>
            <a:pPr>
              <a:defRPr/>
            </a:pPr>
            <a:endParaRPr lang="ru-RU" dirty="0"/>
          </a:p>
          <a:p>
            <a:pPr>
              <a:defRPr/>
            </a:pPr>
            <a:endParaRPr lang="ru-RU" dirty="0"/>
          </a:p>
        </p:txBody>
      </p:sp>
      <p:sp>
        <p:nvSpPr>
          <p:cNvPr id="4" name="Дата 3"/>
          <p:cNvSpPr>
            <a:spLocks noGrp="1"/>
          </p:cNvSpPr>
          <p:nvPr>
            <p:ph type="dt" sz="quarter" idx="4294967295"/>
          </p:nvPr>
        </p:nvSpPr>
        <p:spPr>
          <a:xfrm>
            <a:off x="0" y="6356350"/>
            <a:ext cx="2133600" cy="365125"/>
          </a:xfrm>
        </p:spPr>
        <p:txBody>
          <a:bodyPr/>
          <a:lstStyle/>
          <a:p>
            <a:pPr>
              <a:defRPr/>
            </a:pPr>
            <a:fld id="{6AB23D79-2C68-4357-9E5A-E1912D2C1D62}" type="datetime1">
              <a:rPr lang="en-US" altLang="en-US"/>
              <a:pPr>
                <a:defRPr/>
              </a:pPr>
              <a:t>12/19/2018</a:t>
            </a:fld>
            <a:endParaRPr lang="en-US" altLang="en-US"/>
          </a:p>
        </p:txBody>
      </p:sp>
      <p:pic>
        <p:nvPicPr>
          <p:cNvPr id="993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437063"/>
            <a:ext cx="7539037" cy="136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0"/>
          </p:nvPr>
        </p:nvSpPr>
        <p:spPr/>
        <p:txBody>
          <a:bodyPr/>
          <a:lstStyle/>
          <a:p>
            <a:pPr>
              <a:defRPr/>
            </a:pPr>
            <a:r>
              <a:rPr lang="en-US" sz="2800" b="1" dirty="0" smtClean="0"/>
              <a:t>Relative clauses</a:t>
            </a:r>
          </a:p>
          <a:p>
            <a:pPr>
              <a:defRPr/>
            </a:pPr>
            <a:endParaRPr lang="en-US" dirty="0" smtClean="0"/>
          </a:p>
          <a:p>
            <a:pPr marL="0" indent="0">
              <a:spcAft>
                <a:spcPts val="600"/>
              </a:spcAft>
              <a:buFont typeface="Arial" panose="020B0604020202020204" pitchFamily="34" charset="0"/>
              <a:buNone/>
              <a:defRPr/>
            </a:pPr>
            <a:r>
              <a:rPr lang="ru-RU" b="1" i="1" dirty="0"/>
              <a:t>прочитать </a:t>
            </a:r>
            <a:r>
              <a:rPr lang="ru-RU" i="1" dirty="0"/>
              <a:t>(‘</a:t>
            </a:r>
            <a:r>
              <a:rPr lang="en-US" i="1" dirty="0"/>
              <a:t>read’) </a:t>
            </a:r>
            <a:r>
              <a:rPr lang="en-US" dirty="0"/>
              <a:t>c10wc10</a:t>
            </a:r>
          </a:p>
          <a:p>
            <a:pPr marL="0" indent="0">
              <a:buFont typeface="Arial" panose="020B0604020202020204" pitchFamily="34" charset="0"/>
              <a:buNone/>
              <a:defRPr/>
            </a:pPr>
            <a:r>
              <a:rPr lang="en-US" b="1" dirty="0"/>
              <a:t>syntax</a:t>
            </a:r>
            <a:r>
              <a:rPr lang="en-US" dirty="0"/>
              <a:t>: </a:t>
            </a:r>
            <a:r>
              <a:rPr lang="ru-RU" i="1" dirty="0"/>
              <a:t>интернет (‘</a:t>
            </a:r>
            <a:r>
              <a:rPr lang="en-US" i="1" dirty="0"/>
              <a:t>Internet’), </a:t>
            </a:r>
            <a:r>
              <a:rPr lang="ru-RU" i="1" dirty="0"/>
              <a:t>книга (‘</a:t>
            </a:r>
            <a:r>
              <a:rPr lang="en-US" i="1" dirty="0"/>
              <a:t>book’)</a:t>
            </a:r>
          </a:p>
          <a:p>
            <a:pPr marL="0" indent="0">
              <a:buFont typeface="Arial" panose="020B0604020202020204" pitchFamily="34" charset="0"/>
              <a:buNone/>
              <a:defRPr/>
            </a:pPr>
            <a:r>
              <a:rPr lang="en-US" b="1" dirty="0"/>
              <a:t>window</a:t>
            </a:r>
            <a:r>
              <a:rPr lang="en-US" dirty="0"/>
              <a:t>: </a:t>
            </a:r>
            <a:r>
              <a:rPr lang="ru-RU" i="1" dirty="0"/>
              <a:t>интернет (‘</a:t>
            </a:r>
            <a:r>
              <a:rPr lang="en-US" i="1" dirty="0"/>
              <a:t>Internet’), </a:t>
            </a:r>
            <a:r>
              <a:rPr lang="ru-RU" i="1" dirty="0"/>
              <a:t>книга (‘</a:t>
            </a:r>
            <a:r>
              <a:rPr lang="en-US" i="1" dirty="0"/>
              <a:t>book’), </a:t>
            </a:r>
            <a:r>
              <a:rPr lang="ru-RU" i="1" dirty="0"/>
              <a:t>лекция (‘</a:t>
            </a:r>
            <a:r>
              <a:rPr lang="en-US" i="1" dirty="0"/>
              <a:t>lecture’)</a:t>
            </a:r>
            <a:r>
              <a:rPr lang="en-US" dirty="0"/>
              <a:t>	</a:t>
            </a:r>
            <a:endParaRPr lang="en-US" dirty="0" smtClean="0"/>
          </a:p>
          <a:p>
            <a:pPr marL="0" indent="0">
              <a:buFont typeface="Arial" panose="020B0604020202020204" pitchFamily="34" charset="0"/>
              <a:buNone/>
              <a:defRPr/>
            </a:pPr>
            <a:r>
              <a:rPr lang="en-US" dirty="0"/>
              <a:t>		</a:t>
            </a:r>
            <a:endParaRPr lang="ru-RU" dirty="0"/>
          </a:p>
        </p:txBody>
      </p:sp>
      <p:sp>
        <p:nvSpPr>
          <p:cNvPr id="4" name="Дата 3"/>
          <p:cNvSpPr>
            <a:spLocks noGrp="1"/>
          </p:cNvSpPr>
          <p:nvPr>
            <p:ph type="dt" sz="quarter" idx="4294967295"/>
          </p:nvPr>
        </p:nvSpPr>
        <p:spPr>
          <a:xfrm>
            <a:off x="0" y="6356350"/>
            <a:ext cx="2133600" cy="365125"/>
          </a:xfrm>
        </p:spPr>
        <p:txBody>
          <a:bodyPr/>
          <a:lstStyle/>
          <a:p>
            <a:pPr>
              <a:defRPr/>
            </a:pPr>
            <a:fld id="{968E0BC8-0F5E-4179-9C5C-6FCC3F05105E}" type="datetime1">
              <a:rPr lang="en-US" altLang="en-US"/>
              <a:pPr>
                <a:defRPr/>
              </a:pPr>
              <a:t>12/19/2018</a:t>
            </a:fld>
            <a:endParaRPr lang="en-US" altLang="en-US" dirty="0"/>
          </a:p>
        </p:txBody>
      </p:sp>
      <p:pic>
        <p:nvPicPr>
          <p:cNvPr id="1003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5337175"/>
            <a:ext cx="6588125" cy="963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0"/>
          </p:nvPr>
        </p:nvSpPr>
        <p:spPr/>
        <p:txBody>
          <a:bodyPr>
            <a:normAutofit/>
          </a:bodyPr>
          <a:lstStyle/>
          <a:p>
            <a:pPr>
              <a:spcAft>
                <a:spcPts val="1200"/>
              </a:spcAft>
              <a:defRPr/>
            </a:pPr>
            <a:r>
              <a:rPr lang="en-US" sz="2800" b="1" dirty="0"/>
              <a:t>Argument </a:t>
            </a:r>
            <a:r>
              <a:rPr lang="en-US" sz="2800" b="1" dirty="0" smtClean="0"/>
              <a:t>coordination</a:t>
            </a:r>
          </a:p>
          <a:p>
            <a:pPr marL="0" indent="0">
              <a:spcAft>
                <a:spcPts val="600"/>
              </a:spcAft>
              <a:buFont typeface="Arial" panose="020B0604020202020204" pitchFamily="34" charset="0"/>
              <a:buNone/>
              <a:defRPr/>
            </a:pPr>
            <a:r>
              <a:rPr lang="ru-RU" b="1" i="1" dirty="0" smtClean="0"/>
              <a:t>выехать </a:t>
            </a:r>
            <a:r>
              <a:rPr lang="ru-RU" i="1" dirty="0"/>
              <a:t>(‘</a:t>
            </a:r>
            <a:r>
              <a:rPr lang="en-US" i="1" dirty="0"/>
              <a:t>drive </a:t>
            </a:r>
            <a:r>
              <a:rPr lang="en-US" i="1" dirty="0" smtClean="0"/>
              <a:t>off’) </a:t>
            </a:r>
            <a:r>
              <a:rPr lang="en-US" dirty="0" smtClean="0"/>
              <a:t>threshold=5</a:t>
            </a:r>
            <a:endParaRPr lang="en-US" dirty="0"/>
          </a:p>
          <a:p>
            <a:pPr marL="0" indent="0">
              <a:buFont typeface="Arial" panose="020B0604020202020204" pitchFamily="34" charset="0"/>
              <a:buNone/>
              <a:defRPr/>
            </a:pPr>
            <a:r>
              <a:rPr lang="en-US" b="1" dirty="0"/>
              <a:t>syntax</a:t>
            </a:r>
            <a:r>
              <a:rPr lang="en-US" dirty="0"/>
              <a:t>: </a:t>
            </a:r>
            <a:r>
              <a:rPr lang="ru-RU" i="1" dirty="0"/>
              <a:t>автомобиль (‘</a:t>
            </a:r>
            <a:r>
              <a:rPr lang="en-US" i="1" dirty="0"/>
              <a:t>car’), </a:t>
            </a:r>
            <a:r>
              <a:rPr lang="ru-RU" i="1" dirty="0"/>
              <a:t>группа (‘</a:t>
            </a:r>
            <a:r>
              <a:rPr lang="en-US" i="1" dirty="0"/>
              <a:t>group’), </a:t>
            </a:r>
            <a:r>
              <a:rPr lang="ru-RU" i="1" dirty="0"/>
              <a:t>место (‘</a:t>
            </a:r>
            <a:r>
              <a:rPr lang="en-US" i="1" dirty="0"/>
              <a:t>place’), </a:t>
            </a:r>
            <a:r>
              <a:rPr lang="ru-RU" i="1" dirty="0"/>
              <a:t>полоса (‘</a:t>
            </a:r>
            <a:r>
              <a:rPr lang="en-US" i="1" dirty="0"/>
              <a:t>lane</a:t>
            </a:r>
            <a:r>
              <a:rPr lang="en-US" i="1" dirty="0" smtClean="0"/>
              <a:t>’), </a:t>
            </a:r>
            <a:r>
              <a:rPr lang="ru-RU" i="1" dirty="0" smtClean="0"/>
              <a:t>раз </a:t>
            </a:r>
            <a:r>
              <a:rPr lang="ru-RU" i="1" dirty="0"/>
              <a:t>(‘</a:t>
            </a:r>
            <a:r>
              <a:rPr lang="en-US" i="1" dirty="0"/>
              <a:t>once</a:t>
            </a:r>
            <a:r>
              <a:rPr lang="en-US" i="1" dirty="0" smtClean="0"/>
              <a:t>’)</a:t>
            </a:r>
            <a:endParaRPr lang="en-US" i="1" dirty="0"/>
          </a:p>
          <a:p>
            <a:pPr marL="0" indent="0">
              <a:buFont typeface="Arial" panose="020B0604020202020204" pitchFamily="34" charset="0"/>
              <a:buNone/>
              <a:defRPr/>
            </a:pPr>
            <a:r>
              <a:rPr lang="en-US" b="1" dirty="0"/>
              <a:t>window</a:t>
            </a:r>
            <a:r>
              <a:rPr lang="en-US" dirty="0"/>
              <a:t>: </a:t>
            </a:r>
            <a:r>
              <a:rPr lang="ru-RU" i="1" dirty="0"/>
              <a:t>автомобиль (‘</a:t>
            </a:r>
            <a:r>
              <a:rPr lang="en-US" i="1" dirty="0"/>
              <a:t>car’), </a:t>
            </a:r>
            <a:r>
              <a:rPr lang="ru-RU" i="1" dirty="0"/>
              <a:t>глава (‘’</a:t>
            </a:r>
            <a:r>
              <a:rPr lang="en-US" i="1" dirty="0"/>
              <a:t>head), </a:t>
            </a:r>
            <a:r>
              <a:rPr lang="ru-RU" i="1" dirty="0"/>
              <a:t>год (‘</a:t>
            </a:r>
            <a:r>
              <a:rPr lang="en-US" i="1" dirty="0"/>
              <a:t>year’), </a:t>
            </a:r>
            <a:r>
              <a:rPr lang="ru-RU" i="1" dirty="0"/>
              <a:t>группа (‘</a:t>
            </a:r>
            <a:r>
              <a:rPr lang="en-US" i="1" dirty="0"/>
              <a:t>group</a:t>
            </a:r>
            <a:r>
              <a:rPr lang="en-US" i="1" dirty="0" smtClean="0"/>
              <a:t>’), </a:t>
            </a:r>
            <a:r>
              <a:rPr lang="ru-RU" i="1" dirty="0" smtClean="0"/>
              <a:t>движение </a:t>
            </a:r>
            <a:r>
              <a:rPr lang="ru-RU" i="1" dirty="0"/>
              <a:t>(‘</a:t>
            </a:r>
            <a:r>
              <a:rPr lang="en-US" i="1" dirty="0"/>
              <a:t>traffic</a:t>
            </a:r>
            <a:r>
              <a:rPr lang="en-US" i="1" dirty="0" smtClean="0"/>
              <a:t>’)… </a:t>
            </a:r>
            <a:r>
              <a:rPr lang="ru-RU" i="1" dirty="0" smtClean="0"/>
              <a:t>сотрудник </a:t>
            </a:r>
            <a:r>
              <a:rPr lang="ru-RU" i="1" dirty="0"/>
              <a:t>(‘</a:t>
            </a:r>
            <a:r>
              <a:rPr lang="en-US" i="1" dirty="0"/>
              <a:t>official’), </a:t>
            </a:r>
            <a:r>
              <a:rPr lang="ru-RU" i="1" dirty="0"/>
              <a:t>управление (‘</a:t>
            </a:r>
            <a:r>
              <a:rPr lang="en-US" i="1" dirty="0"/>
              <a:t>board’), </a:t>
            </a:r>
            <a:r>
              <a:rPr lang="ru-RU" i="1" dirty="0"/>
              <a:t>человек (‘</a:t>
            </a:r>
            <a:r>
              <a:rPr lang="en-US" i="1" dirty="0"/>
              <a:t>man’)</a:t>
            </a:r>
            <a:endParaRPr lang="ru-RU" dirty="0"/>
          </a:p>
        </p:txBody>
      </p:sp>
      <p:sp>
        <p:nvSpPr>
          <p:cNvPr id="4" name="Дата 3"/>
          <p:cNvSpPr>
            <a:spLocks noGrp="1"/>
          </p:cNvSpPr>
          <p:nvPr>
            <p:ph type="dt" sz="quarter" idx="4294967295"/>
          </p:nvPr>
        </p:nvSpPr>
        <p:spPr>
          <a:xfrm>
            <a:off x="0" y="6356350"/>
            <a:ext cx="2133600" cy="365125"/>
          </a:xfrm>
        </p:spPr>
        <p:txBody>
          <a:bodyPr/>
          <a:lstStyle/>
          <a:p>
            <a:pPr>
              <a:defRPr/>
            </a:pPr>
            <a:fld id="{A19F9034-15E8-408C-9A60-6D518BCECF83}" type="datetime1">
              <a:rPr lang="en-US" altLang="en-US"/>
              <a:pPr>
                <a:defRPr/>
              </a:pPr>
              <a:t>12/19/2018</a:t>
            </a:fld>
            <a:endParaRPr lang="en-US" altLang="en-US"/>
          </a:p>
        </p:txBody>
      </p:sp>
      <p:pic>
        <p:nvPicPr>
          <p:cNvPr id="101380" name="Picture 2" descr="C:\Users\1 запуск BeCompact\Desktop\png\полицейские_и_сотрудники.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4568825"/>
            <a:ext cx="91344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0"/>
          </p:nvPr>
        </p:nvSpPr>
        <p:spPr/>
        <p:txBody>
          <a:bodyPr/>
          <a:lstStyle/>
          <a:p>
            <a:pPr>
              <a:spcAft>
                <a:spcPts val="1200"/>
              </a:spcAft>
              <a:defRPr/>
            </a:pPr>
            <a:r>
              <a:rPr lang="en-US" sz="2800" b="1" dirty="0" smtClean="0">
                <a:latin typeface="Times New Roman" panose="02020603050405020304" pitchFamily="18" charset="0"/>
                <a:cs typeface="Times New Roman" panose="02020603050405020304" pitchFamily="18" charset="0"/>
              </a:rPr>
              <a:t>Argument </a:t>
            </a:r>
            <a:r>
              <a:rPr lang="en-US" sz="2800" b="1" dirty="0" err="1" smtClean="0">
                <a:latin typeface="Times New Roman" panose="02020603050405020304" pitchFamily="18" charset="0"/>
                <a:cs typeface="Times New Roman" panose="02020603050405020304" pitchFamily="18" charset="0"/>
              </a:rPr>
              <a:t>pronominalization</a:t>
            </a:r>
            <a:endParaRPr lang="en-US" dirty="0">
              <a:latin typeface="Times New Roman" panose="02020603050405020304" pitchFamily="18" charset="0"/>
              <a:cs typeface="Times New Roman" panose="02020603050405020304" pitchFamily="18" charset="0"/>
            </a:endParaRPr>
          </a:p>
          <a:p>
            <a:pPr marL="0" indent="0">
              <a:spcAft>
                <a:spcPts val="600"/>
              </a:spcAft>
              <a:buFont typeface="Arial" panose="020B0604020202020204" pitchFamily="34" charset="0"/>
              <a:buNone/>
              <a:defRPr/>
            </a:pPr>
            <a:r>
              <a:rPr lang="ru-RU" b="1" i="1" dirty="0">
                <a:latin typeface="Times New Roman" panose="02020603050405020304" pitchFamily="18" charset="0"/>
                <a:cs typeface="Times New Roman" panose="02020603050405020304" pitchFamily="18" charset="0"/>
              </a:rPr>
              <a:t>ехать </a:t>
            </a:r>
            <a:r>
              <a:rPr lang="ru-RU" i="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go, travel’)</a:t>
            </a:r>
            <a:r>
              <a:rPr lang="en-US" dirty="0">
                <a:latin typeface="Times New Roman" panose="02020603050405020304" pitchFamily="18" charset="0"/>
                <a:cs typeface="Times New Roman" panose="02020603050405020304" pitchFamily="18" charset="0"/>
              </a:rPr>
              <a:t>c5wc5</a:t>
            </a:r>
          </a:p>
          <a:p>
            <a:pPr marL="0" indent="0">
              <a:buFont typeface="Arial" panose="020B0604020202020204" pitchFamily="34" charset="0"/>
              <a:buNone/>
              <a:defRPr/>
            </a:pPr>
            <a:r>
              <a:rPr lang="en-US" b="1" dirty="0">
                <a:latin typeface="Times New Roman" panose="02020603050405020304" pitchFamily="18" charset="0"/>
                <a:cs typeface="Times New Roman" panose="02020603050405020304" pitchFamily="18" charset="0"/>
              </a:rPr>
              <a:t>syntax</a:t>
            </a:r>
            <a:r>
              <a:rPr lang="en-US" dirty="0">
                <a:latin typeface="Times New Roman" panose="02020603050405020304" pitchFamily="18" charset="0"/>
                <a:cs typeface="Times New Roman" panose="02020603050405020304" pitchFamily="18" charset="0"/>
              </a:rPr>
              <a:t>: </a:t>
            </a:r>
            <a:r>
              <a:rPr lang="ru-RU" i="1" dirty="0">
                <a:latin typeface="Times New Roman" panose="02020603050405020304" pitchFamily="18" charset="0"/>
                <a:cs typeface="Times New Roman" panose="02020603050405020304" pitchFamily="18" charset="0"/>
              </a:rPr>
              <a:t>вагон (‘</a:t>
            </a:r>
            <a:r>
              <a:rPr lang="en-US" i="1" dirty="0">
                <a:latin typeface="Times New Roman" panose="02020603050405020304" pitchFamily="18" charset="0"/>
                <a:cs typeface="Times New Roman" panose="02020603050405020304" pitchFamily="18" charset="0"/>
              </a:rPr>
              <a:t>carriage’), </a:t>
            </a:r>
            <a:r>
              <a:rPr lang="ru-RU" i="1" dirty="0">
                <a:latin typeface="Times New Roman" panose="02020603050405020304" pitchFamily="18" charset="0"/>
                <a:cs typeface="Times New Roman" panose="02020603050405020304" pitchFamily="18" charset="0"/>
              </a:rPr>
              <a:t>машина (‘</a:t>
            </a:r>
            <a:r>
              <a:rPr lang="en-US" i="1" dirty="0">
                <a:latin typeface="Times New Roman" panose="02020603050405020304" pitchFamily="18" charset="0"/>
                <a:cs typeface="Times New Roman" panose="02020603050405020304" pitchFamily="18" charset="0"/>
              </a:rPr>
              <a:t>car’)</a:t>
            </a:r>
          </a:p>
          <a:p>
            <a:pPr marL="0" indent="0">
              <a:buFont typeface="Arial" panose="020B0604020202020204" pitchFamily="34" charset="0"/>
              <a:buNone/>
              <a:defRPr/>
            </a:pPr>
            <a:r>
              <a:rPr lang="en-US" b="1" dirty="0">
                <a:latin typeface="Times New Roman" panose="02020603050405020304" pitchFamily="18" charset="0"/>
                <a:cs typeface="Times New Roman" panose="02020603050405020304" pitchFamily="18" charset="0"/>
              </a:rPr>
              <a:t>window</a:t>
            </a:r>
            <a:r>
              <a:rPr lang="en-US" dirty="0">
                <a:latin typeface="Times New Roman" panose="02020603050405020304" pitchFamily="18" charset="0"/>
                <a:cs typeface="Times New Roman" panose="02020603050405020304" pitchFamily="18" charset="0"/>
              </a:rPr>
              <a:t>: </a:t>
            </a:r>
            <a:r>
              <a:rPr lang="ru-RU" i="1" dirty="0">
                <a:latin typeface="Times New Roman" panose="02020603050405020304" pitchFamily="18" charset="0"/>
                <a:cs typeface="Times New Roman" panose="02020603050405020304" pitchFamily="18" charset="0"/>
              </a:rPr>
              <a:t>автобус (‘</a:t>
            </a:r>
            <a:r>
              <a:rPr lang="en-US" i="1" dirty="0">
                <a:latin typeface="Times New Roman" panose="02020603050405020304" pitchFamily="18" charset="0"/>
                <a:cs typeface="Times New Roman" panose="02020603050405020304" pitchFamily="18" charset="0"/>
              </a:rPr>
              <a:t>bus’), </a:t>
            </a:r>
            <a:r>
              <a:rPr lang="ru-RU" i="1" dirty="0">
                <a:latin typeface="Times New Roman" panose="02020603050405020304" pitchFamily="18" charset="0"/>
                <a:cs typeface="Times New Roman" panose="02020603050405020304" pitchFamily="18" charset="0"/>
              </a:rPr>
              <a:t>вагон (‘</a:t>
            </a:r>
            <a:r>
              <a:rPr lang="en-US" i="1" dirty="0">
                <a:latin typeface="Times New Roman" panose="02020603050405020304" pitchFamily="18" charset="0"/>
                <a:cs typeface="Times New Roman" panose="02020603050405020304" pitchFamily="18" charset="0"/>
              </a:rPr>
              <a:t>carriage’), </a:t>
            </a:r>
            <a:r>
              <a:rPr lang="ru-RU" i="1" dirty="0">
                <a:latin typeface="Times New Roman" panose="02020603050405020304" pitchFamily="18" charset="0"/>
                <a:cs typeface="Times New Roman" panose="02020603050405020304" pitchFamily="18" charset="0"/>
              </a:rPr>
              <a:t>водитель (‘</a:t>
            </a:r>
            <a:r>
              <a:rPr lang="en-US" i="1" dirty="0">
                <a:latin typeface="Times New Roman" panose="02020603050405020304" pitchFamily="18" charset="0"/>
                <a:cs typeface="Times New Roman" panose="02020603050405020304" pitchFamily="18" charset="0"/>
              </a:rPr>
              <a:t>driver’), </a:t>
            </a:r>
            <a:r>
              <a:rPr lang="ru-RU" i="1" dirty="0" smtClean="0">
                <a:latin typeface="Times New Roman" panose="02020603050405020304" pitchFamily="18" charset="0"/>
                <a:cs typeface="Times New Roman" panose="02020603050405020304" pitchFamily="18" charset="0"/>
              </a:rPr>
              <a:t>год</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year’), </a:t>
            </a:r>
            <a:r>
              <a:rPr lang="ru-RU" i="1" dirty="0">
                <a:latin typeface="Times New Roman" panose="02020603050405020304" pitchFamily="18" charset="0"/>
                <a:cs typeface="Times New Roman" panose="02020603050405020304" pitchFamily="18" charset="0"/>
              </a:rPr>
              <a:t>машина (‘</a:t>
            </a:r>
            <a:r>
              <a:rPr lang="en-US" i="1" dirty="0">
                <a:latin typeface="Times New Roman" panose="02020603050405020304" pitchFamily="18" charset="0"/>
                <a:cs typeface="Times New Roman" panose="02020603050405020304" pitchFamily="18" charset="0"/>
              </a:rPr>
              <a:t>car’), </a:t>
            </a:r>
            <a:r>
              <a:rPr lang="ru-RU" i="1" dirty="0">
                <a:latin typeface="Times New Roman" panose="02020603050405020304" pitchFamily="18" charset="0"/>
                <a:cs typeface="Times New Roman" panose="02020603050405020304" pitchFamily="18" charset="0"/>
              </a:rPr>
              <a:t>минута (‘</a:t>
            </a:r>
            <a:r>
              <a:rPr lang="en-US" i="1" dirty="0">
                <a:latin typeface="Times New Roman" panose="02020603050405020304" pitchFamily="18" charset="0"/>
                <a:cs typeface="Times New Roman" panose="02020603050405020304" pitchFamily="18" charset="0"/>
              </a:rPr>
              <a:t>minute’), </a:t>
            </a:r>
            <a:r>
              <a:rPr lang="ru-RU" i="1" dirty="0">
                <a:latin typeface="Times New Roman" panose="02020603050405020304" pitchFamily="18" charset="0"/>
                <a:cs typeface="Times New Roman" panose="02020603050405020304" pitchFamily="18" charset="0"/>
              </a:rPr>
              <a:t>человек (‘</a:t>
            </a:r>
            <a:r>
              <a:rPr lang="en-US" i="1" dirty="0">
                <a:latin typeface="Times New Roman" panose="02020603050405020304" pitchFamily="18" charset="0"/>
                <a:cs typeface="Times New Roman" panose="02020603050405020304" pitchFamily="18" charset="0"/>
              </a:rPr>
              <a:t>man’)</a:t>
            </a:r>
            <a:endParaRPr lang="en-US" dirty="0" smtClean="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ru-RU" dirty="0"/>
          </a:p>
        </p:txBody>
      </p:sp>
      <p:sp>
        <p:nvSpPr>
          <p:cNvPr id="4" name="Дата 3"/>
          <p:cNvSpPr>
            <a:spLocks noGrp="1"/>
          </p:cNvSpPr>
          <p:nvPr>
            <p:ph type="dt" sz="quarter" idx="4294967295"/>
          </p:nvPr>
        </p:nvSpPr>
        <p:spPr>
          <a:xfrm>
            <a:off x="0" y="6356350"/>
            <a:ext cx="2133600" cy="365125"/>
          </a:xfrm>
        </p:spPr>
        <p:txBody>
          <a:bodyPr/>
          <a:lstStyle/>
          <a:p>
            <a:pPr>
              <a:defRPr/>
            </a:pPr>
            <a:fld id="{242F0A5C-31CA-4C33-9768-C6E5266D3352}" type="datetime1">
              <a:rPr lang="en-US" altLang="en-US"/>
              <a:pPr>
                <a:defRPr/>
              </a:pPr>
              <a:t>12/19/2018</a:t>
            </a:fld>
            <a:endParaRPr lang="en-US" altLang="en-US" dirty="0"/>
          </a:p>
        </p:txBody>
      </p:sp>
      <p:pic>
        <p:nvPicPr>
          <p:cNvPr id="1024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4724400"/>
            <a:ext cx="8748712" cy="1595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0"/>
          </p:nvPr>
        </p:nvSpPr>
        <p:spPr/>
        <p:txBody>
          <a:bodyPr>
            <a:normAutofit/>
          </a:bodyPr>
          <a:lstStyle/>
          <a:p>
            <a:pPr>
              <a:spcAft>
                <a:spcPts val="600"/>
              </a:spcAft>
              <a:buClr>
                <a:srgbClr val="C00000"/>
              </a:buClr>
              <a:buSzPct val="90000"/>
              <a:buFont typeface="Wingdings" pitchFamily="2" charset="2"/>
              <a:buChar char="Ø"/>
              <a:defRPr/>
            </a:pPr>
            <a:r>
              <a:rPr lang="en-US" sz="2800" dirty="0" smtClean="0"/>
              <a:t>   </a:t>
            </a:r>
            <a:r>
              <a:rPr lang="en-US" sz="2800" u="sng" dirty="0" smtClean="0">
                <a:latin typeface="Times New Roman" panose="02020603050405020304" pitchFamily="18" charset="0"/>
                <a:cs typeface="Times New Roman" panose="02020603050405020304" pitchFamily="18" charset="0"/>
              </a:rPr>
              <a:t>Window-based approach</a:t>
            </a:r>
            <a:r>
              <a:rPr lang="en-US" sz="2800" dirty="0" smtClean="0">
                <a:latin typeface="Times New Roman" panose="02020603050405020304" pitchFamily="18" charset="0"/>
                <a:cs typeface="Times New Roman" panose="02020603050405020304" pitchFamily="18" charset="0"/>
              </a:rPr>
              <a:t>: </a:t>
            </a:r>
          </a:p>
          <a:p>
            <a:pPr marL="792000" lvl="1">
              <a:defRPr/>
            </a:pPr>
            <a:r>
              <a:rPr lang="en-US" dirty="0" smtClean="0">
                <a:latin typeface="Times New Roman" panose="02020603050405020304" pitchFamily="18" charset="0"/>
                <a:cs typeface="Times New Roman" panose="02020603050405020304" pitchFamily="18" charset="0"/>
              </a:rPr>
              <a:t>sufficient for capturing basic semantic verb-noun relations given a large dataset</a:t>
            </a:r>
          </a:p>
          <a:p>
            <a:pPr lvl="1">
              <a:defRPr/>
            </a:pPr>
            <a:endParaRPr lang="en-US" dirty="0">
              <a:latin typeface="Times New Roman" panose="02020603050405020304" pitchFamily="18" charset="0"/>
              <a:cs typeface="Times New Roman" panose="02020603050405020304" pitchFamily="18" charset="0"/>
            </a:endParaRPr>
          </a:p>
          <a:p>
            <a:pPr>
              <a:spcAft>
                <a:spcPts val="600"/>
              </a:spcAft>
              <a:buClr>
                <a:srgbClr val="C00000"/>
              </a:buClr>
              <a:buSzPct val="90000"/>
              <a:buFont typeface="Wingdings" pitchFamily="2" charset="2"/>
              <a:buChar char="Ø"/>
              <a:defRPr/>
            </a:pPr>
            <a:r>
              <a:rPr lang="en-US" sz="2800" dirty="0" smtClean="0">
                <a:latin typeface="Times New Roman" panose="02020603050405020304" pitchFamily="18" charset="0"/>
                <a:cs typeface="Times New Roman" panose="02020603050405020304" pitchFamily="18" charset="0"/>
              </a:rPr>
              <a:t>   </a:t>
            </a:r>
            <a:r>
              <a:rPr lang="en-US" sz="2800" u="sng" dirty="0" smtClean="0">
                <a:latin typeface="Times New Roman" panose="02020603050405020304" pitchFamily="18" charset="0"/>
                <a:cs typeface="Times New Roman" panose="02020603050405020304" pitchFamily="18" charset="0"/>
              </a:rPr>
              <a:t>Syntax-based approach</a:t>
            </a:r>
            <a:r>
              <a:rPr lang="en-US" sz="2800" dirty="0" smtClean="0">
                <a:latin typeface="Times New Roman" panose="02020603050405020304" pitchFamily="18" charset="0"/>
                <a:cs typeface="Times New Roman" panose="02020603050405020304" pitchFamily="18" charset="0"/>
              </a:rPr>
              <a:t>: </a:t>
            </a:r>
          </a:p>
          <a:p>
            <a:pPr marL="792000" lvl="1">
              <a:spcAft>
                <a:spcPts val="600"/>
              </a:spcAft>
              <a:defRPr/>
            </a:pPr>
            <a:r>
              <a:rPr lang="en-US" dirty="0" smtClean="0">
                <a:latin typeface="Times New Roman" panose="02020603050405020304" pitchFamily="18" charset="0"/>
                <a:cs typeface="Times New Roman" panose="02020603050405020304" pitchFamily="18" charset="0"/>
              </a:rPr>
              <a:t>incompleteness due to indirect relations</a:t>
            </a:r>
          </a:p>
          <a:p>
            <a:pPr lvl="4">
              <a:defRPr/>
            </a:pPr>
            <a:r>
              <a:rPr lang="en-US" sz="2400" dirty="0" smtClean="0">
                <a:latin typeface="Times New Roman" panose="02020603050405020304" pitchFamily="18" charset="0"/>
                <a:cs typeface="Times New Roman" panose="02020603050405020304" pitchFamily="18" charset="0"/>
              </a:rPr>
              <a:t>Clause border</a:t>
            </a:r>
          </a:p>
          <a:p>
            <a:pPr lvl="4">
              <a:defRPr/>
            </a:pP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naphora</a:t>
            </a:r>
          </a:p>
          <a:p>
            <a:pPr lvl="4">
              <a:defRPr/>
            </a:pPr>
            <a:r>
              <a:rPr lang="en-US" sz="2400" dirty="0" smtClean="0">
                <a:latin typeface="Times New Roman" panose="02020603050405020304" pitchFamily="18" charset="0"/>
                <a:cs typeface="Times New Roman" panose="02020603050405020304" pitchFamily="18" charset="0"/>
              </a:rPr>
              <a:t>Complex NPs</a:t>
            </a:r>
          </a:p>
        </p:txBody>
      </p:sp>
      <p:sp>
        <p:nvSpPr>
          <p:cNvPr id="4" name="Дата 3"/>
          <p:cNvSpPr>
            <a:spLocks noGrp="1"/>
          </p:cNvSpPr>
          <p:nvPr>
            <p:ph type="dt" sz="quarter" idx="4294967295"/>
          </p:nvPr>
        </p:nvSpPr>
        <p:spPr>
          <a:xfrm>
            <a:off x="0" y="6356350"/>
            <a:ext cx="2133600" cy="365125"/>
          </a:xfrm>
        </p:spPr>
        <p:txBody>
          <a:bodyPr/>
          <a:lstStyle/>
          <a:p>
            <a:pPr>
              <a:defRPr/>
            </a:pPr>
            <a:fld id="{58152584-B7A7-4274-8B18-C01F35C731A7}" type="datetime1">
              <a:rPr lang="en-US" altLang="en-US"/>
              <a:pPr>
                <a:defRPr/>
              </a:pPr>
              <a:t>12/19/2018</a:t>
            </a:fld>
            <a:endParaRPr lang="en-US" altLang="en-US" dirty="0"/>
          </a:p>
        </p:txBody>
      </p:sp>
      <p:sp>
        <p:nvSpPr>
          <p:cNvPr id="22"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1" name="Picture 4" descr="rabota"/>
          <p:cNvPicPr>
            <a:picLocks noGrp="1" noChangeAspect="1" noChangeArrowheads="1"/>
          </p:cNvPicPr>
          <p:nvPr>
            <p:ph sz="quarter" idx="10"/>
          </p:nvPr>
        </p:nvPicPr>
        <p:blipFill>
          <a:blip r:embed="rId3">
            <a:grayscl/>
            <a:extLst>
              <a:ext uri="{28A0092B-C50C-407E-A947-70E740481C1C}">
                <a14:useLocalDpi xmlns:a14="http://schemas.microsoft.com/office/drawing/2010/main" val="0"/>
              </a:ext>
            </a:extLst>
          </a:blip>
          <a:stretch>
            <a:fillRect/>
          </a:stretch>
        </p:blipFill>
        <p:spPr>
          <a:xfrm>
            <a:off x="467544" y="1777436"/>
            <a:ext cx="7993063" cy="4527320"/>
          </a:xfrm>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4450" name="Rectangle 1"/>
          <p:cNvSpPr>
            <a:spLocks noGrp="1" noChangeArrowheads="1"/>
          </p:cNvSpPr>
          <p:nvPr>
            <p:ph type="title" idx="4294967295"/>
          </p:nvPr>
        </p:nvSpPr>
        <p:spPr>
          <a:xfrm>
            <a:off x="0" y="1198563"/>
            <a:ext cx="8172400" cy="857250"/>
          </a:xfrm>
          <a:extLst>
            <a:ext uri="{91240B29-F687-4F45-9708-019B960494DF}">
              <a14:hiddenLine xmlns:a14="http://schemas.microsoft.com/office/drawing/2010/main" w="9525">
                <a:solidFill>
                  <a:srgbClr val="000000"/>
                </a:solidFill>
                <a:round/>
                <a:headEnd/>
                <a:tailEnd/>
              </a14:hiddenLine>
            </a:ext>
          </a:extLst>
        </p:spPr>
        <p:txBody>
          <a:bodyPr lIns="0" tIns="26393" rIns="0" bIns="0"/>
          <a:lstStyle/>
          <a:p>
            <a:r>
              <a:rPr lang="ru-RU" altLang="en-US" sz="2700" b="1" dirty="0" smtClean="0">
                <a:latin typeface="Times;Times New Roman"/>
                <a:cs typeface="Times New Roman" panose="02020603050405020304" pitchFamily="18" charset="0"/>
              </a:rPr>
              <a:t>Лексико-синтаксические шаблоны</a:t>
            </a:r>
            <a:br>
              <a:rPr lang="ru-RU" altLang="en-US" sz="2700" b="1" dirty="0" smtClean="0">
                <a:latin typeface="Times;Times New Roman"/>
                <a:cs typeface="Times New Roman" panose="02020603050405020304" pitchFamily="18" charset="0"/>
              </a:rPr>
            </a:br>
            <a:r>
              <a:rPr lang="en-US" altLang="en-US" sz="2700" b="1" dirty="0" smtClean="0">
                <a:latin typeface="Times;Times New Roman"/>
                <a:cs typeface="Times New Roman" panose="02020603050405020304" pitchFamily="18" charset="0"/>
              </a:rPr>
              <a:t>Sketch Engine</a:t>
            </a:r>
            <a:endParaRPr lang="ru-RU" altLang="en-US" sz="2700" b="1" dirty="0" smtClean="0">
              <a:latin typeface="Times;Times New Roman"/>
              <a:cs typeface="Times New Roman" panose="02020603050405020304" pitchFamily="18" charset="0"/>
            </a:endParaRPr>
          </a:p>
        </p:txBody>
      </p:sp>
      <p:sp>
        <p:nvSpPr>
          <p:cNvPr id="3" name="Дата 2"/>
          <p:cNvSpPr>
            <a:spLocks noGrp="1"/>
          </p:cNvSpPr>
          <p:nvPr>
            <p:ph type="dt" sz="quarter" idx="4294967295"/>
          </p:nvPr>
        </p:nvSpPr>
        <p:spPr>
          <a:xfrm>
            <a:off x="0" y="6356350"/>
            <a:ext cx="2133600" cy="365125"/>
          </a:xfrm>
        </p:spPr>
        <p:txBody>
          <a:bodyPr/>
          <a:lstStyle/>
          <a:p>
            <a:pPr>
              <a:defRPr/>
            </a:pPr>
            <a:fld id="{0A712512-A509-4113-B445-B0530B76965F}" type="datetime1">
              <a:rPr lang="en-US" altLang="en-US"/>
              <a:pPr>
                <a:defRPr/>
              </a:pPr>
              <a:t>12/19/2018</a:t>
            </a:fld>
            <a:endParaRPr lang="en-US" altLang="en-US"/>
          </a:p>
        </p:txBody>
      </p:sp>
      <p:sp>
        <p:nvSpPr>
          <p:cNvPr id="104453" name="Прямоугольник 1"/>
          <p:cNvSpPr>
            <a:spLocks noChangeArrowheads="1"/>
          </p:cNvSpPr>
          <p:nvPr/>
        </p:nvSpPr>
        <p:spPr bwMode="auto">
          <a:xfrm>
            <a:off x="3707904" y="2348880"/>
            <a:ext cx="3725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dirty="0"/>
              <a:t>https://the.sketchengine.co.uk/open/</a:t>
            </a:r>
          </a:p>
        </p:txBody>
      </p:sp>
      <p:sp>
        <p:nvSpPr>
          <p:cNvPr id="24"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Объект 1"/>
          <p:cNvSpPr>
            <a:spLocks noGrp="1"/>
          </p:cNvSpPr>
          <p:nvPr>
            <p:ph sz="quarter" idx="10"/>
          </p:nvPr>
        </p:nvSpPr>
        <p:spPr>
          <a:xfrm>
            <a:off x="107071" y="3429000"/>
            <a:ext cx="8713401" cy="1014241"/>
          </a:xfrm>
        </p:spPr>
        <p:txBody>
          <a:bodyPr/>
          <a:lstStyle/>
          <a:p>
            <a:r>
              <a:rPr lang="en-US" altLang="en-US" dirty="0" smtClean="0">
                <a:latin typeface="Times New Roman" panose="02020603050405020304" pitchFamily="18" charset="0"/>
                <a:cs typeface="Times New Roman" panose="02020603050405020304" pitchFamily="18" charset="0"/>
                <a:hlinkClick r:id="rId3"/>
              </a:rPr>
              <a:t>https://www.sketchengine.co.uk/statistics-used-in-sketch-engine/</a:t>
            </a:r>
            <a:r>
              <a:rPr lang="en-US" altLang="en-US" dirty="0" smtClean="0">
                <a:latin typeface="Times New Roman" panose="02020603050405020304" pitchFamily="18" charset="0"/>
                <a:cs typeface="Times New Roman" panose="02020603050405020304" pitchFamily="18" charset="0"/>
              </a:rPr>
              <a:t> </a:t>
            </a:r>
          </a:p>
          <a:p>
            <a:endParaRPr lang="en-US" altLang="en-US" dirty="0" smtClean="0"/>
          </a:p>
        </p:txBody>
      </p:sp>
      <p:sp>
        <p:nvSpPr>
          <p:cNvPr id="106498" name="Rectangle 1"/>
          <p:cNvSpPr>
            <a:spLocks noGrp="1" noChangeArrowheads="1"/>
          </p:cNvSpPr>
          <p:nvPr>
            <p:ph type="title" idx="4294967295"/>
          </p:nvPr>
        </p:nvSpPr>
        <p:spPr>
          <a:xfrm>
            <a:off x="612775" y="1969992"/>
            <a:ext cx="6172200" cy="857250"/>
          </a:xfrm>
          <a:extLst>
            <a:ext uri="{91240B29-F687-4F45-9708-019B960494DF}">
              <a14:hiddenLine xmlns:a14="http://schemas.microsoft.com/office/drawing/2010/main" w="9525">
                <a:solidFill>
                  <a:srgbClr val="000000"/>
                </a:solidFill>
                <a:round/>
                <a:headEnd/>
                <a:tailEnd/>
              </a14:hiddenLine>
            </a:ext>
          </a:extLst>
        </p:spPr>
        <p:txBody>
          <a:bodyPr lIns="0" tIns="26393" rIns="0" bIns="0"/>
          <a:lstStyle/>
          <a:p>
            <a:r>
              <a:rPr lang="ru-RU" altLang="en-US" sz="2700" b="1" dirty="0" smtClean="0">
                <a:latin typeface="Times;Times New Roman"/>
                <a:cs typeface="Times New Roman" panose="02020603050405020304" pitchFamily="18" charset="0"/>
              </a:rPr>
              <a:t>Лексико-синтаксические шаблоны</a:t>
            </a:r>
            <a:br>
              <a:rPr lang="ru-RU" altLang="en-US" sz="2700" b="1" dirty="0" smtClean="0">
                <a:latin typeface="Times;Times New Roman"/>
                <a:cs typeface="Times New Roman" panose="02020603050405020304" pitchFamily="18" charset="0"/>
              </a:rPr>
            </a:br>
            <a:r>
              <a:rPr lang="en-US" altLang="en-US" sz="2700" b="1" dirty="0" smtClean="0">
                <a:latin typeface="Times;Times New Roman"/>
                <a:cs typeface="Times New Roman" panose="02020603050405020304" pitchFamily="18" charset="0"/>
              </a:rPr>
              <a:t>Sketch Engine</a:t>
            </a:r>
            <a:endParaRPr lang="ru-RU" altLang="en-US" sz="2700" b="1" dirty="0" smtClean="0">
              <a:latin typeface="Times;Times New Roman"/>
              <a:cs typeface="Times New Roman" panose="02020603050405020304" pitchFamily="18" charset="0"/>
            </a:endParaRPr>
          </a:p>
        </p:txBody>
      </p:sp>
      <p:sp>
        <p:nvSpPr>
          <p:cNvPr id="3" name="Дата 2"/>
          <p:cNvSpPr>
            <a:spLocks noGrp="1"/>
          </p:cNvSpPr>
          <p:nvPr>
            <p:ph type="dt" sz="quarter" idx="4294967295"/>
          </p:nvPr>
        </p:nvSpPr>
        <p:spPr>
          <a:xfrm>
            <a:off x="0" y="6356350"/>
            <a:ext cx="2133600" cy="365125"/>
          </a:xfrm>
        </p:spPr>
        <p:txBody>
          <a:bodyPr/>
          <a:lstStyle/>
          <a:p>
            <a:pPr>
              <a:defRPr/>
            </a:pPr>
            <a:fld id="{B3A194C6-1FDD-4405-AB48-15EB96F0AF22}" type="datetime1">
              <a:rPr lang="en-US" altLang="en-US"/>
              <a:pPr>
                <a:defRPr/>
              </a:pPr>
              <a:t>12/19/2018</a:t>
            </a:fld>
            <a:endParaRPr lang="en-US" altLang="en-US"/>
          </a:p>
        </p:txBody>
      </p:sp>
      <p:sp>
        <p:nvSpPr>
          <p:cNvPr id="106501" name="AutoShape 7" descr="AScore(w_1, R, w_2) = log\frac{||w_1, R, w_2]|| \cdot ||\ast, \ast, \ast||}{||w_1, R, \ast|| \cdot ||\ast, \ast, w_2||} \cdot log(||w_1, R, w_2|| + 1)"/>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6502" name="AutoShape 9" descr="AScore(w_1, R, w_2) = log\frac{||w_1, R, w_2]|| \cdot ||\ast, \ast, \ast||}{||w_1, R, \ast|| \cdot ||\ast, \ast, w_2||} \cdot log(||w_1, R, w_2|| + 1)"/>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5"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sz="quarter" idx="10"/>
          </p:nvPr>
        </p:nvSpPr>
        <p:spPr>
          <a:xfrm>
            <a:off x="323528" y="3297379"/>
            <a:ext cx="7993063" cy="1583506"/>
          </a:xfrm>
        </p:spPr>
        <p:txBody>
          <a:bodyPr>
            <a:normAutofit/>
          </a:bodyPr>
          <a:lstStyle/>
          <a:p>
            <a:pPr marL="0" indent="0">
              <a:buFont typeface="Verdana" panose="020B0604030504040204" pitchFamily="34" charset="0"/>
              <a:buNone/>
              <a:defRPr/>
            </a:pPr>
            <a:r>
              <a:rPr lang="ru-RU" altLang="en-US" dirty="0" smtClean="0">
                <a:latin typeface="Times New Roman" pitchFamily="18" charset="0"/>
              </a:rPr>
              <a:t>Есть много-много мер ассоциативной связи </a:t>
            </a:r>
          </a:p>
          <a:p>
            <a:pPr>
              <a:buFont typeface="Wingdings" pitchFamily="2" charset="2"/>
              <a:buChar char="Ø"/>
              <a:defRPr/>
            </a:pPr>
            <a:r>
              <a:rPr lang="ru-RU" altLang="en-US" dirty="0" smtClean="0">
                <a:latin typeface="Times New Roman" pitchFamily="18" charset="0"/>
              </a:rPr>
              <a:t>можно ли переформулировать модель так, чтобы применять эти меры для других задач</a:t>
            </a:r>
            <a:r>
              <a:rPr lang="en-US" altLang="en-US" dirty="0" smtClean="0">
                <a:latin typeface="Times New Roman" pitchFamily="18" charset="0"/>
              </a:rPr>
              <a:t>?</a:t>
            </a:r>
            <a:endParaRPr lang="ru-RU" altLang="en-US" dirty="0" smtClean="0">
              <a:latin typeface="Times New Roman" pitchFamily="18" charset="0"/>
            </a:endParaRPr>
          </a:p>
        </p:txBody>
      </p:sp>
      <p:sp>
        <p:nvSpPr>
          <p:cNvPr id="89090" name="Rectangle 2"/>
          <p:cNvSpPr>
            <a:spLocks noGrp="1" noChangeArrowheads="1"/>
          </p:cNvSpPr>
          <p:nvPr>
            <p:ph type="title" idx="4294967295"/>
          </p:nvPr>
        </p:nvSpPr>
        <p:spPr>
          <a:xfrm>
            <a:off x="395536" y="1632306"/>
            <a:ext cx="6746875" cy="1149350"/>
          </a:xfrm>
        </p:spPr>
        <p:txBody>
          <a:bodyPr>
            <a:normAutofit fontScale="90000"/>
          </a:bodyPr>
          <a:lstStyle/>
          <a:p>
            <a:pPr>
              <a:defRPr/>
            </a:pPr>
            <a:r>
              <a:rPr lang="ru-RU" altLang="en-US" sz="3600" dirty="0" smtClean="0">
                <a:latin typeface="Times New Roman" panose="02020603050405020304" pitchFamily="18" charset="0"/>
              </a:rPr>
              <a:t>Обобщения</a:t>
            </a:r>
            <a:br>
              <a:rPr lang="ru-RU" altLang="en-US" sz="3600" dirty="0" smtClean="0">
                <a:latin typeface="Times New Roman" panose="02020603050405020304" pitchFamily="18" charset="0"/>
              </a:rPr>
            </a:br>
            <a:r>
              <a:rPr lang="ru-RU" altLang="en-US" sz="3600" dirty="0" smtClean="0">
                <a:latin typeface="Times New Roman" panose="02020603050405020304" pitchFamily="18" charset="0"/>
              </a:rPr>
              <a:t>Вопрос 1. Другие задачи</a:t>
            </a:r>
            <a:r>
              <a:rPr lang="en-US" altLang="en-US" sz="3600" dirty="0" smtClean="0">
                <a:latin typeface="Times New Roman" panose="02020603050405020304" pitchFamily="18" charset="0"/>
              </a:rPr>
              <a:t>?</a:t>
            </a:r>
            <a:endParaRPr lang="ru-RU" altLang="en-US" sz="3600" dirty="0" smtClean="0">
              <a:latin typeface="Times New Roman" panose="02020603050405020304" pitchFamily="18" charset="0"/>
            </a:endParaRPr>
          </a:p>
        </p:txBody>
      </p:sp>
      <p:sp>
        <p:nvSpPr>
          <p:cNvPr id="3" name="Дата 2"/>
          <p:cNvSpPr>
            <a:spLocks noGrp="1"/>
          </p:cNvSpPr>
          <p:nvPr>
            <p:ph type="dt" sz="quarter" idx="4294967295"/>
          </p:nvPr>
        </p:nvSpPr>
        <p:spPr>
          <a:xfrm>
            <a:off x="0" y="6356350"/>
            <a:ext cx="2133600" cy="365125"/>
          </a:xfrm>
        </p:spPr>
        <p:txBody>
          <a:bodyPr/>
          <a:lstStyle/>
          <a:p>
            <a:pPr>
              <a:defRPr/>
            </a:pPr>
            <a:fld id="{2674159A-FA67-4264-8FB9-473D8AB513AA}" type="datetime1">
              <a:rPr lang="en-US" altLang="en-US"/>
              <a:pPr>
                <a:defRPr/>
              </a:pPr>
              <a:t>12/19/2018</a:t>
            </a:fld>
            <a:endParaRPr lang="en-US" altLang="en-US"/>
          </a:p>
        </p:txBody>
      </p:sp>
      <p:sp>
        <p:nvSpPr>
          <p:cNvPr id="23" name="Rectangle 2"/>
          <p:cNvSpPr txBox="1">
            <a:spLocks noChangeArrowheads="1"/>
          </p:cNvSpPr>
          <p:nvPr/>
        </p:nvSpPr>
        <p:spPr bwMode="auto">
          <a:xfrm>
            <a:off x="1691681" y="39986"/>
            <a:ext cx="4968551"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smtClean="0"/>
              <a:t>Меры ассоциативной связи</a:t>
            </a:r>
          </a:p>
          <a:p>
            <a:pPr>
              <a:defRPr/>
            </a:pPr>
            <a:r>
              <a:rPr lang="ru-RU" altLang="en-US" sz="2800" dirty="0" smtClean="0"/>
              <a:t>Другие задачи</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sz="quarter" idx="10"/>
          </p:nvPr>
        </p:nvSpPr>
        <p:spPr>
          <a:xfrm>
            <a:off x="575467" y="3155762"/>
            <a:ext cx="7993063" cy="2743256"/>
          </a:xfrm>
        </p:spPr>
        <p:txBody>
          <a:bodyPr>
            <a:normAutofit/>
          </a:bodyPr>
          <a:lstStyle/>
          <a:p>
            <a:pPr>
              <a:buFont typeface="Wingdings" panose="05000000000000000000" pitchFamily="2" charset="2"/>
              <a:buChar char="Ø"/>
              <a:defRPr/>
            </a:pPr>
            <a:r>
              <a:rPr lang="ru-RU" altLang="en-US" sz="3600" b="1" dirty="0" smtClean="0">
                <a:latin typeface="Times New Roman" panose="02020603050405020304" pitchFamily="18" charset="0"/>
              </a:rPr>
              <a:t> </a:t>
            </a:r>
            <a:r>
              <a:rPr lang="ru-RU" altLang="en-US" sz="2800" dirty="0" smtClean="0">
                <a:latin typeface="Times New Roman" panose="02020603050405020304" pitchFamily="18" charset="0"/>
              </a:rPr>
              <a:t>специфические типы </a:t>
            </a:r>
            <a:r>
              <a:rPr lang="ru-RU" altLang="en-US" sz="2800" dirty="0" err="1" smtClean="0">
                <a:latin typeface="Times New Roman" panose="02020603050405020304" pitchFamily="18" charset="0"/>
              </a:rPr>
              <a:t>коллокаций</a:t>
            </a:r>
            <a:r>
              <a:rPr lang="ru-RU" altLang="en-US" sz="2800" dirty="0" smtClean="0">
                <a:latin typeface="Times New Roman" panose="02020603050405020304" pitchFamily="18" charset="0"/>
              </a:rPr>
              <a:t>: модели управления, именованные сущности …</a:t>
            </a:r>
          </a:p>
          <a:p>
            <a:pPr>
              <a:buFont typeface="Wingdings" panose="05000000000000000000" pitchFamily="2" charset="2"/>
              <a:buChar char="Ø"/>
              <a:defRPr/>
            </a:pPr>
            <a:r>
              <a:rPr lang="ru-RU" altLang="en-US" sz="2800" dirty="0" smtClean="0">
                <a:latin typeface="Times New Roman" panose="02020603050405020304" pitchFamily="18" charset="0"/>
              </a:rPr>
              <a:t>позитивная </a:t>
            </a:r>
            <a:r>
              <a:rPr lang="en-US" altLang="en-US" sz="2800" dirty="0" smtClean="0">
                <a:latin typeface="Times New Roman" panose="02020603050405020304" pitchFamily="18" charset="0"/>
              </a:rPr>
              <a:t>vs. </a:t>
            </a:r>
            <a:r>
              <a:rPr lang="ru-RU" altLang="en-US" sz="2800" dirty="0" smtClean="0">
                <a:latin typeface="Times New Roman" panose="02020603050405020304" pitchFamily="18" charset="0"/>
              </a:rPr>
              <a:t>негативная тональность</a:t>
            </a:r>
          </a:p>
          <a:p>
            <a:pPr>
              <a:buFont typeface="Wingdings" panose="05000000000000000000" pitchFamily="2" charset="2"/>
              <a:buChar char="Ø"/>
              <a:defRPr/>
            </a:pPr>
            <a:r>
              <a:rPr lang="ru-RU" altLang="en-US" sz="2800" dirty="0" smtClean="0">
                <a:latin typeface="Times New Roman" panose="02020603050405020304" pitchFamily="18" charset="0"/>
              </a:rPr>
              <a:t> ключевые слова для </a:t>
            </a:r>
            <a:r>
              <a:rPr lang="ru-RU" altLang="en-US" sz="2800" dirty="0" err="1" smtClean="0">
                <a:latin typeface="Times New Roman" panose="02020603050405020304" pitchFamily="18" charset="0"/>
              </a:rPr>
              <a:t>топиков</a:t>
            </a:r>
            <a:endParaRPr lang="ru-RU" altLang="en-US" sz="2800" dirty="0" smtClean="0">
              <a:latin typeface="Times New Roman" panose="02020603050405020304" pitchFamily="18" charset="0"/>
            </a:endParaRPr>
          </a:p>
          <a:p>
            <a:pPr>
              <a:buFont typeface="Wingdings" panose="05000000000000000000" pitchFamily="2" charset="2"/>
              <a:buChar char="Ø"/>
              <a:defRPr/>
            </a:pPr>
            <a:r>
              <a:rPr lang="ru-RU" altLang="en-US" sz="2800" dirty="0" smtClean="0">
                <a:latin typeface="Times New Roman" panose="02020603050405020304" pitchFamily="18" charset="0"/>
              </a:rPr>
              <a:t> оценка признаков для классификаторов</a:t>
            </a:r>
          </a:p>
        </p:txBody>
      </p:sp>
      <p:sp>
        <p:nvSpPr>
          <p:cNvPr id="109570" name="Rectangle 2"/>
          <p:cNvSpPr>
            <a:spLocks noGrp="1" noChangeArrowheads="1"/>
          </p:cNvSpPr>
          <p:nvPr>
            <p:ph type="title" idx="4294967295"/>
          </p:nvPr>
        </p:nvSpPr>
        <p:spPr>
          <a:xfrm>
            <a:off x="899592" y="1537289"/>
            <a:ext cx="5736828" cy="1268046"/>
          </a:xfrm>
        </p:spPr>
        <p:txBody>
          <a:bodyPr/>
          <a:lstStyle/>
          <a:p>
            <a:r>
              <a:rPr lang="ru-RU" altLang="en-US" sz="2800" dirty="0" smtClean="0">
                <a:latin typeface="Times New Roman" panose="02020603050405020304" pitchFamily="18" charset="0"/>
              </a:rPr>
              <a:t>Обобщения</a:t>
            </a:r>
            <a:br>
              <a:rPr lang="ru-RU" altLang="en-US" sz="2800" dirty="0" smtClean="0">
                <a:latin typeface="Times New Roman" panose="02020603050405020304" pitchFamily="18" charset="0"/>
              </a:rPr>
            </a:br>
            <a:r>
              <a:rPr lang="ru-RU" altLang="en-US" sz="2800" dirty="0" smtClean="0">
                <a:latin typeface="Times New Roman" panose="02020603050405020304" pitchFamily="18" charset="0"/>
              </a:rPr>
              <a:t>Вопрос 1. Другие задачи</a:t>
            </a:r>
            <a:r>
              <a:rPr lang="en-US" altLang="en-US" sz="2800" dirty="0" smtClean="0">
                <a:latin typeface="Times New Roman" panose="02020603050405020304" pitchFamily="18" charset="0"/>
              </a:rPr>
              <a:t>?</a:t>
            </a:r>
            <a:endParaRPr lang="ru-RU" altLang="en-US" sz="2800" dirty="0" smtClean="0">
              <a:latin typeface="Times New Roman" panose="02020603050405020304" pitchFamily="18" charset="0"/>
            </a:endParaRPr>
          </a:p>
        </p:txBody>
      </p:sp>
      <p:sp>
        <p:nvSpPr>
          <p:cNvPr id="3" name="Дата 2"/>
          <p:cNvSpPr>
            <a:spLocks noGrp="1"/>
          </p:cNvSpPr>
          <p:nvPr>
            <p:ph type="dt" sz="quarter" idx="4294967295"/>
          </p:nvPr>
        </p:nvSpPr>
        <p:spPr>
          <a:xfrm>
            <a:off x="0" y="6356350"/>
            <a:ext cx="2133600" cy="365125"/>
          </a:xfrm>
        </p:spPr>
        <p:txBody>
          <a:bodyPr/>
          <a:lstStyle/>
          <a:p>
            <a:pPr>
              <a:defRPr/>
            </a:pPr>
            <a:fld id="{B1855AF9-9E5F-4C27-ADDF-60789F1CC818}" type="datetime1">
              <a:rPr lang="en-US" altLang="en-US"/>
              <a:pPr>
                <a:defRPr/>
              </a:pPr>
              <a:t>12/19/2018</a:t>
            </a:fld>
            <a:endParaRPr lang="en-US" altLang="en-US"/>
          </a:p>
        </p:txBody>
      </p:sp>
      <p:sp>
        <p:nvSpPr>
          <p:cNvPr id="23" name="Rectangle 2"/>
          <p:cNvSpPr txBox="1">
            <a:spLocks noChangeArrowheads="1"/>
          </p:cNvSpPr>
          <p:nvPr/>
        </p:nvSpPr>
        <p:spPr bwMode="auto">
          <a:xfrm>
            <a:off x="2133600" y="125850"/>
            <a:ext cx="5328591"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smtClean="0"/>
              <a:t>Меры ассоциативной связи</a:t>
            </a:r>
          </a:p>
          <a:p>
            <a:pPr>
              <a:defRPr/>
            </a:pPr>
            <a:r>
              <a:rPr lang="ru-RU" altLang="en-US" sz="2800" dirty="0" smtClean="0"/>
              <a:t>Другие задачи</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sz="quarter" idx="10"/>
          </p:nvPr>
        </p:nvSpPr>
        <p:spPr/>
        <p:txBody>
          <a:bodyPr/>
          <a:lstStyle/>
          <a:p>
            <a:pPr marL="609600" indent="-609600" eaLnBrk="1" hangingPunct="1">
              <a:buFont typeface="Verdana" panose="020B0604030504040204" pitchFamily="34" charset="0"/>
              <a:buNone/>
            </a:pPr>
            <a:r>
              <a:rPr lang="en-US" altLang="en-US" sz="3600" smtClean="0">
                <a:latin typeface="Times New Roman" panose="02020603050405020304" pitchFamily="18" charset="0"/>
              </a:rPr>
              <a:t>NB. </a:t>
            </a:r>
            <a:r>
              <a:rPr lang="ru-RU" altLang="en-US" sz="3600" smtClean="0">
                <a:latin typeface="Times New Roman" panose="02020603050405020304" pitchFamily="18" charset="0"/>
              </a:rPr>
              <a:t>При данном подходе такие пары </a:t>
            </a:r>
            <a:endParaRPr lang="en-US" altLang="en-US" sz="3600" smtClean="0">
              <a:latin typeface="Times New Roman" panose="02020603050405020304" pitchFamily="18" charset="0"/>
            </a:endParaRPr>
          </a:p>
          <a:p>
            <a:pPr marL="609600" indent="-609600" eaLnBrk="1" hangingPunct="1">
              <a:buFont typeface="Verdana" panose="020B0604030504040204" pitchFamily="34" charset="0"/>
              <a:buNone/>
            </a:pPr>
            <a:r>
              <a:rPr lang="ru-RU" altLang="en-US" sz="3600" smtClean="0">
                <a:latin typeface="Times New Roman" panose="02020603050405020304" pitchFamily="18" charset="0"/>
              </a:rPr>
              <a:t>как </a:t>
            </a:r>
            <a:r>
              <a:rPr lang="en-US" altLang="en-US" sz="3600" smtClean="0">
                <a:latin typeface="Times New Roman" panose="02020603050405020304" pitchFamily="18" charset="0"/>
              </a:rPr>
              <a:t>‘</a:t>
            </a:r>
            <a:r>
              <a:rPr lang="ru-RU" altLang="en-US" sz="3600" smtClean="0">
                <a:latin typeface="Times New Roman" panose="02020603050405020304" pitchFamily="18" charset="0"/>
              </a:rPr>
              <a:t>месяц-год</a:t>
            </a:r>
            <a:r>
              <a:rPr lang="en-US" altLang="en-US" sz="3600" smtClean="0">
                <a:latin typeface="Times New Roman" panose="02020603050405020304" pitchFamily="18" charset="0"/>
              </a:rPr>
              <a:t>’</a:t>
            </a:r>
            <a:r>
              <a:rPr lang="ru-RU" altLang="en-US" sz="3600" smtClean="0">
                <a:latin typeface="Times New Roman" panose="02020603050405020304" pitchFamily="18" charset="0"/>
              </a:rPr>
              <a:t> </a:t>
            </a:r>
            <a:r>
              <a:rPr lang="ru-RU" altLang="en-US" sz="4400" smtClean="0">
                <a:latin typeface="Times New Roman" panose="02020603050405020304" pitchFamily="18" charset="0"/>
              </a:rPr>
              <a:t>- </a:t>
            </a:r>
            <a:r>
              <a:rPr lang="ru-RU" altLang="en-US" sz="4000" u="sng" smtClean="0">
                <a:latin typeface="Times New Roman" panose="02020603050405020304" pitchFamily="18" charset="0"/>
              </a:rPr>
              <a:t>не</a:t>
            </a:r>
            <a:r>
              <a:rPr lang="ru-RU" altLang="en-US" u="sng" smtClean="0">
                <a:latin typeface="Times New Roman" panose="02020603050405020304" pitchFamily="18" charset="0"/>
              </a:rPr>
              <a:t> </a:t>
            </a:r>
            <a:r>
              <a:rPr lang="ru-RU" altLang="en-US" sz="3600" u="sng" smtClean="0">
                <a:latin typeface="Times New Roman" panose="02020603050405020304" pitchFamily="18" charset="0"/>
              </a:rPr>
              <a:t>коллокации</a:t>
            </a:r>
          </a:p>
          <a:p>
            <a:pPr marL="609600" indent="-609600" algn="ctr" eaLnBrk="1" hangingPunct="1">
              <a:buFont typeface="Verdana" panose="020B0604030504040204" pitchFamily="34" charset="0"/>
              <a:buNone/>
            </a:pPr>
            <a:r>
              <a:rPr lang="en-US" altLang="en-US" sz="2800" smtClean="0">
                <a:latin typeface="Times New Roman" panose="02020603050405020304" pitchFamily="18" charset="0"/>
              </a:rPr>
              <a:t> - </a:t>
            </a:r>
            <a:r>
              <a:rPr lang="ru-RU" altLang="en-US" smtClean="0">
                <a:latin typeface="Times New Roman" panose="02020603050405020304" pitchFamily="18" charset="0"/>
              </a:rPr>
              <a:t>это устойчивая встречаемость </a:t>
            </a:r>
          </a:p>
          <a:p>
            <a:pPr marL="609600" indent="-609600" algn="ctr" eaLnBrk="1" hangingPunct="1">
              <a:buFont typeface="Verdana" panose="020B0604030504040204" pitchFamily="34" charset="0"/>
              <a:buNone/>
            </a:pPr>
            <a:r>
              <a:rPr lang="ru-RU" altLang="en-US" sz="3600" b="1" smtClean="0">
                <a:latin typeface="Times New Roman" panose="02020603050405020304" pitchFamily="18" charset="0"/>
              </a:rPr>
              <a:t>(</a:t>
            </a:r>
            <a:r>
              <a:rPr lang="en-US" altLang="en-US" sz="3600" b="1" smtClean="0">
                <a:latin typeface="Times New Roman" panose="02020603050405020304" pitchFamily="18" charset="0"/>
              </a:rPr>
              <a:t>co-occurance</a:t>
            </a:r>
            <a:r>
              <a:rPr lang="ru-RU" altLang="en-US" sz="3600" b="1" smtClean="0">
                <a:latin typeface="Times New Roman" panose="02020603050405020304" pitchFamily="18" charset="0"/>
              </a:rPr>
              <a:t>)</a:t>
            </a:r>
            <a:endParaRPr lang="en-US" altLang="en-US" sz="3600" b="1" smtClean="0">
              <a:latin typeface="Times New Roman" panose="02020603050405020304" pitchFamily="18" charset="0"/>
            </a:endParaRPr>
          </a:p>
          <a:p>
            <a:pPr marL="609600" indent="-609600" eaLnBrk="1" hangingPunct="1">
              <a:buFont typeface="Verdana" panose="020B0604030504040204" pitchFamily="34" charset="0"/>
              <a:buNone/>
            </a:pPr>
            <a:r>
              <a:rPr lang="en-US" altLang="en-US" sz="3600" smtClean="0">
                <a:latin typeface="Times New Roman" panose="02020603050405020304" pitchFamily="18" charset="0"/>
              </a:rPr>
              <a:t>???? </a:t>
            </a:r>
            <a:r>
              <a:rPr lang="ru-RU" altLang="en-US" sz="3600" i="1" smtClean="0">
                <a:latin typeface="Times New Roman" panose="02020603050405020304" pitchFamily="18" charset="0"/>
              </a:rPr>
              <a:t>рубить дрова</a:t>
            </a:r>
            <a:endParaRPr lang="ru-RU" altLang="en-US" sz="3600" b="1" i="1" smtClean="0">
              <a:latin typeface="Times New Roman" panose="02020603050405020304" pitchFamily="18" charset="0"/>
            </a:endParaRPr>
          </a:p>
          <a:p>
            <a:pPr marL="609600" indent="-609600" eaLnBrk="1" hangingPunct="1">
              <a:buFont typeface="Verdana" panose="020B0604030504040204" pitchFamily="34" charset="0"/>
              <a:buNone/>
            </a:pPr>
            <a:endParaRPr lang="ru-RU" altLang="en-US" sz="2800" smtClean="0"/>
          </a:p>
        </p:txBody>
      </p:sp>
      <p:sp>
        <p:nvSpPr>
          <p:cNvPr id="14" name="Rectangle 2"/>
          <p:cNvSpPr>
            <a:spLocks noGrp="1" noChangeArrowheads="1"/>
          </p:cNvSpPr>
          <p:nvPr>
            <p:ph type="title" idx="4294967295"/>
          </p:nvPr>
        </p:nvSpPr>
        <p:spPr>
          <a:xfrm>
            <a:off x="1222375" y="314325"/>
            <a:ext cx="7921625" cy="587375"/>
          </a:xfrm>
        </p:spPr>
        <p:txBody>
          <a:bodyPr rtlCol="0">
            <a:normAutofit fontScale="90000"/>
          </a:bodyPr>
          <a:lstStyle/>
          <a:p>
            <a:pPr eaLnBrk="1" fontAlgn="auto" hangingPunct="1">
              <a:spcAft>
                <a:spcPts val="0"/>
              </a:spcAft>
              <a:defRPr/>
            </a:pPr>
            <a:r>
              <a:rPr lang="ru-RU" altLang="en-US" sz="4000" dirty="0" err="1">
                <a:latin typeface="Times New Roman" panose="02020603050405020304" pitchFamily="18" charset="0"/>
              </a:rPr>
              <a:t>Коллокации</a:t>
            </a:r>
            <a:r>
              <a:rPr lang="en-US" altLang="en-US" sz="4000" dirty="0">
                <a:latin typeface="Times New Roman" panose="02020603050405020304" pitchFamily="18" charset="0"/>
              </a:rPr>
              <a:t>: </a:t>
            </a:r>
            <a:r>
              <a:rPr lang="ru-RU" altLang="en-US" sz="4000" dirty="0">
                <a:latin typeface="Times New Roman" panose="02020603050405020304" pitchFamily="18" charset="0"/>
              </a:rPr>
              <a:t>ориентация </a:t>
            </a:r>
            <a:r>
              <a:rPr lang="ru-RU" altLang="en-US" sz="3600" dirty="0">
                <a:latin typeface="Times New Roman" panose="02020603050405020304" pitchFamily="18" charset="0"/>
              </a:rPr>
              <a:t>на значение</a:t>
            </a:r>
            <a:r>
              <a:rPr lang="ru-RU" altLang="en-US" sz="4000" dirty="0" smtClean="0">
                <a:latin typeface="Times New Roman" panose="02020603050405020304" pitchFamily="18" charset="0"/>
              </a:rPr>
              <a:t> </a:t>
            </a:r>
            <a:endParaRPr lang="ru-RU" altLang="en-US" sz="4000" dirty="0" smtClean="0"/>
          </a:p>
        </p:txBody>
      </p:sp>
      <p:sp>
        <p:nvSpPr>
          <p:cNvPr id="3" name="Дата 2"/>
          <p:cNvSpPr>
            <a:spLocks noGrp="1"/>
          </p:cNvSpPr>
          <p:nvPr>
            <p:ph type="dt" sz="quarter" idx="4294967295"/>
          </p:nvPr>
        </p:nvSpPr>
        <p:spPr>
          <a:xfrm>
            <a:off x="0" y="6356350"/>
            <a:ext cx="2133600" cy="365125"/>
          </a:xfrm>
        </p:spPr>
        <p:txBody>
          <a:bodyPr/>
          <a:lstStyle/>
          <a:p>
            <a:pPr>
              <a:defRPr/>
            </a:pPr>
            <a:fld id="{7CE5B629-73F5-4A11-BE29-D9D255C94E10}" type="datetime1">
              <a:rPr lang="en-US" altLang="en-US"/>
              <a:pPr>
                <a:defRPr/>
              </a:pPr>
              <a:t>12/19/2018</a:t>
            </a:fld>
            <a:endParaRPr lang="en-US" altLang="en-US"/>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sz="quarter" idx="10"/>
          </p:nvPr>
        </p:nvSpPr>
        <p:spPr/>
        <p:txBody>
          <a:bodyPr/>
          <a:lstStyle/>
          <a:p>
            <a:pPr>
              <a:buFont typeface="Wingdings" pitchFamily="2" charset="2"/>
              <a:buChar char="Ø"/>
              <a:defRPr/>
            </a:pPr>
            <a:endParaRPr lang="ru-RU" altLang="en-US" sz="3600" b="1" dirty="0">
              <a:latin typeface="Times New Roman" pitchFamily="18" charset="0"/>
            </a:endParaRPr>
          </a:p>
          <a:p>
            <a:pPr>
              <a:buFont typeface="Wingdings" pitchFamily="2" charset="2"/>
              <a:buChar char="Ø"/>
              <a:defRPr/>
            </a:pPr>
            <a:endParaRPr lang="ru-RU" altLang="en-US" sz="3600" b="1" dirty="0" smtClean="0">
              <a:latin typeface="Times New Roman" pitchFamily="18" charset="0"/>
            </a:endParaRPr>
          </a:p>
          <a:p>
            <a:pPr>
              <a:buFont typeface="Wingdings" pitchFamily="2" charset="2"/>
              <a:buChar char="Ø"/>
              <a:defRPr/>
            </a:pPr>
            <a:endParaRPr lang="ru-RU" altLang="en-US" sz="3600" b="1" dirty="0">
              <a:latin typeface="Times New Roman" pitchFamily="18" charset="0"/>
            </a:endParaRPr>
          </a:p>
          <a:p>
            <a:pPr marL="0" indent="0">
              <a:buFont typeface="Verdana" panose="020B0604030504040204" pitchFamily="34" charset="0"/>
              <a:buNone/>
              <a:defRPr/>
            </a:pPr>
            <a:r>
              <a:rPr lang="ru-RU" altLang="en-US" sz="3600" dirty="0" smtClean="0">
                <a:latin typeface="Times New Roman" pitchFamily="18" charset="0"/>
              </a:rPr>
              <a:t>Любые задачи, где нужно выявить похожие объекты или </a:t>
            </a:r>
            <a:r>
              <a:rPr lang="en-US" altLang="en-US" sz="3600" dirty="0" smtClean="0">
                <a:latin typeface="Times New Roman" pitchFamily="18" charset="0"/>
              </a:rPr>
              <a:t>“</a:t>
            </a:r>
            <a:r>
              <a:rPr lang="ru-RU" altLang="en-US" sz="3600" dirty="0" smtClean="0">
                <a:latin typeface="Times New Roman" pitchFamily="18" charset="0"/>
              </a:rPr>
              <a:t>события</a:t>
            </a:r>
            <a:r>
              <a:rPr lang="en-US" altLang="en-US" sz="3600" dirty="0" smtClean="0">
                <a:latin typeface="Times New Roman" pitchFamily="18" charset="0"/>
              </a:rPr>
              <a:t>”</a:t>
            </a:r>
            <a:endParaRPr lang="ru-RU" altLang="en-US" sz="3600" dirty="0" smtClean="0">
              <a:latin typeface="Times New Roman" pitchFamily="18" charset="0"/>
            </a:endParaRPr>
          </a:p>
          <a:p>
            <a:pPr marL="0" indent="0">
              <a:buFont typeface="Verdana" panose="020B0604030504040204" pitchFamily="34" charset="0"/>
              <a:buNone/>
              <a:defRPr/>
            </a:pPr>
            <a:endParaRPr lang="ru-RU" altLang="en-US" sz="3600" b="1" dirty="0" smtClean="0">
              <a:latin typeface="Times New Roman" pitchFamily="18" charset="0"/>
            </a:endParaRPr>
          </a:p>
        </p:txBody>
      </p:sp>
      <p:sp>
        <p:nvSpPr>
          <p:cNvPr id="110594" name="Rectangle 2"/>
          <p:cNvSpPr>
            <a:spLocks noGrp="1" noChangeArrowheads="1"/>
          </p:cNvSpPr>
          <p:nvPr>
            <p:ph type="title" idx="4294967295"/>
          </p:nvPr>
        </p:nvSpPr>
        <p:spPr>
          <a:xfrm>
            <a:off x="395536" y="1307540"/>
            <a:ext cx="4968552" cy="1332880"/>
          </a:xfrm>
        </p:spPr>
        <p:txBody>
          <a:bodyPr/>
          <a:lstStyle/>
          <a:p>
            <a:r>
              <a:rPr lang="ru-RU" altLang="en-US" sz="2800" dirty="0" smtClean="0">
                <a:latin typeface="Times New Roman" panose="02020603050405020304" pitchFamily="18" charset="0"/>
              </a:rPr>
              <a:t>Обобщения</a:t>
            </a:r>
            <a:br>
              <a:rPr lang="ru-RU" altLang="en-US" sz="2800" dirty="0" smtClean="0">
                <a:latin typeface="Times New Roman" panose="02020603050405020304" pitchFamily="18" charset="0"/>
              </a:rPr>
            </a:br>
            <a:r>
              <a:rPr lang="ru-RU" altLang="en-US" sz="2800" dirty="0" smtClean="0">
                <a:latin typeface="Times New Roman" panose="02020603050405020304" pitchFamily="18" charset="0"/>
              </a:rPr>
              <a:t>Вопрос 1. Другие задачи</a:t>
            </a:r>
            <a:r>
              <a:rPr lang="en-US" altLang="en-US" sz="2800" dirty="0" smtClean="0">
                <a:latin typeface="Times New Roman" panose="02020603050405020304" pitchFamily="18" charset="0"/>
              </a:rPr>
              <a:t>?</a:t>
            </a:r>
            <a:r>
              <a:rPr lang="ru-RU" altLang="en-US" sz="2800" dirty="0" smtClean="0">
                <a:latin typeface="Times New Roman" panose="02020603050405020304" pitchFamily="18" charset="0"/>
              </a:rPr>
              <a:t> </a:t>
            </a:r>
            <a:br>
              <a:rPr lang="ru-RU" altLang="en-US" sz="2800" dirty="0" smtClean="0">
                <a:latin typeface="Times New Roman" panose="02020603050405020304" pitchFamily="18" charset="0"/>
              </a:rPr>
            </a:br>
            <a:endParaRPr lang="ru-RU" altLang="en-US" sz="2800" dirty="0" smtClean="0">
              <a:latin typeface="Times New Roman" panose="02020603050405020304" pitchFamily="18" charset="0"/>
            </a:endParaRPr>
          </a:p>
        </p:txBody>
      </p:sp>
      <p:sp>
        <p:nvSpPr>
          <p:cNvPr id="3" name="Дата 2"/>
          <p:cNvSpPr>
            <a:spLocks noGrp="1"/>
          </p:cNvSpPr>
          <p:nvPr>
            <p:ph type="dt" sz="quarter" idx="4294967295"/>
          </p:nvPr>
        </p:nvSpPr>
        <p:spPr>
          <a:xfrm>
            <a:off x="0" y="6356350"/>
            <a:ext cx="2133600" cy="365125"/>
          </a:xfrm>
        </p:spPr>
        <p:txBody>
          <a:bodyPr/>
          <a:lstStyle/>
          <a:p>
            <a:pPr>
              <a:defRPr/>
            </a:pPr>
            <a:fld id="{72144C30-A2D2-4700-9E6E-E9589C4F87F6}" type="datetime1">
              <a:rPr lang="en-US" altLang="en-US"/>
              <a:pPr>
                <a:defRPr/>
              </a:pPr>
              <a:t>12/19/2018</a:t>
            </a:fld>
            <a:endParaRPr lang="en-US" altLang="en-US"/>
          </a:p>
        </p:txBody>
      </p:sp>
      <p:sp>
        <p:nvSpPr>
          <p:cNvPr id="110597" name="Down Arrow 4"/>
          <p:cNvSpPr>
            <a:spLocks noChangeArrowheads="1"/>
          </p:cNvSpPr>
          <p:nvPr/>
        </p:nvSpPr>
        <p:spPr bwMode="auto">
          <a:xfrm>
            <a:off x="1304925" y="2673146"/>
            <a:ext cx="1657350" cy="576263"/>
          </a:xfrm>
          <a:prstGeom prst="downArrow">
            <a:avLst>
              <a:gd name="adj1" fmla="val 50000"/>
              <a:gd name="adj2" fmla="val 50000"/>
            </a:avLst>
          </a:prstGeom>
          <a:solidFill>
            <a:schemeClr val="accent1"/>
          </a:solidFill>
          <a:ln w="63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ru-RU" altLang="en-US" sz="1800">
              <a:solidFill>
                <a:schemeClr val="folHlink"/>
              </a:solidFill>
              <a:latin typeface="Times New Roman" panose="02020603050405020304" pitchFamily="18" charset="0"/>
            </a:endParaRPr>
          </a:p>
        </p:txBody>
      </p:sp>
      <p:sp>
        <p:nvSpPr>
          <p:cNvPr id="24" name="Rectangle 2"/>
          <p:cNvSpPr txBox="1">
            <a:spLocks noChangeArrowheads="1"/>
          </p:cNvSpPr>
          <p:nvPr/>
        </p:nvSpPr>
        <p:spPr bwMode="auto">
          <a:xfrm>
            <a:off x="2100698" y="149206"/>
            <a:ext cx="4968551"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smtClean="0"/>
              <a:t>Меры ассоциативной связи</a:t>
            </a:r>
          </a:p>
          <a:p>
            <a:pPr>
              <a:defRPr/>
            </a:pPr>
            <a:r>
              <a:rPr lang="ru-RU" altLang="en-US" sz="2800" dirty="0" smtClean="0"/>
              <a:t>Другие задачи</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sz="quarter" idx="10"/>
          </p:nvPr>
        </p:nvSpPr>
        <p:spPr>
          <a:xfrm>
            <a:off x="575467" y="2999613"/>
            <a:ext cx="7993063" cy="1311144"/>
          </a:xfrm>
        </p:spPr>
        <p:txBody>
          <a:bodyPr/>
          <a:lstStyle/>
          <a:p>
            <a:pPr>
              <a:buFont typeface="Wingdings" pitchFamily="2" charset="2"/>
              <a:buChar char="Ø"/>
              <a:defRPr/>
            </a:pPr>
            <a:r>
              <a:rPr lang="ru-RU" altLang="en-US" sz="3600" b="1" dirty="0" smtClean="0">
                <a:latin typeface="Times New Roman" pitchFamily="18" charset="0"/>
              </a:rPr>
              <a:t> </a:t>
            </a:r>
            <a:r>
              <a:rPr lang="ru-RU" altLang="en-US" dirty="0" smtClean="0">
                <a:latin typeface="Times New Roman" pitchFamily="18" charset="0"/>
              </a:rPr>
              <a:t>пары лексем - пары грамматических характеристик -</a:t>
            </a:r>
            <a:r>
              <a:rPr lang="en-US" altLang="en-US" dirty="0" smtClean="0">
                <a:latin typeface="Times New Roman" pitchFamily="18" charset="0"/>
              </a:rPr>
              <a:t> </a:t>
            </a:r>
            <a:r>
              <a:rPr lang="ru-RU" altLang="en-US" dirty="0" smtClean="0">
                <a:latin typeface="Times New Roman" pitchFamily="18" charset="0"/>
              </a:rPr>
              <a:t>пары синтаксических конструкций - пары онтологических элементов </a:t>
            </a:r>
            <a:r>
              <a:rPr lang="en-US" altLang="en-US" dirty="0" smtClean="0">
                <a:latin typeface="Times New Roman" pitchFamily="18" charset="0"/>
              </a:rPr>
              <a:t>– </a:t>
            </a:r>
            <a:r>
              <a:rPr lang="ru-RU" altLang="en-US" dirty="0" smtClean="0">
                <a:latin typeface="Times New Roman" pitchFamily="18" charset="0"/>
              </a:rPr>
              <a:t>пара: класс-признак  </a:t>
            </a:r>
            <a:r>
              <a:rPr lang="en-US" altLang="en-US" dirty="0" smtClean="0">
                <a:latin typeface="Times New Roman" pitchFamily="18" charset="0"/>
              </a:rPr>
              <a:t>etc. </a:t>
            </a:r>
            <a:endParaRPr lang="ru-RU" altLang="en-US" dirty="0" smtClean="0">
              <a:latin typeface="Times New Roman" pitchFamily="18" charset="0"/>
            </a:endParaRPr>
          </a:p>
          <a:p>
            <a:pPr>
              <a:buFont typeface="Wingdings" pitchFamily="2" charset="2"/>
              <a:buChar char="Ø"/>
              <a:defRPr/>
            </a:pPr>
            <a:endParaRPr lang="ru-RU" altLang="en-US" sz="3600" b="1" dirty="0">
              <a:latin typeface="Times New Roman" pitchFamily="18" charset="0"/>
            </a:endParaRPr>
          </a:p>
          <a:p>
            <a:pPr marL="0" indent="0">
              <a:buFont typeface="Verdana" panose="020B0604030504040204" pitchFamily="34" charset="0"/>
              <a:buNone/>
              <a:defRPr/>
            </a:pPr>
            <a:endParaRPr lang="ru-RU" altLang="en-US" sz="3600" b="1" dirty="0" smtClean="0">
              <a:latin typeface="Times New Roman" pitchFamily="18" charset="0"/>
            </a:endParaRPr>
          </a:p>
        </p:txBody>
      </p:sp>
      <p:sp>
        <p:nvSpPr>
          <p:cNvPr id="93186" name="Rectangle 2"/>
          <p:cNvSpPr>
            <a:spLocks noGrp="1" noChangeArrowheads="1"/>
          </p:cNvSpPr>
          <p:nvPr>
            <p:ph type="title" idx="4294967295"/>
          </p:nvPr>
        </p:nvSpPr>
        <p:spPr>
          <a:xfrm>
            <a:off x="764850" y="1525548"/>
            <a:ext cx="8064500" cy="1800225"/>
          </a:xfrm>
        </p:spPr>
        <p:txBody>
          <a:bodyPr>
            <a:normAutofit fontScale="90000"/>
          </a:bodyPr>
          <a:lstStyle/>
          <a:p>
            <a:pPr>
              <a:defRPr/>
            </a:pPr>
            <a:r>
              <a:rPr lang="ru-RU" altLang="en-US" sz="3600" dirty="0" smtClean="0">
                <a:latin typeface="Times New Roman" panose="02020603050405020304" pitchFamily="18" charset="0"/>
              </a:rPr>
              <a:t>Обобщения</a:t>
            </a:r>
            <a:br>
              <a:rPr lang="ru-RU" altLang="en-US" sz="3600" dirty="0" smtClean="0">
                <a:latin typeface="Times New Roman" panose="02020603050405020304" pitchFamily="18" charset="0"/>
              </a:rPr>
            </a:br>
            <a:r>
              <a:rPr lang="ru-RU" altLang="en-US" sz="3600" dirty="0" smtClean="0">
                <a:latin typeface="Times New Roman" panose="02020603050405020304" pitchFamily="18" charset="0"/>
              </a:rPr>
              <a:t>Вопрос 2.  Какие параметры условий можно менять</a:t>
            </a:r>
            <a:r>
              <a:rPr lang="en-US" altLang="en-US" sz="3600" dirty="0" smtClean="0">
                <a:latin typeface="Times New Roman" panose="02020603050405020304" pitchFamily="18" charset="0"/>
              </a:rPr>
              <a:t>?</a:t>
            </a:r>
            <a:r>
              <a:rPr lang="ru-RU" altLang="en-US" sz="3600" dirty="0" smtClean="0">
                <a:latin typeface="Times New Roman" panose="02020603050405020304" pitchFamily="18" charset="0"/>
              </a:rPr>
              <a:t/>
            </a:r>
            <a:br>
              <a:rPr lang="ru-RU" altLang="en-US" sz="3600" dirty="0" smtClean="0">
                <a:latin typeface="Times New Roman" panose="02020603050405020304" pitchFamily="18" charset="0"/>
              </a:rPr>
            </a:br>
            <a:endParaRPr lang="ru-RU" altLang="en-US" sz="3600" dirty="0" smtClean="0">
              <a:latin typeface="Times New Roman" panose="02020603050405020304" pitchFamily="18" charset="0"/>
            </a:endParaRPr>
          </a:p>
        </p:txBody>
      </p:sp>
      <p:sp>
        <p:nvSpPr>
          <p:cNvPr id="2" name="Footer Placeholder 1"/>
          <p:cNvSpPr>
            <a:spLocks noGrp="1"/>
          </p:cNvSpPr>
          <p:nvPr>
            <p:ph type="ftr" sz="quarter" idx="4294967295"/>
          </p:nvPr>
        </p:nvSpPr>
        <p:spPr>
          <a:xfrm>
            <a:off x="4824413" y="6426200"/>
            <a:ext cx="4319587" cy="430213"/>
          </a:xfrm>
        </p:spPr>
        <p:txBody>
          <a:bodyPr/>
          <a:lstStyle/>
          <a:p>
            <a:pPr algn="l">
              <a:defRPr/>
            </a:pPr>
            <a:r>
              <a:rPr lang="ru-RU" altLang="en-US" sz="1000"/>
              <a:t>ВШЭ. Компьютерная лингвистика-2.  Толдова С.Ю</a:t>
            </a:r>
            <a:endParaRPr lang="en-US" altLang="en-US" sz="1000" dirty="0"/>
          </a:p>
        </p:txBody>
      </p:sp>
      <p:sp>
        <p:nvSpPr>
          <p:cNvPr id="3" name="Дата 2"/>
          <p:cNvSpPr>
            <a:spLocks noGrp="1"/>
          </p:cNvSpPr>
          <p:nvPr>
            <p:ph type="dt" sz="quarter" idx="4294967295"/>
          </p:nvPr>
        </p:nvSpPr>
        <p:spPr>
          <a:xfrm>
            <a:off x="0" y="6356350"/>
            <a:ext cx="2133600" cy="365125"/>
          </a:xfrm>
        </p:spPr>
        <p:txBody>
          <a:bodyPr/>
          <a:lstStyle/>
          <a:p>
            <a:pPr>
              <a:defRPr/>
            </a:pPr>
            <a:fld id="{9F76ADBD-426F-40A2-987F-C4C3DCB6E946}" type="datetime1">
              <a:rPr lang="en-US" altLang="en-US"/>
              <a:pPr>
                <a:defRPr/>
              </a:pPr>
              <a:t>12/19/2018</a:t>
            </a:fld>
            <a:endParaRPr lang="en-US" altLang="en-US"/>
          </a:p>
        </p:txBody>
      </p:sp>
      <p:sp>
        <p:nvSpPr>
          <p:cNvPr id="23" name="Rectangle 2"/>
          <p:cNvSpPr txBox="1">
            <a:spLocks noChangeArrowheads="1"/>
          </p:cNvSpPr>
          <p:nvPr/>
        </p:nvSpPr>
        <p:spPr bwMode="auto">
          <a:xfrm>
            <a:off x="1691681" y="39986"/>
            <a:ext cx="4968551"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smtClean="0"/>
              <a:t>Меры ассоциативной связи</a:t>
            </a:r>
          </a:p>
          <a:p>
            <a:pPr>
              <a:defRPr/>
            </a:pPr>
            <a:r>
              <a:rPr lang="ru-RU" altLang="en-US" sz="2800" dirty="0" smtClean="0"/>
              <a:t>Другие задачи</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5" name="Объект 2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360636" y="3645024"/>
            <a:ext cx="3435499" cy="1440159"/>
          </a:xfrm>
        </p:spPr>
      </p:pic>
      <p:sp>
        <p:nvSpPr>
          <p:cNvPr id="93186" name="Rectangle 2"/>
          <p:cNvSpPr>
            <a:spLocks noGrp="1" noChangeArrowheads="1"/>
          </p:cNvSpPr>
          <p:nvPr>
            <p:ph type="title" idx="4294967295"/>
          </p:nvPr>
        </p:nvSpPr>
        <p:spPr>
          <a:xfrm>
            <a:off x="447193" y="1579169"/>
            <a:ext cx="8064500" cy="1800225"/>
          </a:xfrm>
        </p:spPr>
        <p:txBody>
          <a:bodyPr>
            <a:normAutofit fontScale="90000"/>
          </a:bodyPr>
          <a:lstStyle/>
          <a:p>
            <a:pPr>
              <a:defRPr/>
            </a:pPr>
            <a:r>
              <a:rPr lang="ru-RU" altLang="en-US" sz="3600" dirty="0" smtClean="0">
                <a:latin typeface="Times New Roman" panose="02020603050405020304" pitchFamily="18" charset="0"/>
              </a:rPr>
              <a:t>Обобщения</a:t>
            </a:r>
            <a:br>
              <a:rPr lang="ru-RU" altLang="en-US" sz="3600" dirty="0" smtClean="0">
                <a:latin typeface="Times New Roman" panose="02020603050405020304" pitchFamily="18" charset="0"/>
              </a:rPr>
            </a:br>
            <a:r>
              <a:rPr lang="ru-RU" altLang="en-US" sz="3600" dirty="0" smtClean="0">
                <a:latin typeface="Times New Roman" panose="02020603050405020304" pitchFamily="18" charset="0"/>
              </a:rPr>
              <a:t>Вопрос 2.  Какие параметры условий можно менять</a:t>
            </a:r>
            <a:r>
              <a:rPr lang="en-US" altLang="en-US" sz="3600" dirty="0" smtClean="0">
                <a:latin typeface="Times New Roman" panose="02020603050405020304" pitchFamily="18" charset="0"/>
              </a:rPr>
              <a:t>?</a:t>
            </a:r>
            <a:r>
              <a:rPr lang="ru-RU" altLang="en-US" sz="3600" dirty="0" smtClean="0">
                <a:latin typeface="Times New Roman" panose="02020603050405020304" pitchFamily="18" charset="0"/>
              </a:rPr>
              <a:t/>
            </a:r>
            <a:br>
              <a:rPr lang="ru-RU" altLang="en-US" sz="3600" dirty="0" smtClean="0">
                <a:latin typeface="Times New Roman" panose="02020603050405020304" pitchFamily="18" charset="0"/>
              </a:rPr>
            </a:br>
            <a:endParaRPr lang="ru-RU" altLang="en-US" sz="3600" dirty="0" smtClean="0">
              <a:latin typeface="Times New Roman" panose="02020603050405020304" pitchFamily="18" charset="0"/>
            </a:endParaRPr>
          </a:p>
        </p:txBody>
      </p:sp>
      <p:sp>
        <p:nvSpPr>
          <p:cNvPr id="2" name="Footer Placeholder 1"/>
          <p:cNvSpPr>
            <a:spLocks noGrp="1"/>
          </p:cNvSpPr>
          <p:nvPr>
            <p:ph type="ftr" sz="quarter" idx="4294967295"/>
          </p:nvPr>
        </p:nvSpPr>
        <p:spPr>
          <a:xfrm>
            <a:off x="4824413" y="6426200"/>
            <a:ext cx="4319587" cy="430213"/>
          </a:xfrm>
        </p:spPr>
        <p:txBody>
          <a:bodyPr/>
          <a:lstStyle/>
          <a:p>
            <a:pPr algn="l">
              <a:defRPr/>
            </a:pPr>
            <a:r>
              <a:rPr lang="ru-RU" altLang="en-US" sz="1000"/>
              <a:t>ВШЭ. Компьютерная лингвистика-2.  Толдова С.Ю</a:t>
            </a:r>
            <a:endParaRPr lang="en-US" altLang="en-US" sz="1000" dirty="0"/>
          </a:p>
        </p:txBody>
      </p:sp>
      <p:sp>
        <p:nvSpPr>
          <p:cNvPr id="3" name="Дата 2"/>
          <p:cNvSpPr>
            <a:spLocks noGrp="1"/>
          </p:cNvSpPr>
          <p:nvPr>
            <p:ph type="dt" sz="quarter" idx="4294967295"/>
          </p:nvPr>
        </p:nvSpPr>
        <p:spPr>
          <a:xfrm>
            <a:off x="0" y="6356350"/>
            <a:ext cx="2133600" cy="365125"/>
          </a:xfrm>
        </p:spPr>
        <p:txBody>
          <a:bodyPr/>
          <a:lstStyle/>
          <a:p>
            <a:pPr>
              <a:defRPr/>
            </a:pPr>
            <a:fld id="{B9910F18-8D9C-4444-B49F-8F7EA2851E81}" type="datetime1">
              <a:rPr lang="en-US" altLang="en-US"/>
              <a:pPr>
                <a:defRPr/>
              </a:pPr>
              <a:t>12/19/2018</a:t>
            </a:fld>
            <a:endParaRPr lang="en-US" altLang="en-US"/>
          </a:p>
        </p:txBody>
      </p:sp>
      <p:sp>
        <p:nvSpPr>
          <p:cNvPr id="112646" name="AutoShape 6" descr="14 + \log_2 Dice \Big(\frac{||w_1,R,w_2||}{||w_1,R,\ast||}, \frac{||w_1,R,w_2||}{||\ast,\ast,w_2||}\Big) = 14 + \log_2 \frac{2 \cdot ||w_1, R, w_2||}{||w_1,R,\ast|| + ||\ast,\ast,w_2||}"/>
          <p:cNvSpPr>
            <a:spLocks noChangeAspect="1" noChangeArrowheads="1"/>
          </p:cNvSpPr>
          <p:nvPr/>
        </p:nvSpPr>
        <p:spPr bwMode="auto">
          <a:xfrm>
            <a:off x="14922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4" name="Rectangle 2"/>
          <p:cNvSpPr txBox="1">
            <a:spLocks noChangeArrowheads="1"/>
          </p:cNvSpPr>
          <p:nvPr/>
        </p:nvSpPr>
        <p:spPr bwMode="auto">
          <a:xfrm>
            <a:off x="2411760" y="116632"/>
            <a:ext cx="4968551"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smtClean="0"/>
              <a:t>Меры ассоциативной связи</a:t>
            </a:r>
          </a:p>
          <a:p>
            <a:pPr>
              <a:defRPr/>
            </a:pPr>
            <a:r>
              <a:rPr lang="ru-RU" altLang="en-US" sz="2800" dirty="0" smtClean="0"/>
              <a:t>Другие задачи</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1" name="Рисунок 2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565275"/>
            <a:ext cx="800100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Дата 2"/>
          <p:cNvSpPr>
            <a:spLocks noGrp="1"/>
          </p:cNvSpPr>
          <p:nvPr>
            <p:ph type="dt" sz="quarter" idx="4294967295"/>
          </p:nvPr>
        </p:nvSpPr>
        <p:spPr>
          <a:xfrm>
            <a:off x="0" y="6356350"/>
            <a:ext cx="2133600" cy="365125"/>
          </a:xfrm>
        </p:spPr>
        <p:txBody>
          <a:bodyPr/>
          <a:lstStyle/>
          <a:p>
            <a:pPr>
              <a:defRPr/>
            </a:pPr>
            <a:fld id="{E2A93916-35C1-452E-B406-0C75DB390D13}" type="datetime1">
              <a:rPr lang="en-US" altLang="en-US"/>
              <a:pPr>
                <a:defRPr/>
              </a:pPr>
              <a:t>12/19/2018</a:t>
            </a:fld>
            <a:endParaRPr lang="en-US" altLang="en-US"/>
          </a:p>
        </p:txBody>
      </p:sp>
      <p:sp>
        <p:nvSpPr>
          <p:cNvPr id="24" name="Rectangle 2"/>
          <p:cNvSpPr txBox="1">
            <a:spLocks noChangeArrowheads="1"/>
          </p:cNvSpPr>
          <p:nvPr/>
        </p:nvSpPr>
        <p:spPr bwMode="auto">
          <a:xfrm>
            <a:off x="2411760" y="116632"/>
            <a:ext cx="4968551"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smtClean="0"/>
              <a:t>Меры ассоциативной связи</a:t>
            </a:r>
          </a:p>
          <a:p>
            <a:pPr>
              <a:defRPr/>
            </a:pPr>
            <a:r>
              <a:rPr lang="ru-RU" altLang="en-US" sz="2800" dirty="0" smtClean="0"/>
              <a:t>Другие задачи</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5" name="Рисунок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365250"/>
            <a:ext cx="8326438"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Дата 2"/>
          <p:cNvSpPr>
            <a:spLocks noGrp="1"/>
          </p:cNvSpPr>
          <p:nvPr>
            <p:ph type="dt" sz="quarter" idx="4294967295"/>
          </p:nvPr>
        </p:nvSpPr>
        <p:spPr>
          <a:xfrm>
            <a:off x="0" y="6356350"/>
            <a:ext cx="2133600" cy="365125"/>
          </a:xfrm>
        </p:spPr>
        <p:txBody>
          <a:bodyPr/>
          <a:lstStyle/>
          <a:p>
            <a:pPr>
              <a:defRPr/>
            </a:pPr>
            <a:fld id="{5376041E-4CF9-499F-BEF3-A03097AC1F0D}" type="datetime1">
              <a:rPr lang="en-US" altLang="en-US"/>
              <a:pPr>
                <a:defRPr/>
              </a:pPr>
              <a:t>12/19/2018</a:t>
            </a:fld>
            <a:endParaRPr lang="en-US" altLang="en-US" dirty="0"/>
          </a:p>
        </p:txBody>
      </p:sp>
      <p:sp>
        <p:nvSpPr>
          <p:cNvPr id="23" name="Rectangle 2"/>
          <p:cNvSpPr txBox="1">
            <a:spLocks noChangeArrowheads="1"/>
          </p:cNvSpPr>
          <p:nvPr/>
        </p:nvSpPr>
        <p:spPr bwMode="auto">
          <a:xfrm>
            <a:off x="2411760" y="116632"/>
            <a:ext cx="4968551"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smtClean="0"/>
              <a:t>Меры ассоциативной связи</a:t>
            </a:r>
          </a:p>
          <a:p>
            <a:pPr>
              <a:defRPr/>
            </a:pPr>
            <a:r>
              <a:rPr lang="ru-RU" altLang="en-US" sz="2800" dirty="0" smtClean="0"/>
              <a:t>Другие задачи</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9" name="Рисунок 2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525" y="1982788"/>
            <a:ext cx="8923338" cy="304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Дата 2"/>
          <p:cNvSpPr>
            <a:spLocks noGrp="1"/>
          </p:cNvSpPr>
          <p:nvPr>
            <p:ph type="dt" sz="quarter" idx="4294967295"/>
          </p:nvPr>
        </p:nvSpPr>
        <p:spPr>
          <a:xfrm>
            <a:off x="0" y="6356350"/>
            <a:ext cx="2133600" cy="365125"/>
          </a:xfrm>
        </p:spPr>
        <p:txBody>
          <a:bodyPr/>
          <a:lstStyle/>
          <a:p>
            <a:pPr>
              <a:defRPr/>
            </a:pPr>
            <a:fld id="{D472AA8B-CC36-4B18-98BB-13D831E9A041}" type="datetime1">
              <a:rPr lang="en-US" altLang="en-US"/>
              <a:pPr>
                <a:defRPr/>
              </a:pPr>
              <a:t>12/19/2018</a:t>
            </a:fld>
            <a:endParaRPr lang="en-US" altLang="en-US"/>
          </a:p>
        </p:txBody>
      </p:sp>
      <p:sp>
        <p:nvSpPr>
          <p:cNvPr id="23" name="Rectangle 2"/>
          <p:cNvSpPr txBox="1">
            <a:spLocks noChangeArrowheads="1"/>
          </p:cNvSpPr>
          <p:nvPr/>
        </p:nvSpPr>
        <p:spPr bwMode="auto">
          <a:xfrm>
            <a:off x="2411760" y="116632"/>
            <a:ext cx="4968551"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smtClean="0"/>
              <a:t>Меры ассоциативной связи</a:t>
            </a:r>
          </a:p>
          <a:p>
            <a:pPr>
              <a:defRPr/>
            </a:pPr>
            <a:r>
              <a:rPr lang="ru-RU" altLang="en-US" sz="2800" dirty="0" smtClean="0"/>
              <a:t>Другие задачи</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sz="quarter" idx="10"/>
          </p:nvPr>
        </p:nvSpPr>
        <p:spPr/>
        <p:txBody>
          <a:bodyPr/>
          <a:lstStyle/>
          <a:p>
            <a:pPr eaLnBrk="1" hangingPunct="1">
              <a:buFont typeface="Verdana" panose="020B0604030504040204" pitchFamily="34" charset="0"/>
              <a:buNone/>
            </a:pPr>
            <a:r>
              <a:rPr lang="ru-RU" altLang="en-US" sz="2800" smtClean="0">
                <a:latin typeface="Times New Roman" panose="02020603050405020304" pitchFamily="18" charset="0"/>
              </a:rPr>
              <a:t>Два основных подхода к определению:</a:t>
            </a:r>
          </a:p>
          <a:p>
            <a:pPr eaLnBrk="1" hangingPunct="1">
              <a:lnSpc>
                <a:spcPct val="150000"/>
              </a:lnSpc>
              <a:buFont typeface="Verdana" panose="020B0604030504040204" pitchFamily="34" charset="0"/>
              <a:buNone/>
            </a:pPr>
            <a:r>
              <a:rPr lang="ru-RU" altLang="en-US" sz="2800" smtClean="0">
                <a:latin typeface="Times New Roman" panose="02020603050405020304" pitchFamily="18" charset="0"/>
              </a:rPr>
              <a:t>1</a:t>
            </a:r>
            <a:r>
              <a:rPr lang="ru-RU" altLang="en-US" sz="2800" b="1" smtClean="0">
                <a:latin typeface="Times New Roman" panose="02020603050405020304" pitchFamily="18" charset="0"/>
              </a:rPr>
              <a:t>. </a:t>
            </a:r>
            <a:r>
              <a:rPr lang="ru-RU" altLang="en-US" sz="2400" b="1" smtClean="0">
                <a:latin typeface="Times New Roman" panose="02020603050405020304" pitchFamily="18" charset="0"/>
              </a:rPr>
              <a:t>Ориентация </a:t>
            </a:r>
            <a:r>
              <a:rPr lang="ru-RU" altLang="en-US" sz="2800" b="1" smtClean="0">
                <a:latin typeface="Times New Roman" panose="02020603050405020304" pitchFamily="18" charset="0"/>
              </a:rPr>
              <a:t>на значение</a:t>
            </a:r>
          </a:p>
          <a:p>
            <a:pPr eaLnBrk="1" hangingPunct="1">
              <a:lnSpc>
                <a:spcPct val="150000"/>
              </a:lnSpc>
              <a:buFont typeface="Verdana" panose="020B0604030504040204" pitchFamily="34" charset="0"/>
              <a:buNone/>
            </a:pPr>
            <a:r>
              <a:rPr lang="ru-RU" altLang="en-US" sz="4400" smtClean="0">
                <a:latin typeface="Times New Roman" panose="02020603050405020304" pitchFamily="18" charset="0"/>
              </a:rPr>
              <a:t>2. </a:t>
            </a:r>
            <a:r>
              <a:rPr lang="ru-RU" altLang="en-US" sz="4000" b="1" smtClean="0">
                <a:latin typeface="Times New Roman" panose="02020603050405020304" pitchFamily="18" charset="0"/>
              </a:rPr>
              <a:t>Ориентация </a:t>
            </a:r>
            <a:r>
              <a:rPr lang="ru-RU" altLang="en-US" sz="4400" b="1" smtClean="0">
                <a:latin typeface="Times New Roman" panose="02020603050405020304" pitchFamily="18" charset="0"/>
              </a:rPr>
              <a:t>на статистику</a:t>
            </a:r>
          </a:p>
        </p:txBody>
      </p:sp>
      <p:sp>
        <p:nvSpPr>
          <p:cNvPr id="14" name="Rectangle 2"/>
          <p:cNvSpPr>
            <a:spLocks noGrp="1" noChangeArrowheads="1"/>
          </p:cNvSpPr>
          <p:nvPr>
            <p:ph type="title" idx="4294967295"/>
          </p:nvPr>
        </p:nvSpPr>
        <p:spPr>
          <a:xfrm>
            <a:off x="1222375" y="280988"/>
            <a:ext cx="7921625" cy="587375"/>
          </a:xfrm>
        </p:spPr>
        <p:txBody>
          <a:bodyPr rtlCol="0">
            <a:normAutofit fontScale="90000"/>
          </a:bodyPr>
          <a:lstStyle/>
          <a:p>
            <a:pPr eaLnBrk="1" fontAlgn="auto" hangingPunct="1">
              <a:spcAft>
                <a:spcPts val="0"/>
              </a:spcAft>
              <a:defRPr/>
            </a:pPr>
            <a:r>
              <a:rPr lang="ru-RU" altLang="en-US" sz="4000" dirty="0" err="1" smtClean="0">
                <a:latin typeface="Times New Roman" panose="02020603050405020304" pitchFamily="18" charset="0"/>
              </a:rPr>
              <a:t>Коллокации</a:t>
            </a:r>
            <a:r>
              <a:rPr lang="ru-RU" altLang="en-US" sz="4000" dirty="0" smtClean="0">
                <a:latin typeface="Times New Roman" panose="02020603050405020304" pitchFamily="18" charset="0"/>
              </a:rPr>
              <a:t> </a:t>
            </a:r>
            <a:endParaRPr lang="ru-RU" altLang="en-US" sz="4000" dirty="0" smtClean="0"/>
          </a:p>
        </p:txBody>
      </p:sp>
      <p:sp>
        <p:nvSpPr>
          <p:cNvPr id="2" name="Дата 1"/>
          <p:cNvSpPr>
            <a:spLocks noGrp="1"/>
          </p:cNvSpPr>
          <p:nvPr>
            <p:ph type="dt" sz="quarter" idx="4294967295"/>
          </p:nvPr>
        </p:nvSpPr>
        <p:spPr>
          <a:xfrm>
            <a:off x="0" y="6356350"/>
            <a:ext cx="2133600" cy="365125"/>
          </a:xfrm>
        </p:spPr>
        <p:txBody>
          <a:bodyPr/>
          <a:lstStyle/>
          <a:p>
            <a:pPr>
              <a:defRPr/>
            </a:pPr>
            <a:fld id="{B81C9E47-1004-426B-A842-73CAF95B1C3D}" type="datetime1">
              <a:rPr lang="en-US" altLang="en-US"/>
              <a:pPr>
                <a:defRPr/>
              </a:pPr>
              <a:t>12/19/2018</a:t>
            </a:fld>
            <a:endParaRPr lang="en-US" altLang="en-US"/>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sz="quarter" idx="10"/>
          </p:nvPr>
        </p:nvSpPr>
        <p:spPr/>
        <p:txBody>
          <a:bodyPr rtlCol="0">
            <a:normAutofit/>
          </a:bodyPr>
          <a:lstStyle/>
          <a:p>
            <a:pPr marL="609600" indent="-609600" algn="ctr" eaLnBrk="1" fontAlgn="auto" hangingPunct="1">
              <a:lnSpc>
                <a:spcPct val="150000"/>
              </a:lnSpc>
              <a:spcAft>
                <a:spcPts val="0"/>
              </a:spcAft>
              <a:buFont typeface="Verdana" panose="020B0604030504040204" pitchFamily="34" charset="0"/>
              <a:buNone/>
              <a:defRPr/>
            </a:pPr>
            <a:r>
              <a:rPr lang="ru-RU" altLang="en-US" sz="3600" b="1" dirty="0" smtClean="0">
                <a:solidFill>
                  <a:schemeClr val="tx1">
                    <a:lumMod val="75000"/>
                  </a:schemeClr>
                </a:solidFill>
                <a:latin typeface="Times New Roman" pitchFamily="18" charset="0"/>
              </a:rPr>
              <a:t>Два слова встречаются в тексте рядом</a:t>
            </a:r>
            <a:r>
              <a:rPr lang="ru-RU" altLang="en-US" sz="3600" b="1" u="sng" dirty="0" smtClean="0">
                <a:solidFill>
                  <a:schemeClr val="tx1">
                    <a:lumMod val="75000"/>
                  </a:schemeClr>
                </a:solidFill>
                <a:latin typeface="Times New Roman" pitchFamily="18" charset="0"/>
              </a:rPr>
              <a:t> чаще, чем случайно</a:t>
            </a:r>
            <a:r>
              <a:rPr lang="ru-RU" altLang="en-US" sz="3600" dirty="0" smtClean="0">
                <a:solidFill>
                  <a:schemeClr val="tx1">
                    <a:lumMod val="75000"/>
                  </a:schemeClr>
                </a:solidFill>
                <a:latin typeface="Times New Roman" pitchFamily="18" charset="0"/>
              </a:rPr>
              <a:t> </a:t>
            </a:r>
            <a:endParaRPr lang="en-US" altLang="en-US" sz="3600" dirty="0" smtClean="0">
              <a:solidFill>
                <a:schemeClr val="tx1">
                  <a:lumMod val="75000"/>
                </a:schemeClr>
              </a:solidFill>
              <a:latin typeface="Times New Roman" pitchFamily="18" charset="0"/>
            </a:endParaRPr>
          </a:p>
          <a:p>
            <a:pPr marL="609600" indent="-609600" algn="ctr" eaLnBrk="1" fontAlgn="auto" hangingPunct="1">
              <a:lnSpc>
                <a:spcPct val="150000"/>
              </a:lnSpc>
              <a:spcAft>
                <a:spcPts val="0"/>
              </a:spcAft>
              <a:buFontTx/>
              <a:buNone/>
              <a:defRPr/>
            </a:pPr>
            <a:r>
              <a:rPr lang="ru-RU" altLang="en-US" sz="3600" b="1" u="sng" dirty="0" smtClean="0">
                <a:solidFill>
                  <a:schemeClr val="tx1">
                    <a:lumMod val="75000"/>
                  </a:schemeClr>
                </a:solidFill>
                <a:latin typeface="Times New Roman" pitchFamily="18" charset="0"/>
              </a:rPr>
              <a:t>Наблюдаемая совместная</a:t>
            </a:r>
            <a:r>
              <a:rPr lang="en-US" altLang="en-US" sz="3600" b="1" u="sng" dirty="0" smtClean="0">
                <a:solidFill>
                  <a:schemeClr val="tx1">
                    <a:lumMod val="75000"/>
                  </a:schemeClr>
                </a:solidFill>
                <a:latin typeface="Times New Roman" pitchFamily="18" charset="0"/>
              </a:rPr>
              <a:t> </a:t>
            </a:r>
            <a:r>
              <a:rPr lang="ru-RU" altLang="en-US" sz="3600" b="1" u="sng" dirty="0" smtClean="0">
                <a:solidFill>
                  <a:schemeClr val="tx1">
                    <a:lumMod val="75000"/>
                  </a:schemeClr>
                </a:solidFill>
                <a:latin typeface="Times New Roman" pitchFamily="18" charset="0"/>
              </a:rPr>
              <a:t>частота</a:t>
            </a:r>
            <a:r>
              <a:rPr lang="ru-RU" altLang="en-US" sz="3600" b="1" dirty="0" smtClean="0">
                <a:solidFill>
                  <a:schemeClr val="tx1">
                    <a:lumMod val="75000"/>
                  </a:schemeClr>
                </a:solidFill>
                <a:latin typeface="Times New Roman" pitchFamily="18" charset="0"/>
              </a:rPr>
              <a:t> </a:t>
            </a:r>
            <a:r>
              <a:rPr lang="ru-RU" altLang="en-US" sz="3600" dirty="0" smtClean="0">
                <a:solidFill>
                  <a:schemeClr val="tx1">
                    <a:lumMod val="75000"/>
                  </a:schemeClr>
                </a:solidFill>
                <a:latin typeface="Times New Roman" pitchFamily="18" charset="0"/>
              </a:rPr>
              <a:t>в тексте, </a:t>
            </a:r>
            <a:r>
              <a:rPr lang="ru-RU" altLang="en-US" sz="3600" b="1" dirty="0" smtClean="0">
                <a:solidFill>
                  <a:schemeClr val="tx1">
                    <a:lumMod val="75000"/>
                  </a:schemeClr>
                </a:solidFill>
                <a:latin typeface="Times New Roman" pitchFamily="18" charset="0"/>
              </a:rPr>
              <a:t>больше</a:t>
            </a:r>
            <a:r>
              <a:rPr lang="ru-RU" altLang="en-US" sz="3600" dirty="0" smtClean="0">
                <a:solidFill>
                  <a:schemeClr val="tx1">
                    <a:lumMod val="75000"/>
                  </a:schemeClr>
                </a:solidFill>
                <a:latin typeface="Times New Roman" pitchFamily="18" charset="0"/>
              </a:rPr>
              <a:t>, </a:t>
            </a:r>
            <a:r>
              <a:rPr lang="ru-RU" altLang="en-US" sz="3600" b="1" dirty="0" smtClean="0">
                <a:solidFill>
                  <a:schemeClr val="tx1">
                    <a:lumMod val="75000"/>
                  </a:schemeClr>
                </a:solidFill>
                <a:latin typeface="Times New Roman" pitchFamily="18" charset="0"/>
              </a:rPr>
              <a:t>чем </a:t>
            </a:r>
            <a:r>
              <a:rPr lang="ru-RU" altLang="en-US" sz="3600" b="1" u="sng" dirty="0" smtClean="0">
                <a:solidFill>
                  <a:schemeClr val="tx1">
                    <a:lumMod val="75000"/>
                  </a:schemeClr>
                </a:solidFill>
                <a:latin typeface="Times New Roman" pitchFamily="18" charset="0"/>
              </a:rPr>
              <a:t>ожидаемая</a:t>
            </a:r>
            <a:endParaRPr lang="en-US" altLang="en-US" sz="3600" b="1" u="sng" dirty="0" smtClean="0">
              <a:solidFill>
                <a:schemeClr val="tx1">
                  <a:lumMod val="75000"/>
                </a:schemeClr>
              </a:solidFill>
              <a:latin typeface="Times New Roman" pitchFamily="18" charset="0"/>
            </a:endParaRPr>
          </a:p>
          <a:p>
            <a:pPr marL="609600" indent="-609600" algn="ctr" eaLnBrk="1" fontAlgn="auto" hangingPunct="1">
              <a:lnSpc>
                <a:spcPct val="150000"/>
              </a:lnSpc>
              <a:spcAft>
                <a:spcPts val="0"/>
              </a:spcAft>
              <a:buFontTx/>
              <a:buNone/>
              <a:defRPr/>
            </a:pPr>
            <a:r>
              <a:rPr lang="en-US" altLang="en-US" sz="3600" dirty="0" smtClean="0">
                <a:solidFill>
                  <a:schemeClr val="tx1">
                    <a:lumMod val="75000"/>
                  </a:schemeClr>
                </a:solidFill>
                <a:latin typeface="Times New Roman" pitchFamily="18" charset="0"/>
              </a:rPr>
              <a:t>P(W</a:t>
            </a:r>
            <a:r>
              <a:rPr lang="en-US" altLang="en-US" sz="3600" baseline="-25000" dirty="0" smtClean="0">
                <a:solidFill>
                  <a:schemeClr val="tx1">
                    <a:lumMod val="75000"/>
                  </a:schemeClr>
                </a:solidFill>
                <a:latin typeface="Times New Roman" pitchFamily="18" charset="0"/>
              </a:rPr>
              <a:t>1</a:t>
            </a:r>
            <a:r>
              <a:rPr lang="en-US" altLang="en-US" sz="3600" dirty="0" smtClean="0">
                <a:solidFill>
                  <a:schemeClr val="tx1">
                    <a:lumMod val="75000"/>
                  </a:schemeClr>
                </a:solidFill>
                <a:latin typeface="Times New Roman" pitchFamily="18" charset="0"/>
              </a:rPr>
              <a:t>W</a:t>
            </a:r>
            <a:r>
              <a:rPr lang="en-US" altLang="en-US" sz="3600" baseline="-25000" dirty="0">
                <a:solidFill>
                  <a:schemeClr val="tx1">
                    <a:lumMod val="75000"/>
                  </a:schemeClr>
                </a:solidFill>
                <a:latin typeface="Times New Roman" pitchFamily="18" charset="0"/>
              </a:rPr>
              <a:t>2</a:t>
            </a:r>
            <a:r>
              <a:rPr lang="en-US" altLang="en-US" sz="3600" dirty="0" smtClean="0">
                <a:solidFill>
                  <a:schemeClr val="tx1">
                    <a:lumMod val="75000"/>
                  </a:schemeClr>
                </a:solidFill>
                <a:latin typeface="Times New Roman" pitchFamily="18" charset="0"/>
              </a:rPr>
              <a:t>) &gt;&gt; P(W</a:t>
            </a:r>
            <a:r>
              <a:rPr lang="en-US" altLang="en-US" sz="3600" baseline="-25000" dirty="0" smtClean="0">
                <a:solidFill>
                  <a:schemeClr val="tx1">
                    <a:lumMod val="75000"/>
                  </a:schemeClr>
                </a:solidFill>
                <a:latin typeface="Times New Roman" pitchFamily="18" charset="0"/>
              </a:rPr>
              <a:t>1</a:t>
            </a:r>
            <a:r>
              <a:rPr lang="en-US" altLang="en-US" sz="3600" dirty="0" smtClean="0">
                <a:solidFill>
                  <a:schemeClr val="tx1">
                    <a:lumMod val="75000"/>
                  </a:schemeClr>
                </a:solidFill>
                <a:latin typeface="Times New Roman" pitchFamily="18" charset="0"/>
              </a:rPr>
              <a:t>)</a:t>
            </a:r>
            <a:r>
              <a:rPr lang="en-US" altLang="en-US" sz="3600" dirty="0">
                <a:solidFill>
                  <a:schemeClr val="tx1">
                    <a:lumMod val="75000"/>
                  </a:schemeClr>
                </a:solidFill>
                <a:latin typeface="Times New Roman" pitchFamily="18" charset="0"/>
              </a:rPr>
              <a:t> </a:t>
            </a:r>
            <a:r>
              <a:rPr lang="en-US" altLang="en-US" sz="3600" dirty="0" smtClean="0">
                <a:solidFill>
                  <a:schemeClr val="tx1">
                    <a:lumMod val="75000"/>
                  </a:schemeClr>
                </a:solidFill>
                <a:latin typeface="Times New Roman" pitchFamily="18" charset="0"/>
              </a:rPr>
              <a:t>P(W</a:t>
            </a:r>
            <a:r>
              <a:rPr lang="en-US" altLang="en-US" sz="3600" baseline="-25000" dirty="0" smtClean="0">
                <a:solidFill>
                  <a:schemeClr val="tx1">
                    <a:lumMod val="75000"/>
                  </a:schemeClr>
                </a:solidFill>
                <a:latin typeface="Times New Roman" pitchFamily="18" charset="0"/>
              </a:rPr>
              <a:t>2</a:t>
            </a:r>
            <a:r>
              <a:rPr lang="en-US" altLang="en-US" sz="3600" dirty="0" smtClean="0">
                <a:solidFill>
                  <a:schemeClr val="tx1">
                    <a:lumMod val="75000"/>
                  </a:schemeClr>
                </a:solidFill>
                <a:latin typeface="Times New Roman" pitchFamily="18" charset="0"/>
              </a:rPr>
              <a:t>)</a:t>
            </a:r>
            <a:endParaRPr lang="ru-RU" altLang="en-US" sz="3600" dirty="0">
              <a:solidFill>
                <a:schemeClr val="tx1">
                  <a:lumMod val="75000"/>
                </a:schemeClr>
              </a:solidFill>
              <a:latin typeface="Times New Roman" pitchFamily="18" charset="0"/>
            </a:endParaRPr>
          </a:p>
          <a:p>
            <a:pPr marL="609600" indent="-609600" algn="ctr" eaLnBrk="1" fontAlgn="auto" hangingPunct="1">
              <a:lnSpc>
                <a:spcPct val="150000"/>
              </a:lnSpc>
              <a:spcAft>
                <a:spcPts val="0"/>
              </a:spcAft>
              <a:buFontTx/>
              <a:buNone/>
              <a:defRPr/>
            </a:pPr>
            <a:endParaRPr lang="ru-RU" altLang="en-US" sz="3600" b="1" u="sng" dirty="0" smtClean="0">
              <a:solidFill>
                <a:schemeClr val="tx1">
                  <a:lumMod val="75000"/>
                </a:schemeClr>
              </a:solidFill>
              <a:latin typeface="Times New Roman" pitchFamily="18" charset="0"/>
            </a:endParaRPr>
          </a:p>
          <a:p>
            <a:pPr marL="609600" indent="-609600" algn="ctr" eaLnBrk="1" fontAlgn="auto" hangingPunct="1">
              <a:lnSpc>
                <a:spcPct val="150000"/>
              </a:lnSpc>
              <a:spcAft>
                <a:spcPts val="0"/>
              </a:spcAft>
              <a:buFontTx/>
              <a:buNone/>
              <a:defRPr/>
            </a:pPr>
            <a:endParaRPr lang="ru-RU" altLang="en-US" dirty="0" smtClean="0">
              <a:solidFill>
                <a:schemeClr val="tx1">
                  <a:lumMod val="75000"/>
                </a:schemeClr>
              </a:solidFill>
            </a:endParaRPr>
          </a:p>
        </p:txBody>
      </p:sp>
      <p:sp>
        <p:nvSpPr>
          <p:cNvPr id="18437" name="Rectangle 2"/>
          <p:cNvSpPr>
            <a:spLocks noGrp="1" noChangeArrowheads="1"/>
          </p:cNvSpPr>
          <p:nvPr>
            <p:ph type="title" idx="4294967295"/>
          </p:nvPr>
        </p:nvSpPr>
        <p:spPr>
          <a:xfrm>
            <a:off x="1365250" y="0"/>
            <a:ext cx="7778750" cy="1017588"/>
          </a:xfrm>
        </p:spPr>
        <p:txBody>
          <a:bodyPr/>
          <a:lstStyle/>
          <a:p>
            <a:pPr eaLnBrk="1" hangingPunct="1"/>
            <a:r>
              <a:rPr lang="en-US" altLang="en-US" sz="3600" dirty="0" smtClean="0">
                <a:latin typeface="Times New Roman" panose="02020603050405020304" pitchFamily="18" charset="0"/>
              </a:rPr>
              <a:t>2. </a:t>
            </a:r>
            <a:r>
              <a:rPr lang="ru-RU" altLang="en-US" sz="3600" dirty="0" err="1" smtClean="0">
                <a:latin typeface="Times New Roman" panose="02020603050405020304" pitchFamily="18" charset="0"/>
              </a:rPr>
              <a:t>Коллокации</a:t>
            </a:r>
            <a:r>
              <a:rPr lang="en-US" altLang="en-US" sz="3600" dirty="0" smtClean="0">
                <a:latin typeface="Times New Roman" panose="02020603050405020304" pitchFamily="18" charset="0"/>
              </a:rPr>
              <a:t>: </a:t>
            </a:r>
            <a:r>
              <a:rPr lang="ru-RU" altLang="en-US" sz="3600" dirty="0" smtClean="0">
                <a:latin typeface="Times New Roman" panose="02020603050405020304" pitchFamily="18" charset="0"/>
              </a:rPr>
              <a:t/>
            </a:r>
            <a:br>
              <a:rPr lang="ru-RU" altLang="en-US" sz="3600" dirty="0" smtClean="0">
                <a:latin typeface="Times New Roman" panose="02020603050405020304" pitchFamily="18" charset="0"/>
              </a:rPr>
            </a:br>
            <a:r>
              <a:rPr lang="ru-RU" altLang="en-US" sz="3600" dirty="0" smtClean="0">
                <a:latin typeface="Times New Roman" panose="02020603050405020304" pitchFamily="18" charset="0"/>
              </a:rPr>
              <a:t>ориентация на статистику </a:t>
            </a:r>
          </a:p>
        </p:txBody>
      </p:sp>
      <p:sp>
        <p:nvSpPr>
          <p:cNvPr id="3" name="Дата 2"/>
          <p:cNvSpPr>
            <a:spLocks noGrp="1"/>
          </p:cNvSpPr>
          <p:nvPr>
            <p:ph type="dt" sz="quarter" idx="4294967295"/>
          </p:nvPr>
        </p:nvSpPr>
        <p:spPr>
          <a:xfrm>
            <a:off x="0" y="6356350"/>
            <a:ext cx="2133600" cy="365125"/>
          </a:xfrm>
        </p:spPr>
        <p:txBody>
          <a:bodyPr/>
          <a:lstStyle/>
          <a:p>
            <a:pPr>
              <a:defRPr/>
            </a:pPr>
            <a:fld id="{5DB075F1-C882-4A98-A61B-EA4A8E3C0E23}" type="datetime1">
              <a:rPr lang="en-US" altLang="en-US"/>
              <a:pPr>
                <a:defRPr/>
              </a:pPr>
              <a:t>12/19/2018</a:t>
            </a:fld>
            <a:endParaRPr lang="en-US" altLang="en-US"/>
          </a:p>
        </p:txBody>
      </p:sp>
      <p:sp>
        <p:nvSpPr>
          <p:cNvPr id="9" name="Footer Placeholder 1"/>
          <p:cNvSpPr>
            <a:spLocks noGrp="1"/>
          </p:cNvSpPr>
          <p:nvPr>
            <p:ph type="ftr" sz="quarter" idx="4294967295"/>
          </p:nvPr>
        </p:nvSpPr>
        <p:spPr>
          <a:xfrm>
            <a:off x="0" y="6359525"/>
            <a:ext cx="4872038" cy="430213"/>
          </a:xfrm>
        </p:spPr>
        <p:txBody>
          <a:bodyPr/>
          <a:lstStyle/>
          <a:p>
            <a:pPr>
              <a:defRPr/>
            </a:pPr>
            <a:r>
              <a:rPr lang="ru-RU" altLang="en-US" sz="1000" dirty="0"/>
              <a:t>ВШЭ. Компьютерная лингвистика-2.  </a:t>
            </a:r>
            <a:r>
              <a:rPr lang="ru-RU" altLang="en-US" sz="1000" dirty="0" err="1"/>
              <a:t>Толдова</a:t>
            </a:r>
            <a:r>
              <a:rPr lang="ru-RU" altLang="en-US" sz="1000" dirty="0"/>
              <a:t> С.Ю</a:t>
            </a:r>
            <a:endParaRPr lang="en-US" altLang="en-US" sz="1000" dirty="0"/>
          </a:p>
        </p:txBody>
      </p:sp>
      <p:sp>
        <p:nvSpPr>
          <p:cNvPr id="2" name="Прямоугольник 1"/>
          <p:cNvSpPr/>
          <p:nvPr/>
        </p:nvSpPr>
        <p:spPr>
          <a:xfrm>
            <a:off x="827088" y="1122363"/>
            <a:ext cx="7561262" cy="460375"/>
          </a:xfrm>
          <a:prstGeom prst="rect">
            <a:avLst/>
          </a:prstGeom>
        </p:spPr>
        <p:txBody>
          <a:bodyPr>
            <a:spAutoFit/>
          </a:bodyPr>
          <a:lstStyle/>
          <a:p>
            <a:pPr>
              <a:defRPr/>
            </a:pPr>
            <a:r>
              <a:rPr lang="ru-RU" altLang="en-US" sz="2400" dirty="0">
                <a:solidFill>
                  <a:schemeClr val="bg1">
                    <a:lumMod val="50000"/>
                  </a:schemeClr>
                </a:solidFill>
              </a:rPr>
              <a:t>«</a:t>
            </a:r>
            <a:r>
              <a:rPr lang="en-US" altLang="en-US" sz="2400" dirty="0">
                <a:solidFill>
                  <a:schemeClr val="bg1">
                    <a:lumMod val="50000"/>
                  </a:schemeClr>
                </a:solidFill>
              </a:rPr>
              <a:t>frequency</a:t>
            </a:r>
            <a:r>
              <a:rPr lang="ru-RU" altLang="en-US" sz="2400" dirty="0">
                <a:solidFill>
                  <a:schemeClr val="bg1">
                    <a:lumMod val="50000"/>
                  </a:schemeClr>
                </a:solidFill>
              </a:rPr>
              <a:t>-</a:t>
            </a:r>
            <a:r>
              <a:rPr lang="en-US" altLang="en-US" sz="2400" dirty="0">
                <a:solidFill>
                  <a:schemeClr val="bg1">
                    <a:lumMod val="50000"/>
                  </a:schemeClr>
                </a:solidFill>
              </a:rPr>
              <a:t>based </a:t>
            </a:r>
            <a:r>
              <a:rPr lang="ru-RU" altLang="en-US" sz="2400" dirty="0">
                <a:solidFill>
                  <a:schemeClr val="bg1">
                    <a:lumMod val="50000"/>
                  </a:schemeClr>
                </a:solidFill>
              </a:rPr>
              <a:t>» или «</a:t>
            </a:r>
            <a:r>
              <a:rPr lang="en-US" altLang="en-US" sz="2400" dirty="0">
                <a:solidFill>
                  <a:schemeClr val="bg1">
                    <a:lumMod val="50000"/>
                  </a:schemeClr>
                </a:solidFill>
              </a:rPr>
              <a:t>statistically</a:t>
            </a:r>
            <a:r>
              <a:rPr lang="ru-RU" altLang="en-US" sz="2400" dirty="0">
                <a:solidFill>
                  <a:schemeClr val="bg1">
                    <a:lumMod val="50000"/>
                  </a:schemeClr>
                </a:solidFill>
              </a:rPr>
              <a:t>-</a:t>
            </a:r>
            <a:r>
              <a:rPr lang="en-US" altLang="en-US" sz="2400" dirty="0">
                <a:solidFill>
                  <a:schemeClr val="bg1">
                    <a:lumMod val="50000"/>
                  </a:schemeClr>
                </a:solidFill>
              </a:rPr>
              <a:t>oriented</a:t>
            </a:r>
            <a:r>
              <a:rPr lang="ru-RU" altLang="en-US" sz="2400" dirty="0">
                <a:solidFill>
                  <a:schemeClr val="bg1">
                    <a:lumMod val="50000"/>
                  </a:schemeClr>
                </a:solidFill>
              </a:rPr>
              <a:t>» </a:t>
            </a:r>
            <a:r>
              <a:rPr lang="en-US" altLang="en-US" sz="2400" dirty="0">
                <a:solidFill>
                  <a:schemeClr val="bg1">
                    <a:lumMod val="50000"/>
                  </a:schemeClr>
                </a:solidFill>
              </a:rPr>
              <a:t>approach</a:t>
            </a:r>
            <a:endParaRPr lang="en-US" sz="2400" dirty="0"/>
          </a:p>
        </p:txBody>
      </p:sp>
      <p:grpSp>
        <p:nvGrpSpPr>
          <p:cNvPr id="18436" name="Группа 9"/>
          <p:cNvGrpSpPr>
            <a:grpSpLocks/>
          </p:cNvGrpSpPr>
          <p:nvPr/>
        </p:nvGrpSpPr>
        <p:grpSpPr bwMode="auto">
          <a:xfrm>
            <a:off x="-60325" y="-41275"/>
            <a:ext cx="9204325" cy="6899275"/>
            <a:chOff x="-56236" y="-76509"/>
            <a:chExt cx="9204666" cy="6899318"/>
          </a:xfrm>
        </p:grpSpPr>
        <p:grpSp>
          <p:nvGrpSpPr>
            <p:cNvPr id="18440" name="Группа 10"/>
            <p:cNvGrpSpPr>
              <a:grpSpLocks/>
            </p:cNvGrpSpPr>
            <p:nvPr/>
          </p:nvGrpSpPr>
          <p:grpSpPr bwMode="auto">
            <a:xfrm>
              <a:off x="-56236" y="-76509"/>
              <a:ext cx="9204666" cy="6899318"/>
              <a:chOff x="-56236" y="-76509"/>
              <a:chExt cx="9204666" cy="6899318"/>
            </a:xfrm>
          </p:grpSpPr>
          <p:pic>
            <p:nvPicPr>
              <p:cNvPr id="13" name="Picture 2" descr="http://www.hse.ru/pubs/lib/data/access/ram/ticket/79/144196565691ca43a1b8670fb6a227fde3c5e8e9a0/cached-thumb-img.29274.0.252964193739569.jp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b="59214"/>
              <a:stretch/>
            </p:blipFill>
            <p:spPr bwMode="auto">
              <a:xfrm>
                <a:off x="-4430" y="-76509"/>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Прямая соединительная линия 13"/>
              <p:cNvCxnSpPr/>
              <p:nvPr/>
            </p:nvCxnSpPr>
            <p:spPr>
              <a:xfrm>
                <a:off x="-56236" y="1131587"/>
                <a:ext cx="9204666" cy="1270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18444" name="Группа 14"/>
              <p:cNvGrpSpPr>
                <a:grpSpLocks/>
              </p:cNvGrpSpPr>
              <p:nvPr/>
            </p:nvGrpSpPr>
            <p:grpSpPr bwMode="auto">
              <a:xfrm>
                <a:off x="62832" y="6189119"/>
                <a:ext cx="8420620" cy="633690"/>
                <a:chOff x="62832" y="6189119"/>
                <a:chExt cx="8420620" cy="633690"/>
              </a:xfrm>
            </p:grpSpPr>
            <p:sp>
              <p:nvSpPr>
                <p:cNvPr id="16" name="Прямоугольник 15"/>
                <p:cNvSpPr/>
                <p:nvPr/>
              </p:nvSpPr>
              <p:spPr>
                <a:xfrm>
                  <a:off x="62831" y="6276706"/>
                  <a:ext cx="7317058" cy="525466"/>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solidFill>
                      <a:schemeClr val="tx1"/>
                    </a:solidFill>
                  </a:endParaRPr>
                </a:p>
              </p:txBody>
            </p:sp>
            <p:pic>
              <p:nvPicPr>
                <p:cNvPr id="18446" name="Picture 6" descr="http://www.hse.ru/data/2012/01/19/1263884310/logo_%D1%81_hse_black_e.png"/>
                <p:cNvPicPr>
                  <a:picLocks noChangeAspect="1" noChangeArrowheads="1"/>
                </p:cNvPicPr>
                <p:nvPr/>
              </p:nvPicPr>
              <p:blipFill>
                <a:blip r:embed="rId4">
                  <a:extLst>
                    <a:ext uri="{28A0092B-C50C-407E-A947-70E740481C1C}">
                      <a14:useLocalDpi xmlns:a14="http://schemas.microsoft.com/office/drawing/2010/main" val="0"/>
                    </a:ext>
                  </a:extLst>
                </a:blip>
                <a:srcRect b="21013"/>
                <a:stretch>
                  <a:fillRect/>
                </a:stretch>
              </p:blipFill>
              <p:spPr bwMode="auto">
                <a:xfrm>
                  <a:off x="7860925" y="6189119"/>
                  <a:ext cx="622527" cy="63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8441" name="Рисунок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996" y="28548"/>
              <a:ext cx="1627684" cy="109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sz="quarter" idx="10"/>
          </p:nvPr>
        </p:nvSpPr>
        <p:spPr/>
        <p:txBody>
          <a:bodyPr rtlCol="0">
            <a:normAutofit/>
          </a:bodyPr>
          <a:lstStyle/>
          <a:p>
            <a:pPr marL="0" indent="0" eaLnBrk="1" fontAlgn="auto" hangingPunct="1">
              <a:lnSpc>
                <a:spcPct val="150000"/>
              </a:lnSpc>
              <a:spcBef>
                <a:spcPts val="600"/>
              </a:spcBef>
              <a:spcAft>
                <a:spcPts val="0"/>
              </a:spcAft>
              <a:buFont typeface="Verdana" panose="020B0604030504040204" pitchFamily="34" charset="0"/>
              <a:buNone/>
              <a:defRPr/>
            </a:pPr>
            <a:r>
              <a:rPr lang="ru-RU" altLang="en-US" sz="2400" dirty="0">
                <a:latin typeface="Times New Roman" pitchFamily="18" charset="0"/>
              </a:rPr>
              <a:t>Из определения следует, что надо:</a:t>
            </a:r>
          </a:p>
          <a:p>
            <a:pPr eaLnBrk="1" fontAlgn="auto" hangingPunct="1">
              <a:spcBef>
                <a:spcPts val="600"/>
              </a:spcBef>
              <a:spcAft>
                <a:spcPts val="0"/>
              </a:spcAft>
              <a:buFont typeface="Wingdings" pitchFamily="2" charset="2"/>
              <a:buChar char="Ø"/>
              <a:defRPr/>
            </a:pPr>
            <a:r>
              <a:rPr lang="ru-RU" altLang="en-US" sz="2400" dirty="0">
                <a:latin typeface="Times New Roman" pitchFamily="18" charset="0"/>
              </a:rPr>
              <a:t> </a:t>
            </a:r>
            <a:r>
              <a:rPr lang="ru-RU" altLang="en-US" sz="2400" dirty="0" smtClean="0">
                <a:latin typeface="Times New Roman" pitchFamily="18" charset="0"/>
              </a:rPr>
              <a:t>искать «попутчика» - кандидата на </a:t>
            </a:r>
            <a:r>
              <a:rPr lang="ru-RU" altLang="en-US" sz="2400" b="1" u="sng" dirty="0" err="1" smtClean="0">
                <a:latin typeface="Times New Roman" pitchFamily="18" charset="0"/>
              </a:rPr>
              <a:t>коллокат</a:t>
            </a:r>
            <a:endParaRPr lang="ru-RU" altLang="en-US" sz="2400" b="1" u="sng" dirty="0" smtClean="0">
              <a:latin typeface="Times New Roman" pitchFamily="18" charset="0"/>
            </a:endParaRPr>
          </a:p>
          <a:p>
            <a:pPr eaLnBrk="1" fontAlgn="auto" hangingPunct="1">
              <a:spcBef>
                <a:spcPts val="600"/>
              </a:spcBef>
              <a:spcAft>
                <a:spcPts val="0"/>
              </a:spcAft>
              <a:buFont typeface="Wingdings" pitchFamily="2" charset="2"/>
              <a:buChar char="Ø"/>
              <a:defRPr/>
            </a:pPr>
            <a:r>
              <a:rPr lang="ru-RU" altLang="en-US" sz="2400" dirty="0" smtClean="0">
                <a:latin typeface="Times New Roman" pitchFamily="18" charset="0"/>
              </a:rPr>
              <a:t>определить</a:t>
            </a:r>
            <a:r>
              <a:rPr lang="ru-RU" altLang="en-US" sz="2400" dirty="0">
                <a:latin typeface="Times New Roman" pitchFamily="18" charset="0"/>
              </a:rPr>
              <a:t>, что значит – «чаще, чем случайно</a:t>
            </a:r>
            <a:r>
              <a:rPr lang="ru-RU" altLang="en-US" sz="2400" dirty="0" smtClean="0">
                <a:latin typeface="Times New Roman" pitchFamily="18" charset="0"/>
              </a:rPr>
              <a:t>»</a:t>
            </a:r>
          </a:p>
          <a:p>
            <a:pPr eaLnBrk="1" fontAlgn="auto" hangingPunct="1">
              <a:spcBef>
                <a:spcPts val="600"/>
              </a:spcBef>
              <a:spcAft>
                <a:spcPts val="0"/>
              </a:spcAft>
              <a:buFont typeface="Wingdings" pitchFamily="2" charset="2"/>
              <a:buChar char="Ø"/>
              <a:defRPr/>
            </a:pPr>
            <a:endParaRPr lang="ru-RU" altLang="en-US" sz="2400" dirty="0">
              <a:latin typeface="Times New Roman" pitchFamily="18" charset="0"/>
            </a:endParaRPr>
          </a:p>
          <a:p>
            <a:pPr marL="1828800" lvl="4" indent="0" eaLnBrk="1" fontAlgn="auto" hangingPunct="1">
              <a:spcBef>
                <a:spcPts val="600"/>
              </a:spcBef>
              <a:spcAft>
                <a:spcPts val="0"/>
              </a:spcAft>
              <a:buFont typeface="Verdana" panose="020B0604030504040204" pitchFamily="34" charset="0"/>
              <a:buNone/>
              <a:defRPr/>
            </a:pPr>
            <a:endParaRPr lang="ru-RU" altLang="en-US" sz="2400" dirty="0">
              <a:latin typeface="Times New Roman" pitchFamily="18" charset="0"/>
            </a:endParaRPr>
          </a:p>
          <a:p>
            <a:pPr marL="1371600" lvl="3" indent="0" eaLnBrk="1" fontAlgn="auto" hangingPunct="1">
              <a:spcBef>
                <a:spcPts val="600"/>
              </a:spcBef>
              <a:spcAft>
                <a:spcPts val="0"/>
              </a:spcAft>
              <a:buFont typeface="Verdana" panose="020B0604030504040204" pitchFamily="34" charset="0"/>
              <a:buNone/>
              <a:defRPr/>
            </a:pPr>
            <a:r>
              <a:rPr lang="ru-RU" altLang="en-US" sz="2800" dirty="0" smtClean="0">
                <a:effectLst>
                  <a:outerShdw blurRad="38100" dist="38100" dir="2700000" algn="tl">
                    <a:srgbClr val="000000">
                      <a:alpha val="43137"/>
                    </a:srgbClr>
                  </a:outerShdw>
                </a:effectLst>
                <a:latin typeface="Times New Roman" pitchFamily="18" charset="0"/>
              </a:rPr>
              <a:t>? Кто кандидат</a:t>
            </a:r>
            <a:r>
              <a:rPr lang="en-US" altLang="en-US" sz="2800" dirty="0" smtClean="0">
                <a:effectLst>
                  <a:outerShdw blurRad="38100" dist="38100" dir="2700000" algn="tl">
                    <a:srgbClr val="000000">
                      <a:alpha val="43137"/>
                    </a:srgbClr>
                  </a:outerShdw>
                </a:effectLst>
                <a:latin typeface="Times New Roman" pitchFamily="18" charset="0"/>
              </a:rPr>
              <a:t> ?</a:t>
            </a:r>
            <a:r>
              <a:rPr lang="ru-RU" altLang="en-US" sz="2800" dirty="0" smtClean="0">
                <a:effectLst>
                  <a:outerShdw blurRad="38100" dist="38100" dir="2700000" algn="tl">
                    <a:srgbClr val="000000">
                      <a:alpha val="43137"/>
                    </a:srgbClr>
                  </a:outerShdw>
                </a:effectLst>
                <a:latin typeface="Times New Roman" pitchFamily="18" charset="0"/>
              </a:rPr>
              <a:t> </a:t>
            </a:r>
          </a:p>
          <a:p>
            <a:pPr marL="1371600" lvl="3" indent="0" eaLnBrk="1" fontAlgn="auto" hangingPunct="1">
              <a:spcBef>
                <a:spcPts val="600"/>
              </a:spcBef>
              <a:spcAft>
                <a:spcPts val="0"/>
              </a:spcAft>
              <a:buFont typeface="Verdana" panose="020B0604030504040204" pitchFamily="34" charset="0"/>
              <a:buNone/>
              <a:defRPr/>
            </a:pPr>
            <a:r>
              <a:rPr lang="ru-RU" altLang="en-US" sz="2400" dirty="0" smtClean="0">
                <a:effectLst>
                  <a:outerShdw blurRad="38100" dist="38100" dir="2700000" algn="tl">
                    <a:srgbClr val="000000">
                      <a:alpha val="43137"/>
                    </a:srgbClr>
                  </a:outerShdw>
                </a:effectLst>
                <a:latin typeface="Times New Roman" pitchFamily="18" charset="0"/>
              </a:rPr>
              <a:t>? </a:t>
            </a:r>
            <a:r>
              <a:rPr lang="ru-RU" altLang="en-US" sz="2800" dirty="0">
                <a:effectLst>
                  <a:outerShdw blurRad="38100" dist="38100" dir="2700000" algn="tl">
                    <a:srgbClr val="000000">
                      <a:alpha val="43137"/>
                    </a:srgbClr>
                  </a:outerShdw>
                </a:effectLst>
                <a:latin typeface="Times New Roman" pitchFamily="18" charset="0"/>
              </a:rPr>
              <a:t>Как </a:t>
            </a:r>
            <a:r>
              <a:rPr lang="ru-RU" altLang="en-US" sz="2800" dirty="0" smtClean="0">
                <a:effectLst>
                  <a:outerShdw blurRad="38100" dist="38100" dir="2700000" algn="tl">
                    <a:srgbClr val="000000">
                      <a:alpha val="43137"/>
                    </a:srgbClr>
                  </a:outerShdw>
                </a:effectLst>
                <a:latin typeface="Times New Roman" pitchFamily="18" charset="0"/>
              </a:rPr>
              <a:t>измерить</a:t>
            </a:r>
            <a:r>
              <a:rPr lang="en-US" altLang="en-US" sz="2800" dirty="0" smtClean="0">
                <a:effectLst>
                  <a:outerShdw blurRad="38100" dist="38100" dir="2700000" algn="tl">
                    <a:srgbClr val="000000">
                      <a:alpha val="43137"/>
                    </a:srgbClr>
                  </a:outerShdw>
                </a:effectLst>
                <a:latin typeface="Times New Roman" pitchFamily="18" charset="0"/>
              </a:rPr>
              <a:t> </a:t>
            </a:r>
            <a:r>
              <a:rPr lang="ru-RU" altLang="en-US" sz="2800" dirty="0" smtClean="0">
                <a:latin typeface="Times New Roman" pitchFamily="18" charset="0"/>
              </a:rPr>
              <a:t>«чаще, чем случайно»</a:t>
            </a:r>
            <a:r>
              <a:rPr lang="en-US" altLang="en-US" sz="2800" dirty="0" smtClean="0">
                <a:effectLst>
                  <a:outerShdw blurRad="38100" dist="38100" dir="2700000" algn="tl">
                    <a:srgbClr val="000000">
                      <a:alpha val="43137"/>
                    </a:srgbClr>
                  </a:outerShdw>
                </a:effectLst>
                <a:latin typeface="Times New Roman" pitchFamily="18" charset="0"/>
              </a:rPr>
              <a:t>?</a:t>
            </a:r>
            <a:endParaRPr lang="ru-RU" altLang="en-US" sz="2800" dirty="0">
              <a:effectLst>
                <a:outerShdw blurRad="38100" dist="38100" dir="2700000" algn="tl">
                  <a:srgbClr val="000000">
                    <a:alpha val="43137"/>
                  </a:srgbClr>
                </a:outerShdw>
              </a:effectLst>
              <a:latin typeface="Times New Roman" pitchFamily="18" charset="0"/>
            </a:endParaRPr>
          </a:p>
          <a:p>
            <a:pPr marL="1371600" lvl="3" indent="0" eaLnBrk="1" fontAlgn="auto" hangingPunct="1">
              <a:spcBef>
                <a:spcPts val="600"/>
              </a:spcBef>
              <a:spcAft>
                <a:spcPts val="0"/>
              </a:spcAft>
              <a:buFont typeface="Verdana" panose="020B0604030504040204" pitchFamily="34" charset="0"/>
              <a:buNone/>
              <a:defRPr/>
            </a:pPr>
            <a:endParaRPr lang="ru-RU" altLang="en-US" sz="2400" dirty="0" smtClean="0">
              <a:latin typeface="Times New Roman" pitchFamily="18" charset="0"/>
            </a:endParaRPr>
          </a:p>
          <a:p>
            <a:pPr marL="1828800" lvl="4" indent="0" eaLnBrk="1" fontAlgn="auto" hangingPunct="1">
              <a:spcBef>
                <a:spcPts val="600"/>
              </a:spcBef>
              <a:spcAft>
                <a:spcPts val="0"/>
              </a:spcAft>
              <a:buFont typeface="Verdana" panose="020B0604030504040204" pitchFamily="34" charset="0"/>
              <a:buNone/>
              <a:defRPr/>
            </a:pPr>
            <a:endParaRPr lang="ru-RU" altLang="en-US" sz="1200" dirty="0">
              <a:latin typeface="Times New Roman" pitchFamily="18" charset="0"/>
            </a:endParaRPr>
          </a:p>
        </p:txBody>
      </p:sp>
      <p:sp>
        <p:nvSpPr>
          <p:cNvPr id="21510" name="Rectangle 2"/>
          <p:cNvSpPr>
            <a:spLocks noGrp="1" noChangeArrowheads="1"/>
          </p:cNvSpPr>
          <p:nvPr>
            <p:ph type="title" idx="4294967295"/>
          </p:nvPr>
        </p:nvSpPr>
        <p:spPr>
          <a:xfrm>
            <a:off x="1295400" y="-96838"/>
            <a:ext cx="7848600" cy="1212851"/>
          </a:xfrm>
        </p:spPr>
        <p:txBody>
          <a:bodyPr/>
          <a:lstStyle/>
          <a:p>
            <a:pPr eaLnBrk="1" hangingPunct="1"/>
            <a:r>
              <a:rPr lang="ru-RU" altLang="en-US" sz="3600" smtClean="0">
                <a:latin typeface="Times New Roman" panose="02020603050405020304" pitchFamily="18" charset="0"/>
              </a:rPr>
              <a:t>Что ищем</a:t>
            </a:r>
            <a:r>
              <a:rPr lang="en-US" altLang="en-US" sz="3600" smtClean="0">
                <a:latin typeface="Times New Roman" panose="02020603050405020304" pitchFamily="18" charset="0"/>
              </a:rPr>
              <a:t>?</a:t>
            </a:r>
            <a:endParaRPr lang="ru-RU" altLang="en-US" sz="2800" smtClean="0">
              <a:latin typeface="Times New Roman" panose="02020603050405020304" pitchFamily="18" charset="0"/>
            </a:endParaRPr>
          </a:p>
        </p:txBody>
      </p:sp>
      <p:sp>
        <p:nvSpPr>
          <p:cNvPr id="3" name="Дата 2"/>
          <p:cNvSpPr>
            <a:spLocks noGrp="1"/>
          </p:cNvSpPr>
          <p:nvPr>
            <p:ph type="dt" sz="quarter" idx="4294967295"/>
          </p:nvPr>
        </p:nvSpPr>
        <p:spPr>
          <a:xfrm>
            <a:off x="0" y="6356350"/>
            <a:ext cx="2133600" cy="365125"/>
          </a:xfrm>
        </p:spPr>
        <p:txBody>
          <a:bodyPr/>
          <a:lstStyle/>
          <a:p>
            <a:pPr>
              <a:defRPr/>
            </a:pPr>
            <a:fld id="{055AE07A-90AC-4795-9189-8BBDF11D503E}" type="datetime1">
              <a:rPr lang="en-US" altLang="en-US"/>
              <a:pPr>
                <a:defRPr/>
              </a:pPr>
              <a:t>12/19/2018</a:t>
            </a:fld>
            <a:endParaRPr lang="en-US" altLang="en-US"/>
          </a:p>
        </p:txBody>
      </p:sp>
      <p:sp>
        <p:nvSpPr>
          <p:cNvPr id="2" name="Notched Right Arrow 1"/>
          <p:cNvSpPr>
            <a:spLocks noChangeArrowheads="1"/>
          </p:cNvSpPr>
          <p:nvPr/>
        </p:nvSpPr>
        <p:spPr bwMode="auto">
          <a:xfrm>
            <a:off x="2627313" y="2997200"/>
            <a:ext cx="2087562" cy="576263"/>
          </a:xfrm>
          <a:prstGeom prst="notchedRightArrow">
            <a:avLst>
              <a:gd name="adj1" fmla="val 50000"/>
              <a:gd name="adj2" fmla="val 49961"/>
            </a:avLst>
          </a:prstGeom>
          <a:solidFill>
            <a:schemeClr val="accent1"/>
          </a:solidFill>
          <a:ln w="63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ru-RU" altLang="en-US" sz="1800">
              <a:solidFill>
                <a:schemeClr val="folHlink"/>
              </a:solidFill>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sz="quarter" idx="10"/>
          </p:nvPr>
        </p:nvSpPr>
        <p:spPr/>
        <p:txBody>
          <a:bodyPr rtlCol="0">
            <a:normAutofit fontScale="85000" lnSpcReduction="20000"/>
          </a:bodyPr>
          <a:lstStyle/>
          <a:p>
            <a:pPr marL="609600" indent="-609600" eaLnBrk="1" fontAlgn="auto" hangingPunct="1">
              <a:lnSpc>
                <a:spcPct val="150000"/>
              </a:lnSpc>
              <a:spcAft>
                <a:spcPts val="0"/>
              </a:spcAft>
              <a:buFontTx/>
              <a:buNone/>
              <a:defRPr/>
            </a:pPr>
            <a:r>
              <a:rPr lang="en-US" altLang="en-US" sz="3600" dirty="0" smtClean="0">
                <a:latin typeface="Times New Roman" panose="02020603050405020304" pitchFamily="18" charset="0"/>
              </a:rPr>
              <a:t>NB. </a:t>
            </a:r>
            <a:r>
              <a:rPr lang="ru-RU" altLang="en-US" sz="3600" dirty="0" smtClean="0">
                <a:latin typeface="Times New Roman" panose="02020603050405020304" pitchFamily="18" charset="0"/>
              </a:rPr>
              <a:t>При данном подходе:</a:t>
            </a:r>
          </a:p>
          <a:p>
            <a:pPr lvl="4" eaLnBrk="1" fontAlgn="auto" hangingPunct="1">
              <a:spcBef>
                <a:spcPts val="600"/>
              </a:spcBef>
              <a:spcAft>
                <a:spcPts val="0"/>
              </a:spcAft>
              <a:buFont typeface="Wingdings" panose="05000000000000000000" pitchFamily="2" charset="2"/>
              <a:buChar char="ü"/>
              <a:defRPr/>
            </a:pPr>
            <a:r>
              <a:rPr lang="ru-RU" altLang="en-US" sz="2400" dirty="0" smtClean="0">
                <a:latin typeface="Times New Roman" panose="02020603050405020304" pitchFamily="18" charset="0"/>
              </a:rPr>
              <a:t> </a:t>
            </a:r>
            <a:r>
              <a:rPr lang="ru-RU" altLang="en-US" sz="3400" i="1" dirty="0" smtClean="0">
                <a:latin typeface="Times New Roman" panose="02020603050405020304" pitchFamily="18" charset="0"/>
              </a:rPr>
              <a:t>Шерлок Холмс</a:t>
            </a:r>
          </a:p>
          <a:p>
            <a:pPr lvl="4" eaLnBrk="1" fontAlgn="auto" hangingPunct="1">
              <a:spcBef>
                <a:spcPts val="600"/>
              </a:spcBef>
              <a:spcAft>
                <a:spcPts val="0"/>
              </a:spcAft>
              <a:buFont typeface="Wingdings" panose="05000000000000000000" pitchFamily="2" charset="2"/>
              <a:buChar char="ü"/>
              <a:defRPr/>
            </a:pPr>
            <a:r>
              <a:rPr lang="ru-RU" altLang="en-US" sz="3400" i="1" dirty="0" smtClean="0">
                <a:latin typeface="Times New Roman" panose="02020603050405020304" pitchFamily="18" charset="0"/>
              </a:rPr>
              <a:t> бить баклуши</a:t>
            </a:r>
          </a:p>
          <a:p>
            <a:pPr lvl="4" eaLnBrk="1" fontAlgn="auto" hangingPunct="1">
              <a:spcBef>
                <a:spcPts val="600"/>
              </a:spcBef>
              <a:spcAft>
                <a:spcPts val="0"/>
              </a:spcAft>
              <a:buFont typeface="Wingdings" panose="05000000000000000000" pitchFamily="2" charset="2"/>
              <a:buChar char="ü"/>
              <a:defRPr/>
            </a:pPr>
            <a:r>
              <a:rPr lang="ru-RU" altLang="en-US" sz="3400" i="1" dirty="0" smtClean="0">
                <a:latin typeface="Times New Roman" panose="02020603050405020304" pitchFamily="18" charset="0"/>
              </a:rPr>
              <a:t> рубить дрова</a:t>
            </a:r>
          </a:p>
          <a:p>
            <a:pPr lvl="4" eaLnBrk="1" fontAlgn="auto" hangingPunct="1">
              <a:spcBef>
                <a:spcPts val="600"/>
              </a:spcBef>
              <a:spcAft>
                <a:spcPts val="0"/>
              </a:spcAft>
              <a:buFont typeface="Wingdings" panose="05000000000000000000" pitchFamily="2" charset="2"/>
              <a:buChar char="ü"/>
              <a:defRPr/>
            </a:pPr>
            <a:r>
              <a:rPr lang="ru-RU" altLang="en-US" sz="3400" i="1" dirty="0" smtClean="0">
                <a:latin typeface="Times New Roman" panose="02020603050405020304" pitchFamily="18" charset="0"/>
              </a:rPr>
              <a:t> принимать решение</a:t>
            </a:r>
          </a:p>
          <a:p>
            <a:pPr lvl="4" eaLnBrk="1" fontAlgn="auto" hangingPunct="1">
              <a:spcBef>
                <a:spcPts val="600"/>
              </a:spcBef>
              <a:spcAft>
                <a:spcPts val="0"/>
              </a:spcAft>
              <a:buFont typeface="Wingdings" panose="05000000000000000000" pitchFamily="2" charset="2"/>
              <a:buChar char="ü"/>
              <a:defRPr/>
            </a:pPr>
            <a:r>
              <a:rPr lang="ru-RU" altLang="en-US" sz="3400" i="1" dirty="0" smtClean="0">
                <a:latin typeface="Times New Roman" panose="02020603050405020304" pitchFamily="18" charset="0"/>
              </a:rPr>
              <a:t> железная дорога</a:t>
            </a:r>
          </a:p>
          <a:p>
            <a:pPr lvl="4" eaLnBrk="1" fontAlgn="auto" hangingPunct="1">
              <a:spcBef>
                <a:spcPts val="600"/>
              </a:spcBef>
              <a:spcAft>
                <a:spcPts val="0"/>
              </a:spcAft>
              <a:buFont typeface="Wingdings" panose="05000000000000000000" pitchFamily="2" charset="2"/>
              <a:buChar char="ü"/>
              <a:defRPr/>
            </a:pPr>
            <a:r>
              <a:rPr lang="ru-RU" altLang="en-US" sz="3400" i="1" dirty="0" smtClean="0">
                <a:latin typeface="Times New Roman" panose="02020603050405020304" pitchFamily="18" charset="0"/>
              </a:rPr>
              <a:t> месяц</a:t>
            </a:r>
            <a:r>
              <a:rPr lang="en-US" altLang="en-US" sz="3400" i="1" dirty="0" smtClean="0">
                <a:latin typeface="Times New Roman" panose="02020603050405020304" pitchFamily="18" charset="0"/>
              </a:rPr>
              <a:t> </a:t>
            </a:r>
            <a:r>
              <a:rPr lang="ru-RU" altLang="en-US" sz="3400" i="1" dirty="0" smtClean="0">
                <a:latin typeface="Times New Roman" panose="02020603050405020304" pitchFamily="18" charset="0"/>
              </a:rPr>
              <a:t>год</a:t>
            </a:r>
            <a:endParaRPr lang="en-US" altLang="en-US" sz="3400" i="1" dirty="0" smtClean="0">
              <a:latin typeface="Times New Roman" panose="02020603050405020304" pitchFamily="18" charset="0"/>
            </a:endParaRPr>
          </a:p>
          <a:p>
            <a:pPr marL="1828800" lvl="4" indent="0" eaLnBrk="1" fontAlgn="auto" hangingPunct="1">
              <a:spcBef>
                <a:spcPts val="600"/>
              </a:spcBef>
              <a:spcAft>
                <a:spcPts val="0"/>
              </a:spcAft>
              <a:buFont typeface="Arial" panose="020B0604020202020204" pitchFamily="34" charset="0"/>
              <a:buNone/>
              <a:defRPr/>
            </a:pPr>
            <a:endParaRPr lang="en-US" altLang="en-US" sz="3400" dirty="0">
              <a:latin typeface="Times New Roman" panose="02020603050405020304" pitchFamily="18" charset="0"/>
            </a:endParaRPr>
          </a:p>
          <a:p>
            <a:pPr marL="1828800" lvl="4" indent="0" eaLnBrk="1" fontAlgn="auto" hangingPunct="1">
              <a:spcBef>
                <a:spcPts val="600"/>
              </a:spcBef>
              <a:spcAft>
                <a:spcPts val="0"/>
              </a:spcAft>
              <a:buFont typeface="Arial" panose="020B0604020202020204" pitchFamily="34" charset="0"/>
              <a:buNone/>
              <a:defRPr/>
            </a:pPr>
            <a:r>
              <a:rPr lang="ru-RU" altLang="en-US" sz="3600" dirty="0" smtClean="0">
                <a:latin typeface="Times New Roman" panose="02020603050405020304" pitchFamily="18" charset="0"/>
              </a:rPr>
              <a:t> </a:t>
            </a:r>
            <a:r>
              <a:rPr lang="ru-RU" altLang="en-US" sz="4400" dirty="0" smtClean="0">
                <a:latin typeface="Times New Roman" panose="02020603050405020304" pitchFamily="18" charset="0"/>
              </a:rPr>
              <a:t>- </a:t>
            </a:r>
            <a:r>
              <a:rPr lang="ru-RU" altLang="en-US" sz="3600" u="sng" dirty="0" err="1" smtClean="0">
                <a:latin typeface="Times New Roman" panose="02020603050405020304" pitchFamily="18" charset="0"/>
              </a:rPr>
              <a:t>коллокации</a:t>
            </a:r>
            <a:endParaRPr lang="ru-RU" altLang="en-US" sz="3600" u="sng" dirty="0" smtClean="0">
              <a:latin typeface="Times New Roman" panose="02020603050405020304" pitchFamily="18" charset="0"/>
            </a:endParaRPr>
          </a:p>
        </p:txBody>
      </p:sp>
      <p:sp>
        <p:nvSpPr>
          <p:cNvPr id="14338" name="Rectangle 2"/>
          <p:cNvSpPr>
            <a:spLocks noGrp="1" noChangeArrowheads="1"/>
          </p:cNvSpPr>
          <p:nvPr>
            <p:ph type="title" idx="4294967295"/>
          </p:nvPr>
        </p:nvSpPr>
        <p:spPr>
          <a:xfrm>
            <a:off x="1295400" y="-171450"/>
            <a:ext cx="7848600" cy="1212850"/>
          </a:xfrm>
        </p:spPr>
        <p:txBody>
          <a:bodyPr rtlCol="0">
            <a:normAutofit fontScale="90000"/>
          </a:bodyPr>
          <a:lstStyle/>
          <a:p>
            <a:pPr eaLnBrk="1" fontAlgn="auto" hangingPunct="1">
              <a:spcAft>
                <a:spcPts val="0"/>
              </a:spcAft>
              <a:defRPr/>
            </a:pPr>
            <a:r>
              <a:rPr lang="ru-RU" altLang="en-US" sz="4000" dirty="0" err="1" smtClean="0">
                <a:latin typeface="Times New Roman" panose="02020603050405020304" pitchFamily="18" charset="0"/>
              </a:rPr>
              <a:t>Коллокации</a:t>
            </a:r>
            <a:r>
              <a:rPr lang="ru-RU" altLang="en-US" sz="3600" dirty="0" smtClean="0">
                <a:latin typeface="Times New Roman" panose="02020603050405020304" pitchFamily="18" charset="0"/>
              </a:rPr>
              <a:t/>
            </a:r>
            <a:br>
              <a:rPr lang="ru-RU" altLang="en-US" sz="3600" dirty="0" smtClean="0">
                <a:latin typeface="Times New Roman" panose="02020603050405020304" pitchFamily="18" charset="0"/>
              </a:rPr>
            </a:br>
            <a:r>
              <a:rPr lang="ru-RU" altLang="en-US" sz="3200" dirty="0" smtClean="0">
                <a:latin typeface="Times New Roman" panose="02020603050405020304" pitchFamily="18" charset="0"/>
              </a:rPr>
              <a:t>2. Ориентация </a:t>
            </a:r>
            <a:r>
              <a:rPr lang="ru-RU" altLang="en-US" sz="3600" dirty="0" smtClean="0">
                <a:latin typeface="Times New Roman" panose="02020603050405020304" pitchFamily="18" charset="0"/>
              </a:rPr>
              <a:t>на статистику</a:t>
            </a:r>
            <a:r>
              <a:rPr lang="ru-RU" altLang="en-US" sz="2400" dirty="0" smtClean="0">
                <a:latin typeface="Times New Roman" panose="02020603050405020304" pitchFamily="18" charset="0"/>
              </a:rPr>
              <a:t> </a:t>
            </a:r>
            <a:endParaRPr lang="ru-RU" altLang="en-US" sz="2800" dirty="0" smtClean="0">
              <a:latin typeface="Times New Roman" panose="02020603050405020304" pitchFamily="18" charset="0"/>
            </a:endParaRPr>
          </a:p>
        </p:txBody>
      </p:sp>
      <p:sp>
        <p:nvSpPr>
          <p:cNvPr id="2" name="Дата 1"/>
          <p:cNvSpPr>
            <a:spLocks noGrp="1"/>
          </p:cNvSpPr>
          <p:nvPr>
            <p:ph type="dt" sz="quarter" idx="4294967295"/>
          </p:nvPr>
        </p:nvSpPr>
        <p:spPr>
          <a:xfrm>
            <a:off x="0" y="6356350"/>
            <a:ext cx="2133600" cy="365125"/>
          </a:xfrm>
        </p:spPr>
        <p:txBody>
          <a:bodyPr/>
          <a:lstStyle/>
          <a:p>
            <a:pPr>
              <a:defRPr/>
            </a:pPr>
            <a:fld id="{C67FAB3D-8F32-41DC-B4DE-DCF3E6A6FDEB}" type="datetime1">
              <a:rPr lang="en-US" altLang="en-US"/>
              <a:pPr>
                <a:defRPr/>
              </a:pPr>
              <a:t>12/19/2018</a:t>
            </a:fld>
            <a:endParaRPr lang="en-US" altLang="en-US"/>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4"/>
          <p:cNvSpPr>
            <a:spLocks noGrp="1"/>
          </p:cNvSpPr>
          <p:nvPr>
            <p:ph sz="quarter" idx="10"/>
          </p:nvPr>
        </p:nvSpPr>
        <p:spPr>
          <a:extLst>
            <a:ext uri="{909E8E84-426E-40DD-AFC4-6F175D3DCCD1}">
              <a14:hiddenFill xmlns:a14="http://schemas.microsoft.com/office/drawing/2010/main">
                <a:gradFill rotWithShape="0">
                  <a:gsLst>
                    <a:gs pos="0">
                      <a:schemeClr val="bg1"/>
                    </a:gs>
                    <a:gs pos="100000">
                      <a:schemeClr val="accent1"/>
                    </a:gs>
                  </a:gsLst>
                  <a:path path="rect">
                    <a:fillToRect l="48000" t="48999" r="52000" b="51001"/>
                  </a:path>
                </a:gradFill>
              </a14:hiddenFill>
            </a:ext>
          </a:extLst>
        </p:spPr>
        <p:txBody>
          <a:bodyPr>
            <a:normAutofit fontScale="92500" lnSpcReduction="20000"/>
          </a:bodyPr>
          <a:lstStyle/>
          <a:p>
            <a:pPr>
              <a:defRPr/>
            </a:pPr>
            <a:r>
              <a:rPr lang="ru-RU" altLang="en-US" sz="2000" dirty="0" smtClean="0">
                <a:solidFill>
                  <a:srgbClr val="002060"/>
                </a:solidFill>
                <a:latin typeface="Times New Roman" panose="02020603050405020304" pitchFamily="18" charset="0"/>
                <a:cs typeface="Times New Roman" panose="02020603050405020304" pitchFamily="18" charset="0"/>
              </a:rPr>
              <a:t>Меры </a:t>
            </a:r>
            <a:r>
              <a:rPr lang="ru-RU" altLang="en-US" sz="2000" dirty="0" err="1" smtClean="0">
                <a:solidFill>
                  <a:srgbClr val="002060"/>
                </a:solidFill>
                <a:latin typeface="Times New Roman" panose="02020603050405020304" pitchFamily="18" charset="0"/>
                <a:cs typeface="Times New Roman" panose="02020603050405020304" pitchFamily="18" charset="0"/>
              </a:rPr>
              <a:t>ассоциатинвой</a:t>
            </a:r>
            <a:r>
              <a:rPr lang="ru-RU" altLang="en-US" sz="2000" dirty="0" smtClean="0">
                <a:solidFill>
                  <a:srgbClr val="002060"/>
                </a:solidFill>
                <a:latin typeface="Times New Roman" panose="02020603050405020304" pitchFamily="18" charset="0"/>
                <a:cs typeface="Times New Roman" panose="02020603050405020304" pitchFamily="18" charset="0"/>
              </a:rPr>
              <a:t> связи (</a:t>
            </a:r>
            <a:r>
              <a:rPr lang="en-US" altLang="en-US" sz="2000" dirty="0" smtClean="0">
                <a:solidFill>
                  <a:srgbClr val="002060"/>
                </a:solidFill>
                <a:latin typeface="Times New Roman" panose="02020603050405020304" pitchFamily="18" charset="0"/>
                <a:cs typeface="Times New Roman" panose="02020603050405020304" pitchFamily="18" charset="0"/>
              </a:rPr>
              <a:t>association measures</a:t>
            </a:r>
            <a:r>
              <a:rPr lang="ru-RU" altLang="en-US" sz="2000" dirty="0" smtClean="0">
                <a:solidFill>
                  <a:srgbClr val="002060"/>
                </a:solidFill>
                <a:latin typeface="Times New Roman" panose="02020603050405020304" pitchFamily="18" charset="0"/>
                <a:cs typeface="Times New Roman" panose="02020603050405020304" pitchFamily="18" charset="0"/>
              </a:rPr>
              <a:t>)</a:t>
            </a:r>
            <a:endParaRPr lang="en-US" altLang="en-US" sz="2000" dirty="0" smtClean="0">
              <a:solidFill>
                <a:srgbClr val="002060"/>
              </a:solidFill>
              <a:latin typeface="Times New Roman" panose="02020603050405020304" pitchFamily="18" charset="0"/>
              <a:cs typeface="Times New Roman" panose="02020603050405020304" pitchFamily="18" charset="0"/>
            </a:endParaRPr>
          </a:p>
          <a:p>
            <a:pPr>
              <a:defRPr/>
            </a:pPr>
            <a:r>
              <a:rPr lang="ru-RU" altLang="en-US" sz="2000" dirty="0" smtClean="0">
                <a:solidFill>
                  <a:srgbClr val="002060"/>
                </a:solidFill>
                <a:latin typeface="Times New Roman" panose="02020603050405020304" pitchFamily="18" charset="0"/>
                <a:cs typeface="Times New Roman" panose="02020603050405020304" pitchFamily="18" charset="0"/>
              </a:rPr>
              <a:t>Ассоциативные связи (принадлежность одному семантическому полю):</a:t>
            </a:r>
            <a:endParaRPr lang="en-GB" altLang="en-US" sz="2000" dirty="0" smtClean="0">
              <a:solidFill>
                <a:srgbClr val="002060"/>
              </a:solidFill>
              <a:latin typeface="Times New Roman" panose="02020603050405020304" pitchFamily="18" charset="0"/>
              <a:cs typeface="Times New Roman" panose="02020603050405020304" pitchFamily="18" charset="0"/>
            </a:endParaRPr>
          </a:p>
          <a:p>
            <a:pPr lvl="1">
              <a:defRPr/>
            </a:pPr>
            <a:r>
              <a:rPr lang="ru-RU" altLang="en-US" sz="2000" i="1" dirty="0" smtClean="0">
                <a:solidFill>
                  <a:srgbClr val="002060"/>
                </a:solidFill>
                <a:latin typeface="Times New Roman" panose="02020603050405020304" pitchFamily="18" charset="0"/>
                <a:cs typeface="Times New Roman" panose="02020603050405020304" pitchFamily="18" charset="0"/>
              </a:rPr>
              <a:t>врач – больной – сестра</a:t>
            </a:r>
            <a:endParaRPr lang="en-GB" altLang="en-US" sz="2000" dirty="0" smtClean="0">
              <a:solidFill>
                <a:srgbClr val="002060"/>
              </a:solidFill>
              <a:latin typeface="Times New Roman" panose="02020603050405020304" pitchFamily="18" charset="0"/>
              <a:cs typeface="Times New Roman" panose="02020603050405020304" pitchFamily="18" charset="0"/>
            </a:endParaRPr>
          </a:p>
          <a:p>
            <a:pPr lvl="1">
              <a:defRPr/>
            </a:pPr>
            <a:r>
              <a:rPr lang="ru-RU" altLang="en-US" sz="2000" i="1" dirty="0" smtClean="0">
                <a:solidFill>
                  <a:srgbClr val="002060"/>
                </a:solidFill>
                <a:latin typeface="Times New Roman" panose="02020603050405020304" pitchFamily="18" charset="0"/>
                <a:cs typeface="Times New Roman" panose="02020603050405020304" pitchFamily="18" charset="0"/>
              </a:rPr>
              <a:t>банк – деньги – кредит - ограбление</a:t>
            </a:r>
            <a:endParaRPr lang="en-GB" altLang="en-US" sz="2000" dirty="0" smtClean="0">
              <a:solidFill>
                <a:srgbClr val="002060"/>
              </a:solidFill>
              <a:latin typeface="Times New Roman" panose="02020603050405020304" pitchFamily="18" charset="0"/>
              <a:cs typeface="Times New Roman" panose="02020603050405020304" pitchFamily="18" charset="0"/>
            </a:endParaRPr>
          </a:p>
          <a:p>
            <a:pPr lvl="1">
              <a:defRPr/>
            </a:pPr>
            <a:r>
              <a:rPr lang="ru-RU" altLang="en-US" sz="2000" i="1" dirty="0" smtClean="0">
                <a:solidFill>
                  <a:srgbClr val="002060"/>
                </a:solidFill>
                <a:latin typeface="Times New Roman" panose="02020603050405020304" pitchFamily="18" charset="0"/>
                <a:cs typeface="Times New Roman" panose="02020603050405020304" pitchFamily="18" charset="0"/>
              </a:rPr>
              <a:t>река – плавать – лодка</a:t>
            </a:r>
            <a:endParaRPr lang="en-GB" altLang="en-US" sz="2000" dirty="0" smtClean="0">
              <a:solidFill>
                <a:srgbClr val="002060"/>
              </a:solidFill>
              <a:latin typeface="Times New Roman" panose="02020603050405020304" pitchFamily="18" charset="0"/>
              <a:cs typeface="Times New Roman" panose="02020603050405020304" pitchFamily="18" charset="0"/>
            </a:endParaRPr>
          </a:p>
          <a:p>
            <a:pPr lvl="1">
              <a:defRPr/>
            </a:pPr>
            <a:r>
              <a:rPr lang="ru-RU" altLang="en-US" sz="2000" dirty="0" smtClean="0">
                <a:solidFill>
                  <a:srgbClr val="002060"/>
                </a:solidFill>
                <a:latin typeface="Times New Roman" panose="02020603050405020304" pitchFamily="18" charset="0"/>
                <a:cs typeface="Times New Roman" panose="02020603050405020304" pitchFamily="18" charset="0"/>
              </a:rPr>
              <a:t>«Тезаурусные» виды семантической связи (синонимы, антонимы, </a:t>
            </a:r>
            <a:r>
              <a:rPr lang="ru-RU" altLang="en-US" sz="2000" dirty="0" err="1" smtClean="0">
                <a:solidFill>
                  <a:srgbClr val="002060"/>
                </a:solidFill>
                <a:latin typeface="Times New Roman" panose="02020603050405020304" pitchFamily="18" charset="0"/>
                <a:cs typeface="Times New Roman" panose="02020603050405020304" pitchFamily="18" charset="0"/>
              </a:rPr>
              <a:t>гиперонимы</a:t>
            </a:r>
            <a:r>
              <a:rPr lang="ru-RU" altLang="en-US" sz="2000" dirty="0" smtClean="0">
                <a:solidFill>
                  <a:srgbClr val="002060"/>
                </a:solidFill>
                <a:latin typeface="Times New Roman" panose="02020603050405020304" pitchFamily="18" charset="0"/>
                <a:cs typeface="Times New Roman" panose="02020603050405020304" pitchFamily="18" charset="0"/>
              </a:rPr>
              <a:t> и .т.п.)</a:t>
            </a:r>
            <a:endParaRPr lang="en-GB" altLang="en-US" sz="2000" dirty="0" smtClean="0">
              <a:solidFill>
                <a:srgbClr val="002060"/>
              </a:solidFill>
              <a:latin typeface="Times New Roman" panose="02020603050405020304" pitchFamily="18" charset="0"/>
              <a:cs typeface="Times New Roman" panose="02020603050405020304" pitchFamily="18" charset="0"/>
            </a:endParaRPr>
          </a:p>
          <a:p>
            <a:pPr lvl="1">
              <a:defRPr/>
            </a:pPr>
            <a:r>
              <a:rPr lang="ru-RU" altLang="en-US" sz="2000" dirty="0" smtClean="0">
                <a:solidFill>
                  <a:srgbClr val="002060"/>
                </a:solidFill>
                <a:latin typeface="Times New Roman" panose="02020603050405020304" pitchFamily="18" charset="0"/>
                <a:cs typeface="Times New Roman" panose="02020603050405020304" pitchFamily="18" charset="0"/>
              </a:rPr>
              <a:t>Устойчивые словосочетания</a:t>
            </a:r>
            <a:r>
              <a:rPr lang="en-US" altLang="en-US" sz="2000" dirty="0" smtClean="0">
                <a:solidFill>
                  <a:srgbClr val="002060"/>
                </a:solidFill>
                <a:latin typeface="Times New Roman" panose="02020603050405020304" pitchFamily="18" charset="0"/>
                <a:cs typeface="Times New Roman" panose="02020603050405020304" pitchFamily="18" charset="0"/>
              </a:rPr>
              <a:t> (</a:t>
            </a:r>
            <a:r>
              <a:rPr lang="ru-RU" altLang="en-US" sz="2000" dirty="0" err="1" smtClean="0">
                <a:solidFill>
                  <a:srgbClr val="002060"/>
                </a:solidFill>
                <a:latin typeface="Times New Roman" panose="02020603050405020304" pitchFamily="18" charset="0"/>
                <a:cs typeface="Times New Roman" panose="02020603050405020304" pitchFamily="18" charset="0"/>
              </a:rPr>
              <a:t>коллокации</a:t>
            </a:r>
            <a:r>
              <a:rPr lang="en-US" altLang="en-US" sz="2000" dirty="0" smtClean="0">
                <a:solidFill>
                  <a:srgbClr val="002060"/>
                </a:solidFill>
                <a:latin typeface="Times New Roman" panose="02020603050405020304" pitchFamily="18" charset="0"/>
                <a:cs typeface="Times New Roman" panose="02020603050405020304" pitchFamily="18" charset="0"/>
              </a:rPr>
              <a:t>, collocations):</a:t>
            </a:r>
            <a:endParaRPr lang="en-GB" altLang="en-US" sz="2000" dirty="0" smtClean="0">
              <a:solidFill>
                <a:srgbClr val="002060"/>
              </a:solidFill>
              <a:latin typeface="Times New Roman" panose="02020603050405020304" pitchFamily="18" charset="0"/>
              <a:cs typeface="Times New Roman" panose="02020603050405020304" pitchFamily="18" charset="0"/>
            </a:endParaRPr>
          </a:p>
          <a:p>
            <a:pPr lvl="1">
              <a:defRPr/>
            </a:pPr>
            <a:r>
              <a:rPr lang="en-US" altLang="en-US" sz="2000" i="1" dirty="0" smtClean="0">
                <a:solidFill>
                  <a:srgbClr val="002060"/>
                </a:solidFill>
                <a:latin typeface="Times New Roman" panose="02020603050405020304" pitchFamily="18" charset="0"/>
                <a:cs typeface="Times New Roman" panose="02020603050405020304" pitchFamily="18" charset="0"/>
              </a:rPr>
              <a:t>strong tea </a:t>
            </a:r>
            <a:r>
              <a:rPr lang="en-US" altLang="en-US" sz="2000" dirty="0" err="1" smtClean="0">
                <a:solidFill>
                  <a:srgbClr val="002060"/>
                </a:solidFill>
                <a:latin typeface="Times New Roman" panose="02020603050405020304" pitchFamily="18" charset="0"/>
                <a:cs typeface="Times New Roman" panose="02020603050405020304" pitchFamily="18" charset="0"/>
              </a:rPr>
              <a:t>ср</a:t>
            </a:r>
            <a:r>
              <a:rPr lang="en-US" altLang="en-US" sz="2000" i="1" dirty="0" smtClean="0">
                <a:solidFill>
                  <a:srgbClr val="002060"/>
                </a:solidFill>
                <a:latin typeface="Times New Roman" panose="02020603050405020304" pitchFamily="18" charset="0"/>
                <a:cs typeface="Times New Roman" panose="02020603050405020304" pitchFamily="18" charset="0"/>
              </a:rPr>
              <a:t>.*powerful tea, a stiff breath </a:t>
            </a:r>
            <a:r>
              <a:rPr lang="ru-RU" altLang="en-US" sz="2000" dirty="0" smtClean="0">
                <a:solidFill>
                  <a:srgbClr val="002060"/>
                </a:solidFill>
                <a:latin typeface="Times New Roman" panose="02020603050405020304" pitchFamily="18" charset="0"/>
                <a:cs typeface="Times New Roman" panose="02020603050405020304" pitchFamily="18" charset="0"/>
              </a:rPr>
              <a:t>ср</a:t>
            </a:r>
            <a:r>
              <a:rPr lang="en-US" altLang="en-US" sz="2000" dirty="0" smtClean="0">
                <a:solidFill>
                  <a:srgbClr val="002060"/>
                </a:solidFill>
                <a:latin typeface="Times New Roman" panose="02020603050405020304" pitchFamily="18" charset="0"/>
                <a:cs typeface="Times New Roman" panose="02020603050405020304" pitchFamily="18" charset="0"/>
              </a:rPr>
              <a:t>.</a:t>
            </a:r>
            <a:r>
              <a:rPr lang="en-US" altLang="en-US" sz="2000" i="1" dirty="0" smtClean="0">
                <a:solidFill>
                  <a:srgbClr val="002060"/>
                </a:solidFill>
                <a:latin typeface="Times New Roman" panose="02020603050405020304" pitchFamily="18" charset="0"/>
                <a:cs typeface="Times New Roman" panose="02020603050405020304" pitchFamily="18" charset="0"/>
              </a:rPr>
              <a:t> ??a </a:t>
            </a:r>
            <a:r>
              <a:rPr lang="en-US" altLang="en-US" sz="2000" i="1" dirty="0" err="1" smtClean="0">
                <a:solidFill>
                  <a:srgbClr val="002060"/>
                </a:solidFill>
                <a:latin typeface="Times New Roman" panose="02020603050405020304" pitchFamily="18" charset="0"/>
                <a:cs typeface="Times New Roman" panose="02020603050405020304" pitchFamily="18" charset="0"/>
              </a:rPr>
              <a:t>sriff</a:t>
            </a:r>
            <a:r>
              <a:rPr lang="en-US" altLang="en-US" sz="2000" i="1" dirty="0" smtClean="0">
                <a:solidFill>
                  <a:srgbClr val="002060"/>
                </a:solidFill>
                <a:latin typeface="Times New Roman" panose="02020603050405020304" pitchFamily="18" charset="0"/>
                <a:cs typeface="Times New Roman" panose="02020603050405020304" pitchFamily="18" charset="0"/>
              </a:rPr>
              <a:t> wind, </a:t>
            </a:r>
            <a:r>
              <a:rPr lang="ru-RU" altLang="en-US" sz="2000" dirty="0" smtClean="0">
                <a:solidFill>
                  <a:srgbClr val="002060"/>
                </a:solidFill>
                <a:latin typeface="Times New Roman" panose="02020603050405020304" pitchFamily="18" charset="0"/>
                <a:cs typeface="Times New Roman" panose="02020603050405020304" pitchFamily="18" charset="0"/>
              </a:rPr>
              <a:t>но</a:t>
            </a:r>
            <a:r>
              <a:rPr lang="en-US" altLang="en-US" sz="2000" i="1" dirty="0" smtClean="0">
                <a:solidFill>
                  <a:srgbClr val="002060"/>
                </a:solidFill>
                <a:latin typeface="Times New Roman" panose="02020603050405020304" pitchFamily="18" charset="0"/>
                <a:cs typeface="Times New Roman" panose="02020603050405020304" pitchFamily="18" charset="0"/>
              </a:rPr>
              <a:t> a strong breath – a strong wind </a:t>
            </a:r>
            <a:endParaRPr lang="en-GB" altLang="en-US" sz="2000" dirty="0" smtClean="0">
              <a:solidFill>
                <a:srgbClr val="002060"/>
              </a:solidFill>
              <a:latin typeface="Times New Roman" panose="02020603050405020304" pitchFamily="18" charset="0"/>
              <a:cs typeface="Times New Roman" panose="02020603050405020304" pitchFamily="18" charset="0"/>
            </a:endParaRPr>
          </a:p>
          <a:p>
            <a:pPr lvl="1">
              <a:defRPr/>
            </a:pPr>
            <a:r>
              <a:rPr lang="ru-RU" altLang="en-US" sz="2000" i="1" dirty="0" smtClean="0">
                <a:solidFill>
                  <a:srgbClr val="002060"/>
                </a:solidFill>
                <a:latin typeface="Times New Roman" panose="02020603050405020304" pitchFamily="18" charset="0"/>
                <a:cs typeface="Times New Roman" panose="02020603050405020304" pitchFamily="18" charset="0"/>
              </a:rPr>
              <a:t>засучить рукава</a:t>
            </a:r>
            <a:endParaRPr lang="en-GB" altLang="en-US" sz="2000" dirty="0" smtClean="0">
              <a:solidFill>
                <a:srgbClr val="002060"/>
              </a:solidFill>
              <a:latin typeface="Times New Roman" panose="02020603050405020304" pitchFamily="18" charset="0"/>
              <a:cs typeface="Times New Roman" panose="02020603050405020304" pitchFamily="18" charset="0"/>
            </a:endParaRPr>
          </a:p>
          <a:p>
            <a:pPr lvl="1">
              <a:defRPr/>
            </a:pPr>
            <a:r>
              <a:rPr lang="ru-RU" altLang="en-US" sz="2000" i="1" dirty="0" smtClean="0">
                <a:solidFill>
                  <a:srgbClr val="002060"/>
                </a:solidFill>
                <a:latin typeface="Times New Roman" panose="02020603050405020304" pitchFamily="18" charset="0"/>
                <a:cs typeface="Times New Roman" panose="02020603050405020304" pitchFamily="18" charset="0"/>
              </a:rPr>
              <a:t>проронить слово</a:t>
            </a:r>
            <a:endParaRPr lang="en-GB" altLang="en-US" sz="2000" dirty="0" smtClean="0">
              <a:solidFill>
                <a:srgbClr val="002060"/>
              </a:solidFill>
              <a:latin typeface="Times New Roman" panose="02020603050405020304" pitchFamily="18" charset="0"/>
              <a:cs typeface="Times New Roman" panose="02020603050405020304" pitchFamily="18" charset="0"/>
            </a:endParaRPr>
          </a:p>
          <a:p>
            <a:pPr lvl="1">
              <a:defRPr/>
            </a:pPr>
            <a:r>
              <a:rPr lang="ru-RU" altLang="en-US" sz="2000" i="1" dirty="0" smtClean="0">
                <a:solidFill>
                  <a:srgbClr val="002060"/>
                </a:solidFill>
                <a:latin typeface="Times New Roman" panose="02020603050405020304" pitchFamily="18" charset="0"/>
                <a:cs typeface="Times New Roman" panose="02020603050405020304" pitchFamily="18" charset="0"/>
              </a:rPr>
              <a:t>день и ночь</a:t>
            </a:r>
            <a:endParaRPr lang="en-GB" altLang="en-US" sz="2000" dirty="0" smtClean="0">
              <a:solidFill>
                <a:srgbClr val="002060"/>
              </a:solidFill>
              <a:latin typeface="Times New Roman" panose="02020603050405020304" pitchFamily="18" charset="0"/>
              <a:cs typeface="Times New Roman" panose="02020603050405020304" pitchFamily="18" charset="0"/>
            </a:endParaRPr>
          </a:p>
          <a:p>
            <a:pPr lvl="1">
              <a:defRPr/>
            </a:pPr>
            <a:r>
              <a:rPr lang="ru-RU" altLang="en-US" sz="2000" i="1" dirty="0" smtClean="0">
                <a:solidFill>
                  <a:srgbClr val="002060"/>
                </a:solidFill>
                <a:latin typeface="Times New Roman" panose="02020603050405020304" pitchFamily="18" charset="0"/>
                <a:cs typeface="Times New Roman" panose="02020603050405020304" pitchFamily="18" charset="0"/>
              </a:rPr>
              <a:t>друг с другом</a:t>
            </a:r>
            <a:endParaRPr lang="en-GB" altLang="en-US" sz="2000" dirty="0" smtClean="0">
              <a:solidFill>
                <a:srgbClr val="002060"/>
              </a:solidFill>
              <a:latin typeface="Times New Roman" panose="02020603050405020304" pitchFamily="18" charset="0"/>
              <a:cs typeface="Times New Roman" panose="02020603050405020304" pitchFamily="18" charset="0"/>
            </a:endParaRPr>
          </a:p>
          <a:p>
            <a:pPr lvl="1">
              <a:defRPr/>
            </a:pPr>
            <a:r>
              <a:rPr lang="ru-RU" altLang="en-US" sz="2000" i="1" dirty="0" smtClean="0">
                <a:solidFill>
                  <a:srgbClr val="002060"/>
                </a:solidFill>
                <a:latin typeface="Times New Roman" panose="02020603050405020304" pitchFamily="18" charset="0"/>
                <a:cs typeface="Times New Roman" panose="02020603050405020304" pitchFamily="18" charset="0"/>
              </a:rPr>
              <a:t>разбить сердце</a:t>
            </a:r>
            <a:r>
              <a:rPr lang="ru-RU" altLang="en-US" sz="2000" dirty="0" smtClean="0">
                <a:solidFill>
                  <a:srgbClr val="002060"/>
                </a:solidFill>
                <a:latin typeface="Times New Roman" panose="02020603050405020304" pitchFamily="18" charset="0"/>
                <a:cs typeface="Times New Roman" panose="02020603050405020304" pitchFamily="18" charset="0"/>
              </a:rPr>
              <a:t> ср. *</a:t>
            </a:r>
            <a:r>
              <a:rPr lang="ru-RU" altLang="en-US" sz="2000" i="1" dirty="0" smtClean="0">
                <a:solidFill>
                  <a:srgbClr val="002060"/>
                </a:solidFill>
                <a:latin typeface="Times New Roman" panose="02020603050405020304" pitchFamily="18" charset="0"/>
                <a:cs typeface="Times New Roman" panose="02020603050405020304" pitchFamily="18" charset="0"/>
              </a:rPr>
              <a:t>сломать сердце</a:t>
            </a:r>
            <a:endParaRPr lang="en-GB" altLang="en-US" sz="2000" dirty="0" smtClean="0">
              <a:solidFill>
                <a:srgbClr val="002060"/>
              </a:solidFill>
              <a:latin typeface="Times New Roman" panose="02020603050405020304" pitchFamily="18" charset="0"/>
              <a:cs typeface="Times New Roman" panose="02020603050405020304" pitchFamily="18" charset="0"/>
            </a:endParaRPr>
          </a:p>
          <a:p>
            <a:pPr>
              <a:defRPr/>
            </a:pPr>
            <a:endParaRPr lang="en-GB" altLang="en-US" sz="2000" dirty="0" smtClean="0"/>
          </a:p>
        </p:txBody>
      </p:sp>
      <p:sp>
        <p:nvSpPr>
          <p:cNvPr id="5" name="Footer Placeholder 1"/>
          <p:cNvSpPr>
            <a:spLocks noGrp="1"/>
          </p:cNvSpPr>
          <p:nvPr>
            <p:ph type="ftr" sz="quarter" idx="4294967295"/>
          </p:nvPr>
        </p:nvSpPr>
        <p:spPr>
          <a:xfrm>
            <a:off x="5624513" y="6419850"/>
            <a:ext cx="3519487" cy="430213"/>
          </a:xfrm>
        </p:spPr>
        <p:txBody>
          <a:bodyPr/>
          <a:lstStyle/>
          <a:p>
            <a:pPr>
              <a:defRPr/>
            </a:pPr>
            <a:r>
              <a:rPr lang="ru-RU" altLang="en-US" sz="1000"/>
              <a:t>ВШЭ. Компьютерная лингвистика-2.  Толдова С.Ю</a:t>
            </a:r>
            <a:endParaRPr lang="en-US" altLang="en-US" sz="1000" dirty="0"/>
          </a:p>
        </p:txBody>
      </p:sp>
      <p:sp>
        <p:nvSpPr>
          <p:cNvPr id="2" name="Дата 1"/>
          <p:cNvSpPr>
            <a:spLocks noGrp="1"/>
          </p:cNvSpPr>
          <p:nvPr>
            <p:ph type="dt" sz="quarter" idx="4294967295"/>
          </p:nvPr>
        </p:nvSpPr>
        <p:spPr>
          <a:xfrm>
            <a:off x="0" y="6356350"/>
            <a:ext cx="2133600" cy="365125"/>
          </a:xfrm>
        </p:spPr>
        <p:txBody>
          <a:bodyPr/>
          <a:lstStyle/>
          <a:p>
            <a:pPr>
              <a:defRPr/>
            </a:pPr>
            <a:fld id="{B597833C-0180-47ED-91F8-3BD75FE828C7}" type="datetime1">
              <a:rPr lang="en-US" altLang="en-US"/>
              <a:pPr>
                <a:defRPr/>
              </a:pPr>
              <a:t>12/19/2018</a:t>
            </a:fld>
            <a:endParaRPr lang="en-US" altLang="en-US"/>
          </a:p>
        </p:txBody>
      </p:sp>
      <p:sp>
        <p:nvSpPr>
          <p:cNvPr id="10" name="Rectangle 2"/>
          <p:cNvSpPr>
            <a:spLocks noGrp="1" noChangeArrowheads="1"/>
          </p:cNvSpPr>
          <p:nvPr>
            <p:ph type="title" idx="4294967295"/>
          </p:nvPr>
        </p:nvSpPr>
        <p:spPr>
          <a:xfrm>
            <a:off x="1365250" y="0"/>
            <a:ext cx="7778750" cy="1017588"/>
          </a:xfrm>
        </p:spPr>
        <p:txBody>
          <a:bodyPr/>
          <a:lstStyle/>
          <a:p>
            <a:pPr eaLnBrk="1" hangingPunct="1"/>
            <a:r>
              <a:rPr lang="en-US" altLang="en-US" sz="3600" dirty="0" smtClean="0">
                <a:latin typeface="Times New Roman" panose="02020603050405020304" pitchFamily="18" charset="0"/>
              </a:rPr>
              <a:t>2. </a:t>
            </a:r>
            <a:r>
              <a:rPr lang="ru-RU" altLang="en-US" sz="3600" dirty="0" err="1" smtClean="0">
                <a:latin typeface="Times New Roman" panose="02020603050405020304" pitchFamily="18" charset="0"/>
              </a:rPr>
              <a:t>Коллокации</a:t>
            </a:r>
            <a:r>
              <a:rPr lang="en-US" altLang="en-US" sz="3600" dirty="0" smtClean="0">
                <a:latin typeface="Times New Roman" panose="02020603050405020304" pitchFamily="18" charset="0"/>
              </a:rPr>
              <a:t>: </a:t>
            </a:r>
            <a:r>
              <a:rPr lang="ru-RU" altLang="en-US" sz="3600" dirty="0" smtClean="0">
                <a:latin typeface="Times New Roman" panose="02020603050405020304" pitchFamily="18" charset="0"/>
              </a:rPr>
              <a:t/>
            </a:r>
            <a:br>
              <a:rPr lang="ru-RU" altLang="en-US" sz="3600" dirty="0" smtClean="0">
                <a:latin typeface="Times New Roman" panose="02020603050405020304" pitchFamily="18" charset="0"/>
              </a:rPr>
            </a:br>
            <a:r>
              <a:rPr lang="ru-RU" altLang="en-US" sz="3600" dirty="0" smtClean="0">
                <a:latin typeface="Times New Roman" panose="02020603050405020304" pitchFamily="18" charset="0"/>
              </a:rPr>
              <a:t>ориентация на статистику </a:t>
            </a:r>
          </a:p>
        </p:txBody>
      </p:sp>
      <p:grpSp>
        <p:nvGrpSpPr>
          <p:cNvPr id="34820" name="Группа 5"/>
          <p:cNvGrpSpPr>
            <a:grpSpLocks/>
          </p:cNvGrpSpPr>
          <p:nvPr/>
        </p:nvGrpSpPr>
        <p:grpSpPr bwMode="auto">
          <a:xfrm>
            <a:off x="-60325" y="0"/>
            <a:ext cx="9169400" cy="1052513"/>
            <a:chOff x="-56236" y="-24994"/>
            <a:chExt cx="9204666" cy="1211236"/>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56236" y="1173453"/>
              <a:ext cx="9204666" cy="12789"/>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34825" name="Рисунок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96" y="28548"/>
              <a:ext cx="1277464" cy="109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12289743"/>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sz="quarter" idx="10"/>
          </p:nvPr>
        </p:nvSpPr>
        <p:spPr/>
        <p:txBody>
          <a:bodyPr/>
          <a:lstStyle/>
          <a:p>
            <a:pPr marL="609600" indent="-609600" eaLnBrk="1" hangingPunct="1">
              <a:buFontTx/>
              <a:buNone/>
            </a:pPr>
            <a:r>
              <a:rPr lang="ru-RU" altLang="en-US" sz="2800" b="1" dirty="0" smtClean="0">
                <a:latin typeface="Times New Roman" panose="02020603050405020304" pitchFamily="18" charset="0"/>
              </a:rPr>
              <a:t>Конструкции:</a:t>
            </a:r>
            <a:endParaRPr lang="en-US" altLang="en-US" sz="2800" b="1" dirty="0" smtClean="0">
              <a:latin typeface="Times New Roman" panose="02020603050405020304" pitchFamily="18" charset="0"/>
            </a:endParaRPr>
          </a:p>
          <a:p>
            <a:pPr marL="609600" indent="-609600" eaLnBrk="1" hangingPunct="1">
              <a:buFontTx/>
              <a:buNone/>
            </a:pPr>
            <a:r>
              <a:rPr lang="ru-RU" altLang="en-US" sz="2400" b="1" i="1" dirty="0" smtClean="0">
                <a:latin typeface="Times New Roman" panose="02020603050405020304" pitchFamily="18" charset="0"/>
              </a:rPr>
              <a:t>плакать</a:t>
            </a:r>
            <a:r>
              <a:rPr lang="ru-RU" altLang="en-US" sz="2400" i="1" dirty="0" smtClean="0">
                <a:latin typeface="Times New Roman" panose="02020603050405020304" pitchFamily="18" charset="0"/>
              </a:rPr>
              <a:t> безутешным </a:t>
            </a:r>
            <a:r>
              <a:rPr lang="ru-RU" altLang="en-US" sz="2400" b="1" i="1" dirty="0" smtClean="0">
                <a:latin typeface="Times New Roman" panose="02020603050405020304" pitchFamily="18" charset="0"/>
              </a:rPr>
              <a:t>плач</a:t>
            </a:r>
            <a:r>
              <a:rPr lang="ru-RU" altLang="en-US" sz="2400" i="1" dirty="0" smtClean="0">
                <a:latin typeface="Times New Roman" panose="02020603050405020304" pitchFamily="18" charset="0"/>
              </a:rPr>
              <a:t>ем -</a:t>
            </a:r>
            <a:r>
              <a:rPr lang="en-US" altLang="en-US" sz="2400" i="1" dirty="0" smtClean="0">
                <a:latin typeface="Times New Roman" panose="02020603050405020304" pitchFamily="18" charset="0"/>
              </a:rPr>
              <a:t>&gt;</a:t>
            </a:r>
            <a:r>
              <a:rPr lang="ru-RU" altLang="en-US" sz="2400" i="1" dirty="0" smtClean="0">
                <a:latin typeface="Times New Roman" panose="02020603050405020304" pitchFamily="18" charset="0"/>
              </a:rPr>
              <a:t> плакать Х-</a:t>
            </a:r>
            <a:r>
              <a:rPr lang="ru-RU" altLang="en-US" sz="2400" i="1" dirty="0" err="1" smtClean="0">
                <a:latin typeface="Times New Roman" panose="02020603050405020304" pitchFamily="18" charset="0"/>
              </a:rPr>
              <a:t>ым</a:t>
            </a:r>
            <a:r>
              <a:rPr lang="ru-RU" altLang="en-US" sz="2400" i="1" dirty="0" smtClean="0">
                <a:latin typeface="Times New Roman" panose="02020603050405020304" pitchFamily="18" charset="0"/>
              </a:rPr>
              <a:t> плачем</a:t>
            </a:r>
          </a:p>
          <a:p>
            <a:pPr marL="609600" indent="-609600" eaLnBrk="1" hangingPunct="1">
              <a:lnSpc>
                <a:spcPct val="150000"/>
              </a:lnSpc>
              <a:buFontTx/>
              <a:buNone/>
            </a:pPr>
            <a:r>
              <a:rPr lang="ru-RU" altLang="en-US" sz="2400" i="1" dirty="0" smtClean="0">
                <a:latin typeface="Times New Roman" panose="02020603050405020304" pitchFamily="18" charset="0"/>
              </a:rPr>
              <a:t>А мне по барабану -</a:t>
            </a:r>
            <a:r>
              <a:rPr lang="en-US" altLang="en-US" sz="2400" i="1" dirty="0" smtClean="0">
                <a:latin typeface="Times New Roman" panose="02020603050405020304" pitchFamily="18" charset="0"/>
              </a:rPr>
              <a:t>&gt; </a:t>
            </a:r>
            <a:r>
              <a:rPr lang="ru-RU" altLang="en-US" sz="2400" i="1" dirty="0" smtClean="0">
                <a:latin typeface="Times New Roman" panose="02020603050405020304" pitchFamily="18" charset="0"/>
              </a:rPr>
              <a:t>А мне по Х-у</a:t>
            </a:r>
          </a:p>
          <a:p>
            <a:pPr marL="609600" indent="-609600" eaLnBrk="1" hangingPunct="1">
              <a:lnSpc>
                <a:spcPct val="150000"/>
              </a:lnSpc>
              <a:buFontTx/>
              <a:buNone/>
            </a:pPr>
            <a:r>
              <a:rPr lang="ru-RU" altLang="en-US" sz="2400" b="1" dirty="0" smtClean="0">
                <a:latin typeface="Times New Roman" panose="02020603050405020304" pitchFamily="18" charset="0"/>
              </a:rPr>
              <a:t>Шаблоны для генерации текстов:</a:t>
            </a:r>
          </a:p>
          <a:p>
            <a:pPr marL="609600" indent="-609600" eaLnBrk="1" hangingPunct="1">
              <a:buFontTx/>
              <a:buNone/>
            </a:pPr>
            <a:r>
              <a:rPr lang="en-US" altLang="en-US" sz="2800" i="1" dirty="0" smtClean="0">
                <a:latin typeface="Times New Roman" panose="02020603050405020304" pitchFamily="18" charset="0"/>
              </a:rPr>
              <a:t>X </a:t>
            </a:r>
            <a:r>
              <a:rPr lang="ru-RU" altLang="en-US" sz="2800" i="1" dirty="0" smtClean="0">
                <a:latin typeface="Times New Roman" panose="02020603050405020304" pitchFamily="18" charset="0"/>
              </a:rPr>
              <a:t>зафиксировал рекордное снижение</a:t>
            </a:r>
            <a:r>
              <a:rPr lang="en-US" altLang="en-US" sz="2800" i="1" dirty="0" smtClean="0">
                <a:latin typeface="Times New Roman" panose="02020603050405020304" pitchFamily="18" charset="0"/>
              </a:rPr>
              <a:t> /</a:t>
            </a:r>
            <a:r>
              <a:rPr lang="ru-RU" altLang="en-US" sz="2800" i="1" dirty="0" err="1" smtClean="0">
                <a:latin typeface="Times New Roman" panose="02020603050405020304" pitchFamily="18" charset="0"/>
              </a:rPr>
              <a:t>повыщение</a:t>
            </a:r>
            <a:r>
              <a:rPr lang="ru-RU" altLang="en-US" sz="2800" i="1" dirty="0" smtClean="0">
                <a:latin typeface="Times New Roman" panose="02020603050405020304" pitchFamily="18" charset="0"/>
              </a:rPr>
              <a:t> </a:t>
            </a:r>
            <a:r>
              <a:rPr lang="en-US" altLang="en-US" sz="2800" i="1" dirty="0" smtClean="0">
                <a:latin typeface="Times New Roman" panose="02020603050405020304" pitchFamily="18" charset="0"/>
              </a:rPr>
              <a:t>Y</a:t>
            </a:r>
          </a:p>
          <a:p>
            <a:pPr marL="609600" indent="-609600" eaLnBrk="1" hangingPunct="1">
              <a:spcBef>
                <a:spcPts val="1200"/>
              </a:spcBef>
              <a:buFontTx/>
              <a:buNone/>
            </a:pPr>
            <a:r>
              <a:rPr lang="ru-RU" sz="2400" b="1" i="1" dirty="0"/>
              <a:t>Сегодня днем</a:t>
            </a:r>
            <a:r>
              <a:rPr lang="ru-RU" sz="2400" i="1" dirty="0"/>
              <a:t> ожидается </a:t>
            </a:r>
            <a:r>
              <a:rPr lang="ru-RU" sz="2400" i="1" dirty="0">
                <a:solidFill>
                  <a:srgbClr val="FFC000"/>
                </a:solidFill>
              </a:rPr>
              <a:t>пасмурная </a:t>
            </a:r>
            <a:r>
              <a:rPr lang="ru-RU" sz="2400" i="1" dirty="0"/>
              <a:t>погода, </a:t>
            </a:r>
            <a:r>
              <a:rPr lang="ru-RU" sz="2400" i="1" dirty="0">
                <a:solidFill>
                  <a:srgbClr val="FFC000"/>
                </a:solidFill>
              </a:rPr>
              <a:t>-6..-8°</a:t>
            </a:r>
            <a:r>
              <a:rPr lang="ru-RU" sz="2400" i="1" dirty="0"/>
              <a:t>, ветер </a:t>
            </a:r>
            <a:r>
              <a:rPr lang="ru-RU" sz="2400" i="1" dirty="0">
                <a:solidFill>
                  <a:srgbClr val="FFC000"/>
                </a:solidFill>
              </a:rPr>
              <a:t>слабый</a:t>
            </a:r>
            <a:r>
              <a:rPr lang="ru-RU" sz="2400" i="1" dirty="0"/>
              <a:t>. Давление </a:t>
            </a:r>
            <a:r>
              <a:rPr lang="ru-RU" sz="2400" i="1" dirty="0">
                <a:solidFill>
                  <a:srgbClr val="FFC000"/>
                </a:solidFill>
              </a:rPr>
              <a:t>очень высокое</a:t>
            </a:r>
            <a:r>
              <a:rPr lang="ru-RU" sz="2400" i="1" dirty="0"/>
              <a:t>. Геомагнитное поле </a:t>
            </a:r>
            <a:r>
              <a:rPr lang="ru-RU" sz="2400" i="1" dirty="0">
                <a:solidFill>
                  <a:srgbClr val="FFC000"/>
                </a:solidFill>
              </a:rPr>
              <a:t>спокойное</a:t>
            </a:r>
            <a:r>
              <a:rPr lang="ru-RU" sz="2400" i="1" dirty="0"/>
              <a:t>. Вечером - </a:t>
            </a:r>
            <a:r>
              <a:rPr lang="ru-RU" sz="2400" i="1" dirty="0">
                <a:solidFill>
                  <a:srgbClr val="FFC000"/>
                </a:solidFill>
              </a:rPr>
              <a:t>небольшой снег</a:t>
            </a:r>
            <a:r>
              <a:rPr lang="ru-RU" sz="2400" i="1" dirty="0" smtClean="0"/>
              <a:t>.</a:t>
            </a:r>
            <a:r>
              <a:rPr lang="en-US" sz="2400" i="1" dirty="0" smtClean="0"/>
              <a:t> </a:t>
            </a:r>
            <a:r>
              <a:rPr lang="ru-RU" sz="2400" b="1" i="1" dirty="0" smtClean="0"/>
              <a:t>Ближайшей </a:t>
            </a:r>
            <a:r>
              <a:rPr lang="ru-RU" sz="2400" b="1" i="1" dirty="0"/>
              <a:t>ночью</a:t>
            </a:r>
            <a:r>
              <a:rPr lang="ru-RU" sz="2400" i="1" dirty="0"/>
              <a:t> </a:t>
            </a:r>
            <a:r>
              <a:rPr lang="ru-RU" sz="2400" i="1" dirty="0">
                <a:solidFill>
                  <a:srgbClr val="FFC000"/>
                </a:solidFill>
              </a:rPr>
              <a:t>пасмурная</a:t>
            </a:r>
            <a:r>
              <a:rPr lang="ru-RU" sz="2400" i="1" dirty="0"/>
              <a:t> погода, </a:t>
            </a:r>
            <a:r>
              <a:rPr lang="ru-RU" sz="2400" i="1" dirty="0">
                <a:solidFill>
                  <a:srgbClr val="FFC000"/>
                </a:solidFill>
              </a:rPr>
              <a:t>небольшой снег</a:t>
            </a:r>
            <a:r>
              <a:rPr lang="ru-RU" sz="2400" i="1" dirty="0"/>
              <a:t>, температура </a:t>
            </a:r>
            <a:r>
              <a:rPr lang="ru-RU" sz="2400" i="1" dirty="0">
                <a:solidFill>
                  <a:srgbClr val="FFC000"/>
                </a:solidFill>
              </a:rPr>
              <a:t>-6..-8°. </a:t>
            </a:r>
            <a:r>
              <a:rPr lang="ru-RU" sz="2400" i="1" dirty="0"/>
              <a:t>Давление </a:t>
            </a:r>
            <a:r>
              <a:rPr lang="ru-RU" sz="2400" i="1" dirty="0">
                <a:solidFill>
                  <a:srgbClr val="FFC000"/>
                </a:solidFill>
              </a:rPr>
              <a:t>заметно выше нормы</a:t>
            </a:r>
            <a:r>
              <a:rPr lang="ru-RU" sz="2400" i="1" dirty="0"/>
              <a:t>.</a:t>
            </a:r>
            <a:endParaRPr lang="ru-RU" altLang="en-US" sz="2400" i="1" dirty="0" smtClean="0">
              <a:latin typeface="Times New Roman" panose="02020603050405020304" pitchFamily="18" charset="0"/>
            </a:endParaRPr>
          </a:p>
        </p:txBody>
      </p:sp>
      <p:sp>
        <p:nvSpPr>
          <p:cNvPr id="10" name="Rectangle 2"/>
          <p:cNvSpPr>
            <a:spLocks noGrp="1" noChangeArrowheads="1"/>
          </p:cNvSpPr>
          <p:nvPr>
            <p:ph type="title" idx="4294967295"/>
          </p:nvPr>
        </p:nvSpPr>
        <p:spPr>
          <a:xfrm>
            <a:off x="1295400" y="-171450"/>
            <a:ext cx="7848600" cy="1212850"/>
          </a:xfrm>
        </p:spPr>
        <p:txBody>
          <a:bodyPr rtlCol="0">
            <a:normAutofit fontScale="90000"/>
          </a:bodyPr>
          <a:lstStyle/>
          <a:p>
            <a:pPr eaLnBrk="1" fontAlgn="auto" hangingPunct="1">
              <a:spcAft>
                <a:spcPts val="0"/>
              </a:spcAft>
              <a:defRPr/>
            </a:pPr>
            <a:r>
              <a:rPr lang="ru-RU" altLang="en-US" sz="4000" dirty="0" err="1" smtClean="0">
                <a:latin typeface="Times New Roman" panose="02020603050405020304" pitchFamily="18" charset="0"/>
              </a:rPr>
              <a:t>Коллокации</a:t>
            </a:r>
            <a:r>
              <a:rPr lang="ru-RU" altLang="en-US" sz="3600" dirty="0" smtClean="0">
                <a:latin typeface="Times New Roman" panose="02020603050405020304" pitchFamily="18" charset="0"/>
              </a:rPr>
              <a:t/>
            </a:r>
            <a:br>
              <a:rPr lang="ru-RU" altLang="en-US" sz="3600" dirty="0" smtClean="0">
                <a:latin typeface="Times New Roman" panose="02020603050405020304" pitchFamily="18" charset="0"/>
              </a:rPr>
            </a:br>
            <a:r>
              <a:rPr lang="ru-RU" altLang="en-US" sz="3600" dirty="0" smtClean="0">
                <a:latin typeface="Times New Roman" panose="02020603050405020304" pitchFamily="18" charset="0"/>
              </a:rPr>
              <a:t>Что ищем</a:t>
            </a:r>
            <a:r>
              <a:rPr lang="en-US" altLang="en-US" sz="3600" dirty="0" smtClean="0">
                <a:latin typeface="Times New Roman" panose="02020603050405020304" pitchFamily="18" charset="0"/>
              </a:rPr>
              <a:t>?</a:t>
            </a:r>
            <a:endParaRPr lang="ru-RU" altLang="en-US" sz="2800" dirty="0" smtClean="0">
              <a:latin typeface="Times New Roman" panose="02020603050405020304" pitchFamily="18" charset="0"/>
            </a:endParaRPr>
          </a:p>
        </p:txBody>
      </p:sp>
      <p:sp>
        <p:nvSpPr>
          <p:cNvPr id="2" name="Дата 1"/>
          <p:cNvSpPr>
            <a:spLocks noGrp="1"/>
          </p:cNvSpPr>
          <p:nvPr>
            <p:ph type="dt" sz="quarter" idx="4294967295"/>
          </p:nvPr>
        </p:nvSpPr>
        <p:spPr>
          <a:xfrm>
            <a:off x="0" y="6356350"/>
            <a:ext cx="2133600" cy="365125"/>
          </a:xfrm>
        </p:spPr>
        <p:txBody>
          <a:bodyPr/>
          <a:lstStyle/>
          <a:p>
            <a:pPr>
              <a:defRPr/>
            </a:pPr>
            <a:fld id="{E1B9EC62-3FA5-4125-A712-0CAF4FD6DD52}" type="datetime1">
              <a:rPr lang="en-US" altLang="en-US"/>
              <a:pPr>
                <a:defRPr/>
              </a:pPr>
              <a:t>12/19/2018</a:t>
            </a:fld>
            <a:endParaRPr lang="en-US" altLang="en-US"/>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0"/>
          </p:nvPr>
        </p:nvSpPr>
        <p:spPr/>
        <p:txBody>
          <a:bodyPr>
            <a:normAutofit fontScale="92500" lnSpcReduction="20000"/>
          </a:bodyPr>
          <a:lstStyle/>
          <a:p>
            <a:pPr marL="0" indent="0">
              <a:buFont typeface="Verdana" panose="020B0604030504040204" pitchFamily="34" charset="0"/>
              <a:buNone/>
              <a:defRPr/>
            </a:pPr>
            <a:r>
              <a:rPr lang="en-US" sz="2800" b="1" spc="-100" dirty="0" smtClean="0">
                <a:ea typeface="+mj-ea"/>
                <a:cs typeface="+mj-cs"/>
              </a:rPr>
              <a:t>1. </a:t>
            </a:r>
            <a:r>
              <a:rPr lang="ru-RU" sz="2800" b="1" spc="-100" dirty="0" smtClean="0">
                <a:latin typeface="Times New Roman" panose="02020603050405020304" pitchFamily="18" charset="0"/>
                <a:ea typeface="+mj-ea"/>
                <a:cs typeface="Times New Roman" panose="02020603050405020304" pitchFamily="18" charset="0"/>
              </a:rPr>
              <a:t>Выделение кандидатов</a:t>
            </a:r>
            <a:endParaRPr lang="en-US" sz="2800" b="1" spc="-100" dirty="0">
              <a:latin typeface="Times New Roman" panose="02020603050405020304" pitchFamily="18" charset="0"/>
              <a:ea typeface="+mj-ea"/>
              <a:cs typeface="Times New Roman" panose="02020603050405020304" pitchFamily="18" charset="0"/>
            </a:endParaRPr>
          </a:p>
          <a:p>
            <a:pPr lvl="1">
              <a:defRPr/>
            </a:pPr>
            <a:r>
              <a:rPr lang="en-US" sz="2400" dirty="0" smtClean="0">
                <a:latin typeface="Times New Roman" panose="02020603050405020304" pitchFamily="18" charset="0"/>
                <a:cs typeface="Times New Roman" panose="02020603050405020304" pitchFamily="18" charset="0"/>
              </a:rPr>
              <a:t>Window-based (linear)</a:t>
            </a:r>
          </a:p>
          <a:p>
            <a:pPr marL="548640" lvl="2" indent="0">
              <a:buFont typeface="Verdana" panose="020B0604030504040204" pitchFamily="34" charset="0"/>
              <a:buNone/>
              <a:defRPr/>
            </a:pPr>
            <a:r>
              <a:rPr lang="en-US" dirty="0" smtClean="0">
                <a:latin typeface="Times New Roman" panose="02020603050405020304" pitchFamily="18" charset="0"/>
                <a:cs typeface="Times New Roman" panose="02020603050405020304" pitchFamily="18" charset="0"/>
              </a:rPr>
              <a:t>+ grammatical templates</a:t>
            </a:r>
          </a:p>
          <a:p>
            <a:pPr lvl="1">
              <a:defRPr/>
            </a:pPr>
            <a:r>
              <a:rPr lang="en-US" sz="2400" dirty="0" smtClean="0">
                <a:latin typeface="Times New Roman" panose="02020603050405020304" pitchFamily="18" charset="0"/>
                <a:cs typeface="Times New Roman" panose="02020603050405020304" pitchFamily="18" charset="0"/>
              </a:rPr>
              <a:t>Syntax-based</a:t>
            </a:r>
          </a:p>
          <a:p>
            <a:pPr marL="0" indent="0">
              <a:buFont typeface="Verdana" panose="020B0604030504040204" pitchFamily="34" charset="0"/>
              <a:buNone/>
              <a:defRPr/>
            </a:pPr>
            <a:r>
              <a:rPr lang="en-US" sz="2800" b="1" spc="-100" dirty="0" smtClean="0">
                <a:latin typeface="Times New Roman" panose="02020603050405020304" pitchFamily="18" charset="0"/>
                <a:ea typeface="+mj-ea"/>
                <a:cs typeface="Times New Roman" panose="02020603050405020304" pitchFamily="18" charset="0"/>
              </a:rPr>
              <a:t>2. </a:t>
            </a:r>
            <a:r>
              <a:rPr lang="ru-RU" sz="2800" b="1" spc="-100" dirty="0" smtClean="0">
                <a:latin typeface="Times New Roman" panose="02020603050405020304" pitchFamily="18" charset="0"/>
                <a:ea typeface="+mj-ea"/>
                <a:cs typeface="Times New Roman" panose="02020603050405020304" pitchFamily="18" charset="0"/>
              </a:rPr>
              <a:t>Ранжирование по весу</a:t>
            </a:r>
            <a:endParaRPr lang="en-US" sz="2800" b="1" spc="-100" dirty="0">
              <a:latin typeface="Times New Roman" panose="02020603050405020304" pitchFamily="18" charset="0"/>
              <a:ea typeface="+mj-ea"/>
              <a:cs typeface="Times New Roman" panose="02020603050405020304" pitchFamily="18" charset="0"/>
            </a:endParaRPr>
          </a:p>
          <a:p>
            <a:pPr lvl="1">
              <a:defRPr/>
            </a:pPr>
            <a:r>
              <a:rPr lang="en-US" sz="2400" dirty="0" smtClean="0">
                <a:latin typeface="Times New Roman" panose="02020603050405020304" pitchFamily="18" charset="0"/>
                <a:cs typeface="Times New Roman" panose="02020603050405020304" pitchFamily="18" charset="0"/>
              </a:rPr>
              <a:t>PMI</a:t>
            </a:r>
          </a:p>
          <a:p>
            <a:pPr lvl="1">
              <a:defRPr/>
            </a:pPr>
            <a:r>
              <a:rPr lang="en-US" sz="2400" dirty="0" smtClean="0">
                <a:latin typeface="Times New Roman" panose="02020603050405020304" pitchFamily="18" charset="0"/>
                <a:cs typeface="Times New Roman" panose="02020603050405020304" pitchFamily="18" charset="0"/>
              </a:rPr>
              <a:t>T-score</a:t>
            </a:r>
          </a:p>
          <a:p>
            <a:pPr lvl="1">
              <a:defRPr/>
            </a:pPr>
            <a:r>
              <a:rPr lang="en-US" sz="2400" dirty="0" smtClean="0">
                <a:latin typeface="Times New Roman" panose="02020603050405020304" pitchFamily="18" charset="0"/>
                <a:cs typeface="Times New Roman" panose="02020603050405020304" pitchFamily="18" charset="0"/>
              </a:rPr>
              <a:t>Log-likelihood</a:t>
            </a:r>
          </a:p>
          <a:p>
            <a:pPr lvl="1">
              <a:defRPr/>
            </a:pPr>
            <a:r>
              <a:rPr lang="en-US" sz="2400" dirty="0" smtClean="0">
                <a:latin typeface="Times New Roman" panose="02020603050405020304" pitchFamily="18" charset="0"/>
                <a:cs typeface="Times New Roman" panose="02020603050405020304" pitchFamily="18" charset="0"/>
              </a:rPr>
              <a:t>…</a:t>
            </a:r>
            <a:endParaRPr lang="ru-RU" sz="2400" dirty="0" smtClean="0">
              <a:latin typeface="Times New Roman" panose="02020603050405020304" pitchFamily="18" charset="0"/>
              <a:cs typeface="Times New Roman" panose="02020603050405020304" pitchFamily="18" charset="0"/>
            </a:endParaRPr>
          </a:p>
          <a:p>
            <a:pPr marL="57150" indent="0">
              <a:buFont typeface="Arial" panose="020B0604020202020204" pitchFamily="34" charset="0"/>
              <a:buNone/>
              <a:defRPr/>
            </a:pPr>
            <a:r>
              <a:rPr lang="ru-RU" b="1" spc="-100" dirty="0">
                <a:latin typeface="Times New Roman" panose="02020603050405020304" pitchFamily="18" charset="0"/>
                <a:ea typeface="+mj-ea"/>
                <a:cs typeface="Times New Roman" panose="02020603050405020304" pitchFamily="18" charset="0"/>
              </a:rPr>
              <a:t>3. </a:t>
            </a:r>
            <a:r>
              <a:rPr lang="ru-RU" b="1" spc="-100" dirty="0" smtClean="0">
                <a:latin typeface="Times New Roman" panose="02020603050405020304" pitchFamily="18" charset="0"/>
                <a:ea typeface="+mj-ea"/>
                <a:cs typeface="Times New Roman" panose="02020603050405020304" pitchFamily="18" charset="0"/>
              </a:rPr>
              <a:t>Дополнительные признаки</a:t>
            </a:r>
          </a:p>
          <a:p>
            <a:pPr lvl="1">
              <a:defRPr/>
            </a:pPr>
            <a:r>
              <a:rPr lang="ru-RU" sz="2400" dirty="0" smtClean="0">
                <a:latin typeface="Times New Roman" panose="02020603050405020304" pitchFamily="18" charset="0"/>
                <a:cs typeface="Times New Roman" panose="02020603050405020304" pitchFamily="18" charset="0"/>
              </a:rPr>
              <a:t>Ограничения на часть речи (морфологические характеристики)</a:t>
            </a:r>
          </a:p>
          <a:p>
            <a:pPr lvl="1">
              <a:defRPr/>
            </a:pPr>
            <a:r>
              <a:rPr lang="ru-RU" sz="2400" dirty="0" smtClean="0">
                <a:latin typeface="Times New Roman" panose="02020603050405020304" pitchFamily="18" charset="0"/>
                <a:cs typeface="Times New Roman" panose="02020603050405020304" pitchFamily="18" charset="0"/>
              </a:rPr>
              <a:t>Синтаксические ограничения</a:t>
            </a:r>
          </a:p>
          <a:p>
            <a:pPr lvl="1">
              <a:defRPr/>
            </a:pPr>
            <a:endParaRPr lang="ru-RU" sz="2400" dirty="0">
              <a:latin typeface="Times New Roman" panose="02020603050405020304" pitchFamily="18" charset="0"/>
              <a:cs typeface="Times New Roman" panose="02020603050405020304" pitchFamily="18" charset="0"/>
            </a:endParaRPr>
          </a:p>
          <a:p>
            <a:pPr marL="57150" indent="0">
              <a:buFont typeface="Arial" panose="020B0604020202020204" pitchFamily="34" charset="0"/>
              <a:buNone/>
              <a:defRPr/>
            </a:pPr>
            <a:endParaRPr lang="ru-RU" b="1" spc="-100" dirty="0">
              <a:latin typeface="Times New Roman" panose="02020603050405020304" pitchFamily="18" charset="0"/>
              <a:ea typeface="+mj-ea"/>
              <a:cs typeface="Times New Roman" panose="02020603050405020304" pitchFamily="18" charset="0"/>
            </a:endParaRPr>
          </a:p>
        </p:txBody>
      </p:sp>
      <p:sp>
        <p:nvSpPr>
          <p:cNvPr id="16" name="Rectangle 2"/>
          <p:cNvSpPr>
            <a:spLocks noGrp="1" noChangeArrowheads="1"/>
          </p:cNvSpPr>
          <p:nvPr>
            <p:ph type="title" idx="4294967295"/>
          </p:nvPr>
        </p:nvSpPr>
        <p:spPr>
          <a:xfrm>
            <a:off x="0" y="0"/>
            <a:ext cx="9109075" cy="1052513"/>
          </a:xfrm>
        </p:spPr>
        <p:txBody>
          <a:bodyPr>
            <a:noAutofit/>
          </a:bodyPr>
          <a:lstStyle/>
          <a:p>
            <a:pPr>
              <a:defRPr/>
            </a:pPr>
            <a:r>
              <a:rPr lang="ru-RU" altLang="en-US" sz="3600" dirty="0" smtClean="0">
                <a:effectLst>
                  <a:outerShdw blurRad="38100" dist="38100" dir="2700000" algn="tl">
                    <a:srgbClr val="000000">
                      <a:alpha val="43137"/>
                    </a:srgbClr>
                  </a:outerShdw>
                </a:effectLst>
                <a:latin typeface="Times New Roman" panose="02020603050405020304" pitchFamily="18" charset="0"/>
              </a:rPr>
              <a:t>Методы выделения </a:t>
            </a:r>
            <a:r>
              <a:rPr lang="ru-RU" altLang="en-US" sz="3600" dirty="0" err="1" smtClean="0">
                <a:effectLst>
                  <a:outerShdw blurRad="38100" dist="38100" dir="2700000" algn="tl">
                    <a:srgbClr val="000000">
                      <a:alpha val="43137"/>
                    </a:srgbClr>
                  </a:outerShdw>
                </a:effectLst>
                <a:latin typeface="Times New Roman" panose="02020603050405020304" pitchFamily="18" charset="0"/>
              </a:rPr>
              <a:t>коллокаций</a:t>
            </a:r>
            <a:endParaRPr lang="ru-RU" altLang="en-US" sz="3600" dirty="0" smtClean="0">
              <a:effectLst>
                <a:outerShdw blurRad="38100" dist="38100" dir="2700000" algn="tl">
                  <a:srgbClr val="000000">
                    <a:alpha val="43137"/>
                  </a:srgbClr>
                </a:outerShdw>
              </a:effectLst>
              <a:latin typeface="Times New Roman" panose="02020603050405020304" pitchFamily="18" charset="0"/>
            </a:endParaRPr>
          </a:p>
        </p:txBody>
      </p:sp>
      <p:sp>
        <p:nvSpPr>
          <p:cNvPr id="2" name="Дата 1"/>
          <p:cNvSpPr>
            <a:spLocks noGrp="1"/>
          </p:cNvSpPr>
          <p:nvPr>
            <p:ph type="dt" sz="quarter" idx="4294967295"/>
          </p:nvPr>
        </p:nvSpPr>
        <p:spPr>
          <a:xfrm>
            <a:off x="0" y="6356350"/>
            <a:ext cx="2133600" cy="365125"/>
          </a:xfrm>
        </p:spPr>
        <p:txBody>
          <a:bodyPr/>
          <a:lstStyle/>
          <a:p>
            <a:pPr>
              <a:defRPr/>
            </a:pPr>
            <a:fld id="{6A46494C-82F5-4322-AD3B-B6EDD68FCEEB}" type="datetime1">
              <a:rPr lang="en-US" altLang="en-US"/>
              <a:pPr>
                <a:defRPr/>
              </a:pPr>
              <a:t>12/19/2018</a:t>
            </a:fld>
            <a:endParaRPr lang="en-US" altLang="en-US"/>
          </a:p>
        </p:txBody>
      </p:sp>
    </p:spTree>
    <p:extLst>
      <p:ext uri="{BB962C8B-B14F-4D97-AF65-F5344CB8AC3E}">
        <p14:creationId xmlns:p14="http://schemas.microsoft.com/office/powerpoint/2010/main" val="1506791359"/>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23528" y="1400175"/>
            <a:ext cx="7993063" cy="4608512"/>
          </a:xfrm>
        </p:spPr>
        <p:txBody>
          <a:bodyPr/>
          <a:lstStyle/>
          <a:p>
            <a:pPr>
              <a:defRPr/>
            </a:pPr>
            <a:r>
              <a:rPr lang="ru-RU">
                <a:cs typeface="Times New Roman" panose="02020603050405020304" pitchFamily="18" charset="0"/>
              </a:rPr>
              <a:t>Компьютерная лексикография с использованием больших корпусов текстов:</a:t>
            </a:r>
            <a:endParaRPr lang="en-GB">
              <a:cs typeface="Times New Roman" panose="02020603050405020304" pitchFamily="18" charset="0"/>
            </a:endParaRPr>
          </a:p>
          <a:p>
            <a:pPr marL="285750" indent="-285750">
              <a:defRPr/>
            </a:pPr>
            <a:r>
              <a:rPr lang="en-US">
                <a:cs typeface="Times New Roman" panose="02020603050405020304" pitchFamily="18" charset="0"/>
              </a:rPr>
              <a:t>Biber 1993</a:t>
            </a:r>
            <a:endParaRPr lang="en-GB">
              <a:cs typeface="Times New Roman" panose="02020603050405020304" pitchFamily="18" charset="0"/>
            </a:endParaRPr>
          </a:p>
          <a:p>
            <a:pPr marL="285750" indent="-285750">
              <a:defRPr/>
            </a:pPr>
            <a:r>
              <a:rPr lang="en-US">
                <a:cs typeface="Times New Roman" panose="02020603050405020304" pitchFamily="18" charset="0"/>
              </a:rPr>
              <a:t>Brent 1993</a:t>
            </a:r>
            <a:endParaRPr lang="en-GB">
              <a:cs typeface="Times New Roman" panose="02020603050405020304" pitchFamily="18" charset="0"/>
            </a:endParaRPr>
          </a:p>
          <a:p>
            <a:pPr marL="285750" indent="-285750">
              <a:defRPr/>
            </a:pPr>
            <a:r>
              <a:rPr lang="en-US">
                <a:cs typeface="Times New Roman" panose="02020603050405020304" pitchFamily="18" charset="0"/>
              </a:rPr>
              <a:t>Hindle &amp;Rooth</a:t>
            </a:r>
            <a:endParaRPr lang="en-GB">
              <a:cs typeface="Times New Roman" panose="02020603050405020304" pitchFamily="18" charset="0"/>
            </a:endParaRPr>
          </a:p>
          <a:p>
            <a:pPr marL="285750" indent="-285750">
              <a:defRPr/>
            </a:pPr>
            <a:r>
              <a:rPr lang="en-US">
                <a:cs typeface="Times New Roman" panose="02020603050405020304" pitchFamily="18" charset="0"/>
              </a:rPr>
              <a:t>Pustejovsky 1993</a:t>
            </a:r>
            <a:endParaRPr lang="en-GB">
              <a:cs typeface="Times New Roman" panose="02020603050405020304" pitchFamily="18" charset="0"/>
            </a:endParaRPr>
          </a:p>
          <a:p>
            <a:pPr marL="285750" indent="-285750">
              <a:defRPr/>
            </a:pPr>
            <a:r>
              <a:rPr lang="en-US">
                <a:cs typeface="Times New Roman" panose="02020603050405020304" pitchFamily="18" charset="0"/>
              </a:rPr>
              <a:t>Smadja</a:t>
            </a:r>
            <a:endParaRPr lang="en-GB">
              <a:cs typeface="Times New Roman" panose="02020603050405020304" pitchFamily="18" charset="0"/>
            </a:endParaRPr>
          </a:p>
          <a:p>
            <a:pPr marL="285750" indent="-285750">
              <a:defRPr/>
            </a:pPr>
            <a:r>
              <a:rPr lang="en-US">
                <a:cs typeface="Times New Roman" panose="02020603050405020304" pitchFamily="18" charset="0"/>
              </a:rPr>
              <a:t>Sinclair</a:t>
            </a:r>
            <a:r>
              <a:rPr lang="ru-RU">
                <a:cs typeface="Times New Roman" panose="02020603050405020304" pitchFamily="18" charset="0"/>
              </a:rPr>
              <a:t> – </a:t>
            </a:r>
            <a:r>
              <a:rPr lang="en-US">
                <a:cs typeface="Times New Roman" panose="02020603050405020304" pitchFamily="18" charset="0"/>
              </a:rPr>
              <a:t>COBUILD</a:t>
            </a:r>
            <a:r>
              <a:rPr lang="ru-RU">
                <a:cs typeface="Times New Roman" panose="02020603050405020304" pitchFamily="18" charset="0"/>
              </a:rPr>
              <a:t> – словарь, основанный на большом корпусе</a:t>
            </a:r>
            <a:endParaRPr lang="en-GB">
              <a:cs typeface="Times New Roman" panose="02020603050405020304" pitchFamily="18" charset="0"/>
            </a:endParaRPr>
          </a:p>
          <a:p>
            <a:pPr marL="285750" indent="-285750">
              <a:defRPr/>
            </a:pPr>
            <a:r>
              <a:rPr lang="en-US">
                <a:cs typeface="Times New Roman" panose="02020603050405020304" pitchFamily="18" charset="0"/>
              </a:rPr>
              <a:t>A</a:t>
            </a:r>
            <a:r>
              <a:rPr lang="ru-RU">
                <a:cs typeface="Times New Roman" panose="02020603050405020304" pitchFamily="18" charset="0"/>
              </a:rPr>
              <a:t>.</a:t>
            </a:r>
            <a:r>
              <a:rPr lang="en-US">
                <a:cs typeface="Times New Roman" panose="02020603050405020304" pitchFamily="18" charset="0"/>
              </a:rPr>
              <a:t>Kilgariff</a:t>
            </a:r>
            <a:endParaRPr lang="en-GB">
              <a:cs typeface="Times New Roman" panose="02020603050405020304" pitchFamily="18" charset="0"/>
            </a:endParaRPr>
          </a:p>
          <a:p>
            <a:pPr marL="285750" indent="-285750">
              <a:defRPr/>
            </a:pPr>
            <a:r>
              <a:rPr lang="en-US">
                <a:cs typeface="Times New Roman" panose="02020603050405020304" pitchFamily="18" charset="0"/>
              </a:rPr>
              <a:t>Church</a:t>
            </a:r>
            <a:r>
              <a:rPr lang="ru-RU">
                <a:cs typeface="Times New Roman" panose="02020603050405020304" pitchFamily="18" charset="0"/>
              </a:rPr>
              <a:t>&amp;</a:t>
            </a:r>
            <a:r>
              <a:rPr lang="en-US">
                <a:cs typeface="Times New Roman" panose="02020603050405020304" pitchFamily="18" charset="0"/>
              </a:rPr>
              <a:t>Hanks</a:t>
            </a:r>
            <a:endParaRPr lang="en-GB" dirty="0">
              <a:cs typeface="Times New Roman" panose="02020603050405020304" pitchFamily="18" charset="0"/>
            </a:endParaRPr>
          </a:p>
        </p:txBody>
      </p:sp>
      <p:sp>
        <p:nvSpPr>
          <p:cNvPr id="11" name="Rectangle 2"/>
          <p:cNvSpPr>
            <a:spLocks noGrp="1" noChangeArrowheads="1"/>
          </p:cNvSpPr>
          <p:nvPr>
            <p:ph type="title" idx="4294967295"/>
          </p:nvPr>
        </p:nvSpPr>
        <p:spPr>
          <a:xfrm>
            <a:off x="0" y="0"/>
            <a:ext cx="9109075" cy="1052513"/>
          </a:xfrm>
        </p:spPr>
        <p:txBody>
          <a:bodyPr>
            <a:noAutofit/>
          </a:bodyPr>
          <a:lstStyle/>
          <a:p>
            <a:pPr>
              <a:defRPr/>
            </a:pPr>
            <a:r>
              <a:rPr lang="ru-RU" altLang="en-US" sz="3600" dirty="0" smtClean="0">
                <a:effectLst>
                  <a:outerShdw blurRad="38100" dist="38100" dir="2700000" algn="tl">
                    <a:srgbClr val="000000">
                      <a:alpha val="43137"/>
                    </a:srgbClr>
                  </a:outerShdw>
                </a:effectLst>
                <a:latin typeface="Times New Roman" panose="02020603050405020304" pitchFamily="18" charset="0"/>
              </a:rPr>
              <a:t>Методы выделения </a:t>
            </a:r>
            <a:r>
              <a:rPr lang="ru-RU" altLang="en-US" sz="3600" dirty="0" err="1" smtClean="0">
                <a:effectLst>
                  <a:outerShdw blurRad="38100" dist="38100" dir="2700000" algn="tl">
                    <a:srgbClr val="000000">
                      <a:alpha val="43137"/>
                    </a:srgbClr>
                  </a:outerShdw>
                </a:effectLst>
                <a:latin typeface="Times New Roman" panose="02020603050405020304" pitchFamily="18" charset="0"/>
              </a:rPr>
              <a:t>коллокаций</a:t>
            </a:r>
            <a:endParaRPr lang="ru-RU" altLang="en-US" sz="3600" dirty="0" smtClean="0">
              <a:effectLst>
                <a:outerShdw blurRad="38100" dist="38100" dir="2700000" algn="tl">
                  <a:srgbClr val="000000">
                    <a:alpha val="43137"/>
                  </a:srgbClr>
                </a:outerShdw>
              </a:effectLst>
              <a:latin typeface="Times New Roman" panose="02020603050405020304" pitchFamily="18" charset="0"/>
            </a:endParaRPr>
          </a:p>
        </p:txBody>
      </p:sp>
      <p:sp>
        <p:nvSpPr>
          <p:cNvPr id="2" name="Дата 1"/>
          <p:cNvSpPr>
            <a:spLocks noGrp="1"/>
          </p:cNvSpPr>
          <p:nvPr>
            <p:ph type="dt" sz="quarter" idx="4294967295"/>
          </p:nvPr>
        </p:nvSpPr>
        <p:spPr>
          <a:xfrm>
            <a:off x="0" y="6356350"/>
            <a:ext cx="2133600" cy="365125"/>
          </a:xfrm>
        </p:spPr>
        <p:txBody>
          <a:bodyPr/>
          <a:lstStyle/>
          <a:p>
            <a:pPr>
              <a:defRPr/>
            </a:pPr>
            <a:fld id="{DDF32977-10AE-447C-96DF-64DBF740F766}" type="datetime1">
              <a:rPr lang="en-US" altLang="en-US"/>
              <a:pPr>
                <a:defRPr/>
              </a:pPr>
              <a:t>12/19/2018</a:t>
            </a:fld>
            <a:endParaRPr lang="en-US" altLang="en-US"/>
          </a:p>
        </p:txBody>
      </p:sp>
    </p:spTree>
    <p:extLst>
      <p:ext uri="{BB962C8B-B14F-4D97-AF65-F5344CB8AC3E}">
        <p14:creationId xmlns:p14="http://schemas.microsoft.com/office/powerpoint/2010/main" val="2669373140"/>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Объект 2"/>
          <p:cNvSpPr>
            <a:spLocks noGrp="1"/>
          </p:cNvSpPr>
          <p:nvPr>
            <p:ph sz="quarter" idx="10"/>
          </p:nvPr>
        </p:nvSpPr>
        <p:spPr/>
        <p:txBody>
          <a:bodyPr/>
          <a:lstStyle/>
          <a:p>
            <a:pPr eaLnBrk="1" hangingPunct="1"/>
            <a:r>
              <a:rPr lang="ru-RU" altLang="en-US" smtClean="0">
                <a:latin typeface="Times New Roman" panose="02020603050405020304" pitchFamily="18" charset="0"/>
                <a:cs typeface="Times New Roman" panose="02020603050405020304" pitchFamily="18" charset="0"/>
              </a:rPr>
              <a:t>Понятие коллокации: </a:t>
            </a:r>
          </a:p>
          <a:p>
            <a:pPr lvl="1" eaLnBrk="1" hangingPunct="1"/>
            <a:r>
              <a:rPr lang="ru-RU" altLang="en-US" smtClean="0">
                <a:latin typeface="Times New Roman" panose="02020603050405020304" pitchFamily="18" charset="0"/>
                <a:cs typeface="Times New Roman" panose="02020603050405020304" pitchFamily="18" charset="0"/>
              </a:rPr>
              <a:t>ориентация на значение</a:t>
            </a:r>
          </a:p>
          <a:p>
            <a:pPr lvl="1" eaLnBrk="1" hangingPunct="1"/>
            <a:r>
              <a:rPr lang="ru-RU" altLang="en-US" smtClean="0">
                <a:latin typeface="Times New Roman" panose="02020603050405020304" pitchFamily="18" charset="0"/>
                <a:cs typeface="Times New Roman" panose="02020603050405020304" pitchFamily="18" charset="0"/>
              </a:rPr>
              <a:t>ориентация на статистику</a:t>
            </a:r>
          </a:p>
          <a:p>
            <a:pPr eaLnBrk="1" hangingPunct="1"/>
            <a:r>
              <a:rPr lang="ru-RU" altLang="en-US" smtClean="0">
                <a:latin typeface="Times New Roman" panose="02020603050405020304" pitchFamily="18" charset="0"/>
                <a:cs typeface="Times New Roman" panose="02020603050405020304" pitchFamily="18" charset="0"/>
              </a:rPr>
              <a:t>Критерии</a:t>
            </a:r>
          </a:p>
          <a:p>
            <a:pPr eaLnBrk="1" hangingPunct="1"/>
            <a:r>
              <a:rPr lang="ru-RU" altLang="en-US" smtClean="0">
                <a:latin typeface="Times New Roman" panose="02020603050405020304" pitchFamily="18" charset="0"/>
                <a:cs typeface="Times New Roman" panose="02020603050405020304" pitchFamily="18" charset="0"/>
              </a:rPr>
              <a:t>Статистические подходы</a:t>
            </a:r>
          </a:p>
          <a:p>
            <a:pPr eaLnBrk="1" hangingPunct="1"/>
            <a:r>
              <a:rPr lang="ru-RU" altLang="en-US" smtClean="0">
                <a:latin typeface="Times New Roman" panose="02020603050405020304" pitchFamily="18" charset="0"/>
                <a:cs typeface="Times New Roman" panose="02020603050405020304" pitchFamily="18" charset="0"/>
              </a:rPr>
              <a:t>Параметры</a:t>
            </a:r>
          </a:p>
          <a:p>
            <a:pPr eaLnBrk="1" hangingPunct="1"/>
            <a:endParaRPr lang="en-US" altLang="en-US" smtClean="0"/>
          </a:p>
        </p:txBody>
      </p:sp>
      <p:sp>
        <p:nvSpPr>
          <p:cNvPr id="2" name="Заголовок 1"/>
          <p:cNvSpPr>
            <a:spLocks noGrp="1"/>
          </p:cNvSpPr>
          <p:nvPr>
            <p:ph type="title" idx="4294967295"/>
          </p:nvPr>
        </p:nvSpPr>
        <p:spPr>
          <a:xfrm>
            <a:off x="914400" y="1588"/>
            <a:ext cx="8229600" cy="1143000"/>
          </a:xfrm>
        </p:spPr>
        <p:txBody>
          <a:bodyPr rtlCol="0">
            <a:normAutofit/>
          </a:bodyPr>
          <a:lstStyle/>
          <a:p>
            <a:pPr eaLnBrk="1" fontAlgn="auto" hangingPunct="1">
              <a:spcAft>
                <a:spcPts val="0"/>
              </a:spcAft>
              <a:defRPr/>
            </a:pPr>
            <a:r>
              <a:rPr lang="ru-RU" sz="3600" dirty="0" smtClean="0">
                <a:effectLst>
                  <a:outerShdw blurRad="38100" dist="38100" dir="2700000" algn="tl">
                    <a:srgbClr val="000000">
                      <a:alpha val="43137"/>
                    </a:srgbClr>
                  </a:outerShdw>
                </a:effectLst>
              </a:rPr>
              <a:t>План</a:t>
            </a:r>
            <a:endParaRPr lang="en-US" sz="3600" dirty="0">
              <a:effectLst>
                <a:outerShdw blurRad="38100" dist="38100" dir="2700000" algn="tl">
                  <a:srgbClr val="000000">
                    <a:alpha val="43137"/>
                  </a:srgbClr>
                </a:outerShdw>
              </a:effectLst>
            </a:endParaRPr>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sz="quarter" idx="10"/>
          </p:nvPr>
        </p:nvSpPr>
        <p:spPr>
          <a:xfrm>
            <a:off x="467544" y="3089022"/>
            <a:ext cx="7993063" cy="2663626"/>
          </a:xfrm>
        </p:spPr>
        <p:txBody>
          <a:bodyPr/>
          <a:lstStyle/>
          <a:p>
            <a:pPr marL="609600" indent="-609600" eaLnBrk="1" hangingPunct="1">
              <a:buFontTx/>
              <a:buNone/>
            </a:pPr>
            <a:r>
              <a:rPr lang="ru-RU" altLang="en-US" sz="3600" dirty="0" smtClean="0">
                <a:latin typeface="Times New Roman" panose="02020603050405020304" pitchFamily="18" charset="0"/>
              </a:rPr>
              <a:t>Сочетание</a:t>
            </a:r>
            <a:r>
              <a:rPr lang="ru-RU" altLang="en-US" sz="4000" dirty="0" smtClean="0">
                <a:latin typeface="Times New Roman" panose="02020603050405020304" pitchFamily="18" charset="0"/>
              </a:rPr>
              <a:t> лексем </a:t>
            </a:r>
            <a:r>
              <a:rPr lang="ru-RU" altLang="en-US" sz="3600" dirty="0" smtClean="0">
                <a:latin typeface="Times New Roman" panose="02020603050405020304" pitchFamily="18" charset="0"/>
              </a:rPr>
              <a:t>– </a:t>
            </a:r>
            <a:r>
              <a:rPr lang="ru-RU" altLang="en-US" sz="4000" u="sng" dirty="0" err="1" smtClean="0">
                <a:latin typeface="Times New Roman" panose="02020603050405020304" pitchFamily="18" charset="0"/>
              </a:rPr>
              <a:t>коллокация</a:t>
            </a:r>
            <a:endParaRPr lang="en-US" altLang="en-US" sz="4000" u="sng" dirty="0" smtClean="0">
              <a:latin typeface="Times New Roman" panose="02020603050405020304" pitchFamily="18" charset="0"/>
            </a:endParaRPr>
          </a:p>
          <a:p>
            <a:pPr marL="609600" indent="-609600" eaLnBrk="1" hangingPunct="1">
              <a:buFontTx/>
              <a:buNone/>
            </a:pPr>
            <a:r>
              <a:rPr lang="en-US" altLang="en-US" sz="2400" i="1" dirty="0" smtClean="0">
                <a:latin typeface="Times New Roman" panose="02020603050405020304" pitchFamily="18" charset="0"/>
              </a:rPr>
              <a:t>(</a:t>
            </a:r>
            <a:r>
              <a:rPr lang="ru-RU" altLang="en-US" sz="2400" i="1" dirty="0" smtClean="0">
                <a:latin typeface="Times New Roman" panose="02020603050405020304" pitchFamily="18" charset="0"/>
              </a:rPr>
              <a:t>бросить </a:t>
            </a:r>
            <a:r>
              <a:rPr lang="en-US" altLang="en-US" sz="2400" i="1" dirty="0" smtClean="0">
                <a:latin typeface="Times New Roman" panose="02020603050405020304" pitchFamily="18" charset="0"/>
              </a:rPr>
              <a:t>[</a:t>
            </a:r>
            <a:r>
              <a:rPr lang="ru-RU" altLang="en-US" sz="2400" i="1" dirty="0" smtClean="0">
                <a:latin typeface="Times New Roman" panose="02020603050405020304" pitchFamily="18" charset="0"/>
              </a:rPr>
              <a:t>испепеляющий</a:t>
            </a:r>
            <a:r>
              <a:rPr lang="en-US" altLang="en-US" sz="2400" i="1" dirty="0" smtClean="0">
                <a:latin typeface="Times New Roman" panose="02020603050405020304" pitchFamily="18" charset="0"/>
              </a:rPr>
              <a:t>]</a:t>
            </a:r>
            <a:r>
              <a:rPr lang="ru-RU" altLang="en-US" sz="2400" i="1" dirty="0" smtClean="0">
                <a:latin typeface="Times New Roman" panose="02020603050405020304" pitchFamily="18" charset="0"/>
              </a:rPr>
              <a:t> взгляд</a:t>
            </a:r>
            <a:r>
              <a:rPr lang="en-US" altLang="en-US" sz="2400" i="1" dirty="0" smtClean="0">
                <a:latin typeface="Times New Roman" panose="02020603050405020304" pitchFamily="18" charset="0"/>
              </a:rPr>
              <a:t>)</a:t>
            </a:r>
            <a:endParaRPr lang="ru-RU" altLang="en-US" sz="2400" i="1" dirty="0" smtClean="0">
              <a:latin typeface="Times New Roman" panose="02020603050405020304" pitchFamily="18" charset="0"/>
            </a:endParaRPr>
          </a:p>
          <a:p>
            <a:pPr marL="609600" indent="-609600" eaLnBrk="1" hangingPunct="1">
              <a:buFontTx/>
              <a:buNone/>
            </a:pPr>
            <a:r>
              <a:rPr lang="ru-RU" altLang="en-US" sz="3600" dirty="0" smtClean="0">
                <a:latin typeface="Times New Roman" panose="02020603050405020304" pitchFamily="18" charset="0"/>
              </a:rPr>
              <a:t>Сочетание </a:t>
            </a:r>
            <a:r>
              <a:rPr lang="ru-RU" altLang="en-US" sz="4000" dirty="0" smtClean="0">
                <a:latin typeface="Times New Roman" panose="02020603050405020304" pitchFamily="18" charset="0"/>
              </a:rPr>
              <a:t>словоформ – </a:t>
            </a:r>
            <a:r>
              <a:rPr lang="ru-RU" altLang="en-US" sz="4000" u="sng" dirty="0" err="1" smtClean="0">
                <a:latin typeface="Times New Roman" panose="02020603050405020304" pitchFamily="18" charset="0"/>
              </a:rPr>
              <a:t>коллигация</a:t>
            </a:r>
            <a:endParaRPr lang="ru-RU" altLang="en-US" sz="4000" u="sng" dirty="0" smtClean="0">
              <a:latin typeface="Times New Roman" panose="02020603050405020304" pitchFamily="18" charset="0"/>
            </a:endParaRPr>
          </a:p>
          <a:p>
            <a:pPr marL="609600" indent="-609600" eaLnBrk="1" hangingPunct="1">
              <a:buNone/>
            </a:pPr>
            <a:r>
              <a:rPr lang="en-US" altLang="en-US" sz="2400" i="1" dirty="0" smtClean="0">
                <a:latin typeface="Times New Roman" panose="02020603050405020304" pitchFamily="18" charset="0"/>
              </a:rPr>
              <a:t>(</a:t>
            </a:r>
            <a:r>
              <a:rPr lang="ru-RU" altLang="en-US" sz="2400" i="1" dirty="0" smtClean="0">
                <a:latin typeface="Times New Roman" panose="02020603050405020304" pitchFamily="18" charset="0"/>
              </a:rPr>
              <a:t>на пару часов, в ходе… , по причине…</a:t>
            </a:r>
            <a:r>
              <a:rPr lang="en-US" altLang="en-US" sz="2400" i="1" dirty="0" smtClean="0">
                <a:latin typeface="Times New Roman" panose="02020603050405020304" pitchFamily="18" charset="0"/>
              </a:rPr>
              <a:t>)</a:t>
            </a:r>
            <a:endParaRPr lang="ru-RU" altLang="en-US" sz="2400" i="1" dirty="0">
              <a:latin typeface="Times New Roman" panose="02020603050405020304" pitchFamily="18" charset="0"/>
            </a:endParaRPr>
          </a:p>
          <a:p>
            <a:pPr marL="609600" indent="-609600" eaLnBrk="1" hangingPunct="1">
              <a:buFontTx/>
              <a:buNone/>
            </a:pPr>
            <a:endParaRPr lang="ru-RU" altLang="en-US" sz="4000" u="sng" dirty="0" smtClean="0">
              <a:latin typeface="Times New Roman" panose="02020603050405020304" pitchFamily="18" charset="0"/>
            </a:endParaRPr>
          </a:p>
        </p:txBody>
      </p:sp>
      <p:sp>
        <p:nvSpPr>
          <p:cNvPr id="22530" name="Rectangle 2"/>
          <p:cNvSpPr>
            <a:spLocks noGrp="1" noChangeArrowheads="1"/>
          </p:cNvSpPr>
          <p:nvPr>
            <p:ph type="title" idx="4294967295"/>
          </p:nvPr>
        </p:nvSpPr>
        <p:spPr>
          <a:xfrm>
            <a:off x="-108520" y="1052736"/>
            <a:ext cx="8675688" cy="1873250"/>
          </a:xfrm>
        </p:spPr>
        <p:txBody>
          <a:bodyPr/>
          <a:lstStyle/>
          <a:p>
            <a:pPr eaLnBrk="1" hangingPunct="1"/>
            <a:r>
              <a:rPr lang="ru-RU" altLang="en-US" sz="3600" dirty="0" smtClean="0">
                <a:latin typeface="Times New Roman" panose="02020603050405020304" pitchFamily="18" charset="0"/>
              </a:rPr>
              <a:t>Сочетание словоформ или лексем?</a:t>
            </a:r>
            <a:r>
              <a:rPr lang="ru-RU" altLang="en-US" sz="2800" dirty="0" smtClean="0">
                <a:latin typeface="Times New Roman" panose="02020603050405020304" pitchFamily="18" charset="0"/>
              </a:rPr>
              <a:t> </a:t>
            </a:r>
          </a:p>
        </p:txBody>
      </p:sp>
      <p:sp>
        <p:nvSpPr>
          <p:cNvPr id="3" name="Дата 2"/>
          <p:cNvSpPr>
            <a:spLocks noGrp="1"/>
          </p:cNvSpPr>
          <p:nvPr>
            <p:ph type="dt" sz="quarter" idx="4294967295"/>
          </p:nvPr>
        </p:nvSpPr>
        <p:spPr>
          <a:xfrm>
            <a:off x="0" y="6356350"/>
            <a:ext cx="2133600" cy="365125"/>
          </a:xfrm>
        </p:spPr>
        <p:txBody>
          <a:bodyPr/>
          <a:lstStyle/>
          <a:p>
            <a:pPr>
              <a:defRPr/>
            </a:pPr>
            <a:fld id="{27D79C4A-57B8-4FB0-BF25-8613866E17CB}" type="datetime1">
              <a:rPr lang="en-US" altLang="en-US"/>
              <a:pPr>
                <a:defRPr/>
              </a:pPr>
              <a:t>12/19/2018</a:t>
            </a:fld>
            <a:endParaRPr lang="en-US" altLang="en-US"/>
          </a:p>
        </p:txBody>
      </p:sp>
      <p:sp>
        <p:nvSpPr>
          <p:cNvPr id="20" name="Rectangle 2"/>
          <p:cNvSpPr txBox="1">
            <a:spLocks noChangeArrowheads="1"/>
          </p:cNvSpPr>
          <p:nvPr/>
        </p:nvSpPr>
        <p:spPr bwMode="auto">
          <a:xfrm>
            <a:off x="1090613" y="-96838"/>
            <a:ext cx="7848600" cy="121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defTabSz="914400" eaLnBrk="1" fontAlgn="auto" hangingPunct="1">
              <a:spcAft>
                <a:spcPts val="0"/>
              </a:spcAft>
              <a:defRPr/>
            </a:pPr>
            <a:r>
              <a:rPr lang="ru-RU" altLang="en-US" sz="3600" dirty="0" smtClean="0">
                <a:latin typeface="Times New Roman" panose="02020603050405020304" pitchFamily="18" charset="0"/>
              </a:rPr>
              <a:t>Параметры кандидата. Окно</a:t>
            </a:r>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sz="quarter" idx="10"/>
          </p:nvPr>
        </p:nvSpPr>
        <p:spPr/>
        <p:txBody>
          <a:bodyPr/>
          <a:lstStyle/>
          <a:p>
            <a:pPr marL="609600" indent="-609600" eaLnBrk="1" hangingPunct="1">
              <a:spcBef>
                <a:spcPts val="600"/>
              </a:spcBef>
              <a:spcAft>
                <a:spcPts val="600"/>
              </a:spcAft>
              <a:buFontTx/>
              <a:buNone/>
            </a:pPr>
            <a:r>
              <a:rPr lang="ru-RU" altLang="en-US" sz="3600" dirty="0" smtClean="0">
                <a:latin typeface="Times New Roman" panose="02020603050405020304" pitchFamily="18" charset="0"/>
              </a:rPr>
              <a:t>Вопрос:</a:t>
            </a:r>
          </a:p>
          <a:p>
            <a:pPr marL="609600" indent="-609600" algn="ctr" eaLnBrk="1" hangingPunct="1">
              <a:spcBef>
                <a:spcPts val="600"/>
              </a:spcBef>
              <a:spcAft>
                <a:spcPts val="600"/>
              </a:spcAft>
              <a:buFontTx/>
              <a:buNone/>
            </a:pPr>
            <a:r>
              <a:rPr lang="ru-RU" altLang="en-US" b="1" dirty="0" smtClean="0">
                <a:latin typeface="Times New Roman" panose="02020603050405020304" pitchFamily="18" charset="0"/>
              </a:rPr>
              <a:t>Слова стоят сразу друг за другом или возможно расстояние?</a:t>
            </a:r>
          </a:p>
          <a:p>
            <a:pPr marL="609600" indent="-609600" algn="ctr" eaLnBrk="1" hangingPunct="1">
              <a:spcBef>
                <a:spcPts val="600"/>
              </a:spcBef>
              <a:spcAft>
                <a:spcPts val="600"/>
              </a:spcAft>
              <a:buFont typeface="Arial" panose="020B0604020202020204" pitchFamily="34" charset="0"/>
              <a:buNone/>
            </a:pPr>
            <a:r>
              <a:rPr lang="ru-RU" altLang="en-US" dirty="0" smtClean="0">
                <a:latin typeface="Times New Roman" panose="02020603050405020304" pitchFamily="18" charset="0"/>
              </a:rPr>
              <a:t>окно – в пределах скольких слов ищем </a:t>
            </a:r>
            <a:r>
              <a:rPr lang="ru-RU" altLang="en-US" dirty="0" err="1" smtClean="0">
                <a:latin typeface="Times New Roman" panose="02020603050405020304" pitchFamily="18" charset="0"/>
              </a:rPr>
              <a:t>коллокат</a:t>
            </a:r>
            <a:endParaRPr lang="ru-RU" altLang="en-US" dirty="0" smtClean="0">
              <a:latin typeface="Times New Roman" panose="02020603050405020304" pitchFamily="18" charset="0"/>
            </a:endParaRPr>
          </a:p>
          <a:p>
            <a:pPr marL="609600" indent="-609600" algn="ctr" eaLnBrk="1" hangingPunct="1">
              <a:spcBef>
                <a:spcPts val="600"/>
              </a:spcBef>
              <a:spcAft>
                <a:spcPts val="600"/>
              </a:spcAft>
              <a:buFont typeface="Arial" panose="020B0604020202020204" pitchFamily="34" charset="0"/>
              <a:buNone/>
            </a:pPr>
            <a:r>
              <a:rPr lang="ru-RU" altLang="en-US" dirty="0" smtClean="0">
                <a:latin typeface="Times New Roman" panose="02020603050405020304" pitchFamily="18" charset="0"/>
              </a:rPr>
              <a:t>расстояние между словами - </a:t>
            </a:r>
            <a:r>
              <a:rPr lang="en-US" altLang="en-US" i="1" dirty="0" smtClean="0">
                <a:latin typeface="Times New Roman" panose="02020603050405020304" pitchFamily="18" charset="0"/>
              </a:rPr>
              <a:t>d</a:t>
            </a:r>
            <a:r>
              <a:rPr lang="ru-RU" altLang="en-US" i="1" dirty="0" smtClean="0">
                <a:latin typeface="Times New Roman" panose="02020603050405020304" pitchFamily="18" charset="0"/>
              </a:rPr>
              <a:t> </a:t>
            </a:r>
            <a:endParaRPr lang="en-US" altLang="en-US" i="1" dirty="0" smtClean="0">
              <a:latin typeface="Times New Roman" panose="02020603050405020304" pitchFamily="18" charset="0"/>
            </a:endParaRPr>
          </a:p>
          <a:p>
            <a:pPr marL="609600" indent="-609600" eaLnBrk="1" hangingPunct="1">
              <a:lnSpc>
                <a:spcPct val="150000"/>
              </a:lnSpc>
              <a:buFontTx/>
              <a:buNone/>
            </a:pPr>
            <a:endParaRPr lang="ru-RU" altLang="en-US" b="1" dirty="0" smtClean="0">
              <a:latin typeface="Times New Roman" panose="02020603050405020304" pitchFamily="18" charset="0"/>
            </a:endParaRPr>
          </a:p>
        </p:txBody>
      </p:sp>
      <p:sp>
        <p:nvSpPr>
          <p:cNvPr id="2" name="Дата 1"/>
          <p:cNvSpPr>
            <a:spLocks noGrp="1"/>
          </p:cNvSpPr>
          <p:nvPr>
            <p:ph type="dt" sz="quarter" idx="4294967295"/>
          </p:nvPr>
        </p:nvSpPr>
        <p:spPr>
          <a:xfrm>
            <a:off x="0" y="6356350"/>
            <a:ext cx="2133600" cy="365125"/>
          </a:xfrm>
        </p:spPr>
        <p:txBody>
          <a:bodyPr/>
          <a:lstStyle/>
          <a:p>
            <a:pPr>
              <a:defRPr/>
            </a:pPr>
            <a:fld id="{E456E5E2-D8F5-49E8-BDB0-8BBC1A320CE4}" type="datetime1">
              <a:rPr lang="en-US" altLang="en-US"/>
              <a:pPr>
                <a:defRPr/>
              </a:pPr>
              <a:t>12/19/2018</a:t>
            </a:fld>
            <a:endParaRPr lang="en-US" altLang="en-US"/>
          </a:p>
        </p:txBody>
      </p:sp>
      <p:sp>
        <p:nvSpPr>
          <p:cNvPr id="23557" name="Rectangle 2"/>
          <p:cNvSpPr txBox="1">
            <a:spLocks noChangeArrowheads="1"/>
          </p:cNvSpPr>
          <p:nvPr/>
        </p:nvSpPr>
        <p:spPr bwMode="auto">
          <a:xfrm>
            <a:off x="2699792" y="260647"/>
            <a:ext cx="5976664" cy="80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170" bIns="90170" anchor="ctr"/>
          <a:lstStyle>
            <a:lvl1pPr defTabSz="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08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08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1" fontAlgn="auto" hangingPunct="1">
              <a:spcAft>
                <a:spcPts val="0"/>
              </a:spcAft>
              <a:buNone/>
              <a:defRPr/>
            </a:pPr>
            <a:r>
              <a:rPr lang="ru-RU" altLang="en-US" sz="3600" dirty="0">
                <a:latin typeface="Times New Roman" panose="02020603050405020304" pitchFamily="18" charset="0"/>
              </a:rPr>
              <a:t>Параметры </a:t>
            </a:r>
            <a:r>
              <a:rPr lang="ru-RU" altLang="en-US" sz="3600" dirty="0" smtClean="0">
                <a:latin typeface="Times New Roman" panose="02020603050405020304" pitchFamily="18" charset="0"/>
              </a:rPr>
              <a:t>кандидата. Окно</a:t>
            </a:r>
            <a:endParaRPr lang="ru-RU" altLang="en-US" sz="3600" dirty="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sz="quarter" idx="10"/>
          </p:nvPr>
        </p:nvSpPr>
        <p:spPr/>
        <p:txBody>
          <a:bodyPr/>
          <a:lstStyle/>
          <a:p>
            <a:pPr marL="609600" indent="-609600" eaLnBrk="1" hangingPunct="1">
              <a:buFontTx/>
              <a:buNone/>
            </a:pPr>
            <a:r>
              <a:rPr lang="ru-RU" altLang="en-US" sz="3600" dirty="0" smtClean="0">
                <a:latin typeface="Times New Roman" panose="02020603050405020304" pitchFamily="18" charset="0"/>
              </a:rPr>
              <a:t>Пример:</a:t>
            </a:r>
          </a:p>
          <a:p>
            <a:pPr marL="609600" indent="-609600" eaLnBrk="1" hangingPunct="1">
              <a:buFontTx/>
              <a:buNone/>
            </a:pPr>
            <a:r>
              <a:rPr lang="ru-RU" altLang="en-US" sz="2800" i="1" dirty="0" smtClean="0">
                <a:latin typeface="Times New Roman" panose="02020603050405020304" pitchFamily="18" charset="0"/>
              </a:rPr>
              <a:t>принимать лекарство</a:t>
            </a:r>
          </a:p>
          <a:p>
            <a:pPr marL="609600" indent="-609600" eaLnBrk="1" hangingPunct="1">
              <a:buFontTx/>
              <a:buNone/>
            </a:pPr>
            <a:r>
              <a:rPr lang="ru-RU" altLang="en-US" sz="2800" i="1" dirty="0" smtClean="0">
                <a:latin typeface="Times New Roman" panose="02020603050405020304" pitchFamily="18" charset="0"/>
              </a:rPr>
              <a:t>принимать </a:t>
            </a:r>
            <a:r>
              <a:rPr lang="ru-RU" altLang="en-US" sz="2800" dirty="0" smtClean="0">
                <a:latin typeface="Times New Roman" panose="02020603050405020304" pitchFamily="18" charset="0"/>
              </a:rPr>
              <a:t>горькое</a:t>
            </a:r>
            <a:r>
              <a:rPr lang="ru-RU" altLang="en-US" sz="2800" i="1" dirty="0" smtClean="0">
                <a:latin typeface="Times New Roman" panose="02020603050405020304" pitchFamily="18" charset="0"/>
              </a:rPr>
              <a:t> лекарство</a:t>
            </a:r>
          </a:p>
          <a:p>
            <a:pPr marL="609600" indent="-609600" eaLnBrk="1" hangingPunct="1">
              <a:buFontTx/>
              <a:buNone/>
            </a:pPr>
            <a:r>
              <a:rPr lang="ru-RU" altLang="en-US" sz="2800" i="1" dirty="0" smtClean="0">
                <a:latin typeface="Times New Roman" panose="02020603050405020304" pitchFamily="18" charset="0"/>
              </a:rPr>
              <a:t>принимать </a:t>
            </a:r>
            <a:r>
              <a:rPr lang="ru-RU" altLang="en-US" sz="2800" dirty="0" smtClean="0">
                <a:latin typeface="Times New Roman" panose="02020603050405020304" pitchFamily="18" charset="0"/>
              </a:rPr>
              <a:t>назначенное доктором</a:t>
            </a:r>
            <a:r>
              <a:rPr lang="ru-RU" altLang="en-US" sz="2800" i="1" dirty="0" smtClean="0">
                <a:latin typeface="Times New Roman" panose="02020603050405020304" pitchFamily="18" charset="0"/>
              </a:rPr>
              <a:t> лекарство</a:t>
            </a:r>
            <a:r>
              <a:rPr lang="ru-RU" altLang="en-US" sz="2800" dirty="0" smtClean="0">
                <a:latin typeface="Times New Roman" panose="02020603050405020304" pitchFamily="18" charset="0"/>
              </a:rPr>
              <a:t> </a:t>
            </a:r>
          </a:p>
          <a:p>
            <a:pPr marL="609600" indent="-609600" eaLnBrk="1" hangingPunct="1">
              <a:buFontTx/>
              <a:buNone/>
            </a:pPr>
            <a:endParaRPr lang="ru-RU" altLang="en-US" dirty="0" smtClean="0">
              <a:latin typeface="Times New Roman" panose="02020603050405020304" pitchFamily="18" charset="0"/>
            </a:endParaRPr>
          </a:p>
        </p:txBody>
      </p:sp>
      <p:sp>
        <p:nvSpPr>
          <p:cNvPr id="2" name="Дата 1"/>
          <p:cNvSpPr>
            <a:spLocks noGrp="1"/>
          </p:cNvSpPr>
          <p:nvPr>
            <p:ph type="dt" sz="quarter" idx="4294967295"/>
          </p:nvPr>
        </p:nvSpPr>
        <p:spPr>
          <a:xfrm>
            <a:off x="0" y="6356350"/>
            <a:ext cx="2133600" cy="365125"/>
          </a:xfrm>
        </p:spPr>
        <p:txBody>
          <a:bodyPr/>
          <a:lstStyle/>
          <a:p>
            <a:pPr>
              <a:defRPr/>
            </a:pPr>
            <a:fld id="{9D18C86B-E5A3-4E55-88EB-CD30A1C0A194}" type="datetime1">
              <a:rPr lang="en-US" altLang="en-US"/>
              <a:pPr>
                <a:defRPr/>
              </a:pPr>
              <a:t>12/19/2018</a:t>
            </a:fld>
            <a:endParaRPr lang="en-US" altLang="en-US"/>
          </a:p>
        </p:txBody>
      </p:sp>
      <p:grpSp>
        <p:nvGrpSpPr>
          <p:cNvPr id="24579" name="Группа 5"/>
          <p:cNvGrpSpPr>
            <a:grpSpLocks/>
          </p:cNvGrpSpPr>
          <p:nvPr/>
        </p:nvGrpSpPr>
        <p:grpSpPr bwMode="auto">
          <a:xfrm>
            <a:off x="-60325" y="0"/>
            <a:ext cx="9169400" cy="1052513"/>
            <a:chOff x="-56236" y="-24994"/>
            <a:chExt cx="9204666" cy="1211236"/>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56236" y="1173453"/>
              <a:ext cx="9204666" cy="12789"/>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24593" name="Рисунок 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96" y="28548"/>
              <a:ext cx="1277464" cy="109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81" name="Rectangle 2"/>
          <p:cNvSpPr txBox="1">
            <a:spLocks noChangeArrowheads="1"/>
          </p:cNvSpPr>
          <p:nvPr/>
        </p:nvSpPr>
        <p:spPr bwMode="auto">
          <a:xfrm>
            <a:off x="2699792" y="-45572"/>
            <a:ext cx="5784018" cy="11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170" bIns="90170" anchor="ctr"/>
          <a:lstStyle>
            <a:lvl1pPr defTabSz="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08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08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1" fontAlgn="auto" hangingPunct="1">
              <a:spcAft>
                <a:spcPts val="0"/>
              </a:spcAft>
              <a:buNone/>
              <a:defRPr/>
            </a:pPr>
            <a:r>
              <a:rPr lang="ru-RU" altLang="en-US" sz="3600" dirty="0">
                <a:latin typeface="Times New Roman" panose="02020603050405020304" pitchFamily="18" charset="0"/>
              </a:rPr>
              <a:t>Параметры </a:t>
            </a:r>
            <a:r>
              <a:rPr lang="ru-RU" altLang="en-US" sz="3600" dirty="0" smtClean="0">
                <a:latin typeface="Times New Roman" panose="02020603050405020304" pitchFamily="18" charset="0"/>
              </a:rPr>
              <a:t>кандидата. Окно</a:t>
            </a:r>
            <a:endParaRPr lang="ru-RU" altLang="en-US" sz="3600" dirty="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sz="quarter" idx="10"/>
          </p:nvPr>
        </p:nvSpPr>
        <p:spPr/>
        <p:txBody>
          <a:bodyPr/>
          <a:lstStyle/>
          <a:p>
            <a:pPr marL="609600" indent="-609600" eaLnBrk="1" hangingPunct="1">
              <a:buFontTx/>
              <a:buNone/>
            </a:pPr>
            <a:r>
              <a:rPr lang="ru-RU" altLang="en-US" sz="3600" dirty="0" smtClean="0">
                <a:latin typeface="Times New Roman" panose="02020603050405020304" pitchFamily="18" charset="0"/>
              </a:rPr>
              <a:t>Пример:</a:t>
            </a:r>
          </a:p>
          <a:p>
            <a:pPr marL="609600" indent="-609600" eaLnBrk="1" hangingPunct="1">
              <a:buFontTx/>
              <a:buNone/>
            </a:pPr>
            <a:r>
              <a:rPr lang="ru-RU" altLang="en-US" sz="2800" i="1" dirty="0" smtClean="0">
                <a:latin typeface="Times New Roman" panose="02020603050405020304" pitchFamily="18" charset="0"/>
              </a:rPr>
              <a:t>принимать лекарство</a:t>
            </a:r>
            <a:r>
              <a:rPr lang="en-US" altLang="en-US" sz="2800" i="1" dirty="0" smtClean="0">
                <a:latin typeface="Times New Roman" panose="02020603050405020304" pitchFamily="18" charset="0"/>
              </a:rPr>
              <a:t>   </a:t>
            </a:r>
            <a:r>
              <a:rPr lang="en-US" altLang="en-US" sz="2800" b="1" i="1" dirty="0" smtClean="0">
                <a:latin typeface="Times New Roman" panose="02020603050405020304" pitchFamily="18" charset="0"/>
              </a:rPr>
              <a:t>d=0</a:t>
            </a:r>
            <a:endParaRPr lang="ru-RU" altLang="en-US" sz="2800" b="1" i="1" dirty="0" smtClean="0">
              <a:latin typeface="Times New Roman" panose="02020603050405020304" pitchFamily="18" charset="0"/>
            </a:endParaRPr>
          </a:p>
          <a:p>
            <a:pPr marL="609600" indent="-609600" eaLnBrk="1" hangingPunct="1">
              <a:buFontTx/>
              <a:buNone/>
            </a:pPr>
            <a:r>
              <a:rPr lang="ru-RU" altLang="en-US" sz="2800" i="1" dirty="0" smtClean="0">
                <a:latin typeface="Times New Roman" panose="02020603050405020304" pitchFamily="18" charset="0"/>
              </a:rPr>
              <a:t>принимать </a:t>
            </a:r>
            <a:r>
              <a:rPr lang="ru-RU" altLang="en-US" sz="2800" dirty="0" smtClean="0">
                <a:latin typeface="Times New Roman" panose="02020603050405020304" pitchFamily="18" charset="0"/>
              </a:rPr>
              <a:t>горькое</a:t>
            </a:r>
            <a:r>
              <a:rPr lang="ru-RU" altLang="en-US" sz="2800" i="1" dirty="0" smtClean="0">
                <a:latin typeface="Times New Roman" panose="02020603050405020304" pitchFamily="18" charset="0"/>
              </a:rPr>
              <a:t> лекарство</a:t>
            </a:r>
            <a:r>
              <a:rPr lang="en-US" altLang="en-US" sz="2800" i="1" dirty="0" smtClean="0">
                <a:latin typeface="Times New Roman" panose="02020603050405020304" pitchFamily="18" charset="0"/>
              </a:rPr>
              <a:t> </a:t>
            </a:r>
            <a:r>
              <a:rPr lang="en-US" altLang="en-US" sz="2800" b="1" i="1" dirty="0" smtClean="0">
                <a:latin typeface="Times New Roman" panose="02020603050405020304" pitchFamily="18" charset="0"/>
              </a:rPr>
              <a:t>d=1</a:t>
            </a:r>
            <a:endParaRPr lang="ru-RU" altLang="en-US" sz="2800" b="1" i="1" dirty="0" smtClean="0">
              <a:latin typeface="Times New Roman" panose="02020603050405020304" pitchFamily="18" charset="0"/>
            </a:endParaRPr>
          </a:p>
          <a:p>
            <a:pPr marL="609600" indent="-609600" eaLnBrk="1" hangingPunct="1">
              <a:buFontTx/>
              <a:buNone/>
            </a:pPr>
            <a:r>
              <a:rPr lang="ru-RU" altLang="en-US" sz="2800" i="1" dirty="0" smtClean="0">
                <a:latin typeface="Times New Roman" panose="02020603050405020304" pitchFamily="18" charset="0"/>
              </a:rPr>
              <a:t>принимать </a:t>
            </a:r>
            <a:r>
              <a:rPr lang="ru-RU" altLang="en-US" sz="2800" dirty="0" smtClean="0">
                <a:latin typeface="Times New Roman" panose="02020603050405020304" pitchFamily="18" charset="0"/>
              </a:rPr>
              <a:t>назначенное доктором</a:t>
            </a:r>
            <a:r>
              <a:rPr lang="en-US" altLang="en-US" sz="2800" i="1" dirty="0" smtClean="0">
                <a:latin typeface="Times New Roman" panose="02020603050405020304" pitchFamily="18" charset="0"/>
              </a:rPr>
              <a:t> </a:t>
            </a:r>
            <a:r>
              <a:rPr lang="ru-RU" altLang="en-US" sz="2800" i="1" dirty="0" smtClean="0">
                <a:latin typeface="Times New Roman" panose="02020603050405020304" pitchFamily="18" charset="0"/>
              </a:rPr>
              <a:t>лекарство</a:t>
            </a:r>
            <a:r>
              <a:rPr lang="ru-RU" altLang="en-US" sz="2800" dirty="0" smtClean="0">
                <a:latin typeface="Times New Roman" panose="02020603050405020304" pitchFamily="18" charset="0"/>
              </a:rPr>
              <a:t> </a:t>
            </a:r>
            <a:r>
              <a:rPr lang="en-US" altLang="en-US" sz="2800" dirty="0" smtClean="0">
                <a:latin typeface="Times New Roman" panose="02020603050405020304" pitchFamily="18" charset="0"/>
              </a:rPr>
              <a:t> </a:t>
            </a:r>
            <a:r>
              <a:rPr lang="en-US" altLang="en-US" sz="2800" b="1" i="1" dirty="0" smtClean="0">
                <a:latin typeface="Times New Roman" panose="02020603050405020304" pitchFamily="18" charset="0"/>
              </a:rPr>
              <a:t>d=2</a:t>
            </a:r>
            <a:endParaRPr lang="ru-RU" altLang="en-US" sz="2800" b="1" i="1" dirty="0" smtClean="0">
              <a:latin typeface="Times New Roman" panose="02020603050405020304" pitchFamily="18" charset="0"/>
            </a:endParaRPr>
          </a:p>
          <a:p>
            <a:pPr marL="609600" indent="-609600" eaLnBrk="1" hangingPunct="1">
              <a:buFontTx/>
              <a:buNone/>
            </a:pPr>
            <a:r>
              <a:rPr lang="ru-RU" altLang="en-US" sz="2800" i="1" dirty="0" smtClean="0">
                <a:latin typeface="Times New Roman" panose="02020603050405020304" pitchFamily="18" charset="0"/>
              </a:rPr>
              <a:t>лекарство, </a:t>
            </a:r>
            <a:r>
              <a:rPr lang="ru-RU" altLang="en-US" sz="2800" dirty="0" smtClean="0">
                <a:latin typeface="Times New Roman" panose="02020603050405020304" pitchFamily="18" charset="0"/>
              </a:rPr>
              <a:t>которые ты </a:t>
            </a:r>
            <a:r>
              <a:rPr lang="ru-RU" altLang="en-US" sz="2800" i="1" dirty="0" smtClean="0">
                <a:latin typeface="Times New Roman" panose="02020603050405020304" pitchFamily="18" charset="0"/>
              </a:rPr>
              <a:t>принимаешь	</a:t>
            </a:r>
            <a:r>
              <a:rPr lang="en-US" altLang="en-US" sz="2800" b="1" i="1" dirty="0" smtClean="0">
                <a:latin typeface="Times New Roman" panose="02020603050405020304" pitchFamily="18" charset="0"/>
              </a:rPr>
              <a:t>d= -3</a:t>
            </a:r>
          </a:p>
        </p:txBody>
      </p:sp>
      <p:sp>
        <p:nvSpPr>
          <p:cNvPr id="2" name="Дата 1"/>
          <p:cNvSpPr>
            <a:spLocks noGrp="1"/>
          </p:cNvSpPr>
          <p:nvPr>
            <p:ph type="dt" sz="quarter" idx="4294967295"/>
          </p:nvPr>
        </p:nvSpPr>
        <p:spPr>
          <a:xfrm>
            <a:off x="0" y="6356350"/>
            <a:ext cx="2133600" cy="365125"/>
          </a:xfrm>
        </p:spPr>
        <p:txBody>
          <a:bodyPr/>
          <a:lstStyle/>
          <a:p>
            <a:pPr>
              <a:defRPr/>
            </a:pPr>
            <a:fld id="{A528A9A0-63F5-46D5-B8D8-86874D989B71}" type="datetime1">
              <a:rPr lang="en-US" altLang="en-US"/>
              <a:pPr>
                <a:defRPr/>
              </a:pPr>
              <a:t>12/19/2018</a:t>
            </a:fld>
            <a:endParaRPr lang="en-US" altLang="en-US"/>
          </a:p>
        </p:txBody>
      </p:sp>
      <p:sp>
        <p:nvSpPr>
          <p:cNvPr id="9" name="Footer Placeholder 1"/>
          <p:cNvSpPr>
            <a:spLocks noGrp="1"/>
          </p:cNvSpPr>
          <p:nvPr>
            <p:ph type="ftr" sz="quarter" idx="4294967295"/>
          </p:nvPr>
        </p:nvSpPr>
        <p:spPr>
          <a:xfrm>
            <a:off x="0" y="6291263"/>
            <a:ext cx="3519488" cy="430212"/>
          </a:xfrm>
        </p:spPr>
        <p:txBody>
          <a:bodyPr/>
          <a:lstStyle/>
          <a:p>
            <a:pPr>
              <a:defRPr/>
            </a:pPr>
            <a:r>
              <a:rPr lang="ru-RU" altLang="en-US" sz="1000" dirty="0"/>
              <a:t>ВШЭ. Компьютерная лингвистика-2.  </a:t>
            </a:r>
            <a:r>
              <a:rPr lang="ru-RU" altLang="en-US" sz="1000" dirty="0" err="1"/>
              <a:t>Толдова</a:t>
            </a:r>
            <a:r>
              <a:rPr lang="ru-RU" altLang="en-US" sz="1000" dirty="0"/>
              <a:t> С.Ю</a:t>
            </a:r>
            <a:endParaRPr lang="en-US" altLang="en-US" sz="1000" dirty="0"/>
          </a:p>
        </p:txBody>
      </p:sp>
      <p:grpSp>
        <p:nvGrpSpPr>
          <p:cNvPr id="25603" name="Группа 4"/>
          <p:cNvGrpSpPr>
            <a:grpSpLocks/>
          </p:cNvGrpSpPr>
          <p:nvPr/>
        </p:nvGrpSpPr>
        <p:grpSpPr bwMode="auto">
          <a:xfrm>
            <a:off x="-60325" y="0"/>
            <a:ext cx="9169400" cy="1052513"/>
            <a:chOff x="-56236" y="-24994"/>
            <a:chExt cx="9204666" cy="1211236"/>
          </a:xfrm>
        </p:grpSpPr>
        <p:pic>
          <p:nvPicPr>
            <p:cNvPr id="6" name="Picture 2" descr="http://www.hse.ru/pubs/lib/data/access/ram/ticket/79/144196565691ca43a1b8670fb6a227fde3c5e8e9a0/cached-thumb-img.29274.0.252964193739569.jp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Прямая соединительная линия 6"/>
            <p:cNvCxnSpPr/>
            <p:nvPr/>
          </p:nvCxnSpPr>
          <p:spPr>
            <a:xfrm>
              <a:off x="-56236" y="1173453"/>
              <a:ext cx="9204666" cy="12789"/>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25618" name="Рисунок 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96" y="28548"/>
              <a:ext cx="1277464" cy="109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4" name="Rectangle 2"/>
          <p:cNvSpPr txBox="1">
            <a:spLocks noChangeArrowheads="1"/>
          </p:cNvSpPr>
          <p:nvPr/>
        </p:nvSpPr>
        <p:spPr bwMode="auto">
          <a:xfrm>
            <a:off x="784225" y="292100"/>
            <a:ext cx="8208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914400" eaLnBrk="1" hangingPunct="1">
              <a:spcBef>
                <a:spcPct val="0"/>
              </a:spcBef>
              <a:buFontTx/>
              <a:buNone/>
            </a:pPr>
            <a:r>
              <a:rPr lang="ru-RU" altLang="en-US" sz="4000">
                <a:latin typeface="Times New Roman" panose="02020603050405020304" pitchFamily="18" charset="0"/>
              </a:rPr>
              <a:t>Методологические вопросы</a:t>
            </a:r>
            <a:br>
              <a:rPr lang="ru-RU" altLang="en-US" sz="4000">
                <a:latin typeface="Times New Roman" panose="02020603050405020304" pitchFamily="18" charset="0"/>
              </a:rPr>
            </a:br>
            <a:endParaRPr lang="ru-RU" altLang="en-US" sz="2800">
              <a:latin typeface="Times New Roman" panose="02020603050405020304" pitchFamily="18" charset="0"/>
            </a:endParaRPr>
          </a:p>
        </p:txBody>
      </p:sp>
      <p:grpSp>
        <p:nvGrpSpPr>
          <p:cNvPr id="25605" name="Группа 10"/>
          <p:cNvGrpSpPr>
            <a:grpSpLocks/>
          </p:cNvGrpSpPr>
          <p:nvPr/>
        </p:nvGrpSpPr>
        <p:grpSpPr bwMode="auto">
          <a:xfrm>
            <a:off x="-95250" y="-87313"/>
            <a:ext cx="9204325" cy="6899276"/>
            <a:chOff x="-56236" y="-76509"/>
            <a:chExt cx="9204666" cy="6899318"/>
          </a:xfrm>
        </p:grpSpPr>
        <p:grpSp>
          <p:nvGrpSpPr>
            <p:cNvPr id="25609" name="Группа 11"/>
            <p:cNvGrpSpPr>
              <a:grpSpLocks/>
            </p:cNvGrpSpPr>
            <p:nvPr/>
          </p:nvGrpSpPr>
          <p:grpSpPr bwMode="auto">
            <a:xfrm>
              <a:off x="-56236" y="-76509"/>
              <a:ext cx="9204666" cy="6899318"/>
              <a:chOff x="-56236" y="-76509"/>
              <a:chExt cx="9204666" cy="6899318"/>
            </a:xfrm>
          </p:grpSpPr>
          <p:pic>
            <p:nvPicPr>
              <p:cNvPr id="14" name="Picture 2" descr="http://www.hse.ru/pubs/lib/data/access/ram/ticket/79/144196565691ca43a1b8670fb6a227fde3c5e8e9a0/cached-thumb-img.29274.0.252964193739569.jp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b="59214"/>
              <a:stretch/>
            </p:blipFill>
            <p:spPr bwMode="auto">
              <a:xfrm>
                <a:off x="-4430" y="-76509"/>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Прямая соединительная линия 14"/>
              <p:cNvCxnSpPr/>
              <p:nvPr/>
            </p:nvCxnSpPr>
            <p:spPr>
              <a:xfrm>
                <a:off x="-56236" y="1131586"/>
                <a:ext cx="9204666" cy="1270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25613" name="Группа 15"/>
              <p:cNvGrpSpPr>
                <a:grpSpLocks/>
              </p:cNvGrpSpPr>
              <p:nvPr/>
            </p:nvGrpSpPr>
            <p:grpSpPr bwMode="auto">
              <a:xfrm>
                <a:off x="62832" y="6189119"/>
                <a:ext cx="8420620" cy="633690"/>
                <a:chOff x="62832" y="6189119"/>
                <a:chExt cx="8420620" cy="633690"/>
              </a:xfrm>
            </p:grpSpPr>
            <p:sp>
              <p:nvSpPr>
                <p:cNvPr id="17" name="Прямоугольник 16"/>
                <p:cNvSpPr/>
                <p:nvPr/>
              </p:nvSpPr>
              <p:spPr>
                <a:xfrm>
                  <a:off x="62831" y="6276706"/>
                  <a:ext cx="7317058" cy="525465"/>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solidFill>
                      <a:schemeClr val="tx1"/>
                    </a:solidFill>
                  </a:endParaRPr>
                </a:p>
              </p:txBody>
            </p:sp>
            <p:pic>
              <p:nvPicPr>
                <p:cNvPr id="25615" name="Picture 6" descr="http://www.hse.ru/data/2012/01/19/1263884310/logo_%D1%81_hse_black_e.png"/>
                <p:cNvPicPr>
                  <a:picLocks noChangeAspect="1" noChangeArrowheads="1"/>
                </p:cNvPicPr>
                <p:nvPr/>
              </p:nvPicPr>
              <p:blipFill>
                <a:blip r:embed="rId5">
                  <a:extLst>
                    <a:ext uri="{28A0092B-C50C-407E-A947-70E740481C1C}">
                      <a14:useLocalDpi xmlns:a14="http://schemas.microsoft.com/office/drawing/2010/main" val="0"/>
                    </a:ext>
                  </a:extLst>
                </a:blip>
                <a:srcRect b="21013"/>
                <a:stretch>
                  <a:fillRect/>
                </a:stretch>
              </p:blipFill>
              <p:spPr bwMode="auto">
                <a:xfrm>
                  <a:off x="7860925" y="6189119"/>
                  <a:ext cx="622527" cy="63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25610" name="Рисунок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96" y="28548"/>
              <a:ext cx="1627684" cy="109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6" name="Rectangle 2"/>
          <p:cNvSpPr txBox="1">
            <a:spLocks noChangeArrowheads="1"/>
          </p:cNvSpPr>
          <p:nvPr/>
        </p:nvSpPr>
        <p:spPr bwMode="auto">
          <a:xfrm>
            <a:off x="2207614" y="6225"/>
            <a:ext cx="668655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170" bIns="90170" anchor="ctr"/>
          <a:lstStyle>
            <a:lvl1pPr defTabSz="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08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08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ru-RU" altLang="en-US" dirty="0" smtClean="0">
                <a:latin typeface="Times New Roman" panose="02020603050405020304" pitchFamily="18" charset="0"/>
              </a:rPr>
              <a:t>Параметры кандидата. Окно</a:t>
            </a:r>
            <a:endParaRPr lang="ru-RU" altLang="en-US" dirty="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sz="quarter" idx="10"/>
          </p:nvPr>
        </p:nvSpPr>
        <p:spPr/>
        <p:txBody>
          <a:bodyPr/>
          <a:lstStyle/>
          <a:p>
            <a:pPr marL="609600" indent="-609600" eaLnBrk="1" hangingPunct="1">
              <a:buFontTx/>
              <a:buNone/>
            </a:pPr>
            <a:r>
              <a:rPr lang="ru-RU" altLang="en-US" dirty="0" smtClean="0">
                <a:latin typeface="Times New Roman" panose="02020603050405020304" pitchFamily="18" charset="0"/>
              </a:rPr>
              <a:t>Пример:</a:t>
            </a:r>
            <a:endParaRPr lang="en-US" altLang="en-US" dirty="0" smtClean="0">
              <a:latin typeface="Times New Roman" panose="02020603050405020304" pitchFamily="18" charset="0"/>
            </a:endParaRPr>
          </a:p>
          <a:p>
            <a:pPr marL="609600" indent="-609600" eaLnBrk="1" hangingPunct="1">
              <a:buFontTx/>
              <a:buNone/>
            </a:pPr>
            <a:r>
              <a:rPr lang="en-US" altLang="en-US" dirty="0" smtClean="0">
                <a:latin typeface="Times New Roman" panose="02020603050405020304" pitchFamily="18" charset="0"/>
              </a:rPr>
              <a:t>d = 6 (+/-3)</a:t>
            </a:r>
            <a:endParaRPr lang="ru-RU" altLang="en-US" dirty="0" smtClean="0">
              <a:latin typeface="Times New Roman" panose="02020603050405020304" pitchFamily="18" charset="0"/>
            </a:endParaRPr>
          </a:p>
          <a:p>
            <a:pPr marL="609600" indent="-609600" eaLnBrk="1" hangingPunct="1">
              <a:buFontTx/>
              <a:buNone/>
            </a:pPr>
            <a:r>
              <a:rPr lang="ru-RU" altLang="en-US" sz="2800" i="1" dirty="0" smtClean="0">
                <a:latin typeface="Times New Roman" panose="02020603050405020304" pitchFamily="18" charset="0"/>
              </a:rPr>
              <a:t>принимать лекарство</a:t>
            </a:r>
            <a:endParaRPr lang="ru-RU" altLang="en-US" sz="2800" b="1" i="1" dirty="0" smtClean="0">
              <a:latin typeface="Times New Roman" panose="02020603050405020304" pitchFamily="18" charset="0"/>
            </a:endParaRPr>
          </a:p>
          <a:p>
            <a:pPr marL="609600" indent="-609600" eaLnBrk="1" hangingPunct="1">
              <a:buFontTx/>
              <a:buNone/>
            </a:pPr>
            <a:r>
              <a:rPr lang="ru-RU" altLang="en-US" sz="2800" i="1" dirty="0" smtClean="0">
                <a:latin typeface="Times New Roman" panose="02020603050405020304" pitchFamily="18" charset="0"/>
              </a:rPr>
              <a:t>принимать </a:t>
            </a:r>
            <a:r>
              <a:rPr lang="ru-RU" altLang="en-US" sz="2800" dirty="0" smtClean="0">
                <a:latin typeface="Times New Roman" panose="02020603050405020304" pitchFamily="18" charset="0"/>
              </a:rPr>
              <a:t>горькое</a:t>
            </a:r>
            <a:r>
              <a:rPr lang="ru-RU" altLang="en-US" sz="2800" i="1" dirty="0" smtClean="0">
                <a:latin typeface="Times New Roman" panose="02020603050405020304" pitchFamily="18" charset="0"/>
              </a:rPr>
              <a:t> лекарство</a:t>
            </a:r>
            <a:r>
              <a:rPr lang="en-US" altLang="en-US" sz="2800" i="1" dirty="0" smtClean="0">
                <a:latin typeface="Times New Roman" panose="02020603050405020304" pitchFamily="18" charset="0"/>
              </a:rPr>
              <a:t> </a:t>
            </a:r>
            <a:endParaRPr lang="ru-RU" altLang="en-US" sz="2800" b="1" i="1" dirty="0" smtClean="0">
              <a:latin typeface="Times New Roman" panose="02020603050405020304" pitchFamily="18" charset="0"/>
            </a:endParaRPr>
          </a:p>
          <a:p>
            <a:pPr marL="609600" indent="-609600" eaLnBrk="1" hangingPunct="1">
              <a:buFontTx/>
              <a:buNone/>
            </a:pPr>
            <a:r>
              <a:rPr lang="ru-RU" altLang="en-US" sz="2800" i="1" dirty="0" smtClean="0">
                <a:latin typeface="Times New Roman" panose="02020603050405020304" pitchFamily="18" charset="0"/>
              </a:rPr>
              <a:t>принимать </a:t>
            </a:r>
            <a:r>
              <a:rPr lang="ru-RU" altLang="en-US" sz="2800" dirty="0" smtClean="0">
                <a:latin typeface="Times New Roman" panose="02020603050405020304" pitchFamily="18" charset="0"/>
              </a:rPr>
              <a:t>назначенное доктором</a:t>
            </a:r>
            <a:r>
              <a:rPr lang="en-US" altLang="en-US" sz="2800" i="1" dirty="0" smtClean="0">
                <a:latin typeface="Times New Roman" panose="02020603050405020304" pitchFamily="18" charset="0"/>
              </a:rPr>
              <a:t> </a:t>
            </a:r>
            <a:r>
              <a:rPr lang="ru-RU" altLang="en-US" sz="2800" i="1" dirty="0" smtClean="0">
                <a:latin typeface="Times New Roman" panose="02020603050405020304" pitchFamily="18" charset="0"/>
              </a:rPr>
              <a:t>лекарство</a:t>
            </a:r>
            <a:r>
              <a:rPr lang="ru-RU" altLang="en-US" sz="2800" dirty="0" smtClean="0">
                <a:latin typeface="Times New Roman" panose="02020603050405020304" pitchFamily="18" charset="0"/>
              </a:rPr>
              <a:t> </a:t>
            </a:r>
            <a:r>
              <a:rPr lang="en-US" altLang="en-US" sz="2800" dirty="0" smtClean="0">
                <a:latin typeface="Times New Roman" panose="02020603050405020304" pitchFamily="18" charset="0"/>
              </a:rPr>
              <a:t> </a:t>
            </a:r>
            <a:endParaRPr lang="ru-RU" altLang="en-US" sz="2800" b="1" i="1" dirty="0" smtClean="0">
              <a:latin typeface="Times New Roman" panose="02020603050405020304" pitchFamily="18" charset="0"/>
            </a:endParaRPr>
          </a:p>
          <a:p>
            <a:pPr marL="609600" indent="-609600" eaLnBrk="1" hangingPunct="1">
              <a:buFontTx/>
              <a:buNone/>
            </a:pPr>
            <a:r>
              <a:rPr lang="ru-RU" altLang="en-US" sz="2800" i="1" dirty="0" smtClean="0">
                <a:latin typeface="Times New Roman" panose="02020603050405020304" pitchFamily="18" charset="0"/>
              </a:rPr>
              <a:t>лекарство, </a:t>
            </a:r>
            <a:r>
              <a:rPr lang="ru-RU" altLang="en-US" sz="2800" dirty="0" smtClean="0">
                <a:latin typeface="Times New Roman" panose="02020603050405020304" pitchFamily="18" charset="0"/>
              </a:rPr>
              <a:t>которые ты </a:t>
            </a:r>
            <a:r>
              <a:rPr lang="ru-RU" altLang="en-US" sz="2800" i="1" dirty="0" smtClean="0">
                <a:latin typeface="Times New Roman" panose="02020603050405020304" pitchFamily="18" charset="0"/>
              </a:rPr>
              <a:t>принимаешь</a:t>
            </a:r>
            <a:endParaRPr lang="en-US" altLang="en-US" sz="2800" b="1" i="1" dirty="0" smtClean="0">
              <a:latin typeface="Times New Roman" panose="02020603050405020304" pitchFamily="18" charset="0"/>
            </a:endParaRPr>
          </a:p>
        </p:txBody>
      </p:sp>
      <p:sp>
        <p:nvSpPr>
          <p:cNvPr id="2" name="Дата 1"/>
          <p:cNvSpPr>
            <a:spLocks noGrp="1"/>
          </p:cNvSpPr>
          <p:nvPr>
            <p:ph type="dt" sz="quarter" idx="4294967295"/>
          </p:nvPr>
        </p:nvSpPr>
        <p:spPr>
          <a:xfrm>
            <a:off x="0" y="6356350"/>
            <a:ext cx="2133600" cy="365125"/>
          </a:xfrm>
        </p:spPr>
        <p:txBody>
          <a:bodyPr/>
          <a:lstStyle/>
          <a:p>
            <a:pPr>
              <a:defRPr/>
            </a:pPr>
            <a:fld id="{A528A9A0-63F5-46D5-B8D8-86874D989B71}" type="datetime1">
              <a:rPr lang="en-US" altLang="en-US"/>
              <a:pPr>
                <a:defRPr/>
              </a:pPr>
              <a:t>12/19/2018</a:t>
            </a:fld>
            <a:endParaRPr lang="en-US" altLang="en-US"/>
          </a:p>
        </p:txBody>
      </p:sp>
      <p:sp>
        <p:nvSpPr>
          <p:cNvPr id="19" name="Rectangle 2"/>
          <p:cNvSpPr txBox="1">
            <a:spLocks noChangeArrowheads="1"/>
          </p:cNvSpPr>
          <p:nvPr/>
        </p:nvSpPr>
        <p:spPr bwMode="auto">
          <a:xfrm>
            <a:off x="2699792" y="260647"/>
            <a:ext cx="5976664" cy="80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170" bIns="90170" anchor="ctr"/>
          <a:lstStyle>
            <a:lvl1pPr defTabSz="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08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08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1" fontAlgn="auto" hangingPunct="1">
              <a:spcAft>
                <a:spcPts val="0"/>
              </a:spcAft>
              <a:buNone/>
              <a:defRPr/>
            </a:pPr>
            <a:r>
              <a:rPr lang="ru-RU" altLang="en-US" sz="3600" dirty="0">
                <a:latin typeface="Times New Roman" panose="02020603050405020304" pitchFamily="18" charset="0"/>
              </a:rPr>
              <a:t>Параметры </a:t>
            </a:r>
            <a:r>
              <a:rPr lang="ru-RU" altLang="en-US" sz="3600" dirty="0" smtClean="0">
                <a:latin typeface="Times New Roman" panose="02020603050405020304" pitchFamily="18" charset="0"/>
              </a:rPr>
              <a:t>кандидата. Окно</a:t>
            </a:r>
            <a:endParaRPr lang="ru-RU" altLang="en-US" sz="3600" dirty="0">
              <a:latin typeface="Times New Roman" panose="02020603050405020304" pitchFamily="18" charset="0"/>
            </a:endParaRPr>
          </a:p>
        </p:txBody>
      </p:sp>
    </p:spTree>
    <p:extLst>
      <p:ext uri="{BB962C8B-B14F-4D97-AF65-F5344CB8AC3E}">
        <p14:creationId xmlns:p14="http://schemas.microsoft.com/office/powerpoint/2010/main" val="2595960040"/>
      </p:ext>
    </p:extLst>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sz="quarter" idx="10"/>
          </p:nvPr>
        </p:nvSpPr>
        <p:spPr/>
        <p:txBody>
          <a:bodyPr/>
          <a:lstStyle/>
          <a:p>
            <a:pPr marL="609600" indent="-609600" eaLnBrk="1" hangingPunct="1">
              <a:buFontTx/>
              <a:buNone/>
            </a:pPr>
            <a:r>
              <a:rPr lang="ru-RU" altLang="en-US" dirty="0" smtClean="0">
                <a:latin typeface="Times New Roman" panose="02020603050405020304" pitchFamily="18" charset="0"/>
              </a:rPr>
              <a:t>Пример:</a:t>
            </a:r>
            <a:endParaRPr lang="en-US" altLang="en-US" dirty="0" smtClean="0">
              <a:latin typeface="Times New Roman" panose="02020603050405020304" pitchFamily="18" charset="0"/>
            </a:endParaRPr>
          </a:p>
          <a:p>
            <a:pPr marL="609600" indent="-609600" eaLnBrk="1" hangingPunct="1">
              <a:buFontTx/>
              <a:buNone/>
            </a:pPr>
            <a:r>
              <a:rPr lang="en-US" altLang="en-US" dirty="0" smtClean="0">
                <a:latin typeface="Times New Roman" panose="02020603050405020304" pitchFamily="18" charset="0"/>
              </a:rPr>
              <a:t>d = 6 (+/-3)</a:t>
            </a:r>
            <a:endParaRPr lang="ru-RU" altLang="en-US" dirty="0" smtClean="0">
              <a:latin typeface="Times New Roman" panose="02020603050405020304" pitchFamily="18" charset="0"/>
            </a:endParaRPr>
          </a:p>
          <a:p>
            <a:pPr marL="609600" indent="-609600" eaLnBrk="1" hangingPunct="1">
              <a:buFontTx/>
              <a:buNone/>
            </a:pPr>
            <a:r>
              <a:rPr lang="ru-RU" altLang="en-US" sz="2800" i="1" dirty="0" smtClean="0">
                <a:latin typeface="Times New Roman" panose="02020603050405020304" pitchFamily="18" charset="0"/>
              </a:rPr>
              <a:t>принимать лекарство</a:t>
            </a:r>
            <a:r>
              <a:rPr lang="en-US" altLang="en-US" sz="2800" i="1" dirty="0" smtClean="0">
                <a:latin typeface="Times New Roman" panose="02020603050405020304" pitchFamily="18" charset="0"/>
              </a:rPr>
              <a:t> - 4</a:t>
            </a:r>
            <a:endParaRPr lang="ru-RU" altLang="en-US" sz="2800" b="1" i="1" dirty="0" smtClean="0">
              <a:latin typeface="Times New Roman" panose="02020603050405020304" pitchFamily="18" charset="0"/>
            </a:endParaRPr>
          </a:p>
          <a:p>
            <a:pPr marL="609600" indent="-609600" eaLnBrk="1" hangingPunct="1">
              <a:buFontTx/>
              <a:buNone/>
            </a:pPr>
            <a:r>
              <a:rPr lang="ru-RU" altLang="en-US" sz="2800" i="1" dirty="0" smtClean="0">
                <a:latin typeface="Times New Roman" panose="02020603050405020304" pitchFamily="18" charset="0"/>
              </a:rPr>
              <a:t>принимать </a:t>
            </a:r>
            <a:r>
              <a:rPr lang="ru-RU" altLang="en-US" sz="2800" dirty="0" smtClean="0">
                <a:latin typeface="Times New Roman" panose="02020603050405020304" pitchFamily="18" charset="0"/>
              </a:rPr>
              <a:t>горькое</a:t>
            </a:r>
            <a:endParaRPr lang="ru-RU" altLang="en-US" sz="2800" b="1" i="1" dirty="0" smtClean="0">
              <a:latin typeface="Times New Roman" panose="02020603050405020304" pitchFamily="18" charset="0"/>
            </a:endParaRPr>
          </a:p>
          <a:p>
            <a:pPr marL="609600" indent="-609600" eaLnBrk="1" hangingPunct="1">
              <a:buFontTx/>
              <a:buNone/>
            </a:pPr>
            <a:r>
              <a:rPr lang="ru-RU" altLang="en-US" sz="2800" i="1" dirty="0" smtClean="0">
                <a:latin typeface="Times New Roman" panose="02020603050405020304" pitchFamily="18" charset="0"/>
              </a:rPr>
              <a:t>принимать </a:t>
            </a:r>
            <a:r>
              <a:rPr lang="ru-RU" altLang="en-US" sz="2800" dirty="0" smtClean="0">
                <a:latin typeface="Times New Roman" panose="02020603050405020304" pitchFamily="18" charset="0"/>
              </a:rPr>
              <a:t>назначенное </a:t>
            </a:r>
            <a:endParaRPr lang="en-US" altLang="en-US" sz="2800" dirty="0" smtClean="0">
              <a:latin typeface="Times New Roman" panose="02020603050405020304" pitchFamily="18" charset="0"/>
            </a:endParaRPr>
          </a:p>
          <a:p>
            <a:pPr marL="609600" indent="-609600" eaLnBrk="1" hangingPunct="1">
              <a:buFontTx/>
              <a:buNone/>
            </a:pPr>
            <a:r>
              <a:rPr lang="ru-RU" altLang="en-US" sz="2800" i="1" dirty="0" smtClean="0">
                <a:latin typeface="Times New Roman" panose="02020603050405020304" pitchFamily="18" charset="0"/>
              </a:rPr>
              <a:t>принимать </a:t>
            </a:r>
            <a:r>
              <a:rPr lang="ru-RU" altLang="en-US" sz="2800" dirty="0" smtClean="0">
                <a:latin typeface="Times New Roman" panose="02020603050405020304" pitchFamily="18" charset="0"/>
              </a:rPr>
              <a:t>доктором</a:t>
            </a:r>
            <a:endParaRPr lang="ru-RU" altLang="en-US" sz="2800" b="1" i="1" dirty="0" smtClean="0">
              <a:latin typeface="Times New Roman" panose="02020603050405020304" pitchFamily="18" charset="0"/>
            </a:endParaRPr>
          </a:p>
          <a:p>
            <a:pPr marL="609600" indent="-609600" eaLnBrk="1" hangingPunct="1">
              <a:buFontTx/>
              <a:buNone/>
            </a:pPr>
            <a:r>
              <a:rPr lang="ru-RU" altLang="en-US" sz="2800" i="1" dirty="0" smtClean="0">
                <a:latin typeface="Times New Roman" panose="02020603050405020304" pitchFamily="18" charset="0"/>
              </a:rPr>
              <a:t>принимать </a:t>
            </a:r>
            <a:r>
              <a:rPr lang="ru-RU" altLang="en-US" sz="2800" dirty="0" smtClean="0">
                <a:latin typeface="Times New Roman" panose="02020603050405020304" pitchFamily="18" charset="0"/>
              </a:rPr>
              <a:t>которое</a:t>
            </a:r>
          </a:p>
          <a:p>
            <a:pPr marL="609600" indent="-609600" eaLnBrk="1" hangingPunct="1">
              <a:buFontTx/>
              <a:buNone/>
            </a:pPr>
            <a:r>
              <a:rPr lang="ru-RU" altLang="en-US" sz="2800" i="1" dirty="0" smtClean="0">
                <a:latin typeface="Times New Roman" panose="02020603050405020304" pitchFamily="18" charset="0"/>
              </a:rPr>
              <a:t>принимать </a:t>
            </a:r>
            <a:r>
              <a:rPr lang="ru-RU" altLang="en-US" sz="2800" dirty="0" smtClean="0">
                <a:latin typeface="Times New Roman" panose="02020603050405020304" pitchFamily="18" charset="0"/>
              </a:rPr>
              <a:t>ты</a:t>
            </a:r>
            <a:endParaRPr lang="en-US" altLang="en-US" sz="2800" dirty="0" smtClean="0">
              <a:latin typeface="Times New Roman" panose="02020603050405020304" pitchFamily="18" charset="0"/>
            </a:endParaRPr>
          </a:p>
        </p:txBody>
      </p:sp>
      <p:sp>
        <p:nvSpPr>
          <p:cNvPr id="2" name="Дата 1"/>
          <p:cNvSpPr>
            <a:spLocks noGrp="1"/>
          </p:cNvSpPr>
          <p:nvPr>
            <p:ph type="dt" sz="quarter" idx="4294967295"/>
          </p:nvPr>
        </p:nvSpPr>
        <p:spPr>
          <a:xfrm>
            <a:off x="0" y="6356350"/>
            <a:ext cx="2133600" cy="365125"/>
          </a:xfrm>
        </p:spPr>
        <p:txBody>
          <a:bodyPr/>
          <a:lstStyle/>
          <a:p>
            <a:pPr>
              <a:defRPr/>
            </a:pPr>
            <a:fld id="{A528A9A0-63F5-46D5-B8D8-86874D989B71}" type="datetime1">
              <a:rPr lang="en-US" altLang="en-US"/>
              <a:pPr>
                <a:defRPr/>
              </a:pPr>
              <a:t>12/19/2018</a:t>
            </a:fld>
            <a:endParaRPr lang="en-US" altLang="en-US"/>
          </a:p>
        </p:txBody>
      </p:sp>
      <p:sp>
        <p:nvSpPr>
          <p:cNvPr id="19" name="Rectangle 2"/>
          <p:cNvSpPr txBox="1">
            <a:spLocks noChangeArrowheads="1"/>
          </p:cNvSpPr>
          <p:nvPr/>
        </p:nvSpPr>
        <p:spPr bwMode="auto">
          <a:xfrm>
            <a:off x="2699792" y="260647"/>
            <a:ext cx="5976664" cy="80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170" bIns="90170" anchor="ctr"/>
          <a:lstStyle>
            <a:lvl1pPr defTabSz="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08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08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1" fontAlgn="auto" hangingPunct="1">
              <a:spcAft>
                <a:spcPts val="0"/>
              </a:spcAft>
              <a:buNone/>
              <a:defRPr/>
            </a:pPr>
            <a:r>
              <a:rPr lang="ru-RU" altLang="en-US" sz="3600" dirty="0">
                <a:latin typeface="Times New Roman" panose="02020603050405020304" pitchFamily="18" charset="0"/>
              </a:rPr>
              <a:t>Параметры </a:t>
            </a:r>
            <a:r>
              <a:rPr lang="ru-RU" altLang="en-US" sz="3600" dirty="0" smtClean="0">
                <a:latin typeface="Times New Roman" panose="02020603050405020304" pitchFamily="18" charset="0"/>
              </a:rPr>
              <a:t>кандидата. Окно</a:t>
            </a:r>
            <a:endParaRPr lang="ru-RU" altLang="en-US" sz="3600" dirty="0">
              <a:latin typeface="Times New Roman" panose="02020603050405020304" pitchFamily="18" charset="0"/>
            </a:endParaRPr>
          </a:p>
        </p:txBody>
      </p:sp>
    </p:spTree>
    <p:extLst>
      <p:ext uri="{BB962C8B-B14F-4D97-AF65-F5344CB8AC3E}">
        <p14:creationId xmlns:p14="http://schemas.microsoft.com/office/powerpoint/2010/main" val="1411286588"/>
      </p:ext>
    </p:extLst>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Content Placeholder 2"/>
          <p:cNvSpPr>
            <a:spLocks noGrp="1"/>
          </p:cNvSpPr>
          <p:nvPr>
            <p:ph sz="quarter" idx="10"/>
          </p:nvPr>
        </p:nvSpPr>
        <p:spPr/>
        <p:txBody>
          <a:bodyPr/>
          <a:lstStyle/>
          <a:p>
            <a:pPr eaLnBrk="1" hangingPunct="1"/>
            <a:r>
              <a:rPr lang="ru-RU" altLang="en-US" sz="2000" dirty="0" smtClean="0">
                <a:latin typeface="Times New Roman" panose="02020603050405020304" pitchFamily="18" charset="0"/>
                <a:cs typeface="Times New Roman" panose="02020603050405020304" pitchFamily="18" charset="0"/>
              </a:rPr>
              <a:t>Разные границы параметра (</a:t>
            </a:r>
            <a:r>
              <a:rPr lang="en-US" altLang="en-US" sz="2000" dirty="0" smtClean="0">
                <a:latin typeface="Times New Roman" panose="02020603050405020304" pitchFamily="18" charset="0"/>
                <a:cs typeface="Times New Roman" panose="02020603050405020304" pitchFamily="18" charset="0"/>
              </a:rPr>
              <a:t>window size parameter</a:t>
            </a:r>
            <a:r>
              <a:rPr lang="ru-RU" altLang="en-US" sz="2000" dirty="0" smtClean="0">
                <a:latin typeface="Times New Roman" panose="02020603050405020304" pitchFamily="18" charset="0"/>
                <a:cs typeface="Times New Roman" panose="02020603050405020304" pitchFamily="18" charset="0"/>
              </a:rPr>
              <a:t>) - разные типы отношений между словами:</a:t>
            </a:r>
            <a:endParaRPr lang="en-GB" altLang="en-US" sz="2000" dirty="0" smtClean="0">
              <a:latin typeface="Times New Roman" panose="02020603050405020304" pitchFamily="18" charset="0"/>
              <a:cs typeface="Times New Roman" panose="02020603050405020304" pitchFamily="18" charset="0"/>
            </a:endParaRPr>
          </a:p>
          <a:p>
            <a:pPr eaLnBrk="1" hangingPunct="1"/>
            <a:r>
              <a:rPr lang="ru-RU" altLang="en-US" sz="2000" dirty="0" smtClean="0">
                <a:latin typeface="Times New Roman" panose="02020603050405020304" pitchFamily="18" charset="0"/>
                <a:cs typeface="Times New Roman" panose="02020603050405020304" pitchFamily="18" charset="0"/>
              </a:rPr>
              <a:t>+1, -1: </a:t>
            </a:r>
          </a:p>
          <a:p>
            <a:pPr lvl="1" eaLnBrk="1" hangingPunct="1">
              <a:buFont typeface="Verdana" panose="020B0604030504040204" pitchFamily="34" charset="0"/>
              <a:buChar char="◊"/>
            </a:pPr>
            <a:r>
              <a:rPr lang="ru-RU" altLang="en-US" sz="2000" dirty="0" smtClean="0">
                <a:latin typeface="Times New Roman" panose="02020603050405020304" pitchFamily="18" charset="0"/>
                <a:cs typeface="Times New Roman" panose="02020603050405020304" pitchFamily="18" charset="0"/>
              </a:rPr>
              <a:t>фразеологизмы, составные лексические единицы (ср. </a:t>
            </a:r>
            <a:r>
              <a:rPr lang="ru-RU" altLang="en-US" sz="2000" i="1" dirty="0" smtClean="0">
                <a:latin typeface="Times New Roman" panose="02020603050405020304" pitchFamily="18" charset="0"/>
                <a:cs typeface="Times New Roman" panose="02020603050405020304" pitchFamily="18" charset="0"/>
              </a:rPr>
              <a:t>бить баклуши</a:t>
            </a:r>
            <a:r>
              <a:rPr lang="ru-RU" altLang="en-US" sz="2000" dirty="0" smtClean="0">
                <a:latin typeface="Times New Roman" panose="02020603050405020304" pitchFamily="18" charset="0"/>
                <a:cs typeface="Times New Roman" panose="02020603050405020304" pitchFamily="18" charset="0"/>
              </a:rPr>
              <a:t>, </a:t>
            </a:r>
            <a:r>
              <a:rPr lang="ru-RU" altLang="en-US" sz="2000" i="1" dirty="0" smtClean="0">
                <a:latin typeface="Times New Roman" panose="02020603050405020304" pitchFamily="18" charset="0"/>
                <a:cs typeface="Times New Roman" panose="02020603050405020304" pitchFamily="18" charset="0"/>
              </a:rPr>
              <a:t>засучить рукава, железная дорога, НИУ ВШЭ</a:t>
            </a:r>
            <a:r>
              <a:rPr lang="ru-RU" altLang="en-US" sz="2000" dirty="0" smtClean="0">
                <a:latin typeface="Times New Roman" panose="02020603050405020304" pitchFamily="18" charset="0"/>
                <a:cs typeface="Times New Roman" panose="02020603050405020304" pitchFamily="18" charset="0"/>
              </a:rPr>
              <a:t>);</a:t>
            </a:r>
            <a:endParaRPr lang="en-GB" altLang="en-US" sz="2000" dirty="0" smtClean="0">
              <a:latin typeface="Times New Roman" panose="02020603050405020304" pitchFamily="18" charset="0"/>
              <a:cs typeface="Times New Roman" panose="02020603050405020304" pitchFamily="18" charset="0"/>
            </a:endParaRPr>
          </a:p>
          <a:p>
            <a:pPr eaLnBrk="1" hangingPunct="1"/>
            <a:r>
              <a:rPr lang="ru-RU" altLang="en-US" sz="2000" dirty="0" smtClean="0">
                <a:latin typeface="Times New Roman" panose="02020603050405020304" pitchFamily="18" charset="0"/>
                <a:cs typeface="Times New Roman" panose="02020603050405020304" pitchFamily="18" charset="0"/>
              </a:rPr>
              <a:t>+</a:t>
            </a:r>
            <a:r>
              <a:rPr lang="en-US" altLang="en-US" sz="2000" dirty="0" smtClean="0">
                <a:latin typeface="Times New Roman" panose="02020603050405020304" pitchFamily="18" charset="0"/>
                <a:cs typeface="Times New Roman" panose="02020603050405020304" pitchFamily="18" charset="0"/>
              </a:rPr>
              <a:t>X</a:t>
            </a:r>
            <a:r>
              <a:rPr lang="ru-RU" altLang="en-US" sz="2000" dirty="0" smtClean="0">
                <a:latin typeface="Times New Roman" panose="02020603050405020304" pitchFamily="18" charset="0"/>
                <a:cs typeface="Times New Roman" panose="02020603050405020304" pitchFamily="18" charset="0"/>
              </a:rPr>
              <a:t> (фиксированное расстояние, обычно не больше 3) </a:t>
            </a:r>
          </a:p>
          <a:p>
            <a:pPr lvl="1" eaLnBrk="1" hangingPunct="1">
              <a:buFont typeface="Verdana" panose="020B0604030504040204" pitchFamily="34" charset="0"/>
              <a:buChar char="◊"/>
            </a:pPr>
            <a:r>
              <a:rPr lang="ru-RU" altLang="en-US" sz="2000" dirty="0" smtClean="0">
                <a:latin typeface="Times New Roman" panose="02020603050405020304" pitchFamily="18" charset="0"/>
                <a:cs typeface="Times New Roman" panose="02020603050405020304" pitchFamily="18" charset="0"/>
              </a:rPr>
              <a:t>фразеологизмы типа </a:t>
            </a:r>
            <a:r>
              <a:rPr lang="en-US" altLang="en-US" sz="2000" i="1" dirty="0" smtClean="0">
                <a:latin typeface="Times New Roman" panose="02020603050405020304" pitchFamily="18" charset="0"/>
                <a:cs typeface="Times New Roman" panose="02020603050405020304" pitchFamily="18" charset="0"/>
              </a:rPr>
              <a:t>bread and butter</a:t>
            </a:r>
            <a:r>
              <a:rPr lang="ru-RU" altLang="en-US" sz="2000" dirty="0" smtClean="0">
                <a:latin typeface="Times New Roman" panose="02020603050405020304" pitchFamily="18" charset="0"/>
                <a:cs typeface="Times New Roman" panose="02020603050405020304" pitchFamily="18" charset="0"/>
              </a:rPr>
              <a:t>;</a:t>
            </a:r>
            <a:endParaRPr lang="en-GB" altLang="en-US" sz="2000" dirty="0" smtClean="0">
              <a:latin typeface="Times New Roman" panose="02020603050405020304" pitchFamily="18" charset="0"/>
              <a:cs typeface="Times New Roman" panose="02020603050405020304" pitchFamily="18" charset="0"/>
            </a:endParaRPr>
          </a:p>
          <a:p>
            <a:pPr eaLnBrk="1" hangingPunct="1"/>
            <a:r>
              <a:rPr lang="ru-RU" altLang="en-US" sz="2000" dirty="0" smtClean="0">
                <a:latin typeface="Times New Roman" panose="02020603050405020304" pitchFamily="18" charset="0"/>
                <a:cs typeface="Times New Roman" panose="02020603050405020304" pitchFamily="18" charset="0"/>
              </a:rPr>
              <a:t>до +5, -5 - устойчивые конструкции:</a:t>
            </a:r>
          </a:p>
          <a:p>
            <a:pPr lvl="1" eaLnBrk="1" hangingPunct="1">
              <a:buFont typeface="Verdana" panose="020B0604030504040204" pitchFamily="34" charset="0"/>
              <a:buChar char="◊"/>
            </a:pPr>
            <a:r>
              <a:rPr lang="ru-RU" altLang="en-US" sz="2000" dirty="0" err="1" smtClean="0">
                <a:latin typeface="Times New Roman" panose="02020603050405020304" pitchFamily="18" charset="0"/>
                <a:cs typeface="Times New Roman" panose="02020603050405020304" pitchFamily="18" charset="0"/>
              </a:rPr>
              <a:t>глагол+прямое</a:t>
            </a:r>
            <a:r>
              <a:rPr lang="ru-RU" altLang="en-US" sz="2000" dirty="0" smtClean="0">
                <a:latin typeface="Times New Roman" panose="02020603050405020304" pitchFamily="18" charset="0"/>
                <a:cs typeface="Times New Roman" panose="02020603050405020304" pitchFamily="18" charset="0"/>
              </a:rPr>
              <a:t> дополнение (</a:t>
            </a:r>
            <a:r>
              <a:rPr lang="ru-RU" altLang="en-US" sz="2000" i="1" dirty="0" smtClean="0">
                <a:latin typeface="Times New Roman" panose="02020603050405020304" pitchFamily="18" charset="0"/>
                <a:cs typeface="Times New Roman" panose="02020603050405020304" pitchFamily="18" charset="0"/>
              </a:rPr>
              <a:t>оказывать ...сопротивление</a:t>
            </a:r>
            <a:r>
              <a:rPr lang="ru-RU" altLang="en-US" sz="2000" dirty="0" smtClean="0">
                <a:latin typeface="Times New Roman" panose="02020603050405020304" pitchFamily="18" charset="0"/>
                <a:cs typeface="Times New Roman" panose="02020603050405020304" pitchFamily="18" charset="0"/>
              </a:rPr>
              <a:t>, </a:t>
            </a:r>
            <a:r>
              <a:rPr lang="ru-RU" altLang="en-US" sz="2000" i="1" dirty="0" smtClean="0">
                <a:latin typeface="Times New Roman" panose="02020603050405020304" pitchFamily="18" charset="0"/>
                <a:cs typeface="Times New Roman" panose="02020603050405020304" pitchFamily="18" charset="0"/>
              </a:rPr>
              <a:t>бросать ... взгляды </a:t>
            </a:r>
            <a:r>
              <a:rPr lang="ru-RU" altLang="en-US" sz="2000" dirty="0" smtClean="0">
                <a:latin typeface="Times New Roman" panose="02020603050405020304" pitchFamily="18" charset="0"/>
                <a:cs typeface="Times New Roman" panose="02020603050405020304" pitchFamily="18" charset="0"/>
              </a:rPr>
              <a:t>и т.п.) или </a:t>
            </a:r>
            <a:r>
              <a:rPr lang="ru-RU" altLang="en-US" sz="2000" dirty="0" err="1" smtClean="0">
                <a:latin typeface="Times New Roman" panose="02020603050405020304" pitchFamily="18" charset="0"/>
                <a:cs typeface="Times New Roman" panose="02020603050405020304" pitchFamily="18" charset="0"/>
              </a:rPr>
              <a:t>предлог+сущ</a:t>
            </a:r>
            <a:r>
              <a:rPr lang="ru-RU" altLang="en-US" sz="2000" dirty="0" smtClean="0">
                <a:latin typeface="Times New Roman" panose="02020603050405020304" pitchFamily="18" charset="0"/>
                <a:cs typeface="Times New Roman" panose="02020603050405020304" pitchFamily="18" charset="0"/>
              </a:rPr>
              <a:t> (ср. </a:t>
            </a:r>
            <a:r>
              <a:rPr lang="ru-RU" altLang="en-US" sz="2000" i="1" dirty="0" smtClean="0">
                <a:latin typeface="Times New Roman" panose="02020603050405020304" pitchFamily="18" charset="0"/>
                <a:cs typeface="Times New Roman" panose="02020603050405020304" pitchFamily="18" charset="0"/>
              </a:rPr>
              <a:t>на ... лугах </a:t>
            </a:r>
            <a:r>
              <a:rPr lang="en-US" altLang="en-US" sz="2000" dirty="0" smtClean="0">
                <a:latin typeface="Times New Roman" panose="02020603050405020304" pitchFamily="18" charset="0"/>
                <a:cs typeface="Times New Roman" panose="02020603050405020304" pitchFamily="18" charset="0"/>
              </a:rPr>
              <a:t>vs</a:t>
            </a:r>
            <a:r>
              <a:rPr lang="ru-RU" altLang="en-US" sz="2000" dirty="0" smtClean="0">
                <a:latin typeface="Times New Roman" panose="02020603050405020304" pitchFamily="18" charset="0"/>
                <a:cs typeface="Times New Roman" panose="02020603050405020304" pitchFamily="18" charset="0"/>
              </a:rPr>
              <a:t>. </a:t>
            </a:r>
            <a:r>
              <a:rPr lang="ru-RU" altLang="en-US" sz="2000" i="1" dirty="0" smtClean="0">
                <a:latin typeface="Times New Roman" panose="02020603050405020304" pitchFamily="18" charset="0"/>
                <a:cs typeface="Times New Roman" panose="02020603050405020304" pitchFamily="18" charset="0"/>
              </a:rPr>
              <a:t>в ... полях</a:t>
            </a:r>
            <a:r>
              <a:rPr lang="ru-RU" altLang="en-US" sz="2000" dirty="0" smtClean="0">
                <a:latin typeface="Times New Roman" panose="02020603050405020304" pitchFamily="18" charset="0"/>
                <a:cs typeface="Times New Roman" panose="02020603050405020304" pitchFamily="18" charset="0"/>
              </a:rPr>
              <a:t>) </a:t>
            </a:r>
            <a:endParaRPr lang="en-GB" altLang="en-US" sz="2000" dirty="0" smtClean="0">
              <a:latin typeface="Times New Roman" panose="02020603050405020304" pitchFamily="18" charset="0"/>
              <a:cs typeface="Times New Roman" panose="02020603050405020304" pitchFamily="18" charset="0"/>
            </a:endParaRPr>
          </a:p>
          <a:p>
            <a:pPr eaLnBrk="1" hangingPunct="1"/>
            <a:r>
              <a:rPr lang="ru-RU" altLang="en-US" sz="2000" dirty="0" smtClean="0">
                <a:latin typeface="Times New Roman" panose="02020603050405020304" pitchFamily="18" charset="0"/>
                <a:cs typeface="Times New Roman" panose="02020603050405020304" pitchFamily="18" charset="0"/>
              </a:rPr>
              <a:t>+предложение, -предложение (вплоть до абзаца):</a:t>
            </a:r>
          </a:p>
          <a:p>
            <a:pPr lvl="1" eaLnBrk="1" hangingPunct="1">
              <a:buFont typeface="Verdana" panose="020B0604030504040204" pitchFamily="34" charset="0"/>
              <a:buChar char="◊"/>
            </a:pPr>
            <a:r>
              <a:rPr lang="ru-RU" altLang="en-US" sz="2000" dirty="0" smtClean="0">
                <a:latin typeface="Times New Roman" panose="02020603050405020304" pitchFamily="18" charset="0"/>
                <a:cs typeface="Times New Roman" panose="02020603050405020304" pitchFamily="18" charset="0"/>
              </a:rPr>
              <a:t> лексемы, относящиеся к одному семантическому полю</a:t>
            </a:r>
          </a:p>
          <a:p>
            <a:pPr marL="857250" lvl="2" indent="0" eaLnBrk="1" hangingPunct="1">
              <a:buFont typeface="Verdana" panose="020B0604030504040204" pitchFamily="34" charset="0"/>
              <a:buNone/>
            </a:pPr>
            <a:r>
              <a:rPr lang="ru-RU" altLang="en-US" sz="2000" i="1" dirty="0" smtClean="0">
                <a:latin typeface="Times New Roman" panose="02020603050405020304" pitchFamily="18" charset="0"/>
                <a:cs typeface="Times New Roman" panose="02020603050405020304" pitchFamily="18" charset="0"/>
              </a:rPr>
              <a:t>Врач – больница - медсестра </a:t>
            </a:r>
            <a:endParaRPr lang="en-GB" altLang="en-US" sz="2000" i="1" dirty="0" smtClean="0">
              <a:latin typeface="Times New Roman" panose="02020603050405020304" pitchFamily="18" charset="0"/>
              <a:cs typeface="Times New Roman" panose="02020603050405020304" pitchFamily="18" charset="0"/>
            </a:endParaRPr>
          </a:p>
        </p:txBody>
      </p:sp>
      <p:sp>
        <p:nvSpPr>
          <p:cNvPr id="3" name="Дата 2"/>
          <p:cNvSpPr>
            <a:spLocks noGrp="1"/>
          </p:cNvSpPr>
          <p:nvPr>
            <p:ph type="dt" sz="quarter" idx="4294967295"/>
          </p:nvPr>
        </p:nvSpPr>
        <p:spPr>
          <a:xfrm>
            <a:off x="0" y="6356350"/>
            <a:ext cx="2133600" cy="365125"/>
          </a:xfrm>
        </p:spPr>
        <p:txBody>
          <a:bodyPr/>
          <a:lstStyle/>
          <a:p>
            <a:pPr>
              <a:defRPr/>
            </a:pPr>
            <a:fld id="{30C5FF76-332F-4E78-9FF9-CA3AAB3DBBCC}" type="datetime1">
              <a:rPr lang="en-US" altLang="en-US"/>
              <a:pPr>
                <a:defRPr/>
              </a:pPr>
              <a:t>12/19/2018</a:t>
            </a:fld>
            <a:endParaRPr lang="en-US" altLang="en-US" dirty="0"/>
          </a:p>
        </p:txBody>
      </p:sp>
      <p:sp>
        <p:nvSpPr>
          <p:cNvPr id="26628" name="Rectangle 2"/>
          <p:cNvSpPr txBox="1">
            <a:spLocks noChangeArrowheads="1"/>
          </p:cNvSpPr>
          <p:nvPr/>
        </p:nvSpPr>
        <p:spPr bwMode="auto">
          <a:xfrm>
            <a:off x="1926127" y="42590"/>
            <a:ext cx="6686550" cy="100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170" bIns="90170" anchor="ctr"/>
          <a:lstStyle>
            <a:lvl1pPr defTabSz="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08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08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ru-RU" altLang="en-US" sz="3600" dirty="0" smtClean="0">
                <a:latin typeface="Times New Roman" panose="02020603050405020304" pitchFamily="18" charset="0"/>
              </a:rPr>
              <a:t>Параметры кандидата. Окно</a:t>
            </a:r>
            <a:endParaRPr lang="ru-RU" altLang="en-US" sz="3600" dirty="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5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5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56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56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sz="quarter" idx="10"/>
          </p:nvPr>
        </p:nvSpPr>
        <p:spPr/>
        <p:txBody>
          <a:bodyPr rtlCol="0">
            <a:normAutofit/>
          </a:bodyPr>
          <a:lstStyle/>
          <a:p>
            <a:pPr marL="609600" indent="-609600" eaLnBrk="1" fontAlgn="auto" hangingPunct="1">
              <a:spcAft>
                <a:spcPts val="0"/>
              </a:spcAft>
              <a:buFontTx/>
              <a:buNone/>
              <a:defRPr/>
            </a:pPr>
            <a:endParaRPr lang="ru-RU" altLang="en-US" sz="4000" dirty="0" smtClean="0">
              <a:latin typeface="Times New Roman" panose="02020603050405020304" pitchFamily="18" charset="0"/>
            </a:endParaRPr>
          </a:p>
          <a:p>
            <a:pPr marL="609600" indent="-609600" eaLnBrk="1" fontAlgn="auto" hangingPunct="1">
              <a:spcAft>
                <a:spcPts val="0"/>
              </a:spcAft>
              <a:buFontTx/>
              <a:buNone/>
              <a:defRPr/>
            </a:pPr>
            <a:r>
              <a:rPr lang="ru-RU" altLang="en-US" sz="3000" dirty="0" smtClean="0">
                <a:latin typeface="Times New Roman" panose="02020603050405020304" pitchFamily="18" charset="0"/>
              </a:rPr>
              <a:t>Можно все возможные,</a:t>
            </a:r>
          </a:p>
          <a:p>
            <a:pPr marL="609600" indent="-609600" eaLnBrk="1" fontAlgn="auto" hangingPunct="1">
              <a:spcAft>
                <a:spcPts val="0"/>
              </a:spcAft>
              <a:buFontTx/>
              <a:buNone/>
              <a:defRPr/>
            </a:pPr>
            <a:r>
              <a:rPr lang="ru-RU" altLang="en-US" sz="3000" dirty="0" smtClean="0">
                <a:latin typeface="Times New Roman" panose="02020603050405020304" pitchFamily="18" charset="0"/>
              </a:rPr>
              <a:t> но технически слишком сложно</a:t>
            </a:r>
          </a:p>
          <a:p>
            <a:pPr marL="609600" indent="-609600" eaLnBrk="1" fontAlgn="auto" hangingPunct="1">
              <a:spcAft>
                <a:spcPts val="0"/>
              </a:spcAft>
              <a:buFontTx/>
              <a:buNone/>
              <a:defRPr/>
            </a:pPr>
            <a:r>
              <a:rPr lang="en-US" altLang="en-US" sz="4000" dirty="0" smtClean="0">
                <a:latin typeface="Times New Roman" panose="02020603050405020304" pitchFamily="18" charset="0"/>
              </a:rPr>
              <a:t>NB </a:t>
            </a:r>
            <a:r>
              <a:rPr lang="ru-RU" altLang="en-US" sz="2400" dirty="0" smtClean="0">
                <a:latin typeface="Times New Roman" panose="02020603050405020304" pitchFamily="18" charset="0"/>
              </a:rPr>
              <a:t>в информационном поиске часто рассматривают все термы из документа</a:t>
            </a:r>
          </a:p>
          <a:p>
            <a:pPr marL="609600" indent="-609600" eaLnBrk="1" fontAlgn="auto" hangingPunct="1">
              <a:lnSpc>
                <a:spcPct val="150000"/>
              </a:lnSpc>
              <a:spcAft>
                <a:spcPts val="0"/>
              </a:spcAft>
              <a:buFontTx/>
              <a:buNone/>
              <a:defRPr/>
            </a:pPr>
            <a:endParaRPr lang="ru-RU" altLang="en-US" sz="4000" dirty="0" smtClean="0">
              <a:latin typeface="Times New Roman" panose="02020603050405020304" pitchFamily="18" charset="0"/>
            </a:endParaRPr>
          </a:p>
        </p:txBody>
      </p:sp>
      <p:sp>
        <p:nvSpPr>
          <p:cNvPr id="28" name="Дата 2"/>
          <p:cNvSpPr>
            <a:spLocks noGrp="1"/>
          </p:cNvSpPr>
          <p:nvPr>
            <p:ph type="dt" sz="quarter" idx="4294967295"/>
          </p:nvPr>
        </p:nvSpPr>
        <p:spPr>
          <a:xfrm>
            <a:off x="0" y="6356350"/>
            <a:ext cx="2133600" cy="365125"/>
          </a:xfrm>
        </p:spPr>
        <p:txBody>
          <a:bodyPr/>
          <a:lstStyle/>
          <a:p>
            <a:pPr>
              <a:defRPr/>
            </a:pPr>
            <a:fld id="{30C5FF76-332F-4E78-9FF9-CA3AAB3DBBCC}" type="datetime1">
              <a:rPr lang="en-US" altLang="en-US"/>
              <a:pPr>
                <a:defRPr/>
              </a:pPr>
              <a:t>12/19/2018</a:t>
            </a:fld>
            <a:endParaRPr lang="en-US" altLang="en-US" dirty="0"/>
          </a:p>
        </p:txBody>
      </p:sp>
      <p:sp>
        <p:nvSpPr>
          <p:cNvPr id="27650" name="Rectangle 2"/>
          <p:cNvSpPr>
            <a:spLocks noGrp="1" noChangeArrowheads="1"/>
          </p:cNvSpPr>
          <p:nvPr>
            <p:ph type="title" idx="4294967295"/>
          </p:nvPr>
        </p:nvSpPr>
        <p:spPr>
          <a:xfrm>
            <a:off x="0" y="1206500"/>
            <a:ext cx="8137525" cy="1873250"/>
          </a:xfrm>
        </p:spPr>
        <p:txBody>
          <a:bodyPr/>
          <a:lstStyle/>
          <a:p>
            <a:pPr eaLnBrk="1" hangingPunct="1"/>
            <a:r>
              <a:rPr lang="ru-RU" altLang="en-US" sz="3200" dirty="0" smtClean="0">
                <a:latin typeface="Times New Roman" panose="02020603050405020304" pitchFamily="18" charset="0"/>
              </a:rPr>
              <a:t>Какое расстояние рассматривать?</a:t>
            </a:r>
            <a:br>
              <a:rPr lang="ru-RU" altLang="en-US" sz="3200" dirty="0" smtClean="0">
                <a:latin typeface="Times New Roman" panose="02020603050405020304" pitchFamily="18" charset="0"/>
              </a:rPr>
            </a:br>
            <a:endParaRPr lang="ru-RU" altLang="en-US" sz="3200" dirty="0" smtClean="0">
              <a:latin typeface="Times New Roman" panose="02020603050405020304" pitchFamily="18" charset="0"/>
            </a:endParaRPr>
          </a:p>
        </p:txBody>
      </p:sp>
      <p:grpSp>
        <p:nvGrpSpPr>
          <p:cNvPr id="11" name="Группа 10"/>
          <p:cNvGrpSpPr>
            <a:grpSpLocks/>
          </p:cNvGrpSpPr>
          <p:nvPr/>
        </p:nvGrpSpPr>
        <p:grpSpPr bwMode="auto">
          <a:xfrm>
            <a:off x="-95250" y="-87313"/>
            <a:ext cx="9204325" cy="6899276"/>
            <a:chOff x="-56236" y="-76509"/>
            <a:chExt cx="9204666" cy="6899318"/>
          </a:xfrm>
        </p:grpSpPr>
        <p:grpSp>
          <p:nvGrpSpPr>
            <p:cNvPr id="12" name="Группа 11"/>
            <p:cNvGrpSpPr>
              <a:grpSpLocks/>
            </p:cNvGrpSpPr>
            <p:nvPr/>
          </p:nvGrpSpPr>
          <p:grpSpPr bwMode="auto">
            <a:xfrm>
              <a:off x="-56236" y="-76509"/>
              <a:ext cx="9204666" cy="6899318"/>
              <a:chOff x="-56236" y="-76509"/>
              <a:chExt cx="9204666" cy="6899318"/>
            </a:xfrm>
          </p:grpSpPr>
          <p:pic>
            <p:nvPicPr>
              <p:cNvPr id="14" name="Picture 2" descr="http://www.hse.ru/pubs/lib/data/access/ram/ticket/79/144196565691ca43a1b8670fb6a227fde3c5e8e9a0/cached-thumb-img.29274.0.252964193739569.jp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b="59214"/>
              <a:stretch/>
            </p:blipFill>
            <p:spPr bwMode="auto">
              <a:xfrm>
                <a:off x="-4430" y="-76509"/>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Прямая соединительная линия 14"/>
              <p:cNvCxnSpPr/>
              <p:nvPr/>
            </p:nvCxnSpPr>
            <p:spPr>
              <a:xfrm>
                <a:off x="-56236" y="1131586"/>
                <a:ext cx="9204666" cy="1270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8" name="Picture 6" descr="http://www.hse.ru/data/2012/01/19/1263884310/logo_%D1%81_hse_black_e.png"/>
              <p:cNvPicPr>
                <a:picLocks noChangeAspect="1" noChangeArrowheads="1"/>
              </p:cNvPicPr>
              <p:nvPr/>
            </p:nvPicPr>
            <p:blipFill>
              <a:blip r:embed="rId4" cstate="print">
                <a:extLst>
                  <a:ext uri="{28A0092B-C50C-407E-A947-70E740481C1C}">
                    <a14:useLocalDpi xmlns:a14="http://schemas.microsoft.com/office/drawing/2010/main" val="0"/>
                  </a:ext>
                </a:extLst>
              </a:blip>
              <a:srcRect b="21013"/>
              <a:stretch>
                <a:fillRect/>
              </a:stretch>
            </p:blipFill>
            <p:spPr bwMode="auto">
              <a:xfrm>
                <a:off x="7995688" y="6302106"/>
                <a:ext cx="487764" cy="520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 name="Рисунок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996" y="28548"/>
              <a:ext cx="1627684" cy="109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 name="Rectangle 2"/>
          <p:cNvSpPr txBox="1">
            <a:spLocks noChangeArrowheads="1"/>
          </p:cNvSpPr>
          <p:nvPr/>
        </p:nvSpPr>
        <p:spPr bwMode="auto">
          <a:xfrm>
            <a:off x="1926127" y="42590"/>
            <a:ext cx="6686550" cy="100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170" bIns="90170" anchor="ctr"/>
          <a:lstStyle>
            <a:lvl1pPr defTabSz="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08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08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ru-RU" altLang="en-US" sz="3600" dirty="0" smtClean="0">
                <a:latin typeface="Times New Roman" panose="02020603050405020304" pitchFamily="18" charset="0"/>
              </a:rPr>
              <a:t>Параметры кандидата. Окно</a:t>
            </a:r>
            <a:endParaRPr lang="ru-RU" altLang="en-US" sz="3600" dirty="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0"/>
          </p:nvPr>
        </p:nvSpPr>
        <p:spPr/>
        <p:txBody>
          <a:bodyPr rtlCol="0">
            <a:normAutofit/>
          </a:bodyPr>
          <a:lstStyle/>
          <a:p>
            <a:pPr eaLnBrk="1" fontAlgn="auto" hangingPunct="1">
              <a:spcAft>
                <a:spcPts val="0"/>
              </a:spcAft>
              <a:defRPr/>
            </a:pPr>
            <a:r>
              <a:rPr lang="ru-RU" dirty="0" smtClean="0"/>
              <a:t>Размер окна</a:t>
            </a:r>
            <a:r>
              <a:rPr lang="en-US" dirty="0" smtClean="0"/>
              <a:t> = [-5;5]</a:t>
            </a:r>
            <a:endParaRPr lang="en-US" dirty="0"/>
          </a:p>
          <a:p>
            <a:pPr eaLnBrk="1" fontAlgn="auto" hangingPunct="1">
              <a:spcAft>
                <a:spcPts val="0"/>
              </a:spcAft>
              <a:defRPr/>
            </a:pPr>
            <a:endParaRPr lang="en-US" dirty="0" smtClean="0"/>
          </a:p>
          <a:p>
            <a:pPr eaLnBrk="1" fontAlgn="auto" hangingPunct="1">
              <a:spcAft>
                <a:spcPts val="0"/>
              </a:spcAft>
              <a:defRPr/>
            </a:pPr>
            <a:endParaRPr lang="en-US" dirty="0"/>
          </a:p>
          <a:p>
            <a:pPr eaLnBrk="1" fontAlgn="auto" hangingPunct="1">
              <a:spcAft>
                <a:spcPts val="0"/>
              </a:spcAft>
              <a:defRPr/>
            </a:pPr>
            <a:endParaRPr lang="en-US" dirty="0" smtClean="0"/>
          </a:p>
          <a:p>
            <a:pPr eaLnBrk="1" fontAlgn="auto" hangingPunct="1">
              <a:spcAft>
                <a:spcPts val="0"/>
              </a:spcAft>
              <a:defRPr/>
            </a:pPr>
            <a:endParaRPr lang="en-US" dirty="0"/>
          </a:p>
          <a:p>
            <a:pPr eaLnBrk="1" fontAlgn="auto" hangingPunct="1">
              <a:spcAft>
                <a:spcPts val="0"/>
              </a:spcAft>
              <a:defRPr/>
            </a:pPr>
            <a:endParaRPr lang="en-US" dirty="0" smtClean="0"/>
          </a:p>
          <a:p>
            <a:pPr eaLnBrk="1" fontAlgn="auto" hangingPunct="1">
              <a:spcAft>
                <a:spcPts val="0"/>
              </a:spcAft>
              <a:defRPr/>
            </a:pPr>
            <a:endParaRPr lang="en-US" dirty="0"/>
          </a:p>
          <a:p>
            <a:pPr marL="0" indent="0" algn="ctr" eaLnBrk="1" fontAlgn="auto" hangingPunct="1">
              <a:spcAft>
                <a:spcPts val="0"/>
              </a:spcAft>
              <a:buFont typeface="Verdana" panose="020B0604030504040204" pitchFamily="34" charset="0"/>
              <a:buNone/>
              <a:defRPr/>
            </a:pPr>
            <a:endParaRPr lang="en-US" dirty="0"/>
          </a:p>
          <a:p>
            <a:pPr marL="0" indent="0" eaLnBrk="1" fontAlgn="auto" hangingPunct="1">
              <a:spcAft>
                <a:spcPts val="0"/>
              </a:spcAft>
              <a:buFont typeface="Verdana" panose="020B0604030504040204" pitchFamily="34" charset="0"/>
              <a:buNone/>
              <a:defRPr/>
            </a:pPr>
            <a:endParaRPr lang="en-US" dirty="0" smtClean="0"/>
          </a:p>
          <a:p>
            <a:pPr marL="0" indent="0" eaLnBrk="1" fontAlgn="auto" hangingPunct="1">
              <a:spcAft>
                <a:spcPts val="0"/>
              </a:spcAft>
              <a:buFont typeface="Verdana" panose="020B0604030504040204" pitchFamily="34" charset="0"/>
              <a:buNone/>
              <a:defRPr/>
            </a:pPr>
            <a:r>
              <a:rPr lang="en-US" dirty="0"/>
              <a:t>	</a:t>
            </a:r>
            <a:endParaRPr lang="ru-RU" dirty="0"/>
          </a:p>
        </p:txBody>
      </p:sp>
      <p:sp>
        <p:nvSpPr>
          <p:cNvPr id="2" name="Дата 1"/>
          <p:cNvSpPr>
            <a:spLocks noGrp="1"/>
          </p:cNvSpPr>
          <p:nvPr>
            <p:ph type="dt" sz="quarter" idx="4294967295"/>
          </p:nvPr>
        </p:nvSpPr>
        <p:spPr>
          <a:xfrm>
            <a:off x="0" y="6356350"/>
            <a:ext cx="2133600" cy="365125"/>
          </a:xfrm>
        </p:spPr>
        <p:txBody>
          <a:bodyPr/>
          <a:lstStyle/>
          <a:p>
            <a:pPr>
              <a:defRPr/>
            </a:pPr>
            <a:fld id="{9647BD58-9997-4EC0-9F2F-FB8B46CC8F14}" type="datetime1">
              <a:rPr lang="en-US" altLang="en-US"/>
              <a:pPr>
                <a:defRPr/>
              </a:pPr>
              <a:t>12/19/2018</a:t>
            </a:fld>
            <a:endParaRPr lang="en-US" altLang="en-US"/>
          </a:p>
        </p:txBody>
      </p:sp>
      <p:pic>
        <p:nvPicPr>
          <p:cNvPr id="28676" name="Picture 2" descr="C:\Users\1 запуск BeCompact\Desktop\The Impact of Syntactic Structure DaveenaCheck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420938"/>
            <a:ext cx="8072438" cy="387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
          <p:cNvSpPr txBox="1">
            <a:spLocks noChangeArrowheads="1"/>
          </p:cNvSpPr>
          <p:nvPr/>
        </p:nvSpPr>
        <p:spPr bwMode="auto">
          <a:xfrm>
            <a:off x="1926127" y="42590"/>
            <a:ext cx="6686550" cy="100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170" bIns="90170" anchor="ctr"/>
          <a:lstStyle>
            <a:lvl1pPr defTabSz="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08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08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ru-RU" altLang="en-US" sz="3600" dirty="0" smtClean="0">
                <a:latin typeface="Times New Roman" panose="02020603050405020304" pitchFamily="18" charset="0"/>
              </a:rPr>
              <a:t>Параметры кандидата. Окно</a:t>
            </a:r>
            <a:endParaRPr lang="ru-RU" altLang="en-US" sz="3600" dirty="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sz="quarter" idx="10"/>
          </p:nvPr>
        </p:nvSpPr>
        <p:spPr/>
        <p:txBody>
          <a:bodyPr/>
          <a:lstStyle/>
          <a:p>
            <a:pPr marL="609600" indent="-609600" algn="ctr" eaLnBrk="1" hangingPunct="1">
              <a:buFontTx/>
              <a:buNone/>
            </a:pPr>
            <a:r>
              <a:rPr lang="ru-RU" altLang="en-US" b="1" dirty="0" smtClean="0">
                <a:latin typeface="Times New Roman" panose="02020603050405020304" pitchFamily="18" charset="0"/>
              </a:rPr>
              <a:t>Могут быть знаки препинания </a:t>
            </a:r>
          </a:p>
          <a:p>
            <a:pPr marL="609600" indent="-609600" algn="ctr" eaLnBrk="1" hangingPunct="1">
              <a:buFontTx/>
              <a:buNone/>
            </a:pPr>
            <a:r>
              <a:rPr lang="ru-RU" altLang="en-US" b="1" dirty="0" smtClean="0">
                <a:latin typeface="Times New Roman" panose="02020603050405020304" pitchFamily="18" charset="0"/>
              </a:rPr>
              <a:t>внутри </a:t>
            </a:r>
            <a:r>
              <a:rPr lang="ru-RU" altLang="en-US" b="1" dirty="0" err="1" smtClean="0">
                <a:latin typeface="Times New Roman" panose="02020603050405020304" pitchFamily="18" charset="0"/>
              </a:rPr>
              <a:t>коллокации</a:t>
            </a:r>
            <a:r>
              <a:rPr lang="ru-RU" altLang="en-US" b="1" dirty="0" smtClean="0">
                <a:latin typeface="Times New Roman" panose="02020603050405020304" pitchFamily="18" charset="0"/>
              </a:rPr>
              <a:t>?</a:t>
            </a:r>
          </a:p>
          <a:p>
            <a:pPr marL="609600" indent="-609600" eaLnBrk="1" hangingPunct="1">
              <a:buFontTx/>
              <a:buNone/>
            </a:pPr>
            <a:r>
              <a:rPr lang="ru-RU" altLang="en-US" b="1" dirty="0" smtClean="0">
                <a:latin typeface="Times New Roman" panose="02020603050405020304" pitchFamily="18" charset="0"/>
              </a:rPr>
              <a:t>Но</a:t>
            </a:r>
          </a:p>
          <a:p>
            <a:pPr marL="609600" indent="-609600" eaLnBrk="1" hangingPunct="1">
              <a:buFontTx/>
              <a:buNone/>
            </a:pPr>
            <a:r>
              <a:rPr lang="ru-RU" altLang="en-US" sz="2400" i="1" dirty="0" smtClean="0">
                <a:latin typeface="Times New Roman" panose="02020603050405020304" pitchFamily="18" charset="0"/>
              </a:rPr>
              <a:t>Решение, которое принято на высшем уровне</a:t>
            </a:r>
          </a:p>
          <a:p>
            <a:pPr marL="609600" indent="-609600" eaLnBrk="1" hangingPunct="1">
              <a:buFontTx/>
              <a:buNone/>
            </a:pPr>
            <a:endParaRPr lang="ru-RU" altLang="en-US" sz="2400" i="1" dirty="0" smtClean="0">
              <a:latin typeface="Times New Roman" panose="02020603050405020304" pitchFamily="18" charset="0"/>
            </a:endParaRPr>
          </a:p>
          <a:p>
            <a:pPr marL="609600" indent="-609600" eaLnBrk="1" hangingPunct="1">
              <a:buFontTx/>
              <a:buNone/>
            </a:pPr>
            <a:endParaRPr lang="ru-RU" altLang="en-US" sz="2400" i="1" dirty="0" smtClean="0">
              <a:latin typeface="Times New Roman" panose="02020603050405020304" pitchFamily="18" charset="0"/>
            </a:endParaRPr>
          </a:p>
          <a:p>
            <a:pPr marL="609600" indent="-609600" eaLnBrk="1" hangingPunct="1">
              <a:lnSpc>
                <a:spcPct val="150000"/>
              </a:lnSpc>
              <a:buFontTx/>
              <a:buNone/>
            </a:pPr>
            <a:endParaRPr lang="ru-RU" altLang="en-US" sz="4000" b="1" dirty="0" smtClean="0">
              <a:latin typeface="Times New Roman" panose="02020603050405020304" pitchFamily="18" charset="0"/>
            </a:endParaRPr>
          </a:p>
        </p:txBody>
      </p:sp>
      <p:sp>
        <p:nvSpPr>
          <p:cNvPr id="2" name="Дата 1"/>
          <p:cNvSpPr>
            <a:spLocks noGrp="1"/>
          </p:cNvSpPr>
          <p:nvPr>
            <p:ph type="dt" sz="quarter" idx="4294967295"/>
          </p:nvPr>
        </p:nvSpPr>
        <p:spPr>
          <a:xfrm>
            <a:off x="0" y="6356350"/>
            <a:ext cx="2133600" cy="365125"/>
          </a:xfrm>
        </p:spPr>
        <p:txBody>
          <a:bodyPr/>
          <a:lstStyle/>
          <a:p>
            <a:pPr>
              <a:defRPr/>
            </a:pPr>
            <a:fld id="{C3FAAC05-0F32-4D6E-BB1C-14FF93B7876B}" type="datetime1">
              <a:rPr lang="en-US" altLang="en-US"/>
              <a:pPr>
                <a:defRPr/>
              </a:pPr>
              <a:t>12/19/2018</a:t>
            </a:fld>
            <a:endParaRPr lang="en-US" altLang="en-US"/>
          </a:p>
        </p:txBody>
      </p:sp>
      <p:sp>
        <p:nvSpPr>
          <p:cNvPr id="12" name="Rectangle 2"/>
          <p:cNvSpPr txBox="1">
            <a:spLocks noChangeArrowheads="1"/>
          </p:cNvSpPr>
          <p:nvPr/>
        </p:nvSpPr>
        <p:spPr bwMode="auto">
          <a:xfrm>
            <a:off x="2699792" y="260647"/>
            <a:ext cx="5976664" cy="80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170" bIns="90170" anchor="ctr"/>
          <a:lstStyle>
            <a:lvl1pPr defTabSz="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08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08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1" fontAlgn="auto" hangingPunct="1">
              <a:spcAft>
                <a:spcPts val="0"/>
              </a:spcAft>
              <a:buNone/>
              <a:defRPr/>
            </a:pPr>
            <a:r>
              <a:rPr lang="ru-RU" altLang="en-US" sz="3600" dirty="0">
                <a:latin typeface="Times New Roman" panose="02020603050405020304" pitchFamily="18" charset="0"/>
              </a:rPr>
              <a:t>Параметры </a:t>
            </a:r>
            <a:r>
              <a:rPr lang="ru-RU" altLang="en-US" sz="3600" dirty="0" smtClean="0">
                <a:latin typeface="Times New Roman" panose="02020603050405020304" pitchFamily="18" charset="0"/>
              </a:rPr>
              <a:t>кандидата. Окно</a:t>
            </a:r>
            <a:endParaRPr lang="ru-RU" altLang="en-US" sz="3600" dirty="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sz="quarter" idx="10"/>
          </p:nvPr>
        </p:nvSpPr>
        <p:spPr/>
        <p:txBody>
          <a:bodyPr/>
          <a:lstStyle/>
          <a:p>
            <a:pPr marL="0" indent="0" eaLnBrk="1" hangingPunct="1">
              <a:buFont typeface="Verdana" panose="020B0604030504040204" pitchFamily="34" charset="0"/>
              <a:buNone/>
            </a:pPr>
            <a:r>
              <a:rPr lang="ru-RU" altLang="en-US" sz="2800" smtClean="0">
                <a:latin typeface="Times New Roman" panose="02020603050405020304" pitchFamily="18" charset="0"/>
                <a:cs typeface="Times New Roman" panose="02020603050405020304" pitchFamily="18" charset="0"/>
              </a:rPr>
              <a:t>Два основных подхода к определению:</a:t>
            </a:r>
          </a:p>
          <a:p>
            <a:pPr marL="0" indent="0" eaLnBrk="1" hangingPunct="1">
              <a:buFont typeface="Verdana" panose="020B0604030504040204" pitchFamily="34" charset="0"/>
              <a:buNone/>
            </a:pPr>
            <a:r>
              <a:rPr lang="ru-RU" altLang="en-US" sz="2800" smtClean="0">
                <a:latin typeface="Times New Roman" panose="02020603050405020304" pitchFamily="18" charset="0"/>
                <a:cs typeface="Times New Roman" panose="02020603050405020304" pitchFamily="18" charset="0"/>
              </a:rPr>
              <a:t>1. Ориентация на значение</a:t>
            </a:r>
          </a:p>
          <a:p>
            <a:pPr marL="0" indent="0" eaLnBrk="1" hangingPunct="1">
              <a:buFont typeface="Verdana" panose="020B0604030504040204" pitchFamily="34" charset="0"/>
              <a:buNone/>
            </a:pPr>
            <a:r>
              <a:rPr lang="ru-RU" altLang="en-US" sz="2800" smtClean="0">
                <a:latin typeface="Times New Roman" panose="02020603050405020304" pitchFamily="18" charset="0"/>
                <a:cs typeface="Times New Roman" panose="02020603050405020304" pitchFamily="18" charset="0"/>
              </a:rPr>
              <a:t>2. Ориентация на статистику</a:t>
            </a:r>
          </a:p>
        </p:txBody>
      </p:sp>
      <p:sp>
        <p:nvSpPr>
          <p:cNvPr id="10244" name="Rectangle 2"/>
          <p:cNvSpPr>
            <a:spLocks noGrp="1" noChangeArrowheads="1"/>
          </p:cNvSpPr>
          <p:nvPr>
            <p:ph type="title" idx="4294967295"/>
          </p:nvPr>
        </p:nvSpPr>
        <p:spPr>
          <a:xfrm>
            <a:off x="2397125" y="-34925"/>
            <a:ext cx="6746875" cy="1149350"/>
          </a:xfrm>
        </p:spPr>
        <p:txBody>
          <a:bodyPr/>
          <a:lstStyle/>
          <a:p>
            <a:pPr eaLnBrk="1" hangingPunct="1"/>
            <a:r>
              <a:rPr lang="ru-RU" altLang="en-US" smtClean="0">
                <a:latin typeface="Times New Roman" panose="02020603050405020304" pitchFamily="18" charset="0"/>
              </a:rPr>
              <a:t>Коллокации</a:t>
            </a:r>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Объект 8"/>
          <p:cNvSpPr>
            <a:spLocks noGrp="1"/>
          </p:cNvSpPr>
          <p:nvPr>
            <p:ph sz="quarter" idx="10"/>
          </p:nvPr>
        </p:nvSpPr>
        <p:spPr/>
        <p:txBody>
          <a:bodyPr/>
          <a:lstStyle/>
          <a:p>
            <a:r>
              <a:rPr lang="ru-RU" dirty="0" smtClean="0">
                <a:latin typeface="Times New Roman" panose="02020603050405020304" pitchFamily="18" charset="0"/>
                <a:cs typeface="Times New Roman" panose="02020603050405020304" pitchFamily="18" charset="0"/>
              </a:rPr>
              <a:t>Таблица сопряженности</a:t>
            </a:r>
          </a:p>
          <a:p>
            <a:endParaRPr lang="en-US" dirty="0">
              <a:latin typeface="Times New Roman" panose="02020603050405020304" pitchFamily="18" charset="0"/>
              <a:cs typeface="Times New Roman" panose="02020603050405020304" pitchFamily="18" charset="0"/>
            </a:endParaRPr>
          </a:p>
        </p:txBody>
      </p:sp>
      <p:sp>
        <p:nvSpPr>
          <p:cNvPr id="4" name="Дата 3"/>
          <p:cNvSpPr>
            <a:spLocks noGrp="1"/>
          </p:cNvSpPr>
          <p:nvPr>
            <p:ph type="dt" sz="half" idx="4294967295"/>
          </p:nvPr>
        </p:nvSpPr>
        <p:spPr>
          <a:xfrm>
            <a:off x="0" y="6356350"/>
            <a:ext cx="2133600" cy="365125"/>
          </a:xfrm>
        </p:spPr>
        <p:txBody>
          <a:bodyPr/>
          <a:lstStyle/>
          <a:p>
            <a:pPr>
              <a:defRPr/>
            </a:pPr>
            <a:fld id="{6CF1C5D6-8827-402A-A8C3-3A6E51A8BED2}" type="datetime1">
              <a:rPr lang="en-US" altLang="en-US"/>
              <a:pPr>
                <a:defRPr/>
              </a:pPr>
              <a:t>12/19/2018</a:t>
            </a:fld>
            <a:endParaRPr lang="en-US" altLang="en-US"/>
          </a:p>
        </p:txBody>
      </p:sp>
      <p:sp>
        <p:nvSpPr>
          <p:cNvPr id="30753" name="Rectangle 1"/>
          <p:cNvSpPr>
            <a:spLocks noChangeArrowheads="1"/>
          </p:cNvSpPr>
          <p:nvPr/>
        </p:nvSpPr>
        <p:spPr bwMode="auto">
          <a:xfrm>
            <a:off x="457200" y="2246313"/>
            <a:ext cx="39322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folHlink"/>
                </a:solidFill>
                <a:latin typeface="Times New Roman" panose="02020603050405020304" pitchFamily="18" charset="0"/>
              </a:defRPr>
            </a:lvl1pPr>
            <a:lvl2pPr>
              <a:defRPr>
                <a:solidFill>
                  <a:schemeClr val="folHlink"/>
                </a:solidFill>
                <a:latin typeface="Times New Roman" panose="02020603050405020304" pitchFamily="18" charset="0"/>
              </a:defRPr>
            </a:lvl2pPr>
            <a:lvl3pPr>
              <a:defRPr>
                <a:solidFill>
                  <a:schemeClr val="folHlink"/>
                </a:solidFill>
                <a:latin typeface="Times New Roman" panose="02020603050405020304" pitchFamily="18" charset="0"/>
              </a:defRPr>
            </a:lvl3pPr>
            <a:lvl4pPr>
              <a:defRPr>
                <a:solidFill>
                  <a:schemeClr val="folHlink"/>
                </a:solidFill>
                <a:latin typeface="Times New Roman" panose="02020603050405020304" pitchFamily="18" charset="0"/>
              </a:defRPr>
            </a:lvl4pPr>
            <a:lvl5pPr>
              <a:defRPr>
                <a:solidFill>
                  <a:schemeClr val="folHlink"/>
                </a:solidFill>
                <a:latin typeface="Times New Roman" panose="02020603050405020304" pitchFamily="18" charset="0"/>
              </a:defRPr>
            </a:lvl5pPr>
            <a:lvl6pPr marL="1981200" indent="304800" eaLnBrk="0" fontAlgn="base" hangingPunct="0">
              <a:spcBef>
                <a:spcPct val="0"/>
              </a:spcBef>
              <a:spcAft>
                <a:spcPct val="0"/>
              </a:spcAft>
              <a:defRPr>
                <a:solidFill>
                  <a:schemeClr val="folHlink"/>
                </a:solidFill>
                <a:latin typeface="Times New Roman" panose="02020603050405020304" pitchFamily="18" charset="0"/>
              </a:defRPr>
            </a:lvl6pPr>
            <a:lvl7pPr marL="2438400" indent="304800" eaLnBrk="0" fontAlgn="base" hangingPunct="0">
              <a:spcBef>
                <a:spcPct val="0"/>
              </a:spcBef>
              <a:spcAft>
                <a:spcPct val="0"/>
              </a:spcAft>
              <a:defRPr>
                <a:solidFill>
                  <a:schemeClr val="folHlink"/>
                </a:solidFill>
                <a:latin typeface="Times New Roman" panose="02020603050405020304" pitchFamily="18" charset="0"/>
              </a:defRPr>
            </a:lvl7pPr>
            <a:lvl8pPr marL="2895600" indent="304800" eaLnBrk="0" fontAlgn="base" hangingPunct="0">
              <a:spcBef>
                <a:spcPct val="0"/>
              </a:spcBef>
              <a:spcAft>
                <a:spcPct val="0"/>
              </a:spcAft>
              <a:defRPr>
                <a:solidFill>
                  <a:schemeClr val="folHlink"/>
                </a:solidFill>
                <a:latin typeface="Times New Roman" panose="02020603050405020304" pitchFamily="18" charset="0"/>
              </a:defRPr>
            </a:lvl8pPr>
            <a:lvl9pPr marL="3352800" indent="304800" eaLnBrk="0" fontAlgn="base" hangingPunct="0">
              <a:spcBef>
                <a:spcPct val="0"/>
              </a:spcBef>
              <a:spcAft>
                <a:spcPct val="0"/>
              </a:spcAft>
              <a:defRPr>
                <a:solidFill>
                  <a:schemeClr val="folHlink"/>
                </a:solidFill>
                <a:latin typeface="Times New Roman" panose="02020603050405020304" pitchFamily="18" charset="0"/>
              </a:defRPr>
            </a:lvl9pPr>
          </a:lstStyle>
          <a:p>
            <a:pPr defTabSz="914400"/>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endParaRPr lang="en-US" altLang="en-US">
              <a:solidFill>
                <a:schemeClr val="tx1"/>
              </a:solidFill>
              <a:latin typeface="Arial" panose="020B0604020202020204" pitchFamily="34"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381634485"/>
              </p:ext>
            </p:extLst>
          </p:nvPr>
        </p:nvGraphicFramePr>
        <p:xfrm>
          <a:off x="323528" y="2827338"/>
          <a:ext cx="8496944" cy="2352982"/>
        </p:xfrm>
        <a:graphic>
          <a:graphicData uri="http://schemas.openxmlformats.org/drawingml/2006/table">
            <a:tbl>
              <a:tblPr firstRow="1" bandRow="1">
                <a:tableStyleId>{5C22544A-7EE6-4342-B048-85BDC9FD1C3A}</a:tableStyleId>
              </a:tblPr>
              <a:tblGrid>
                <a:gridCol w="1893349">
                  <a:extLst>
                    <a:ext uri="{9D8B030D-6E8A-4147-A177-3AD203B41FA5}">
                      <a16:colId xmlns:a16="http://schemas.microsoft.com/office/drawing/2014/main" val="3592444779"/>
                    </a:ext>
                  </a:extLst>
                </a:gridCol>
                <a:gridCol w="2142699">
                  <a:extLst>
                    <a:ext uri="{9D8B030D-6E8A-4147-A177-3AD203B41FA5}">
                      <a16:colId xmlns:a16="http://schemas.microsoft.com/office/drawing/2014/main" val="3701345495"/>
                    </a:ext>
                  </a:extLst>
                </a:gridCol>
                <a:gridCol w="2336660">
                  <a:extLst>
                    <a:ext uri="{9D8B030D-6E8A-4147-A177-3AD203B41FA5}">
                      <a16:colId xmlns:a16="http://schemas.microsoft.com/office/drawing/2014/main" val="2997222466"/>
                    </a:ext>
                  </a:extLst>
                </a:gridCol>
                <a:gridCol w="2124236">
                  <a:extLst>
                    <a:ext uri="{9D8B030D-6E8A-4147-A177-3AD203B41FA5}">
                      <a16:colId xmlns:a16="http://schemas.microsoft.com/office/drawing/2014/main" val="3593711233"/>
                    </a:ext>
                  </a:extLst>
                </a:gridCol>
              </a:tblGrid>
              <a:tr h="370840">
                <a:tc>
                  <a:txBody>
                    <a:bodyPr/>
                    <a:lstStyle/>
                    <a:p>
                      <a:pPr algn="ctr"/>
                      <a:endParaRPr lang="en-US" sz="2000" dirty="0"/>
                    </a:p>
                  </a:txBody>
                  <a:tcPr anchor="ctr"/>
                </a:tc>
                <a:tc>
                  <a:txBody>
                    <a:bodyPr/>
                    <a:lstStyle/>
                    <a:p>
                      <a:pPr algn="ctr"/>
                      <a:r>
                        <a:rPr lang="en-US" sz="2000" dirty="0" smtClean="0"/>
                        <a:t>B</a:t>
                      </a:r>
                      <a:endParaRPr lang="en-US" sz="2000" dirty="0"/>
                    </a:p>
                  </a:txBody>
                  <a:tcPr anchor="ctr"/>
                </a:tc>
                <a:tc>
                  <a:txBody>
                    <a:bodyPr/>
                    <a:lstStyle/>
                    <a:p>
                      <a:pPr algn="ctr"/>
                      <a:r>
                        <a:rPr lang="en-US" sz="2000" dirty="0" smtClean="0">
                          <a:sym typeface="Symbol" panose="05050102010706020507" pitchFamily="18" charset="2"/>
                        </a:rPr>
                        <a:t>B</a:t>
                      </a:r>
                      <a:endParaRPr lang="en-US" sz="2000" dirty="0"/>
                    </a:p>
                  </a:txBody>
                  <a:tcPr anchor="ctr"/>
                </a:tc>
                <a:tc>
                  <a:txBody>
                    <a:bodyPr/>
                    <a:lstStyle/>
                    <a:p>
                      <a:pPr algn="ctr"/>
                      <a:r>
                        <a:rPr lang="ru-RU" sz="2000" dirty="0" smtClean="0"/>
                        <a:t>маргинальные</a:t>
                      </a:r>
                      <a:r>
                        <a:rPr lang="ru-RU" sz="2000" baseline="0" dirty="0" smtClean="0"/>
                        <a:t> </a:t>
                      </a:r>
                      <a:r>
                        <a:rPr lang="ru-RU" sz="2000" dirty="0" smtClean="0"/>
                        <a:t>суммы</a:t>
                      </a:r>
                      <a:endParaRPr lang="en-US" sz="2000" dirty="0"/>
                    </a:p>
                  </a:txBody>
                  <a:tcPr anchor="ctr"/>
                </a:tc>
                <a:extLst>
                  <a:ext uri="{0D108BD9-81ED-4DB2-BD59-A6C34878D82A}">
                    <a16:rowId xmlns:a16="http://schemas.microsoft.com/office/drawing/2014/main" val="1246197674"/>
                  </a:ext>
                </a:extLst>
              </a:tr>
              <a:tr h="518854">
                <a:tc>
                  <a:txBody>
                    <a:bodyPr/>
                    <a:lstStyle/>
                    <a:p>
                      <a:pPr algn="ctr"/>
                      <a:r>
                        <a:rPr lang="en-US" sz="2000" dirty="0" smtClean="0"/>
                        <a:t>A</a:t>
                      </a:r>
                      <a:endParaRPr lang="en-US" sz="2000" dirty="0"/>
                    </a:p>
                  </a:txBody>
                  <a:tcPr anchor="ctr"/>
                </a:tc>
                <a:tc>
                  <a:txBody>
                    <a:bodyPr/>
                    <a:lstStyle/>
                    <a:p>
                      <a:pPr algn="ctr"/>
                      <a:r>
                        <a:rPr lang="en-US" sz="2000" baseline="0" dirty="0" smtClean="0"/>
                        <a:t>O</a:t>
                      </a:r>
                      <a:r>
                        <a:rPr lang="en-US" sz="2000" baseline="-25000" dirty="0" smtClean="0"/>
                        <a:t>11</a:t>
                      </a:r>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aseline="0" dirty="0" smtClean="0"/>
                        <a:t>O</a:t>
                      </a:r>
                      <a:r>
                        <a:rPr lang="en-US" sz="2000" baseline="-25000" dirty="0" smtClean="0"/>
                        <a:t>12</a:t>
                      </a:r>
                      <a:endParaRPr lang="en-US" sz="2000" dirty="0" smtClean="0">
                        <a:sym typeface="Symbol" panose="05050102010706020507" pitchFamily="18" charset="2"/>
                      </a:endParaRPr>
                    </a:p>
                  </a:txBody>
                  <a:tcPr anchor="ctr"/>
                </a:tc>
                <a:tc>
                  <a:txBody>
                    <a:bodyPr/>
                    <a:lstStyle/>
                    <a:p>
                      <a:pPr algn="ctr"/>
                      <a:r>
                        <a:rPr lang="en-US" sz="2000" dirty="0" smtClean="0"/>
                        <a:t>N</a:t>
                      </a:r>
                      <a:r>
                        <a:rPr lang="en-US" sz="2000" baseline="-25000" dirty="0" smtClean="0"/>
                        <a:t>1S</a:t>
                      </a:r>
                      <a:endParaRPr lang="en-US" sz="2000" dirty="0"/>
                    </a:p>
                  </a:txBody>
                  <a:tcPr anchor="ctr"/>
                </a:tc>
                <a:extLst>
                  <a:ext uri="{0D108BD9-81ED-4DB2-BD59-A6C34878D82A}">
                    <a16:rowId xmlns:a16="http://schemas.microsoft.com/office/drawing/2014/main" val="198519647"/>
                  </a:ext>
                </a:extLst>
              </a:tr>
              <a:tr h="432048">
                <a:tc>
                  <a:txBody>
                    <a:bodyPr/>
                    <a:lstStyle/>
                    <a:p>
                      <a:pPr marL="285750" indent="-285750" algn="ctr">
                        <a:buFont typeface="Symbol" panose="05050102010706020507" pitchFamily="18" charset="2"/>
                        <a:buChar char="Ø"/>
                      </a:pPr>
                      <a:r>
                        <a:rPr lang="en-US" sz="2000" dirty="0" smtClean="0">
                          <a:sym typeface="Symbol" panose="05050102010706020507" pitchFamily="18" charset="2"/>
                        </a:rPr>
                        <a:t>A</a:t>
                      </a:r>
                      <a:endParaRPr lang="en-US" sz="2000" dirty="0"/>
                    </a:p>
                  </a:txBody>
                  <a:tcPr anchor="ctr"/>
                </a:tc>
                <a:tc>
                  <a:txBody>
                    <a:bodyPr/>
                    <a:lstStyle/>
                    <a:p>
                      <a:pPr algn="ctr"/>
                      <a:r>
                        <a:rPr lang="en-US" sz="2000" baseline="0" dirty="0" smtClean="0"/>
                        <a:t>O</a:t>
                      </a:r>
                      <a:r>
                        <a:rPr lang="en-US" sz="2000" baseline="-25000" dirty="0" smtClean="0"/>
                        <a:t>21</a:t>
                      </a:r>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aseline="0" dirty="0" smtClean="0"/>
                        <a:t>O</a:t>
                      </a:r>
                      <a:r>
                        <a:rPr lang="en-US" sz="2000" baseline="-25000" dirty="0" smtClean="0"/>
                        <a:t>2</a:t>
                      </a:r>
                      <a:r>
                        <a:rPr lang="ru-RU" sz="2000" baseline="-25000" dirty="0" smtClean="0"/>
                        <a:t>2</a:t>
                      </a:r>
                      <a:endParaRPr lang="en-US" sz="2000" dirty="0" smtClean="0">
                        <a:sym typeface="Symbol" panose="05050102010706020507" pitchFamily="18" charset="2"/>
                      </a:endParaRPr>
                    </a:p>
                  </a:txBody>
                  <a:tcPr anchor="ctr"/>
                </a:tc>
                <a:tc>
                  <a:txBody>
                    <a:bodyPr/>
                    <a:lstStyle/>
                    <a:p>
                      <a:pPr algn="ctr"/>
                      <a:r>
                        <a:rPr lang="en-US" sz="2000" dirty="0" smtClean="0"/>
                        <a:t>N</a:t>
                      </a:r>
                      <a:r>
                        <a:rPr lang="en-US" sz="2000" baseline="-25000" dirty="0" smtClean="0"/>
                        <a:t>2S</a:t>
                      </a:r>
                      <a:endParaRPr lang="en-US" sz="2000" dirty="0"/>
                    </a:p>
                  </a:txBody>
                  <a:tcPr anchor="ctr"/>
                </a:tc>
                <a:extLst>
                  <a:ext uri="{0D108BD9-81ED-4DB2-BD59-A6C34878D82A}">
                    <a16:rowId xmlns:a16="http://schemas.microsoft.com/office/drawing/2014/main" val="1334926833"/>
                  </a:ext>
                </a:extLst>
              </a:tr>
              <a:tr h="370840">
                <a:tc>
                  <a:txBody>
                    <a:bodyPr/>
                    <a:lstStyle/>
                    <a:p>
                      <a:pPr algn="ctr"/>
                      <a:r>
                        <a:rPr lang="ru-RU" sz="2000" dirty="0" smtClean="0"/>
                        <a:t>маргинальные суммы</a:t>
                      </a:r>
                      <a:endParaRPr lang="en-US" sz="2000" dirty="0"/>
                    </a:p>
                  </a:txBody>
                  <a:tcPr anchor="ctr"/>
                </a:tc>
                <a:tc>
                  <a:txBody>
                    <a:bodyPr/>
                    <a:lstStyle/>
                    <a:p>
                      <a:pPr algn="ctr"/>
                      <a:r>
                        <a:rPr lang="en-US" sz="2000" dirty="0" smtClean="0"/>
                        <a:t>N</a:t>
                      </a:r>
                      <a:r>
                        <a:rPr lang="en-US" sz="2000" baseline="-25000" dirty="0" smtClean="0"/>
                        <a:t>S1</a:t>
                      </a:r>
                      <a:endParaRPr lang="en-US" sz="2000" baseline="-25000" dirty="0"/>
                    </a:p>
                  </a:txBody>
                  <a:tcPr anchor="ctr"/>
                </a:tc>
                <a:tc>
                  <a:txBody>
                    <a:bodyPr/>
                    <a:lstStyle/>
                    <a:p>
                      <a:pPr algn="ctr"/>
                      <a:r>
                        <a:rPr lang="en-US" sz="2000" dirty="0" smtClean="0"/>
                        <a:t>N</a:t>
                      </a:r>
                      <a:r>
                        <a:rPr lang="en-US" sz="2000" baseline="-25000" dirty="0" smtClean="0"/>
                        <a:t>S2</a:t>
                      </a:r>
                      <a:endParaRPr lang="en-US" sz="2000" baseline="-25000" dirty="0"/>
                    </a:p>
                  </a:txBody>
                  <a:tcPr anchor="ctr"/>
                </a:tc>
                <a:tc>
                  <a:txBody>
                    <a:bodyPr/>
                    <a:lstStyle/>
                    <a:p>
                      <a:pPr algn="ctr"/>
                      <a:r>
                        <a:rPr lang="en-US" sz="2000" dirty="0" smtClean="0"/>
                        <a:t>N</a:t>
                      </a:r>
                      <a:endParaRPr lang="en-US" sz="2000" dirty="0"/>
                    </a:p>
                  </a:txBody>
                  <a:tcPr anchor="ctr"/>
                </a:tc>
                <a:extLst>
                  <a:ext uri="{0D108BD9-81ED-4DB2-BD59-A6C34878D82A}">
                    <a16:rowId xmlns:a16="http://schemas.microsoft.com/office/drawing/2014/main" val="1113056954"/>
                  </a:ext>
                </a:extLst>
              </a:tr>
            </a:tbl>
          </a:graphicData>
        </a:graphic>
      </p:graphicFrame>
      <p:sp>
        <p:nvSpPr>
          <p:cNvPr id="23" name="Rectangle 2"/>
          <p:cNvSpPr txBox="1">
            <a:spLocks noChangeArrowheads="1"/>
          </p:cNvSpPr>
          <p:nvPr/>
        </p:nvSpPr>
        <p:spPr bwMode="auto">
          <a:xfrm>
            <a:off x="1926127" y="42590"/>
            <a:ext cx="6686550" cy="100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170" bIns="90170" anchor="ctr"/>
          <a:lstStyle>
            <a:lvl1pPr defTabSz="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08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08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ru-RU" altLang="en-US" sz="3600" dirty="0" smtClean="0">
                <a:latin typeface="Times New Roman" panose="02020603050405020304" pitchFamily="18" charset="0"/>
              </a:rPr>
              <a:t>Параметры кандидата. Окно</a:t>
            </a:r>
            <a:endParaRPr lang="ru-RU" altLang="en-US" sz="3600" dirty="0">
              <a:latin typeface="Times New Roman" panose="02020603050405020304" pitchFamily="18" charset="0"/>
            </a:endParaRPr>
          </a:p>
        </p:txBody>
      </p:sp>
    </p:spTree>
    <p:extLst>
      <p:ext uri="{BB962C8B-B14F-4D97-AF65-F5344CB8AC3E}">
        <p14:creationId xmlns:p14="http://schemas.microsoft.com/office/powerpoint/2010/main" val="4136423210"/>
      </p:ext>
    </p:extLst>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lstStyle/>
          <a:p>
            <a:endParaRPr lang="en-US" dirty="0"/>
          </a:p>
        </p:txBody>
      </p:sp>
      <p:sp>
        <p:nvSpPr>
          <p:cNvPr id="4" name="Дата 3"/>
          <p:cNvSpPr>
            <a:spLocks noGrp="1"/>
          </p:cNvSpPr>
          <p:nvPr>
            <p:ph type="dt" sz="quarter" idx="4294967295"/>
          </p:nvPr>
        </p:nvSpPr>
        <p:spPr>
          <a:xfrm>
            <a:off x="0" y="6356350"/>
            <a:ext cx="2133600" cy="365125"/>
          </a:xfrm>
        </p:spPr>
        <p:txBody>
          <a:bodyPr/>
          <a:lstStyle/>
          <a:p>
            <a:pPr>
              <a:defRPr/>
            </a:pPr>
            <a:fld id="{6CF1C5D6-8827-402A-A8C3-3A6E51A8BED2}" type="datetime1">
              <a:rPr lang="en-US" altLang="en-US"/>
              <a:pPr>
                <a:defRPr/>
              </a:pPr>
              <a:t>12/19/2018</a:t>
            </a:fld>
            <a:endParaRPr lang="en-US" altLang="en-US" dirty="0"/>
          </a:p>
        </p:txBody>
      </p:sp>
      <p:graphicFrame>
        <p:nvGraphicFramePr>
          <p:cNvPr id="3" name="Таблица 2"/>
          <p:cNvGraphicFramePr>
            <a:graphicFrameLocks noGrp="1"/>
          </p:cNvGraphicFramePr>
          <p:nvPr>
            <p:extLst>
              <p:ext uri="{D42A27DB-BD31-4B8C-83A1-F6EECF244321}">
                <p14:modId xmlns:p14="http://schemas.microsoft.com/office/powerpoint/2010/main" val="455417640"/>
              </p:ext>
            </p:extLst>
          </p:nvPr>
        </p:nvGraphicFramePr>
        <p:xfrm>
          <a:off x="5491696" y="1387123"/>
          <a:ext cx="3120981" cy="3013780"/>
        </p:xfrm>
        <a:graphic>
          <a:graphicData uri="http://schemas.openxmlformats.org/drawingml/2006/table">
            <a:tbl>
              <a:tblPr bandRow="1">
                <a:tableStyleId>{BC89EF96-8CEA-46FF-86C4-4CE0E7609802}</a:tableStyleId>
              </a:tblPr>
              <a:tblGrid>
                <a:gridCol w="2168371">
                  <a:extLst>
                    <a:ext uri="{9D8B030D-6E8A-4147-A177-3AD203B41FA5}">
                      <a16:colId xmlns:a16="http://schemas.microsoft.com/office/drawing/2014/main" val="20000"/>
                    </a:ext>
                  </a:extLst>
                </a:gridCol>
                <a:gridCol w="952610">
                  <a:extLst>
                    <a:ext uri="{9D8B030D-6E8A-4147-A177-3AD203B41FA5}">
                      <a16:colId xmlns:a16="http://schemas.microsoft.com/office/drawing/2014/main" val="20001"/>
                    </a:ext>
                  </a:extLst>
                </a:gridCol>
              </a:tblGrid>
              <a:tr h="321798">
                <a:tc>
                  <a:txBody>
                    <a:bodyPr/>
                    <a:lstStyle/>
                    <a:p>
                      <a:r>
                        <a:rPr lang="en-US" sz="2200" dirty="0"/>
                        <a:t>n-gram</a:t>
                      </a:r>
                    </a:p>
                  </a:txBody>
                  <a:tcPr marL="47644" marR="47644" marT="47630" marB="47630" anchor="ctr"/>
                </a:tc>
                <a:tc>
                  <a:txBody>
                    <a:bodyPr/>
                    <a:lstStyle/>
                    <a:p>
                      <a:r>
                        <a:rPr lang="en-US" sz="2200" dirty="0"/>
                        <a:t>Count</a:t>
                      </a:r>
                    </a:p>
                  </a:txBody>
                  <a:tcPr marL="47644" marR="47644" marT="47630" marB="47630" anchor="ctr"/>
                </a:tc>
                <a:extLst>
                  <a:ext uri="{0D108BD9-81ED-4DB2-BD59-A6C34878D82A}">
                    <a16:rowId xmlns:a16="http://schemas.microsoft.com/office/drawing/2014/main" val="10000"/>
                  </a:ext>
                </a:extLst>
              </a:tr>
              <a:tr h="278920">
                <a:tc>
                  <a:txBody>
                    <a:bodyPr/>
                    <a:lstStyle/>
                    <a:p>
                      <a:r>
                        <a:rPr lang="en-US" sz="2200" dirty="0"/>
                        <a:t>John</a:t>
                      </a:r>
                    </a:p>
                  </a:txBody>
                  <a:tcPr marL="47644" marR="47644" marT="47630" marB="47630" anchor="ctr"/>
                </a:tc>
                <a:tc>
                  <a:txBody>
                    <a:bodyPr/>
                    <a:lstStyle/>
                    <a:p>
                      <a:r>
                        <a:rPr lang="en-US" sz="2200" dirty="0"/>
                        <a:t>2</a:t>
                      </a:r>
                    </a:p>
                  </a:txBody>
                  <a:tcPr marL="47644" marR="47644" marT="47630" marB="47630" anchor="ctr"/>
                </a:tc>
                <a:extLst>
                  <a:ext uri="{0D108BD9-81ED-4DB2-BD59-A6C34878D82A}">
                    <a16:rowId xmlns:a16="http://schemas.microsoft.com/office/drawing/2014/main" val="10001"/>
                  </a:ext>
                </a:extLst>
              </a:tr>
              <a:tr h="278920">
                <a:tc>
                  <a:txBody>
                    <a:bodyPr/>
                    <a:lstStyle/>
                    <a:p>
                      <a:r>
                        <a:rPr lang="en-US" sz="2200" dirty="0"/>
                        <a:t>ran</a:t>
                      </a:r>
                    </a:p>
                  </a:txBody>
                  <a:tcPr marL="47644" marR="47644" marT="47630" marB="47630" anchor="ctr"/>
                </a:tc>
                <a:tc>
                  <a:txBody>
                    <a:bodyPr/>
                    <a:lstStyle/>
                    <a:p>
                      <a:r>
                        <a:rPr lang="en-US" sz="2200" dirty="0"/>
                        <a:t>2</a:t>
                      </a:r>
                    </a:p>
                  </a:txBody>
                  <a:tcPr marL="47644" marR="47644" marT="47630" marB="47630" anchor="ctr"/>
                </a:tc>
                <a:extLst>
                  <a:ext uri="{0D108BD9-81ED-4DB2-BD59-A6C34878D82A}">
                    <a16:rowId xmlns:a16="http://schemas.microsoft.com/office/drawing/2014/main" val="10002"/>
                  </a:ext>
                </a:extLst>
              </a:tr>
              <a:tr h="278920">
                <a:tc>
                  <a:txBody>
                    <a:bodyPr/>
                    <a:lstStyle/>
                    <a:p>
                      <a:r>
                        <a:rPr lang="en-US" sz="2200" dirty="0"/>
                        <a:t>home</a:t>
                      </a:r>
                    </a:p>
                  </a:txBody>
                  <a:tcPr marL="47644" marR="47644" marT="47630" marB="47630" anchor="ctr"/>
                </a:tc>
                <a:tc>
                  <a:txBody>
                    <a:bodyPr/>
                    <a:lstStyle/>
                    <a:p>
                      <a:r>
                        <a:rPr lang="en-US" sz="2200" dirty="0"/>
                        <a:t>1</a:t>
                      </a:r>
                    </a:p>
                  </a:txBody>
                  <a:tcPr marL="47644" marR="47644" marT="47630" marB="47630" anchor="ctr"/>
                </a:tc>
                <a:extLst>
                  <a:ext uri="{0D108BD9-81ED-4DB2-BD59-A6C34878D82A}">
                    <a16:rowId xmlns:a16="http://schemas.microsoft.com/office/drawing/2014/main" val="10003"/>
                  </a:ext>
                </a:extLst>
              </a:tr>
              <a:tr h="278920">
                <a:tc>
                  <a:txBody>
                    <a:bodyPr/>
                    <a:lstStyle/>
                    <a:p>
                      <a:r>
                        <a:rPr lang="en-US" sz="2200" dirty="0"/>
                        <a:t>(</a:t>
                      </a:r>
                      <a:r>
                        <a:rPr lang="en-US" sz="2200" dirty="0" err="1"/>
                        <a:t>John,ran</a:t>
                      </a:r>
                      <a:r>
                        <a:rPr lang="en-US" sz="2200" dirty="0"/>
                        <a:t>)</a:t>
                      </a:r>
                    </a:p>
                  </a:txBody>
                  <a:tcPr marL="47644" marR="47644" marT="47630" marB="47630" anchor="ctr"/>
                </a:tc>
                <a:tc>
                  <a:txBody>
                    <a:bodyPr/>
                    <a:lstStyle/>
                    <a:p>
                      <a:r>
                        <a:rPr lang="en-US" sz="2200" dirty="0"/>
                        <a:t>2</a:t>
                      </a:r>
                    </a:p>
                  </a:txBody>
                  <a:tcPr marL="47644" marR="47644" marT="47630" marB="47630" anchor="ctr"/>
                </a:tc>
                <a:extLst>
                  <a:ext uri="{0D108BD9-81ED-4DB2-BD59-A6C34878D82A}">
                    <a16:rowId xmlns:a16="http://schemas.microsoft.com/office/drawing/2014/main" val="10004"/>
                  </a:ext>
                </a:extLst>
              </a:tr>
              <a:tr h="278920">
                <a:tc>
                  <a:txBody>
                    <a:bodyPr/>
                    <a:lstStyle/>
                    <a:p>
                      <a:r>
                        <a:rPr lang="en-US" sz="2200" dirty="0"/>
                        <a:t>(</a:t>
                      </a:r>
                      <a:r>
                        <a:rPr lang="en-US" sz="2200" dirty="0" err="1"/>
                        <a:t>ran,home</a:t>
                      </a:r>
                      <a:r>
                        <a:rPr lang="en-US" sz="2200" dirty="0"/>
                        <a:t>)</a:t>
                      </a:r>
                    </a:p>
                  </a:txBody>
                  <a:tcPr marL="47644" marR="47644" marT="47630" marB="47630" anchor="ctr"/>
                </a:tc>
                <a:tc>
                  <a:txBody>
                    <a:bodyPr/>
                    <a:lstStyle/>
                    <a:p>
                      <a:r>
                        <a:rPr lang="en-US" sz="2200" dirty="0"/>
                        <a:t>1</a:t>
                      </a:r>
                    </a:p>
                  </a:txBody>
                  <a:tcPr marL="47644" marR="47644" marT="47630" marB="47630" anchor="ctr"/>
                </a:tc>
                <a:extLst>
                  <a:ext uri="{0D108BD9-81ED-4DB2-BD59-A6C34878D82A}">
                    <a16:rowId xmlns:a16="http://schemas.microsoft.com/office/drawing/2014/main" val="10005"/>
                  </a:ext>
                </a:extLst>
              </a:tr>
              <a:tr h="278920">
                <a:tc>
                  <a:txBody>
                    <a:bodyPr/>
                    <a:lstStyle/>
                    <a:p>
                      <a:r>
                        <a:rPr lang="en-US" sz="2200" dirty="0"/>
                        <a:t>(</a:t>
                      </a:r>
                      <a:r>
                        <a:rPr lang="en-US" sz="2200" dirty="0" err="1"/>
                        <a:t>John,ran,home</a:t>
                      </a:r>
                      <a:r>
                        <a:rPr lang="en-US" sz="2200" dirty="0"/>
                        <a:t>)</a:t>
                      </a:r>
                    </a:p>
                  </a:txBody>
                  <a:tcPr marL="47644" marR="47644" marT="47630" marB="47630" anchor="ctr"/>
                </a:tc>
                <a:tc>
                  <a:txBody>
                    <a:bodyPr/>
                    <a:lstStyle/>
                    <a:p>
                      <a:r>
                        <a:rPr lang="en-US" sz="2200" dirty="0"/>
                        <a:t>1</a:t>
                      </a:r>
                    </a:p>
                  </a:txBody>
                  <a:tcPr marL="47644" marR="47644" marT="47630" marB="47630" anchor="ctr"/>
                </a:tc>
                <a:extLst>
                  <a:ext uri="{0D108BD9-81ED-4DB2-BD59-A6C34878D82A}">
                    <a16:rowId xmlns:a16="http://schemas.microsoft.com/office/drawing/2014/main" val="10006"/>
                  </a:ext>
                </a:extLst>
              </a:tr>
            </a:tbl>
          </a:graphicData>
        </a:graphic>
      </p:graphicFrame>
      <p:sp>
        <p:nvSpPr>
          <p:cNvPr id="30753" name="Rectangle 1"/>
          <p:cNvSpPr>
            <a:spLocks noChangeArrowheads="1"/>
          </p:cNvSpPr>
          <p:nvPr/>
        </p:nvSpPr>
        <p:spPr bwMode="auto">
          <a:xfrm>
            <a:off x="457200" y="2246313"/>
            <a:ext cx="39322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folHlink"/>
                </a:solidFill>
                <a:latin typeface="Times New Roman" panose="02020603050405020304" pitchFamily="18" charset="0"/>
              </a:defRPr>
            </a:lvl1pPr>
            <a:lvl2pPr>
              <a:defRPr>
                <a:solidFill>
                  <a:schemeClr val="folHlink"/>
                </a:solidFill>
                <a:latin typeface="Times New Roman" panose="02020603050405020304" pitchFamily="18" charset="0"/>
              </a:defRPr>
            </a:lvl2pPr>
            <a:lvl3pPr>
              <a:defRPr>
                <a:solidFill>
                  <a:schemeClr val="folHlink"/>
                </a:solidFill>
                <a:latin typeface="Times New Roman" panose="02020603050405020304" pitchFamily="18" charset="0"/>
              </a:defRPr>
            </a:lvl3pPr>
            <a:lvl4pPr>
              <a:defRPr>
                <a:solidFill>
                  <a:schemeClr val="folHlink"/>
                </a:solidFill>
                <a:latin typeface="Times New Roman" panose="02020603050405020304" pitchFamily="18" charset="0"/>
              </a:defRPr>
            </a:lvl4pPr>
            <a:lvl5pPr>
              <a:defRPr>
                <a:solidFill>
                  <a:schemeClr val="folHlink"/>
                </a:solidFill>
                <a:latin typeface="Times New Roman" panose="02020603050405020304" pitchFamily="18" charset="0"/>
              </a:defRPr>
            </a:lvl5pPr>
            <a:lvl6pPr marL="1981200" indent="304800" eaLnBrk="0" fontAlgn="base" hangingPunct="0">
              <a:spcBef>
                <a:spcPct val="0"/>
              </a:spcBef>
              <a:spcAft>
                <a:spcPct val="0"/>
              </a:spcAft>
              <a:defRPr>
                <a:solidFill>
                  <a:schemeClr val="folHlink"/>
                </a:solidFill>
                <a:latin typeface="Times New Roman" panose="02020603050405020304" pitchFamily="18" charset="0"/>
              </a:defRPr>
            </a:lvl6pPr>
            <a:lvl7pPr marL="2438400" indent="304800" eaLnBrk="0" fontAlgn="base" hangingPunct="0">
              <a:spcBef>
                <a:spcPct val="0"/>
              </a:spcBef>
              <a:spcAft>
                <a:spcPct val="0"/>
              </a:spcAft>
              <a:defRPr>
                <a:solidFill>
                  <a:schemeClr val="folHlink"/>
                </a:solidFill>
                <a:latin typeface="Times New Roman" panose="02020603050405020304" pitchFamily="18" charset="0"/>
              </a:defRPr>
            </a:lvl7pPr>
            <a:lvl8pPr marL="2895600" indent="304800" eaLnBrk="0" fontAlgn="base" hangingPunct="0">
              <a:spcBef>
                <a:spcPct val="0"/>
              </a:spcBef>
              <a:spcAft>
                <a:spcPct val="0"/>
              </a:spcAft>
              <a:defRPr>
                <a:solidFill>
                  <a:schemeClr val="folHlink"/>
                </a:solidFill>
                <a:latin typeface="Times New Roman" panose="02020603050405020304" pitchFamily="18" charset="0"/>
              </a:defRPr>
            </a:lvl8pPr>
            <a:lvl9pPr marL="3352800" indent="304800" eaLnBrk="0" fontAlgn="base" hangingPunct="0">
              <a:spcBef>
                <a:spcPct val="0"/>
              </a:spcBef>
              <a:spcAft>
                <a:spcPct val="0"/>
              </a:spcAft>
              <a:defRPr>
                <a:solidFill>
                  <a:schemeClr val="folHlink"/>
                </a:solidFill>
                <a:latin typeface="Times New Roman" panose="02020603050405020304" pitchFamily="18" charset="0"/>
              </a:defRPr>
            </a:lvl9pPr>
          </a:lstStyle>
          <a:p>
            <a:pPr defTabSz="914400"/>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endParaRPr lang="en-US" altLang="en-US">
              <a:solidFill>
                <a:schemeClr val="tx1"/>
              </a:solidFill>
              <a:latin typeface="Arial" panose="020B0604020202020204" pitchFamily="34" charset="0"/>
            </a:endParaRPr>
          </a:p>
        </p:txBody>
      </p:sp>
      <p:sp>
        <p:nvSpPr>
          <p:cNvPr id="6" name="Прямоугольник 5"/>
          <p:cNvSpPr/>
          <p:nvPr/>
        </p:nvSpPr>
        <p:spPr>
          <a:xfrm>
            <a:off x="670010" y="1553361"/>
            <a:ext cx="4572000" cy="830997"/>
          </a:xfrm>
          <a:prstGeom prst="rect">
            <a:avLst/>
          </a:prstGeom>
        </p:spPr>
        <p:txBody>
          <a:bodyPr>
            <a:spAutoFit/>
          </a:bodyPr>
          <a:lstStyle/>
          <a:p>
            <a:pPr algn="just">
              <a:buFont typeface="Arial" panose="020B0604020202020204" pitchFamily="34" charset="0"/>
              <a:buChar char="•"/>
            </a:pPr>
            <a:r>
              <a:rPr lang="en-US" sz="2400" b="0" i="0" dirty="0" smtClean="0">
                <a:solidFill>
                  <a:srgbClr val="333333"/>
                </a:solidFill>
                <a:effectLst/>
                <a:latin typeface="Lucida Grande"/>
              </a:rPr>
              <a:t>John ran</a:t>
            </a:r>
          </a:p>
          <a:p>
            <a:pPr algn="just">
              <a:buFont typeface="Arial" panose="020B0604020202020204" pitchFamily="34" charset="0"/>
              <a:buChar char="•"/>
            </a:pPr>
            <a:r>
              <a:rPr lang="en-US" sz="2400" b="0" i="0" dirty="0" smtClean="0">
                <a:solidFill>
                  <a:srgbClr val="333333"/>
                </a:solidFill>
                <a:effectLst/>
                <a:latin typeface="Lucida Grande"/>
              </a:rPr>
              <a:t>John ran home</a:t>
            </a:r>
            <a:endParaRPr lang="en-US" sz="2400" b="0" i="0" dirty="0">
              <a:solidFill>
                <a:srgbClr val="333333"/>
              </a:solidFill>
              <a:effectLst/>
              <a:latin typeface="Lucida Grande"/>
            </a:endParaRPr>
          </a:p>
        </p:txBody>
      </p:sp>
      <p:sp>
        <p:nvSpPr>
          <p:cNvPr id="23" name="Rectangle 2"/>
          <p:cNvSpPr txBox="1">
            <a:spLocks noChangeArrowheads="1"/>
          </p:cNvSpPr>
          <p:nvPr/>
        </p:nvSpPr>
        <p:spPr bwMode="auto">
          <a:xfrm>
            <a:off x="1926127" y="42590"/>
            <a:ext cx="6686550" cy="100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170" bIns="90170" anchor="ctr"/>
          <a:lstStyle>
            <a:lvl1pPr defTabSz="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08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08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ru-RU" altLang="en-US" sz="3600" dirty="0" smtClean="0">
                <a:latin typeface="Times New Roman" panose="02020603050405020304" pitchFamily="18" charset="0"/>
              </a:rPr>
              <a:t>Параметры кандидата. Окно</a:t>
            </a:r>
            <a:endParaRPr lang="ru-RU" altLang="en-US" sz="3600" dirty="0">
              <a:latin typeface="Times New Roman" panose="02020603050405020304" pitchFamily="18" charset="0"/>
            </a:endParaRPr>
          </a:p>
        </p:txBody>
      </p:sp>
      <p:sp>
        <p:nvSpPr>
          <p:cNvPr id="2" name="Rectangle 1"/>
          <p:cNvSpPr/>
          <p:nvPr/>
        </p:nvSpPr>
        <p:spPr>
          <a:xfrm>
            <a:off x="697402" y="2468352"/>
            <a:ext cx="2735823" cy="1800493"/>
          </a:xfrm>
          <a:prstGeom prst="rect">
            <a:avLst/>
          </a:prstGeom>
        </p:spPr>
        <p:txBody>
          <a:bodyPr wrap="square">
            <a:spAutoFit/>
          </a:bodyPr>
          <a:lstStyle/>
          <a:p>
            <a:pPr algn="just">
              <a:spcBef>
                <a:spcPts val="600"/>
              </a:spcBef>
            </a:pPr>
            <a:r>
              <a:rPr lang="en-US" sz="2400" dirty="0">
                <a:solidFill>
                  <a:schemeClr val="tx1"/>
                </a:solidFill>
              </a:rPr>
              <a:t>(+</a:t>
            </a:r>
            <a:r>
              <a:rPr lang="en-US" sz="2400" dirty="0" err="1">
                <a:solidFill>
                  <a:schemeClr val="tx1"/>
                </a:solidFill>
              </a:rPr>
              <a:t>ran,+home</a:t>
            </a:r>
            <a:r>
              <a:rPr lang="en-US" sz="2400" dirty="0">
                <a:solidFill>
                  <a:schemeClr val="tx1"/>
                </a:solidFill>
              </a:rPr>
              <a:t>)=1, </a:t>
            </a:r>
            <a:endParaRPr lang="ru-RU" sz="2400" dirty="0">
              <a:solidFill>
                <a:schemeClr val="tx1"/>
              </a:solidFill>
            </a:endParaRPr>
          </a:p>
          <a:p>
            <a:pPr algn="just">
              <a:spcBef>
                <a:spcPts val="600"/>
              </a:spcBef>
            </a:pPr>
            <a:r>
              <a:rPr lang="en-US" sz="2400" dirty="0">
                <a:solidFill>
                  <a:schemeClr val="tx1"/>
                </a:solidFill>
              </a:rPr>
              <a:t>(+ran,-home)=0, </a:t>
            </a:r>
            <a:endParaRPr lang="ru-RU" sz="2400" dirty="0">
              <a:solidFill>
                <a:schemeClr val="tx1"/>
              </a:solidFill>
            </a:endParaRPr>
          </a:p>
          <a:p>
            <a:pPr algn="just">
              <a:spcBef>
                <a:spcPts val="600"/>
              </a:spcBef>
            </a:pPr>
            <a:r>
              <a:rPr lang="en-US" sz="2400" dirty="0">
                <a:solidFill>
                  <a:schemeClr val="tx1"/>
                </a:solidFill>
              </a:rPr>
              <a:t>(-</a:t>
            </a:r>
            <a:r>
              <a:rPr lang="en-US" sz="2400" dirty="0" err="1">
                <a:solidFill>
                  <a:schemeClr val="tx1"/>
                </a:solidFill>
              </a:rPr>
              <a:t>ran,+home</a:t>
            </a:r>
            <a:r>
              <a:rPr lang="en-US" sz="2400" dirty="0">
                <a:solidFill>
                  <a:schemeClr val="tx1"/>
                </a:solidFill>
              </a:rPr>
              <a:t>)=0, </a:t>
            </a:r>
            <a:endParaRPr lang="ru-RU" sz="2400" dirty="0">
              <a:solidFill>
                <a:schemeClr val="tx1"/>
              </a:solidFill>
            </a:endParaRPr>
          </a:p>
          <a:p>
            <a:pPr algn="just">
              <a:spcBef>
                <a:spcPts val="600"/>
              </a:spcBef>
            </a:pPr>
            <a:r>
              <a:rPr lang="en-US" sz="2400" dirty="0">
                <a:solidFill>
                  <a:schemeClr val="tx1"/>
                </a:solidFill>
              </a:rPr>
              <a:t>(-ran,-home)=2.</a:t>
            </a:r>
            <a:endParaRPr lang="ru-RU" altLang="en-US" sz="2400" dirty="0">
              <a:solidFill>
                <a:schemeClr val="tx1"/>
              </a:solidFill>
              <a:latin typeface="Lucida Grande"/>
            </a:endParaRPr>
          </a:p>
        </p:txBody>
      </p:sp>
      <p:sp>
        <p:nvSpPr>
          <p:cNvPr id="8" name="Rectangle 7"/>
          <p:cNvSpPr/>
          <p:nvPr/>
        </p:nvSpPr>
        <p:spPr>
          <a:xfrm>
            <a:off x="107504" y="6029810"/>
            <a:ext cx="9036496" cy="307777"/>
          </a:xfrm>
          <a:prstGeom prst="rect">
            <a:avLst/>
          </a:prstGeom>
        </p:spPr>
        <p:txBody>
          <a:bodyPr wrap="square">
            <a:spAutoFit/>
          </a:bodyPr>
          <a:lstStyle/>
          <a:p>
            <a:r>
              <a:rPr lang="en-US" sz="1400" i="1" dirty="0">
                <a:solidFill>
                  <a:schemeClr val="tx2">
                    <a:lumMod val="75000"/>
                  </a:schemeClr>
                </a:solidFill>
              </a:rPr>
              <a:t>https://lingpipe-blog.com/2008/05/28/collocations-chi-squared-independence-and-n-gram-count-boundary-conditions/</a:t>
            </a:r>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8"/>
          <p:cNvSpPr>
            <a:spLocks noGrp="1" noChangeArrowheads="1"/>
          </p:cNvSpPr>
          <p:nvPr>
            <p:ph sz="quarter" idx="10"/>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folHlink"/>
                </a:solidFill>
                <a:latin typeface="Times New Roman" panose="02020603050405020304" pitchFamily="18" charset="0"/>
              </a:defRPr>
            </a:lvl1pPr>
            <a:lvl2pPr>
              <a:defRPr>
                <a:solidFill>
                  <a:schemeClr val="folHlink"/>
                </a:solidFill>
                <a:latin typeface="Times New Roman" panose="02020603050405020304" pitchFamily="18" charset="0"/>
              </a:defRPr>
            </a:lvl2pPr>
            <a:lvl3pPr>
              <a:defRPr>
                <a:solidFill>
                  <a:schemeClr val="folHlink"/>
                </a:solidFill>
                <a:latin typeface="Times New Roman" panose="02020603050405020304" pitchFamily="18" charset="0"/>
              </a:defRPr>
            </a:lvl3pPr>
            <a:lvl4pPr>
              <a:defRPr>
                <a:solidFill>
                  <a:schemeClr val="folHlink"/>
                </a:solidFill>
                <a:latin typeface="Times New Roman" panose="02020603050405020304" pitchFamily="18" charset="0"/>
              </a:defRPr>
            </a:lvl4pPr>
            <a:lvl5pPr>
              <a:defRPr>
                <a:solidFill>
                  <a:schemeClr val="folHlink"/>
                </a:solidFill>
                <a:latin typeface="Times New Roman" panose="02020603050405020304" pitchFamily="18" charset="0"/>
              </a:defRPr>
            </a:lvl5pPr>
            <a:lvl6pPr marL="1981200" indent="304800" defTabSz="449263" eaLnBrk="0" fontAlgn="base" hangingPunct="0">
              <a:spcBef>
                <a:spcPct val="0"/>
              </a:spcBef>
              <a:spcAft>
                <a:spcPct val="0"/>
              </a:spcAft>
              <a:defRPr>
                <a:solidFill>
                  <a:schemeClr val="folHlink"/>
                </a:solidFill>
                <a:latin typeface="Times New Roman" panose="02020603050405020304" pitchFamily="18" charset="0"/>
              </a:defRPr>
            </a:lvl6pPr>
            <a:lvl7pPr marL="2438400" indent="304800" defTabSz="449263" eaLnBrk="0" fontAlgn="base" hangingPunct="0">
              <a:spcBef>
                <a:spcPct val="0"/>
              </a:spcBef>
              <a:spcAft>
                <a:spcPct val="0"/>
              </a:spcAft>
              <a:defRPr>
                <a:solidFill>
                  <a:schemeClr val="folHlink"/>
                </a:solidFill>
                <a:latin typeface="Times New Roman" panose="02020603050405020304" pitchFamily="18" charset="0"/>
              </a:defRPr>
            </a:lvl7pPr>
            <a:lvl8pPr marL="2895600" indent="304800" defTabSz="449263" eaLnBrk="0" fontAlgn="base" hangingPunct="0">
              <a:spcBef>
                <a:spcPct val="0"/>
              </a:spcBef>
              <a:spcAft>
                <a:spcPct val="0"/>
              </a:spcAft>
              <a:defRPr>
                <a:solidFill>
                  <a:schemeClr val="folHlink"/>
                </a:solidFill>
                <a:latin typeface="Times New Roman" panose="02020603050405020304" pitchFamily="18" charset="0"/>
              </a:defRPr>
            </a:lvl8pPr>
            <a:lvl9pPr marL="3352800" indent="304800" defTabSz="449263" eaLnBrk="0" fontAlgn="base" hangingPunct="0">
              <a:spcBef>
                <a:spcPct val="0"/>
              </a:spcBef>
              <a:spcAft>
                <a:spcPct val="0"/>
              </a:spcAft>
              <a:defRPr>
                <a:solidFill>
                  <a:schemeClr val="folHlink"/>
                </a:solidFill>
                <a:latin typeface="Times New Roman" panose="02020603050405020304" pitchFamily="18" charset="0"/>
              </a:defRPr>
            </a:lvl9pPr>
          </a:lstStyle>
          <a:p>
            <a:pPr algn="just">
              <a:spcBef>
                <a:spcPts val="600"/>
              </a:spcBef>
            </a:pPr>
            <a:r>
              <a:rPr lang="en-US" sz="2400" dirty="0">
                <a:solidFill>
                  <a:schemeClr val="tx1"/>
                </a:solidFill>
              </a:rPr>
              <a:t>(+</a:t>
            </a:r>
            <a:r>
              <a:rPr lang="en-US" sz="2400" dirty="0" err="1">
                <a:solidFill>
                  <a:schemeClr val="tx1"/>
                </a:solidFill>
              </a:rPr>
              <a:t>ran,+home</a:t>
            </a:r>
            <a:r>
              <a:rPr lang="en-US" sz="2400" dirty="0">
                <a:solidFill>
                  <a:schemeClr val="tx1"/>
                </a:solidFill>
              </a:rPr>
              <a:t>)=1, </a:t>
            </a:r>
            <a:endParaRPr lang="ru-RU" sz="2400" dirty="0" smtClean="0">
              <a:solidFill>
                <a:schemeClr val="tx1"/>
              </a:solidFill>
            </a:endParaRPr>
          </a:p>
          <a:p>
            <a:pPr algn="just">
              <a:spcBef>
                <a:spcPts val="600"/>
              </a:spcBef>
            </a:pPr>
            <a:r>
              <a:rPr lang="en-US" sz="2400" dirty="0" smtClean="0">
                <a:solidFill>
                  <a:schemeClr val="tx1"/>
                </a:solidFill>
              </a:rPr>
              <a:t>(+</a:t>
            </a:r>
            <a:r>
              <a:rPr lang="en-US" sz="2400" dirty="0">
                <a:solidFill>
                  <a:schemeClr val="tx1"/>
                </a:solidFill>
              </a:rPr>
              <a:t>ran,-home)=0, </a:t>
            </a:r>
            <a:endParaRPr lang="ru-RU" sz="2400" dirty="0" smtClean="0">
              <a:solidFill>
                <a:schemeClr val="tx1"/>
              </a:solidFill>
            </a:endParaRPr>
          </a:p>
          <a:p>
            <a:pPr algn="just">
              <a:spcBef>
                <a:spcPts val="600"/>
              </a:spcBef>
            </a:pPr>
            <a:r>
              <a:rPr lang="en-US" sz="2400" dirty="0" smtClean="0">
                <a:solidFill>
                  <a:schemeClr val="tx1"/>
                </a:solidFill>
              </a:rPr>
              <a:t>(-</a:t>
            </a:r>
            <a:r>
              <a:rPr lang="en-US" sz="2400" dirty="0" err="1">
                <a:solidFill>
                  <a:schemeClr val="tx1"/>
                </a:solidFill>
              </a:rPr>
              <a:t>ran,+home</a:t>
            </a:r>
            <a:r>
              <a:rPr lang="en-US" sz="2400" dirty="0">
                <a:solidFill>
                  <a:schemeClr val="tx1"/>
                </a:solidFill>
              </a:rPr>
              <a:t>)=0, </a:t>
            </a:r>
            <a:endParaRPr lang="ru-RU" sz="2400" dirty="0" smtClean="0">
              <a:solidFill>
                <a:schemeClr val="tx1"/>
              </a:solidFill>
            </a:endParaRPr>
          </a:p>
          <a:p>
            <a:pPr algn="just">
              <a:spcBef>
                <a:spcPts val="600"/>
              </a:spcBef>
            </a:pPr>
            <a:r>
              <a:rPr lang="en-US" sz="2400" dirty="0" smtClean="0">
                <a:solidFill>
                  <a:schemeClr val="tx1"/>
                </a:solidFill>
              </a:rPr>
              <a:t>(-</a:t>
            </a:r>
            <a:r>
              <a:rPr lang="en-US" sz="2400" dirty="0">
                <a:solidFill>
                  <a:schemeClr val="tx1"/>
                </a:solidFill>
              </a:rPr>
              <a:t>ran,-home)=2.</a:t>
            </a:r>
            <a:endParaRPr lang="ru-RU" altLang="en-US" sz="2400" dirty="0">
              <a:solidFill>
                <a:schemeClr val="tx1"/>
              </a:solidFill>
              <a:latin typeface="Lucida Grande"/>
            </a:endParaRPr>
          </a:p>
          <a:p>
            <a:pPr algn="just">
              <a:spcBef>
                <a:spcPts val="600"/>
              </a:spcBef>
            </a:pPr>
            <a:r>
              <a:rPr lang="ru-RU" altLang="en-US" sz="2000" dirty="0" smtClean="0">
                <a:solidFill>
                  <a:srgbClr val="333333"/>
                </a:solidFill>
                <a:latin typeface="Lucida Grande"/>
              </a:rPr>
              <a:t>-</a:t>
            </a:r>
            <a:r>
              <a:rPr lang="en-US" altLang="en-US" sz="2000" dirty="0" smtClean="0">
                <a:solidFill>
                  <a:srgbClr val="333333"/>
                </a:solidFill>
                <a:latin typeface="Lucida Grande"/>
              </a:rPr>
              <a:t>&gt;</a:t>
            </a:r>
            <a:r>
              <a:rPr lang="ru-RU" altLang="en-US" sz="2000" dirty="0" smtClean="0">
                <a:solidFill>
                  <a:srgbClr val="333333"/>
                </a:solidFill>
                <a:latin typeface="Lucida Grande"/>
              </a:rPr>
              <a:t> первый элемент </a:t>
            </a:r>
            <a:r>
              <a:rPr lang="ru-RU" altLang="en-US" sz="2000" dirty="0" err="1" smtClean="0">
                <a:solidFill>
                  <a:srgbClr val="333333"/>
                </a:solidFill>
                <a:latin typeface="Lucida Grande"/>
              </a:rPr>
              <a:t>биграмы</a:t>
            </a:r>
            <a:r>
              <a:rPr lang="ru-RU" altLang="en-US" sz="2000" dirty="0" smtClean="0">
                <a:solidFill>
                  <a:srgbClr val="333333"/>
                </a:solidFill>
                <a:latin typeface="Lucida Grande"/>
              </a:rPr>
              <a:t> учитывается меньшее количество раз, чем последний</a:t>
            </a:r>
          </a:p>
          <a:p>
            <a:pPr algn="just">
              <a:spcBef>
                <a:spcPts val="600"/>
              </a:spcBef>
            </a:pPr>
            <a:r>
              <a:rPr lang="ru-RU" altLang="en-US" sz="2000" dirty="0" smtClean="0">
                <a:solidFill>
                  <a:srgbClr val="333333"/>
                </a:solidFill>
                <a:latin typeface="Lucida Grande"/>
              </a:rPr>
              <a:t>-</a:t>
            </a:r>
            <a:r>
              <a:rPr lang="en-US" altLang="en-US" sz="2000" dirty="0" smtClean="0">
                <a:solidFill>
                  <a:srgbClr val="333333"/>
                </a:solidFill>
                <a:latin typeface="Lucida Grande"/>
              </a:rPr>
              <a:t>&gt;</a:t>
            </a:r>
            <a:r>
              <a:rPr lang="ru-RU" altLang="en-US" sz="2000" dirty="0" smtClean="0">
                <a:solidFill>
                  <a:srgbClr val="333333"/>
                </a:solidFill>
                <a:latin typeface="Lucida Grande"/>
              </a:rPr>
              <a:t> искажения в подсчетах</a:t>
            </a:r>
            <a:endParaRPr lang="en-US" altLang="en-US" sz="2000" dirty="0">
              <a:solidFill>
                <a:srgbClr val="333333"/>
              </a:solidFill>
              <a:latin typeface="Lucida Grande"/>
            </a:endParaRPr>
          </a:p>
        </p:txBody>
      </p:sp>
      <p:sp>
        <p:nvSpPr>
          <p:cNvPr id="5" name="Footer Placeholder 1"/>
          <p:cNvSpPr>
            <a:spLocks noGrp="1"/>
          </p:cNvSpPr>
          <p:nvPr>
            <p:ph type="ftr" sz="quarter" idx="4294967295"/>
          </p:nvPr>
        </p:nvSpPr>
        <p:spPr>
          <a:xfrm>
            <a:off x="5624513" y="6381750"/>
            <a:ext cx="3519487" cy="430213"/>
          </a:xfrm>
        </p:spPr>
        <p:txBody>
          <a:bodyPr/>
          <a:lstStyle/>
          <a:p>
            <a:pPr>
              <a:defRPr/>
            </a:pPr>
            <a:r>
              <a:rPr lang="ru-RU" altLang="en-US" sz="1000"/>
              <a:t>ВШЭ. Компьютерная лингвистика-2.  Толдова С.Ю</a:t>
            </a:r>
            <a:endParaRPr lang="en-US" altLang="en-US" sz="1000" dirty="0"/>
          </a:p>
        </p:txBody>
      </p:sp>
      <p:sp>
        <p:nvSpPr>
          <p:cNvPr id="2" name="Дата 1"/>
          <p:cNvSpPr>
            <a:spLocks noGrp="1"/>
          </p:cNvSpPr>
          <p:nvPr>
            <p:ph type="dt" sz="quarter" idx="4294967295"/>
          </p:nvPr>
        </p:nvSpPr>
        <p:spPr>
          <a:xfrm>
            <a:off x="0" y="6356350"/>
            <a:ext cx="2133600" cy="365125"/>
          </a:xfrm>
        </p:spPr>
        <p:txBody>
          <a:bodyPr/>
          <a:lstStyle/>
          <a:p>
            <a:pPr>
              <a:defRPr/>
            </a:pPr>
            <a:fld id="{7A3DFB76-12C0-4DEF-A662-CA60AE17E48C}" type="datetime1">
              <a:rPr lang="en-US" altLang="en-US"/>
              <a:pPr>
                <a:defRPr/>
              </a:pPr>
              <a:t>12/19/2018</a:t>
            </a:fld>
            <a:endParaRPr lang="en-US" altLang="en-US"/>
          </a:p>
        </p:txBody>
      </p:sp>
      <p:sp>
        <p:nvSpPr>
          <p:cNvPr id="31749" name="Rectangle 1"/>
          <p:cNvSpPr>
            <a:spLocks noChangeArrowheads="1"/>
          </p:cNvSpPr>
          <p:nvPr/>
        </p:nvSpPr>
        <p:spPr bwMode="auto">
          <a:xfrm>
            <a:off x="457200" y="2246313"/>
            <a:ext cx="39322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folHlink"/>
                </a:solidFill>
                <a:latin typeface="Times New Roman" panose="02020603050405020304" pitchFamily="18" charset="0"/>
              </a:defRPr>
            </a:lvl1pPr>
            <a:lvl2pPr>
              <a:defRPr>
                <a:solidFill>
                  <a:schemeClr val="folHlink"/>
                </a:solidFill>
                <a:latin typeface="Times New Roman" panose="02020603050405020304" pitchFamily="18" charset="0"/>
              </a:defRPr>
            </a:lvl2pPr>
            <a:lvl3pPr>
              <a:defRPr>
                <a:solidFill>
                  <a:schemeClr val="folHlink"/>
                </a:solidFill>
                <a:latin typeface="Times New Roman" panose="02020603050405020304" pitchFamily="18" charset="0"/>
              </a:defRPr>
            </a:lvl3pPr>
            <a:lvl4pPr>
              <a:defRPr>
                <a:solidFill>
                  <a:schemeClr val="folHlink"/>
                </a:solidFill>
                <a:latin typeface="Times New Roman" panose="02020603050405020304" pitchFamily="18" charset="0"/>
              </a:defRPr>
            </a:lvl4pPr>
            <a:lvl5pPr>
              <a:defRPr>
                <a:solidFill>
                  <a:schemeClr val="folHlink"/>
                </a:solidFill>
                <a:latin typeface="Times New Roman" panose="02020603050405020304" pitchFamily="18" charset="0"/>
              </a:defRPr>
            </a:lvl5pPr>
            <a:lvl6pPr marL="1981200" indent="304800" eaLnBrk="0" fontAlgn="base" hangingPunct="0">
              <a:spcBef>
                <a:spcPct val="0"/>
              </a:spcBef>
              <a:spcAft>
                <a:spcPct val="0"/>
              </a:spcAft>
              <a:defRPr>
                <a:solidFill>
                  <a:schemeClr val="folHlink"/>
                </a:solidFill>
                <a:latin typeface="Times New Roman" panose="02020603050405020304" pitchFamily="18" charset="0"/>
              </a:defRPr>
            </a:lvl6pPr>
            <a:lvl7pPr marL="2438400" indent="304800" eaLnBrk="0" fontAlgn="base" hangingPunct="0">
              <a:spcBef>
                <a:spcPct val="0"/>
              </a:spcBef>
              <a:spcAft>
                <a:spcPct val="0"/>
              </a:spcAft>
              <a:defRPr>
                <a:solidFill>
                  <a:schemeClr val="folHlink"/>
                </a:solidFill>
                <a:latin typeface="Times New Roman" panose="02020603050405020304" pitchFamily="18" charset="0"/>
              </a:defRPr>
            </a:lvl7pPr>
            <a:lvl8pPr marL="2895600" indent="304800" eaLnBrk="0" fontAlgn="base" hangingPunct="0">
              <a:spcBef>
                <a:spcPct val="0"/>
              </a:spcBef>
              <a:spcAft>
                <a:spcPct val="0"/>
              </a:spcAft>
              <a:defRPr>
                <a:solidFill>
                  <a:schemeClr val="folHlink"/>
                </a:solidFill>
                <a:latin typeface="Times New Roman" panose="02020603050405020304" pitchFamily="18" charset="0"/>
              </a:defRPr>
            </a:lvl8pPr>
            <a:lvl9pPr marL="3352800" indent="304800" eaLnBrk="0" fontAlgn="base" hangingPunct="0">
              <a:spcBef>
                <a:spcPct val="0"/>
              </a:spcBef>
              <a:spcAft>
                <a:spcPct val="0"/>
              </a:spcAft>
              <a:defRPr>
                <a:solidFill>
                  <a:schemeClr val="folHlink"/>
                </a:solidFill>
                <a:latin typeface="Times New Roman" panose="02020603050405020304" pitchFamily="18" charset="0"/>
              </a:defRPr>
            </a:lvl9pPr>
          </a:lstStyle>
          <a:p>
            <a:pPr defTabSz="914400"/>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endParaRPr lang="en-US" altLang="en-US">
              <a:solidFill>
                <a:schemeClr val="tx1"/>
              </a:solidFill>
              <a:latin typeface="Arial" panose="020B0604020202020204" pitchFamily="34" charset="0"/>
            </a:endParaRPr>
          </a:p>
        </p:txBody>
      </p:sp>
      <p:sp>
        <p:nvSpPr>
          <p:cNvPr id="13" name="Rectangle 2"/>
          <p:cNvSpPr txBox="1">
            <a:spLocks noChangeArrowheads="1"/>
          </p:cNvSpPr>
          <p:nvPr/>
        </p:nvSpPr>
        <p:spPr bwMode="auto">
          <a:xfrm>
            <a:off x="1926127" y="42590"/>
            <a:ext cx="6686550" cy="100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170" bIns="90170" anchor="ctr"/>
          <a:lstStyle>
            <a:lvl1pPr defTabSz="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08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08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ru-RU" altLang="en-US" sz="3600" dirty="0" smtClean="0">
                <a:latin typeface="Times New Roman" panose="02020603050405020304" pitchFamily="18" charset="0"/>
              </a:rPr>
              <a:t>Параметры кандидата. Окно</a:t>
            </a:r>
            <a:endParaRPr lang="ru-RU" altLang="en-US" sz="3600" dirty="0">
              <a:latin typeface="Times New Roman" panose="02020603050405020304" pitchFamily="18" charset="0"/>
            </a:endParaRPr>
          </a:p>
        </p:txBody>
      </p:sp>
      <p:sp>
        <p:nvSpPr>
          <p:cNvPr id="11" name="Rectangle 10"/>
          <p:cNvSpPr/>
          <p:nvPr/>
        </p:nvSpPr>
        <p:spPr>
          <a:xfrm>
            <a:off x="107504" y="6029810"/>
            <a:ext cx="9036496" cy="307777"/>
          </a:xfrm>
          <a:prstGeom prst="rect">
            <a:avLst/>
          </a:prstGeom>
        </p:spPr>
        <p:txBody>
          <a:bodyPr wrap="square">
            <a:spAutoFit/>
          </a:bodyPr>
          <a:lstStyle/>
          <a:p>
            <a:r>
              <a:rPr lang="en-US" sz="1400" i="1" dirty="0">
                <a:solidFill>
                  <a:schemeClr val="tx2">
                    <a:lumMod val="75000"/>
                  </a:schemeClr>
                </a:solidFill>
              </a:rPr>
              <a:t>https://lingpipe-blog.com/2008/05/28/collocations-chi-squared-independence-and-n-gram-count-boundary-conditions/</a:t>
            </a:r>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quarter" idx="10"/>
            <p:extLst>
              <p:ext uri="{D42A27DB-BD31-4B8C-83A1-F6EECF244321}">
                <p14:modId xmlns:p14="http://schemas.microsoft.com/office/powerpoint/2010/main" val="862524129"/>
              </p:ext>
            </p:extLst>
          </p:nvPr>
        </p:nvGraphicFramePr>
        <p:xfrm>
          <a:off x="539750" y="1341438"/>
          <a:ext cx="7992308" cy="2294568"/>
        </p:xfrm>
        <a:graphic>
          <a:graphicData uri="http://schemas.openxmlformats.org/drawingml/2006/table">
            <a:tbl>
              <a:tblPr bandRow="1">
                <a:tableStyleId>{BC89EF96-8CEA-46FF-86C4-4CE0E7609802}</a:tableStyleId>
              </a:tblPr>
              <a:tblGrid>
                <a:gridCol w="3996154">
                  <a:extLst>
                    <a:ext uri="{9D8B030D-6E8A-4147-A177-3AD203B41FA5}">
                      <a16:colId xmlns:a16="http://schemas.microsoft.com/office/drawing/2014/main" val="1091584789"/>
                    </a:ext>
                  </a:extLst>
                </a:gridCol>
                <a:gridCol w="3996154">
                  <a:extLst>
                    <a:ext uri="{9D8B030D-6E8A-4147-A177-3AD203B41FA5}">
                      <a16:colId xmlns:a16="http://schemas.microsoft.com/office/drawing/2014/main" val="3922664371"/>
                    </a:ext>
                  </a:extLst>
                </a:gridCol>
              </a:tblGrid>
              <a:tr h="66675">
                <a:tc>
                  <a:txBody>
                    <a:bodyPr/>
                    <a:lstStyle/>
                    <a:p>
                      <a:pPr algn="ctr"/>
                      <a:r>
                        <a:rPr lang="en-US" sz="2400"/>
                        <a:t>-gram</a:t>
                      </a:r>
                    </a:p>
                  </a:txBody>
                  <a:tcPr marL="31671" marR="31671" marT="8334" marB="8334" anchor="ctr"/>
                </a:tc>
                <a:tc>
                  <a:txBody>
                    <a:bodyPr/>
                    <a:lstStyle/>
                    <a:p>
                      <a:pPr algn="ctr"/>
                      <a:r>
                        <a:rPr lang="en-US" sz="2400" dirty="0"/>
                        <a:t>Count</a:t>
                      </a:r>
                    </a:p>
                  </a:txBody>
                  <a:tcPr marL="31671" marR="31671" marT="8334" marB="8334" anchor="ctr"/>
                </a:tc>
                <a:extLst>
                  <a:ext uri="{0D108BD9-81ED-4DB2-BD59-A6C34878D82A}">
                    <a16:rowId xmlns:a16="http://schemas.microsoft.com/office/drawing/2014/main" val="44868015"/>
                  </a:ext>
                </a:extLst>
              </a:tr>
              <a:tr h="66675">
                <a:tc>
                  <a:txBody>
                    <a:bodyPr/>
                    <a:lstStyle/>
                    <a:p>
                      <a:pPr algn="ctr"/>
                      <a:r>
                        <a:rPr lang="en-US" sz="2400"/>
                        <a:t>BOS</a:t>
                      </a:r>
                    </a:p>
                  </a:txBody>
                  <a:tcPr marL="31671" marR="31671" marT="8334" marB="8334" anchor="ctr"/>
                </a:tc>
                <a:tc>
                  <a:txBody>
                    <a:bodyPr/>
                    <a:lstStyle/>
                    <a:p>
                      <a:pPr algn="ctr"/>
                      <a:r>
                        <a:rPr lang="en-US" sz="2400" dirty="0"/>
                        <a:t>2</a:t>
                      </a:r>
                    </a:p>
                  </a:txBody>
                  <a:tcPr marL="31671" marR="31671" marT="8334" marB="8334" anchor="ctr"/>
                </a:tc>
                <a:extLst>
                  <a:ext uri="{0D108BD9-81ED-4DB2-BD59-A6C34878D82A}">
                    <a16:rowId xmlns:a16="http://schemas.microsoft.com/office/drawing/2014/main" val="1998657936"/>
                  </a:ext>
                </a:extLst>
              </a:tr>
              <a:tr h="66675">
                <a:tc>
                  <a:txBody>
                    <a:bodyPr/>
                    <a:lstStyle/>
                    <a:p>
                      <a:pPr algn="ctr"/>
                      <a:r>
                        <a:rPr lang="en-US" sz="2400"/>
                        <a:t>EOS</a:t>
                      </a:r>
                    </a:p>
                  </a:txBody>
                  <a:tcPr marL="31671" marR="31671" marT="8334" marB="8334" anchor="ctr"/>
                </a:tc>
                <a:tc>
                  <a:txBody>
                    <a:bodyPr/>
                    <a:lstStyle/>
                    <a:p>
                      <a:pPr algn="ctr"/>
                      <a:r>
                        <a:rPr lang="en-US" sz="2400" dirty="0"/>
                        <a:t>2</a:t>
                      </a:r>
                    </a:p>
                  </a:txBody>
                  <a:tcPr marL="31671" marR="31671" marT="8334" marB="8334" anchor="ctr"/>
                </a:tc>
                <a:extLst>
                  <a:ext uri="{0D108BD9-81ED-4DB2-BD59-A6C34878D82A}">
                    <a16:rowId xmlns:a16="http://schemas.microsoft.com/office/drawing/2014/main" val="4262683289"/>
                  </a:ext>
                </a:extLst>
              </a:tr>
              <a:tr h="66675">
                <a:tc>
                  <a:txBody>
                    <a:bodyPr/>
                    <a:lstStyle/>
                    <a:p>
                      <a:pPr algn="ctr"/>
                      <a:r>
                        <a:rPr lang="en-US" sz="2400"/>
                        <a:t>(BOS,John)</a:t>
                      </a:r>
                    </a:p>
                  </a:txBody>
                  <a:tcPr marL="31671" marR="31671" marT="8334" marB="8334" anchor="ctr"/>
                </a:tc>
                <a:tc>
                  <a:txBody>
                    <a:bodyPr/>
                    <a:lstStyle/>
                    <a:p>
                      <a:pPr algn="ctr"/>
                      <a:r>
                        <a:rPr lang="en-US" sz="2400" dirty="0"/>
                        <a:t>2</a:t>
                      </a:r>
                    </a:p>
                  </a:txBody>
                  <a:tcPr marL="31671" marR="31671" marT="8334" marB="8334" anchor="ctr"/>
                </a:tc>
                <a:extLst>
                  <a:ext uri="{0D108BD9-81ED-4DB2-BD59-A6C34878D82A}">
                    <a16:rowId xmlns:a16="http://schemas.microsoft.com/office/drawing/2014/main" val="4240616606"/>
                  </a:ext>
                </a:extLst>
              </a:tr>
              <a:tr h="66675">
                <a:tc>
                  <a:txBody>
                    <a:bodyPr/>
                    <a:lstStyle/>
                    <a:p>
                      <a:pPr algn="ctr"/>
                      <a:r>
                        <a:rPr lang="en-US" sz="2400"/>
                        <a:t>(ran,EOS)</a:t>
                      </a:r>
                    </a:p>
                  </a:txBody>
                  <a:tcPr marL="31671" marR="31671" marT="8334" marB="8334" anchor="ctr"/>
                </a:tc>
                <a:tc>
                  <a:txBody>
                    <a:bodyPr/>
                    <a:lstStyle/>
                    <a:p>
                      <a:pPr algn="ctr"/>
                      <a:r>
                        <a:rPr lang="en-US" sz="2400" dirty="0"/>
                        <a:t>1</a:t>
                      </a:r>
                    </a:p>
                  </a:txBody>
                  <a:tcPr marL="31671" marR="31671" marT="8334" marB="8334" anchor="ctr"/>
                </a:tc>
                <a:extLst>
                  <a:ext uri="{0D108BD9-81ED-4DB2-BD59-A6C34878D82A}">
                    <a16:rowId xmlns:a16="http://schemas.microsoft.com/office/drawing/2014/main" val="532298049"/>
                  </a:ext>
                </a:extLst>
              </a:tr>
              <a:tr h="66675">
                <a:tc>
                  <a:txBody>
                    <a:bodyPr/>
                    <a:lstStyle/>
                    <a:p>
                      <a:pPr algn="ctr"/>
                      <a:r>
                        <a:rPr lang="en-US" sz="2400" dirty="0"/>
                        <a:t>(</a:t>
                      </a:r>
                      <a:r>
                        <a:rPr lang="en-US" sz="2400" dirty="0" err="1"/>
                        <a:t>home,EOS</a:t>
                      </a:r>
                      <a:r>
                        <a:rPr lang="en-US" sz="2400" dirty="0"/>
                        <a:t>)</a:t>
                      </a:r>
                    </a:p>
                  </a:txBody>
                  <a:tcPr marL="31671" marR="31671" marT="8334" marB="8334" anchor="ctr"/>
                </a:tc>
                <a:tc>
                  <a:txBody>
                    <a:bodyPr/>
                    <a:lstStyle/>
                    <a:p>
                      <a:pPr algn="ctr"/>
                      <a:r>
                        <a:rPr lang="en-US" sz="2400" dirty="0"/>
                        <a:t>1</a:t>
                      </a:r>
                    </a:p>
                  </a:txBody>
                  <a:tcPr marL="31671" marR="31671" marT="8334" marB="8334" anchor="ctr"/>
                </a:tc>
                <a:extLst>
                  <a:ext uri="{0D108BD9-81ED-4DB2-BD59-A6C34878D82A}">
                    <a16:rowId xmlns:a16="http://schemas.microsoft.com/office/drawing/2014/main" val="1092249809"/>
                  </a:ext>
                </a:extLst>
              </a:tr>
            </a:tbl>
          </a:graphicData>
        </a:graphic>
      </p:graphicFrame>
      <p:sp>
        <p:nvSpPr>
          <p:cNvPr id="2" name="Дата 1"/>
          <p:cNvSpPr>
            <a:spLocks noGrp="1"/>
          </p:cNvSpPr>
          <p:nvPr>
            <p:ph type="dt" sz="quarter" idx="4294967295"/>
          </p:nvPr>
        </p:nvSpPr>
        <p:spPr>
          <a:xfrm>
            <a:off x="0" y="6356350"/>
            <a:ext cx="2133600" cy="365125"/>
          </a:xfrm>
        </p:spPr>
        <p:txBody>
          <a:bodyPr/>
          <a:lstStyle/>
          <a:p>
            <a:pPr>
              <a:defRPr/>
            </a:pPr>
            <a:fld id="{7A3DFB76-12C0-4DEF-A662-CA60AE17E48C}" type="datetime1">
              <a:rPr lang="en-US" altLang="en-US"/>
              <a:pPr>
                <a:defRPr/>
              </a:pPr>
              <a:t>12/19/2018</a:t>
            </a:fld>
            <a:endParaRPr lang="en-US" altLang="en-US"/>
          </a:p>
        </p:txBody>
      </p:sp>
      <p:sp>
        <p:nvSpPr>
          <p:cNvPr id="31749" name="Rectangle 1"/>
          <p:cNvSpPr>
            <a:spLocks noChangeArrowheads="1"/>
          </p:cNvSpPr>
          <p:nvPr/>
        </p:nvSpPr>
        <p:spPr bwMode="auto">
          <a:xfrm>
            <a:off x="457200" y="2246313"/>
            <a:ext cx="39322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folHlink"/>
                </a:solidFill>
                <a:latin typeface="Times New Roman" panose="02020603050405020304" pitchFamily="18" charset="0"/>
              </a:defRPr>
            </a:lvl1pPr>
            <a:lvl2pPr>
              <a:defRPr>
                <a:solidFill>
                  <a:schemeClr val="folHlink"/>
                </a:solidFill>
                <a:latin typeface="Times New Roman" panose="02020603050405020304" pitchFamily="18" charset="0"/>
              </a:defRPr>
            </a:lvl2pPr>
            <a:lvl3pPr>
              <a:defRPr>
                <a:solidFill>
                  <a:schemeClr val="folHlink"/>
                </a:solidFill>
                <a:latin typeface="Times New Roman" panose="02020603050405020304" pitchFamily="18" charset="0"/>
              </a:defRPr>
            </a:lvl3pPr>
            <a:lvl4pPr>
              <a:defRPr>
                <a:solidFill>
                  <a:schemeClr val="folHlink"/>
                </a:solidFill>
                <a:latin typeface="Times New Roman" panose="02020603050405020304" pitchFamily="18" charset="0"/>
              </a:defRPr>
            </a:lvl4pPr>
            <a:lvl5pPr>
              <a:defRPr>
                <a:solidFill>
                  <a:schemeClr val="folHlink"/>
                </a:solidFill>
                <a:latin typeface="Times New Roman" panose="02020603050405020304" pitchFamily="18" charset="0"/>
              </a:defRPr>
            </a:lvl5pPr>
            <a:lvl6pPr marL="1981200" indent="304800" eaLnBrk="0" fontAlgn="base" hangingPunct="0">
              <a:spcBef>
                <a:spcPct val="0"/>
              </a:spcBef>
              <a:spcAft>
                <a:spcPct val="0"/>
              </a:spcAft>
              <a:defRPr>
                <a:solidFill>
                  <a:schemeClr val="folHlink"/>
                </a:solidFill>
                <a:latin typeface="Times New Roman" panose="02020603050405020304" pitchFamily="18" charset="0"/>
              </a:defRPr>
            </a:lvl6pPr>
            <a:lvl7pPr marL="2438400" indent="304800" eaLnBrk="0" fontAlgn="base" hangingPunct="0">
              <a:spcBef>
                <a:spcPct val="0"/>
              </a:spcBef>
              <a:spcAft>
                <a:spcPct val="0"/>
              </a:spcAft>
              <a:defRPr>
                <a:solidFill>
                  <a:schemeClr val="folHlink"/>
                </a:solidFill>
                <a:latin typeface="Times New Roman" panose="02020603050405020304" pitchFamily="18" charset="0"/>
              </a:defRPr>
            </a:lvl7pPr>
            <a:lvl8pPr marL="2895600" indent="304800" eaLnBrk="0" fontAlgn="base" hangingPunct="0">
              <a:spcBef>
                <a:spcPct val="0"/>
              </a:spcBef>
              <a:spcAft>
                <a:spcPct val="0"/>
              </a:spcAft>
              <a:defRPr>
                <a:solidFill>
                  <a:schemeClr val="folHlink"/>
                </a:solidFill>
                <a:latin typeface="Times New Roman" panose="02020603050405020304" pitchFamily="18" charset="0"/>
              </a:defRPr>
            </a:lvl8pPr>
            <a:lvl9pPr marL="3352800" indent="304800" eaLnBrk="0" fontAlgn="base" hangingPunct="0">
              <a:spcBef>
                <a:spcPct val="0"/>
              </a:spcBef>
              <a:spcAft>
                <a:spcPct val="0"/>
              </a:spcAft>
              <a:defRPr>
                <a:solidFill>
                  <a:schemeClr val="folHlink"/>
                </a:solidFill>
                <a:latin typeface="Times New Roman" panose="02020603050405020304" pitchFamily="18" charset="0"/>
              </a:defRPr>
            </a:lvl9pPr>
          </a:lstStyle>
          <a:p>
            <a:pPr defTabSz="914400"/>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endParaRPr lang="en-US" altLang="en-US">
              <a:solidFill>
                <a:schemeClr val="tx1"/>
              </a:solidFill>
              <a:latin typeface="Arial" panose="020B0604020202020204" pitchFamily="34" charset="0"/>
            </a:endParaRPr>
          </a:p>
        </p:txBody>
      </p:sp>
      <p:sp>
        <p:nvSpPr>
          <p:cNvPr id="14" name="Прямоугольник 8"/>
          <p:cNvSpPr>
            <a:spLocks noChangeArrowheads="1"/>
          </p:cNvSpPr>
          <p:nvPr/>
        </p:nvSpPr>
        <p:spPr bwMode="auto">
          <a:xfrm>
            <a:off x="647322" y="3798888"/>
            <a:ext cx="7777163"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folHlink"/>
                </a:solidFill>
                <a:latin typeface="Times New Roman" panose="02020603050405020304" pitchFamily="18" charset="0"/>
              </a:defRPr>
            </a:lvl1pPr>
            <a:lvl2pPr>
              <a:defRPr>
                <a:solidFill>
                  <a:schemeClr val="folHlink"/>
                </a:solidFill>
                <a:latin typeface="Times New Roman" panose="02020603050405020304" pitchFamily="18" charset="0"/>
              </a:defRPr>
            </a:lvl2pPr>
            <a:lvl3pPr>
              <a:defRPr>
                <a:solidFill>
                  <a:schemeClr val="folHlink"/>
                </a:solidFill>
                <a:latin typeface="Times New Roman" panose="02020603050405020304" pitchFamily="18" charset="0"/>
              </a:defRPr>
            </a:lvl3pPr>
            <a:lvl4pPr>
              <a:defRPr>
                <a:solidFill>
                  <a:schemeClr val="folHlink"/>
                </a:solidFill>
                <a:latin typeface="Times New Roman" panose="02020603050405020304" pitchFamily="18" charset="0"/>
              </a:defRPr>
            </a:lvl4pPr>
            <a:lvl5pPr>
              <a:defRPr>
                <a:solidFill>
                  <a:schemeClr val="folHlink"/>
                </a:solidFill>
                <a:latin typeface="Times New Roman" panose="02020603050405020304" pitchFamily="18" charset="0"/>
              </a:defRPr>
            </a:lvl5pPr>
            <a:lvl6pPr marL="1981200" indent="304800" defTabSz="449263" eaLnBrk="0" fontAlgn="base" hangingPunct="0">
              <a:spcBef>
                <a:spcPct val="0"/>
              </a:spcBef>
              <a:spcAft>
                <a:spcPct val="0"/>
              </a:spcAft>
              <a:defRPr>
                <a:solidFill>
                  <a:schemeClr val="folHlink"/>
                </a:solidFill>
                <a:latin typeface="Times New Roman" panose="02020603050405020304" pitchFamily="18" charset="0"/>
              </a:defRPr>
            </a:lvl6pPr>
            <a:lvl7pPr marL="2438400" indent="304800" defTabSz="449263" eaLnBrk="0" fontAlgn="base" hangingPunct="0">
              <a:spcBef>
                <a:spcPct val="0"/>
              </a:spcBef>
              <a:spcAft>
                <a:spcPct val="0"/>
              </a:spcAft>
              <a:defRPr>
                <a:solidFill>
                  <a:schemeClr val="folHlink"/>
                </a:solidFill>
                <a:latin typeface="Times New Roman" panose="02020603050405020304" pitchFamily="18" charset="0"/>
              </a:defRPr>
            </a:lvl7pPr>
            <a:lvl8pPr marL="2895600" indent="304800" defTabSz="449263" eaLnBrk="0" fontAlgn="base" hangingPunct="0">
              <a:spcBef>
                <a:spcPct val="0"/>
              </a:spcBef>
              <a:spcAft>
                <a:spcPct val="0"/>
              </a:spcAft>
              <a:defRPr>
                <a:solidFill>
                  <a:schemeClr val="folHlink"/>
                </a:solidFill>
                <a:latin typeface="Times New Roman" panose="02020603050405020304" pitchFamily="18" charset="0"/>
              </a:defRPr>
            </a:lvl8pPr>
            <a:lvl9pPr marL="3352800" indent="304800" defTabSz="449263" eaLnBrk="0" fontAlgn="base" hangingPunct="0">
              <a:spcBef>
                <a:spcPct val="0"/>
              </a:spcBef>
              <a:spcAft>
                <a:spcPct val="0"/>
              </a:spcAft>
              <a:defRPr>
                <a:solidFill>
                  <a:schemeClr val="folHlink"/>
                </a:solidFill>
                <a:latin typeface="Times New Roman" panose="02020603050405020304" pitchFamily="18" charset="0"/>
              </a:defRPr>
            </a:lvl9pPr>
          </a:lstStyle>
          <a:p>
            <a:pPr algn="just">
              <a:spcBef>
                <a:spcPts val="600"/>
              </a:spcBef>
              <a:buFont typeface="Arial" panose="020B0604020202020204" pitchFamily="34" charset="0"/>
              <a:buChar char="•"/>
            </a:pPr>
            <a:r>
              <a:rPr lang="en-US" altLang="en-US" sz="2000" dirty="0">
                <a:solidFill>
                  <a:srgbClr val="333333"/>
                </a:solidFill>
                <a:latin typeface="Lucida Grande"/>
              </a:rPr>
              <a:t>count(+</a:t>
            </a:r>
            <a:r>
              <a:rPr lang="en-US" altLang="en-US" sz="2000" dirty="0" err="1">
                <a:solidFill>
                  <a:srgbClr val="333333"/>
                </a:solidFill>
                <a:latin typeface="Lucida Grande"/>
              </a:rPr>
              <a:t>ran,+home</a:t>
            </a:r>
            <a:r>
              <a:rPr lang="en-US" altLang="en-US" sz="2000" dirty="0">
                <a:solidFill>
                  <a:srgbClr val="333333"/>
                </a:solidFill>
                <a:latin typeface="Lucida Grande"/>
              </a:rPr>
              <a:t>) = 1</a:t>
            </a:r>
          </a:p>
          <a:p>
            <a:pPr algn="just">
              <a:spcBef>
                <a:spcPts val="600"/>
              </a:spcBef>
              <a:buFont typeface="Arial" panose="020B0604020202020204" pitchFamily="34" charset="0"/>
              <a:buChar char="•"/>
            </a:pPr>
            <a:r>
              <a:rPr lang="en-US" altLang="en-US" sz="2000" dirty="0">
                <a:solidFill>
                  <a:srgbClr val="333333"/>
                </a:solidFill>
                <a:latin typeface="Lucida Grande"/>
              </a:rPr>
              <a:t>count(+ran,-home) = count(+ran) - count(+</a:t>
            </a:r>
            <a:r>
              <a:rPr lang="en-US" altLang="en-US" sz="2000" dirty="0" err="1">
                <a:solidFill>
                  <a:srgbClr val="333333"/>
                </a:solidFill>
                <a:latin typeface="Lucida Grande"/>
              </a:rPr>
              <a:t>ran,+home</a:t>
            </a:r>
            <a:r>
              <a:rPr lang="en-US" altLang="en-US" sz="2000" dirty="0">
                <a:solidFill>
                  <a:srgbClr val="333333"/>
                </a:solidFill>
                <a:latin typeface="Lucida Grande"/>
              </a:rPr>
              <a:t>) = 1</a:t>
            </a:r>
          </a:p>
          <a:p>
            <a:pPr algn="just">
              <a:spcBef>
                <a:spcPts val="600"/>
              </a:spcBef>
              <a:buFont typeface="Arial" panose="020B0604020202020204" pitchFamily="34" charset="0"/>
              <a:buChar char="•"/>
            </a:pPr>
            <a:r>
              <a:rPr lang="en-US" altLang="en-US" sz="2000" dirty="0">
                <a:solidFill>
                  <a:srgbClr val="333333"/>
                </a:solidFill>
                <a:latin typeface="Lucida Grande"/>
              </a:rPr>
              <a:t>count(-</a:t>
            </a:r>
            <a:r>
              <a:rPr lang="en-US" altLang="en-US" sz="2000" dirty="0" err="1">
                <a:solidFill>
                  <a:srgbClr val="333333"/>
                </a:solidFill>
                <a:latin typeface="Lucida Grande"/>
              </a:rPr>
              <a:t>ran,+home</a:t>
            </a:r>
            <a:r>
              <a:rPr lang="en-US" altLang="en-US" sz="2000" dirty="0">
                <a:solidFill>
                  <a:srgbClr val="333333"/>
                </a:solidFill>
                <a:latin typeface="Lucida Grande"/>
              </a:rPr>
              <a:t>) = count(home) - count(+</a:t>
            </a:r>
            <a:r>
              <a:rPr lang="en-US" altLang="en-US" sz="2000" dirty="0" err="1">
                <a:solidFill>
                  <a:srgbClr val="333333"/>
                </a:solidFill>
                <a:latin typeface="Lucida Grande"/>
              </a:rPr>
              <a:t>ran,+home</a:t>
            </a:r>
            <a:r>
              <a:rPr lang="en-US" altLang="en-US" sz="2000" dirty="0">
                <a:solidFill>
                  <a:srgbClr val="333333"/>
                </a:solidFill>
                <a:latin typeface="Lucida Grande"/>
              </a:rPr>
              <a:t>) = 0</a:t>
            </a:r>
          </a:p>
          <a:p>
            <a:pPr algn="just">
              <a:spcBef>
                <a:spcPts val="600"/>
              </a:spcBef>
              <a:buFont typeface="Arial" panose="020B0604020202020204" pitchFamily="34" charset="0"/>
              <a:buChar char="•"/>
            </a:pPr>
            <a:r>
              <a:rPr lang="en-US" altLang="en-US" sz="2000" dirty="0">
                <a:solidFill>
                  <a:srgbClr val="333333"/>
                </a:solidFill>
                <a:latin typeface="Lucida Grande"/>
              </a:rPr>
              <a:t>count(-ran,-home) = </a:t>
            </a:r>
            <a:r>
              <a:rPr lang="en-US" altLang="en-US" sz="2000" dirty="0" err="1">
                <a:solidFill>
                  <a:srgbClr val="333333"/>
                </a:solidFill>
                <a:latin typeface="Lucida Grande"/>
              </a:rPr>
              <a:t>totalCount</a:t>
            </a:r>
            <a:r>
              <a:rPr lang="en-US" altLang="en-US" sz="2000" dirty="0">
                <a:solidFill>
                  <a:srgbClr val="333333"/>
                </a:solidFill>
                <a:latin typeface="Lucida Grande"/>
              </a:rPr>
              <a:t>-count(+</a:t>
            </a:r>
            <a:r>
              <a:rPr lang="en-US" altLang="en-US" sz="2000" dirty="0" err="1">
                <a:solidFill>
                  <a:srgbClr val="333333"/>
                </a:solidFill>
                <a:latin typeface="Lucida Grande"/>
              </a:rPr>
              <a:t>ran,+home</a:t>
            </a:r>
            <a:r>
              <a:rPr lang="en-US" altLang="en-US" sz="2000" dirty="0">
                <a:solidFill>
                  <a:srgbClr val="333333"/>
                </a:solidFill>
                <a:latin typeface="Lucida Grande"/>
              </a:rPr>
              <a:t>) – </a:t>
            </a:r>
          </a:p>
          <a:p>
            <a:pPr algn="just">
              <a:spcBef>
                <a:spcPts val="600"/>
              </a:spcBef>
            </a:pPr>
            <a:r>
              <a:rPr lang="en-US" altLang="en-US" sz="2000" dirty="0">
                <a:solidFill>
                  <a:srgbClr val="333333"/>
                </a:solidFill>
                <a:latin typeface="Lucida Grande"/>
              </a:rPr>
              <a:t>count(-</a:t>
            </a:r>
            <a:r>
              <a:rPr lang="en-US" altLang="en-US" sz="2000" dirty="0" err="1">
                <a:solidFill>
                  <a:srgbClr val="333333"/>
                </a:solidFill>
                <a:latin typeface="Lucida Grande"/>
              </a:rPr>
              <a:t>ran,+home</a:t>
            </a:r>
            <a:r>
              <a:rPr lang="en-US" altLang="en-US" sz="2000" dirty="0">
                <a:solidFill>
                  <a:srgbClr val="333333"/>
                </a:solidFill>
                <a:latin typeface="Lucida Grande"/>
              </a:rPr>
              <a:t>) - count(+ran,-home) = 9-0-1-1 = 7</a:t>
            </a:r>
          </a:p>
        </p:txBody>
      </p:sp>
      <p:sp>
        <p:nvSpPr>
          <p:cNvPr id="12" name="Rectangle 2"/>
          <p:cNvSpPr txBox="1">
            <a:spLocks noChangeArrowheads="1"/>
          </p:cNvSpPr>
          <p:nvPr/>
        </p:nvSpPr>
        <p:spPr bwMode="auto">
          <a:xfrm>
            <a:off x="2699792" y="260647"/>
            <a:ext cx="5976664" cy="80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170" bIns="90170" anchor="ctr"/>
          <a:lstStyle>
            <a:lvl1pPr defTabSz="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08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08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1" fontAlgn="auto" hangingPunct="1">
              <a:spcAft>
                <a:spcPts val="0"/>
              </a:spcAft>
              <a:buNone/>
              <a:defRPr/>
            </a:pPr>
            <a:r>
              <a:rPr lang="ru-RU" altLang="en-US" sz="3600" dirty="0">
                <a:latin typeface="Times New Roman" panose="02020603050405020304" pitchFamily="18" charset="0"/>
              </a:rPr>
              <a:t>Параметры </a:t>
            </a:r>
            <a:r>
              <a:rPr lang="ru-RU" altLang="en-US" sz="3600" dirty="0" smtClean="0">
                <a:latin typeface="Times New Roman" panose="02020603050405020304" pitchFamily="18" charset="0"/>
              </a:rPr>
              <a:t>кандидата. Окно</a:t>
            </a:r>
            <a:endParaRPr lang="ru-RU" altLang="en-US" sz="3600" dirty="0">
              <a:latin typeface="Times New Roman" panose="02020603050405020304" pitchFamily="18" charset="0"/>
            </a:endParaRPr>
          </a:p>
        </p:txBody>
      </p:sp>
      <p:sp>
        <p:nvSpPr>
          <p:cNvPr id="15" name="Rectangle 14"/>
          <p:cNvSpPr/>
          <p:nvPr/>
        </p:nvSpPr>
        <p:spPr>
          <a:xfrm>
            <a:off x="107504" y="6029810"/>
            <a:ext cx="9036496" cy="307777"/>
          </a:xfrm>
          <a:prstGeom prst="rect">
            <a:avLst/>
          </a:prstGeom>
        </p:spPr>
        <p:txBody>
          <a:bodyPr wrap="square">
            <a:spAutoFit/>
          </a:bodyPr>
          <a:lstStyle/>
          <a:p>
            <a:r>
              <a:rPr lang="en-US" sz="1400" i="1" dirty="0">
                <a:solidFill>
                  <a:schemeClr val="tx2">
                    <a:lumMod val="75000"/>
                  </a:schemeClr>
                </a:solidFill>
              </a:rPr>
              <a:t>https://lingpipe-blog.com/2008/05/28/collocations-chi-squared-independence-and-n-gram-count-boundary-conditions/</a:t>
            </a:r>
          </a:p>
        </p:txBody>
      </p:sp>
    </p:spTree>
    <p:extLst>
      <p:ext uri="{BB962C8B-B14F-4D97-AF65-F5344CB8AC3E}">
        <p14:creationId xmlns:p14="http://schemas.microsoft.com/office/powerpoint/2010/main" val="2798030698"/>
      </p:ext>
    </p:extLst>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Объект 5"/>
          <p:cNvSpPr>
            <a:spLocks noGrp="1"/>
          </p:cNvSpPr>
          <p:nvPr>
            <p:ph sz="quarter" idx="10"/>
          </p:nvPr>
        </p:nvSpPr>
        <p:spPr/>
        <p:txBody>
          <a:bodyPr/>
          <a:lstStyle/>
          <a:p>
            <a:pPr marL="0" indent="0">
              <a:buNone/>
            </a:pPr>
            <a:r>
              <a:rPr lang="ru-RU" altLang="en-US" dirty="0" smtClean="0">
                <a:latin typeface="Times New Roman" panose="02020603050405020304" pitchFamily="18" charset="0"/>
                <a:cs typeface="Times New Roman" panose="02020603050405020304" pitchFamily="18" charset="0"/>
              </a:rPr>
              <a:t>Практическое задание</a:t>
            </a:r>
          </a:p>
          <a:p>
            <a:pPr marL="0" indent="0">
              <a:buNone/>
            </a:pPr>
            <a:r>
              <a:rPr lang="ru-RU" altLang="en-US" sz="2800" dirty="0" smtClean="0">
                <a:latin typeface="Times New Roman" panose="02020603050405020304" pitchFamily="18" charset="0"/>
                <a:cs typeface="Times New Roman" panose="02020603050405020304" pitchFamily="18" charset="0"/>
              </a:rPr>
              <a:t>найдите </a:t>
            </a:r>
            <a:r>
              <a:rPr lang="ru-RU" altLang="en-US" sz="2800" dirty="0" err="1" smtClean="0">
                <a:latin typeface="Times New Roman" panose="02020603050405020304" pitchFamily="18" charset="0"/>
                <a:cs typeface="Times New Roman" panose="02020603050405020304" pitchFamily="18" charset="0"/>
              </a:rPr>
              <a:t>коллокации</a:t>
            </a:r>
            <a:r>
              <a:rPr lang="ru-RU" altLang="en-US" sz="2800" dirty="0" smtClean="0">
                <a:latin typeface="Times New Roman" panose="02020603050405020304" pitchFamily="18" charset="0"/>
                <a:cs typeface="Times New Roman" panose="02020603050405020304" pitchFamily="18" charset="0"/>
              </a:rPr>
              <a:t> со словом «решение»:</a:t>
            </a:r>
          </a:p>
          <a:p>
            <a:pPr marL="0" indent="0">
              <a:buNone/>
            </a:pPr>
            <a:r>
              <a:rPr lang="ru-RU" altLang="en-US" sz="2800" dirty="0" smtClean="0">
                <a:latin typeface="Times New Roman" panose="02020603050405020304" pitchFamily="18" charset="0"/>
                <a:cs typeface="Times New Roman" panose="02020603050405020304" pitchFamily="18" charset="0"/>
              </a:rPr>
              <a:t>(а) окно справа и слева;</a:t>
            </a:r>
          </a:p>
          <a:p>
            <a:pPr marL="0" indent="0">
              <a:buNone/>
            </a:pPr>
            <a:r>
              <a:rPr lang="ru-RU" altLang="en-US" sz="2800" dirty="0" smtClean="0">
                <a:latin typeface="Times New Roman" panose="02020603050405020304" pitchFamily="18" charset="0"/>
                <a:cs typeface="Times New Roman" panose="02020603050405020304" pitchFamily="18" charset="0"/>
              </a:rPr>
              <a:t>(б) без </a:t>
            </a:r>
            <a:r>
              <a:rPr lang="ru-RU" altLang="en-US" sz="2800" dirty="0" err="1" smtClean="0">
                <a:latin typeface="Times New Roman" panose="02020603050405020304" pitchFamily="18" charset="0"/>
                <a:cs typeface="Times New Roman" panose="02020603050405020304" pitchFamily="18" charset="0"/>
              </a:rPr>
              <a:t>частеречного</a:t>
            </a:r>
            <a:r>
              <a:rPr lang="ru-RU" altLang="en-US" sz="2800" dirty="0" smtClean="0">
                <a:latin typeface="Times New Roman" panose="02020603050405020304" pitchFamily="18" charset="0"/>
                <a:cs typeface="Times New Roman" panose="02020603050405020304" pitchFamily="18" charset="0"/>
              </a:rPr>
              <a:t> фильтра </a:t>
            </a:r>
            <a:r>
              <a:rPr lang="en-US" altLang="en-US" sz="2800" dirty="0" smtClean="0">
                <a:latin typeface="Times New Roman" panose="02020603050405020304" pitchFamily="18" charset="0"/>
                <a:cs typeface="Times New Roman" panose="02020603050405020304" pitchFamily="18" charset="0"/>
              </a:rPr>
              <a:t>/</a:t>
            </a:r>
            <a:r>
              <a:rPr lang="ru-RU" altLang="en-US" sz="2800" dirty="0" smtClean="0">
                <a:latin typeface="Times New Roman" panose="02020603050405020304" pitchFamily="18" charset="0"/>
                <a:cs typeface="Times New Roman" panose="02020603050405020304" pitchFamily="18" charset="0"/>
              </a:rPr>
              <a:t> с </a:t>
            </a:r>
            <a:r>
              <a:rPr lang="ru-RU" altLang="en-US" sz="2800" dirty="0" err="1" smtClean="0">
                <a:latin typeface="Times New Roman" panose="02020603050405020304" pitchFamily="18" charset="0"/>
                <a:cs typeface="Times New Roman" panose="02020603050405020304" pitchFamily="18" charset="0"/>
              </a:rPr>
              <a:t>частеречным</a:t>
            </a:r>
            <a:r>
              <a:rPr lang="ru-RU" altLang="en-US" sz="2800" dirty="0" smtClean="0">
                <a:latin typeface="Times New Roman" panose="02020603050405020304" pitchFamily="18" charset="0"/>
                <a:cs typeface="Times New Roman" panose="02020603050405020304" pitchFamily="18" charset="0"/>
              </a:rPr>
              <a:t> фильтром (</a:t>
            </a:r>
            <a:r>
              <a:rPr lang="en-US" altLang="en-US" sz="2800" dirty="0" smtClean="0">
                <a:latin typeface="Times New Roman" panose="02020603050405020304" pitchFamily="18" charset="0"/>
                <a:cs typeface="Times New Roman" panose="02020603050405020304" pitchFamily="18" charset="0"/>
              </a:rPr>
              <a:t>NB</a:t>
            </a:r>
            <a:r>
              <a:rPr lang="ru-RU" altLang="en-US" sz="2800" dirty="0" smtClean="0">
                <a:latin typeface="Times New Roman" panose="02020603050405020304" pitchFamily="18" charset="0"/>
                <a:cs typeface="Times New Roman" panose="02020603050405020304" pitchFamily="18" charset="0"/>
              </a:rPr>
              <a:t> морфологические теги – стандарт </a:t>
            </a:r>
            <a:r>
              <a:rPr lang="en-US" altLang="en-US" sz="2800" dirty="0" err="1" smtClean="0">
                <a:latin typeface="Times New Roman" panose="02020603050405020304" pitchFamily="18" charset="0"/>
                <a:cs typeface="Times New Roman" panose="02020603050405020304" pitchFamily="18" charset="0"/>
              </a:rPr>
              <a:t>Multext</a:t>
            </a:r>
            <a:r>
              <a:rPr lang="ru-RU" altLang="en-US" sz="2800" dirty="0" smtClean="0">
                <a:latin typeface="Times New Roman" panose="02020603050405020304" pitchFamily="18" charset="0"/>
                <a:cs typeface="Times New Roman" panose="02020603050405020304" pitchFamily="18" charset="0"/>
              </a:rPr>
              <a:t>)</a:t>
            </a:r>
          </a:p>
          <a:p>
            <a:r>
              <a:rPr lang="en-US" altLang="en-US" dirty="0" smtClean="0">
                <a:latin typeface="Times New Roman" panose="02020603050405020304" pitchFamily="18" charset="0"/>
                <a:cs typeface="Times New Roman" panose="02020603050405020304" pitchFamily="18" charset="0"/>
                <a:hlinkClick r:id="rId3"/>
              </a:rPr>
              <a:t>http://corpus.leeds.ac.uk/ruscorpora.html</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smtClean="0">
                <a:latin typeface="Times New Roman" panose="02020603050405020304" pitchFamily="18" charset="0"/>
                <a:cs typeface="Times New Roman" panose="02020603050405020304" pitchFamily="18" charset="0"/>
              </a:rPr>
              <a:t>(</a:t>
            </a:r>
            <a:r>
              <a:rPr lang="ru-RU" altLang="en-US" dirty="0" smtClean="0">
                <a:latin typeface="Times New Roman" panose="02020603050405020304" pitchFamily="18" charset="0"/>
                <a:cs typeface="Times New Roman" panose="02020603050405020304" pitchFamily="18" charset="0"/>
              </a:rPr>
              <a:t>в</a:t>
            </a:r>
            <a:r>
              <a:rPr lang="en-US" altLang="en-US" dirty="0" smtClean="0">
                <a:latin typeface="Times New Roman" panose="02020603050405020304" pitchFamily="18" charset="0"/>
                <a:cs typeface="Times New Roman" panose="02020603050405020304" pitchFamily="18" charset="0"/>
              </a:rPr>
              <a:t>)</a:t>
            </a:r>
            <a:r>
              <a:rPr lang="ru-RU" altLang="en-US" dirty="0" smtClean="0">
                <a:latin typeface="Times New Roman" panose="02020603050405020304" pitchFamily="18" charset="0"/>
                <a:cs typeface="Times New Roman" panose="02020603050405020304" pitchFamily="18" charset="0"/>
              </a:rPr>
              <a:t> </a:t>
            </a:r>
            <a:r>
              <a:rPr lang="ru-RU" altLang="en-US" sz="2800" dirty="0">
                <a:latin typeface="Times New Roman" panose="02020603050405020304" pitchFamily="18" charset="0"/>
                <a:cs typeface="Times New Roman" panose="02020603050405020304" pitchFamily="18" charset="0"/>
              </a:rPr>
              <a:t>найдите </a:t>
            </a:r>
            <a:r>
              <a:rPr lang="ru-RU" altLang="en-US" sz="2800" dirty="0" smtClean="0">
                <a:latin typeface="Times New Roman" panose="02020603050405020304" pitchFamily="18" charset="0"/>
                <a:cs typeface="Times New Roman" panose="02020603050405020304" pitchFamily="18" charset="0"/>
              </a:rPr>
              <a:t>скетч для существительного </a:t>
            </a:r>
            <a:r>
              <a:rPr lang="en-US" altLang="en-US" sz="2800" i="1" dirty="0" smtClean="0">
                <a:latin typeface="Times New Roman" panose="02020603050405020304" pitchFamily="18" charset="0"/>
                <a:cs typeface="Times New Roman" panose="02020603050405020304" pitchFamily="18" charset="0"/>
              </a:rPr>
              <a:t>decision</a:t>
            </a:r>
            <a:endParaRPr lang="en-US" altLang="en-US" sz="2800" i="1" dirty="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hlinkClick r:id="rId4"/>
              </a:rPr>
              <a:t>https://the.sketchengine.co.uk/open/</a:t>
            </a:r>
            <a:r>
              <a:rPr lang="en-US" altLang="en-US" dirty="0" smtClean="0">
                <a:latin typeface="Times New Roman" panose="02020603050405020304" pitchFamily="18" charset="0"/>
                <a:cs typeface="Times New Roman" panose="02020603050405020304" pitchFamily="18" charset="0"/>
              </a:rPr>
              <a:t> </a:t>
            </a:r>
          </a:p>
        </p:txBody>
      </p:sp>
      <p:sp>
        <p:nvSpPr>
          <p:cNvPr id="2" name="Дата 1"/>
          <p:cNvSpPr>
            <a:spLocks noGrp="1"/>
          </p:cNvSpPr>
          <p:nvPr>
            <p:ph type="dt" sz="quarter" idx="4294967295"/>
          </p:nvPr>
        </p:nvSpPr>
        <p:spPr>
          <a:xfrm>
            <a:off x="0" y="6356350"/>
            <a:ext cx="2133600" cy="365125"/>
          </a:xfrm>
        </p:spPr>
        <p:txBody>
          <a:bodyPr/>
          <a:lstStyle/>
          <a:p>
            <a:pPr>
              <a:defRPr/>
            </a:pPr>
            <a:fld id="{7A3DFB76-12C0-4DEF-A662-CA60AE17E48C}" type="datetime1">
              <a:rPr lang="en-US" altLang="en-US"/>
              <a:pPr>
                <a:defRPr/>
              </a:pPr>
              <a:t>12/19/2018</a:t>
            </a:fld>
            <a:endParaRPr lang="en-US" altLang="en-US"/>
          </a:p>
        </p:txBody>
      </p:sp>
      <p:sp>
        <p:nvSpPr>
          <p:cNvPr id="31749" name="Rectangle 1"/>
          <p:cNvSpPr>
            <a:spLocks noChangeArrowheads="1"/>
          </p:cNvSpPr>
          <p:nvPr/>
        </p:nvSpPr>
        <p:spPr bwMode="auto">
          <a:xfrm>
            <a:off x="457200" y="2246313"/>
            <a:ext cx="39322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folHlink"/>
                </a:solidFill>
                <a:latin typeface="Times New Roman" panose="02020603050405020304" pitchFamily="18" charset="0"/>
              </a:defRPr>
            </a:lvl1pPr>
            <a:lvl2pPr>
              <a:defRPr>
                <a:solidFill>
                  <a:schemeClr val="folHlink"/>
                </a:solidFill>
                <a:latin typeface="Times New Roman" panose="02020603050405020304" pitchFamily="18" charset="0"/>
              </a:defRPr>
            </a:lvl2pPr>
            <a:lvl3pPr>
              <a:defRPr>
                <a:solidFill>
                  <a:schemeClr val="folHlink"/>
                </a:solidFill>
                <a:latin typeface="Times New Roman" panose="02020603050405020304" pitchFamily="18" charset="0"/>
              </a:defRPr>
            </a:lvl3pPr>
            <a:lvl4pPr>
              <a:defRPr>
                <a:solidFill>
                  <a:schemeClr val="folHlink"/>
                </a:solidFill>
                <a:latin typeface="Times New Roman" panose="02020603050405020304" pitchFamily="18" charset="0"/>
              </a:defRPr>
            </a:lvl4pPr>
            <a:lvl5pPr>
              <a:defRPr>
                <a:solidFill>
                  <a:schemeClr val="folHlink"/>
                </a:solidFill>
                <a:latin typeface="Times New Roman" panose="02020603050405020304" pitchFamily="18" charset="0"/>
              </a:defRPr>
            </a:lvl5pPr>
            <a:lvl6pPr marL="1981200" indent="304800" eaLnBrk="0" fontAlgn="base" hangingPunct="0">
              <a:spcBef>
                <a:spcPct val="0"/>
              </a:spcBef>
              <a:spcAft>
                <a:spcPct val="0"/>
              </a:spcAft>
              <a:defRPr>
                <a:solidFill>
                  <a:schemeClr val="folHlink"/>
                </a:solidFill>
                <a:latin typeface="Times New Roman" panose="02020603050405020304" pitchFamily="18" charset="0"/>
              </a:defRPr>
            </a:lvl6pPr>
            <a:lvl7pPr marL="2438400" indent="304800" eaLnBrk="0" fontAlgn="base" hangingPunct="0">
              <a:spcBef>
                <a:spcPct val="0"/>
              </a:spcBef>
              <a:spcAft>
                <a:spcPct val="0"/>
              </a:spcAft>
              <a:defRPr>
                <a:solidFill>
                  <a:schemeClr val="folHlink"/>
                </a:solidFill>
                <a:latin typeface="Times New Roman" panose="02020603050405020304" pitchFamily="18" charset="0"/>
              </a:defRPr>
            </a:lvl7pPr>
            <a:lvl8pPr marL="2895600" indent="304800" eaLnBrk="0" fontAlgn="base" hangingPunct="0">
              <a:spcBef>
                <a:spcPct val="0"/>
              </a:spcBef>
              <a:spcAft>
                <a:spcPct val="0"/>
              </a:spcAft>
              <a:defRPr>
                <a:solidFill>
                  <a:schemeClr val="folHlink"/>
                </a:solidFill>
                <a:latin typeface="Times New Roman" panose="02020603050405020304" pitchFamily="18" charset="0"/>
              </a:defRPr>
            </a:lvl8pPr>
            <a:lvl9pPr marL="3352800" indent="304800" eaLnBrk="0" fontAlgn="base" hangingPunct="0">
              <a:spcBef>
                <a:spcPct val="0"/>
              </a:spcBef>
              <a:spcAft>
                <a:spcPct val="0"/>
              </a:spcAft>
              <a:defRPr>
                <a:solidFill>
                  <a:schemeClr val="folHlink"/>
                </a:solidFill>
                <a:latin typeface="Times New Roman" panose="02020603050405020304" pitchFamily="18" charset="0"/>
              </a:defRPr>
            </a:lvl9pPr>
          </a:lstStyle>
          <a:p>
            <a:pPr defTabSz="914400"/>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endParaRPr lang="en-US" altLang="en-US">
              <a:solidFill>
                <a:schemeClr val="tx1"/>
              </a:solidFill>
              <a:latin typeface="Arial" panose="020B0604020202020204" pitchFamily="34" charset="0"/>
            </a:endParaRPr>
          </a:p>
        </p:txBody>
      </p:sp>
      <p:sp>
        <p:nvSpPr>
          <p:cNvPr id="13" name="Rectangle 2"/>
          <p:cNvSpPr txBox="1">
            <a:spLocks noChangeArrowheads="1"/>
          </p:cNvSpPr>
          <p:nvPr/>
        </p:nvSpPr>
        <p:spPr bwMode="auto">
          <a:xfrm>
            <a:off x="1926127" y="42590"/>
            <a:ext cx="6686550" cy="100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170" bIns="90170" anchor="ctr"/>
          <a:lstStyle>
            <a:lvl1pPr defTabSz="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08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08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ru-RU" altLang="en-US" sz="3600" dirty="0" smtClean="0">
                <a:latin typeface="Times New Roman" panose="02020603050405020304" pitchFamily="18" charset="0"/>
              </a:rPr>
              <a:t>Параметры кандидата. Окно</a:t>
            </a:r>
            <a:endParaRPr lang="ru-RU" altLang="en-US" sz="3600" dirty="0">
              <a:latin typeface="Times New Roman" panose="02020603050405020304" pitchFamily="18" charset="0"/>
            </a:endParaRPr>
          </a:p>
        </p:txBody>
      </p:sp>
    </p:spTree>
    <p:extLst>
      <p:ext uri="{BB962C8B-B14F-4D97-AF65-F5344CB8AC3E}">
        <p14:creationId xmlns:p14="http://schemas.microsoft.com/office/powerpoint/2010/main" val="2397729735"/>
      </p:ext>
    </p:extLst>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Объект 5"/>
          <p:cNvSpPr>
            <a:spLocks noGrp="1"/>
          </p:cNvSpPr>
          <p:nvPr>
            <p:ph sz="quarter" idx="10"/>
          </p:nvPr>
        </p:nvSpPr>
        <p:spPr/>
        <p:txBody>
          <a:bodyPr/>
          <a:lstStyle/>
          <a:p>
            <a:pPr marL="0" indent="0">
              <a:buNone/>
            </a:pPr>
            <a:r>
              <a:rPr lang="ru-RU" altLang="en-US" dirty="0" smtClean="0">
                <a:latin typeface="Times New Roman" panose="02020603050405020304" pitchFamily="18" charset="0"/>
                <a:cs typeface="Times New Roman" panose="02020603050405020304" pitchFamily="18" charset="0"/>
              </a:rPr>
              <a:t>РЕЗЮМЕ:</a:t>
            </a:r>
          </a:p>
          <a:p>
            <a:r>
              <a:rPr lang="ru-RU" altLang="en-US" dirty="0" smtClean="0">
                <a:latin typeface="Times New Roman" panose="02020603050405020304" pitchFamily="18" charset="0"/>
                <a:cs typeface="Times New Roman" panose="02020603050405020304" pitchFamily="18" charset="0"/>
              </a:rPr>
              <a:t>единицы счета (леммы, словоформы)</a:t>
            </a:r>
            <a:endParaRPr lang="en-US" altLang="en-US" dirty="0" smtClean="0">
              <a:latin typeface="Times New Roman" panose="02020603050405020304" pitchFamily="18" charset="0"/>
              <a:cs typeface="Times New Roman" panose="02020603050405020304" pitchFamily="18" charset="0"/>
            </a:endParaRPr>
          </a:p>
          <a:p>
            <a:r>
              <a:rPr lang="ru-RU" altLang="en-US" dirty="0" smtClean="0">
                <a:latin typeface="Times New Roman" panose="02020603050405020304" pitchFamily="18" charset="0"/>
                <a:cs typeface="Times New Roman" panose="02020603050405020304" pitchFamily="18" charset="0"/>
              </a:rPr>
              <a:t>окно (</a:t>
            </a:r>
            <a:r>
              <a:rPr lang="en-US" altLang="en-US" i="1" dirty="0" smtClean="0">
                <a:latin typeface="Times New Roman" panose="02020603050405020304" pitchFamily="18" charset="0"/>
                <a:cs typeface="Times New Roman" panose="02020603050405020304" pitchFamily="18" charset="0"/>
              </a:rPr>
              <a:t>d</a:t>
            </a:r>
            <a:r>
              <a:rPr lang="ru-RU" altLang="en-US" dirty="0" smtClean="0">
                <a:latin typeface="Times New Roman" panose="02020603050405020304" pitchFamily="18" charset="0"/>
                <a:cs typeface="Times New Roman" panose="02020603050405020304" pitchFamily="18" charset="0"/>
              </a:rPr>
              <a:t>), симметричное </a:t>
            </a:r>
            <a:r>
              <a:rPr lang="en-US" altLang="en-US" dirty="0" smtClean="0">
                <a:latin typeface="Times New Roman" panose="02020603050405020304" pitchFamily="18" charset="0"/>
                <a:cs typeface="Times New Roman" panose="02020603050405020304" pitchFamily="18" charset="0"/>
              </a:rPr>
              <a:t>vs.</a:t>
            </a:r>
            <a:r>
              <a:rPr lang="ru-RU" altLang="en-US" dirty="0" smtClean="0">
                <a:latin typeface="Times New Roman" panose="02020603050405020304" pitchFamily="18" charset="0"/>
                <a:cs typeface="Times New Roman" panose="02020603050405020304" pitchFamily="18" charset="0"/>
              </a:rPr>
              <a:t> с одной стороны</a:t>
            </a:r>
          </a:p>
          <a:p>
            <a:r>
              <a:rPr lang="ru-RU" altLang="en-US" dirty="0" smtClean="0">
                <a:latin typeface="Times New Roman" panose="02020603050405020304" pitchFamily="18" charset="0"/>
                <a:cs typeface="Times New Roman" panose="02020603050405020304" pitchFamily="18" charset="0"/>
              </a:rPr>
              <a:t>учитывать ли знаки препинания</a:t>
            </a:r>
          </a:p>
          <a:p>
            <a:r>
              <a:rPr lang="ru-RU" altLang="en-US" dirty="0" smtClean="0">
                <a:latin typeface="Times New Roman" panose="02020603050405020304" pitchFamily="18" charset="0"/>
                <a:cs typeface="Times New Roman" panose="02020603050405020304" pitchFamily="18" charset="0"/>
              </a:rPr>
              <a:t>фильтры (части речи, синтаксические отношения)</a:t>
            </a:r>
            <a:endParaRPr lang="en-US" altLang="en-US" dirty="0" smtClean="0">
              <a:latin typeface="Times New Roman" panose="02020603050405020304" pitchFamily="18" charset="0"/>
              <a:cs typeface="Times New Roman" panose="02020603050405020304" pitchFamily="18" charset="0"/>
            </a:endParaRPr>
          </a:p>
        </p:txBody>
      </p:sp>
      <p:sp>
        <p:nvSpPr>
          <p:cNvPr id="5" name="Footer Placeholder 1"/>
          <p:cNvSpPr>
            <a:spLocks noGrp="1"/>
          </p:cNvSpPr>
          <p:nvPr>
            <p:ph type="ftr" sz="quarter" idx="4294967295"/>
          </p:nvPr>
        </p:nvSpPr>
        <p:spPr>
          <a:xfrm>
            <a:off x="5624513" y="6381750"/>
            <a:ext cx="3519487" cy="430213"/>
          </a:xfrm>
        </p:spPr>
        <p:txBody>
          <a:bodyPr/>
          <a:lstStyle/>
          <a:p>
            <a:pPr>
              <a:defRPr/>
            </a:pPr>
            <a:r>
              <a:rPr lang="ru-RU" altLang="en-US" sz="1000" dirty="0" smtClean="0"/>
              <a:t>ВШ. </a:t>
            </a:r>
            <a:r>
              <a:rPr lang="ru-RU" altLang="en-US" sz="1000" dirty="0"/>
              <a:t>Компьютерная лингвистика-2.  </a:t>
            </a:r>
            <a:r>
              <a:rPr lang="ru-RU" altLang="en-US" sz="1000" dirty="0" err="1"/>
              <a:t>Толдова</a:t>
            </a:r>
            <a:r>
              <a:rPr lang="ru-RU" altLang="en-US" sz="1000" dirty="0"/>
              <a:t> С.Ю</a:t>
            </a:r>
            <a:endParaRPr lang="en-US" altLang="en-US" sz="1000" dirty="0"/>
          </a:p>
        </p:txBody>
      </p:sp>
      <p:sp>
        <p:nvSpPr>
          <p:cNvPr id="2" name="Дата 1"/>
          <p:cNvSpPr>
            <a:spLocks noGrp="1"/>
          </p:cNvSpPr>
          <p:nvPr>
            <p:ph type="dt" sz="quarter" idx="4294967295"/>
          </p:nvPr>
        </p:nvSpPr>
        <p:spPr>
          <a:xfrm>
            <a:off x="0" y="6356350"/>
            <a:ext cx="2133600" cy="365125"/>
          </a:xfrm>
        </p:spPr>
        <p:txBody>
          <a:bodyPr/>
          <a:lstStyle/>
          <a:p>
            <a:pPr>
              <a:defRPr/>
            </a:pPr>
            <a:fld id="{7A3DFB76-12C0-4DEF-A662-CA60AE17E48C}" type="datetime1">
              <a:rPr lang="en-US" altLang="en-US"/>
              <a:pPr>
                <a:defRPr/>
              </a:pPr>
              <a:t>12/19/2018</a:t>
            </a:fld>
            <a:endParaRPr lang="en-US" altLang="en-US"/>
          </a:p>
        </p:txBody>
      </p:sp>
      <p:sp>
        <p:nvSpPr>
          <p:cNvPr id="31749" name="Rectangle 1"/>
          <p:cNvSpPr>
            <a:spLocks noChangeArrowheads="1"/>
          </p:cNvSpPr>
          <p:nvPr/>
        </p:nvSpPr>
        <p:spPr bwMode="auto">
          <a:xfrm>
            <a:off x="457200" y="2246313"/>
            <a:ext cx="39322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folHlink"/>
                </a:solidFill>
                <a:latin typeface="Times New Roman" panose="02020603050405020304" pitchFamily="18" charset="0"/>
              </a:defRPr>
            </a:lvl1pPr>
            <a:lvl2pPr>
              <a:defRPr>
                <a:solidFill>
                  <a:schemeClr val="folHlink"/>
                </a:solidFill>
                <a:latin typeface="Times New Roman" panose="02020603050405020304" pitchFamily="18" charset="0"/>
              </a:defRPr>
            </a:lvl2pPr>
            <a:lvl3pPr>
              <a:defRPr>
                <a:solidFill>
                  <a:schemeClr val="folHlink"/>
                </a:solidFill>
                <a:latin typeface="Times New Roman" panose="02020603050405020304" pitchFamily="18" charset="0"/>
              </a:defRPr>
            </a:lvl3pPr>
            <a:lvl4pPr>
              <a:defRPr>
                <a:solidFill>
                  <a:schemeClr val="folHlink"/>
                </a:solidFill>
                <a:latin typeface="Times New Roman" panose="02020603050405020304" pitchFamily="18" charset="0"/>
              </a:defRPr>
            </a:lvl4pPr>
            <a:lvl5pPr>
              <a:defRPr>
                <a:solidFill>
                  <a:schemeClr val="folHlink"/>
                </a:solidFill>
                <a:latin typeface="Times New Roman" panose="02020603050405020304" pitchFamily="18" charset="0"/>
              </a:defRPr>
            </a:lvl5pPr>
            <a:lvl6pPr marL="1981200" indent="304800" eaLnBrk="0" fontAlgn="base" hangingPunct="0">
              <a:spcBef>
                <a:spcPct val="0"/>
              </a:spcBef>
              <a:spcAft>
                <a:spcPct val="0"/>
              </a:spcAft>
              <a:defRPr>
                <a:solidFill>
                  <a:schemeClr val="folHlink"/>
                </a:solidFill>
                <a:latin typeface="Times New Roman" panose="02020603050405020304" pitchFamily="18" charset="0"/>
              </a:defRPr>
            </a:lvl6pPr>
            <a:lvl7pPr marL="2438400" indent="304800" eaLnBrk="0" fontAlgn="base" hangingPunct="0">
              <a:spcBef>
                <a:spcPct val="0"/>
              </a:spcBef>
              <a:spcAft>
                <a:spcPct val="0"/>
              </a:spcAft>
              <a:defRPr>
                <a:solidFill>
                  <a:schemeClr val="folHlink"/>
                </a:solidFill>
                <a:latin typeface="Times New Roman" panose="02020603050405020304" pitchFamily="18" charset="0"/>
              </a:defRPr>
            </a:lvl7pPr>
            <a:lvl8pPr marL="2895600" indent="304800" eaLnBrk="0" fontAlgn="base" hangingPunct="0">
              <a:spcBef>
                <a:spcPct val="0"/>
              </a:spcBef>
              <a:spcAft>
                <a:spcPct val="0"/>
              </a:spcAft>
              <a:defRPr>
                <a:solidFill>
                  <a:schemeClr val="folHlink"/>
                </a:solidFill>
                <a:latin typeface="Times New Roman" panose="02020603050405020304" pitchFamily="18" charset="0"/>
              </a:defRPr>
            </a:lvl8pPr>
            <a:lvl9pPr marL="3352800" indent="304800" eaLnBrk="0" fontAlgn="base" hangingPunct="0">
              <a:spcBef>
                <a:spcPct val="0"/>
              </a:spcBef>
              <a:spcAft>
                <a:spcPct val="0"/>
              </a:spcAft>
              <a:defRPr>
                <a:solidFill>
                  <a:schemeClr val="folHlink"/>
                </a:solidFill>
                <a:latin typeface="Times New Roman" panose="02020603050405020304" pitchFamily="18" charset="0"/>
              </a:defRPr>
            </a:lvl9pPr>
          </a:lstStyle>
          <a:p>
            <a:pPr defTabSz="914400"/>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endParaRPr lang="en-US" altLang="en-US">
              <a:solidFill>
                <a:schemeClr val="tx1"/>
              </a:solidFill>
              <a:latin typeface="Arial" panose="020B0604020202020204" pitchFamily="34" charset="0"/>
            </a:endParaRPr>
          </a:p>
        </p:txBody>
      </p:sp>
      <p:sp>
        <p:nvSpPr>
          <p:cNvPr id="14" name="Rectangle 2"/>
          <p:cNvSpPr txBox="1">
            <a:spLocks noChangeArrowheads="1"/>
          </p:cNvSpPr>
          <p:nvPr/>
        </p:nvSpPr>
        <p:spPr bwMode="auto">
          <a:xfrm>
            <a:off x="1926127" y="42590"/>
            <a:ext cx="6686550" cy="100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170" bIns="90170" anchor="ctr"/>
          <a:lstStyle>
            <a:lvl1pPr defTabSz="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08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08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ru-RU" altLang="en-US" sz="3600" dirty="0" smtClean="0">
                <a:latin typeface="Times New Roman" panose="02020603050405020304" pitchFamily="18" charset="0"/>
              </a:rPr>
              <a:t>Параметры кандидата. Окно</a:t>
            </a:r>
            <a:endParaRPr lang="ru-RU" altLang="en-US" sz="3600" dirty="0">
              <a:latin typeface="Times New Roman" panose="02020603050405020304" pitchFamily="18" charset="0"/>
            </a:endParaRPr>
          </a:p>
        </p:txBody>
      </p:sp>
    </p:spTree>
    <p:extLst>
      <p:ext uri="{BB962C8B-B14F-4D97-AF65-F5344CB8AC3E}">
        <p14:creationId xmlns:p14="http://schemas.microsoft.com/office/powerpoint/2010/main" val="3050351805"/>
      </p:ext>
    </p:extLst>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4"/>
          <p:cNvSpPr>
            <a:spLocks noGrp="1"/>
          </p:cNvSpPr>
          <p:nvPr>
            <p:ph sz="quarter" idx="10"/>
          </p:nvPr>
        </p:nvSpPr>
        <p:spPr>
          <a:extLst>
            <a:ext uri="{909E8E84-426E-40DD-AFC4-6F175D3DCCD1}">
              <a14:hiddenFill xmlns:a14="http://schemas.microsoft.com/office/drawing/2010/main">
                <a:gradFill rotWithShape="0">
                  <a:gsLst>
                    <a:gs pos="0">
                      <a:schemeClr val="bg1"/>
                    </a:gs>
                    <a:gs pos="100000">
                      <a:schemeClr val="accent1"/>
                    </a:gs>
                  </a:gsLst>
                  <a:path path="rect">
                    <a:fillToRect l="48000" t="48999" r="52000" b="51001"/>
                  </a:path>
                </a:gradFill>
              </a14:hiddenFill>
            </a:ext>
          </a:extLst>
        </p:spPr>
        <p:txBody>
          <a:bodyPr/>
          <a:lstStyle/>
          <a:p>
            <a:pPr marL="0" indent="0">
              <a:spcBef>
                <a:spcPts val="2400"/>
              </a:spcBef>
              <a:buNone/>
            </a:pPr>
            <a:r>
              <a:rPr lang="ru-RU" altLang="en-US" dirty="0" smtClean="0">
                <a:latin typeface="Times New Roman" panose="02020603050405020304" pitchFamily="18" charset="0"/>
                <a:cs typeface="Times New Roman" panose="02020603050405020304" pitchFamily="18" charset="0"/>
              </a:rPr>
              <a:t>Метод 1.</a:t>
            </a:r>
            <a:endParaRPr lang="en-US" altLang="en-US" dirty="0" smtClean="0">
              <a:latin typeface="Times New Roman" panose="02020603050405020304" pitchFamily="18" charset="0"/>
              <a:cs typeface="Times New Roman" panose="02020603050405020304" pitchFamily="18" charset="0"/>
            </a:endParaRPr>
          </a:p>
          <a:p>
            <a:pPr>
              <a:spcBef>
                <a:spcPts val="2400"/>
              </a:spcBef>
            </a:pPr>
            <a:r>
              <a:rPr lang="ru-RU" altLang="en-US" dirty="0" smtClean="0">
                <a:latin typeface="Times New Roman" panose="02020603050405020304" pitchFamily="18" charset="0"/>
                <a:cs typeface="Times New Roman" panose="02020603050405020304" pitchFamily="18" charset="0"/>
              </a:rPr>
              <a:t>Частота + </a:t>
            </a:r>
            <a:r>
              <a:rPr lang="ru-RU" altLang="en-US" dirty="0" err="1" smtClean="0">
                <a:latin typeface="Times New Roman" panose="02020603050405020304" pitchFamily="18" charset="0"/>
                <a:cs typeface="Times New Roman" panose="02020603050405020304" pitchFamily="18" charset="0"/>
              </a:rPr>
              <a:t>частеречные</a:t>
            </a:r>
            <a:r>
              <a:rPr lang="ru-RU" altLang="en-US" dirty="0" smtClean="0">
                <a:latin typeface="Times New Roman" panose="02020603050405020304" pitchFamily="18" charset="0"/>
                <a:cs typeface="Times New Roman" panose="02020603050405020304" pitchFamily="18" charset="0"/>
              </a:rPr>
              <a:t> фильтры</a:t>
            </a:r>
            <a:endParaRPr lang="en-GB" altLang="en-US" dirty="0" smtClean="0">
              <a:latin typeface="Times New Roman" panose="02020603050405020304" pitchFamily="18" charset="0"/>
              <a:cs typeface="Times New Roman" panose="02020603050405020304" pitchFamily="18" charset="0"/>
            </a:endParaRPr>
          </a:p>
        </p:txBody>
      </p:sp>
      <p:sp>
        <p:nvSpPr>
          <p:cNvPr id="2" name="Дата 1"/>
          <p:cNvSpPr>
            <a:spLocks noGrp="1"/>
          </p:cNvSpPr>
          <p:nvPr>
            <p:ph type="dt" sz="quarter" idx="4294967295"/>
          </p:nvPr>
        </p:nvSpPr>
        <p:spPr>
          <a:xfrm>
            <a:off x="0" y="6356350"/>
            <a:ext cx="2133600" cy="365125"/>
          </a:xfrm>
        </p:spPr>
        <p:txBody>
          <a:bodyPr/>
          <a:lstStyle/>
          <a:p>
            <a:pPr>
              <a:defRPr/>
            </a:pPr>
            <a:fld id="{8C2BAD80-4D61-48F6-94AD-F3DD9B2E1C93}" type="datetime1">
              <a:rPr lang="en-US" altLang="en-US"/>
              <a:pPr>
                <a:defRPr/>
              </a:pPr>
              <a:t>12/19/2018</a:t>
            </a:fld>
            <a:endParaRPr lang="en-US" altLang="en-US"/>
          </a:p>
        </p:txBody>
      </p:sp>
      <p:sp>
        <p:nvSpPr>
          <p:cNvPr id="3" name="Прямоугольник 2"/>
          <p:cNvSpPr/>
          <p:nvPr/>
        </p:nvSpPr>
        <p:spPr>
          <a:xfrm>
            <a:off x="1835150" y="242888"/>
            <a:ext cx="7200900" cy="646112"/>
          </a:xfrm>
          <a:prstGeom prst="rect">
            <a:avLst/>
          </a:prstGeom>
        </p:spPr>
        <p:txBody>
          <a:bodyPr>
            <a:spAutoFit/>
          </a:bodyPr>
          <a:lstStyle/>
          <a:p>
            <a:pPr>
              <a:defRPr/>
            </a:pPr>
            <a:r>
              <a:rPr lang="ru-RU" altLang="en-US" sz="3600" dirty="0">
                <a:solidFill>
                  <a:prstClr val="black"/>
                </a:solidFill>
                <a:effectLst>
                  <a:outerShdw blurRad="38100" dist="38100" dir="2700000" algn="tl">
                    <a:srgbClr val="000000">
                      <a:alpha val="43137"/>
                    </a:srgbClr>
                  </a:outerShdw>
                </a:effectLst>
                <a:ea typeface="+mj-ea"/>
                <a:cs typeface="+mj-cs"/>
              </a:rPr>
              <a:t>Методы выделения </a:t>
            </a:r>
            <a:r>
              <a:rPr lang="ru-RU" altLang="en-US" sz="3600" dirty="0" err="1">
                <a:solidFill>
                  <a:prstClr val="black"/>
                </a:solidFill>
                <a:effectLst>
                  <a:outerShdw blurRad="38100" dist="38100" dir="2700000" algn="tl">
                    <a:srgbClr val="000000">
                      <a:alpha val="43137"/>
                    </a:srgbClr>
                  </a:outerShdw>
                </a:effectLst>
                <a:ea typeface="+mj-ea"/>
                <a:cs typeface="+mj-cs"/>
              </a:rPr>
              <a:t>коллокаций</a:t>
            </a:r>
            <a:endParaRPr lang="en-US" dirty="0"/>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quarter" idx="10"/>
            <p:extLst>
              <p:ext uri="{D42A27DB-BD31-4B8C-83A1-F6EECF244321}">
                <p14:modId xmlns:p14="http://schemas.microsoft.com/office/powerpoint/2010/main" val="264783148"/>
              </p:ext>
            </p:extLst>
          </p:nvPr>
        </p:nvGraphicFramePr>
        <p:xfrm>
          <a:off x="539552" y="3152774"/>
          <a:ext cx="7993061" cy="3203576"/>
        </p:xfrm>
        <a:graphic>
          <a:graphicData uri="http://schemas.openxmlformats.org/drawingml/2006/table">
            <a:tbl>
              <a:tblPr>
                <a:tableStyleId>{5C22544A-7EE6-4342-B048-85BDC9FD1C3A}</a:tableStyleId>
              </a:tblPr>
              <a:tblGrid>
                <a:gridCol w="761245">
                  <a:extLst>
                    <a:ext uri="{9D8B030D-6E8A-4147-A177-3AD203B41FA5}">
                      <a16:colId xmlns:a16="http://schemas.microsoft.com/office/drawing/2014/main" val="20000"/>
                    </a:ext>
                  </a:extLst>
                </a:gridCol>
                <a:gridCol w="3901374">
                  <a:extLst>
                    <a:ext uri="{9D8B030D-6E8A-4147-A177-3AD203B41FA5}">
                      <a16:colId xmlns:a16="http://schemas.microsoft.com/office/drawing/2014/main" val="20001"/>
                    </a:ext>
                  </a:extLst>
                </a:gridCol>
                <a:gridCol w="1665221">
                  <a:extLst>
                    <a:ext uri="{9D8B030D-6E8A-4147-A177-3AD203B41FA5}">
                      <a16:colId xmlns:a16="http://schemas.microsoft.com/office/drawing/2014/main" val="20002"/>
                    </a:ext>
                  </a:extLst>
                </a:gridCol>
                <a:gridCol w="1665221">
                  <a:extLst>
                    <a:ext uri="{9D8B030D-6E8A-4147-A177-3AD203B41FA5}">
                      <a16:colId xmlns:a16="http://schemas.microsoft.com/office/drawing/2014/main" val="20003"/>
                    </a:ext>
                  </a:extLst>
                </a:gridCol>
              </a:tblGrid>
              <a:tr h="961070">
                <a:tc>
                  <a:txBody>
                    <a:bodyPr/>
                    <a:lstStyle/>
                    <a:p>
                      <a:pPr>
                        <a:spcAft>
                          <a:spcPts val="0"/>
                        </a:spcAft>
                      </a:pPr>
                      <a:r>
                        <a:rPr lang="ru-RU" sz="2000" dirty="0">
                          <a:effectLst/>
                        </a:rPr>
                        <a:t>№</a:t>
                      </a:r>
                      <a:endParaRPr lang="en-GB" sz="2000" dirty="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ru-RU" sz="2000" dirty="0">
                          <a:effectLst/>
                        </a:rPr>
                        <a:t>Частота совместной встречаемости (С(</a:t>
                      </a:r>
                      <a:r>
                        <a:rPr lang="en-US" sz="2000" dirty="0">
                          <a:effectLst/>
                        </a:rPr>
                        <a:t>w</a:t>
                      </a:r>
                      <a:r>
                        <a:rPr lang="ru-RU" sz="2000" baseline="30000" dirty="0">
                          <a:effectLst/>
                        </a:rPr>
                        <a:t>1</a:t>
                      </a:r>
                      <a:r>
                        <a:rPr lang="ru-RU" sz="2000" dirty="0">
                          <a:effectLst/>
                        </a:rPr>
                        <a:t>, </a:t>
                      </a:r>
                      <a:r>
                        <a:rPr lang="en-US" sz="2000" dirty="0">
                          <a:effectLst/>
                        </a:rPr>
                        <a:t>w</a:t>
                      </a:r>
                      <a:r>
                        <a:rPr lang="ru-RU" sz="2000" baseline="30000" dirty="0">
                          <a:effectLst/>
                        </a:rPr>
                        <a:t>2</a:t>
                      </a:r>
                      <a:r>
                        <a:rPr lang="ru-RU" sz="2000" dirty="0">
                          <a:effectLst/>
                        </a:rPr>
                        <a:t>))</a:t>
                      </a:r>
                      <a:endParaRPr lang="en-GB" sz="2000" dirty="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2000" dirty="0">
                          <a:effectLst/>
                        </a:rPr>
                        <a:t>w</a:t>
                      </a:r>
                      <a:r>
                        <a:rPr lang="en-US" sz="2000" baseline="30000" dirty="0">
                          <a:effectLst/>
                        </a:rPr>
                        <a:t>1</a:t>
                      </a:r>
                      <a:endParaRPr lang="en-GB" sz="2000" dirty="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2000">
                          <a:effectLst/>
                        </a:rPr>
                        <a:t>w</a:t>
                      </a:r>
                      <a:r>
                        <a:rPr lang="en-US" sz="2000" baseline="30000">
                          <a:effectLst/>
                        </a:rPr>
                        <a:t>2</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0358">
                <a:tc>
                  <a:txBody>
                    <a:bodyPr/>
                    <a:lstStyle/>
                    <a:p>
                      <a:pPr>
                        <a:spcAft>
                          <a:spcPts val="0"/>
                        </a:spcAft>
                      </a:pPr>
                      <a:r>
                        <a:rPr lang="en-US" sz="2000">
                          <a:effectLst/>
                        </a:rPr>
                        <a:t>1</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600"/>
                        </a:spcBef>
                        <a:spcAft>
                          <a:spcPts val="0"/>
                        </a:spcAft>
                      </a:pPr>
                      <a:r>
                        <a:rPr lang="en-US" sz="2000" cap="all" dirty="0">
                          <a:effectLst/>
                        </a:rPr>
                        <a:t>80871</a:t>
                      </a:r>
                      <a:endParaRPr lang="en-GB" sz="2000" cap="all" dirty="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Bef>
                          <a:spcPts val="300"/>
                        </a:spcBef>
                        <a:spcAft>
                          <a:spcPts val="0"/>
                        </a:spcAft>
                      </a:pPr>
                      <a:r>
                        <a:rPr lang="en-US" sz="2000" dirty="0">
                          <a:effectLst/>
                        </a:rPr>
                        <a:t>of</a:t>
                      </a:r>
                      <a:endParaRPr lang="en-GB" sz="2000" dirty="0">
                        <a:effectLst/>
                        <a:latin typeface="Marij"/>
                        <a:ea typeface="Times New Roman"/>
                        <a:cs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000">
                          <a:effectLst/>
                        </a:rPr>
                        <a:t>The</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358">
                <a:tc>
                  <a:txBody>
                    <a:bodyPr/>
                    <a:lstStyle/>
                    <a:p>
                      <a:pPr>
                        <a:spcAft>
                          <a:spcPts val="0"/>
                        </a:spcAft>
                      </a:pPr>
                      <a:r>
                        <a:rPr lang="en-US" sz="2000">
                          <a:effectLst/>
                        </a:rPr>
                        <a:t>2</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2000">
                          <a:effectLst/>
                        </a:rPr>
                        <a:t>58841</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000" dirty="0">
                          <a:effectLst/>
                        </a:rPr>
                        <a:t>in </a:t>
                      </a:r>
                      <a:endParaRPr lang="en-GB" sz="2000" dirty="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000" dirty="0">
                          <a:effectLst/>
                        </a:rPr>
                        <a:t>the</a:t>
                      </a:r>
                      <a:endParaRPr lang="en-GB" sz="2000" dirty="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0358">
                <a:tc>
                  <a:txBody>
                    <a:bodyPr/>
                    <a:lstStyle/>
                    <a:p>
                      <a:pPr>
                        <a:spcAft>
                          <a:spcPts val="0"/>
                        </a:spcAft>
                      </a:pPr>
                      <a:r>
                        <a:rPr lang="en-US" sz="2000">
                          <a:effectLst/>
                        </a:rPr>
                        <a:t>7</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2000">
                          <a:effectLst/>
                        </a:rPr>
                        <a:t>16121</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000" dirty="0">
                          <a:effectLst/>
                        </a:rPr>
                        <a:t>that</a:t>
                      </a:r>
                      <a:endParaRPr lang="en-GB" sz="2000" dirty="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000" dirty="0">
                          <a:effectLst/>
                        </a:rPr>
                        <a:t>the</a:t>
                      </a:r>
                      <a:endParaRPr lang="en-GB" sz="2000" dirty="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0358">
                <a:tc>
                  <a:txBody>
                    <a:bodyPr/>
                    <a:lstStyle/>
                    <a:p>
                      <a:pPr>
                        <a:spcAft>
                          <a:spcPts val="0"/>
                        </a:spcAft>
                      </a:pPr>
                      <a:r>
                        <a:rPr lang="en-US" sz="2000">
                          <a:effectLst/>
                        </a:rPr>
                        <a:t>9</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2000">
                          <a:effectLst/>
                        </a:rPr>
                        <a:t>15494</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000">
                          <a:effectLst/>
                        </a:rPr>
                        <a:t>to</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000" dirty="0">
                          <a:effectLst/>
                        </a:rPr>
                        <a:t>be</a:t>
                      </a:r>
                      <a:endParaRPr lang="en-GB" sz="2000" dirty="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0358">
                <a:tc>
                  <a:txBody>
                    <a:bodyPr/>
                    <a:lstStyle/>
                    <a:p>
                      <a:pPr>
                        <a:spcAft>
                          <a:spcPts val="0"/>
                        </a:spcAft>
                      </a:pPr>
                      <a:r>
                        <a:rPr lang="en-US" sz="2000">
                          <a:effectLst/>
                        </a:rPr>
                        <a:t>15</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2000">
                          <a:effectLst/>
                        </a:rPr>
                        <a:t>11428</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000">
                          <a:effectLst/>
                        </a:rPr>
                        <a:t>New</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000" dirty="0">
                          <a:effectLst/>
                        </a:rPr>
                        <a:t>York</a:t>
                      </a:r>
                      <a:endParaRPr lang="en-GB" sz="2000" dirty="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0358">
                <a:tc>
                  <a:txBody>
                    <a:bodyPr/>
                    <a:lstStyle/>
                    <a:p>
                      <a:pPr>
                        <a:spcAft>
                          <a:spcPts val="0"/>
                        </a:spcAft>
                      </a:pPr>
                      <a:r>
                        <a:rPr lang="en-US" sz="2000">
                          <a:effectLst/>
                        </a:rPr>
                        <a:t>16</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2000">
                          <a:effectLst/>
                        </a:rPr>
                        <a:t>10007</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000">
                          <a:effectLst/>
                        </a:rPr>
                        <a:t>he</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000" dirty="0">
                          <a:effectLst/>
                        </a:rPr>
                        <a:t>said</a:t>
                      </a:r>
                      <a:endParaRPr lang="en-GB" sz="2000" dirty="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0358">
                <a:tc>
                  <a:txBody>
                    <a:bodyPr/>
                    <a:lstStyle/>
                    <a:p>
                      <a:pPr>
                        <a:spcAft>
                          <a:spcPts val="0"/>
                        </a:spcAft>
                      </a:pPr>
                      <a:r>
                        <a:rPr lang="en-US" sz="2000">
                          <a:effectLst/>
                        </a:rPr>
                        <a:t>19</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2000">
                          <a:effectLst/>
                        </a:rPr>
                        <a:t>8753</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000">
                          <a:effectLst/>
                        </a:rPr>
                        <a:t>has</a:t>
                      </a:r>
                      <a:endParaRPr lang="en-GB" sz="200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000" dirty="0">
                          <a:effectLst/>
                        </a:rPr>
                        <a:t>been</a:t>
                      </a:r>
                      <a:endParaRPr lang="en-GB" sz="2000" dirty="0">
                        <a:effectLst/>
                        <a:latin typeface="Times New Roman"/>
                        <a:ea typeface="Times New Roman"/>
                      </a:endParaRPr>
                    </a:p>
                  </a:txBody>
                  <a:tcPr marL="83654" marR="836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2" name="Дата 1"/>
          <p:cNvSpPr>
            <a:spLocks noGrp="1"/>
          </p:cNvSpPr>
          <p:nvPr>
            <p:ph type="dt" sz="quarter" idx="4294967295"/>
          </p:nvPr>
        </p:nvSpPr>
        <p:spPr>
          <a:xfrm>
            <a:off x="0" y="6356350"/>
            <a:ext cx="2133600" cy="365125"/>
          </a:xfrm>
        </p:spPr>
        <p:txBody>
          <a:bodyPr/>
          <a:lstStyle/>
          <a:p>
            <a:pPr>
              <a:defRPr/>
            </a:pPr>
            <a:fld id="{FDE72795-D973-4101-A8C2-727625826B11}" type="datetime1">
              <a:rPr lang="en-US" altLang="en-US"/>
              <a:pPr>
                <a:defRPr/>
              </a:pPr>
              <a:t>12/19/2018</a:t>
            </a:fld>
            <a:endParaRPr lang="en-US" altLang="en-US"/>
          </a:p>
        </p:txBody>
      </p:sp>
      <p:sp>
        <p:nvSpPr>
          <p:cNvPr id="36914" name="Rectangle 7"/>
          <p:cNvSpPr>
            <a:spLocks noChangeArrowheads="1"/>
          </p:cNvSpPr>
          <p:nvPr/>
        </p:nvSpPr>
        <p:spPr bwMode="auto">
          <a:xfrm>
            <a:off x="179512" y="1262429"/>
            <a:ext cx="8964488"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tabLst>
                <a:tab pos="457200" algn="r"/>
                <a:tab pos="2636838" algn="ctr"/>
                <a:tab pos="5273675" algn="r"/>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457200" algn="r"/>
                <a:tab pos="2636838" algn="ctr"/>
                <a:tab pos="5273675" algn="r"/>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457200" algn="r"/>
                <a:tab pos="2636838" algn="ctr"/>
                <a:tab pos="5273675" algn="r"/>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9pPr>
          </a:lstStyle>
          <a:p>
            <a:pPr algn="just">
              <a:lnSpc>
                <a:spcPct val="90000"/>
              </a:lnSpc>
              <a:spcBef>
                <a:spcPct val="0"/>
              </a:spcBef>
              <a:buFontTx/>
              <a:buNone/>
            </a:pPr>
            <a:r>
              <a:rPr lang="en-US" altLang="en-US" sz="1800" dirty="0">
                <a:latin typeface="Times New Roman" panose="02020603050405020304" pitchFamily="18" charset="0"/>
                <a:cs typeface="Times New Roman" panose="02020603050405020304" pitchFamily="18" charset="0"/>
              </a:rPr>
              <a:t>(Christopher Manning &amp; </a:t>
            </a:r>
            <a:r>
              <a:rPr lang="en-US" altLang="en-US" sz="1800" dirty="0" err="1">
                <a:latin typeface="Times New Roman" panose="02020603050405020304" pitchFamily="18" charset="0"/>
                <a:cs typeface="Times New Roman" panose="02020603050405020304" pitchFamily="18" charset="0"/>
              </a:rPr>
              <a:t>Hinrich</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Schütze</a:t>
            </a:r>
            <a:r>
              <a:rPr lang="en-US" altLang="en-US" sz="1800" dirty="0">
                <a:latin typeface="Times New Roman" panose="02020603050405020304" pitchFamily="18" charset="0"/>
                <a:cs typeface="Times New Roman" panose="02020603050405020304" pitchFamily="18" charset="0"/>
              </a:rPr>
              <a:t> 1999, </a:t>
            </a:r>
            <a:r>
              <a:rPr lang="en-US" altLang="en-US" sz="1800" dirty="0" err="1">
                <a:latin typeface="Times New Roman" panose="02020603050405020304" pitchFamily="18" charset="0"/>
                <a:cs typeface="Times New Roman" panose="02020603050405020304" pitchFamily="18" charset="0"/>
              </a:rPr>
              <a:t>Глава</a:t>
            </a:r>
            <a:r>
              <a:rPr lang="en-US" altLang="en-US" sz="1800" dirty="0">
                <a:latin typeface="Times New Roman" panose="02020603050405020304" pitchFamily="18" charset="0"/>
                <a:cs typeface="Times New Roman" panose="02020603050405020304" pitchFamily="18" charset="0"/>
              </a:rPr>
              <a:t> Collocations)</a:t>
            </a:r>
            <a:endParaRPr lang="en-GB" altLang="en-US" sz="1800" dirty="0">
              <a:latin typeface="Times New Roman" panose="02020603050405020304" pitchFamily="18" charset="0"/>
            </a:endParaRPr>
          </a:p>
          <a:p>
            <a:pPr algn="just">
              <a:lnSpc>
                <a:spcPct val="90000"/>
              </a:lnSpc>
              <a:spcBef>
                <a:spcPct val="0"/>
              </a:spcBef>
              <a:buFontTx/>
              <a:buNone/>
            </a:pPr>
            <a:r>
              <a:rPr lang="en-US" altLang="en-US" sz="2200" dirty="0" err="1">
                <a:latin typeface="Times New Roman" panose="02020603050405020304" pitchFamily="18" charset="0"/>
                <a:cs typeface="Times New Roman" panose="02020603050405020304" pitchFamily="18" charset="0"/>
              </a:rPr>
              <a:t>Корпус</a:t>
            </a:r>
            <a:r>
              <a:rPr lang="en-US" altLang="en-US" sz="2200" dirty="0">
                <a:latin typeface="Times New Roman" panose="02020603050405020304" pitchFamily="18" charset="0"/>
                <a:cs typeface="Times New Roman" panose="02020603050405020304" pitchFamily="18" charset="0"/>
              </a:rPr>
              <a:t>: New </a:t>
            </a:r>
            <a:r>
              <a:rPr lang="en-US" altLang="en-US" sz="2200" dirty="0" err="1">
                <a:latin typeface="Times New Roman" panose="02020603050405020304" pitchFamily="18" charset="0"/>
                <a:cs typeface="Times New Roman" panose="02020603050405020304" pitchFamily="18" charset="0"/>
              </a:rPr>
              <a:t>Yourk</a:t>
            </a:r>
            <a:r>
              <a:rPr lang="en-US" altLang="en-US" sz="2200" dirty="0">
                <a:latin typeface="Times New Roman" panose="02020603050405020304" pitchFamily="18" charset="0"/>
                <a:cs typeface="Times New Roman" panose="02020603050405020304" pitchFamily="18" charset="0"/>
              </a:rPr>
              <a:t> Times </a:t>
            </a:r>
            <a:r>
              <a:rPr lang="ru-RU" altLang="en-US" sz="2200" dirty="0">
                <a:latin typeface="Times New Roman" panose="02020603050405020304" pitchFamily="18" charset="0"/>
                <a:cs typeface="Times New Roman" panose="02020603050405020304" pitchFamily="18" charset="0"/>
              </a:rPr>
              <a:t>за</a:t>
            </a:r>
            <a:r>
              <a:rPr lang="en-US" altLang="en-US" sz="2200" dirty="0">
                <a:latin typeface="Times New Roman" panose="02020603050405020304" pitchFamily="18" charset="0"/>
                <a:cs typeface="Times New Roman" panose="02020603050405020304" pitchFamily="18" charset="0"/>
              </a:rPr>
              <a:t> 4 </a:t>
            </a:r>
            <a:r>
              <a:rPr lang="ru-RU" altLang="en-US" sz="2200" dirty="0">
                <a:latin typeface="Times New Roman" panose="02020603050405020304" pitchFamily="18" charset="0"/>
                <a:cs typeface="Times New Roman" panose="02020603050405020304" pitchFamily="18" charset="0"/>
              </a:rPr>
              <a:t>месяца</a:t>
            </a:r>
            <a:r>
              <a:rPr lang="en-US" altLang="en-US" sz="2200" dirty="0">
                <a:latin typeface="Times New Roman" panose="02020603050405020304" pitchFamily="18" charset="0"/>
                <a:cs typeface="Times New Roman" panose="02020603050405020304" pitchFamily="18" charset="0"/>
              </a:rPr>
              <a:t> (</a:t>
            </a:r>
            <a:r>
              <a:rPr lang="ru-RU" altLang="en-US" sz="2200" dirty="0">
                <a:latin typeface="Times New Roman" panose="02020603050405020304" pitchFamily="18" charset="0"/>
                <a:cs typeface="Times New Roman" panose="02020603050405020304" pitchFamily="18" charset="0"/>
              </a:rPr>
              <a:t>август</a:t>
            </a:r>
            <a:r>
              <a:rPr lang="en-US" altLang="en-US" sz="2200" dirty="0">
                <a:latin typeface="Times New Roman" panose="02020603050405020304" pitchFamily="18" charset="0"/>
                <a:cs typeface="Times New Roman" panose="02020603050405020304" pitchFamily="18" charset="0"/>
              </a:rPr>
              <a:t> – </a:t>
            </a:r>
            <a:r>
              <a:rPr lang="ru-RU" altLang="en-US" sz="2200" dirty="0">
                <a:latin typeface="Times New Roman" panose="02020603050405020304" pitchFamily="18" charset="0"/>
                <a:cs typeface="Times New Roman" panose="02020603050405020304" pitchFamily="18" charset="0"/>
              </a:rPr>
              <a:t>ноябрь</a:t>
            </a:r>
            <a:r>
              <a:rPr lang="en-US" altLang="en-US" sz="2200" dirty="0">
                <a:latin typeface="Times New Roman" panose="02020603050405020304" pitchFamily="18" charset="0"/>
                <a:cs typeface="Times New Roman" panose="02020603050405020304" pitchFamily="18" charset="0"/>
              </a:rPr>
              <a:t> 1990 </a:t>
            </a:r>
            <a:r>
              <a:rPr lang="ru-RU" altLang="en-US" sz="2200" dirty="0">
                <a:latin typeface="Times New Roman" panose="02020603050405020304" pitchFamily="18" charset="0"/>
                <a:cs typeface="Times New Roman" panose="02020603050405020304" pitchFamily="18" charset="0"/>
              </a:rPr>
              <a:t>г</a:t>
            </a:r>
            <a:r>
              <a:rPr lang="en-US" altLang="en-US" sz="2200" dirty="0">
                <a:latin typeface="Times New Roman" panose="02020603050405020304" pitchFamily="18" charset="0"/>
                <a:cs typeface="Times New Roman" panose="02020603050405020304" pitchFamily="18" charset="0"/>
              </a:rPr>
              <a:t>.) – 115 MB, 14 </a:t>
            </a:r>
            <a:r>
              <a:rPr lang="ru-RU" altLang="en-US" sz="2200" dirty="0">
                <a:latin typeface="Times New Roman" panose="02020603050405020304" pitchFamily="18" charset="0"/>
                <a:cs typeface="Times New Roman" panose="02020603050405020304" pitchFamily="18" charset="0"/>
              </a:rPr>
              <a:t>млн слов</a:t>
            </a:r>
            <a:endParaRPr lang="en-GB" altLang="en-US" sz="2200" dirty="0">
              <a:latin typeface="Times New Roman" panose="02020603050405020304" pitchFamily="18" charset="0"/>
            </a:endParaRPr>
          </a:p>
          <a:p>
            <a:pPr algn="just">
              <a:lnSpc>
                <a:spcPct val="90000"/>
              </a:lnSpc>
              <a:spcBef>
                <a:spcPct val="0"/>
              </a:spcBef>
              <a:buFontTx/>
              <a:buNone/>
            </a:pPr>
            <a:r>
              <a:rPr lang="ru-RU" altLang="en-US" sz="2200" dirty="0">
                <a:latin typeface="Times New Roman" panose="02020603050405020304" pitchFamily="18" charset="0"/>
                <a:cs typeface="Times New Roman" panose="02020603050405020304" pitchFamily="18" charset="0"/>
              </a:rPr>
              <a:t>Предположение 1: последовательности из двух слов, встречающиеся вместе наиболее часто</a:t>
            </a:r>
            <a:endParaRPr lang="en-GB" altLang="en-US" sz="2200" dirty="0">
              <a:latin typeface="Times New Roman" panose="02020603050405020304" pitchFamily="18" charset="0"/>
            </a:endParaRPr>
          </a:p>
          <a:p>
            <a:pPr algn="just">
              <a:lnSpc>
                <a:spcPct val="90000"/>
              </a:lnSpc>
              <a:spcBef>
                <a:spcPct val="0"/>
              </a:spcBef>
              <a:buFontTx/>
              <a:buNone/>
            </a:pPr>
            <a:r>
              <a:rPr lang="ru-RU" altLang="en-US" sz="2200" dirty="0">
                <a:latin typeface="Times New Roman" panose="02020603050405020304" pitchFamily="18" charset="0"/>
                <a:cs typeface="Times New Roman" panose="02020603050405020304" pitchFamily="18" charset="0"/>
              </a:rPr>
              <a:t>Наиболее частотные биграммы:</a:t>
            </a:r>
            <a:endParaRPr lang="ru-RU" altLang="en-US" sz="2200" dirty="0">
              <a:latin typeface="Times New Roman" panose="02020603050405020304" pitchFamily="18" charset="0"/>
            </a:endParaRPr>
          </a:p>
        </p:txBody>
      </p:sp>
      <p:sp>
        <p:nvSpPr>
          <p:cNvPr id="12" name="Rectangle 2"/>
          <p:cNvSpPr txBox="1">
            <a:spLocks noChangeArrowheads="1"/>
          </p:cNvSpPr>
          <p:nvPr/>
        </p:nvSpPr>
        <p:spPr bwMode="auto">
          <a:xfrm>
            <a:off x="1763713" y="106363"/>
            <a:ext cx="7045325" cy="647700"/>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dirty="0" smtClean="0"/>
              <a:t>Частотные </a:t>
            </a:r>
            <a:r>
              <a:rPr lang="ru-RU" altLang="en-US" dirty="0" err="1" smtClean="0"/>
              <a:t>биграмы</a:t>
            </a:r>
            <a:endParaRPr lang="ru-RU" altLang="en-US" dirty="0"/>
          </a:p>
        </p:txBody>
      </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820738" y="1197900"/>
            <a:ext cx="78486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tabLst>
                <a:tab pos="457200" algn="r"/>
                <a:tab pos="2636838" algn="ctr"/>
                <a:tab pos="5273675" algn="r"/>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457200" algn="r"/>
                <a:tab pos="2636838" algn="ctr"/>
                <a:tab pos="5273675" algn="r"/>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457200" algn="r"/>
                <a:tab pos="2636838" algn="ctr"/>
                <a:tab pos="5273675" algn="r"/>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9pPr>
          </a:lstStyle>
          <a:p>
            <a:pPr algn="just">
              <a:spcBef>
                <a:spcPct val="0"/>
              </a:spcBef>
              <a:buFontTx/>
              <a:buNone/>
            </a:pPr>
            <a:r>
              <a:rPr lang="en-US" altLang="en-US" sz="1800" dirty="0">
                <a:solidFill>
                  <a:srgbClr val="002060"/>
                </a:solidFill>
                <a:latin typeface="Times New Roman" panose="02020603050405020304" pitchFamily="18" charset="0"/>
                <a:cs typeface="Times New Roman" panose="02020603050405020304" pitchFamily="18" charset="0"/>
              </a:rPr>
              <a:t>(Christopher Manning &amp; </a:t>
            </a:r>
            <a:r>
              <a:rPr lang="en-US" altLang="en-US" sz="1800" dirty="0" err="1">
                <a:solidFill>
                  <a:srgbClr val="002060"/>
                </a:solidFill>
                <a:latin typeface="Times New Roman" panose="02020603050405020304" pitchFamily="18" charset="0"/>
                <a:cs typeface="Times New Roman" panose="02020603050405020304" pitchFamily="18" charset="0"/>
              </a:rPr>
              <a:t>Hinrich</a:t>
            </a:r>
            <a:r>
              <a:rPr lang="en-US" altLang="en-US" sz="1800" dirty="0">
                <a:solidFill>
                  <a:srgbClr val="002060"/>
                </a:solidFill>
                <a:latin typeface="Times New Roman" panose="02020603050405020304" pitchFamily="18" charset="0"/>
                <a:cs typeface="Times New Roman" panose="02020603050405020304" pitchFamily="18" charset="0"/>
              </a:rPr>
              <a:t> </a:t>
            </a:r>
            <a:r>
              <a:rPr lang="en-US" altLang="en-US" sz="1800" dirty="0" err="1">
                <a:solidFill>
                  <a:srgbClr val="002060"/>
                </a:solidFill>
                <a:latin typeface="Times New Roman" panose="02020603050405020304" pitchFamily="18" charset="0"/>
                <a:cs typeface="Times New Roman" panose="02020603050405020304" pitchFamily="18" charset="0"/>
              </a:rPr>
              <a:t>Schütze</a:t>
            </a:r>
            <a:r>
              <a:rPr lang="en-US" altLang="en-US" sz="1800" dirty="0">
                <a:solidFill>
                  <a:srgbClr val="002060"/>
                </a:solidFill>
                <a:latin typeface="Times New Roman" panose="02020603050405020304" pitchFamily="18" charset="0"/>
                <a:cs typeface="Times New Roman" panose="02020603050405020304" pitchFamily="18" charset="0"/>
              </a:rPr>
              <a:t> 1999, </a:t>
            </a:r>
            <a:r>
              <a:rPr lang="en-US" altLang="en-US" sz="1800" dirty="0" err="1">
                <a:solidFill>
                  <a:srgbClr val="002060"/>
                </a:solidFill>
                <a:latin typeface="Times New Roman" panose="02020603050405020304" pitchFamily="18" charset="0"/>
                <a:cs typeface="Times New Roman" panose="02020603050405020304" pitchFamily="18" charset="0"/>
              </a:rPr>
              <a:t>Глава</a:t>
            </a:r>
            <a:r>
              <a:rPr lang="en-US" altLang="en-US" sz="1800" dirty="0">
                <a:solidFill>
                  <a:srgbClr val="002060"/>
                </a:solidFill>
                <a:latin typeface="Times New Roman" panose="02020603050405020304" pitchFamily="18" charset="0"/>
                <a:cs typeface="Times New Roman" panose="02020603050405020304" pitchFamily="18" charset="0"/>
              </a:rPr>
              <a:t> Collocations)</a:t>
            </a:r>
            <a:endParaRPr lang="en-GB" altLang="en-US" sz="800" dirty="0">
              <a:solidFill>
                <a:srgbClr val="002060"/>
              </a:solidFill>
              <a:latin typeface="Times New Roman" panose="02020603050405020304" pitchFamily="18" charset="0"/>
            </a:endParaRPr>
          </a:p>
          <a:p>
            <a:pPr algn="just">
              <a:spcBef>
                <a:spcPct val="0"/>
              </a:spcBef>
              <a:buFontTx/>
              <a:buNone/>
            </a:pPr>
            <a:r>
              <a:rPr lang="en-US" altLang="en-US" sz="1800" dirty="0" err="1">
                <a:solidFill>
                  <a:srgbClr val="002060"/>
                </a:solidFill>
                <a:latin typeface="Times New Roman" panose="02020603050405020304" pitchFamily="18" charset="0"/>
                <a:cs typeface="Times New Roman" panose="02020603050405020304" pitchFamily="18" charset="0"/>
              </a:rPr>
              <a:t>Корпус</a:t>
            </a:r>
            <a:r>
              <a:rPr lang="en-US" altLang="en-US" sz="1800" dirty="0">
                <a:solidFill>
                  <a:srgbClr val="002060"/>
                </a:solidFill>
                <a:latin typeface="Times New Roman" panose="02020603050405020304" pitchFamily="18" charset="0"/>
                <a:cs typeface="Times New Roman" panose="02020603050405020304" pitchFamily="18" charset="0"/>
              </a:rPr>
              <a:t>: New </a:t>
            </a:r>
            <a:r>
              <a:rPr lang="en-US" altLang="en-US" sz="1800" dirty="0" err="1">
                <a:solidFill>
                  <a:srgbClr val="002060"/>
                </a:solidFill>
                <a:latin typeface="Times New Roman" panose="02020603050405020304" pitchFamily="18" charset="0"/>
                <a:cs typeface="Times New Roman" panose="02020603050405020304" pitchFamily="18" charset="0"/>
              </a:rPr>
              <a:t>Yourk</a:t>
            </a:r>
            <a:r>
              <a:rPr lang="en-US" altLang="en-US" sz="1800" dirty="0">
                <a:solidFill>
                  <a:srgbClr val="002060"/>
                </a:solidFill>
                <a:latin typeface="Times New Roman" panose="02020603050405020304" pitchFamily="18" charset="0"/>
                <a:cs typeface="Times New Roman" panose="02020603050405020304" pitchFamily="18" charset="0"/>
              </a:rPr>
              <a:t> Times </a:t>
            </a:r>
            <a:r>
              <a:rPr lang="ru-RU" altLang="en-US" sz="1800" dirty="0">
                <a:solidFill>
                  <a:srgbClr val="002060"/>
                </a:solidFill>
                <a:latin typeface="Times New Roman" panose="02020603050405020304" pitchFamily="18" charset="0"/>
                <a:cs typeface="Times New Roman" panose="02020603050405020304" pitchFamily="18" charset="0"/>
              </a:rPr>
              <a:t>за</a:t>
            </a:r>
            <a:r>
              <a:rPr lang="en-US" altLang="en-US" sz="1800" dirty="0">
                <a:solidFill>
                  <a:srgbClr val="002060"/>
                </a:solidFill>
                <a:latin typeface="Times New Roman" panose="02020603050405020304" pitchFamily="18" charset="0"/>
                <a:cs typeface="Times New Roman" panose="02020603050405020304" pitchFamily="18" charset="0"/>
              </a:rPr>
              <a:t> 4 </a:t>
            </a:r>
            <a:r>
              <a:rPr lang="ru-RU" altLang="en-US" sz="1800" dirty="0">
                <a:solidFill>
                  <a:srgbClr val="002060"/>
                </a:solidFill>
                <a:latin typeface="Times New Roman" panose="02020603050405020304" pitchFamily="18" charset="0"/>
                <a:cs typeface="Times New Roman" panose="02020603050405020304" pitchFamily="18" charset="0"/>
              </a:rPr>
              <a:t>месяца</a:t>
            </a:r>
            <a:r>
              <a:rPr lang="en-US" altLang="en-US" sz="1800" dirty="0">
                <a:solidFill>
                  <a:srgbClr val="002060"/>
                </a:solidFill>
                <a:latin typeface="Times New Roman" panose="02020603050405020304" pitchFamily="18" charset="0"/>
                <a:cs typeface="Times New Roman" panose="02020603050405020304" pitchFamily="18" charset="0"/>
              </a:rPr>
              <a:t> (</a:t>
            </a:r>
            <a:r>
              <a:rPr lang="ru-RU" altLang="en-US" sz="1800" dirty="0">
                <a:solidFill>
                  <a:srgbClr val="002060"/>
                </a:solidFill>
                <a:latin typeface="Times New Roman" panose="02020603050405020304" pitchFamily="18" charset="0"/>
                <a:cs typeface="Times New Roman" panose="02020603050405020304" pitchFamily="18" charset="0"/>
              </a:rPr>
              <a:t>август</a:t>
            </a:r>
            <a:r>
              <a:rPr lang="en-US" altLang="en-US" sz="1800" dirty="0">
                <a:solidFill>
                  <a:srgbClr val="002060"/>
                </a:solidFill>
                <a:latin typeface="Times New Roman" panose="02020603050405020304" pitchFamily="18" charset="0"/>
                <a:cs typeface="Times New Roman" panose="02020603050405020304" pitchFamily="18" charset="0"/>
              </a:rPr>
              <a:t> – </a:t>
            </a:r>
            <a:r>
              <a:rPr lang="ru-RU" altLang="en-US" sz="1800" dirty="0">
                <a:solidFill>
                  <a:srgbClr val="002060"/>
                </a:solidFill>
                <a:latin typeface="Times New Roman" panose="02020603050405020304" pitchFamily="18" charset="0"/>
                <a:cs typeface="Times New Roman" panose="02020603050405020304" pitchFamily="18" charset="0"/>
              </a:rPr>
              <a:t>ноябрь</a:t>
            </a:r>
            <a:r>
              <a:rPr lang="en-US" altLang="en-US" sz="1800" dirty="0">
                <a:solidFill>
                  <a:srgbClr val="002060"/>
                </a:solidFill>
                <a:latin typeface="Times New Roman" panose="02020603050405020304" pitchFamily="18" charset="0"/>
                <a:cs typeface="Times New Roman" panose="02020603050405020304" pitchFamily="18" charset="0"/>
              </a:rPr>
              <a:t> 1990 </a:t>
            </a:r>
            <a:r>
              <a:rPr lang="ru-RU" altLang="en-US" sz="1800" dirty="0">
                <a:solidFill>
                  <a:srgbClr val="002060"/>
                </a:solidFill>
                <a:latin typeface="Times New Roman" panose="02020603050405020304" pitchFamily="18" charset="0"/>
                <a:cs typeface="Times New Roman" panose="02020603050405020304" pitchFamily="18" charset="0"/>
              </a:rPr>
              <a:t>г</a:t>
            </a:r>
            <a:r>
              <a:rPr lang="en-US" altLang="en-US" sz="1800" dirty="0">
                <a:solidFill>
                  <a:srgbClr val="002060"/>
                </a:solidFill>
                <a:latin typeface="Times New Roman" panose="02020603050405020304" pitchFamily="18" charset="0"/>
                <a:cs typeface="Times New Roman" panose="02020603050405020304" pitchFamily="18" charset="0"/>
              </a:rPr>
              <a:t>.) – 115 MB, 14 </a:t>
            </a:r>
            <a:r>
              <a:rPr lang="ru-RU" altLang="en-US" sz="1800" dirty="0">
                <a:solidFill>
                  <a:srgbClr val="002060"/>
                </a:solidFill>
                <a:latin typeface="Times New Roman" panose="02020603050405020304" pitchFamily="18" charset="0"/>
                <a:cs typeface="Times New Roman" panose="02020603050405020304" pitchFamily="18" charset="0"/>
              </a:rPr>
              <a:t>млн слов</a:t>
            </a:r>
            <a:endParaRPr lang="en-GB" altLang="en-US" sz="800" dirty="0">
              <a:solidFill>
                <a:srgbClr val="002060"/>
              </a:solidFill>
              <a:latin typeface="Times New Roman" panose="02020603050405020304" pitchFamily="18" charset="0"/>
            </a:endParaRPr>
          </a:p>
          <a:p>
            <a:pPr algn="just">
              <a:spcBef>
                <a:spcPct val="0"/>
              </a:spcBef>
              <a:buFontTx/>
              <a:buNone/>
            </a:pPr>
            <a:r>
              <a:rPr lang="ru-RU" altLang="en-US" sz="1800" dirty="0">
                <a:solidFill>
                  <a:srgbClr val="002060"/>
                </a:solidFill>
                <a:latin typeface="Times New Roman" panose="02020603050405020304" pitchFamily="18" charset="0"/>
                <a:cs typeface="Times New Roman" panose="02020603050405020304" pitchFamily="18" charset="0"/>
              </a:rPr>
              <a:t>Предположение 1: последовательности из двух слов, встречающиеся вместе наиболее часто</a:t>
            </a:r>
          </a:p>
        </p:txBody>
      </p:sp>
      <p:sp>
        <p:nvSpPr>
          <p:cNvPr id="5" name="TextBox 4"/>
          <p:cNvSpPr txBox="1">
            <a:spLocks noChangeArrowheads="1"/>
          </p:cNvSpPr>
          <p:nvPr/>
        </p:nvSpPr>
        <p:spPr bwMode="auto">
          <a:xfrm>
            <a:off x="785813" y="2923511"/>
            <a:ext cx="79184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tabLst>
                <a:tab pos="457200" algn="r"/>
                <a:tab pos="2636838" algn="ctr"/>
                <a:tab pos="5273675" algn="r"/>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457200" algn="r"/>
                <a:tab pos="2636838" algn="ctr"/>
                <a:tab pos="5273675" algn="r"/>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457200" algn="r"/>
                <a:tab pos="2636838" algn="ctr"/>
                <a:tab pos="5273675" algn="r"/>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tabLst>
                <a:tab pos="457200" algn="r"/>
                <a:tab pos="2636838" algn="ctr"/>
                <a:tab pos="5273675" algn="r"/>
              </a:tabLst>
              <a:defRPr sz="2000">
                <a:solidFill>
                  <a:schemeClr val="tx1"/>
                </a:solidFill>
                <a:latin typeface="Calibri" panose="020F0502020204030204" pitchFamily="34" charset="0"/>
              </a:defRPr>
            </a:lvl9pPr>
          </a:lstStyle>
          <a:p>
            <a:pPr algn="just">
              <a:spcBef>
                <a:spcPct val="0"/>
              </a:spcBef>
              <a:buFontTx/>
              <a:buNone/>
            </a:pPr>
            <a:r>
              <a:rPr lang="ru-RU" altLang="en-US" sz="1800" dirty="0">
                <a:solidFill>
                  <a:srgbClr val="002060"/>
                </a:solidFill>
                <a:latin typeface="Times New Roman" panose="02020603050405020304" pitchFamily="18" charset="0"/>
                <a:cs typeface="Times New Roman" panose="02020603050405020304" pitchFamily="18" charset="0"/>
              </a:rPr>
              <a:t>Нужны </a:t>
            </a:r>
            <a:r>
              <a:rPr lang="ru-RU" altLang="en-US" sz="1800" dirty="0" err="1">
                <a:solidFill>
                  <a:srgbClr val="002060"/>
                </a:solidFill>
                <a:latin typeface="Times New Roman" panose="02020603050405020304" pitchFamily="18" charset="0"/>
                <a:cs typeface="Times New Roman" panose="02020603050405020304" pitchFamily="18" charset="0"/>
              </a:rPr>
              <a:t>частеречные</a:t>
            </a:r>
            <a:r>
              <a:rPr lang="ru-RU" altLang="en-US" sz="1800" dirty="0">
                <a:solidFill>
                  <a:srgbClr val="002060"/>
                </a:solidFill>
                <a:latin typeface="Times New Roman" panose="02020603050405020304" pitchFamily="18" charset="0"/>
                <a:cs typeface="Times New Roman" panose="02020603050405020304" pitchFamily="18" charset="0"/>
              </a:rPr>
              <a:t> шаблоны – фильтры для выделения </a:t>
            </a:r>
            <a:r>
              <a:rPr lang="ru-RU" altLang="en-US" sz="1800" dirty="0" err="1">
                <a:solidFill>
                  <a:srgbClr val="002060"/>
                </a:solidFill>
                <a:latin typeface="Times New Roman" panose="02020603050405020304" pitchFamily="18" charset="0"/>
                <a:cs typeface="Times New Roman" panose="02020603050405020304" pitchFamily="18" charset="0"/>
              </a:rPr>
              <a:t>коллокаций</a:t>
            </a:r>
            <a:r>
              <a:rPr lang="ru-RU" altLang="en-US" sz="1800" dirty="0">
                <a:solidFill>
                  <a:srgbClr val="002060"/>
                </a:solidFill>
                <a:latin typeface="Times New Roman" panose="02020603050405020304" pitchFamily="18" charset="0"/>
                <a:cs typeface="Times New Roman" panose="02020603050405020304" pitchFamily="18" charset="0"/>
              </a:rPr>
              <a:t> </a:t>
            </a:r>
            <a:endParaRPr lang="en-GB" altLang="en-US" sz="1800" dirty="0">
              <a:solidFill>
                <a:srgbClr val="002060"/>
              </a:solidFill>
              <a:latin typeface="Times New Roman" panose="02020603050405020304" pitchFamily="18" charset="0"/>
              <a:cs typeface="Times New Roman" panose="02020603050405020304" pitchFamily="18" charset="0"/>
            </a:endParaRPr>
          </a:p>
          <a:p>
            <a:pPr algn="just">
              <a:spcBef>
                <a:spcPct val="0"/>
              </a:spcBef>
              <a:buFontTx/>
              <a:buNone/>
            </a:pPr>
            <a:r>
              <a:rPr lang="ru-RU" altLang="en-US" sz="1800" dirty="0">
                <a:solidFill>
                  <a:srgbClr val="002060"/>
                </a:solidFill>
                <a:latin typeface="Times New Roman" panose="02020603050405020304" pitchFamily="18" charset="0"/>
                <a:cs typeface="Times New Roman" panose="02020603050405020304" pitchFamily="18" charset="0"/>
              </a:rPr>
              <a:t>Наиболее частотные биграммы:</a:t>
            </a:r>
          </a:p>
          <a:p>
            <a:pPr>
              <a:spcBef>
                <a:spcPct val="0"/>
              </a:spcBef>
              <a:buFontTx/>
              <a:buNone/>
            </a:pPr>
            <a:endParaRPr lang="en-GB" altLang="en-US" sz="1800" dirty="0">
              <a:solidFill>
                <a:schemeClr val="folHlink"/>
              </a:solidFill>
              <a:latin typeface="Times New Roman" panose="02020603050405020304" pitchFamily="18" charset="0"/>
            </a:endParaRPr>
          </a:p>
        </p:txBody>
      </p:sp>
      <p:sp>
        <p:nvSpPr>
          <p:cNvPr id="6" name="TextBox 5"/>
          <p:cNvSpPr txBox="1">
            <a:spLocks noChangeArrowheads="1"/>
          </p:cNvSpPr>
          <p:nvPr/>
        </p:nvSpPr>
        <p:spPr bwMode="auto">
          <a:xfrm>
            <a:off x="1416843" y="2596022"/>
            <a:ext cx="6480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ru-RU" altLang="en-US" sz="1800">
                <a:solidFill>
                  <a:srgbClr val="002060"/>
                </a:solidFill>
                <a:latin typeface="Times New Roman" panose="02020603050405020304" pitchFamily="18" charset="0"/>
              </a:rPr>
              <a:t>Как исправить</a:t>
            </a:r>
            <a:r>
              <a:rPr lang="en-US" altLang="en-US" sz="1800">
                <a:solidFill>
                  <a:srgbClr val="002060"/>
                </a:solidFill>
                <a:latin typeface="Times New Roman" panose="02020603050405020304" pitchFamily="18" charset="0"/>
              </a:rPr>
              <a:t>?</a:t>
            </a:r>
            <a:endParaRPr lang="en-GB" altLang="en-US" sz="1800">
              <a:solidFill>
                <a:srgbClr val="002060"/>
              </a:solidFill>
              <a:latin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54517129"/>
              </p:ext>
            </p:extLst>
          </p:nvPr>
        </p:nvGraphicFramePr>
        <p:xfrm>
          <a:off x="942973" y="3590002"/>
          <a:ext cx="7427913" cy="2468565"/>
        </p:xfrm>
        <a:graphic>
          <a:graphicData uri="http://schemas.openxmlformats.org/drawingml/2006/table">
            <a:tbl>
              <a:tblPr bandRow="1">
                <a:tableStyleId>{793D81CF-94F2-401A-BA57-92F5A7B2D0C5}</a:tableStyleId>
              </a:tblPr>
              <a:tblGrid>
                <a:gridCol w="3134321">
                  <a:extLst>
                    <a:ext uri="{9D8B030D-6E8A-4147-A177-3AD203B41FA5}">
                      <a16:colId xmlns:a16="http://schemas.microsoft.com/office/drawing/2014/main" val="20000"/>
                    </a:ext>
                  </a:extLst>
                </a:gridCol>
                <a:gridCol w="4293592">
                  <a:extLst>
                    <a:ext uri="{9D8B030D-6E8A-4147-A177-3AD203B41FA5}">
                      <a16:colId xmlns:a16="http://schemas.microsoft.com/office/drawing/2014/main" val="20001"/>
                    </a:ext>
                  </a:extLst>
                </a:gridCol>
              </a:tblGrid>
              <a:tr h="609600">
                <a:tc>
                  <a:txBody>
                    <a:bodyPr/>
                    <a:lstStyle/>
                    <a:p>
                      <a:pPr algn="ctr">
                        <a:spcAft>
                          <a:spcPts val="0"/>
                        </a:spcAft>
                      </a:pPr>
                      <a:r>
                        <a:rPr lang="ru-RU" sz="2000" dirty="0" err="1">
                          <a:effectLst/>
                        </a:rPr>
                        <a:t>Частеречные</a:t>
                      </a:r>
                      <a:r>
                        <a:rPr lang="ru-RU" sz="2000" dirty="0">
                          <a:effectLst/>
                        </a:rPr>
                        <a:t> шаблоны (</a:t>
                      </a:r>
                      <a:r>
                        <a:rPr lang="en-US" sz="2000" dirty="0">
                          <a:effectLst/>
                        </a:rPr>
                        <a:t>tag pattern</a:t>
                      </a:r>
                      <a:r>
                        <a:rPr lang="ru-RU" sz="2000" dirty="0">
                          <a:effectLst/>
                        </a:rPr>
                        <a:t>)</a:t>
                      </a:r>
                      <a:endParaRPr lang="en-GB" sz="2000" dirty="0">
                        <a:effectLst/>
                        <a:latin typeface="Times New Roman"/>
                        <a:ea typeface="Times New Roman"/>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u-RU" sz="2000" dirty="0">
                          <a:effectLst/>
                        </a:rPr>
                        <a:t>Пример</a:t>
                      </a:r>
                      <a:endParaRPr lang="en-GB" sz="2000" dirty="0">
                        <a:effectLst/>
                        <a:latin typeface="Times New Roman"/>
                        <a:ea typeface="Times New Roman"/>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1793">
                <a:tc>
                  <a:txBody>
                    <a:bodyPr/>
                    <a:lstStyle/>
                    <a:p>
                      <a:pPr algn="ctr">
                        <a:spcAft>
                          <a:spcPts val="0"/>
                        </a:spcAft>
                      </a:pPr>
                      <a:r>
                        <a:rPr lang="en-US" sz="2000" dirty="0">
                          <a:effectLst/>
                        </a:rPr>
                        <a:t>A N</a:t>
                      </a:r>
                      <a:endParaRPr lang="en-GB" sz="2000" dirty="0">
                        <a:effectLst/>
                        <a:latin typeface="Times New Roman"/>
                        <a:ea typeface="Times New Roman"/>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dirty="0">
                          <a:effectLst/>
                        </a:rPr>
                        <a:t>linear function </a:t>
                      </a:r>
                      <a:endParaRPr lang="en-GB" sz="2000" dirty="0">
                        <a:effectLst/>
                        <a:latin typeface="Times New Roman"/>
                        <a:ea typeface="Times New Roman"/>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1793">
                <a:tc>
                  <a:txBody>
                    <a:bodyPr/>
                    <a:lstStyle/>
                    <a:p>
                      <a:pPr algn="ctr">
                        <a:spcAft>
                          <a:spcPts val="0"/>
                        </a:spcAft>
                      </a:pPr>
                      <a:r>
                        <a:rPr lang="en-US" sz="2000">
                          <a:effectLst/>
                        </a:rPr>
                        <a:t>N N</a:t>
                      </a:r>
                      <a:endParaRPr lang="en-GB" sz="2000">
                        <a:effectLst/>
                        <a:latin typeface="Times New Roman"/>
                        <a:ea typeface="Times New Roman"/>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dirty="0">
                          <a:effectLst/>
                        </a:rPr>
                        <a:t>regression coefficients</a:t>
                      </a:r>
                      <a:endParaRPr lang="en-GB" sz="2000" dirty="0">
                        <a:effectLst/>
                        <a:latin typeface="Times New Roman"/>
                        <a:ea typeface="Times New Roman"/>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1793">
                <a:tc>
                  <a:txBody>
                    <a:bodyPr/>
                    <a:lstStyle/>
                    <a:p>
                      <a:pPr algn="ctr">
                        <a:spcAft>
                          <a:spcPts val="0"/>
                        </a:spcAft>
                      </a:pPr>
                      <a:r>
                        <a:rPr lang="en-US" sz="2000">
                          <a:effectLst/>
                        </a:rPr>
                        <a:t>A N N</a:t>
                      </a:r>
                      <a:endParaRPr lang="en-GB" sz="2000">
                        <a:effectLst/>
                        <a:latin typeface="Times New Roman"/>
                        <a:ea typeface="Times New Roman"/>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dirty="0">
                          <a:effectLst/>
                        </a:rPr>
                        <a:t>cumulative distribution function</a:t>
                      </a:r>
                      <a:endParaRPr lang="en-GB" sz="2000" dirty="0">
                        <a:effectLst/>
                        <a:latin typeface="Times New Roman"/>
                        <a:ea typeface="Times New Roman"/>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1793">
                <a:tc>
                  <a:txBody>
                    <a:bodyPr/>
                    <a:lstStyle/>
                    <a:p>
                      <a:pPr algn="ctr">
                        <a:spcAft>
                          <a:spcPts val="0"/>
                        </a:spcAft>
                      </a:pPr>
                      <a:r>
                        <a:rPr lang="en-US" sz="2000">
                          <a:effectLst/>
                        </a:rPr>
                        <a:t>N A N</a:t>
                      </a:r>
                      <a:endParaRPr lang="en-GB" sz="2000">
                        <a:effectLst/>
                        <a:latin typeface="Times New Roman"/>
                        <a:ea typeface="Times New Roman"/>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dirty="0">
                          <a:effectLst/>
                        </a:rPr>
                        <a:t>mean squared error</a:t>
                      </a:r>
                      <a:endParaRPr lang="en-GB" sz="2000" dirty="0">
                        <a:effectLst/>
                        <a:latin typeface="Times New Roman"/>
                        <a:ea typeface="Times New Roman"/>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1793">
                <a:tc>
                  <a:txBody>
                    <a:bodyPr/>
                    <a:lstStyle/>
                    <a:p>
                      <a:pPr algn="ctr">
                        <a:spcAft>
                          <a:spcPts val="0"/>
                        </a:spcAft>
                      </a:pPr>
                      <a:r>
                        <a:rPr lang="en-US" sz="2000">
                          <a:effectLst/>
                        </a:rPr>
                        <a:t>N P N</a:t>
                      </a:r>
                      <a:endParaRPr lang="en-GB" sz="2000">
                        <a:effectLst/>
                        <a:latin typeface="Times New Roman"/>
                        <a:ea typeface="Times New Roman"/>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dirty="0">
                          <a:effectLst/>
                        </a:rPr>
                        <a:t>degrees of freedom</a:t>
                      </a:r>
                      <a:endParaRPr lang="en-GB" sz="2000" dirty="0">
                        <a:effectLst/>
                        <a:latin typeface="Times New Roman"/>
                        <a:ea typeface="Times New Roman"/>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Дата 1"/>
          <p:cNvSpPr>
            <a:spLocks noGrp="1"/>
          </p:cNvSpPr>
          <p:nvPr>
            <p:ph type="dt" sz="quarter" idx="4294967295"/>
          </p:nvPr>
        </p:nvSpPr>
        <p:spPr>
          <a:xfrm>
            <a:off x="0" y="6356350"/>
            <a:ext cx="2133600" cy="365125"/>
          </a:xfrm>
        </p:spPr>
        <p:txBody>
          <a:bodyPr/>
          <a:lstStyle/>
          <a:p>
            <a:pPr>
              <a:defRPr/>
            </a:pPr>
            <a:fld id="{F39AAD20-3BFE-4B89-B3CB-03608F63E381}" type="datetime1">
              <a:rPr lang="en-US" altLang="en-US"/>
              <a:pPr>
                <a:defRPr/>
              </a:pPr>
              <a:t>12/19/2018</a:t>
            </a:fld>
            <a:endParaRPr lang="en-US" altLang="en-US"/>
          </a:p>
        </p:txBody>
      </p:sp>
      <p:sp>
        <p:nvSpPr>
          <p:cNvPr id="15" name="Rectangle 2"/>
          <p:cNvSpPr txBox="1">
            <a:spLocks noChangeArrowheads="1"/>
          </p:cNvSpPr>
          <p:nvPr/>
        </p:nvSpPr>
        <p:spPr bwMode="auto">
          <a:xfrm>
            <a:off x="1763713" y="106363"/>
            <a:ext cx="7045325" cy="647700"/>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dirty="0" smtClean="0"/>
              <a:t>Лексико-грамматические шаблоны</a:t>
            </a:r>
            <a:endParaRPr lang="ru-RU" altLang="en-US"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6913" y="1412875"/>
            <a:ext cx="7921625" cy="369888"/>
          </a:xfrm>
          <a:prstGeom prst="rect">
            <a:avLst/>
          </a:prstGeom>
          <a:noFill/>
        </p:spPr>
        <p:txBody>
          <a:bodyPr>
            <a:spAutoFit/>
          </a:bodyPr>
          <a:lstStyle/>
          <a:p>
            <a:pPr>
              <a:defRPr/>
            </a:pPr>
            <a:r>
              <a:rPr lang="ru-RU" cap="small" dirty="0">
                <a:solidFill>
                  <a:srgbClr val="002060"/>
                </a:solidFill>
              </a:rPr>
              <a:t>Результаты применения фильтров (</a:t>
            </a:r>
            <a:r>
              <a:rPr lang="en-US" cap="small" dirty="0">
                <a:solidFill>
                  <a:srgbClr val="002060"/>
                </a:solidFill>
              </a:rPr>
              <a:t>Manning </a:t>
            </a:r>
            <a:r>
              <a:rPr lang="en-US" cap="small" dirty="0" err="1">
                <a:solidFill>
                  <a:srgbClr val="002060"/>
                </a:solidFill>
              </a:rPr>
              <a:t>Sch</a:t>
            </a:r>
            <a:r>
              <a:rPr lang="en-US" cap="small" dirty="0" err="1">
                <a:solidFill>
                  <a:srgbClr val="002060"/>
                </a:solidFill>
                <a:latin typeface="Times New Roman"/>
                <a:cs typeface="Times New Roman"/>
              </a:rPr>
              <a:t>ütze</a:t>
            </a:r>
            <a:r>
              <a:rPr lang="ru-RU" cap="small" dirty="0">
                <a:solidFill>
                  <a:srgbClr val="002060"/>
                </a:solidFill>
              </a:rPr>
              <a:t>)</a:t>
            </a:r>
            <a:endParaRPr lang="en-GB" dirty="0">
              <a:solidFill>
                <a:srgbClr val="002060"/>
              </a:solidFill>
            </a:endParaRPr>
          </a:p>
        </p:txBody>
      </p:sp>
      <p:graphicFrame>
        <p:nvGraphicFramePr>
          <p:cNvPr id="3" name="Table 2"/>
          <p:cNvGraphicFramePr>
            <a:graphicFrameLocks noGrp="1"/>
          </p:cNvGraphicFramePr>
          <p:nvPr/>
        </p:nvGraphicFramePr>
        <p:xfrm>
          <a:off x="696913" y="1989138"/>
          <a:ext cx="7978775" cy="4392610"/>
        </p:xfrm>
        <a:graphic>
          <a:graphicData uri="http://schemas.openxmlformats.org/drawingml/2006/table">
            <a:tbl>
              <a:tblPr>
                <a:tableStyleId>{5940675A-B579-460E-94D1-54222C63F5DA}</a:tableStyleId>
              </a:tblPr>
              <a:tblGrid>
                <a:gridCol w="888083">
                  <a:extLst>
                    <a:ext uri="{9D8B030D-6E8A-4147-A177-3AD203B41FA5}">
                      <a16:colId xmlns:a16="http://schemas.microsoft.com/office/drawing/2014/main" val="20000"/>
                    </a:ext>
                  </a:extLst>
                </a:gridCol>
                <a:gridCol w="1791523">
                  <a:extLst>
                    <a:ext uri="{9D8B030D-6E8A-4147-A177-3AD203B41FA5}">
                      <a16:colId xmlns:a16="http://schemas.microsoft.com/office/drawing/2014/main" val="20001"/>
                    </a:ext>
                  </a:extLst>
                </a:gridCol>
                <a:gridCol w="1707742">
                  <a:extLst>
                    <a:ext uri="{9D8B030D-6E8A-4147-A177-3AD203B41FA5}">
                      <a16:colId xmlns:a16="http://schemas.microsoft.com/office/drawing/2014/main" val="20002"/>
                    </a:ext>
                  </a:extLst>
                </a:gridCol>
                <a:gridCol w="1697969">
                  <a:extLst>
                    <a:ext uri="{9D8B030D-6E8A-4147-A177-3AD203B41FA5}">
                      <a16:colId xmlns:a16="http://schemas.microsoft.com/office/drawing/2014/main" val="20003"/>
                    </a:ext>
                  </a:extLst>
                </a:gridCol>
                <a:gridCol w="1893458">
                  <a:extLst>
                    <a:ext uri="{9D8B030D-6E8A-4147-A177-3AD203B41FA5}">
                      <a16:colId xmlns:a16="http://schemas.microsoft.com/office/drawing/2014/main" val="20004"/>
                    </a:ext>
                  </a:extLst>
                </a:gridCol>
              </a:tblGrid>
              <a:tr h="798658">
                <a:tc>
                  <a:txBody>
                    <a:bodyPr/>
                    <a:lstStyle/>
                    <a:p>
                      <a:pPr algn="ctr">
                        <a:spcAft>
                          <a:spcPts val="0"/>
                        </a:spcAft>
                      </a:pPr>
                      <a:r>
                        <a:rPr lang="ru-RU" sz="2400" dirty="0">
                          <a:effectLst/>
                        </a:rPr>
                        <a:t> </a:t>
                      </a:r>
                      <a:endParaRPr lang="en-GB" sz="2400" dirty="0">
                        <a:effectLst/>
                        <a:latin typeface="Times New Roman"/>
                        <a:ea typeface="Times New Roman"/>
                      </a:endParaRPr>
                    </a:p>
                  </a:txBody>
                  <a:tcPr marL="68573" marR="68573" marT="0" marB="0"/>
                </a:tc>
                <a:tc>
                  <a:txBody>
                    <a:bodyPr/>
                    <a:lstStyle/>
                    <a:p>
                      <a:pPr algn="ctr">
                        <a:spcAft>
                          <a:spcPts val="0"/>
                        </a:spcAft>
                      </a:pPr>
                      <a:r>
                        <a:rPr lang="ru-RU" sz="2400" dirty="0">
                          <a:effectLst/>
                        </a:rPr>
                        <a:t>С(</a:t>
                      </a:r>
                      <a:r>
                        <a:rPr lang="en-US" sz="2400" dirty="0">
                          <a:effectLst/>
                        </a:rPr>
                        <a:t>w</a:t>
                      </a:r>
                      <a:r>
                        <a:rPr lang="ru-RU" sz="2400" baseline="30000" dirty="0">
                          <a:effectLst/>
                        </a:rPr>
                        <a:t>1</a:t>
                      </a:r>
                      <a:r>
                        <a:rPr lang="ru-RU" sz="2400" dirty="0">
                          <a:effectLst/>
                        </a:rPr>
                        <a:t>, </a:t>
                      </a:r>
                      <a:r>
                        <a:rPr lang="en-US" sz="2400" dirty="0">
                          <a:effectLst/>
                        </a:rPr>
                        <a:t>w</a:t>
                      </a:r>
                      <a:r>
                        <a:rPr lang="ru-RU" sz="2400" baseline="30000" dirty="0">
                          <a:effectLst/>
                        </a:rPr>
                        <a:t>2</a:t>
                      </a:r>
                      <a:r>
                        <a:rPr lang="ru-RU" sz="2400" dirty="0">
                          <a:effectLst/>
                        </a:rPr>
                        <a:t>)</a:t>
                      </a:r>
                      <a:endParaRPr lang="en-GB" sz="2400" dirty="0">
                        <a:effectLst/>
                        <a:latin typeface="Times New Roman"/>
                        <a:ea typeface="Times New Roman"/>
                      </a:endParaRPr>
                    </a:p>
                  </a:txBody>
                  <a:tcPr marL="68573" marR="68573" marT="0" marB="0"/>
                </a:tc>
                <a:tc>
                  <a:txBody>
                    <a:bodyPr/>
                    <a:lstStyle/>
                    <a:p>
                      <a:pPr algn="ctr">
                        <a:spcAft>
                          <a:spcPts val="0"/>
                        </a:spcAft>
                      </a:pPr>
                      <a:r>
                        <a:rPr lang="en-US" sz="2400">
                          <a:effectLst/>
                        </a:rPr>
                        <a:t>w</a:t>
                      </a:r>
                      <a:r>
                        <a:rPr lang="en-US" sz="2400" baseline="30000">
                          <a:effectLst/>
                        </a:rPr>
                        <a:t>1</a:t>
                      </a:r>
                      <a:endParaRPr lang="en-GB" sz="2400">
                        <a:effectLst/>
                        <a:latin typeface="Times New Roman"/>
                        <a:ea typeface="Times New Roman"/>
                      </a:endParaRPr>
                    </a:p>
                  </a:txBody>
                  <a:tcPr marL="68573" marR="68573" marT="0" marB="0"/>
                </a:tc>
                <a:tc>
                  <a:txBody>
                    <a:bodyPr/>
                    <a:lstStyle/>
                    <a:p>
                      <a:pPr algn="ctr">
                        <a:spcAft>
                          <a:spcPts val="0"/>
                        </a:spcAft>
                      </a:pPr>
                      <a:r>
                        <a:rPr lang="en-US" sz="2400">
                          <a:effectLst/>
                        </a:rPr>
                        <a:t>w</a:t>
                      </a:r>
                      <a:r>
                        <a:rPr lang="en-US" sz="2400" baseline="30000">
                          <a:effectLst/>
                        </a:rPr>
                        <a:t>2</a:t>
                      </a:r>
                      <a:endParaRPr lang="en-GB" sz="2400">
                        <a:effectLst/>
                        <a:latin typeface="Times New Roman"/>
                        <a:ea typeface="Times New Roman"/>
                      </a:endParaRPr>
                    </a:p>
                  </a:txBody>
                  <a:tcPr marL="68573" marR="68573" marT="0" marB="0"/>
                </a:tc>
                <a:tc>
                  <a:txBody>
                    <a:bodyPr/>
                    <a:lstStyle/>
                    <a:p>
                      <a:pPr algn="ctr">
                        <a:spcBef>
                          <a:spcPts val="600"/>
                        </a:spcBef>
                        <a:spcAft>
                          <a:spcPts val="0"/>
                        </a:spcAft>
                      </a:pPr>
                      <a:r>
                        <a:rPr lang="en-US" sz="2400" cap="all" dirty="0">
                          <a:effectLst/>
                        </a:rPr>
                        <a:t>tag pattern</a:t>
                      </a:r>
                      <a:endParaRPr lang="en-GB" sz="2400" cap="all" dirty="0">
                        <a:effectLst/>
                        <a:latin typeface="Times New Roman"/>
                        <a:ea typeface="Times New Roman"/>
                      </a:endParaRPr>
                    </a:p>
                  </a:txBody>
                  <a:tcPr marL="68573" marR="68573" marT="0" marB="0"/>
                </a:tc>
                <a:extLst>
                  <a:ext uri="{0D108BD9-81ED-4DB2-BD59-A6C34878D82A}">
                    <a16:rowId xmlns:a16="http://schemas.microsoft.com/office/drawing/2014/main" val="10000"/>
                  </a:ext>
                </a:extLst>
              </a:tr>
              <a:tr h="399328">
                <a:tc>
                  <a:txBody>
                    <a:bodyPr/>
                    <a:lstStyle/>
                    <a:p>
                      <a:pPr>
                        <a:spcAft>
                          <a:spcPts val="0"/>
                        </a:spcAft>
                      </a:pPr>
                      <a:r>
                        <a:rPr lang="en-US" sz="2400">
                          <a:effectLst/>
                        </a:rPr>
                        <a:t>1.</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11481</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New</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York</a:t>
                      </a:r>
                      <a:endParaRPr lang="en-GB" sz="2400">
                        <a:effectLst/>
                        <a:latin typeface="Times New Roman"/>
                        <a:ea typeface="Times New Roman"/>
                      </a:endParaRPr>
                    </a:p>
                  </a:txBody>
                  <a:tcPr marL="68573" marR="68573" marT="0" marB="0"/>
                </a:tc>
                <a:tc>
                  <a:txBody>
                    <a:bodyPr/>
                    <a:lstStyle/>
                    <a:p>
                      <a:pPr>
                        <a:spcAft>
                          <a:spcPts val="0"/>
                        </a:spcAft>
                      </a:pPr>
                      <a:r>
                        <a:rPr lang="en-US" sz="2400" dirty="0">
                          <a:effectLst/>
                        </a:rPr>
                        <a:t>A N</a:t>
                      </a:r>
                      <a:endParaRPr lang="en-GB" sz="2400" dirty="0">
                        <a:effectLst/>
                        <a:latin typeface="Times New Roman"/>
                        <a:ea typeface="Times New Roman"/>
                      </a:endParaRPr>
                    </a:p>
                  </a:txBody>
                  <a:tcPr marL="68573" marR="68573" marT="0" marB="0"/>
                </a:tc>
                <a:extLst>
                  <a:ext uri="{0D108BD9-81ED-4DB2-BD59-A6C34878D82A}">
                    <a16:rowId xmlns:a16="http://schemas.microsoft.com/office/drawing/2014/main" val="10001"/>
                  </a:ext>
                </a:extLst>
              </a:tr>
              <a:tr h="399328">
                <a:tc>
                  <a:txBody>
                    <a:bodyPr/>
                    <a:lstStyle/>
                    <a:p>
                      <a:pPr>
                        <a:spcAft>
                          <a:spcPts val="0"/>
                        </a:spcAft>
                      </a:pPr>
                      <a:r>
                        <a:rPr lang="en-US" sz="2400">
                          <a:effectLst/>
                        </a:rPr>
                        <a:t>2.</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7261</a:t>
                      </a:r>
                      <a:endParaRPr lang="en-GB" sz="2400">
                        <a:effectLst/>
                        <a:latin typeface="Times New Roman"/>
                        <a:ea typeface="Times New Roman"/>
                      </a:endParaRPr>
                    </a:p>
                  </a:txBody>
                  <a:tcPr marL="68573" marR="68573" marT="0" marB="0"/>
                </a:tc>
                <a:tc>
                  <a:txBody>
                    <a:bodyPr/>
                    <a:lstStyle/>
                    <a:p>
                      <a:pPr>
                        <a:spcAft>
                          <a:spcPts val="0"/>
                        </a:spcAft>
                      </a:pPr>
                      <a:r>
                        <a:rPr lang="en-US" sz="2400" dirty="0">
                          <a:effectLst/>
                        </a:rPr>
                        <a:t>United</a:t>
                      </a:r>
                      <a:endParaRPr lang="en-GB" sz="2400" dirty="0">
                        <a:effectLst/>
                        <a:latin typeface="Times New Roman"/>
                        <a:ea typeface="Times New Roman"/>
                      </a:endParaRPr>
                    </a:p>
                  </a:txBody>
                  <a:tcPr marL="68573" marR="68573" marT="0" marB="0"/>
                </a:tc>
                <a:tc>
                  <a:txBody>
                    <a:bodyPr/>
                    <a:lstStyle/>
                    <a:p>
                      <a:pPr>
                        <a:spcAft>
                          <a:spcPts val="0"/>
                        </a:spcAft>
                      </a:pPr>
                      <a:r>
                        <a:rPr lang="en-US" sz="2400">
                          <a:effectLst/>
                        </a:rPr>
                        <a:t>States</a:t>
                      </a:r>
                      <a:endParaRPr lang="en-GB" sz="2400">
                        <a:effectLst/>
                        <a:latin typeface="Times New Roman"/>
                        <a:ea typeface="Times New Roman"/>
                      </a:endParaRPr>
                    </a:p>
                  </a:txBody>
                  <a:tcPr marL="68573" marR="68573" marT="0" marB="0"/>
                </a:tc>
                <a:tc>
                  <a:txBody>
                    <a:bodyPr/>
                    <a:lstStyle/>
                    <a:p>
                      <a:pPr>
                        <a:spcAft>
                          <a:spcPts val="0"/>
                        </a:spcAft>
                      </a:pPr>
                      <a:r>
                        <a:rPr lang="en-US" sz="2400" dirty="0">
                          <a:effectLst/>
                        </a:rPr>
                        <a:t>A N</a:t>
                      </a:r>
                      <a:endParaRPr lang="en-GB" sz="2400" dirty="0">
                        <a:effectLst/>
                        <a:latin typeface="Times New Roman"/>
                        <a:ea typeface="Times New Roman"/>
                      </a:endParaRPr>
                    </a:p>
                  </a:txBody>
                  <a:tcPr marL="68573" marR="68573" marT="0" marB="0"/>
                </a:tc>
                <a:extLst>
                  <a:ext uri="{0D108BD9-81ED-4DB2-BD59-A6C34878D82A}">
                    <a16:rowId xmlns:a16="http://schemas.microsoft.com/office/drawing/2014/main" val="10002"/>
                  </a:ext>
                </a:extLst>
              </a:tr>
              <a:tr h="399328">
                <a:tc>
                  <a:txBody>
                    <a:bodyPr/>
                    <a:lstStyle/>
                    <a:p>
                      <a:pPr>
                        <a:spcAft>
                          <a:spcPts val="0"/>
                        </a:spcAft>
                      </a:pPr>
                      <a:r>
                        <a:rPr lang="en-US" sz="2400">
                          <a:effectLst/>
                        </a:rPr>
                        <a:t>4.</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2699</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last</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week</a:t>
                      </a:r>
                      <a:endParaRPr lang="en-GB" sz="2400">
                        <a:effectLst/>
                        <a:latin typeface="Times New Roman"/>
                        <a:ea typeface="Times New Roman"/>
                      </a:endParaRPr>
                    </a:p>
                  </a:txBody>
                  <a:tcPr marL="68573" marR="68573" marT="0" marB="0"/>
                </a:tc>
                <a:tc>
                  <a:txBody>
                    <a:bodyPr/>
                    <a:lstStyle/>
                    <a:p>
                      <a:pPr>
                        <a:spcAft>
                          <a:spcPts val="0"/>
                        </a:spcAft>
                      </a:pPr>
                      <a:r>
                        <a:rPr lang="en-US" sz="2400" dirty="0">
                          <a:effectLst/>
                        </a:rPr>
                        <a:t>A N</a:t>
                      </a:r>
                      <a:endParaRPr lang="en-GB" sz="2400" dirty="0">
                        <a:effectLst/>
                        <a:latin typeface="Times New Roman"/>
                        <a:ea typeface="Times New Roman"/>
                      </a:endParaRPr>
                    </a:p>
                  </a:txBody>
                  <a:tcPr marL="68573" marR="68573" marT="0" marB="0"/>
                </a:tc>
                <a:extLst>
                  <a:ext uri="{0D108BD9-81ED-4DB2-BD59-A6C34878D82A}">
                    <a16:rowId xmlns:a16="http://schemas.microsoft.com/office/drawing/2014/main" val="10003"/>
                  </a:ext>
                </a:extLst>
              </a:tr>
              <a:tr h="399328">
                <a:tc>
                  <a:txBody>
                    <a:bodyPr/>
                    <a:lstStyle/>
                    <a:p>
                      <a:pPr>
                        <a:spcAft>
                          <a:spcPts val="0"/>
                        </a:spcAft>
                      </a:pPr>
                      <a:r>
                        <a:rPr lang="en-US" sz="2400">
                          <a:effectLst/>
                        </a:rPr>
                        <a:t>5.</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2514</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vice</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president</a:t>
                      </a:r>
                      <a:endParaRPr lang="en-GB" sz="2400">
                        <a:effectLst/>
                        <a:latin typeface="Times New Roman"/>
                        <a:ea typeface="Times New Roman"/>
                      </a:endParaRPr>
                    </a:p>
                  </a:txBody>
                  <a:tcPr marL="68573" marR="68573" marT="0" marB="0"/>
                </a:tc>
                <a:tc>
                  <a:txBody>
                    <a:bodyPr/>
                    <a:lstStyle/>
                    <a:p>
                      <a:pPr>
                        <a:spcAft>
                          <a:spcPts val="0"/>
                        </a:spcAft>
                      </a:pPr>
                      <a:r>
                        <a:rPr lang="en-US" sz="2400" dirty="0">
                          <a:effectLst/>
                        </a:rPr>
                        <a:t>A N</a:t>
                      </a:r>
                      <a:endParaRPr lang="en-GB" sz="2400" dirty="0">
                        <a:effectLst/>
                        <a:latin typeface="Times New Roman"/>
                        <a:ea typeface="Times New Roman"/>
                      </a:endParaRPr>
                    </a:p>
                  </a:txBody>
                  <a:tcPr marL="68573" marR="68573" marT="0" marB="0"/>
                </a:tc>
                <a:extLst>
                  <a:ext uri="{0D108BD9-81ED-4DB2-BD59-A6C34878D82A}">
                    <a16:rowId xmlns:a16="http://schemas.microsoft.com/office/drawing/2014/main" val="10004"/>
                  </a:ext>
                </a:extLst>
              </a:tr>
              <a:tr h="399328">
                <a:tc>
                  <a:txBody>
                    <a:bodyPr/>
                    <a:lstStyle/>
                    <a:p>
                      <a:pPr>
                        <a:spcAft>
                          <a:spcPts val="0"/>
                        </a:spcAft>
                      </a:pPr>
                      <a:r>
                        <a:rPr lang="en-US" sz="2400">
                          <a:effectLst/>
                        </a:rPr>
                        <a:t>8.</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2196</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president</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Bush</a:t>
                      </a:r>
                      <a:endParaRPr lang="en-GB" sz="2400" b="1" i="1">
                        <a:effectLst/>
                        <a:latin typeface="Times New Roman"/>
                      </a:endParaRPr>
                    </a:p>
                  </a:txBody>
                  <a:tcPr marL="68573" marR="68573" marT="0" marB="0"/>
                </a:tc>
                <a:tc>
                  <a:txBody>
                    <a:bodyPr/>
                    <a:lstStyle/>
                    <a:p>
                      <a:pPr>
                        <a:spcAft>
                          <a:spcPts val="0"/>
                        </a:spcAft>
                      </a:pPr>
                      <a:r>
                        <a:rPr lang="en-US" sz="2400" dirty="0">
                          <a:effectLst/>
                        </a:rPr>
                        <a:t>N </a:t>
                      </a:r>
                      <a:r>
                        <a:rPr lang="en-US" sz="2400" dirty="0" err="1">
                          <a:effectLst/>
                        </a:rPr>
                        <a:t>N</a:t>
                      </a:r>
                      <a:endParaRPr lang="en-GB" sz="2400" dirty="0">
                        <a:effectLst/>
                        <a:latin typeface="Times New Roman"/>
                        <a:ea typeface="Times New Roman"/>
                      </a:endParaRPr>
                    </a:p>
                  </a:txBody>
                  <a:tcPr marL="68573" marR="68573" marT="0" marB="0"/>
                </a:tc>
                <a:extLst>
                  <a:ext uri="{0D108BD9-81ED-4DB2-BD59-A6C34878D82A}">
                    <a16:rowId xmlns:a16="http://schemas.microsoft.com/office/drawing/2014/main" val="10005"/>
                  </a:ext>
                </a:extLst>
              </a:tr>
              <a:tr h="399328">
                <a:tc>
                  <a:txBody>
                    <a:bodyPr/>
                    <a:lstStyle/>
                    <a:p>
                      <a:pPr>
                        <a:spcAft>
                          <a:spcPts val="0"/>
                        </a:spcAft>
                      </a:pPr>
                      <a:r>
                        <a:rPr lang="en-US" sz="2400">
                          <a:effectLst/>
                        </a:rPr>
                        <a:t>10</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1942</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Saddam</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Hussein</a:t>
                      </a:r>
                      <a:endParaRPr lang="en-GB" sz="2400">
                        <a:effectLst/>
                        <a:latin typeface="Times New Roman"/>
                        <a:ea typeface="Times New Roman"/>
                      </a:endParaRPr>
                    </a:p>
                  </a:txBody>
                  <a:tcPr marL="68573" marR="68573" marT="0" marB="0"/>
                </a:tc>
                <a:tc>
                  <a:txBody>
                    <a:bodyPr/>
                    <a:lstStyle/>
                    <a:p>
                      <a:pPr>
                        <a:spcAft>
                          <a:spcPts val="0"/>
                        </a:spcAft>
                        <a:tabLst>
                          <a:tab pos="2637155" algn="ctr"/>
                          <a:tab pos="5274310" algn="r"/>
                          <a:tab pos="457200" algn="l"/>
                        </a:tabLst>
                      </a:pPr>
                      <a:r>
                        <a:rPr lang="en-US" sz="2400" dirty="0">
                          <a:effectLst/>
                        </a:rPr>
                        <a:t>N </a:t>
                      </a:r>
                      <a:r>
                        <a:rPr lang="en-US" sz="2400" dirty="0" err="1">
                          <a:effectLst/>
                        </a:rPr>
                        <a:t>N</a:t>
                      </a:r>
                      <a:endParaRPr lang="en-GB" sz="2400" dirty="0">
                        <a:effectLst/>
                        <a:latin typeface="Times New Roman"/>
                        <a:ea typeface="Times New Roman"/>
                      </a:endParaRPr>
                    </a:p>
                  </a:txBody>
                  <a:tcPr marL="68573" marR="68573" marT="0" marB="0"/>
                </a:tc>
                <a:extLst>
                  <a:ext uri="{0D108BD9-81ED-4DB2-BD59-A6C34878D82A}">
                    <a16:rowId xmlns:a16="http://schemas.microsoft.com/office/drawing/2014/main" val="10006"/>
                  </a:ext>
                </a:extLst>
              </a:tr>
              <a:tr h="399328">
                <a:tc>
                  <a:txBody>
                    <a:bodyPr/>
                    <a:lstStyle/>
                    <a:p>
                      <a:pPr>
                        <a:spcAft>
                          <a:spcPts val="0"/>
                        </a:spcAft>
                      </a:pPr>
                      <a:r>
                        <a:rPr lang="en-US" sz="2400">
                          <a:effectLst/>
                        </a:rPr>
                        <a:t>15.</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1328</a:t>
                      </a:r>
                      <a:endParaRPr lang="en-GB" sz="2400">
                        <a:effectLst/>
                        <a:latin typeface="Times New Roman"/>
                        <a:ea typeface="Times New Roman"/>
                      </a:endParaRPr>
                    </a:p>
                  </a:txBody>
                  <a:tcPr marL="68573" marR="68573" marT="0" marB="0"/>
                </a:tc>
                <a:tc>
                  <a:txBody>
                    <a:bodyPr/>
                    <a:lstStyle/>
                    <a:p>
                      <a:pPr>
                        <a:spcAft>
                          <a:spcPts val="0"/>
                        </a:spcAft>
                      </a:pPr>
                      <a:r>
                        <a:rPr lang="en-US" sz="2400" dirty="0">
                          <a:effectLst/>
                        </a:rPr>
                        <a:t>oil</a:t>
                      </a:r>
                      <a:endParaRPr lang="en-GB" sz="2400" dirty="0">
                        <a:effectLst/>
                        <a:latin typeface="Times New Roman"/>
                        <a:ea typeface="Times New Roman"/>
                      </a:endParaRPr>
                    </a:p>
                  </a:txBody>
                  <a:tcPr marL="68573" marR="68573" marT="0" marB="0"/>
                </a:tc>
                <a:tc>
                  <a:txBody>
                    <a:bodyPr/>
                    <a:lstStyle/>
                    <a:p>
                      <a:pPr>
                        <a:spcAft>
                          <a:spcPts val="0"/>
                        </a:spcAft>
                      </a:pPr>
                      <a:r>
                        <a:rPr lang="en-US" sz="2400">
                          <a:effectLst/>
                        </a:rPr>
                        <a:t>prices</a:t>
                      </a:r>
                      <a:endParaRPr lang="en-GB" sz="2400">
                        <a:effectLst/>
                        <a:latin typeface="Times New Roman"/>
                        <a:ea typeface="Times New Roman"/>
                      </a:endParaRPr>
                    </a:p>
                  </a:txBody>
                  <a:tcPr marL="68573" marR="68573" marT="0" marB="0"/>
                </a:tc>
                <a:tc>
                  <a:txBody>
                    <a:bodyPr/>
                    <a:lstStyle/>
                    <a:p>
                      <a:pPr>
                        <a:spcAft>
                          <a:spcPts val="0"/>
                        </a:spcAft>
                      </a:pPr>
                      <a:r>
                        <a:rPr lang="en-US" sz="2400" dirty="0">
                          <a:effectLst/>
                        </a:rPr>
                        <a:t>N </a:t>
                      </a:r>
                      <a:r>
                        <a:rPr lang="en-US" sz="2400" dirty="0" err="1">
                          <a:effectLst/>
                        </a:rPr>
                        <a:t>N</a:t>
                      </a:r>
                      <a:endParaRPr lang="en-GB" sz="2400" dirty="0">
                        <a:effectLst/>
                        <a:latin typeface="Times New Roman"/>
                        <a:ea typeface="Times New Roman"/>
                      </a:endParaRPr>
                    </a:p>
                  </a:txBody>
                  <a:tcPr marL="68573" marR="68573" marT="0" marB="0"/>
                </a:tc>
                <a:extLst>
                  <a:ext uri="{0D108BD9-81ED-4DB2-BD59-A6C34878D82A}">
                    <a16:rowId xmlns:a16="http://schemas.microsoft.com/office/drawing/2014/main" val="10007"/>
                  </a:ext>
                </a:extLst>
              </a:tr>
              <a:tr h="399328">
                <a:tc>
                  <a:txBody>
                    <a:bodyPr/>
                    <a:lstStyle/>
                    <a:p>
                      <a:pPr>
                        <a:spcAft>
                          <a:spcPts val="0"/>
                        </a:spcAft>
                      </a:pPr>
                      <a:r>
                        <a:rPr lang="en-US" sz="2400">
                          <a:effectLst/>
                        </a:rPr>
                        <a:t>16.</a:t>
                      </a:r>
                      <a:endParaRPr lang="en-GB" sz="2400">
                        <a:effectLst/>
                        <a:latin typeface="Times New Roman"/>
                        <a:ea typeface="Times New Roman"/>
                      </a:endParaRPr>
                    </a:p>
                  </a:txBody>
                  <a:tcPr marL="68573" marR="68573" marT="0" marB="0"/>
                </a:tc>
                <a:tc>
                  <a:txBody>
                    <a:bodyPr/>
                    <a:lstStyle/>
                    <a:p>
                      <a:pPr>
                        <a:spcAft>
                          <a:spcPts val="0"/>
                        </a:spcAft>
                      </a:pPr>
                      <a:r>
                        <a:rPr lang="en-US" sz="2400">
                          <a:effectLst/>
                        </a:rPr>
                        <a:t>1210</a:t>
                      </a:r>
                      <a:endParaRPr lang="en-GB" sz="2400">
                        <a:effectLst/>
                        <a:latin typeface="Times New Roman"/>
                        <a:ea typeface="Times New Roman"/>
                      </a:endParaRPr>
                    </a:p>
                  </a:txBody>
                  <a:tcPr marL="68573" marR="68573" marT="0" marB="0"/>
                </a:tc>
                <a:tc>
                  <a:txBody>
                    <a:bodyPr/>
                    <a:lstStyle/>
                    <a:p>
                      <a:pPr fontAlgn="auto" hangingPunct="1">
                        <a:lnSpc>
                          <a:spcPts val="1000"/>
                        </a:lnSpc>
                        <a:spcAft>
                          <a:spcPts val="0"/>
                        </a:spcAft>
                        <a:tabLst>
                          <a:tab pos="107950" algn="l"/>
                          <a:tab pos="457200" algn="l"/>
                        </a:tabLst>
                      </a:pPr>
                      <a:r>
                        <a:rPr lang="en-US" sz="2400" dirty="0">
                          <a:effectLst/>
                        </a:rPr>
                        <a:t>next</a:t>
                      </a:r>
                      <a:endParaRPr lang="en-GB" sz="2400" dirty="0">
                        <a:effectLst/>
                        <a:latin typeface="Times New Roman"/>
                        <a:ea typeface="Times New Roman"/>
                      </a:endParaRPr>
                    </a:p>
                  </a:txBody>
                  <a:tcPr marL="68573" marR="68573" marT="0" marB="0"/>
                </a:tc>
                <a:tc>
                  <a:txBody>
                    <a:bodyPr/>
                    <a:lstStyle/>
                    <a:p>
                      <a:pPr>
                        <a:spcAft>
                          <a:spcPts val="0"/>
                        </a:spcAft>
                      </a:pPr>
                      <a:r>
                        <a:rPr lang="en-US" sz="2400">
                          <a:effectLst/>
                        </a:rPr>
                        <a:t>year</a:t>
                      </a:r>
                      <a:endParaRPr lang="en-GB" sz="2400">
                        <a:effectLst/>
                        <a:latin typeface="Times New Roman"/>
                        <a:ea typeface="Times New Roman"/>
                      </a:endParaRPr>
                    </a:p>
                  </a:txBody>
                  <a:tcPr marL="68573" marR="68573" marT="0" marB="0"/>
                </a:tc>
                <a:tc>
                  <a:txBody>
                    <a:bodyPr/>
                    <a:lstStyle/>
                    <a:p>
                      <a:pPr>
                        <a:spcAft>
                          <a:spcPts val="0"/>
                        </a:spcAft>
                      </a:pPr>
                      <a:r>
                        <a:rPr lang="en-US" sz="2400" dirty="0">
                          <a:effectLst/>
                        </a:rPr>
                        <a:t>A N</a:t>
                      </a:r>
                      <a:endParaRPr lang="en-GB" sz="2400" dirty="0">
                        <a:effectLst/>
                        <a:latin typeface="Times New Roman"/>
                        <a:ea typeface="Times New Roman"/>
                      </a:endParaRPr>
                    </a:p>
                  </a:txBody>
                  <a:tcPr marL="68573" marR="68573" marT="0" marB="0"/>
                </a:tc>
                <a:extLst>
                  <a:ext uri="{0D108BD9-81ED-4DB2-BD59-A6C34878D82A}">
                    <a16:rowId xmlns:a16="http://schemas.microsoft.com/office/drawing/2014/main" val="10008"/>
                  </a:ext>
                </a:extLst>
              </a:tr>
              <a:tr h="399328">
                <a:tc>
                  <a:txBody>
                    <a:bodyPr/>
                    <a:lstStyle/>
                    <a:p>
                      <a:pPr>
                        <a:spcAft>
                          <a:spcPts val="0"/>
                        </a:spcAft>
                      </a:pPr>
                      <a:r>
                        <a:rPr lang="en-US" sz="2400" dirty="0">
                          <a:effectLst/>
                        </a:rPr>
                        <a:t>18.</a:t>
                      </a:r>
                      <a:endParaRPr lang="en-GB" sz="2400" dirty="0">
                        <a:effectLst/>
                        <a:latin typeface="Times New Roman"/>
                        <a:ea typeface="Times New Roman"/>
                      </a:endParaRPr>
                    </a:p>
                  </a:txBody>
                  <a:tcPr marL="68573" marR="68573" marT="0" marB="0"/>
                </a:tc>
                <a:tc>
                  <a:txBody>
                    <a:bodyPr/>
                    <a:lstStyle/>
                    <a:p>
                      <a:pPr>
                        <a:spcAft>
                          <a:spcPts val="0"/>
                        </a:spcAft>
                      </a:pPr>
                      <a:r>
                        <a:rPr lang="en-US" sz="2400" dirty="0">
                          <a:effectLst/>
                        </a:rPr>
                        <a:t>1073</a:t>
                      </a:r>
                      <a:endParaRPr lang="en-GB" sz="2400" dirty="0">
                        <a:effectLst/>
                        <a:latin typeface="Times New Roman"/>
                        <a:ea typeface="Times New Roman"/>
                      </a:endParaRPr>
                    </a:p>
                  </a:txBody>
                  <a:tcPr marL="68573" marR="68573" marT="0" marB="0"/>
                </a:tc>
                <a:tc>
                  <a:txBody>
                    <a:bodyPr/>
                    <a:lstStyle/>
                    <a:p>
                      <a:pPr>
                        <a:spcAft>
                          <a:spcPts val="0"/>
                        </a:spcAft>
                      </a:pPr>
                      <a:r>
                        <a:rPr lang="en-US" sz="2400" dirty="0">
                          <a:effectLst/>
                        </a:rPr>
                        <a:t>real</a:t>
                      </a:r>
                      <a:endParaRPr lang="en-GB" sz="2400" dirty="0">
                        <a:effectLst/>
                        <a:latin typeface="Times New Roman"/>
                        <a:ea typeface="Times New Roman"/>
                      </a:endParaRPr>
                    </a:p>
                  </a:txBody>
                  <a:tcPr marL="68573" marR="68573" marT="0" marB="0"/>
                </a:tc>
                <a:tc>
                  <a:txBody>
                    <a:bodyPr/>
                    <a:lstStyle/>
                    <a:p>
                      <a:pPr>
                        <a:spcAft>
                          <a:spcPts val="0"/>
                        </a:spcAft>
                      </a:pPr>
                      <a:r>
                        <a:rPr lang="en-US" sz="2400" dirty="0">
                          <a:effectLst/>
                        </a:rPr>
                        <a:t>estate</a:t>
                      </a:r>
                      <a:endParaRPr lang="en-GB" sz="2400" dirty="0">
                        <a:effectLst/>
                        <a:latin typeface="Times New Roman"/>
                        <a:ea typeface="Times New Roman"/>
                      </a:endParaRPr>
                    </a:p>
                  </a:txBody>
                  <a:tcPr marL="68573" marR="68573" marT="0" marB="0"/>
                </a:tc>
                <a:tc>
                  <a:txBody>
                    <a:bodyPr/>
                    <a:lstStyle/>
                    <a:p>
                      <a:pPr>
                        <a:spcAft>
                          <a:spcPts val="0"/>
                        </a:spcAft>
                      </a:pPr>
                      <a:r>
                        <a:rPr lang="en-US" sz="2400" dirty="0">
                          <a:effectLst/>
                        </a:rPr>
                        <a:t>A N</a:t>
                      </a:r>
                      <a:endParaRPr lang="en-GB" sz="2400" dirty="0">
                        <a:effectLst/>
                        <a:latin typeface="Times New Roman"/>
                        <a:ea typeface="Times New Roman"/>
                      </a:endParaRPr>
                    </a:p>
                  </a:txBody>
                  <a:tcPr marL="68573" marR="68573" marT="0" marB="0"/>
                </a:tc>
                <a:extLst>
                  <a:ext uri="{0D108BD9-81ED-4DB2-BD59-A6C34878D82A}">
                    <a16:rowId xmlns:a16="http://schemas.microsoft.com/office/drawing/2014/main" val="10009"/>
                  </a:ext>
                </a:extLst>
              </a:tr>
            </a:tbl>
          </a:graphicData>
        </a:graphic>
      </p:graphicFrame>
      <p:sp>
        <p:nvSpPr>
          <p:cNvPr id="4" name="Дата 3"/>
          <p:cNvSpPr>
            <a:spLocks noGrp="1"/>
          </p:cNvSpPr>
          <p:nvPr>
            <p:ph type="dt" sz="quarter" idx="4294967295"/>
          </p:nvPr>
        </p:nvSpPr>
        <p:spPr>
          <a:xfrm>
            <a:off x="0" y="6356350"/>
            <a:ext cx="2133600" cy="365125"/>
          </a:xfrm>
        </p:spPr>
        <p:txBody>
          <a:bodyPr/>
          <a:lstStyle/>
          <a:p>
            <a:pPr>
              <a:defRPr/>
            </a:pPr>
            <a:fld id="{79D0C867-2E39-4BFA-AC0A-1472E3A12D9C}" type="datetime1">
              <a:rPr lang="en-US" altLang="en-US"/>
              <a:pPr>
                <a:defRPr/>
              </a:pPr>
              <a:t>12/19/2018</a:t>
            </a:fld>
            <a:endParaRPr lang="en-US" altLang="en-US" dirty="0"/>
          </a:p>
        </p:txBody>
      </p:sp>
      <p:sp>
        <p:nvSpPr>
          <p:cNvPr id="14" name="Rectangle 2"/>
          <p:cNvSpPr txBox="1">
            <a:spLocks noChangeArrowheads="1"/>
          </p:cNvSpPr>
          <p:nvPr/>
        </p:nvSpPr>
        <p:spPr bwMode="auto">
          <a:xfrm>
            <a:off x="1763713" y="106363"/>
            <a:ext cx="7045325" cy="647700"/>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dirty="0" smtClean="0"/>
              <a:t>Лексико-грамматические шаблоны</a:t>
            </a:r>
            <a:endParaRPr lang="ru-RU" altLang="en-US"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sz="quarter" idx="10"/>
          </p:nvPr>
        </p:nvSpPr>
        <p:spPr/>
        <p:txBody>
          <a:bodyPr/>
          <a:lstStyle/>
          <a:p>
            <a:pPr marL="0" indent="0" eaLnBrk="1" hangingPunct="1">
              <a:buFont typeface="Verdana" panose="020B0604030504040204" pitchFamily="34" charset="0"/>
              <a:buNone/>
            </a:pPr>
            <a:r>
              <a:rPr lang="ru-RU" altLang="en-US" sz="2800" dirty="0" err="1" smtClean="0">
                <a:latin typeface="Times New Roman" panose="02020603050405020304" pitchFamily="18" charset="0"/>
                <a:cs typeface="Times New Roman" panose="02020603050405020304" pitchFamily="18" charset="0"/>
              </a:rPr>
              <a:t>Композициональность</a:t>
            </a:r>
            <a:endParaRPr lang="ru-RU" altLang="en-US" sz="2800" dirty="0" smtClean="0">
              <a:latin typeface="Times New Roman" panose="02020603050405020304" pitchFamily="18" charset="0"/>
              <a:cs typeface="Times New Roman" panose="02020603050405020304" pitchFamily="18" charset="0"/>
            </a:endParaRPr>
          </a:p>
          <a:p>
            <a:pPr eaLnBrk="1" hangingPunct="1"/>
            <a:r>
              <a:rPr lang="ru-RU" altLang="en-US" sz="2800" i="1" dirty="0" smtClean="0">
                <a:latin typeface="Times New Roman" panose="02020603050405020304" pitchFamily="18" charset="0"/>
                <a:cs typeface="Times New Roman" panose="02020603050405020304" pitchFamily="18" charset="0"/>
              </a:rPr>
              <a:t>железный гвоздь, железная руда, железный крест</a:t>
            </a:r>
          </a:p>
          <a:p>
            <a:pPr eaLnBrk="1" hangingPunct="1"/>
            <a:endParaRPr lang="ru-RU" altLang="en-US" sz="2800" i="1" dirty="0">
              <a:latin typeface="Times New Roman" panose="02020603050405020304" pitchFamily="18" charset="0"/>
              <a:cs typeface="Times New Roman" panose="02020603050405020304" pitchFamily="18" charset="0"/>
            </a:endParaRPr>
          </a:p>
          <a:p>
            <a:pPr eaLnBrk="1" hangingPunct="1"/>
            <a:r>
              <a:rPr lang="ru-RU" altLang="en-US" sz="2800" i="1" dirty="0" smtClean="0">
                <a:latin typeface="Times New Roman" panose="02020603050405020304" pitchFamily="18" charset="0"/>
                <a:cs typeface="Times New Roman" panose="02020603050405020304" pitchFamily="18" charset="0"/>
              </a:rPr>
              <a:t>железная дорога, железная воля, железные нервы</a:t>
            </a:r>
          </a:p>
        </p:txBody>
      </p:sp>
      <p:sp>
        <p:nvSpPr>
          <p:cNvPr id="10244" name="Rectangle 2"/>
          <p:cNvSpPr>
            <a:spLocks noGrp="1" noChangeArrowheads="1"/>
          </p:cNvSpPr>
          <p:nvPr>
            <p:ph type="title" idx="4294967295"/>
          </p:nvPr>
        </p:nvSpPr>
        <p:spPr>
          <a:xfrm>
            <a:off x="2397125" y="-34925"/>
            <a:ext cx="6746875" cy="1149350"/>
          </a:xfrm>
        </p:spPr>
        <p:txBody>
          <a:bodyPr/>
          <a:lstStyle/>
          <a:p>
            <a:pPr eaLnBrk="1" hangingPunct="1"/>
            <a:r>
              <a:rPr lang="ru-RU" altLang="en-US" smtClean="0">
                <a:latin typeface="Times New Roman" panose="02020603050405020304" pitchFamily="18" charset="0"/>
              </a:rPr>
              <a:t>Коллокации</a:t>
            </a:r>
          </a:p>
        </p:txBody>
      </p:sp>
    </p:spTree>
    <p:extLst>
      <p:ext uri="{BB962C8B-B14F-4D97-AF65-F5344CB8AC3E}">
        <p14:creationId xmlns:p14="http://schemas.microsoft.com/office/powerpoint/2010/main" val="3272240359"/>
      </p:ext>
    </p:extLst>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endParaRPr lang="en-US"/>
          </a:p>
        </p:txBody>
      </p:sp>
      <p:sp>
        <p:nvSpPr>
          <p:cNvPr id="4" name="Дата 3"/>
          <p:cNvSpPr>
            <a:spLocks noGrp="1"/>
          </p:cNvSpPr>
          <p:nvPr>
            <p:ph type="dt" sz="quarter" idx="4294967295"/>
          </p:nvPr>
        </p:nvSpPr>
        <p:spPr>
          <a:xfrm>
            <a:off x="0" y="6356350"/>
            <a:ext cx="2133600" cy="365125"/>
          </a:xfrm>
        </p:spPr>
        <p:txBody>
          <a:bodyPr/>
          <a:lstStyle/>
          <a:p>
            <a:pPr>
              <a:defRPr/>
            </a:pPr>
            <a:fld id="{5D555E5B-4F84-47F7-A98A-B6B32D0498D0}" type="datetime1">
              <a:rPr lang="en-US" altLang="en-US"/>
              <a:pPr>
                <a:defRPr/>
              </a:pPr>
              <a:t>12/19/2018</a:t>
            </a:fld>
            <a:endParaRPr lang="en-US" altLang="en-US"/>
          </a:p>
        </p:txBody>
      </p:sp>
      <p:graphicFrame>
        <p:nvGraphicFramePr>
          <p:cNvPr id="2" name="Table 1"/>
          <p:cNvGraphicFramePr>
            <a:graphicFrameLocks noGrp="1"/>
          </p:cNvGraphicFramePr>
          <p:nvPr/>
        </p:nvGraphicFramePr>
        <p:xfrm>
          <a:off x="1258888" y="1916113"/>
          <a:ext cx="7416800" cy="2643188"/>
        </p:xfrm>
        <a:graphic>
          <a:graphicData uri="http://schemas.openxmlformats.org/drawingml/2006/table">
            <a:tbl>
              <a:tblPr firstRow="1" firstCol="1" bandRow="1">
                <a:tableStyleId>{5C22544A-7EE6-4342-B048-85BDC9FD1C3A}</a:tableStyleId>
              </a:tblPr>
              <a:tblGrid>
                <a:gridCol w="2088225">
                  <a:extLst>
                    <a:ext uri="{9D8B030D-6E8A-4147-A177-3AD203B41FA5}">
                      <a16:colId xmlns:a16="http://schemas.microsoft.com/office/drawing/2014/main" val="20000"/>
                    </a:ext>
                  </a:extLst>
                </a:gridCol>
                <a:gridCol w="5328575">
                  <a:extLst>
                    <a:ext uri="{9D8B030D-6E8A-4147-A177-3AD203B41FA5}">
                      <a16:colId xmlns:a16="http://schemas.microsoft.com/office/drawing/2014/main" val="20001"/>
                    </a:ext>
                  </a:extLst>
                </a:gridCol>
              </a:tblGrid>
              <a:tr h="660797">
                <a:tc>
                  <a:txBody>
                    <a:bodyPr/>
                    <a:lstStyle/>
                    <a:p>
                      <a:pPr>
                        <a:lnSpc>
                          <a:spcPct val="115000"/>
                        </a:lnSpc>
                        <a:spcAft>
                          <a:spcPts val="0"/>
                        </a:spcAft>
                      </a:pPr>
                      <a:r>
                        <a:rPr lang="ru-RU" sz="2400" dirty="0">
                          <a:solidFill>
                            <a:schemeClr val="tx1"/>
                          </a:solidFill>
                          <a:effectLst/>
                        </a:rPr>
                        <a:t>шаблон</a:t>
                      </a:r>
                      <a:endParaRPr lang="ru-RU" sz="2400" dirty="0">
                        <a:solidFill>
                          <a:schemeClr val="tx1"/>
                        </a:solidFill>
                        <a:effectLst/>
                        <a:latin typeface="Calibri"/>
                        <a:ea typeface="Calibri"/>
                        <a:cs typeface="Times New Roman"/>
                      </a:endParaRPr>
                    </a:p>
                  </a:txBody>
                  <a:tcPr marL="68580" marR="68580" marT="0" marB="0" anchor="ctr"/>
                </a:tc>
                <a:tc>
                  <a:txBody>
                    <a:bodyPr/>
                    <a:lstStyle/>
                    <a:p>
                      <a:pPr>
                        <a:lnSpc>
                          <a:spcPct val="115000"/>
                        </a:lnSpc>
                        <a:spcAft>
                          <a:spcPts val="0"/>
                        </a:spcAft>
                      </a:pPr>
                      <a:r>
                        <a:rPr lang="ru-RU" sz="2400" dirty="0">
                          <a:solidFill>
                            <a:schemeClr val="tx1"/>
                          </a:solidFill>
                          <a:effectLst/>
                        </a:rPr>
                        <a:t>пример</a:t>
                      </a:r>
                      <a:endParaRPr lang="ru-RU" sz="24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660797">
                <a:tc>
                  <a:txBody>
                    <a:bodyPr/>
                    <a:lstStyle/>
                    <a:p>
                      <a:pPr>
                        <a:lnSpc>
                          <a:spcPct val="115000"/>
                        </a:lnSpc>
                        <a:spcAft>
                          <a:spcPts val="0"/>
                        </a:spcAft>
                      </a:pPr>
                      <a:r>
                        <a:rPr lang="ru-RU" sz="2400" dirty="0">
                          <a:solidFill>
                            <a:schemeClr val="tx1"/>
                          </a:solidFill>
                          <a:effectLst/>
                        </a:rPr>
                        <a:t>Прил. + Сущ.</a:t>
                      </a:r>
                      <a:endParaRPr lang="ru-RU" sz="2400" dirty="0">
                        <a:solidFill>
                          <a:schemeClr val="tx1"/>
                        </a:solidFill>
                        <a:effectLst/>
                        <a:latin typeface="Calibri"/>
                        <a:ea typeface="Calibri"/>
                        <a:cs typeface="Times New Roman"/>
                      </a:endParaRPr>
                    </a:p>
                  </a:txBody>
                  <a:tcPr marL="68580" marR="68580" marT="0" marB="0" anchor="ctr"/>
                </a:tc>
                <a:tc>
                  <a:txBody>
                    <a:bodyPr/>
                    <a:lstStyle/>
                    <a:p>
                      <a:pPr>
                        <a:lnSpc>
                          <a:spcPct val="115000"/>
                        </a:lnSpc>
                        <a:spcAft>
                          <a:spcPts val="0"/>
                        </a:spcAft>
                      </a:pPr>
                      <a:r>
                        <a:rPr lang="ru-RU" sz="2400" dirty="0">
                          <a:effectLst/>
                        </a:rPr>
                        <a:t>стволовая клетка</a:t>
                      </a:r>
                      <a:endParaRPr lang="ru-RU" sz="24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660797">
                <a:tc>
                  <a:txBody>
                    <a:bodyPr/>
                    <a:lstStyle/>
                    <a:p>
                      <a:pPr>
                        <a:lnSpc>
                          <a:spcPct val="115000"/>
                        </a:lnSpc>
                        <a:spcAft>
                          <a:spcPts val="0"/>
                        </a:spcAft>
                      </a:pPr>
                      <a:r>
                        <a:rPr lang="ru-RU" sz="2400" dirty="0" err="1">
                          <a:solidFill>
                            <a:schemeClr val="tx1"/>
                          </a:solidFill>
                          <a:effectLst/>
                        </a:rPr>
                        <a:t>Прич</a:t>
                      </a:r>
                      <a:r>
                        <a:rPr lang="ru-RU" sz="2400" dirty="0">
                          <a:solidFill>
                            <a:schemeClr val="tx1"/>
                          </a:solidFill>
                          <a:effectLst/>
                        </a:rPr>
                        <a:t>. + Сущ.</a:t>
                      </a:r>
                      <a:endParaRPr lang="ru-RU" sz="2400" dirty="0">
                        <a:solidFill>
                          <a:schemeClr val="tx1"/>
                        </a:solidFill>
                        <a:effectLst/>
                        <a:latin typeface="Calibri"/>
                        <a:ea typeface="Calibri"/>
                        <a:cs typeface="Times New Roman"/>
                      </a:endParaRPr>
                    </a:p>
                  </a:txBody>
                  <a:tcPr marL="68580" marR="68580" marT="0" marB="0" anchor="ctr"/>
                </a:tc>
                <a:tc>
                  <a:txBody>
                    <a:bodyPr/>
                    <a:lstStyle/>
                    <a:p>
                      <a:pPr>
                        <a:lnSpc>
                          <a:spcPct val="115000"/>
                        </a:lnSpc>
                        <a:spcAft>
                          <a:spcPts val="0"/>
                        </a:spcAft>
                      </a:pPr>
                      <a:r>
                        <a:rPr lang="ru-RU" sz="2400" dirty="0">
                          <a:effectLst/>
                        </a:rPr>
                        <a:t>трансформированное вещество</a:t>
                      </a:r>
                      <a:endParaRPr lang="ru-RU" sz="24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660797">
                <a:tc>
                  <a:txBody>
                    <a:bodyPr/>
                    <a:lstStyle/>
                    <a:p>
                      <a:pPr>
                        <a:lnSpc>
                          <a:spcPct val="115000"/>
                        </a:lnSpc>
                        <a:spcAft>
                          <a:spcPts val="0"/>
                        </a:spcAft>
                      </a:pPr>
                      <a:r>
                        <a:rPr lang="ru-RU" sz="2400" dirty="0">
                          <a:solidFill>
                            <a:schemeClr val="tx1"/>
                          </a:solidFill>
                          <a:effectLst/>
                        </a:rPr>
                        <a:t>Сущ. + Сущ.</a:t>
                      </a:r>
                      <a:endParaRPr lang="ru-RU" sz="2400" dirty="0">
                        <a:solidFill>
                          <a:schemeClr val="tx1"/>
                        </a:solidFill>
                        <a:effectLst/>
                        <a:latin typeface="Calibri"/>
                        <a:ea typeface="Calibri"/>
                        <a:cs typeface="Times New Roman"/>
                      </a:endParaRPr>
                    </a:p>
                  </a:txBody>
                  <a:tcPr marL="68580" marR="68580" marT="0" marB="0" anchor="ctr"/>
                </a:tc>
                <a:tc>
                  <a:txBody>
                    <a:bodyPr/>
                    <a:lstStyle/>
                    <a:p>
                      <a:pPr>
                        <a:lnSpc>
                          <a:spcPct val="115000"/>
                        </a:lnSpc>
                        <a:spcAft>
                          <a:spcPts val="0"/>
                        </a:spcAft>
                      </a:pPr>
                      <a:r>
                        <a:rPr lang="ru-RU" sz="2400" dirty="0">
                          <a:effectLst/>
                        </a:rPr>
                        <a:t>длина волны</a:t>
                      </a:r>
                      <a:endParaRPr lang="ru-RU" sz="24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
        <p:nvSpPr>
          <p:cNvPr id="3" name="Rectangle 1"/>
          <p:cNvSpPr>
            <a:spLocks noChangeArrowheads="1"/>
          </p:cNvSpPr>
          <p:nvPr/>
        </p:nvSpPr>
        <p:spPr bwMode="auto">
          <a:xfrm>
            <a:off x="1333500" y="5011738"/>
            <a:ext cx="64389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449263" algn="ctr">
              <a:defRPr/>
            </a:pPr>
            <a:r>
              <a:rPr lang="ru-RU" sz="2400" i="1" dirty="0">
                <a:solidFill>
                  <a:schemeClr val="bg1">
                    <a:lumMod val="50000"/>
                  </a:schemeClr>
                </a:solidFill>
                <a:latin typeface="Calibri" pitchFamily="34" charset="0"/>
                <a:ea typeface="Calibri" pitchFamily="34" charset="0"/>
                <a:cs typeface="Times New Roman" pitchFamily="18" charset="0"/>
              </a:rPr>
              <a:t>Табл. 2. Лексико-грамматические шаблоны</a:t>
            </a:r>
            <a:endParaRPr lang="ru-RU" sz="2400" dirty="0">
              <a:solidFill>
                <a:schemeClr val="bg1">
                  <a:lumMod val="50000"/>
                </a:schemeClr>
              </a:solidFill>
            </a:endParaRPr>
          </a:p>
        </p:txBody>
      </p:sp>
      <p:sp>
        <p:nvSpPr>
          <p:cNvPr id="16" name="Rectangle 2"/>
          <p:cNvSpPr txBox="1">
            <a:spLocks noChangeArrowheads="1"/>
          </p:cNvSpPr>
          <p:nvPr/>
        </p:nvSpPr>
        <p:spPr bwMode="auto">
          <a:xfrm>
            <a:off x="1763713" y="106363"/>
            <a:ext cx="7045325" cy="647700"/>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dirty="0" smtClean="0"/>
              <a:t>Лексико-грамматические шаблоны</a:t>
            </a:r>
            <a:endParaRPr lang="ru-RU" altLang="en-US" dirty="0"/>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nvPr>
        </p:nvGraphicFramePr>
        <p:xfrm>
          <a:off x="539750" y="1341438"/>
          <a:ext cx="7993063" cy="4432590"/>
        </p:xfrm>
        <a:graphic>
          <a:graphicData uri="http://schemas.openxmlformats.org/drawingml/2006/table">
            <a:tbl>
              <a:tblPr firstRow="1" firstCol="1" bandRow="1">
                <a:tableStyleId>{616DA210-FB5B-4158-B5E0-FEB733F419BA}</a:tableStyleId>
              </a:tblPr>
              <a:tblGrid>
                <a:gridCol w="4781881">
                  <a:extLst>
                    <a:ext uri="{9D8B030D-6E8A-4147-A177-3AD203B41FA5}">
                      <a16:colId xmlns:a16="http://schemas.microsoft.com/office/drawing/2014/main" val="20000"/>
                    </a:ext>
                  </a:extLst>
                </a:gridCol>
                <a:gridCol w="1229813">
                  <a:extLst>
                    <a:ext uri="{9D8B030D-6E8A-4147-A177-3AD203B41FA5}">
                      <a16:colId xmlns:a16="http://schemas.microsoft.com/office/drawing/2014/main" val="20001"/>
                    </a:ext>
                  </a:extLst>
                </a:gridCol>
                <a:gridCol w="907773">
                  <a:extLst>
                    <a:ext uri="{9D8B030D-6E8A-4147-A177-3AD203B41FA5}">
                      <a16:colId xmlns:a16="http://schemas.microsoft.com/office/drawing/2014/main" val="20002"/>
                    </a:ext>
                  </a:extLst>
                </a:gridCol>
                <a:gridCol w="1073596">
                  <a:extLst>
                    <a:ext uri="{9D8B030D-6E8A-4147-A177-3AD203B41FA5}">
                      <a16:colId xmlns:a16="http://schemas.microsoft.com/office/drawing/2014/main" val="20003"/>
                    </a:ext>
                  </a:extLst>
                </a:gridCol>
              </a:tblGrid>
              <a:tr h="304774">
                <a:tc>
                  <a:txBody>
                    <a:bodyPr/>
                    <a:lstStyle/>
                    <a:p>
                      <a:pPr>
                        <a:lnSpc>
                          <a:spcPct val="100000"/>
                        </a:lnSpc>
                        <a:spcAft>
                          <a:spcPts val="0"/>
                        </a:spcAft>
                      </a:pPr>
                      <a:r>
                        <a:rPr lang="ru-RU" sz="2000" dirty="0" err="1">
                          <a:effectLst/>
                        </a:rPr>
                        <a:t>bigram</a:t>
                      </a:r>
                      <a:endParaRPr lang="ru-RU" sz="2000" dirty="0">
                        <a:solidFill>
                          <a:schemeClr val="bg1">
                            <a:lumMod val="50000"/>
                          </a:schemeClr>
                        </a:solidFill>
                        <a:effectLst/>
                        <a:latin typeface="Times New Roman" pitchFamily="18" charset="0"/>
                        <a:ea typeface="Calibri"/>
                        <a:cs typeface="Times New Roman" pitchFamily="18" charset="0"/>
                      </a:endParaRPr>
                    </a:p>
                  </a:txBody>
                  <a:tcPr marL="64121" marR="64121" marT="0" marB="0" anchor="ctr"/>
                </a:tc>
                <a:tc>
                  <a:txBody>
                    <a:bodyPr/>
                    <a:lstStyle/>
                    <a:p>
                      <a:pPr>
                        <a:lnSpc>
                          <a:spcPct val="100000"/>
                        </a:lnSpc>
                        <a:spcAft>
                          <a:spcPts val="0"/>
                        </a:spcAft>
                      </a:pPr>
                      <a:r>
                        <a:rPr lang="en-US" sz="2000" dirty="0">
                          <a:effectLst/>
                        </a:rPr>
                        <a:t>F</a:t>
                      </a:r>
                      <a:r>
                        <a:rPr lang="ru-RU" sz="2000" dirty="0" err="1">
                          <a:effectLst/>
                        </a:rPr>
                        <a:t>req</a:t>
                      </a:r>
                      <a:r>
                        <a:rPr lang="ru-RU" sz="2000" dirty="0">
                          <a:effectLst/>
                        </a:rPr>
                        <a:t>(</a:t>
                      </a:r>
                      <a:r>
                        <a:rPr lang="ru-RU" sz="2000" dirty="0" err="1">
                          <a:effectLst/>
                        </a:rPr>
                        <a:t>x,y</a:t>
                      </a:r>
                      <a:r>
                        <a:rPr lang="ru-RU" sz="2000" dirty="0">
                          <a:effectLst/>
                        </a:rPr>
                        <a:t>)</a:t>
                      </a:r>
                      <a:endParaRPr lang="ru-RU" sz="2000" dirty="0">
                        <a:solidFill>
                          <a:schemeClr val="bg1">
                            <a:lumMod val="50000"/>
                          </a:schemeClr>
                        </a:solidFill>
                        <a:effectLst/>
                        <a:latin typeface="Times New Roman" pitchFamily="18" charset="0"/>
                        <a:ea typeface="Calibri"/>
                        <a:cs typeface="Times New Roman" pitchFamily="18" charset="0"/>
                      </a:endParaRPr>
                    </a:p>
                  </a:txBody>
                  <a:tcPr marL="64121" marR="64121" marT="0" marB="0" anchor="ctr"/>
                </a:tc>
                <a:tc>
                  <a:txBody>
                    <a:bodyPr/>
                    <a:lstStyle/>
                    <a:p>
                      <a:pPr>
                        <a:lnSpc>
                          <a:spcPct val="100000"/>
                        </a:lnSpc>
                        <a:spcAft>
                          <a:spcPts val="0"/>
                        </a:spcAft>
                      </a:pPr>
                      <a:r>
                        <a:rPr lang="ru-RU" sz="2000" dirty="0">
                          <a:effectLst/>
                        </a:rPr>
                        <a:t>c(x)</a:t>
                      </a:r>
                      <a:endParaRPr lang="ru-RU" sz="2000" dirty="0">
                        <a:solidFill>
                          <a:schemeClr val="bg1">
                            <a:lumMod val="50000"/>
                          </a:schemeClr>
                        </a:solidFill>
                        <a:effectLst/>
                        <a:latin typeface="Times New Roman" pitchFamily="18" charset="0"/>
                        <a:ea typeface="Calibri"/>
                        <a:cs typeface="Times New Roman" pitchFamily="18" charset="0"/>
                      </a:endParaRPr>
                    </a:p>
                  </a:txBody>
                  <a:tcPr marL="64121" marR="64121" marT="0" marB="0" anchor="ctr"/>
                </a:tc>
                <a:tc>
                  <a:txBody>
                    <a:bodyPr/>
                    <a:lstStyle/>
                    <a:p>
                      <a:pPr>
                        <a:lnSpc>
                          <a:spcPct val="100000"/>
                        </a:lnSpc>
                        <a:spcAft>
                          <a:spcPts val="0"/>
                        </a:spcAft>
                      </a:pPr>
                      <a:r>
                        <a:rPr lang="ru-RU" sz="2000" dirty="0">
                          <a:effectLst/>
                        </a:rPr>
                        <a:t>c(y)</a:t>
                      </a:r>
                      <a:endParaRPr lang="ru-RU" sz="2000" dirty="0">
                        <a:solidFill>
                          <a:schemeClr val="bg1">
                            <a:lumMod val="50000"/>
                          </a:schemeClr>
                        </a:solidFill>
                        <a:effectLst/>
                        <a:latin typeface="Times New Roman" pitchFamily="18" charset="0"/>
                        <a:ea typeface="Calibri"/>
                        <a:cs typeface="Times New Roman" pitchFamily="18" charset="0"/>
                      </a:endParaRPr>
                    </a:p>
                  </a:txBody>
                  <a:tcPr marL="64121" marR="64121" marT="0" marB="0" anchor="ctr"/>
                </a:tc>
                <a:extLst>
                  <a:ext uri="{0D108BD9-81ED-4DB2-BD59-A6C34878D82A}">
                    <a16:rowId xmlns:a16="http://schemas.microsoft.com/office/drawing/2014/main" val="10000"/>
                  </a:ext>
                </a:extLst>
              </a:tr>
              <a:tr h="412753">
                <a:tc>
                  <a:txBody>
                    <a:bodyPr/>
                    <a:lstStyle/>
                    <a:p>
                      <a:pPr>
                        <a:lnSpc>
                          <a:spcPct val="100000"/>
                        </a:lnSpc>
                        <a:spcBef>
                          <a:spcPts val="300"/>
                        </a:spcBef>
                        <a:spcAft>
                          <a:spcPts val="300"/>
                        </a:spcAft>
                      </a:pPr>
                      <a:r>
                        <a:rPr lang="ru-RU" sz="2000" b="0" dirty="0" smtClean="0">
                          <a:solidFill>
                            <a:srgbClr val="002060"/>
                          </a:solidFill>
                          <a:effectLst/>
                        </a:rPr>
                        <a:t>ОКРУЖАТЬ+ОКРУЖАЮЩИЙ#СРЕДА</a:t>
                      </a:r>
                      <a:endParaRPr lang="ru-RU" sz="2000" b="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1292</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1452</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2477</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extLst>
                  <a:ext uri="{0D108BD9-81ED-4DB2-BD59-A6C34878D82A}">
                    <a16:rowId xmlns:a16="http://schemas.microsoft.com/office/drawing/2014/main" val="10001"/>
                  </a:ext>
                </a:extLst>
              </a:tr>
              <a:tr h="412753">
                <a:tc>
                  <a:txBody>
                    <a:bodyPr/>
                    <a:lstStyle/>
                    <a:p>
                      <a:pPr>
                        <a:lnSpc>
                          <a:spcPct val="100000"/>
                        </a:lnSpc>
                        <a:spcBef>
                          <a:spcPts val="300"/>
                        </a:spcBef>
                        <a:spcAft>
                          <a:spcPts val="300"/>
                        </a:spcAft>
                      </a:pPr>
                      <a:r>
                        <a:rPr lang="ru-RU" sz="2000" b="0" dirty="0">
                          <a:solidFill>
                            <a:srgbClr val="002060"/>
                          </a:solidFill>
                          <a:effectLst/>
                        </a:rPr>
                        <a:t>РОССИЙСКИЙ#ФЕДЕРАЦИЯ</a:t>
                      </a:r>
                      <a:endParaRPr lang="ru-RU" sz="2000" b="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803</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1965</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848</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extLst>
                  <a:ext uri="{0D108BD9-81ED-4DB2-BD59-A6C34878D82A}">
                    <a16:rowId xmlns:a16="http://schemas.microsoft.com/office/drawing/2014/main" val="10002"/>
                  </a:ext>
                </a:extLst>
              </a:tr>
              <a:tr h="412753">
                <a:tc>
                  <a:txBody>
                    <a:bodyPr/>
                    <a:lstStyle/>
                    <a:p>
                      <a:pPr>
                        <a:lnSpc>
                          <a:spcPct val="100000"/>
                        </a:lnSpc>
                        <a:spcBef>
                          <a:spcPts val="300"/>
                        </a:spcBef>
                        <a:spcAft>
                          <a:spcPts val="300"/>
                        </a:spcAft>
                      </a:pPr>
                      <a:r>
                        <a:rPr lang="ru-RU" sz="2000" b="0" dirty="0">
                          <a:solidFill>
                            <a:srgbClr val="002060"/>
                          </a:solidFill>
                          <a:effectLst/>
                        </a:rPr>
                        <a:t>НАСТОЯЩЕЕ+НАСТОЯЩИЙ#ВРЕМЯ</a:t>
                      </a:r>
                      <a:endParaRPr lang="ru-RU" sz="2000" b="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smtClean="0">
                          <a:solidFill>
                            <a:srgbClr val="002060"/>
                          </a:solidFill>
                          <a:effectLst/>
                        </a:rPr>
                        <a:t>776</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1027</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2284</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extLst>
                  <a:ext uri="{0D108BD9-81ED-4DB2-BD59-A6C34878D82A}">
                    <a16:rowId xmlns:a16="http://schemas.microsoft.com/office/drawing/2014/main" val="10003"/>
                  </a:ext>
                </a:extLst>
              </a:tr>
              <a:tr h="412753">
                <a:tc>
                  <a:txBody>
                    <a:bodyPr/>
                    <a:lstStyle/>
                    <a:p>
                      <a:pPr>
                        <a:lnSpc>
                          <a:spcPct val="100000"/>
                        </a:lnSpc>
                        <a:spcBef>
                          <a:spcPts val="300"/>
                        </a:spcBef>
                        <a:spcAft>
                          <a:spcPts val="300"/>
                        </a:spcAft>
                      </a:pPr>
                      <a:r>
                        <a:rPr lang="ru-RU" sz="2000" b="0" dirty="0">
                          <a:solidFill>
                            <a:srgbClr val="002060"/>
                          </a:solidFill>
                          <a:effectLst/>
                        </a:rPr>
                        <a:t>ТОТ+ТОМ+ТОМА#ЧИСЛО</a:t>
                      </a:r>
                      <a:endParaRPr lang="ru-RU" sz="2000" b="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752</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1933</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1430</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extLst>
                  <a:ext uri="{0D108BD9-81ED-4DB2-BD59-A6C34878D82A}">
                    <a16:rowId xmlns:a16="http://schemas.microsoft.com/office/drawing/2014/main" val="10004"/>
                  </a:ext>
                </a:extLst>
              </a:tr>
              <a:tr h="412753">
                <a:tc>
                  <a:txBody>
                    <a:bodyPr/>
                    <a:lstStyle/>
                    <a:p>
                      <a:pPr>
                        <a:lnSpc>
                          <a:spcPct val="100000"/>
                        </a:lnSpc>
                        <a:spcBef>
                          <a:spcPts val="300"/>
                        </a:spcBef>
                        <a:spcAft>
                          <a:spcPts val="300"/>
                        </a:spcAft>
                      </a:pPr>
                      <a:r>
                        <a:rPr lang="ru-RU" sz="2000" b="0" dirty="0">
                          <a:solidFill>
                            <a:srgbClr val="002060"/>
                          </a:solidFill>
                          <a:effectLst/>
                        </a:rPr>
                        <a:t>ЧРЕЗВЫЧАЙНЫЙ#СИТУАЦИЯ</a:t>
                      </a:r>
                      <a:endParaRPr lang="ru-RU" sz="2000" b="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682</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708</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1230</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extLst>
                  <a:ext uri="{0D108BD9-81ED-4DB2-BD59-A6C34878D82A}">
                    <a16:rowId xmlns:a16="http://schemas.microsoft.com/office/drawing/2014/main" val="10005"/>
                  </a:ext>
                </a:extLst>
              </a:tr>
              <a:tr h="412753">
                <a:tc>
                  <a:txBody>
                    <a:bodyPr/>
                    <a:lstStyle/>
                    <a:p>
                      <a:pPr>
                        <a:lnSpc>
                          <a:spcPct val="100000"/>
                        </a:lnSpc>
                        <a:spcBef>
                          <a:spcPts val="300"/>
                        </a:spcBef>
                        <a:spcAft>
                          <a:spcPts val="300"/>
                        </a:spcAft>
                      </a:pPr>
                      <a:r>
                        <a:rPr lang="ru-RU" sz="2000" b="0" dirty="0">
                          <a:solidFill>
                            <a:srgbClr val="002060"/>
                          </a:solidFill>
                          <a:effectLst/>
                        </a:rPr>
                        <a:t>СТВОЛОВОЙ+СТВОЛОВЫЙ#КЛЕТКА</a:t>
                      </a:r>
                      <a:endParaRPr lang="ru-RU" sz="2000" b="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a:solidFill>
                            <a:srgbClr val="002060"/>
                          </a:solidFill>
                          <a:effectLst/>
                        </a:rPr>
                        <a:t>665</a:t>
                      </a:r>
                      <a:endParaRPr lang="ru-RU" sz="200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697</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2254</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extLst>
                  <a:ext uri="{0D108BD9-81ED-4DB2-BD59-A6C34878D82A}">
                    <a16:rowId xmlns:a16="http://schemas.microsoft.com/office/drawing/2014/main" val="10006"/>
                  </a:ext>
                </a:extLst>
              </a:tr>
              <a:tr h="412753">
                <a:tc>
                  <a:txBody>
                    <a:bodyPr/>
                    <a:lstStyle/>
                    <a:p>
                      <a:pPr>
                        <a:lnSpc>
                          <a:spcPct val="100000"/>
                        </a:lnSpc>
                        <a:spcBef>
                          <a:spcPts val="300"/>
                        </a:spcBef>
                        <a:spcAft>
                          <a:spcPts val="300"/>
                        </a:spcAft>
                      </a:pPr>
                      <a:r>
                        <a:rPr lang="ru-RU" sz="2000" b="0" dirty="0">
                          <a:solidFill>
                            <a:srgbClr val="002060"/>
                          </a:solidFill>
                          <a:effectLst/>
                        </a:rPr>
                        <a:t>ИСТОЧНИК#ЭНЕРГИЯ</a:t>
                      </a:r>
                      <a:endParaRPr lang="ru-RU" sz="2000" b="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a:solidFill>
                            <a:srgbClr val="002060"/>
                          </a:solidFill>
                          <a:effectLst/>
                        </a:rPr>
                        <a:t>548</a:t>
                      </a:r>
                      <a:endParaRPr lang="ru-RU" sz="200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1827</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3491</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extLst>
                  <a:ext uri="{0D108BD9-81ED-4DB2-BD59-A6C34878D82A}">
                    <a16:rowId xmlns:a16="http://schemas.microsoft.com/office/drawing/2014/main" val="10007"/>
                  </a:ext>
                </a:extLst>
              </a:tr>
              <a:tr h="412753">
                <a:tc>
                  <a:txBody>
                    <a:bodyPr/>
                    <a:lstStyle/>
                    <a:p>
                      <a:pPr>
                        <a:lnSpc>
                          <a:spcPct val="100000"/>
                        </a:lnSpc>
                        <a:spcBef>
                          <a:spcPts val="300"/>
                        </a:spcBef>
                        <a:spcAft>
                          <a:spcPts val="300"/>
                        </a:spcAft>
                      </a:pPr>
                      <a:r>
                        <a:rPr lang="ru-RU" sz="2000" b="0" dirty="0">
                          <a:solidFill>
                            <a:srgbClr val="002060"/>
                          </a:solidFill>
                          <a:effectLst/>
                        </a:rPr>
                        <a:t>КЛЕТОЧНЫЙ#ТЕХНОЛОГИЯ</a:t>
                      </a:r>
                      <a:endParaRPr lang="ru-RU" sz="2000" b="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a:solidFill>
                            <a:srgbClr val="002060"/>
                          </a:solidFill>
                          <a:effectLst/>
                        </a:rPr>
                        <a:t>395</a:t>
                      </a:r>
                      <a:endParaRPr lang="ru-RU" sz="200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a:solidFill>
                            <a:srgbClr val="002060"/>
                          </a:solidFill>
                          <a:effectLst/>
                        </a:rPr>
                        <a:t>816</a:t>
                      </a:r>
                      <a:endParaRPr lang="ru-RU" sz="200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7068</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extLst>
                  <a:ext uri="{0D108BD9-81ED-4DB2-BD59-A6C34878D82A}">
                    <a16:rowId xmlns:a16="http://schemas.microsoft.com/office/drawing/2014/main" val="10008"/>
                  </a:ext>
                </a:extLst>
              </a:tr>
              <a:tr h="412753">
                <a:tc>
                  <a:txBody>
                    <a:bodyPr/>
                    <a:lstStyle/>
                    <a:p>
                      <a:pPr>
                        <a:lnSpc>
                          <a:spcPct val="100000"/>
                        </a:lnSpc>
                        <a:spcBef>
                          <a:spcPts val="300"/>
                        </a:spcBef>
                        <a:spcAft>
                          <a:spcPts val="300"/>
                        </a:spcAft>
                      </a:pPr>
                      <a:r>
                        <a:rPr lang="ru-RU" sz="2000" b="0" dirty="0">
                          <a:solidFill>
                            <a:srgbClr val="002060"/>
                          </a:solidFill>
                          <a:effectLst/>
                        </a:rPr>
                        <a:t>ВОЗОБНОВЛЯТЬ#ИСТОЧНИК</a:t>
                      </a:r>
                      <a:endParaRPr lang="ru-RU" sz="2000" b="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a:solidFill>
                            <a:srgbClr val="002060"/>
                          </a:solidFill>
                          <a:effectLst/>
                        </a:rPr>
                        <a:t>358</a:t>
                      </a:r>
                      <a:endParaRPr lang="ru-RU" sz="200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a:solidFill>
                            <a:srgbClr val="002060"/>
                          </a:solidFill>
                          <a:effectLst/>
                        </a:rPr>
                        <a:t>661</a:t>
                      </a:r>
                      <a:endParaRPr lang="ru-RU" sz="200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1827</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extLst>
                  <a:ext uri="{0D108BD9-81ED-4DB2-BD59-A6C34878D82A}">
                    <a16:rowId xmlns:a16="http://schemas.microsoft.com/office/drawing/2014/main" val="10009"/>
                  </a:ext>
                </a:extLst>
              </a:tr>
              <a:tr h="412753">
                <a:tc>
                  <a:txBody>
                    <a:bodyPr/>
                    <a:lstStyle/>
                    <a:p>
                      <a:pPr>
                        <a:lnSpc>
                          <a:spcPct val="100000"/>
                        </a:lnSpc>
                        <a:spcBef>
                          <a:spcPts val="300"/>
                        </a:spcBef>
                        <a:spcAft>
                          <a:spcPts val="300"/>
                        </a:spcAft>
                      </a:pPr>
                      <a:r>
                        <a:rPr lang="ru-RU" sz="2000" b="0" dirty="0">
                          <a:solidFill>
                            <a:srgbClr val="002060"/>
                          </a:solidFill>
                          <a:effectLst/>
                        </a:rPr>
                        <a:t>СИСТЕМА#УПРАВЛЕНИЕ</a:t>
                      </a:r>
                      <a:endParaRPr lang="ru-RU" sz="2000" b="0" dirty="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a:solidFill>
                            <a:srgbClr val="002060"/>
                          </a:solidFill>
                          <a:effectLst/>
                        </a:rPr>
                        <a:t>346</a:t>
                      </a:r>
                      <a:endParaRPr lang="ru-RU" sz="200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a:solidFill>
                            <a:srgbClr val="002060"/>
                          </a:solidFill>
                          <a:effectLst/>
                        </a:rPr>
                        <a:t>7249</a:t>
                      </a:r>
                      <a:endParaRPr lang="ru-RU" sz="2000">
                        <a:solidFill>
                          <a:srgbClr val="002060"/>
                        </a:solidFill>
                        <a:effectLst/>
                        <a:latin typeface="Times New Roman" pitchFamily="18" charset="0"/>
                        <a:ea typeface="Calibri"/>
                        <a:cs typeface="Times New Roman" pitchFamily="18" charset="0"/>
                      </a:endParaRPr>
                    </a:p>
                  </a:txBody>
                  <a:tcPr marL="64121" marR="64121" marT="71986" marB="35993" anchor="ctr"/>
                </a:tc>
                <a:tc>
                  <a:txBody>
                    <a:bodyPr/>
                    <a:lstStyle/>
                    <a:p>
                      <a:pPr algn="r">
                        <a:lnSpc>
                          <a:spcPct val="100000"/>
                        </a:lnSpc>
                        <a:spcBef>
                          <a:spcPts val="300"/>
                        </a:spcBef>
                        <a:spcAft>
                          <a:spcPts val="300"/>
                        </a:spcAft>
                      </a:pPr>
                      <a:r>
                        <a:rPr lang="ru-RU" sz="2000" dirty="0">
                          <a:solidFill>
                            <a:srgbClr val="002060"/>
                          </a:solidFill>
                          <a:effectLst/>
                        </a:rPr>
                        <a:t>1801</a:t>
                      </a:r>
                      <a:endParaRPr lang="ru-RU" sz="2000" dirty="0">
                        <a:solidFill>
                          <a:srgbClr val="002060"/>
                        </a:solidFill>
                        <a:effectLst/>
                        <a:latin typeface="Times New Roman" pitchFamily="18" charset="0"/>
                        <a:ea typeface="Calibri"/>
                        <a:cs typeface="Times New Roman" pitchFamily="18" charset="0"/>
                      </a:endParaRPr>
                    </a:p>
                  </a:txBody>
                  <a:tcPr marL="64121" marR="64121" marT="71986" marB="35993" anchor="ctr"/>
                </a:tc>
                <a:extLst>
                  <a:ext uri="{0D108BD9-81ED-4DB2-BD59-A6C34878D82A}">
                    <a16:rowId xmlns:a16="http://schemas.microsoft.com/office/drawing/2014/main" val="10010"/>
                  </a:ext>
                </a:extLst>
              </a:tr>
            </a:tbl>
          </a:graphicData>
        </a:graphic>
      </p:graphicFrame>
      <p:sp>
        <p:nvSpPr>
          <p:cNvPr id="3" name="Дата 2"/>
          <p:cNvSpPr>
            <a:spLocks noGrp="1"/>
          </p:cNvSpPr>
          <p:nvPr>
            <p:ph type="dt" sz="quarter" idx="4294967295"/>
          </p:nvPr>
        </p:nvSpPr>
        <p:spPr>
          <a:xfrm>
            <a:off x="0" y="6356350"/>
            <a:ext cx="2133600" cy="365125"/>
          </a:xfrm>
        </p:spPr>
        <p:txBody>
          <a:bodyPr/>
          <a:lstStyle/>
          <a:p>
            <a:pPr>
              <a:defRPr/>
            </a:pPr>
            <a:fld id="{9498F42A-7B3D-4A6B-93C6-F35604BD0B81}" type="datetime1">
              <a:rPr lang="en-US" altLang="en-US"/>
              <a:pPr>
                <a:defRPr/>
              </a:pPr>
              <a:t>12/19/2018</a:t>
            </a:fld>
            <a:endParaRPr lang="en-US" altLang="en-US"/>
          </a:p>
        </p:txBody>
      </p:sp>
      <p:sp>
        <p:nvSpPr>
          <p:cNvPr id="41024" name="Rectangle 1"/>
          <p:cNvSpPr>
            <a:spLocks noChangeArrowheads="1"/>
          </p:cNvSpPr>
          <p:nvPr/>
        </p:nvSpPr>
        <p:spPr bwMode="auto">
          <a:xfrm>
            <a:off x="453473" y="5781770"/>
            <a:ext cx="799147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49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ru-RU" altLang="en-US" sz="1800" i="1" dirty="0">
                <a:ea typeface="Calibri" panose="020F0502020204030204" pitchFamily="34" charset="0"/>
                <a:cs typeface="Times New Roman" panose="02020603050405020304" pitchFamily="18" charset="0"/>
              </a:rPr>
              <a:t>Табл. 4. Топ-10 результатов метода </a:t>
            </a:r>
            <a:r>
              <a:rPr lang="en-US" altLang="en-US" sz="1800" i="1" dirty="0" err="1">
                <a:ea typeface="Calibri" panose="020F0502020204030204" pitchFamily="34" charset="0"/>
                <a:cs typeface="Times New Roman" panose="02020603050405020304" pitchFamily="18" charset="0"/>
              </a:rPr>
              <a:t>Freq</a:t>
            </a:r>
            <a:r>
              <a:rPr lang="ru-RU" altLang="en-US" sz="1800" i="1" dirty="0">
                <a:ea typeface="Calibri" panose="020F0502020204030204" pitchFamily="34" charset="0"/>
                <a:cs typeface="Times New Roman" panose="02020603050405020304" pitchFamily="18" charset="0"/>
              </a:rPr>
              <a:t> (самые частотные </a:t>
            </a:r>
            <a:r>
              <a:rPr lang="ru-RU" altLang="en-US" sz="1800" i="1" dirty="0" err="1">
                <a:ea typeface="Calibri" panose="020F0502020204030204" pitchFamily="34" charset="0"/>
                <a:cs typeface="Times New Roman" panose="02020603050405020304" pitchFamily="18" charset="0"/>
              </a:rPr>
              <a:t>биграмы</a:t>
            </a:r>
            <a:r>
              <a:rPr lang="ru-RU" altLang="en-US" sz="1800" i="1" dirty="0">
                <a:ea typeface="Calibri" panose="020F0502020204030204" pitchFamily="34" charset="0"/>
                <a:cs typeface="Times New Roman" panose="02020603050405020304" pitchFamily="18" charset="0"/>
              </a:rPr>
              <a:t> с учетом </a:t>
            </a:r>
            <a:r>
              <a:rPr lang="ru-RU" altLang="en-US" sz="1800" i="1" dirty="0" err="1">
                <a:ea typeface="Calibri" panose="020F0502020204030204" pitchFamily="34" charset="0"/>
                <a:cs typeface="Times New Roman" panose="02020603050405020304" pitchFamily="18" charset="0"/>
              </a:rPr>
              <a:t>частеречных</a:t>
            </a:r>
            <a:r>
              <a:rPr lang="ru-RU" altLang="en-US" sz="1800" i="1" dirty="0">
                <a:ea typeface="Calibri" panose="020F0502020204030204" pitchFamily="34" charset="0"/>
                <a:cs typeface="Times New Roman" panose="02020603050405020304" pitchFamily="18" charset="0"/>
              </a:rPr>
              <a:t> фильтров)</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1025" name="TextBox 7"/>
          <p:cNvSpPr txBox="1">
            <a:spLocks noChangeArrowheads="1"/>
          </p:cNvSpPr>
          <p:nvPr/>
        </p:nvSpPr>
        <p:spPr bwMode="auto">
          <a:xfrm>
            <a:off x="468313" y="1028700"/>
            <a:ext cx="85328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ru-RU" altLang="en-US" sz="1800">
                <a:latin typeface="Times New Roman" panose="02020603050405020304" pitchFamily="18" charset="0"/>
              </a:rPr>
              <a:t>Эксперимент И.О.Кузнецова. </a:t>
            </a:r>
            <a:r>
              <a:rPr lang="ru-RU" altLang="en-US" sz="1800" b="1">
                <a:latin typeface="Times New Roman" panose="02020603050405020304" pitchFamily="18" charset="0"/>
              </a:rPr>
              <a:t>Автоматическое извлечение двусловных терминов по тематике "Нанотехнологии и медицина" на основе корпусных данных</a:t>
            </a:r>
          </a:p>
          <a:p>
            <a:pPr>
              <a:spcBef>
                <a:spcPct val="0"/>
              </a:spcBef>
              <a:buFontTx/>
              <a:buNone/>
            </a:pPr>
            <a:endParaRPr lang="ru-RU" altLang="en-US" sz="1800">
              <a:solidFill>
                <a:schemeClr val="folHlink"/>
              </a:solidFill>
              <a:latin typeface="Times New Roman" panose="02020603050405020304" pitchFamily="18" charset="0"/>
            </a:endParaRPr>
          </a:p>
        </p:txBody>
      </p:sp>
      <p:sp>
        <p:nvSpPr>
          <p:cNvPr id="16" name="Rectangle 2"/>
          <p:cNvSpPr txBox="1">
            <a:spLocks noChangeArrowheads="1"/>
          </p:cNvSpPr>
          <p:nvPr/>
        </p:nvSpPr>
        <p:spPr bwMode="auto">
          <a:xfrm>
            <a:off x="1763713" y="106363"/>
            <a:ext cx="7045325" cy="647700"/>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dirty="0" smtClean="0"/>
              <a:t>Лексико-грамматические шаблоны</a:t>
            </a:r>
            <a:endParaRPr lang="ru-RU" altLang="en-US" dirty="0"/>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4"/>
          <p:cNvSpPr>
            <a:spLocks noGrp="1"/>
          </p:cNvSpPr>
          <p:nvPr>
            <p:ph sz="quarter" idx="10"/>
          </p:nvPr>
        </p:nvSpPr>
        <p:spPr>
          <a:extLst>
            <a:ext uri="{909E8E84-426E-40DD-AFC4-6F175D3DCCD1}">
              <a14:hiddenFill xmlns:a14="http://schemas.microsoft.com/office/drawing/2010/main">
                <a:gradFill rotWithShape="0">
                  <a:gsLst>
                    <a:gs pos="0">
                      <a:schemeClr val="bg1"/>
                    </a:gs>
                    <a:gs pos="100000">
                      <a:schemeClr val="accent1"/>
                    </a:gs>
                  </a:gsLst>
                  <a:path path="rect">
                    <a:fillToRect l="48000" t="48999" r="52000" b="51001"/>
                  </a:path>
                </a:gradFill>
              </a14:hiddenFill>
            </a:ext>
          </a:extLst>
        </p:spPr>
        <p:txBody>
          <a:bodyPr>
            <a:normAutofit/>
          </a:bodyPr>
          <a:lstStyle/>
          <a:p>
            <a:pPr marL="0" indent="0" algn="ctr">
              <a:spcBef>
                <a:spcPts val="2400"/>
              </a:spcBef>
              <a:buNone/>
              <a:defRPr/>
            </a:pPr>
            <a:r>
              <a:rPr lang="ru-RU" altLang="en-US" sz="4000" dirty="0" smtClean="0">
                <a:latin typeface="Times New Roman" panose="02020603050405020304" pitchFamily="18" charset="0"/>
                <a:cs typeface="Times New Roman" panose="02020603050405020304" pitchFamily="18" charset="0"/>
              </a:rPr>
              <a:t>Метод 2.</a:t>
            </a:r>
          </a:p>
          <a:p>
            <a:pPr marL="0" indent="0" algn="ctr">
              <a:spcBef>
                <a:spcPts val="2400"/>
              </a:spcBef>
              <a:buNone/>
              <a:defRPr/>
            </a:pPr>
            <a:r>
              <a:rPr lang="ru-RU" altLang="en-US" sz="4000" dirty="0" smtClean="0">
                <a:latin typeface="Times New Roman" panose="02020603050405020304" pitchFamily="18" charset="0"/>
                <a:cs typeface="Times New Roman" panose="02020603050405020304" pitchFamily="18" charset="0"/>
              </a:rPr>
              <a:t>Дисперсия позиции </a:t>
            </a:r>
            <a:r>
              <a:rPr lang="ru-RU" altLang="en-US" sz="4000" dirty="0" err="1" smtClean="0">
                <a:latin typeface="Times New Roman" panose="02020603050405020304" pitchFamily="18" charset="0"/>
                <a:cs typeface="Times New Roman" panose="02020603050405020304" pitchFamily="18" charset="0"/>
              </a:rPr>
              <a:t>коллоката</a:t>
            </a:r>
            <a:endParaRPr lang="ru-RU" altLang="en-US" sz="4000" dirty="0" smtClean="0">
              <a:latin typeface="Times New Roman" panose="02020603050405020304" pitchFamily="18" charset="0"/>
              <a:cs typeface="Times New Roman" panose="02020603050405020304" pitchFamily="18" charset="0"/>
            </a:endParaRPr>
          </a:p>
          <a:p>
            <a:pPr marL="0" indent="0" algn="ctr">
              <a:spcBef>
                <a:spcPts val="2400"/>
              </a:spcBef>
              <a:buNone/>
              <a:defRPr/>
            </a:pPr>
            <a:r>
              <a:rPr lang="ru-RU" altLang="en-US" sz="4000" dirty="0" smtClean="0">
                <a:latin typeface="Times New Roman" panose="02020603050405020304" pitchFamily="18" charset="0"/>
                <a:cs typeface="Times New Roman" panose="02020603050405020304" pitchFamily="18" charset="0"/>
              </a:rPr>
              <a:t>относительно ключевого слова</a:t>
            </a:r>
          </a:p>
          <a:p>
            <a:pPr marL="0" indent="0" algn="ctr">
              <a:spcBef>
                <a:spcPts val="2400"/>
              </a:spcBef>
              <a:buNone/>
              <a:defRPr/>
            </a:pPr>
            <a:r>
              <a:rPr lang="ru-RU" altLang="en-US" dirty="0" smtClean="0">
                <a:latin typeface="Times New Roman" panose="02020603050405020304" pitchFamily="18" charset="0"/>
                <a:cs typeface="Times New Roman" panose="02020603050405020304" pitchFamily="18" charset="0"/>
              </a:rPr>
              <a:t>(средняя позиция </a:t>
            </a:r>
            <a:r>
              <a:rPr lang="ru-RU" altLang="en-US" dirty="0" err="1" smtClean="0">
                <a:latin typeface="Times New Roman" panose="02020603050405020304" pitchFamily="18" charset="0"/>
                <a:cs typeface="Times New Roman" panose="02020603050405020304" pitchFamily="18" charset="0"/>
              </a:rPr>
              <a:t>коллоката</a:t>
            </a:r>
            <a:r>
              <a:rPr lang="ru-RU" altLang="en-US" dirty="0" smtClean="0">
                <a:latin typeface="Times New Roman" panose="02020603050405020304" pitchFamily="18" charset="0"/>
                <a:cs typeface="Times New Roman" panose="02020603050405020304" pitchFamily="18" charset="0"/>
              </a:rPr>
              <a:t> </a:t>
            </a:r>
          </a:p>
          <a:p>
            <a:pPr marL="0" indent="0" algn="ctr">
              <a:spcBef>
                <a:spcPts val="2400"/>
              </a:spcBef>
              <a:buNone/>
              <a:defRPr/>
            </a:pPr>
            <a:r>
              <a:rPr lang="ru-RU" altLang="en-US" dirty="0" smtClean="0">
                <a:latin typeface="Times New Roman" panose="02020603050405020304" pitchFamily="18" charset="0"/>
                <a:cs typeface="Times New Roman" panose="02020603050405020304" pitchFamily="18" charset="0"/>
              </a:rPr>
              <a:t>+ среднеквадратичное отклонение)</a:t>
            </a:r>
          </a:p>
          <a:p>
            <a:pPr marL="0" indent="0" algn="ctr">
              <a:spcBef>
                <a:spcPts val="2400"/>
              </a:spcBef>
              <a:buNone/>
              <a:defRPr/>
            </a:pPr>
            <a:endParaRPr lang="en-GB" altLang="en-US" sz="4000" dirty="0" smtClean="0">
              <a:latin typeface="Times New Roman" panose="02020603050405020304" pitchFamily="18" charset="0"/>
              <a:cs typeface="Times New Roman" panose="02020603050405020304" pitchFamily="18" charset="0"/>
            </a:endParaRPr>
          </a:p>
        </p:txBody>
      </p:sp>
      <p:sp>
        <p:nvSpPr>
          <p:cNvPr id="2" name="Дата 1"/>
          <p:cNvSpPr>
            <a:spLocks noGrp="1"/>
          </p:cNvSpPr>
          <p:nvPr>
            <p:ph type="dt" sz="quarter" idx="4294967295"/>
          </p:nvPr>
        </p:nvSpPr>
        <p:spPr>
          <a:xfrm>
            <a:off x="0" y="6356350"/>
            <a:ext cx="2133600" cy="365125"/>
          </a:xfrm>
        </p:spPr>
        <p:txBody>
          <a:bodyPr/>
          <a:lstStyle/>
          <a:p>
            <a:pPr>
              <a:defRPr/>
            </a:pPr>
            <a:fld id="{41972D7C-36E4-4F47-B08F-67473ACBDA30}" type="datetime1">
              <a:rPr lang="en-US" altLang="en-US"/>
              <a:pPr>
                <a:defRPr/>
              </a:pPr>
              <a:t>12/19/2018</a:t>
            </a:fld>
            <a:endParaRPr lang="en-US" altLang="en-US"/>
          </a:p>
        </p:txBody>
      </p:sp>
      <p:sp>
        <p:nvSpPr>
          <p:cNvPr id="3" name="Прямоугольник 2"/>
          <p:cNvSpPr/>
          <p:nvPr/>
        </p:nvSpPr>
        <p:spPr>
          <a:xfrm>
            <a:off x="1835150" y="242888"/>
            <a:ext cx="7200900" cy="646112"/>
          </a:xfrm>
          <a:prstGeom prst="rect">
            <a:avLst/>
          </a:prstGeom>
        </p:spPr>
        <p:txBody>
          <a:bodyPr>
            <a:spAutoFit/>
          </a:bodyPr>
          <a:lstStyle/>
          <a:p>
            <a:pPr>
              <a:defRPr/>
            </a:pPr>
            <a:r>
              <a:rPr lang="ru-RU" altLang="en-US" sz="3600" dirty="0">
                <a:solidFill>
                  <a:prstClr val="black"/>
                </a:solidFill>
                <a:effectLst>
                  <a:outerShdw blurRad="38100" dist="38100" dir="2700000" algn="tl">
                    <a:srgbClr val="000000">
                      <a:alpha val="43137"/>
                    </a:srgbClr>
                  </a:outerShdw>
                </a:effectLst>
                <a:ea typeface="+mj-ea"/>
                <a:cs typeface="+mj-cs"/>
              </a:rPr>
              <a:t>Методы выделения </a:t>
            </a:r>
            <a:r>
              <a:rPr lang="ru-RU" altLang="en-US" sz="3600" dirty="0" err="1">
                <a:solidFill>
                  <a:prstClr val="black"/>
                </a:solidFill>
                <a:effectLst>
                  <a:outerShdw blurRad="38100" dist="38100" dir="2700000" algn="tl">
                    <a:srgbClr val="000000">
                      <a:alpha val="43137"/>
                    </a:srgbClr>
                  </a:outerShdw>
                </a:effectLst>
                <a:ea typeface="+mj-ea"/>
                <a:cs typeface="+mj-cs"/>
              </a:rPr>
              <a:t>коллокаций</a:t>
            </a:r>
            <a:endParaRPr lang="en-US" dirty="0"/>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Box 6"/>
          <p:cNvSpPr txBox="1">
            <a:spLocks noChangeArrowheads="1"/>
          </p:cNvSpPr>
          <p:nvPr/>
        </p:nvSpPr>
        <p:spPr bwMode="auto">
          <a:xfrm>
            <a:off x="698500" y="3789363"/>
            <a:ext cx="80645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300"/>
              </a:spcBef>
              <a:buFontTx/>
              <a:buNone/>
            </a:pPr>
            <a:r>
              <a:rPr lang="en-US" altLang="en-US" sz="2000">
                <a:solidFill>
                  <a:srgbClr val="002060"/>
                </a:solidFill>
                <a:latin typeface="Times New Roman" panose="02020603050405020304" pitchFamily="18" charset="0"/>
              </a:rPr>
              <a:t> </a:t>
            </a:r>
            <a:endParaRPr lang="en-GB" altLang="en-US" sz="2000">
              <a:solidFill>
                <a:srgbClr val="002060"/>
              </a:solidFill>
              <a:latin typeface="Times New Roman" panose="02020603050405020304" pitchFamily="18" charset="0"/>
            </a:endParaRPr>
          </a:p>
          <a:p>
            <a:pPr>
              <a:spcBef>
                <a:spcPct val="0"/>
              </a:spcBef>
              <a:buFontTx/>
              <a:buNone/>
            </a:pPr>
            <a:r>
              <a:rPr lang="ru-RU" altLang="en-US" sz="2000">
                <a:solidFill>
                  <a:srgbClr val="002060"/>
                </a:solidFill>
                <a:latin typeface="Times New Roman" panose="02020603050405020304" pitchFamily="18" charset="0"/>
              </a:rPr>
              <a:t>1) См. окно до Х слов длиной, </a:t>
            </a:r>
            <a:endParaRPr lang="en-GB" altLang="en-US" sz="2000">
              <a:solidFill>
                <a:srgbClr val="002060"/>
              </a:solidFill>
              <a:latin typeface="Times New Roman" panose="02020603050405020304" pitchFamily="18" charset="0"/>
            </a:endParaRPr>
          </a:p>
          <a:p>
            <a:pPr>
              <a:spcBef>
                <a:spcPct val="0"/>
              </a:spcBef>
              <a:buFontTx/>
              <a:buNone/>
            </a:pPr>
            <a:r>
              <a:rPr lang="ru-RU" altLang="en-US" sz="2000">
                <a:solidFill>
                  <a:srgbClr val="002060"/>
                </a:solidFill>
                <a:latin typeface="Times New Roman" panose="02020603050405020304" pitchFamily="18" charset="0"/>
              </a:rPr>
              <a:t>2) См. расстояния между 2-мя словами</a:t>
            </a:r>
            <a:endParaRPr lang="en-GB" altLang="en-US" sz="2000">
              <a:solidFill>
                <a:srgbClr val="002060"/>
              </a:solidFill>
              <a:latin typeface="Times New Roman" panose="02020603050405020304" pitchFamily="18" charset="0"/>
            </a:endParaRPr>
          </a:p>
          <a:p>
            <a:pPr>
              <a:spcBef>
                <a:spcPct val="0"/>
              </a:spcBef>
              <a:buFontTx/>
              <a:buNone/>
            </a:pPr>
            <a:r>
              <a:rPr lang="ru-RU" altLang="en-US" sz="2000">
                <a:solidFill>
                  <a:srgbClr val="002060"/>
                </a:solidFill>
                <a:latin typeface="Times New Roman" panose="02020603050405020304" pitchFamily="18" charset="0"/>
              </a:rPr>
              <a:t>3) Если расстояние предсказуемо – претендент на устойчивое словосочетание</a:t>
            </a:r>
            <a:endParaRPr lang="en-GB" altLang="en-US" sz="2000">
              <a:solidFill>
                <a:srgbClr val="002060"/>
              </a:solidFill>
              <a:latin typeface="Times New Roman" panose="02020603050405020304" pitchFamily="18" charset="0"/>
            </a:endParaRPr>
          </a:p>
          <a:p>
            <a:pPr>
              <a:spcBef>
                <a:spcPct val="0"/>
              </a:spcBef>
              <a:buFontTx/>
              <a:buNone/>
            </a:pPr>
            <a:r>
              <a:rPr lang="ru-RU" altLang="en-US" sz="2000">
                <a:solidFill>
                  <a:srgbClr val="002060"/>
                </a:solidFill>
                <a:latin typeface="Times New Roman" panose="02020603050405020304" pitchFamily="18" charset="0"/>
              </a:rPr>
              <a:t>Ширина окна – 9 слов, центральное слово </a:t>
            </a:r>
            <a:r>
              <a:rPr lang="ru-RU" altLang="en-US" sz="2000" i="1">
                <a:solidFill>
                  <a:srgbClr val="002060"/>
                </a:solidFill>
                <a:latin typeface="Times New Roman" panose="02020603050405020304" pitchFamily="18" charset="0"/>
              </a:rPr>
              <a:t>– </a:t>
            </a:r>
            <a:r>
              <a:rPr lang="en-US" altLang="en-US" sz="2000" i="1">
                <a:solidFill>
                  <a:srgbClr val="002060"/>
                </a:solidFill>
                <a:latin typeface="Times New Roman" panose="02020603050405020304" pitchFamily="18" charset="0"/>
              </a:rPr>
              <a:t>knock</a:t>
            </a:r>
            <a:endParaRPr lang="en-GB" altLang="en-US" sz="2000">
              <a:solidFill>
                <a:srgbClr val="002060"/>
              </a:solidFill>
              <a:latin typeface="Times New Roman" panose="02020603050405020304" pitchFamily="18" charset="0"/>
            </a:endParaRPr>
          </a:p>
          <a:p>
            <a:pPr>
              <a:spcBef>
                <a:spcPct val="0"/>
              </a:spcBef>
              <a:buFontTx/>
              <a:buNone/>
            </a:pPr>
            <a:endParaRPr lang="en-GB" altLang="en-US" sz="2000">
              <a:solidFill>
                <a:schemeClr val="folHlink"/>
              </a:solidFill>
              <a:latin typeface="Times New Roman" panose="02020603050405020304" pitchFamily="18" charset="0"/>
            </a:endParaRPr>
          </a:p>
        </p:txBody>
      </p:sp>
      <p:graphicFrame>
        <p:nvGraphicFramePr>
          <p:cNvPr id="3" name="Table 2"/>
          <p:cNvGraphicFramePr>
            <a:graphicFrameLocks noGrp="1"/>
          </p:cNvGraphicFramePr>
          <p:nvPr/>
        </p:nvGraphicFramePr>
        <p:xfrm>
          <a:off x="971550" y="1773238"/>
          <a:ext cx="7632700" cy="2257426"/>
        </p:xfrm>
        <a:graphic>
          <a:graphicData uri="http://schemas.openxmlformats.org/drawingml/2006/table">
            <a:tbl>
              <a:tblPr firstRow="1" bandRow="1">
                <a:tableStyleId>{5C22544A-7EE6-4342-B048-85BDC9FD1C3A}</a:tableStyleId>
              </a:tblPr>
              <a:tblGrid>
                <a:gridCol w="6328282">
                  <a:extLst>
                    <a:ext uri="{9D8B030D-6E8A-4147-A177-3AD203B41FA5}">
                      <a16:colId xmlns:a16="http://schemas.microsoft.com/office/drawing/2014/main" val="20000"/>
                    </a:ext>
                  </a:extLst>
                </a:gridCol>
                <a:gridCol w="1304418">
                  <a:extLst>
                    <a:ext uri="{9D8B030D-6E8A-4147-A177-3AD203B41FA5}">
                      <a16:colId xmlns:a16="http://schemas.microsoft.com/office/drawing/2014/main" val="20001"/>
                    </a:ext>
                  </a:extLst>
                </a:gridCol>
              </a:tblGrid>
              <a:tr h="366069">
                <a:tc>
                  <a:txBody>
                    <a:bodyPr/>
                    <a:lstStyle/>
                    <a:p>
                      <a:r>
                        <a:rPr lang="en-US" sz="1800" dirty="0" smtClean="0">
                          <a:solidFill>
                            <a:srgbClr val="002060"/>
                          </a:solidFill>
                        </a:rPr>
                        <a:t>example</a:t>
                      </a:r>
                      <a:endParaRPr lang="ru-RU" sz="1800" dirty="0">
                        <a:solidFill>
                          <a:srgbClr val="002060"/>
                        </a:solidFill>
                      </a:endParaRPr>
                    </a:p>
                  </a:txBody>
                  <a:tcPr marL="91438" marR="91438" marT="45758" marB="45758"/>
                </a:tc>
                <a:tc>
                  <a:txBody>
                    <a:bodyPr/>
                    <a:lstStyle/>
                    <a:p>
                      <a:r>
                        <a:rPr lang="en-US" sz="1800" dirty="0" smtClean="0">
                          <a:solidFill>
                            <a:srgbClr val="002060"/>
                          </a:solidFill>
                        </a:rPr>
                        <a:t>position</a:t>
                      </a:r>
                      <a:endParaRPr lang="ru-RU" sz="1800" dirty="0">
                        <a:solidFill>
                          <a:srgbClr val="002060"/>
                        </a:solidFill>
                      </a:endParaRPr>
                    </a:p>
                  </a:txBody>
                  <a:tcPr marL="91438" marR="91438" marT="45758" marB="45758"/>
                </a:tc>
                <a:extLst>
                  <a:ext uri="{0D108BD9-81ED-4DB2-BD59-A6C34878D82A}">
                    <a16:rowId xmlns:a16="http://schemas.microsoft.com/office/drawing/2014/main" val="10000"/>
                  </a:ext>
                </a:extLst>
              </a:tr>
              <a:tr h="3660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i="1" dirty="0" smtClean="0">
                          <a:solidFill>
                            <a:srgbClr val="002060"/>
                          </a:solidFill>
                        </a:rPr>
                        <a:t>She knocked on his door</a:t>
                      </a:r>
                      <a:endParaRPr lang="en-GB" altLang="en-US" sz="1800" dirty="0" smtClean="0">
                        <a:solidFill>
                          <a:srgbClr val="002060"/>
                        </a:solidFill>
                      </a:endParaRPr>
                    </a:p>
                  </a:txBody>
                  <a:tcPr marL="91438" marR="91438" marT="45758" marB="45758"/>
                </a:tc>
                <a:tc>
                  <a:txBody>
                    <a:bodyPr/>
                    <a:lstStyle/>
                    <a:p>
                      <a:endParaRPr lang="ru-RU" sz="1800" dirty="0"/>
                    </a:p>
                  </a:txBody>
                  <a:tcPr marL="91438" marR="91438" marT="45758" marB="45758"/>
                </a:tc>
                <a:extLst>
                  <a:ext uri="{0D108BD9-81ED-4DB2-BD59-A6C34878D82A}">
                    <a16:rowId xmlns:a16="http://schemas.microsoft.com/office/drawing/2014/main" val="10001"/>
                  </a:ext>
                </a:extLst>
              </a:tr>
              <a:tr h="3660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i="1" dirty="0" smtClean="0">
                          <a:solidFill>
                            <a:srgbClr val="002060"/>
                          </a:solidFill>
                        </a:rPr>
                        <a:t>a men knocked on the metal front door</a:t>
                      </a:r>
                      <a:endParaRPr lang="en-GB" altLang="en-US" sz="1800" dirty="0" smtClean="0">
                        <a:solidFill>
                          <a:srgbClr val="002060"/>
                        </a:solidFill>
                      </a:endParaRPr>
                    </a:p>
                  </a:txBody>
                  <a:tcPr marL="91438" marR="91438" marT="45758" marB="45758"/>
                </a:tc>
                <a:tc>
                  <a:txBody>
                    <a:bodyPr/>
                    <a:lstStyle/>
                    <a:p>
                      <a:endParaRPr lang="ru-RU" sz="1800" dirty="0"/>
                    </a:p>
                  </a:txBody>
                  <a:tcPr marL="91438" marR="91438" marT="45758" marB="45758"/>
                </a:tc>
                <a:extLst>
                  <a:ext uri="{0D108BD9-81ED-4DB2-BD59-A6C34878D82A}">
                    <a16:rowId xmlns:a16="http://schemas.microsoft.com/office/drawing/2014/main" val="10002"/>
                  </a:ext>
                </a:extLst>
              </a:tr>
              <a:tr h="366069">
                <a:tc>
                  <a:txBody>
                    <a:bodyPr/>
                    <a:lstStyle/>
                    <a:p>
                      <a:r>
                        <a:rPr lang="en-US" altLang="en-US" sz="1800" i="1" dirty="0" smtClean="0">
                          <a:solidFill>
                            <a:srgbClr val="002060"/>
                          </a:solidFill>
                        </a:rPr>
                        <a:t>they knocked at the door</a:t>
                      </a:r>
                      <a:endParaRPr lang="ru-RU" sz="1800" dirty="0"/>
                    </a:p>
                  </a:txBody>
                  <a:tcPr marL="91438" marR="91438" marT="45758" marB="45758"/>
                </a:tc>
                <a:tc>
                  <a:txBody>
                    <a:bodyPr/>
                    <a:lstStyle/>
                    <a:p>
                      <a:endParaRPr lang="ru-RU" sz="1800" dirty="0"/>
                    </a:p>
                  </a:txBody>
                  <a:tcPr marL="91438" marR="91438" marT="45758" marB="45758"/>
                </a:tc>
                <a:extLst>
                  <a:ext uri="{0D108BD9-81ED-4DB2-BD59-A6C34878D82A}">
                    <a16:rowId xmlns:a16="http://schemas.microsoft.com/office/drawing/2014/main" val="10003"/>
                  </a:ext>
                </a:extLst>
              </a:tr>
              <a:tr h="3965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2000" i="1" dirty="0" smtClean="0">
                          <a:solidFill>
                            <a:srgbClr val="002060"/>
                          </a:solidFill>
                        </a:rPr>
                        <a:t>100 women knocked on Donaldson’s door</a:t>
                      </a:r>
                      <a:endParaRPr lang="en-GB" altLang="en-US" sz="2000" dirty="0" smtClean="0">
                        <a:solidFill>
                          <a:srgbClr val="002060"/>
                        </a:solidFill>
                      </a:endParaRPr>
                    </a:p>
                  </a:txBody>
                  <a:tcPr marL="91438" marR="91438" marT="45758" marB="45758"/>
                </a:tc>
                <a:tc>
                  <a:txBody>
                    <a:bodyPr/>
                    <a:lstStyle/>
                    <a:p>
                      <a:endParaRPr lang="ru-RU" sz="1800" dirty="0"/>
                    </a:p>
                  </a:txBody>
                  <a:tcPr marL="91438" marR="91438" marT="45758" marB="45758"/>
                </a:tc>
                <a:extLst>
                  <a:ext uri="{0D108BD9-81ED-4DB2-BD59-A6C34878D82A}">
                    <a16:rowId xmlns:a16="http://schemas.microsoft.com/office/drawing/2014/main" val="10004"/>
                  </a:ext>
                </a:extLst>
              </a:tr>
              <a:tr h="3965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2000" i="1" dirty="0" smtClean="0">
                          <a:solidFill>
                            <a:srgbClr val="002060"/>
                          </a:solidFill>
                        </a:rPr>
                        <a:t>door</a:t>
                      </a:r>
                      <a:r>
                        <a:rPr lang="en-US" altLang="en-US" sz="2000" i="1" baseline="0" dirty="0" smtClean="0">
                          <a:solidFill>
                            <a:srgbClr val="002060"/>
                          </a:solidFill>
                        </a:rPr>
                        <a:t> that she knocked on</a:t>
                      </a:r>
                      <a:endParaRPr lang="en-GB" altLang="en-US" sz="2000" i="1" dirty="0" smtClean="0">
                        <a:solidFill>
                          <a:srgbClr val="002060"/>
                        </a:solidFill>
                      </a:endParaRPr>
                    </a:p>
                  </a:txBody>
                  <a:tcPr marL="91438" marR="91438" marT="45758" marB="45758"/>
                </a:tc>
                <a:tc>
                  <a:txBody>
                    <a:bodyPr/>
                    <a:lstStyle/>
                    <a:p>
                      <a:endParaRPr lang="ru-RU" sz="1800" dirty="0"/>
                    </a:p>
                  </a:txBody>
                  <a:tcPr marL="91438" marR="91438" marT="45758" marB="45758"/>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971550" y="1268413"/>
          <a:ext cx="7632700" cy="366712"/>
        </p:xfrm>
        <a:graphic>
          <a:graphicData uri="http://schemas.openxmlformats.org/drawingml/2006/table">
            <a:tbl>
              <a:tblPr firstRow="1" bandRow="1">
                <a:tableStyleId>{5C22544A-7EE6-4342-B048-85BDC9FD1C3A}</a:tableStyleId>
              </a:tblPr>
              <a:tblGrid>
                <a:gridCol w="6328282">
                  <a:extLst>
                    <a:ext uri="{9D8B030D-6E8A-4147-A177-3AD203B41FA5}">
                      <a16:colId xmlns:a16="http://schemas.microsoft.com/office/drawing/2014/main" val="20000"/>
                    </a:ext>
                  </a:extLst>
                </a:gridCol>
                <a:gridCol w="1304418">
                  <a:extLst>
                    <a:ext uri="{9D8B030D-6E8A-4147-A177-3AD203B41FA5}">
                      <a16:colId xmlns:a16="http://schemas.microsoft.com/office/drawing/2014/main" val="20001"/>
                    </a:ext>
                  </a:extLst>
                </a:gridCol>
              </a:tblGrid>
              <a:tr h="366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i="1" dirty="0" smtClean="0">
                          <a:solidFill>
                            <a:srgbClr val="002060"/>
                          </a:solidFill>
                        </a:rPr>
                        <a:t>knock the door (*hit the door, *beat the door)</a:t>
                      </a:r>
                      <a:endParaRPr lang="en-GB" altLang="en-US" sz="1800" dirty="0" smtClean="0">
                        <a:solidFill>
                          <a:srgbClr val="002060"/>
                        </a:solidFill>
                      </a:endParaRPr>
                    </a:p>
                  </a:txBody>
                  <a:tcPr marL="91438" marR="91438" marT="45839" marB="45839"/>
                </a:tc>
                <a:tc>
                  <a:txBody>
                    <a:bodyPr/>
                    <a:lstStyle/>
                    <a:p>
                      <a:endParaRPr lang="ru-RU" sz="1800" dirty="0"/>
                    </a:p>
                  </a:txBody>
                  <a:tcPr marL="91438" marR="91438" marT="45839" marB="45839"/>
                </a:tc>
                <a:extLst>
                  <a:ext uri="{0D108BD9-81ED-4DB2-BD59-A6C34878D82A}">
                    <a16:rowId xmlns:a16="http://schemas.microsoft.com/office/drawing/2014/main" val="10000"/>
                  </a:ext>
                </a:extLst>
              </a:tr>
            </a:tbl>
          </a:graphicData>
        </a:graphic>
      </p:graphicFrame>
      <p:sp>
        <p:nvSpPr>
          <p:cNvPr id="4" name="Дата 3"/>
          <p:cNvSpPr>
            <a:spLocks noGrp="1"/>
          </p:cNvSpPr>
          <p:nvPr>
            <p:ph type="dt" sz="quarter" idx="4294967295"/>
          </p:nvPr>
        </p:nvSpPr>
        <p:spPr>
          <a:xfrm>
            <a:off x="0" y="6356350"/>
            <a:ext cx="2133600" cy="365125"/>
          </a:xfrm>
        </p:spPr>
        <p:txBody>
          <a:bodyPr/>
          <a:lstStyle/>
          <a:p>
            <a:pPr>
              <a:defRPr/>
            </a:pPr>
            <a:fld id="{3DB64DAA-3C78-42DC-82FF-68E41ADC4F88}" type="datetime1">
              <a:rPr lang="en-US" altLang="en-US"/>
              <a:pPr>
                <a:defRPr/>
              </a:pPr>
              <a:t>12/19/2018</a:t>
            </a:fld>
            <a:endParaRPr lang="en-US" altLang="en-US"/>
          </a:p>
        </p:txBody>
      </p:sp>
      <p:sp>
        <p:nvSpPr>
          <p:cNvPr id="8" name="TextBox 7"/>
          <p:cNvSpPr txBox="1"/>
          <p:nvPr/>
        </p:nvSpPr>
        <p:spPr>
          <a:xfrm>
            <a:off x="2555776" y="188640"/>
            <a:ext cx="6588224" cy="646331"/>
          </a:xfrm>
          <a:prstGeom prst="rect">
            <a:avLst/>
          </a:prstGeom>
          <a:noFill/>
        </p:spPr>
        <p:txBody>
          <a:bodyPr wrap="square" rtlCol="0">
            <a:spAutoFit/>
          </a:bodyPr>
          <a:lstStyle/>
          <a:p>
            <a:r>
              <a:rPr lang="ru-RU" sz="3600" dirty="0" smtClean="0">
                <a:solidFill>
                  <a:schemeClr val="tx1"/>
                </a:solidFill>
              </a:rPr>
              <a:t>Дисперсия позиции </a:t>
            </a:r>
            <a:r>
              <a:rPr lang="ru-RU" sz="3600" dirty="0" err="1" smtClean="0">
                <a:solidFill>
                  <a:schemeClr val="tx1"/>
                </a:solidFill>
              </a:rPr>
              <a:t>коллоката</a:t>
            </a:r>
            <a:endParaRPr lang="en-US" sz="3600" dirty="0">
              <a:solidFill>
                <a:schemeClr val="tx1"/>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6"/>
          <p:cNvSpPr txBox="1">
            <a:spLocks noChangeArrowheads="1"/>
          </p:cNvSpPr>
          <p:nvPr/>
        </p:nvSpPr>
        <p:spPr bwMode="auto">
          <a:xfrm>
            <a:off x="539750" y="3713163"/>
            <a:ext cx="3311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300"/>
              </a:spcBef>
              <a:buFontTx/>
              <a:buNone/>
            </a:pPr>
            <a:r>
              <a:rPr lang="en-US" altLang="en-US" sz="2000">
                <a:solidFill>
                  <a:srgbClr val="002060"/>
                </a:solidFill>
                <a:latin typeface="Times New Roman" panose="02020603050405020304" pitchFamily="18" charset="0"/>
              </a:rPr>
              <a:t> NB </a:t>
            </a:r>
            <a:r>
              <a:rPr lang="en-US" altLang="en-US" sz="2000" i="1">
                <a:solidFill>
                  <a:srgbClr val="002060"/>
                </a:solidFill>
                <a:latin typeface="Times New Roman" panose="02020603050405020304" pitchFamily="18" charset="0"/>
              </a:rPr>
              <a:t>Donaldson’s</a:t>
            </a:r>
            <a:r>
              <a:rPr lang="en-US" altLang="en-US" sz="2000">
                <a:solidFill>
                  <a:srgbClr val="002060"/>
                </a:solidFill>
                <a:latin typeface="Times New Roman" panose="02020603050405020304" pitchFamily="18" charset="0"/>
              </a:rPr>
              <a:t> - 3 </a:t>
            </a:r>
            <a:r>
              <a:rPr lang="ru-RU" altLang="en-US" sz="2000">
                <a:solidFill>
                  <a:srgbClr val="002060"/>
                </a:solidFill>
                <a:latin typeface="Times New Roman" panose="02020603050405020304" pitchFamily="18" charset="0"/>
              </a:rPr>
              <a:t>слова</a:t>
            </a:r>
            <a:r>
              <a:rPr lang="en-US" altLang="en-US" sz="2000">
                <a:solidFill>
                  <a:srgbClr val="002060"/>
                </a:solidFill>
                <a:latin typeface="Times New Roman" panose="02020603050405020304" pitchFamily="18" charset="0"/>
              </a:rPr>
              <a:t>; </a:t>
            </a: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3763" y="5456238"/>
            <a:ext cx="6802437"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p:cNvGraphicFramePr>
            <a:graphicFrameLocks noGrp="1"/>
          </p:cNvGraphicFramePr>
          <p:nvPr/>
        </p:nvGraphicFramePr>
        <p:xfrm>
          <a:off x="477838" y="1884363"/>
          <a:ext cx="6038850" cy="1860551"/>
        </p:xfrm>
        <a:graphic>
          <a:graphicData uri="http://schemas.openxmlformats.org/drawingml/2006/table">
            <a:tbl>
              <a:tblPr firstRow="1" bandRow="1">
                <a:tableStyleId>{5C22544A-7EE6-4342-B048-85BDC9FD1C3A}</a:tableStyleId>
              </a:tblPr>
              <a:tblGrid>
                <a:gridCol w="4958599">
                  <a:extLst>
                    <a:ext uri="{9D8B030D-6E8A-4147-A177-3AD203B41FA5}">
                      <a16:colId xmlns:a16="http://schemas.microsoft.com/office/drawing/2014/main" val="20000"/>
                    </a:ext>
                  </a:extLst>
                </a:gridCol>
                <a:gridCol w="1080251">
                  <a:extLst>
                    <a:ext uri="{9D8B030D-6E8A-4147-A177-3AD203B41FA5}">
                      <a16:colId xmlns:a16="http://schemas.microsoft.com/office/drawing/2014/main" val="20001"/>
                    </a:ext>
                  </a:extLst>
                </a:gridCol>
              </a:tblGrid>
              <a:tr h="366010">
                <a:tc>
                  <a:txBody>
                    <a:bodyPr/>
                    <a:lstStyle/>
                    <a:p>
                      <a:r>
                        <a:rPr lang="en-US" sz="1800" dirty="0" smtClean="0">
                          <a:solidFill>
                            <a:srgbClr val="002060"/>
                          </a:solidFill>
                        </a:rPr>
                        <a:t>example</a:t>
                      </a:r>
                      <a:endParaRPr lang="ru-RU" sz="1800" dirty="0">
                        <a:solidFill>
                          <a:srgbClr val="002060"/>
                        </a:solidFill>
                      </a:endParaRPr>
                    </a:p>
                  </a:txBody>
                  <a:tcPr marL="91449" marR="91449" marT="45751" marB="45751"/>
                </a:tc>
                <a:tc>
                  <a:txBody>
                    <a:bodyPr/>
                    <a:lstStyle/>
                    <a:p>
                      <a:r>
                        <a:rPr lang="en-US" sz="1800" dirty="0" smtClean="0">
                          <a:solidFill>
                            <a:srgbClr val="002060"/>
                          </a:solidFill>
                        </a:rPr>
                        <a:t>position</a:t>
                      </a:r>
                      <a:endParaRPr lang="ru-RU" sz="1800" dirty="0">
                        <a:solidFill>
                          <a:srgbClr val="002060"/>
                        </a:solidFill>
                      </a:endParaRPr>
                    </a:p>
                  </a:txBody>
                  <a:tcPr marL="91449" marR="91449" marT="45751" marB="45751"/>
                </a:tc>
                <a:extLst>
                  <a:ext uri="{0D108BD9-81ED-4DB2-BD59-A6C34878D82A}">
                    <a16:rowId xmlns:a16="http://schemas.microsoft.com/office/drawing/2014/main" val="10000"/>
                  </a:ext>
                </a:extLst>
              </a:tr>
              <a:tr h="3660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i="1" dirty="0" smtClean="0">
                          <a:solidFill>
                            <a:srgbClr val="002060"/>
                          </a:solidFill>
                        </a:rPr>
                        <a:t>She knocked on his door</a:t>
                      </a:r>
                      <a:endParaRPr lang="en-GB" altLang="en-US" sz="1800" dirty="0" smtClean="0">
                        <a:solidFill>
                          <a:srgbClr val="002060"/>
                        </a:solidFill>
                      </a:endParaRPr>
                    </a:p>
                  </a:txBody>
                  <a:tcPr marL="91449" marR="91449" marT="45751" marB="45751"/>
                </a:tc>
                <a:tc>
                  <a:txBody>
                    <a:bodyPr/>
                    <a:lstStyle/>
                    <a:p>
                      <a:endParaRPr lang="ru-RU" sz="1800" dirty="0"/>
                    </a:p>
                  </a:txBody>
                  <a:tcPr marL="91449" marR="91449" marT="45751" marB="45751"/>
                </a:tc>
                <a:extLst>
                  <a:ext uri="{0D108BD9-81ED-4DB2-BD59-A6C34878D82A}">
                    <a16:rowId xmlns:a16="http://schemas.microsoft.com/office/drawing/2014/main" val="10001"/>
                  </a:ext>
                </a:extLst>
              </a:tr>
              <a:tr h="3660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i="1" dirty="0" smtClean="0">
                          <a:solidFill>
                            <a:srgbClr val="002060"/>
                          </a:solidFill>
                        </a:rPr>
                        <a:t>a men knocked on the metal front door</a:t>
                      </a:r>
                      <a:endParaRPr lang="en-GB" altLang="en-US" sz="1800" dirty="0" smtClean="0">
                        <a:solidFill>
                          <a:srgbClr val="002060"/>
                        </a:solidFill>
                      </a:endParaRPr>
                    </a:p>
                  </a:txBody>
                  <a:tcPr marL="91449" marR="91449" marT="45751" marB="45751"/>
                </a:tc>
                <a:tc>
                  <a:txBody>
                    <a:bodyPr/>
                    <a:lstStyle/>
                    <a:p>
                      <a:endParaRPr lang="ru-RU" sz="1800" dirty="0"/>
                    </a:p>
                  </a:txBody>
                  <a:tcPr marL="91449" marR="91449" marT="45751" marB="45751"/>
                </a:tc>
                <a:extLst>
                  <a:ext uri="{0D108BD9-81ED-4DB2-BD59-A6C34878D82A}">
                    <a16:rowId xmlns:a16="http://schemas.microsoft.com/office/drawing/2014/main" val="10002"/>
                  </a:ext>
                </a:extLst>
              </a:tr>
              <a:tr h="366010">
                <a:tc>
                  <a:txBody>
                    <a:bodyPr/>
                    <a:lstStyle/>
                    <a:p>
                      <a:r>
                        <a:rPr lang="en-US" altLang="en-US" sz="1800" i="1" dirty="0" smtClean="0">
                          <a:solidFill>
                            <a:srgbClr val="002060"/>
                          </a:solidFill>
                        </a:rPr>
                        <a:t>they knocked at the door</a:t>
                      </a:r>
                      <a:endParaRPr lang="ru-RU" sz="1800" dirty="0"/>
                    </a:p>
                  </a:txBody>
                  <a:tcPr marL="91449" marR="91449" marT="45751" marB="45751"/>
                </a:tc>
                <a:tc>
                  <a:txBody>
                    <a:bodyPr/>
                    <a:lstStyle/>
                    <a:p>
                      <a:endParaRPr lang="ru-RU" sz="1800" dirty="0"/>
                    </a:p>
                  </a:txBody>
                  <a:tcPr marL="91449" marR="91449" marT="45751" marB="45751"/>
                </a:tc>
                <a:extLst>
                  <a:ext uri="{0D108BD9-81ED-4DB2-BD59-A6C34878D82A}">
                    <a16:rowId xmlns:a16="http://schemas.microsoft.com/office/drawing/2014/main" val="10003"/>
                  </a:ext>
                </a:extLst>
              </a:tr>
              <a:tr h="39651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2000" i="1" dirty="0" smtClean="0">
                          <a:solidFill>
                            <a:srgbClr val="002060"/>
                          </a:solidFill>
                        </a:rPr>
                        <a:t>100 women knocked on Donaldson’s door</a:t>
                      </a:r>
                      <a:endParaRPr lang="en-GB" altLang="en-US" sz="2000" dirty="0" smtClean="0">
                        <a:solidFill>
                          <a:srgbClr val="002060"/>
                        </a:solidFill>
                      </a:endParaRPr>
                    </a:p>
                  </a:txBody>
                  <a:tcPr marL="91449" marR="91449" marT="45751" marB="45751"/>
                </a:tc>
                <a:tc>
                  <a:txBody>
                    <a:bodyPr/>
                    <a:lstStyle/>
                    <a:p>
                      <a:endParaRPr lang="ru-RU" sz="1800" dirty="0"/>
                    </a:p>
                  </a:txBody>
                  <a:tcPr marL="91449" marR="91449" marT="45751" marB="45751"/>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487363" y="1323975"/>
          <a:ext cx="5956300" cy="366713"/>
        </p:xfrm>
        <a:graphic>
          <a:graphicData uri="http://schemas.openxmlformats.org/drawingml/2006/table">
            <a:tbl>
              <a:tblPr firstRow="1" bandRow="1">
                <a:tableStyleId>{5C22544A-7EE6-4342-B048-85BDC9FD1C3A}</a:tableStyleId>
              </a:tblPr>
              <a:tblGrid>
                <a:gridCol w="4948403">
                  <a:extLst>
                    <a:ext uri="{9D8B030D-6E8A-4147-A177-3AD203B41FA5}">
                      <a16:colId xmlns:a16="http://schemas.microsoft.com/office/drawing/2014/main" val="20000"/>
                    </a:ext>
                  </a:extLst>
                </a:gridCol>
                <a:gridCol w="1007897">
                  <a:extLst>
                    <a:ext uri="{9D8B030D-6E8A-4147-A177-3AD203B41FA5}">
                      <a16:colId xmlns:a16="http://schemas.microsoft.com/office/drawing/2014/main" val="20001"/>
                    </a:ext>
                  </a:extLst>
                </a:gridCol>
              </a:tblGrid>
              <a:tr h="3667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i="1" dirty="0" smtClean="0">
                          <a:solidFill>
                            <a:srgbClr val="002060"/>
                          </a:solidFill>
                        </a:rPr>
                        <a:t>knock the door (*hit the door, *beat the door)</a:t>
                      </a:r>
                      <a:endParaRPr lang="en-GB" altLang="en-US" sz="1800" dirty="0" smtClean="0">
                        <a:solidFill>
                          <a:srgbClr val="002060"/>
                        </a:solidFill>
                      </a:endParaRPr>
                    </a:p>
                  </a:txBody>
                  <a:tcPr marL="91419" marR="91419" marT="45839" marB="45839"/>
                </a:tc>
                <a:tc>
                  <a:txBody>
                    <a:bodyPr/>
                    <a:lstStyle/>
                    <a:p>
                      <a:endParaRPr lang="ru-RU" sz="1800" dirty="0"/>
                    </a:p>
                  </a:txBody>
                  <a:tcPr marL="91419" marR="91419" marT="45839" marB="45839"/>
                </a:tc>
                <a:extLst>
                  <a:ext uri="{0D108BD9-81ED-4DB2-BD59-A6C34878D82A}">
                    <a16:rowId xmlns:a16="http://schemas.microsoft.com/office/drawing/2014/main" val="10000"/>
                  </a:ext>
                </a:extLst>
              </a:tr>
            </a:tbl>
          </a:graphicData>
        </a:graphic>
      </p:graphicFrame>
      <p:sp>
        <p:nvSpPr>
          <p:cNvPr id="2" name="TextBox 1"/>
          <p:cNvSpPr txBox="1"/>
          <p:nvPr/>
        </p:nvSpPr>
        <p:spPr>
          <a:xfrm>
            <a:off x="893763" y="4851400"/>
            <a:ext cx="6464300" cy="461963"/>
          </a:xfrm>
          <a:prstGeom prst="rect">
            <a:avLst/>
          </a:prstGeom>
          <a:noFill/>
        </p:spPr>
        <p:txBody>
          <a:bodyPr>
            <a:spAutoFit/>
          </a:bodyPr>
          <a:lstStyle/>
          <a:p>
            <a:pPr>
              <a:defRPr/>
            </a:pPr>
            <a:r>
              <a:rPr lang="en-US" sz="2400" dirty="0">
                <a:solidFill>
                  <a:schemeClr val="bg1">
                    <a:lumMod val="10000"/>
                  </a:schemeClr>
                </a:solidFill>
              </a:rPr>
              <a:t>X</a:t>
            </a:r>
            <a:r>
              <a:rPr lang="ru-RU" sz="2400" baseline="-25000" dirty="0" err="1">
                <a:solidFill>
                  <a:schemeClr val="bg1">
                    <a:lumMod val="10000"/>
                  </a:schemeClr>
                </a:solidFill>
              </a:rPr>
              <a:t>средн</a:t>
            </a:r>
            <a:r>
              <a:rPr lang="ru-RU" sz="2400" dirty="0">
                <a:solidFill>
                  <a:schemeClr val="bg1">
                    <a:lumMod val="10000"/>
                  </a:schemeClr>
                </a:solidFill>
              </a:rPr>
              <a:t>= (3+5+3+5)</a:t>
            </a:r>
            <a:r>
              <a:rPr lang="en-US" sz="2400" dirty="0">
                <a:solidFill>
                  <a:schemeClr val="bg1">
                    <a:lumMod val="10000"/>
                  </a:schemeClr>
                </a:solidFill>
              </a:rPr>
              <a:t>/</a:t>
            </a:r>
            <a:r>
              <a:rPr lang="ru-RU" sz="2400" dirty="0">
                <a:solidFill>
                  <a:schemeClr val="bg1">
                    <a:lumMod val="10000"/>
                  </a:schemeClr>
                </a:solidFill>
              </a:rPr>
              <a:t>4=4</a:t>
            </a:r>
            <a:r>
              <a:rPr lang="en-US" sz="2400" dirty="0">
                <a:solidFill>
                  <a:schemeClr val="bg1">
                    <a:lumMod val="10000"/>
                  </a:schemeClr>
                </a:solidFill>
                <a:latin typeface="Times New Roman"/>
                <a:cs typeface="Times New Roman"/>
              </a:rPr>
              <a:t>  </a:t>
            </a:r>
            <a:endParaRPr lang="ru-RU" sz="2400" dirty="0">
              <a:solidFill>
                <a:schemeClr val="bg1">
                  <a:lumMod val="10000"/>
                </a:schemeClr>
              </a:solidFill>
            </a:endParaRPr>
          </a:p>
        </p:txBody>
      </p:sp>
      <p:sp>
        <p:nvSpPr>
          <p:cNvPr id="7" name="TextBox 6"/>
          <p:cNvSpPr txBox="1"/>
          <p:nvPr/>
        </p:nvSpPr>
        <p:spPr>
          <a:xfrm>
            <a:off x="5795963" y="2257425"/>
            <a:ext cx="554037" cy="369888"/>
          </a:xfrm>
          <a:prstGeom prst="rect">
            <a:avLst/>
          </a:prstGeom>
          <a:noFill/>
        </p:spPr>
        <p:txBody>
          <a:bodyPr>
            <a:spAutoFit/>
          </a:bodyPr>
          <a:lstStyle/>
          <a:p>
            <a:pPr defTabSz="914400" eaLnBrk="1" hangingPunct="1">
              <a:defRPr/>
            </a:pPr>
            <a:r>
              <a:rPr lang="ru-RU" dirty="0">
                <a:solidFill>
                  <a:schemeClr val="dk1"/>
                </a:solidFill>
                <a:latin typeface="+mn-lt"/>
              </a:rPr>
              <a:t>3</a:t>
            </a:r>
          </a:p>
        </p:txBody>
      </p:sp>
      <p:sp>
        <p:nvSpPr>
          <p:cNvPr id="9" name="TextBox 8"/>
          <p:cNvSpPr txBox="1"/>
          <p:nvPr/>
        </p:nvSpPr>
        <p:spPr>
          <a:xfrm>
            <a:off x="5795963" y="2987675"/>
            <a:ext cx="554037" cy="368300"/>
          </a:xfrm>
          <a:prstGeom prst="rect">
            <a:avLst/>
          </a:prstGeom>
          <a:noFill/>
        </p:spPr>
        <p:txBody>
          <a:bodyPr>
            <a:spAutoFit/>
          </a:bodyPr>
          <a:lstStyle/>
          <a:p>
            <a:pPr defTabSz="914400" eaLnBrk="1" hangingPunct="1">
              <a:defRPr/>
            </a:pPr>
            <a:r>
              <a:rPr lang="ru-RU" dirty="0">
                <a:solidFill>
                  <a:schemeClr val="dk1"/>
                </a:solidFill>
                <a:latin typeface="+mn-lt"/>
              </a:rPr>
              <a:t>3</a:t>
            </a:r>
          </a:p>
        </p:txBody>
      </p:sp>
      <p:sp>
        <p:nvSpPr>
          <p:cNvPr id="10" name="TextBox 9"/>
          <p:cNvSpPr txBox="1"/>
          <p:nvPr/>
        </p:nvSpPr>
        <p:spPr>
          <a:xfrm>
            <a:off x="5795963" y="2592388"/>
            <a:ext cx="554037" cy="368300"/>
          </a:xfrm>
          <a:prstGeom prst="rect">
            <a:avLst/>
          </a:prstGeom>
          <a:noFill/>
        </p:spPr>
        <p:txBody>
          <a:bodyPr>
            <a:spAutoFit/>
          </a:bodyPr>
          <a:lstStyle/>
          <a:p>
            <a:pPr defTabSz="914400" eaLnBrk="1" hangingPunct="1">
              <a:defRPr/>
            </a:pPr>
            <a:r>
              <a:rPr lang="ru-RU" dirty="0">
                <a:solidFill>
                  <a:schemeClr val="dk1"/>
                </a:solidFill>
                <a:latin typeface="+mn-lt"/>
              </a:rPr>
              <a:t>5</a:t>
            </a:r>
          </a:p>
        </p:txBody>
      </p:sp>
      <p:sp>
        <p:nvSpPr>
          <p:cNvPr id="11" name="TextBox 10"/>
          <p:cNvSpPr txBox="1"/>
          <p:nvPr/>
        </p:nvSpPr>
        <p:spPr>
          <a:xfrm>
            <a:off x="5797550" y="3327400"/>
            <a:ext cx="554038" cy="369888"/>
          </a:xfrm>
          <a:prstGeom prst="rect">
            <a:avLst/>
          </a:prstGeom>
          <a:noFill/>
        </p:spPr>
        <p:txBody>
          <a:bodyPr>
            <a:spAutoFit/>
          </a:bodyPr>
          <a:lstStyle/>
          <a:p>
            <a:pPr defTabSz="914400" eaLnBrk="1" hangingPunct="1">
              <a:defRPr/>
            </a:pPr>
            <a:r>
              <a:rPr lang="ru-RU" dirty="0">
                <a:solidFill>
                  <a:schemeClr val="dk1"/>
                </a:solidFill>
                <a:latin typeface="+mn-lt"/>
              </a:rPr>
              <a:t>5</a:t>
            </a:r>
          </a:p>
        </p:txBody>
      </p:sp>
      <p:grpSp>
        <p:nvGrpSpPr>
          <p:cNvPr id="45093" name="Группа 11"/>
          <p:cNvGrpSpPr>
            <a:grpSpLocks/>
          </p:cNvGrpSpPr>
          <p:nvPr/>
        </p:nvGrpSpPr>
        <p:grpSpPr bwMode="auto">
          <a:xfrm>
            <a:off x="-60325" y="0"/>
            <a:ext cx="9169400" cy="1052513"/>
            <a:chOff x="-56236" y="-24994"/>
            <a:chExt cx="9204666" cy="1211236"/>
          </a:xfrm>
        </p:grpSpPr>
        <p:pic>
          <p:nvPicPr>
            <p:cNvPr id="13" name="Picture 2" descr="http://www.hse.ru/pubs/lib/data/access/ram/ticket/79/144196565691ca43a1b8670fb6a227fde3c5e8e9a0/cached-thumb-img.29274.0.252964193739569.jp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Прямая соединительная линия 13"/>
            <p:cNvCxnSpPr/>
            <p:nvPr/>
          </p:nvCxnSpPr>
          <p:spPr>
            <a:xfrm>
              <a:off x="-56236" y="1173453"/>
              <a:ext cx="9204666" cy="12789"/>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45109" name="Рисунок 1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96" y="28548"/>
              <a:ext cx="1277464" cy="109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Нижний колонтитул 7"/>
          <p:cNvSpPr>
            <a:spLocks noGrp="1"/>
          </p:cNvSpPr>
          <p:nvPr>
            <p:ph type="ftr" sz="quarter" idx="4294967295"/>
          </p:nvPr>
        </p:nvSpPr>
        <p:spPr>
          <a:xfrm>
            <a:off x="0" y="6356350"/>
            <a:ext cx="2895600" cy="365125"/>
          </a:xfrm>
        </p:spPr>
        <p:txBody>
          <a:bodyPr/>
          <a:lstStyle/>
          <a:p>
            <a:pPr>
              <a:defRPr/>
            </a:pPr>
            <a:r>
              <a:rPr lang="ru-RU"/>
              <a:t>ВШЭ. Компьютерная лингвистика-2.  Толдова С.Ю</a:t>
            </a:r>
          </a:p>
        </p:txBody>
      </p:sp>
      <p:sp>
        <p:nvSpPr>
          <p:cNvPr id="45095" name="Прямоугольник 15"/>
          <p:cNvSpPr>
            <a:spLocks noChangeArrowheads="1"/>
          </p:cNvSpPr>
          <p:nvPr/>
        </p:nvSpPr>
        <p:spPr bwMode="auto">
          <a:xfrm>
            <a:off x="6588125" y="2027238"/>
            <a:ext cx="24479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altLang="en-US" sz="2000">
                <a:solidFill>
                  <a:srgbClr val="002060"/>
                </a:solidFill>
              </a:rPr>
              <a:t>Ширина окна – 9 слов, </a:t>
            </a:r>
            <a:endParaRPr lang="en-US" altLang="en-US" sz="2000">
              <a:solidFill>
                <a:srgbClr val="002060"/>
              </a:solidFill>
            </a:endParaRPr>
          </a:p>
          <a:p>
            <a:r>
              <a:rPr lang="ru-RU" altLang="en-US" sz="2000">
                <a:solidFill>
                  <a:srgbClr val="002060"/>
                </a:solidFill>
              </a:rPr>
              <a:t>центральное слово </a:t>
            </a:r>
            <a:r>
              <a:rPr lang="ru-RU" altLang="en-US" sz="2000" i="1">
                <a:solidFill>
                  <a:srgbClr val="002060"/>
                </a:solidFill>
              </a:rPr>
              <a:t>– </a:t>
            </a:r>
            <a:r>
              <a:rPr lang="en-US" altLang="en-US" sz="2000" i="1">
                <a:solidFill>
                  <a:srgbClr val="002060"/>
                </a:solidFill>
              </a:rPr>
              <a:t>knock</a:t>
            </a:r>
            <a:endParaRPr lang="en-GB" altLang="en-US" sz="2000">
              <a:solidFill>
                <a:srgbClr val="002060"/>
              </a:solidFill>
            </a:endParaRPr>
          </a:p>
        </p:txBody>
      </p:sp>
      <p:sp>
        <p:nvSpPr>
          <p:cNvPr id="19" name="Rectangle 2"/>
          <p:cNvSpPr txBox="1">
            <a:spLocks noChangeArrowheads="1"/>
          </p:cNvSpPr>
          <p:nvPr/>
        </p:nvSpPr>
        <p:spPr bwMode="auto">
          <a:xfrm>
            <a:off x="1697883" y="170736"/>
            <a:ext cx="7045325" cy="523220"/>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smtClean="0"/>
              <a:t>Дисперсия позиции </a:t>
            </a:r>
            <a:r>
              <a:rPr lang="ru-RU" altLang="en-US" sz="2800" dirty="0" err="1" smtClean="0"/>
              <a:t>коллоката</a:t>
            </a:r>
            <a:endParaRPr lang="ru-RU" altLang="en-US" sz="2800" dirty="0"/>
          </a:p>
        </p:txBody>
      </p:sp>
      <p:graphicFrame>
        <p:nvGraphicFramePr>
          <p:cNvPr id="18" name="Таблица 17"/>
          <p:cNvGraphicFramePr>
            <a:graphicFrameLocks noGrp="1"/>
          </p:cNvGraphicFramePr>
          <p:nvPr/>
        </p:nvGraphicFramePr>
        <p:xfrm>
          <a:off x="468313" y="4184650"/>
          <a:ext cx="6037262" cy="396875"/>
        </p:xfrm>
        <a:graphic>
          <a:graphicData uri="http://schemas.openxmlformats.org/drawingml/2006/table">
            <a:tbl>
              <a:tblPr firstRow="1" bandRow="1">
                <a:tableStyleId>{5C22544A-7EE6-4342-B048-85BDC9FD1C3A}</a:tableStyleId>
              </a:tblPr>
              <a:tblGrid>
                <a:gridCol w="4957295">
                  <a:extLst>
                    <a:ext uri="{9D8B030D-6E8A-4147-A177-3AD203B41FA5}">
                      <a16:colId xmlns:a16="http://schemas.microsoft.com/office/drawing/2014/main" val="20000"/>
                    </a:ext>
                  </a:extLst>
                </a:gridCol>
                <a:gridCol w="1079967">
                  <a:extLst>
                    <a:ext uri="{9D8B030D-6E8A-4147-A177-3AD203B41FA5}">
                      <a16:colId xmlns:a16="http://schemas.microsoft.com/office/drawing/2014/main" val="20001"/>
                    </a:ext>
                  </a:extLst>
                </a:gridCol>
              </a:tblGrid>
              <a:tr h="3968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2000" i="1" dirty="0" smtClean="0">
                          <a:solidFill>
                            <a:srgbClr val="002060"/>
                          </a:solidFill>
                          <a:latin typeface="Times New Roman" panose="02020603050405020304" pitchFamily="18" charset="0"/>
                        </a:rPr>
                        <a:t>door, that she knocked on</a:t>
                      </a:r>
                      <a:endParaRPr lang="en-GB" altLang="en-US" sz="2000" dirty="0" smtClean="0">
                        <a:solidFill>
                          <a:srgbClr val="002060"/>
                        </a:solidFill>
                      </a:endParaRPr>
                    </a:p>
                  </a:txBody>
                  <a:tcPr marL="91425" marR="91425" marT="45793" marB="45793"/>
                </a:tc>
                <a:tc>
                  <a:txBody>
                    <a:bodyPr/>
                    <a:lstStyle/>
                    <a:p>
                      <a:endParaRPr lang="ru-RU" sz="1800" dirty="0"/>
                    </a:p>
                  </a:txBody>
                  <a:tcPr marL="91425" marR="91425" marT="45793" marB="45793"/>
                </a:tc>
                <a:extLst>
                  <a:ext uri="{0D108BD9-81ED-4DB2-BD59-A6C34878D82A}">
                    <a16:rowId xmlns:a16="http://schemas.microsoft.com/office/drawing/2014/main" val="10000"/>
                  </a:ext>
                </a:extLst>
              </a:tr>
            </a:tbl>
          </a:graphicData>
        </a:graphic>
      </p:graphicFrame>
      <p:sp>
        <p:nvSpPr>
          <p:cNvPr id="17" name="TextBox 16"/>
          <p:cNvSpPr txBox="1"/>
          <p:nvPr/>
        </p:nvSpPr>
        <p:spPr>
          <a:xfrm>
            <a:off x="5651500" y="4213225"/>
            <a:ext cx="554038" cy="368300"/>
          </a:xfrm>
          <a:prstGeom prst="rect">
            <a:avLst/>
          </a:prstGeom>
          <a:noFill/>
        </p:spPr>
        <p:txBody>
          <a:bodyPr>
            <a:spAutoFit/>
          </a:bodyPr>
          <a:lstStyle/>
          <a:p>
            <a:pPr defTabSz="914400" eaLnBrk="1" hangingPunct="1">
              <a:defRPr/>
            </a:pPr>
            <a:r>
              <a:rPr lang="en-US" dirty="0">
                <a:solidFill>
                  <a:schemeClr val="dk1"/>
                </a:solidFill>
                <a:latin typeface="+mn-lt"/>
              </a:rPr>
              <a:t>-</a:t>
            </a:r>
            <a:r>
              <a:rPr lang="ru-RU" dirty="0">
                <a:solidFill>
                  <a:schemeClr val="dk1"/>
                </a:solidFill>
                <a:latin typeface="+mn-lt"/>
              </a:rPr>
              <a:t>3</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10" grpId="0"/>
      <p:bldP spid="11" grpId="0"/>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graphicFrame>
        <p:nvGraphicFramePr>
          <p:cNvPr id="46084" name="Object 2"/>
          <p:cNvGraphicFramePr>
            <a:graphicFrameLocks noChangeAspect="1"/>
          </p:cNvGraphicFramePr>
          <p:nvPr/>
        </p:nvGraphicFramePr>
        <p:xfrm>
          <a:off x="2484438" y="2060575"/>
          <a:ext cx="3527425" cy="1601788"/>
        </p:xfrm>
        <a:graphic>
          <a:graphicData uri="http://schemas.openxmlformats.org/presentationml/2006/ole">
            <mc:AlternateContent xmlns:mc="http://schemas.openxmlformats.org/markup-compatibility/2006">
              <mc:Choice xmlns:v="urn:schemas-microsoft-com:vml" Requires="v">
                <p:oleObj spid="_x0000_s46110" name="Document" r:id="rId3" imgW="1345692" imgH="614172" progId="Word.Document.8">
                  <p:embed/>
                </p:oleObj>
              </mc:Choice>
              <mc:Fallback>
                <p:oleObj name="Document" r:id="rId3" imgW="1345692" imgH="61417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060575"/>
                        <a:ext cx="3527425"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5" name="TextBox 4"/>
          <p:cNvSpPr txBox="1">
            <a:spLocks noChangeArrowheads="1"/>
          </p:cNvSpPr>
          <p:nvPr/>
        </p:nvSpPr>
        <p:spPr bwMode="auto">
          <a:xfrm>
            <a:off x="971550" y="1557338"/>
            <a:ext cx="5329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ru-RU" altLang="en-US" sz="1800">
                <a:solidFill>
                  <a:srgbClr val="002060"/>
                </a:solidFill>
                <a:latin typeface="Times New Roman" panose="02020603050405020304" pitchFamily="18" charset="0"/>
              </a:rPr>
              <a:t>Среднее квадратичное отклонение</a:t>
            </a:r>
            <a:endParaRPr lang="en-GB" altLang="en-US" sz="1800">
              <a:solidFill>
                <a:srgbClr val="002060"/>
              </a:solidFill>
              <a:latin typeface="Times New Roman" panose="02020603050405020304" pitchFamily="18" charset="0"/>
            </a:endParaRPr>
          </a:p>
        </p:txBody>
      </p:sp>
      <p:sp>
        <p:nvSpPr>
          <p:cNvPr id="46086" name="Rectangle 5"/>
          <p:cNvSpPr>
            <a:spLocks noChangeArrowheads="1"/>
          </p:cNvSpPr>
          <p:nvPr/>
        </p:nvSpPr>
        <p:spPr bwMode="auto">
          <a:xfrm>
            <a:off x="684213" y="3573463"/>
            <a:ext cx="7775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002060"/>
                </a:solidFill>
                <a:latin typeface="Times New Roman" panose="02020603050405020304" pitchFamily="18" charset="0"/>
              </a:rPr>
              <a:t>n</a:t>
            </a:r>
            <a:r>
              <a:rPr lang="ru-RU" altLang="en-US" sz="2000">
                <a:solidFill>
                  <a:srgbClr val="002060"/>
                </a:solidFill>
                <a:latin typeface="Times New Roman" panose="02020603050405020304" pitchFamily="18" charset="0"/>
              </a:rPr>
              <a:t> – сколько раз 2 слова встретились вместе в пределах окна, </a:t>
            </a:r>
            <a:endParaRPr lang="en-US" altLang="en-US" sz="2000">
              <a:solidFill>
                <a:srgbClr val="002060"/>
              </a:solidFill>
              <a:latin typeface="Times New Roman" panose="02020603050405020304" pitchFamily="18" charset="0"/>
            </a:endParaRPr>
          </a:p>
          <a:p>
            <a:pPr>
              <a:spcBef>
                <a:spcPct val="0"/>
              </a:spcBef>
              <a:buFontTx/>
              <a:buNone/>
            </a:pPr>
            <a:r>
              <a:rPr lang="en-US" altLang="en-US" sz="2000" i="1">
                <a:solidFill>
                  <a:srgbClr val="002060"/>
                </a:solidFill>
                <a:latin typeface="Times New Roman" panose="02020603050405020304" pitchFamily="18" charset="0"/>
              </a:rPr>
              <a:t>d</a:t>
            </a:r>
            <a:r>
              <a:rPr lang="en-US" altLang="en-US" sz="2000" i="1" baseline="-25000">
                <a:solidFill>
                  <a:srgbClr val="002060"/>
                </a:solidFill>
                <a:latin typeface="Times New Roman" panose="02020603050405020304" pitchFamily="18" charset="0"/>
              </a:rPr>
              <a:t>i</a:t>
            </a:r>
            <a:r>
              <a:rPr lang="ru-RU" altLang="en-US" sz="2000" i="1">
                <a:solidFill>
                  <a:srgbClr val="002060"/>
                </a:solidFill>
                <a:latin typeface="Times New Roman" panose="02020603050405020304" pitchFamily="18" charset="0"/>
              </a:rPr>
              <a:t> – </a:t>
            </a:r>
            <a:r>
              <a:rPr lang="ru-RU" altLang="en-US" sz="2000">
                <a:solidFill>
                  <a:srgbClr val="002060"/>
                </a:solidFill>
                <a:latin typeface="Times New Roman" panose="02020603050405020304" pitchFamily="18" charset="0"/>
              </a:rPr>
              <a:t>ширина окна в </a:t>
            </a:r>
            <a:r>
              <a:rPr lang="en-US" altLang="en-US" sz="2000" i="1">
                <a:solidFill>
                  <a:srgbClr val="002060"/>
                </a:solidFill>
                <a:latin typeface="Times New Roman" panose="02020603050405020304" pitchFamily="18" charset="0"/>
              </a:rPr>
              <a:t>i</a:t>
            </a:r>
            <a:r>
              <a:rPr lang="ru-RU" altLang="en-US" sz="2000">
                <a:solidFill>
                  <a:srgbClr val="002060"/>
                </a:solidFill>
                <a:latin typeface="Times New Roman" panose="02020603050405020304" pitchFamily="18" charset="0"/>
              </a:rPr>
              <a:t> – ом примере</a:t>
            </a:r>
          </a:p>
        </p:txBody>
      </p:sp>
      <p:pic>
        <p:nvPicPr>
          <p:cNvPr id="4608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1550" y="4581525"/>
            <a:ext cx="6802438"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Дата 2"/>
          <p:cNvSpPr>
            <a:spLocks noGrp="1"/>
          </p:cNvSpPr>
          <p:nvPr>
            <p:ph type="dt" sz="quarter" idx="4294967295"/>
          </p:nvPr>
        </p:nvSpPr>
        <p:spPr>
          <a:xfrm>
            <a:off x="0" y="6356350"/>
            <a:ext cx="2133600" cy="365125"/>
          </a:xfrm>
        </p:spPr>
        <p:txBody>
          <a:bodyPr/>
          <a:lstStyle/>
          <a:p>
            <a:pPr>
              <a:defRPr/>
            </a:pPr>
            <a:fld id="{C1463DFC-7CA4-4052-B61A-B286DF15B69C}" type="datetime1">
              <a:rPr lang="en-US" altLang="en-US"/>
              <a:pPr>
                <a:defRPr/>
              </a:pPr>
              <a:t>12/19/2018</a:t>
            </a:fld>
            <a:endParaRPr lang="en-US" altLang="en-US"/>
          </a:p>
        </p:txBody>
      </p:sp>
      <p:sp>
        <p:nvSpPr>
          <p:cNvPr id="13" name="Rectangle 2"/>
          <p:cNvSpPr txBox="1">
            <a:spLocks noChangeArrowheads="1"/>
          </p:cNvSpPr>
          <p:nvPr/>
        </p:nvSpPr>
        <p:spPr bwMode="auto">
          <a:xfrm>
            <a:off x="1705198" y="98287"/>
            <a:ext cx="7045325" cy="523220"/>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smtClean="0"/>
              <a:t>Дисперсия позиции </a:t>
            </a:r>
            <a:r>
              <a:rPr lang="ru-RU" altLang="en-US" sz="2800" dirty="0" err="1" smtClean="0"/>
              <a:t>коллоката</a:t>
            </a:r>
            <a:endParaRPr lang="ru-RU" altLang="en-US" sz="2800" dirty="0"/>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pic>
        <p:nvPicPr>
          <p:cNvPr id="4710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863" y="1925638"/>
            <a:ext cx="7467600"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 Box 2"/>
          <p:cNvSpPr txBox="1">
            <a:spLocks noChangeArrowheads="1"/>
          </p:cNvSpPr>
          <p:nvPr/>
        </p:nvSpPr>
        <p:spPr bwMode="auto">
          <a:xfrm>
            <a:off x="5292725" y="2525713"/>
            <a:ext cx="3095625" cy="903287"/>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solidFill>
                  <a:schemeClr val="folHlink"/>
                </a:solidFill>
                <a:latin typeface="Times New Roman" panose="02020603050405020304" pitchFamily="18" charset="0"/>
                <a:cs typeface="Times New Roman" panose="02020603050405020304" pitchFamily="18" charset="0"/>
              </a:rPr>
              <a:t>strong opposition</a:t>
            </a:r>
            <a:endParaRPr lang="en-GB" altLang="en-US" sz="2400">
              <a:solidFill>
                <a:schemeClr val="folHlink"/>
              </a:solidFill>
              <a:latin typeface="Times New Roman" panose="02020603050405020304" pitchFamily="18" charset="0"/>
            </a:endParaRPr>
          </a:p>
          <a:p>
            <a:pPr>
              <a:spcBef>
                <a:spcPct val="0"/>
              </a:spcBef>
              <a:buFontTx/>
              <a:buNone/>
            </a:pPr>
            <a:r>
              <a:rPr lang="en-US" altLang="en-US" sz="2400">
                <a:solidFill>
                  <a:schemeClr val="folHlink"/>
                </a:solidFill>
                <a:latin typeface="Times New Roman" panose="02020603050405020304" pitchFamily="18" charset="0"/>
                <a:cs typeface="Times New Roman" panose="02020603050405020304" pitchFamily="18" charset="0"/>
              </a:rPr>
              <a:t>μ=-1,15; σ=0,67</a:t>
            </a:r>
            <a:endParaRPr lang="en-US" altLang="en-US" sz="2400">
              <a:solidFill>
                <a:schemeClr val="folHlink"/>
              </a:solidFill>
              <a:latin typeface="Times New Roman" panose="02020603050405020304" pitchFamily="18" charset="0"/>
            </a:endParaRPr>
          </a:p>
        </p:txBody>
      </p:sp>
      <p:sp>
        <p:nvSpPr>
          <p:cNvPr id="47109"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47110"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4" name="Content Placeholder 3"/>
          <p:cNvSpPr>
            <a:spLocks noGrp="1"/>
          </p:cNvSpPr>
          <p:nvPr>
            <p:ph sz="quarter" idx="10"/>
          </p:nvPr>
        </p:nvSpPr>
        <p:spPr/>
        <p:txBody>
          <a:bodyPr/>
          <a:lstStyle/>
          <a:p>
            <a:endParaRPr lang="en-US"/>
          </a:p>
        </p:txBody>
      </p:sp>
      <p:sp>
        <p:nvSpPr>
          <p:cNvPr id="3" name="Дата 2"/>
          <p:cNvSpPr>
            <a:spLocks noGrp="1"/>
          </p:cNvSpPr>
          <p:nvPr>
            <p:ph type="dt" sz="quarter" idx="4294967295"/>
          </p:nvPr>
        </p:nvSpPr>
        <p:spPr>
          <a:xfrm>
            <a:off x="0" y="6356350"/>
            <a:ext cx="2133600" cy="365125"/>
          </a:xfrm>
        </p:spPr>
        <p:txBody>
          <a:bodyPr/>
          <a:lstStyle/>
          <a:p>
            <a:pPr>
              <a:defRPr/>
            </a:pPr>
            <a:fld id="{18C6FCD2-BFDC-44E7-A809-D9BCAF09081C}" type="datetime1">
              <a:rPr lang="en-US" altLang="en-US"/>
              <a:pPr>
                <a:defRPr/>
              </a:pPr>
              <a:t>12/19/2018</a:t>
            </a:fld>
            <a:endParaRPr lang="en-US" altLang="en-US"/>
          </a:p>
        </p:txBody>
      </p:sp>
      <p:sp>
        <p:nvSpPr>
          <p:cNvPr id="13" name="Rectangle 2"/>
          <p:cNvSpPr txBox="1">
            <a:spLocks noChangeArrowheads="1"/>
          </p:cNvSpPr>
          <p:nvPr/>
        </p:nvSpPr>
        <p:spPr bwMode="auto">
          <a:xfrm>
            <a:off x="1835696" y="188366"/>
            <a:ext cx="7045325" cy="523220"/>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smtClean="0"/>
              <a:t>Дисперсия позиции </a:t>
            </a:r>
            <a:r>
              <a:rPr lang="ru-RU" altLang="en-US" sz="2800" dirty="0" err="1" smtClean="0"/>
              <a:t>коллоката</a:t>
            </a:r>
            <a:endParaRPr lang="ru-RU" altLang="en-US" sz="2800" dirty="0"/>
          </a:p>
        </p:txBody>
      </p:sp>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48131"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48132"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pic>
        <p:nvPicPr>
          <p:cNvPr id="481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4463"/>
            <a:ext cx="80645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Text Box 3"/>
          <p:cNvSpPr txBox="1">
            <a:spLocks noChangeArrowheads="1"/>
          </p:cNvSpPr>
          <p:nvPr/>
        </p:nvSpPr>
        <p:spPr bwMode="auto">
          <a:xfrm>
            <a:off x="5148263" y="1700213"/>
            <a:ext cx="2808287" cy="1008062"/>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1000"/>
              </a:spcAft>
              <a:buFontTx/>
              <a:buNone/>
            </a:pPr>
            <a:r>
              <a:rPr lang="en-GB" altLang="en-US" sz="2000">
                <a:solidFill>
                  <a:schemeClr val="folHlink"/>
                </a:solidFill>
              </a:rPr>
              <a:t>strong support</a:t>
            </a:r>
          </a:p>
          <a:p>
            <a:pPr>
              <a:spcBef>
                <a:spcPct val="0"/>
              </a:spcBef>
              <a:spcAft>
                <a:spcPts val="1000"/>
              </a:spcAft>
              <a:buFontTx/>
              <a:buNone/>
            </a:pPr>
            <a:r>
              <a:rPr lang="en-GB" altLang="en-US" sz="2000">
                <a:solidFill>
                  <a:schemeClr val="folHlink"/>
                </a:solidFill>
              </a:rPr>
              <a:t>μ=-1,45; σ=1,07</a:t>
            </a:r>
            <a:endParaRPr lang="en-US" altLang="en-US" sz="2000">
              <a:solidFill>
                <a:schemeClr val="folHlink"/>
              </a:solidFill>
              <a:latin typeface="Times New Roman" panose="02020603050405020304" pitchFamily="18" charset="0"/>
            </a:endParaRPr>
          </a:p>
        </p:txBody>
      </p:sp>
      <p:sp>
        <p:nvSpPr>
          <p:cNvPr id="48135" name="Text Box 4"/>
          <p:cNvSpPr txBox="1">
            <a:spLocks noChangeArrowheads="1"/>
          </p:cNvSpPr>
          <p:nvPr/>
        </p:nvSpPr>
        <p:spPr bwMode="auto">
          <a:xfrm>
            <a:off x="5141913" y="4076700"/>
            <a:ext cx="2743200" cy="79216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1000"/>
              </a:spcAft>
              <a:buFontTx/>
              <a:buNone/>
            </a:pPr>
            <a:r>
              <a:rPr lang="en-GB" altLang="en-US" sz="2000">
                <a:solidFill>
                  <a:schemeClr val="folHlink"/>
                </a:solidFill>
              </a:rPr>
              <a:t>strong for</a:t>
            </a:r>
          </a:p>
          <a:p>
            <a:pPr>
              <a:spcBef>
                <a:spcPct val="0"/>
              </a:spcBef>
              <a:spcAft>
                <a:spcPts val="1000"/>
              </a:spcAft>
              <a:buFontTx/>
              <a:buNone/>
            </a:pPr>
            <a:r>
              <a:rPr lang="en-GB" altLang="en-US" sz="2000">
                <a:solidFill>
                  <a:schemeClr val="folHlink"/>
                </a:solidFill>
              </a:rPr>
              <a:t>μ=-1,12; σ=2,15</a:t>
            </a:r>
            <a:endParaRPr lang="en-US" altLang="en-US" sz="2000">
              <a:solidFill>
                <a:schemeClr val="folHlink"/>
              </a:solidFill>
            </a:endParaRPr>
          </a:p>
        </p:txBody>
      </p:sp>
      <p:sp>
        <p:nvSpPr>
          <p:cNvPr id="3" name="Дата 2"/>
          <p:cNvSpPr>
            <a:spLocks noGrp="1"/>
          </p:cNvSpPr>
          <p:nvPr>
            <p:ph type="dt" sz="quarter" idx="4294967295"/>
          </p:nvPr>
        </p:nvSpPr>
        <p:spPr>
          <a:xfrm>
            <a:off x="0" y="6356350"/>
            <a:ext cx="2133600" cy="365125"/>
          </a:xfrm>
        </p:spPr>
        <p:txBody>
          <a:bodyPr/>
          <a:lstStyle/>
          <a:p>
            <a:pPr>
              <a:defRPr/>
            </a:pPr>
            <a:fld id="{32DFE65A-DB55-4D99-8B8A-28817E78894A}" type="datetime1">
              <a:rPr lang="en-US" altLang="en-US"/>
              <a:pPr>
                <a:defRPr/>
              </a:pPr>
              <a:t>12/19/2018</a:t>
            </a:fld>
            <a:endParaRPr lang="en-US" altLang="en-US"/>
          </a:p>
        </p:txBody>
      </p:sp>
      <p:sp>
        <p:nvSpPr>
          <p:cNvPr id="14" name="Rectangle 2"/>
          <p:cNvSpPr txBox="1">
            <a:spLocks noChangeArrowheads="1"/>
          </p:cNvSpPr>
          <p:nvPr/>
        </p:nvSpPr>
        <p:spPr bwMode="auto">
          <a:xfrm>
            <a:off x="1717675" y="-33338"/>
            <a:ext cx="7045325" cy="523220"/>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smtClean="0"/>
              <a:t>Дисперсия позиции </a:t>
            </a:r>
            <a:r>
              <a:rPr lang="ru-RU" altLang="en-US" sz="2800" dirty="0" err="1" smtClean="0"/>
              <a:t>коллоката</a:t>
            </a:r>
            <a:endParaRPr lang="ru-RU" altLang="en-US" sz="2800" dirty="0"/>
          </a:p>
        </p:txBody>
      </p:sp>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4915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46521522"/>
              </p:ext>
            </p:extLst>
          </p:nvPr>
        </p:nvGraphicFramePr>
        <p:xfrm>
          <a:off x="971549" y="1567324"/>
          <a:ext cx="7200901" cy="4608517"/>
        </p:xfrm>
        <a:graphic>
          <a:graphicData uri="http://schemas.openxmlformats.org/drawingml/2006/table">
            <a:tbl>
              <a:tblPr>
                <a:tableStyleId>{5C22544A-7EE6-4342-B048-85BDC9FD1C3A}</a:tableStyleId>
              </a:tblPr>
              <a:tblGrid>
                <a:gridCol w="985776">
                  <a:extLst>
                    <a:ext uri="{9D8B030D-6E8A-4147-A177-3AD203B41FA5}">
                      <a16:colId xmlns:a16="http://schemas.microsoft.com/office/drawing/2014/main" val="20000"/>
                    </a:ext>
                  </a:extLst>
                </a:gridCol>
                <a:gridCol w="985776">
                  <a:extLst>
                    <a:ext uri="{9D8B030D-6E8A-4147-A177-3AD203B41FA5}">
                      <a16:colId xmlns:a16="http://schemas.microsoft.com/office/drawing/2014/main" val="20001"/>
                    </a:ext>
                  </a:extLst>
                </a:gridCol>
                <a:gridCol w="1366173">
                  <a:extLst>
                    <a:ext uri="{9D8B030D-6E8A-4147-A177-3AD203B41FA5}">
                      <a16:colId xmlns:a16="http://schemas.microsoft.com/office/drawing/2014/main" val="20002"/>
                    </a:ext>
                  </a:extLst>
                </a:gridCol>
                <a:gridCol w="1799855">
                  <a:extLst>
                    <a:ext uri="{9D8B030D-6E8A-4147-A177-3AD203B41FA5}">
                      <a16:colId xmlns:a16="http://schemas.microsoft.com/office/drawing/2014/main" val="20003"/>
                    </a:ext>
                  </a:extLst>
                </a:gridCol>
                <a:gridCol w="2063321">
                  <a:extLst>
                    <a:ext uri="{9D8B030D-6E8A-4147-A177-3AD203B41FA5}">
                      <a16:colId xmlns:a16="http://schemas.microsoft.com/office/drawing/2014/main" val="20004"/>
                    </a:ext>
                  </a:extLst>
                </a:gridCol>
              </a:tblGrid>
              <a:tr h="418957">
                <a:tc>
                  <a:txBody>
                    <a:bodyPr/>
                    <a:lstStyle/>
                    <a:p>
                      <a:pPr>
                        <a:spcAft>
                          <a:spcPts val="0"/>
                        </a:spcAft>
                      </a:pPr>
                      <a:r>
                        <a:rPr lang="en-US" sz="2000" dirty="0">
                          <a:effectLst/>
                        </a:rPr>
                        <a:t>σ </a:t>
                      </a:r>
                      <a:endParaRPr lang="en-GB" sz="2000" dirty="0">
                        <a:effectLst/>
                        <a:latin typeface="Times New Roman"/>
                        <a:ea typeface="Times New Roman"/>
                      </a:endParaRPr>
                    </a:p>
                  </a:txBody>
                  <a:tcPr marL="68581" marR="68581" marT="0" marB="0"/>
                </a:tc>
                <a:tc>
                  <a:txBody>
                    <a:bodyPr/>
                    <a:lstStyle/>
                    <a:p>
                      <a:pPr>
                        <a:spcAft>
                          <a:spcPts val="0"/>
                        </a:spcAft>
                      </a:pPr>
                      <a:r>
                        <a:rPr lang="en-US" sz="2000">
                          <a:effectLst/>
                        </a:rPr>
                        <a:t>μ</a:t>
                      </a:r>
                      <a:endParaRPr lang="en-GB" sz="2000">
                        <a:effectLst/>
                        <a:latin typeface="Times New Roman"/>
                        <a:ea typeface="Times New Roman"/>
                      </a:endParaRPr>
                    </a:p>
                  </a:txBody>
                  <a:tcPr marL="68581" marR="68581" marT="0" marB="0"/>
                </a:tc>
                <a:tc>
                  <a:txBody>
                    <a:bodyPr/>
                    <a:lstStyle/>
                    <a:p>
                      <a:pPr>
                        <a:spcAft>
                          <a:spcPts val="0"/>
                        </a:spcAft>
                      </a:pPr>
                      <a:r>
                        <a:rPr lang="ru-RU" sz="2000" dirty="0">
                          <a:effectLst/>
                        </a:rPr>
                        <a:t>С</a:t>
                      </a:r>
                      <a:r>
                        <a:rPr lang="en-US" sz="2000" dirty="0" err="1">
                          <a:effectLst/>
                        </a:rPr>
                        <a:t>ount</a:t>
                      </a:r>
                      <a:endParaRPr lang="en-GB" sz="2000" dirty="0">
                        <a:effectLst/>
                        <a:latin typeface="Times New Roman"/>
                        <a:ea typeface="Times New Roman"/>
                      </a:endParaRPr>
                    </a:p>
                  </a:txBody>
                  <a:tcPr marL="68581" marR="68581" marT="0" marB="0"/>
                </a:tc>
                <a:tc>
                  <a:txBody>
                    <a:bodyPr/>
                    <a:lstStyle/>
                    <a:p>
                      <a:pPr>
                        <a:spcAft>
                          <a:spcPts val="0"/>
                        </a:spcAft>
                      </a:pPr>
                      <a:r>
                        <a:rPr lang="en-US" sz="2000" dirty="0">
                          <a:effectLst/>
                        </a:rPr>
                        <a:t>Word_1</a:t>
                      </a:r>
                      <a:endParaRPr lang="en-GB" sz="2000" dirty="0">
                        <a:effectLst/>
                        <a:latin typeface="Times New Roman"/>
                        <a:ea typeface="Times New Roman"/>
                      </a:endParaRPr>
                    </a:p>
                  </a:txBody>
                  <a:tcPr marL="68581" marR="68581" marT="0" marB="0"/>
                </a:tc>
                <a:tc>
                  <a:txBody>
                    <a:bodyPr/>
                    <a:lstStyle/>
                    <a:p>
                      <a:pPr>
                        <a:spcAft>
                          <a:spcPts val="0"/>
                        </a:spcAft>
                      </a:pPr>
                      <a:r>
                        <a:rPr lang="en-US" sz="2000">
                          <a:effectLst/>
                        </a:rPr>
                        <a:t>Word_2</a:t>
                      </a:r>
                      <a:endParaRPr lang="en-GB" sz="2000">
                        <a:effectLst/>
                        <a:latin typeface="Times New Roman"/>
                        <a:ea typeface="Times New Roman"/>
                      </a:endParaRPr>
                    </a:p>
                  </a:txBody>
                  <a:tcPr marL="68581" marR="68581" marT="0" marB="0"/>
                </a:tc>
                <a:extLst>
                  <a:ext uri="{0D108BD9-81ED-4DB2-BD59-A6C34878D82A}">
                    <a16:rowId xmlns:a16="http://schemas.microsoft.com/office/drawing/2014/main" val="10000"/>
                  </a:ext>
                </a:extLst>
              </a:tr>
              <a:tr h="349130">
                <a:tc>
                  <a:txBody>
                    <a:bodyPr/>
                    <a:lstStyle/>
                    <a:p>
                      <a:pPr>
                        <a:spcAft>
                          <a:spcPts val="0"/>
                        </a:spcAft>
                      </a:pPr>
                      <a:r>
                        <a:rPr lang="en-US" sz="2000">
                          <a:effectLst/>
                        </a:rPr>
                        <a:t>0.43</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0.97</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11657</a:t>
                      </a:r>
                      <a:endParaRPr lang="en-GB" sz="2000">
                        <a:effectLst/>
                        <a:latin typeface="Times New Roman"/>
                        <a:ea typeface="Times New Roman"/>
                      </a:endParaRPr>
                    </a:p>
                  </a:txBody>
                  <a:tcPr marL="68581" marR="68581" marT="0" marB="0"/>
                </a:tc>
                <a:tc>
                  <a:txBody>
                    <a:bodyPr/>
                    <a:lstStyle/>
                    <a:p>
                      <a:pPr>
                        <a:spcAft>
                          <a:spcPts val="0"/>
                        </a:spcAft>
                      </a:pPr>
                      <a:r>
                        <a:rPr lang="en-US" sz="2000" dirty="0">
                          <a:effectLst/>
                        </a:rPr>
                        <a:t>New</a:t>
                      </a:r>
                      <a:endParaRPr lang="en-GB" sz="2000" dirty="0">
                        <a:effectLst/>
                        <a:latin typeface="Times New Roman"/>
                        <a:ea typeface="Times New Roman"/>
                      </a:endParaRPr>
                    </a:p>
                  </a:txBody>
                  <a:tcPr marL="68581" marR="68581" marT="0" marB="0"/>
                </a:tc>
                <a:tc>
                  <a:txBody>
                    <a:bodyPr/>
                    <a:lstStyle/>
                    <a:p>
                      <a:pPr>
                        <a:spcAft>
                          <a:spcPts val="0"/>
                        </a:spcAft>
                      </a:pPr>
                      <a:r>
                        <a:rPr lang="en-US" sz="2000" dirty="0">
                          <a:effectLst/>
                        </a:rPr>
                        <a:t>York</a:t>
                      </a:r>
                      <a:endParaRPr lang="en-GB" sz="2000" dirty="0">
                        <a:effectLst/>
                        <a:latin typeface="Times New Roman"/>
                        <a:ea typeface="Times New Roman"/>
                      </a:endParaRPr>
                    </a:p>
                  </a:txBody>
                  <a:tcPr marL="68581" marR="68581" marT="0" marB="0"/>
                </a:tc>
                <a:extLst>
                  <a:ext uri="{0D108BD9-81ED-4DB2-BD59-A6C34878D82A}">
                    <a16:rowId xmlns:a16="http://schemas.microsoft.com/office/drawing/2014/main" val="10001"/>
                  </a:ext>
                </a:extLst>
              </a:tr>
              <a:tr h="349130">
                <a:tc>
                  <a:txBody>
                    <a:bodyPr/>
                    <a:lstStyle/>
                    <a:p>
                      <a:pPr>
                        <a:spcAft>
                          <a:spcPts val="0"/>
                        </a:spcAft>
                      </a:pPr>
                      <a:r>
                        <a:rPr lang="en-US" sz="2000">
                          <a:effectLst/>
                        </a:rPr>
                        <a:t>0.48</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1.83</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24</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previous</a:t>
                      </a:r>
                      <a:endParaRPr lang="en-GB" sz="2000">
                        <a:effectLst/>
                        <a:latin typeface="Times New Roman"/>
                        <a:ea typeface="Times New Roman"/>
                      </a:endParaRPr>
                    </a:p>
                  </a:txBody>
                  <a:tcPr marL="68581" marR="68581" marT="0" marB="0"/>
                </a:tc>
                <a:tc>
                  <a:txBody>
                    <a:bodyPr/>
                    <a:lstStyle/>
                    <a:p>
                      <a:pPr>
                        <a:spcAft>
                          <a:spcPts val="0"/>
                        </a:spcAft>
                      </a:pPr>
                      <a:r>
                        <a:rPr lang="en-US" sz="2000" dirty="0">
                          <a:effectLst/>
                        </a:rPr>
                        <a:t>games</a:t>
                      </a:r>
                      <a:endParaRPr lang="en-GB" sz="2000" dirty="0">
                        <a:effectLst/>
                        <a:latin typeface="Times New Roman"/>
                        <a:ea typeface="Times New Roman"/>
                      </a:endParaRPr>
                    </a:p>
                  </a:txBody>
                  <a:tcPr marL="68581" marR="68581" marT="0" marB="0"/>
                </a:tc>
                <a:extLst>
                  <a:ext uri="{0D108BD9-81ED-4DB2-BD59-A6C34878D82A}">
                    <a16:rowId xmlns:a16="http://schemas.microsoft.com/office/drawing/2014/main" val="10002"/>
                  </a:ext>
                </a:extLst>
              </a:tr>
              <a:tr h="349130">
                <a:tc>
                  <a:txBody>
                    <a:bodyPr/>
                    <a:lstStyle/>
                    <a:p>
                      <a:pPr>
                        <a:spcAft>
                          <a:spcPts val="0"/>
                        </a:spcAft>
                      </a:pPr>
                      <a:r>
                        <a:rPr lang="en-US" sz="2000">
                          <a:effectLst/>
                        </a:rPr>
                        <a:t>0.15</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2.98</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46</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minus</a:t>
                      </a:r>
                      <a:endParaRPr lang="en-GB" sz="2000">
                        <a:effectLst/>
                        <a:latin typeface="Times New Roman"/>
                        <a:ea typeface="Times New Roman"/>
                      </a:endParaRPr>
                    </a:p>
                  </a:txBody>
                  <a:tcPr marL="68581" marR="68581" marT="0" marB="0"/>
                </a:tc>
                <a:tc>
                  <a:txBody>
                    <a:bodyPr/>
                    <a:lstStyle/>
                    <a:p>
                      <a:pPr>
                        <a:spcAft>
                          <a:spcPts val="0"/>
                        </a:spcAft>
                      </a:pPr>
                      <a:r>
                        <a:rPr lang="en-US" sz="2000" dirty="0">
                          <a:effectLst/>
                        </a:rPr>
                        <a:t>points</a:t>
                      </a:r>
                      <a:endParaRPr lang="en-GB" sz="2000" dirty="0">
                        <a:effectLst/>
                        <a:latin typeface="Times New Roman"/>
                        <a:ea typeface="Times New Roman"/>
                      </a:endParaRPr>
                    </a:p>
                  </a:txBody>
                  <a:tcPr marL="68581" marR="68581" marT="0" marB="0"/>
                </a:tc>
                <a:extLst>
                  <a:ext uri="{0D108BD9-81ED-4DB2-BD59-A6C34878D82A}">
                    <a16:rowId xmlns:a16="http://schemas.microsoft.com/office/drawing/2014/main" val="10003"/>
                  </a:ext>
                </a:extLst>
              </a:tr>
              <a:tr h="349130">
                <a:tc>
                  <a:txBody>
                    <a:bodyPr/>
                    <a:lstStyle/>
                    <a:p>
                      <a:pPr>
                        <a:spcAft>
                          <a:spcPts val="0"/>
                        </a:spcAft>
                      </a:pPr>
                      <a:r>
                        <a:rPr lang="en-US" sz="2000">
                          <a:effectLst/>
                        </a:rPr>
                        <a:t>0.49</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3.87</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131</a:t>
                      </a:r>
                      <a:endParaRPr lang="en-GB" sz="2000">
                        <a:effectLst/>
                        <a:latin typeface="Times New Roman"/>
                        <a:ea typeface="Times New Roman"/>
                      </a:endParaRPr>
                    </a:p>
                  </a:txBody>
                  <a:tcPr marL="68581" marR="68581" marT="0" marB="0"/>
                </a:tc>
                <a:tc>
                  <a:txBody>
                    <a:bodyPr/>
                    <a:lstStyle/>
                    <a:p>
                      <a:pPr>
                        <a:spcAft>
                          <a:spcPts val="0"/>
                        </a:spcAft>
                      </a:pPr>
                      <a:r>
                        <a:rPr lang="en-US" sz="2000" dirty="0">
                          <a:effectLst/>
                        </a:rPr>
                        <a:t>hundreds</a:t>
                      </a:r>
                      <a:endParaRPr lang="en-GB" sz="2000" dirty="0">
                        <a:effectLst/>
                        <a:latin typeface="Times New Roman"/>
                        <a:ea typeface="Times New Roman"/>
                      </a:endParaRPr>
                    </a:p>
                  </a:txBody>
                  <a:tcPr marL="68581" marR="68581" marT="0" marB="0"/>
                </a:tc>
                <a:tc>
                  <a:txBody>
                    <a:bodyPr/>
                    <a:lstStyle/>
                    <a:p>
                      <a:pPr>
                        <a:spcAft>
                          <a:spcPts val="0"/>
                        </a:spcAft>
                      </a:pPr>
                      <a:r>
                        <a:rPr lang="en-US" sz="2000" dirty="0">
                          <a:effectLst/>
                        </a:rPr>
                        <a:t>dollars</a:t>
                      </a:r>
                      <a:endParaRPr lang="en-GB" sz="2000" dirty="0">
                        <a:effectLst/>
                        <a:latin typeface="Times New Roman"/>
                        <a:ea typeface="Times New Roman"/>
                      </a:endParaRPr>
                    </a:p>
                  </a:txBody>
                  <a:tcPr marL="68581" marR="68581" marT="0" marB="0"/>
                </a:tc>
                <a:extLst>
                  <a:ext uri="{0D108BD9-81ED-4DB2-BD59-A6C34878D82A}">
                    <a16:rowId xmlns:a16="http://schemas.microsoft.com/office/drawing/2014/main" val="10004"/>
                  </a:ext>
                </a:extLst>
              </a:tr>
              <a:tr h="349130">
                <a:tc>
                  <a:txBody>
                    <a:bodyPr/>
                    <a:lstStyle/>
                    <a:p>
                      <a:pPr>
                        <a:spcAft>
                          <a:spcPts val="0"/>
                        </a:spcAft>
                      </a:pPr>
                      <a:r>
                        <a:rPr lang="en-US" sz="2000">
                          <a:effectLst/>
                        </a:rPr>
                        <a:t>4.03</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0.44</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36</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editorial</a:t>
                      </a:r>
                      <a:endParaRPr lang="en-GB" sz="2000">
                        <a:effectLst/>
                        <a:latin typeface="Times New Roman"/>
                        <a:ea typeface="Times New Roman"/>
                      </a:endParaRPr>
                    </a:p>
                  </a:txBody>
                  <a:tcPr marL="68581" marR="68581" marT="0" marB="0"/>
                </a:tc>
                <a:tc>
                  <a:txBody>
                    <a:bodyPr/>
                    <a:lstStyle/>
                    <a:p>
                      <a:pPr>
                        <a:spcAft>
                          <a:spcPts val="0"/>
                        </a:spcAft>
                      </a:pPr>
                      <a:r>
                        <a:rPr lang="en-US" sz="2000" dirty="0">
                          <a:effectLst/>
                        </a:rPr>
                        <a:t>Atlanta</a:t>
                      </a:r>
                      <a:endParaRPr lang="en-GB" sz="2000" dirty="0">
                        <a:effectLst/>
                        <a:latin typeface="Times New Roman"/>
                        <a:ea typeface="Times New Roman"/>
                      </a:endParaRPr>
                    </a:p>
                  </a:txBody>
                  <a:tcPr marL="68581" marR="68581" marT="0" marB="0"/>
                </a:tc>
                <a:extLst>
                  <a:ext uri="{0D108BD9-81ED-4DB2-BD59-A6C34878D82A}">
                    <a16:rowId xmlns:a16="http://schemas.microsoft.com/office/drawing/2014/main" val="10005"/>
                  </a:ext>
                </a:extLst>
              </a:tr>
              <a:tr h="349130">
                <a:tc>
                  <a:txBody>
                    <a:bodyPr/>
                    <a:lstStyle/>
                    <a:p>
                      <a:pPr>
                        <a:spcAft>
                          <a:spcPts val="0"/>
                        </a:spcAft>
                      </a:pPr>
                      <a:r>
                        <a:rPr lang="en-US" sz="2000">
                          <a:effectLst/>
                        </a:rPr>
                        <a:t>4.03</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0.00</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78</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ring</a:t>
                      </a:r>
                      <a:endParaRPr lang="en-GB" sz="2000">
                        <a:effectLst/>
                        <a:latin typeface="Times New Roman"/>
                        <a:ea typeface="Times New Roman"/>
                      </a:endParaRPr>
                    </a:p>
                  </a:txBody>
                  <a:tcPr marL="68581" marR="68581" marT="0" marB="0"/>
                </a:tc>
                <a:tc>
                  <a:txBody>
                    <a:bodyPr/>
                    <a:lstStyle/>
                    <a:p>
                      <a:pPr>
                        <a:spcAft>
                          <a:spcPts val="0"/>
                        </a:spcAft>
                      </a:pPr>
                      <a:r>
                        <a:rPr lang="en-US" sz="2000" dirty="0">
                          <a:effectLst/>
                        </a:rPr>
                        <a:t>New</a:t>
                      </a:r>
                      <a:endParaRPr lang="en-GB" sz="2000" dirty="0">
                        <a:effectLst/>
                        <a:latin typeface="Times New Roman"/>
                        <a:ea typeface="Times New Roman"/>
                      </a:endParaRPr>
                    </a:p>
                  </a:txBody>
                  <a:tcPr marL="68581" marR="68581" marT="0" marB="0"/>
                </a:tc>
                <a:extLst>
                  <a:ext uri="{0D108BD9-81ED-4DB2-BD59-A6C34878D82A}">
                    <a16:rowId xmlns:a16="http://schemas.microsoft.com/office/drawing/2014/main" val="10006"/>
                  </a:ext>
                </a:extLst>
              </a:tr>
              <a:tr h="349130">
                <a:tc>
                  <a:txBody>
                    <a:bodyPr/>
                    <a:lstStyle/>
                    <a:p>
                      <a:pPr>
                        <a:spcAft>
                          <a:spcPts val="0"/>
                        </a:spcAft>
                      </a:pPr>
                      <a:r>
                        <a:rPr lang="en-US" sz="2000">
                          <a:effectLst/>
                        </a:rPr>
                        <a:t>3.96</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0.19</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119</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point</a:t>
                      </a:r>
                      <a:endParaRPr lang="en-GB" sz="2000">
                        <a:effectLst/>
                        <a:latin typeface="Times New Roman"/>
                        <a:ea typeface="Times New Roman"/>
                      </a:endParaRPr>
                    </a:p>
                  </a:txBody>
                  <a:tcPr marL="68581" marR="68581" marT="0" marB="0"/>
                </a:tc>
                <a:tc>
                  <a:txBody>
                    <a:bodyPr/>
                    <a:lstStyle/>
                    <a:p>
                      <a:pPr>
                        <a:spcAft>
                          <a:spcPts val="0"/>
                        </a:spcAft>
                      </a:pPr>
                      <a:r>
                        <a:rPr lang="en-US" sz="2000" dirty="0">
                          <a:effectLst/>
                        </a:rPr>
                        <a:t>hundredth</a:t>
                      </a:r>
                      <a:endParaRPr lang="en-GB" sz="2000" dirty="0">
                        <a:effectLst/>
                        <a:latin typeface="Times New Roman"/>
                        <a:ea typeface="Times New Roman"/>
                      </a:endParaRPr>
                    </a:p>
                  </a:txBody>
                  <a:tcPr marL="68581" marR="68581" marT="0" marB="0"/>
                </a:tc>
                <a:extLst>
                  <a:ext uri="{0D108BD9-81ED-4DB2-BD59-A6C34878D82A}">
                    <a16:rowId xmlns:a16="http://schemas.microsoft.com/office/drawing/2014/main" val="10007"/>
                  </a:ext>
                </a:extLst>
              </a:tr>
              <a:tr h="349130">
                <a:tc>
                  <a:txBody>
                    <a:bodyPr/>
                    <a:lstStyle/>
                    <a:p>
                      <a:pPr>
                        <a:spcAft>
                          <a:spcPts val="0"/>
                        </a:spcAft>
                      </a:pPr>
                      <a:r>
                        <a:rPr lang="en-US" sz="2000">
                          <a:effectLst/>
                        </a:rPr>
                        <a:t>3.96</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0.29</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106</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subscribers</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by</a:t>
                      </a:r>
                      <a:endParaRPr lang="en-GB" sz="2000">
                        <a:effectLst/>
                        <a:latin typeface="Times New Roman"/>
                        <a:ea typeface="Times New Roman"/>
                      </a:endParaRPr>
                    </a:p>
                  </a:txBody>
                  <a:tcPr marL="68581" marR="68581" marT="0" marB="0"/>
                </a:tc>
                <a:extLst>
                  <a:ext uri="{0D108BD9-81ED-4DB2-BD59-A6C34878D82A}">
                    <a16:rowId xmlns:a16="http://schemas.microsoft.com/office/drawing/2014/main" val="10008"/>
                  </a:ext>
                </a:extLst>
              </a:tr>
              <a:tr h="349130">
                <a:tc>
                  <a:txBody>
                    <a:bodyPr/>
                    <a:lstStyle/>
                    <a:p>
                      <a:pPr>
                        <a:spcAft>
                          <a:spcPts val="0"/>
                        </a:spcAft>
                      </a:pPr>
                      <a:r>
                        <a:rPr lang="en-US" sz="2000">
                          <a:effectLst/>
                        </a:rPr>
                        <a:t>1.07</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1.45</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80</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strong</a:t>
                      </a:r>
                      <a:endParaRPr lang="en-GB" sz="2000">
                        <a:effectLst/>
                        <a:latin typeface="Times New Roman"/>
                        <a:ea typeface="Times New Roman"/>
                      </a:endParaRPr>
                    </a:p>
                  </a:txBody>
                  <a:tcPr marL="68581" marR="68581" marT="0" marB="0"/>
                </a:tc>
                <a:tc>
                  <a:txBody>
                    <a:bodyPr/>
                    <a:lstStyle/>
                    <a:p>
                      <a:pPr>
                        <a:spcAft>
                          <a:spcPts val="0"/>
                        </a:spcAft>
                      </a:pPr>
                      <a:r>
                        <a:rPr lang="en-US" sz="2000" dirty="0">
                          <a:effectLst/>
                        </a:rPr>
                        <a:t>support</a:t>
                      </a:r>
                      <a:endParaRPr lang="en-GB" sz="2000" dirty="0">
                        <a:effectLst/>
                        <a:latin typeface="Times New Roman"/>
                        <a:ea typeface="Times New Roman"/>
                      </a:endParaRPr>
                    </a:p>
                  </a:txBody>
                  <a:tcPr marL="68581" marR="68581" marT="0" marB="0"/>
                </a:tc>
                <a:extLst>
                  <a:ext uri="{0D108BD9-81ED-4DB2-BD59-A6C34878D82A}">
                    <a16:rowId xmlns:a16="http://schemas.microsoft.com/office/drawing/2014/main" val="10009"/>
                  </a:ext>
                </a:extLst>
              </a:tr>
              <a:tr h="349130">
                <a:tc>
                  <a:txBody>
                    <a:bodyPr/>
                    <a:lstStyle/>
                    <a:p>
                      <a:pPr>
                        <a:spcAft>
                          <a:spcPts val="0"/>
                        </a:spcAft>
                      </a:pPr>
                      <a:r>
                        <a:rPr lang="en-US" sz="2000">
                          <a:effectLst/>
                        </a:rPr>
                        <a:t>1.13</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2.57</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7</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powerful</a:t>
                      </a:r>
                      <a:endParaRPr lang="en-GB" sz="2000">
                        <a:effectLst/>
                        <a:latin typeface="Times New Roman"/>
                        <a:ea typeface="Times New Roman"/>
                      </a:endParaRPr>
                    </a:p>
                  </a:txBody>
                  <a:tcPr marL="68581" marR="68581" marT="0" marB="0"/>
                </a:tc>
                <a:tc>
                  <a:txBody>
                    <a:bodyPr/>
                    <a:lstStyle/>
                    <a:p>
                      <a:pPr>
                        <a:spcAft>
                          <a:spcPts val="0"/>
                        </a:spcAft>
                      </a:pPr>
                      <a:r>
                        <a:rPr lang="en-US" sz="2000" dirty="0">
                          <a:effectLst/>
                        </a:rPr>
                        <a:t>organizations</a:t>
                      </a:r>
                      <a:endParaRPr lang="en-GB" sz="2000" dirty="0">
                        <a:effectLst/>
                        <a:latin typeface="Times New Roman"/>
                        <a:ea typeface="Times New Roman"/>
                      </a:endParaRPr>
                    </a:p>
                  </a:txBody>
                  <a:tcPr marL="68581" marR="68581" marT="0" marB="0"/>
                </a:tc>
                <a:extLst>
                  <a:ext uri="{0D108BD9-81ED-4DB2-BD59-A6C34878D82A}">
                    <a16:rowId xmlns:a16="http://schemas.microsoft.com/office/drawing/2014/main" val="10010"/>
                  </a:ext>
                </a:extLst>
              </a:tr>
              <a:tr h="349130">
                <a:tc>
                  <a:txBody>
                    <a:bodyPr/>
                    <a:lstStyle/>
                    <a:p>
                      <a:pPr>
                        <a:spcAft>
                          <a:spcPts val="0"/>
                        </a:spcAft>
                      </a:pPr>
                      <a:r>
                        <a:rPr lang="en-US" sz="2000">
                          <a:effectLst/>
                        </a:rPr>
                        <a:t>1.01</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2.00</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112</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Richard</a:t>
                      </a:r>
                      <a:endParaRPr lang="en-GB" sz="2000">
                        <a:effectLst/>
                        <a:latin typeface="Times New Roman"/>
                        <a:ea typeface="Times New Roman"/>
                      </a:endParaRPr>
                    </a:p>
                  </a:txBody>
                  <a:tcPr marL="68581" marR="68581" marT="0" marB="0"/>
                </a:tc>
                <a:tc>
                  <a:txBody>
                    <a:bodyPr/>
                    <a:lstStyle/>
                    <a:p>
                      <a:pPr>
                        <a:spcAft>
                          <a:spcPts val="0"/>
                        </a:spcAft>
                      </a:pPr>
                      <a:r>
                        <a:rPr lang="en-US" sz="2000" dirty="0">
                          <a:effectLst/>
                        </a:rPr>
                        <a:t>Nixon</a:t>
                      </a:r>
                      <a:endParaRPr lang="en-GB" sz="2000" dirty="0">
                        <a:effectLst/>
                        <a:latin typeface="Times New Roman"/>
                        <a:ea typeface="Times New Roman"/>
                      </a:endParaRPr>
                    </a:p>
                  </a:txBody>
                  <a:tcPr marL="68581" marR="68581" marT="0" marB="0"/>
                </a:tc>
                <a:extLst>
                  <a:ext uri="{0D108BD9-81ED-4DB2-BD59-A6C34878D82A}">
                    <a16:rowId xmlns:a16="http://schemas.microsoft.com/office/drawing/2014/main" val="10011"/>
                  </a:ext>
                </a:extLst>
              </a:tr>
              <a:tr h="349130">
                <a:tc>
                  <a:txBody>
                    <a:bodyPr/>
                    <a:lstStyle/>
                    <a:p>
                      <a:pPr>
                        <a:spcAft>
                          <a:spcPts val="0"/>
                        </a:spcAft>
                      </a:pPr>
                      <a:r>
                        <a:rPr lang="en-US" sz="2000">
                          <a:effectLst/>
                        </a:rPr>
                        <a:t>1.05</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0.00</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10</a:t>
                      </a:r>
                      <a:endParaRPr lang="en-GB" sz="2000">
                        <a:effectLst/>
                        <a:latin typeface="Times New Roman"/>
                        <a:ea typeface="Times New Roman"/>
                      </a:endParaRPr>
                    </a:p>
                  </a:txBody>
                  <a:tcPr marL="68581" marR="68581" marT="0" marB="0"/>
                </a:tc>
                <a:tc>
                  <a:txBody>
                    <a:bodyPr/>
                    <a:lstStyle/>
                    <a:p>
                      <a:pPr>
                        <a:spcAft>
                          <a:spcPts val="0"/>
                        </a:spcAft>
                      </a:pPr>
                      <a:r>
                        <a:rPr lang="en-US" sz="2000">
                          <a:effectLst/>
                        </a:rPr>
                        <a:t>Garrison</a:t>
                      </a:r>
                      <a:endParaRPr lang="en-GB" sz="2000">
                        <a:effectLst/>
                        <a:latin typeface="Times New Roman"/>
                        <a:ea typeface="Times New Roman"/>
                      </a:endParaRPr>
                    </a:p>
                  </a:txBody>
                  <a:tcPr marL="68581" marR="68581" marT="0" marB="0"/>
                </a:tc>
                <a:tc>
                  <a:txBody>
                    <a:bodyPr/>
                    <a:lstStyle/>
                    <a:p>
                      <a:pPr>
                        <a:spcAft>
                          <a:spcPts val="0"/>
                        </a:spcAft>
                      </a:pPr>
                      <a:r>
                        <a:rPr lang="en-US" sz="2000" dirty="0">
                          <a:effectLst/>
                        </a:rPr>
                        <a:t>said</a:t>
                      </a:r>
                      <a:endParaRPr lang="en-GB" sz="2000" dirty="0">
                        <a:effectLst/>
                        <a:latin typeface="Times New Roman"/>
                        <a:ea typeface="Times New Roman"/>
                      </a:endParaRPr>
                    </a:p>
                  </a:txBody>
                  <a:tcPr marL="68581" marR="68581" marT="0" marB="0"/>
                </a:tc>
                <a:extLst>
                  <a:ext uri="{0D108BD9-81ED-4DB2-BD59-A6C34878D82A}">
                    <a16:rowId xmlns:a16="http://schemas.microsoft.com/office/drawing/2014/main" val="10012"/>
                  </a:ext>
                </a:extLst>
              </a:tr>
            </a:tbl>
          </a:graphicData>
        </a:graphic>
      </p:graphicFrame>
      <p:sp>
        <p:nvSpPr>
          <p:cNvPr id="3" name="Дата 2"/>
          <p:cNvSpPr>
            <a:spLocks noGrp="1"/>
          </p:cNvSpPr>
          <p:nvPr>
            <p:ph type="dt" sz="quarter" idx="4294967295"/>
          </p:nvPr>
        </p:nvSpPr>
        <p:spPr>
          <a:xfrm>
            <a:off x="0" y="6356350"/>
            <a:ext cx="2133600" cy="365125"/>
          </a:xfrm>
        </p:spPr>
        <p:txBody>
          <a:bodyPr/>
          <a:lstStyle/>
          <a:p>
            <a:pPr>
              <a:defRPr/>
            </a:pPr>
            <a:fld id="{A90B920D-2C53-48F0-9FD6-89B231BA55FF}" type="datetime1">
              <a:rPr lang="en-US" altLang="en-US"/>
              <a:pPr>
                <a:defRPr/>
              </a:pPr>
              <a:t>12/19/2018</a:t>
            </a:fld>
            <a:endParaRPr lang="en-US" altLang="en-US" dirty="0"/>
          </a:p>
        </p:txBody>
      </p:sp>
      <p:sp>
        <p:nvSpPr>
          <p:cNvPr id="14" name="Rectangle 2"/>
          <p:cNvSpPr txBox="1">
            <a:spLocks noChangeArrowheads="1"/>
          </p:cNvSpPr>
          <p:nvPr/>
        </p:nvSpPr>
        <p:spPr bwMode="auto">
          <a:xfrm>
            <a:off x="1691680" y="114489"/>
            <a:ext cx="7045325" cy="523220"/>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smtClean="0"/>
              <a:t>Дисперсия позиции </a:t>
            </a:r>
            <a:r>
              <a:rPr lang="ru-RU" altLang="en-US" sz="2800" dirty="0" err="1" smtClean="0"/>
              <a:t>коллоката</a:t>
            </a:r>
            <a:endParaRPr lang="ru-RU" altLang="en-US" sz="2800" dirty="0"/>
          </a:p>
        </p:txBody>
      </p:sp>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0179"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0180"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graphicFrame>
        <p:nvGraphicFramePr>
          <p:cNvPr id="3" name="Table 2"/>
          <p:cNvGraphicFramePr>
            <a:graphicFrameLocks noGrp="1"/>
          </p:cNvGraphicFramePr>
          <p:nvPr/>
        </p:nvGraphicFramePr>
        <p:xfrm>
          <a:off x="755650" y="1412875"/>
          <a:ext cx="7777162" cy="4819648"/>
        </p:xfrm>
        <a:graphic>
          <a:graphicData uri="http://schemas.openxmlformats.org/drawingml/2006/table">
            <a:tbl>
              <a:tblPr>
                <a:tableStyleId>{5C22544A-7EE6-4342-B048-85BDC9FD1C3A}</a:tableStyleId>
              </a:tblPr>
              <a:tblGrid>
                <a:gridCol w="3004260">
                  <a:extLst>
                    <a:ext uri="{9D8B030D-6E8A-4147-A177-3AD203B41FA5}">
                      <a16:colId xmlns:a16="http://schemas.microsoft.com/office/drawing/2014/main" val="20000"/>
                    </a:ext>
                  </a:extLst>
                </a:gridCol>
                <a:gridCol w="1154115">
                  <a:extLst>
                    <a:ext uri="{9D8B030D-6E8A-4147-A177-3AD203B41FA5}">
                      <a16:colId xmlns:a16="http://schemas.microsoft.com/office/drawing/2014/main" val="20001"/>
                    </a:ext>
                  </a:extLst>
                </a:gridCol>
                <a:gridCol w="1026400">
                  <a:extLst>
                    <a:ext uri="{9D8B030D-6E8A-4147-A177-3AD203B41FA5}">
                      <a16:colId xmlns:a16="http://schemas.microsoft.com/office/drawing/2014/main" val="20002"/>
                    </a:ext>
                  </a:extLst>
                </a:gridCol>
                <a:gridCol w="1185092">
                  <a:extLst>
                    <a:ext uri="{9D8B030D-6E8A-4147-A177-3AD203B41FA5}">
                      <a16:colId xmlns:a16="http://schemas.microsoft.com/office/drawing/2014/main" val="20003"/>
                    </a:ext>
                  </a:extLst>
                </a:gridCol>
                <a:gridCol w="1407295">
                  <a:extLst>
                    <a:ext uri="{9D8B030D-6E8A-4147-A177-3AD203B41FA5}">
                      <a16:colId xmlns:a16="http://schemas.microsoft.com/office/drawing/2014/main" val="20004"/>
                    </a:ext>
                  </a:extLst>
                </a:gridCol>
              </a:tblGrid>
              <a:tr h="609762">
                <a:tc>
                  <a:txBody>
                    <a:bodyPr/>
                    <a:lstStyle/>
                    <a:p>
                      <a:pPr>
                        <a:spcAft>
                          <a:spcPts val="0"/>
                        </a:spcAft>
                      </a:pPr>
                      <a:r>
                        <a:rPr lang="ru-RU" sz="2000" dirty="0">
                          <a:effectLst/>
                        </a:rPr>
                        <a:t>отношение</a:t>
                      </a:r>
                      <a:endParaRPr lang="en-GB" sz="2000" dirty="0">
                        <a:effectLst/>
                        <a:latin typeface="Times New Roman"/>
                        <a:ea typeface="Times New Roman"/>
                      </a:endParaRPr>
                    </a:p>
                  </a:txBody>
                  <a:tcPr marL="68583" marR="68583" marT="0" marB="0"/>
                </a:tc>
                <a:tc>
                  <a:txBody>
                    <a:bodyPr/>
                    <a:lstStyle/>
                    <a:p>
                      <a:pPr>
                        <a:spcAft>
                          <a:spcPts val="0"/>
                        </a:spcAft>
                      </a:pPr>
                      <a:r>
                        <a:rPr lang="ru-RU" sz="2000">
                          <a:effectLst/>
                        </a:rPr>
                        <a:t>слово Х</a:t>
                      </a:r>
                      <a:endParaRPr lang="en-GB" sz="2000">
                        <a:effectLst/>
                        <a:latin typeface="Times New Roman"/>
                        <a:ea typeface="Times New Roman"/>
                      </a:endParaRPr>
                    </a:p>
                  </a:txBody>
                  <a:tcPr marL="68583" marR="68583" marT="0" marB="0"/>
                </a:tc>
                <a:tc>
                  <a:txBody>
                    <a:bodyPr/>
                    <a:lstStyle/>
                    <a:p>
                      <a:pPr>
                        <a:spcAft>
                          <a:spcPts val="0"/>
                        </a:spcAft>
                      </a:pPr>
                      <a:r>
                        <a:rPr lang="ru-RU" sz="2000">
                          <a:effectLst/>
                        </a:rPr>
                        <a:t>слово</a:t>
                      </a:r>
                      <a:r>
                        <a:rPr lang="en-US" sz="2000">
                          <a:effectLst/>
                        </a:rPr>
                        <a:t> У</a:t>
                      </a:r>
                      <a:endParaRPr lang="en-GB" sz="2000">
                        <a:effectLst/>
                        <a:latin typeface="Times New Roman"/>
                        <a:ea typeface="Times New Roman"/>
                      </a:endParaRPr>
                    </a:p>
                  </a:txBody>
                  <a:tcPr marL="68583" marR="68583" marT="0" marB="0"/>
                </a:tc>
                <a:tc gridSpan="2">
                  <a:txBody>
                    <a:bodyPr/>
                    <a:lstStyle/>
                    <a:p>
                      <a:pPr algn="ctr">
                        <a:spcAft>
                          <a:spcPts val="0"/>
                        </a:spcAft>
                      </a:pPr>
                      <a:r>
                        <a:rPr lang="en-US" sz="2000">
                          <a:effectLst/>
                        </a:rPr>
                        <a:t>separation</a:t>
                      </a:r>
                      <a:endParaRPr lang="en-GB" sz="2000">
                        <a:effectLst/>
                        <a:latin typeface="Times New Roman"/>
                        <a:ea typeface="Times New Roman"/>
                      </a:endParaRPr>
                    </a:p>
                  </a:txBody>
                  <a:tcPr marL="68583" marR="68583" marT="0" marB="0"/>
                </a:tc>
                <a:tc hMerge="1">
                  <a:txBody>
                    <a:bodyPr/>
                    <a:lstStyle/>
                    <a:p>
                      <a:endParaRPr lang="en-GB"/>
                    </a:p>
                  </a:txBody>
                  <a:tcPr/>
                </a:tc>
                <a:extLst>
                  <a:ext uri="{0D108BD9-81ED-4DB2-BD59-A6C34878D82A}">
                    <a16:rowId xmlns:a16="http://schemas.microsoft.com/office/drawing/2014/main" val="10000"/>
                  </a:ext>
                </a:extLst>
              </a:tr>
              <a:tr h="366137">
                <a:tc>
                  <a:txBody>
                    <a:bodyPr/>
                    <a:lstStyle/>
                    <a:p>
                      <a:pPr>
                        <a:spcAft>
                          <a:spcPts val="0"/>
                        </a:spcAft>
                      </a:pPr>
                      <a:r>
                        <a:rPr lang="en-US" sz="2000" dirty="0">
                          <a:effectLst/>
                        </a:rPr>
                        <a:t> </a:t>
                      </a:r>
                      <a:endParaRPr lang="en-GB" sz="2000" dirty="0">
                        <a:effectLst/>
                        <a:latin typeface="Times New Roman"/>
                        <a:ea typeface="Times New Roman"/>
                      </a:endParaRPr>
                    </a:p>
                  </a:txBody>
                  <a:tcPr marL="68583" marR="68583" marT="0" marB="0"/>
                </a:tc>
                <a:tc>
                  <a:txBody>
                    <a:bodyPr/>
                    <a:lstStyle/>
                    <a:p>
                      <a:pPr>
                        <a:spcAft>
                          <a:spcPts val="0"/>
                        </a:spcAft>
                      </a:pPr>
                      <a:r>
                        <a:rPr lang="en-US" sz="2000" dirty="0">
                          <a:effectLst/>
                        </a:rPr>
                        <a:t> </a:t>
                      </a:r>
                      <a:endParaRPr lang="en-GB" sz="2000" dirty="0">
                        <a:effectLst/>
                        <a:latin typeface="Times New Roman"/>
                        <a:ea typeface="Times New Roman"/>
                      </a:endParaRPr>
                    </a:p>
                  </a:txBody>
                  <a:tcPr marL="68583" marR="68583" marT="0" marB="0"/>
                </a:tc>
                <a:tc>
                  <a:txBody>
                    <a:bodyPr/>
                    <a:lstStyle/>
                    <a:p>
                      <a:pPr>
                        <a:spcAft>
                          <a:spcPts val="0"/>
                        </a:spcAft>
                      </a:pPr>
                      <a:r>
                        <a:rPr lang="en-US" sz="2000">
                          <a:effectLst/>
                        </a:rPr>
                        <a:t> </a:t>
                      </a:r>
                      <a:endParaRPr lang="en-GB" sz="2000">
                        <a:effectLst/>
                        <a:latin typeface="Times New Roman"/>
                        <a:ea typeface="Times New Roman"/>
                      </a:endParaRPr>
                    </a:p>
                  </a:txBody>
                  <a:tcPr marL="68583" marR="68583" marT="0" marB="0"/>
                </a:tc>
                <a:tc>
                  <a:txBody>
                    <a:bodyPr/>
                    <a:lstStyle/>
                    <a:p>
                      <a:pPr>
                        <a:spcAft>
                          <a:spcPts val="0"/>
                        </a:spcAft>
                      </a:pPr>
                      <a:r>
                        <a:rPr lang="ru-RU" sz="2000">
                          <a:effectLst/>
                        </a:rPr>
                        <a:t>среднее</a:t>
                      </a:r>
                      <a:endParaRPr lang="en-GB" sz="2000">
                        <a:effectLst/>
                        <a:latin typeface="Times New Roman"/>
                        <a:ea typeface="Times New Roman"/>
                      </a:endParaRPr>
                    </a:p>
                  </a:txBody>
                  <a:tcPr marL="68583" marR="68583" marT="0" marB="0"/>
                </a:tc>
                <a:tc>
                  <a:txBody>
                    <a:bodyPr/>
                    <a:lstStyle/>
                    <a:p>
                      <a:pPr>
                        <a:spcAft>
                          <a:spcPts val="0"/>
                        </a:spcAft>
                      </a:pPr>
                      <a:r>
                        <a:rPr lang="ru-RU" sz="2000" dirty="0">
                          <a:effectLst/>
                        </a:rPr>
                        <a:t>дисперсия</a:t>
                      </a:r>
                      <a:endParaRPr lang="en-GB" sz="2000" dirty="0">
                        <a:effectLst/>
                        <a:latin typeface="Times New Roman"/>
                        <a:ea typeface="Times New Roman"/>
                      </a:endParaRPr>
                    </a:p>
                  </a:txBody>
                  <a:tcPr marL="68583" marR="68583" marT="0" marB="0"/>
                </a:tc>
                <a:extLst>
                  <a:ext uri="{0D108BD9-81ED-4DB2-BD59-A6C34878D82A}">
                    <a16:rowId xmlns:a16="http://schemas.microsoft.com/office/drawing/2014/main" val="10001"/>
                  </a:ext>
                </a:extLst>
              </a:tr>
              <a:tr h="1098415">
                <a:tc>
                  <a:txBody>
                    <a:bodyPr/>
                    <a:lstStyle/>
                    <a:p>
                      <a:pPr>
                        <a:spcAft>
                          <a:spcPts val="0"/>
                        </a:spcAft>
                        <a:tabLst>
                          <a:tab pos="2637155" algn="ctr"/>
                          <a:tab pos="5274310" algn="r"/>
                          <a:tab pos="457200" algn="l"/>
                        </a:tabLst>
                      </a:pPr>
                      <a:r>
                        <a:rPr lang="ru-RU" sz="2000">
                          <a:effectLst/>
                        </a:rPr>
                        <a:t>устойчивые словосочетания</a:t>
                      </a:r>
                      <a:endParaRPr lang="en-GB" sz="2000">
                        <a:effectLst/>
                      </a:endParaRPr>
                    </a:p>
                    <a:p>
                      <a:pPr>
                        <a:spcAft>
                          <a:spcPts val="0"/>
                        </a:spcAft>
                      </a:pPr>
                      <a:r>
                        <a:rPr lang="en-US" sz="2000">
                          <a:effectLst/>
                        </a:rPr>
                        <a:t>fixed</a:t>
                      </a:r>
                      <a:endParaRPr lang="en-GB" sz="2000">
                        <a:effectLst/>
                        <a:latin typeface="Times New Roman"/>
                        <a:ea typeface="Times New Roman"/>
                      </a:endParaRPr>
                    </a:p>
                  </a:txBody>
                  <a:tcPr marL="68583" marR="68583" marT="0" marB="0"/>
                </a:tc>
                <a:tc>
                  <a:txBody>
                    <a:bodyPr/>
                    <a:lstStyle/>
                    <a:p>
                      <a:pPr>
                        <a:spcAft>
                          <a:spcPts val="0"/>
                        </a:spcAft>
                      </a:pPr>
                      <a:r>
                        <a:rPr lang="en-US" sz="2000" dirty="0">
                          <a:effectLst/>
                        </a:rPr>
                        <a:t>bread</a:t>
                      </a:r>
                      <a:endParaRPr lang="en-GB" sz="2000" dirty="0">
                        <a:effectLst/>
                      </a:endParaRPr>
                    </a:p>
                    <a:p>
                      <a:pPr>
                        <a:spcAft>
                          <a:spcPts val="0"/>
                        </a:spcAft>
                      </a:pPr>
                      <a:r>
                        <a:rPr lang="en-US" sz="2000" dirty="0">
                          <a:effectLst/>
                        </a:rPr>
                        <a:t>drink</a:t>
                      </a:r>
                      <a:endParaRPr lang="en-GB" sz="2000" dirty="0">
                        <a:effectLst/>
                        <a:latin typeface="Times New Roman"/>
                        <a:ea typeface="Times New Roman"/>
                      </a:endParaRPr>
                    </a:p>
                  </a:txBody>
                  <a:tcPr marL="68583" marR="68583" marT="0" marB="0"/>
                </a:tc>
                <a:tc>
                  <a:txBody>
                    <a:bodyPr/>
                    <a:lstStyle/>
                    <a:p>
                      <a:pPr>
                        <a:spcAft>
                          <a:spcPts val="0"/>
                        </a:spcAft>
                      </a:pPr>
                      <a:r>
                        <a:rPr lang="en-US" sz="2000" dirty="0">
                          <a:effectLst/>
                        </a:rPr>
                        <a:t>butter</a:t>
                      </a:r>
                      <a:endParaRPr lang="en-GB" sz="2000" dirty="0">
                        <a:effectLst/>
                      </a:endParaRPr>
                    </a:p>
                    <a:p>
                      <a:pPr>
                        <a:spcAft>
                          <a:spcPts val="0"/>
                        </a:spcAft>
                      </a:pPr>
                      <a:r>
                        <a:rPr lang="en-US" sz="2000" dirty="0">
                          <a:effectLst/>
                        </a:rPr>
                        <a:t>drive</a:t>
                      </a:r>
                      <a:endParaRPr lang="en-GB" sz="2000" dirty="0">
                        <a:effectLst/>
                        <a:latin typeface="Times New Roman"/>
                        <a:ea typeface="Times New Roman"/>
                      </a:endParaRPr>
                    </a:p>
                  </a:txBody>
                  <a:tcPr marL="68583" marR="68583" marT="0" marB="0"/>
                </a:tc>
                <a:tc>
                  <a:txBody>
                    <a:bodyPr/>
                    <a:lstStyle/>
                    <a:p>
                      <a:pPr>
                        <a:spcAft>
                          <a:spcPts val="0"/>
                        </a:spcAft>
                      </a:pPr>
                      <a:r>
                        <a:rPr lang="ru-RU" sz="2000">
                          <a:effectLst/>
                        </a:rPr>
                        <a:t>2.00</a:t>
                      </a:r>
                      <a:endParaRPr lang="en-GB" sz="2000">
                        <a:effectLst/>
                      </a:endParaRPr>
                    </a:p>
                    <a:p>
                      <a:pPr>
                        <a:spcAft>
                          <a:spcPts val="0"/>
                        </a:spcAft>
                      </a:pPr>
                      <a:r>
                        <a:rPr lang="ru-RU" sz="2000">
                          <a:effectLst/>
                        </a:rPr>
                        <a:t>2.00</a:t>
                      </a:r>
                      <a:endParaRPr lang="en-GB" sz="2000">
                        <a:effectLst/>
                        <a:latin typeface="Times New Roman"/>
                        <a:ea typeface="Times New Roman"/>
                      </a:endParaRPr>
                    </a:p>
                  </a:txBody>
                  <a:tcPr marL="68583" marR="68583" marT="0" marB="0"/>
                </a:tc>
                <a:tc>
                  <a:txBody>
                    <a:bodyPr/>
                    <a:lstStyle/>
                    <a:p>
                      <a:pPr>
                        <a:spcAft>
                          <a:spcPts val="0"/>
                        </a:spcAft>
                      </a:pPr>
                      <a:r>
                        <a:rPr lang="ru-RU" sz="2000">
                          <a:effectLst/>
                        </a:rPr>
                        <a:t>0.00</a:t>
                      </a:r>
                      <a:endParaRPr lang="en-GB" sz="2000">
                        <a:effectLst/>
                      </a:endParaRPr>
                    </a:p>
                    <a:p>
                      <a:pPr>
                        <a:spcAft>
                          <a:spcPts val="0"/>
                        </a:spcAft>
                      </a:pPr>
                      <a:r>
                        <a:rPr lang="ru-RU" sz="2000">
                          <a:effectLst/>
                        </a:rPr>
                        <a:t>0.00</a:t>
                      </a:r>
                      <a:endParaRPr lang="en-GB" sz="2000">
                        <a:effectLst/>
                        <a:latin typeface="Times New Roman"/>
                        <a:ea typeface="Times New Roman"/>
                      </a:endParaRPr>
                    </a:p>
                  </a:txBody>
                  <a:tcPr marL="68583" marR="68583" marT="0" marB="0"/>
                </a:tc>
                <a:extLst>
                  <a:ext uri="{0D108BD9-81ED-4DB2-BD59-A6C34878D82A}">
                    <a16:rowId xmlns:a16="http://schemas.microsoft.com/office/drawing/2014/main" val="10002"/>
                  </a:ext>
                </a:extLst>
              </a:tr>
              <a:tr h="914643">
                <a:tc>
                  <a:txBody>
                    <a:bodyPr/>
                    <a:lstStyle/>
                    <a:p>
                      <a:pPr>
                        <a:spcAft>
                          <a:spcPts val="0"/>
                        </a:spcAft>
                      </a:pPr>
                      <a:r>
                        <a:rPr lang="ru-RU" sz="2000">
                          <a:effectLst/>
                        </a:rPr>
                        <a:t>сложные понятия</a:t>
                      </a:r>
                      <a:endParaRPr lang="en-GB" sz="2000">
                        <a:effectLst/>
                      </a:endParaRPr>
                    </a:p>
                    <a:p>
                      <a:pPr>
                        <a:spcAft>
                          <a:spcPts val="0"/>
                        </a:spcAft>
                      </a:pPr>
                      <a:r>
                        <a:rPr lang="en-US" sz="2000">
                          <a:effectLst/>
                        </a:rPr>
                        <a:t>compound</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computer</a:t>
                      </a:r>
                      <a:endParaRPr lang="en-GB" sz="2000">
                        <a:effectLst/>
                      </a:endParaRPr>
                    </a:p>
                    <a:p>
                      <a:pPr>
                        <a:spcAft>
                          <a:spcPts val="0"/>
                        </a:spcAft>
                      </a:pPr>
                      <a:r>
                        <a:rPr lang="en-US" sz="2000">
                          <a:effectLst/>
                        </a:rPr>
                        <a:t>United </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scientist</a:t>
                      </a:r>
                      <a:endParaRPr lang="en-GB" sz="2000">
                        <a:effectLst/>
                      </a:endParaRPr>
                    </a:p>
                    <a:p>
                      <a:pPr>
                        <a:spcAft>
                          <a:spcPts val="0"/>
                        </a:spcAft>
                      </a:pPr>
                      <a:r>
                        <a:rPr lang="en-US" sz="2000">
                          <a:effectLst/>
                        </a:rPr>
                        <a:t>States</a:t>
                      </a:r>
                      <a:endParaRPr lang="en-GB" sz="2000">
                        <a:effectLst/>
                        <a:latin typeface="Times New Roman"/>
                        <a:ea typeface="Times New Roman"/>
                      </a:endParaRPr>
                    </a:p>
                  </a:txBody>
                  <a:tcPr marL="68583" marR="68583" marT="0" marB="0"/>
                </a:tc>
                <a:tc>
                  <a:txBody>
                    <a:bodyPr/>
                    <a:lstStyle/>
                    <a:p>
                      <a:pPr>
                        <a:spcAft>
                          <a:spcPts val="0"/>
                        </a:spcAft>
                      </a:pPr>
                      <a:r>
                        <a:rPr lang="en-US" sz="2000" dirty="0">
                          <a:effectLst/>
                        </a:rPr>
                        <a:t>1.12</a:t>
                      </a:r>
                      <a:endParaRPr lang="en-GB" sz="2000" dirty="0">
                        <a:effectLst/>
                      </a:endParaRPr>
                    </a:p>
                    <a:p>
                      <a:pPr>
                        <a:spcAft>
                          <a:spcPts val="0"/>
                        </a:spcAft>
                      </a:pPr>
                      <a:r>
                        <a:rPr lang="en-US" sz="2000" dirty="0">
                          <a:effectLst/>
                        </a:rPr>
                        <a:t>0.98</a:t>
                      </a:r>
                      <a:endParaRPr lang="en-GB" sz="2000" dirty="0">
                        <a:effectLst/>
                        <a:latin typeface="Times New Roman"/>
                        <a:ea typeface="Times New Roman"/>
                      </a:endParaRPr>
                    </a:p>
                  </a:txBody>
                  <a:tcPr marL="68583" marR="68583" marT="0" marB="0"/>
                </a:tc>
                <a:tc>
                  <a:txBody>
                    <a:bodyPr/>
                    <a:lstStyle/>
                    <a:p>
                      <a:pPr>
                        <a:spcAft>
                          <a:spcPts val="0"/>
                        </a:spcAft>
                      </a:pPr>
                      <a:r>
                        <a:rPr lang="en-US" sz="2000">
                          <a:effectLst/>
                        </a:rPr>
                        <a:t>0.10</a:t>
                      </a:r>
                      <a:endParaRPr lang="en-GB" sz="2000">
                        <a:effectLst/>
                      </a:endParaRPr>
                    </a:p>
                    <a:p>
                      <a:pPr>
                        <a:spcAft>
                          <a:spcPts val="0"/>
                        </a:spcAft>
                      </a:pPr>
                      <a:r>
                        <a:rPr lang="en-US" sz="2000">
                          <a:effectLst/>
                        </a:rPr>
                        <a:t>0.14</a:t>
                      </a:r>
                      <a:endParaRPr lang="en-GB" sz="2000">
                        <a:effectLst/>
                        <a:latin typeface="Times New Roman"/>
                        <a:ea typeface="Times New Roman"/>
                      </a:endParaRPr>
                    </a:p>
                  </a:txBody>
                  <a:tcPr marL="68583" marR="68583" marT="0" marB="0"/>
                </a:tc>
                <a:extLst>
                  <a:ext uri="{0D108BD9-81ED-4DB2-BD59-A6C34878D82A}">
                    <a16:rowId xmlns:a16="http://schemas.microsoft.com/office/drawing/2014/main" val="10003"/>
                  </a:ext>
                </a:extLst>
              </a:tr>
              <a:tr h="732276">
                <a:tc>
                  <a:txBody>
                    <a:bodyPr/>
                    <a:lstStyle/>
                    <a:p>
                      <a:pPr>
                        <a:spcAft>
                          <a:spcPts val="0"/>
                        </a:spcAft>
                      </a:pPr>
                      <a:r>
                        <a:rPr lang="en-US" sz="2000">
                          <a:effectLst/>
                        </a:rPr>
                        <a:t>semantic</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man</a:t>
                      </a:r>
                      <a:endParaRPr lang="en-GB" sz="2000">
                        <a:effectLst/>
                      </a:endParaRPr>
                    </a:p>
                    <a:p>
                      <a:pPr>
                        <a:spcAft>
                          <a:spcPts val="0"/>
                        </a:spcAft>
                      </a:pPr>
                      <a:r>
                        <a:rPr lang="en-US" sz="2000">
                          <a:effectLst/>
                        </a:rPr>
                        <a:t>man</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woman</a:t>
                      </a:r>
                      <a:endParaRPr lang="en-GB" sz="2000">
                        <a:effectLst/>
                      </a:endParaRPr>
                    </a:p>
                    <a:p>
                      <a:pPr>
                        <a:spcAft>
                          <a:spcPts val="0"/>
                        </a:spcAft>
                      </a:pPr>
                      <a:r>
                        <a:rPr lang="en-US" sz="2000">
                          <a:effectLst/>
                        </a:rPr>
                        <a:t>women</a:t>
                      </a:r>
                      <a:endParaRPr lang="en-GB" sz="2000">
                        <a:effectLst/>
                        <a:latin typeface="Times New Roman"/>
                        <a:ea typeface="Times New Roman"/>
                      </a:endParaRPr>
                    </a:p>
                  </a:txBody>
                  <a:tcPr marL="68583" marR="68583" marT="0" marB="0"/>
                </a:tc>
                <a:tc>
                  <a:txBody>
                    <a:bodyPr/>
                    <a:lstStyle/>
                    <a:p>
                      <a:pPr>
                        <a:spcAft>
                          <a:spcPts val="0"/>
                        </a:spcAft>
                      </a:pPr>
                      <a:r>
                        <a:rPr lang="en-US" sz="2000" dirty="0">
                          <a:effectLst/>
                        </a:rPr>
                        <a:t>1.46</a:t>
                      </a:r>
                      <a:endParaRPr lang="en-GB" sz="2000" dirty="0">
                        <a:effectLst/>
                      </a:endParaRPr>
                    </a:p>
                    <a:p>
                      <a:pPr>
                        <a:spcAft>
                          <a:spcPts val="0"/>
                        </a:spcAft>
                      </a:pPr>
                      <a:r>
                        <a:rPr lang="en-US" sz="2000" dirty="0">
                          <a:effectLst/>
                        </a:rPr>
                        <a:t>-0.12</a:t>
                      </a:r>
                      <a:endParaRPr lang="en-GB" sz="2000" dirty="0">
                        <a:effectLst/>
                        <a:latin typeface="Times New Roman"/>
                        <a:ea typeface="Times New Roman"/>
                      </a:endParaRPr>
                    </a:p>
                  </a:txBody>
                  <a:tcPr marL="68583" marR="68583" marT="0" marB="0"/>
                </a:tc>
                <a:tc>
                  <a:txBody>
                    <a:bodyPr/>
                    <a:lstStyle/>
                    <a:p>
                      <a:pPr>
                        <a:spcAft>
                          <a:spcPts val="0"/>
                        </a:spcAft>
                      </a:pPr>
                      <a:r>
                        <a:rPr lang="en-US" sz="2000">
                          <a:effectLst/>
                        </a:rPr>
                        <a:t>8.07</a:t>
                      </a:r>
                      <a:endParaRPr lang="en-GB" sz="2000">
                        <a:effectLst/>
                      </a:endParaRPr>
                    </a:p>
                    <a:p>
                      <a:pPr>
                        <a:spcAft>
                          <a:spcPts val="0"/>
                        </a:spcAft>
                      </a:pPr>
                      <a:r>
                        <a:rPr lang="en-US" sz="2000">
                          <a:effectLst/>
                        </a:rPr>
                        <a:t>13.08</a:t>
                      </a:r>
                      <a:endParaRPr lang="en-GB" sz="2000">
                        <a:effectLst/>
                        <a:latin typeface="Times New Roman"/>
                        <a:ea typeface="Times New Roman"/>
                      </a:endParaRPr>
                    </a:p>
                  </a:txBody>
                  <a:tcPr marL="68583" marR="68583" marT="0" marB="0"/>
                </a:tc>
                <a:extLst>
                  <a:ext uri="{0D108BD9-81ED-4DB2-BD59-A6C34878D82A}">
                    <a16:rowId xmlns:a16="http://schemas.microsoft.com/office/drawing/2014/main" val="10004"/>
                  </a:ext>
                </a:extLst>
              </a:tr>
              <a:tr h="1098415">
                <a:tc>
                  <a:txBody>
                    <a:bodyPr/>
                    <a:lstStyle/>
                    <a:p>
                      <a:pPr>
                        <a:spcAft>
                          <a:spcPts val="0"/>
                        </a:spcAft>
                      </a:pPr>
                      <a:r>
                        <a:rPr lang="en-US" sz="2000">
                          <a:effectLst/>
                        </a:rPr>
                        <a:t>lexical</a:t>
                      </a:r>
                      <a:endParaRPr lang="en-GB" sz="2000">
                        <a:effectLst/>
                      </a:endParaRPr>
                    </a:p>
                    <a:p>
                      <a:pPr>
                        <a:spcAft>
                          <a:spcPts val="0"/>
                        </a:spcAft>
                      </a:pPr>
                      <a:r>
                        <a:rPr lang="en-US" sz="2000">
                          <a:effectLst/>
                        </a:rPr>
                        <a:t> </a:t>
                      </a:r>
                      <a:endParaRPr lang="en-GB" sz="2000">
                        <a:effectLst/>
                      </a:endParaRPr>
                    </a:p>
                    <a:p>
                      <a:pPr>
                        <a:spcAft>
                          <a:spcPts val="0"/>
                        </a:spcAft>
                      </a:pPr>
                      <a:r>
                        <a:rPr lang="en-US" sz="2000">
                          <a:effectLst/>
                        </a:rPr>
                        <a:t> </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refrainig</a:t>
                      </a:r>
                      <a:endParaRPr lang="en-GB" sz="2000">
                        <a:effectLst/>
                      </a:endParaRPr>
                    </a:p>
                    <a:p>
                      <a:pPr>
                        <a:spcAft>
                          <a:spcPts val="0"/>
                        </a:spcAft>
                      </a:pPr>
                      <a:r>
                        <a:rPr lang="en-US" sz="2000">
                          <a:effectLst/>
                        </a:rPr>
                        <a:t>coming</a:t>
                      </a:r>
                      <a:endParaRPr lang="en-GB" sz="2000">
                        <a:effectLst/>
                      </a:endParaRPr>
                    </a:p>
                    <a:p>
                      <a:pPr>
                        <a:spcAft>
                          <a:spcPts val="0"/>
                        </a:spcAft>
                      </a:pPr>
                      <a:r>
                        <a:rPr lang="en-US" sz="2000">
                          <a:effectLst/>
                        </a:rPr>
                        <a:t>keeping</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from</a:t>
                      </a:r>
                      <a:endParaRPr lang="en-GB" sz="2000">
                        <a:effectLst/>
                      </a:endParaRPr>
                    </a:p>
                    <a:p>
                      <a:pPr>
                        <a:spcAft>
                          <a:spcPts val="0"/>
                        </a:spcAft>
                      </a:pPr>
                      <a:r>
                        <a:rPr lang="en-US" sz="2000">
                          <a:effectLst/>
                        </a:rPr>
                        <a:t>from</a:t>
                      </a:r>
                      <a:endParaRPr lang="en-GB" sz="2000">
                        <a:effectLst/>
                      </a:endParaRPr>
                    </a:p>
                    <a:p>
                      <a:pPr>
                        <a:spcAft>
                          <a:spcPts val="0"/>
                        </a:spcAft>
                      </a:pPr>
                      <a:r>
                        <a:rPr lang="en-US" sz="2000">
                          <a:effectLst/>
                        </a:rPr>
                        <a:t>from</a:t>
                      </a:r>
                      <a:endParaRPr lang="en-GB" sz="2000">
                        <a:effectLst/>
                        <a:latin typeface="Times New Roman"/>
                        <a:ea typeface="Times New Roman"/>
                      </a:endParaRPr>
                    </a:p>
                  </a:txBody>
                  <a:tcPr marL="68583" marR="68583" marT="0" marB="0"/>
                </a:tc>
                <a:tc>
                  <a:txBody>
                    <a:bodyPr/>
                    <a:lstStyle/>
                    <a:p>
                      <a:pPr>
                        <a:spcAft>
                          <a:spcPts val="0"/>
                        </a:spcAft>
                      </a:pPr>
                      <a:r>
                        <a:rPr lang="ru-RU" sz="2000" dirty="0">
                          <a:effectLst/>
                        </a:rPr>
                        <a:t>1.11</a:t>
                      </a:r>
                      <a:endParaRPr lang="en-GB" sz="2000" dirty="0">
                        <a:effectLst/>
                      </a:endParaRPr>
                    </a:p>
                    <a:p>
                      <a:pPr>
                        <a:spcAft>
                          <a:spcPts val="0"/>
                        </a:spcAft>
                      </a:pPr>
                      <a:r>
                        <a:rPr lang="ru-RU" sz="2000" dirty="0">
                          <a:effectLst/>
                        </a:rPr>
                        <a:t>0.83</a:t>
                      </a:r>
                      <a:endParaRPr lang="en-GB" sz="2000" dirty="0">
                        <a:effectLst/>
                      </a:endParaRPr>
                    </a:p>
                    <a:p>
                      <a:pPr>
                        <a:spcAft>
                          <a:spcPts val="0"/>
                        </a:spcAft>
                      </a:pPr>
                      <a:r>
                        <a:rPr lang="ru-RU" sz="2000" dirty="0">
                          <a:effectLst/>
                        </a:rPr>
                        <a:t>2.14</a:t>
                      </a:r>
                      <a:endParaRPr lang="en-GB" sz="2000" dirty="0">
                        <a:effectLst/>
                        <a:latin typeface="Times New Roman"/>
                        <a:ea typeface="Times New Roman"/>
                      </a:endParaRPr>
                    </a:p>
                  </a:txBody>
                  <a:tcPr marL="68583" marR="68583" marT="0" marB="0"/>
                </a:tc>
                <a:tc>
                  <a:txBody>
                    <a:bodyPr/>
                    <a:lstStyle/>
                    <a:p>
                      <a:pPr>
                        <a:spcAft>
                          <a:spcPts val="0"/>
                        </a:spcAft>
                      </a:pPr>
                      <a:r>
                        <a:rPr lang="ru-RU" sz="2000" dirty="0">
                          <a:effectLst/>
                        </a:rPr>
                        <a:t>0.20</a:t>
                      </a:r>
                      <a:endParaRPr lang="en-GB" sz="2000" dirty="0">
                        <a:effectLst/>
                      </a:endParaRPr>
                    </a:p>
                    <a:p>
                      <a:pPr>
                        <a:spcAft>
                          <a:spcPts val="0"/>
                        </a:spcAft>
                      </a:pPr>
                      <a:r>
                        <a:rPr lang="ru-RU" sz="2000" dirty="0">
                          <a:effectLst/>
                        </a:rPr>
                        <a:t>2.89</a:t>
                      </a:r>
                      <a:endParaRPr lang="en-GB" sz="2000" dirty="0">
                        <a:effectLst/>
                      </a:endParaRPr>
                    </a:p>
                    <a:p>
                      <a:pPr>
                        <a:spcAft>
                          <a:spcPts val="0"/>
                        </a:spcAft>
                      </a:pPr>
                      <a:r>
                        <a:rPr lang="ru-RU" sz="2000" dirty="0">
                          <a:effectLst/>
                        </a:rPr>
                        <a:t>5.53</a:t>
                      </a:r>
                      <a:endParaRPr lang="en-GB" sz="2000" dirty="0">
                        <a:effectLst/>
                        <a:latin typeface="Times New Roman"/>
                        <a:ea typeface="Times New Roman"/>
                      </a:endParaRPr>
                    </a:p>
                  </a:txBody>
                  <a:tcPr marL="68583" marR="68583" marT="0" marB="0"/>
                </a:tc>
                <a:extLst>
                  <a:ext uri="{0D108BD9-81ED-4DB2-BD59-A6C34878D82A}">
                    <a16:rowId xmlns:a16="http://schemas.microsoft.com/office/drawing/2014/main" val="10005"/>
                  </a:ext>
                </a:extLst>
              </a:tr>
            </a:tbl>
          </a:graphicData>
        </a:graphic>
      </p:graphicFrame>
      <p:sp>
        <p:nvSpPr>
          <p:cNvPr id="4" name="Дата 3"/>
          <p:cNvSpPr>
            <a:spLocks noGrp="1"/>
          </p:cNvSpPr>
          <p:nvPr>
            <p:ph type="dt" sz="quarter" idx="4294967295"/>
          </p:nvPr>
        </p:nvSpPr>
        <p:spPr>
          <a:xfrm>
            <a:off x="0" y="6356350"/>
            <a:ext cx="2133600" cy="365125"/>
          </a:xfrm>
        </p:spPr>
        <p:txBody>
          <a:bodyPr/>
          <a:lstStyle/>
          <a:p>
            <a:pPr>
              <a:defRPr/>
            </a:pPr>
            <a:fld id="{0FAC1384-08DC-476F-AC83-10526BDBECA0}" type="datetime1">
              <a:rPr lang="en-US" altLang="en-US"/>
              <a:pPr>
                <a:defRPr/>
              </a:pPr>
              <a:t>12/19/2018</a:t>
            </a:fld>
            <a:endParaRPr lang="en-US" altLang="en-US"/>
          </a:p>
        </p:txBody>
      </p:sp>
      <p:sp>
        <p:nvSpPr>
          <p:cNvPr id="14" name="Rectangle 2"/>
          <p:cNvSpPr txBox="1">
            <a:spLocks noChangeArrowheads="1"/>
          </p:cNvSpPr>
          <p:nvPr/>
        </p:nvSpPr>
        <p:spPr bwMode="auto">
          <a:xfrm>
            <a:off x="1763688" y="228600"/>
            <a:ext cx="7045325" cy="523220"/>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smtClean="0"/>
              <a:t>Дисперсия позиции </a:t>
            </a:r>
            <a:r>
              <a:rPr lang="ru-RU" altLang="en-US" sz="2800" dirty="0" err="1" smtClean="0"/>
              <a:t>коллоката</a:t>
            </a:r>
            <a:endParaRPr lang="ru-RU" altLang="en-US" sz="2800"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sz="quarter" idx="10"/>
          </p:nvPr>
        </p:nvSpPr>
        <p:spPr/>
        <p:txBody>
          <a:bodyPr rtlCol="0">
            <a:normAutofit fontScale="92500" lnSpcReduction="20000"/>
          </a:bodyPr>
          <a:lstStyle/>
          <a:p>
            <a:pPr marL="0" indent="0" eaLnBrk="1" fontAlgn="auto" hangingPunct="1">
              <a:spcAft>
                <a:spcPts val="0"/>
              </a:spcAft>
              <a:buFont typeface="Verdana" panose="020B0604030504040204" pitchFamily="34" charset="0"/>
              <a:buNone/>
              <a:defRPr/>
            </a:pPr>
            <a:r>
              <a:rPr lang="ru-RU" sz="2800" dirty="0" smtClean="0">
                <a:latin typeface="Times New Roman" panose="02020603050405020304" pitchFamily="18" charset="0"/>
                <a:cs typeface="Times New Roman" panose="02020603050405020304" pitchFamily="18" charset="0"/>
              </a:rPr>
              <a:t>Фразеологические сращения (смысл выражения не восстанавливается по смыслу компонентов): </a:t>
            </a:r>
            <a:r>
              <a:rPr lang="ru-RU" sz="2800" i="1" dirty="0" smtClean="0">
                <a:latin typeface="Times New Roman" panose="02020603050405020304" pitchFamily="18" charset="0"/>
                <a:cs typeface="Times New Roman" panose="02020603050405020304" pitchFamily="18" charset="0"/>
              </a:rPr>
              <a:t>и был таков, бить баклуши, собаку съел </a:t>
            </a:r>
          </a:p>
          <a:p>
            <a:pPr marL="0" indent="0" eaLnBrk="1" fontAlgn="auto" hangingPunct="1">
              <a:spcAft>
                <a:spcPts val="0"/>
              </a:spcAft>
              <a:buFont typeface="Verdana" panose="020B0604030504040204" pitchFamily="34" charset="0"/>
              <a:buNone/>
              <a:defRPr/>
            </a:pPr>
            <a:r>
              <a:rPr lang="ru-RU" sz="2800" dirty="0" smtClean="0">
                <a:latin typeface="Times New Roman" panose="02020603050405020304" pitchFamily="18" charset="0"/>
                <a:cs typeface="Times New Roman" panose="02020603050405020304" pitchFamily="18" charset="0"/>
              </a:rPr>
              <a:t>фразеологические единства (значения мотивированы значениями компонентов): </a:t>
            </a:r>
            <a:r>
              <a:rPr lang="ru-RU" sz="2800" i="1" dirty="0">
                <a:latin typeface="Times New Roman" panose="02020603050405020304" pitchFamily="18" charset="0"/>
                <a:cs typeface="Times New Roman" panose="02020603050405020304" pitchFamily="18" charset="0"/>
              </a:rPr>
              <a:t>бабье </a:t>
            </a:r>
            <a:r>
              <a:rPr lang="ru-RU" sz="2800" i="1" dirty="0" smtClean="0">
                <a:latin typeface="Times New Roman" panose="02020603050405020304" pitchFamily="18" charset="0"/>
                <a:cs typeface="Times New Roman" panose="02020603050405020304" pitchFamily="18" charset="0"/>
              </a:rPr>
              <a:t>лето, брать в свои руки, тянуть лямку </a:t>
            </a:r>
            <a:endParaRPr lang="ru-RU" sz="2800" i="1"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Verdana" panose="020B0604030504040204" pitchFamily="34" charset="0"/>
              <a:buNone/>
              <a:defRPr/>
            </a:pPr>
            <a:r>
              <a:rPr lang="ru-RU" sz="2800" dirty="0">
                <a:latin typeface="Times New Roman" panose="02020603050405020304" pitchFamily="18" charset="0"/>
                <a:cs typeface="Times New Roman" panose="02020603050405020304" pitchFamily="18" charset="0"/>
              </a:rPr>
              <a:t>фразеологическими сочетаниями: </a:t>
            </a:r>
            <a:r>
              <a:rPr lang="ru-RU" sz="2800" i="1" dirty="0">
                <a:latin typeface="Times New Roman" panose="02020603050405020304" pitchFamily="18" charset="0"/>
                <a:cs typeface="Times New Roman" panose="02020603050405020304" pitchFamily="18" charset="0"/>
              </a:rPr>
              <a:t>беспробудное </a:t>
            </a:r>
            <a:r>
              <a:rPr lang="ru-RU" sz="2800" i="1" dirty="0" smtClean="0">
                <a:latin typeface="Times New Roman" panose="02020603050405020304" pitchFamily="18" charset="0"/>
                <a:cs typeface="Times New Roman" panose="02020603050405020304" pitchFamily="18" charset="0"/>
              </a:rPr>
              <a:t>пьянство, насупить брови</a:t>
            </a:r>
            <a:endParaRPr lang="ru-RU" sz="2800" i="1" dirty="0">
              <a:latin typeface="Times New Roman" panose="02020603050405020304" pitchFamily="18" charset="0"/>
              <a:cs typeface="Times New Roman" panose="02020603050405020304" pitchFamily="18" charset="0"/>
            </a:endParaRPr>
          </a:p>
          <a:p>
            <a:pPr marL="0" indent="0" algn="r" eaLnBrk="1" fontAlgn="auto" hangingPunct="1">
              <a:spcAft>
                <a:spcPts val="0"/>
              </a:spcAft>
              <a:buFont typeface="Verdana" panose="020B0604030504040204" pitchFamily="34" charset="0"/>
              <a:buNone/>
              <a:defRPr/>
            </a:pPr>
            <a:r>
              <a:rPr lang="ru-RU" sz="2400" dirty="0" err="1" smtClean="0">
                <a:latin typeface="Times New Roman" panose="02020603050405020304" pitchFamily="18" charset="0"/>
                <a:cs typeface="Times New Roman" panose="02020603050405020304" pitchFamily="18" charset="0"/>
              </a:rPr>
              <a:t>В.В.Виноградов</a:t>
            </a:r>
            <a:endParaRPr lang="ru-RU" sz="2400"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Verdana" panose="020B0604030504040204" pitchFamily="34" charset="0"/>
              <a:buNone/>
              <a:defRPr/>
            </a:pPr>
            <a:endParaRPr lang="ru-RU" sz="2800"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Verdana" panose="020B0604030504040204" pitchFamily="34" charset="0"/>
              <a:buNone/>
              <a:defRPr/>
            </a:pPr>
            <a:r>
              <a:rPr lang="en-US" sz="2800" dirty="0">
                <a:latin typeface="Times New Roman" panose="02020603050405020304" pitchFamily="18" charset="0"/>
                <a:cs typeface="Times New Roman" panose="02020603050405020304" pitchFamily="18" charset="0"/>
              </a:rPr>
              <a:t>NB: </a:t>
            </a:r>
            <a:r>
              <a:rPr lang="ru-RU" sz="2800" dirty="0">
                <a:latin typeface="Times New Roman" panose="02020603050405020304" pitchFamily="18" charset="0"/>
                <a:cs typeface="Times New Roman" panose="02020603050405020304" pitchFamily="18" charset="0"/>
              </a:rPr>
              <a:t>конструкции:</a:t>
            </a:r>
          </a:p>
          <a:p>
            <a:pPr marL="0" indent="0" eaLnBrk="1" fontAlgn="auto" hangingPunct="1">
              <a:spcAft>
                <a:spcPts val="0"/>
              </a:spcAft>
              <a:buFont typeface="Verdana" panose="020B0604030504040204" pitchFamily="34" charset="0"/>
              <a:buNone/>
              <a:defRPr/>
            </a:pPr>
            <a:r>
              <a:rPr lang="en-US" sz="2800" dirty="0">
                <a:latin typeface="Times New Roman" panose="02020603050405020304" pitchFamily="18" charset="0"/>
                <a:cs typeface="Times New Roman" panose="02020603050405020304" pitchFamily="18" charset="0"/>
              </a:rPr>
              <a:t>&lt;</a:t>
            </a:r>
            <a:r>
              <a:rPr lang="ru-RU" sz="2800" dirty="0">
                <a:latin typeface="Times New Roman" panose="02020603050405020304" pitchFamily="18" charset="0"/>
                <a:cs typeface="Times New Roman" panose="02020603050405020304" pitchFamily="18" charset="0"/>
              </a:rPr>
              <a:t>А </a:t>
            </a:r>
            <a:r>
              <a:rPr lang="en-US" sz="2800" dirty="0" err="1">
                <a:latin typeface="Times New Roman" panose="02020603050405020304" pitchFamily="18" charset="0"/>
                <a:cs typeface="Times New Roman" panose="02020603050405020304" pitchFamily="18" charset="0"/>
              </a:rPr>
              <a:t>Pronoun.Dat</a:t>
            </a:r>
            <a:r>
              <a:rPr lang="ru-RU" sz="2800" dirty="0">
                <a:latin typeface="Times New Roman" panose="02020603050405020304" pitchFamily="18" charset="0"/>
                <a:cs typeface="Times New Roman" panose="02020603050405020304" pitchFamily="18" charset="0"/>
              </a:rPr>
              <a:t> по Х-у</a:t>
            </a:r>
            <a:r>
              <a:rPr lang="en-US" sz="2800" dirty="0">
                <a:latin typeface="Times New Roman" panose="02020603050405020304" pitchFamily="18" charset="0"/>
                <a:cs typeface="Times New Roman" panose="02020603050405020304" pitchFamily="18" charset="0"/>
              </a:rPr>
              <a:t>&gt; -</a:t>
            </a:r>
            <a:r>
              <a:rPr lang="ru-RU" sz="2800" i="1" dirty="0">
                <a:latin typeface="Times New Roman" panose="02020603050405020304" pitchFamily="18" charset="0"/>
                <a:cs typeface="Times New Roman" panose="02020603050405020304" pitchFamily="18" charset="0"/>
              </a:rPr>
              <a:t>А мне по барабану</a:t>
            </a:r>
            <a:r>
              <a:rPr lang="en-US" sz="2800" i="1" dirty="0">
                <a:latin typeface="Times New Roman" panose="02020603050405020304" pitchFamily="18" charset="0"/>
                <a:cs typeface="Times New Roman" panose="02020603050405020304" pitchFamily="18" charset="0"/>
              </a:rPr>
              <a:t> </a:t>
            </a:r>
            <a:endParaRPr lang="ru-RU" sz="2800" i="1" dirty="0">
              <a:latin typeface="Times New Roman" panose="02020603050405020304" pitchFamily="18" charset="0"/>
              <a:cs typeface="Times New Roman" panose="02020603050405020304" pitchFamily="18" charset="0"/>
            </a:endParaRPr>
          </a:p>
        </p:txBody>
      </p:sp>
      <p:sp>
        <p:nvSpPr>
          <p:cNvPr id="15" name="Rectangle 2"/>
          <p:cNvSpPr>
            <a:spLocks noGrp="1" noChangeArrowheads="1"/>
          </p:cNvSpPr>
          <p:nvPr>
            <p:ph type="title" idx="4294967295"/>
          </p:nvPr>
        </p:nvSpPr>
        <p:spPr>
          <a:xfrm>
            <a:off x="1222375" y="304800"/>
            <a:ext cx="7921625" cy="587375"/>
          </a:xfrm>
        </p:spPr>
        <p:txBody>
          <a:bodyPr rtlCol="0">
            <a:normAutofit fontScale="90000"/>
          </a:bodyPr>
          <a:lstStyle/>
          <a:p>
            <a:pPr eaLnBrk="1" fontAlgn="auto" hangingPunct="1">
              <a:spcAft>
                <a:spcPts val="0"/>
              </a:spcAft>
              <a:defRPr/>
            </a:pPr>
            <a:r>
              <a:rPr lang="ru-RU" altLang="en-US" sz="4000" dirty="0" err="1">
                <a:latin typeface="Times New Roman" panose="02020603050405020304" pitchFamily="18" charset="0"/>
              </a:rPr>
              <a:t>Коллокации</a:t>
            </a:r>
            <a:r>
              <a:rPr lang="en-US" altLang="en-US" sz="4000" dirty="0">
                <a:latin typeface="Times New Roman" panose="02020603050405020304" pitchFamily="18" charset="0"/>
              </a:rPr>
              <a:t>: </a:t>
            </a:r>
            <a:r>
              <a:rPr lang="ru-RU" altLang="en-US" sz="4000" dirty="0">
                <a:latin typeface="Times New Roman" panose="02020603050405020304" pitchFamily="18" charset="0"/>
              </a:rPr>
              <a:t>ориентация </a:t>
            </a:r>
            <a:r>
              <a:rPr lang="ru-RU" altLang="en-US" sz="3600" dirty="0">
                <a:latin typeface="Times New Roman" panose="02020603050405020304" pitchFamily="18" charset="0"/>
              </a:rPr>
              <a:t>на значение</a:t>
            </a:r>
            <a:r>
              <a:rPr lang="ru-RU" altLang="en-US" sz="4000" dirty="0" smtClean="0">
                <a:latin typeface="Times New Roman" panose="02020603050405020304" pitchFamily="18" charset="0"/>
              </a:rPr>
              <a:t> </a:t>
            </a:r>
            <a:endParaRPr lang="ru-RU" altLang="en-US" sz="4000" dirty="0" smtClean="0"/>
          </a:p>
        </p:txBody>
      </p:sp>
      <p:sp>
        <p:nvSpPr>
          <p:cNvPr id="4" name="Дата 3"/>
          <p:cNvSpPr>
            <a:spLocks noGrp="1"/>
          </p:cNvSpPr>
          <p:nvPr>
            <p:ph type="dt" sz="quarter" idx="4294967295"/>
          </p:nvPr>
        </p:nvSpPr>
        <p:spPr>
          <a:xfrm>
            <a:off x="0" y="6356350"/>
            <a:ext cx="2133600" cy="365125"/>
          </a:xfrm>
        </p:spPr>
        <p:txBody>
          <a:bodyPr/>
          <a:lstStyle/>
          <a:p>
            <a:pPr>
              <a:defRPr/>
            </a:pPr>
            <a:fld id="{1B366436-2A1E-420E-A05C-336E4D61AE1F}" type="datetime1">
              <a:rPr lang="en-US" altLang="en-US"/>
              <a:pPr>
                <a:defRPr/>
              </a:pPr>
              <a:t>12/19/2018</a:t>
            </a:fld>
            <a:endParaRPr lang="en-US" altLang="en-US"/>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4"/>
          <p:cNvSpPr>
            <a:spLocks noGrp="1"/>
          </p:cNvSpPr>
          <p:nvPr>
            <p:ph sz="quarter" idx="10"/>
          </p:nvPr>
        </p:nvSpPr>
        <p:spPr>
          <a:extLst>
            <a:ext uri="{909E8E84-426E-40DD-AFC4-6F175D3DCCD1}">
              <a14:hiddenFill xmlns:a14="http://schemas.microsoft.com/office/drawing/2010/main">
                <a:gradFill rotWithShape="0">
                  <a:gsLst>
                    <a:gs pos="0">
                      <a:schemeClr val="bg1"/>
                    </a:gs>
                    <a:gs pos="100000">
                      <a:schemeClr val="accent1"/>
                    </a:gs>
                  </a:gsLst>
                  <a:path path="rect">
                    <a:fillToRect l="48000" t="48999" r="52000" b="51001"/>
                  </a:path>
                </a:gradFill>
              </a14:hiddenFill>
            </a:ext>
          </a:extLst>
        </p:spPr>
        <p:txBody>
          <a:bodyPr/>
          <a:lstStyle/>
          <a:p>
            <a:pPr marL="0" indent="0" algn="ctr">
              <a:spcBef>
                <a:spcPts val="2400"/>
              </a:spcBef>
              <a:buNone/>
            </a:pPr>
            <a:r>
              <a:rPr lang="ru-RU" altLang="en-US" sz="4000" dirty="0" smtClean="0">
                <a:latin typeface="Times New Roman" panose="02020603050405020304" pitchFamily="18" charset="0"/>
                <a:cs typeface="Times New Roman" panose="02020603050405020304" pitchFamily="18" charset="0"/>
              </a:rPr>
              <a:t>Метод 3</a:t>
            </a:r>
          </a:p>
          <a:p>
            <a:pPr marL="0" indent="0" algn="ctr">
              <a:spcBef>
                <a:spcPts val="2400"/>
              </a:spcBef>
              <a:buNone/>
            </a:pPr>
            <a:r>
              <a:rPr lang="en-US" altLang="en-US" sz="4000" dirty="0" smtClean="0">
                <a:latin typeface="Times New Roman" panose="02020603050405020304" pitchFamily="18" charset="0"/>
                <a:cs typeface="Times New Roman" panose="02020603050405020304" pitchFamily="18" charset="0"/>
              </a:rPr>
              <a:t>T-score</a:t>
            </a:r>
          </a:p>
          <a:p>
            <a:pPr marL="0" indent="0" algn="ctr">
              <a:spcBef>
                <a:spcPts val="2400"/>
              </a:spcBef>
              <a:buNone/>
            </a:pPr>
            <a:r>
              <a:rPr lang="ru-RU" altLang="en-US" sz="4000" dirty="0" smtClean="0">
                <a:latin typeface="Times New Roman" panose="02020603050405020304" pitchFamily="18" charset="0"/>
                <a:cs typeface="Times New Roman" panose="02020603050405020304" pitchFamily="18" charset="0"/>
              </a:rPr>
              <a:t>(Критерий Стьюдента)</a:t>
            </a:r>
            <a:endParaRPr lang="en-GB" altLang="en-US" sz="4000" dirty="0" smtClean="0">
              <a:latin typeface="Times New Roman" panose="02020603050405020304" pitchFamily="18" charset="0"/>
              <a:cs typeface="Times New Roman" panose="02020603050405020304" pitchFamily="18" charset="0"/>
            </a:endParaRPr>
          </a:p>
        </p:txBody>
      </p:sp>
      <p:sp>
        <p:nvSpPr>
          <p:cNvPr id="2" name="Дата 1"/>
          <p:cNvSpPr>
            <a:spLocks noGrp="1"/>
          </p:cNvSpPr>
          <p:nvPr>
            <p:ph type="dt" sz="quarter" idx="4294967295"/>
          </p:nvPr>
        </p:nvSpPr>
        <p:spPr>
          <a:xfrm>
            <a:off x="0" y="6356350"/>
            <a:ext cx="2133600" cy="365125"/>
          </a:xfrm>
        </p:spPr>
        <p:txBody>
          <a:bodyPr/>
          <a:lstStyle/>
          <a:p>
            <a:pPr>
              <a:defRPr/>
            </a:pPr>
            <a:fld id="{6C7EBEF6-0916-4FD1-B788-1E43544F3F49}" type="datetime1">
              <a:rPr lang="en-US" altLang="en-US"/>
              <a:pPr>
                <a:defRPr/>
              </a:pPr>
              <a:t>12/19/2018</a:t>
            </a:fld>
            <a:endParaRPr lang="en-US" altLang="en-US"/>
          </a:p>
        </p:txBody>
      </p:sp>
      <p:sp>
        <p:nvSpPr>
          <p:cNvPr id="3" name="Прямоугольник 2"/>
          <p:cNvSpPr/>
          <p:nvPr/>
        </p:nvSpPr>
        <p:spPr>
          <a:xfrm>
            <a:off x="1835150" y="242888"/>
            <a:ext cx="7200900" cy="646112"/>
          </a:xfrm>
          <a:prstGeom prst="rect">
            <a:avLst/>
          </a:prstGeom>
        </p:spPr>
        <p:txBody>
          <a:bodyPr>
            <a:spAutoFit/>
          </a:bodyPr>
          <a:lstStyle/>
          <a:p>
            <a:pPr>
              <a:defRPr/>
            </a:pPr>
            <a:r>
              <a:rPr lang="ru-RU" altLang="en-US" sz="3600" dirty="0">
                <a:solidFill>
                  <a:prstClr val="black"/>
                </a:solidFill>
                <a:effectLst>
                  <a:outerShdw blurRad="38100" dist="38100" dir="2700000" algn="tl">
                    <a:srgbClr val="000000">
                      <a:alpha val="43137"/>
                    </a:srgbClr>
                  </a:outerShdw>
                </a:effectLst>
                <a:ea typeface="+mj-ea"/>
                <a:cs typeface="+mj-cs"/>
              </a:rPr>
              <a:t>Методы выделения </a:t>
            </a:r>
            <a:r>
              <a:rPr lang="ru-RU" altLang="en-US" sz="3600" dirty="0" err="1">
                <a:solidFill>
                  <a:prstClr val="black"/>
                </a:solidFill>
                <a:effectLst>
                  <a:outerShdw blurRad="38100" dist="38100" dir="2700000" algn="tl">
                    <a:srgbClr val="000000">
                      <a:alpha val="43137"/>
                    </a:srgbClr>
                  </a:outerShdw>
                </a:effectLst>
                <a:ea typeface="+mj-ea"/>
                <a:cs typeface="+mj-cs"/>
              </a:rPr>
              <a:t>коллокаций</a:t>
            </a:r>
            <a:endParaRPr lang="en-US" dirty="0"/>
          </a:p>
        </p:txBody>
      </p:sp>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648812" y="1290638"/>
            <a:ext cx="781161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ru-RU" altLang="en-US" sz="2000" dirty="0">
                <a:solidFill>
                  <a:srgbClr val="002060"/>
                </a:solidFill>
                <a:latin typeface="Times New Roman" panose="02020603050405020304" pitchFamily="18" charset="0"/>
              </a:rPr>
              <a:t>Постановка задачи: текст- последовательность </a:t>
            </a:r>
            <a:r>
              <a:rPr lang="en-US" altLang="en-US" sz="2000" dirty="0">
                <a:solidFill>
                  <a:srgbClr val="002060"/>
                </a:solidFill>
                <a:latin typeface="Times New Roman" panose="02020603050405020304" pitchFamily="18" charset="0"/>
              </a:rPr>
              <a:t>N</a:t>
            </a:r>
            <a:r>
              <a:rPr lang="ru-RU" altLang="en-US" sz="2000" dirty="0">
                <a:solidFill>
                  <a:srgbClr val="002060"/>
                </a:solidFill>
                <a:latin typeface="Times New Roman" panose="02020603050405020304" pitchFamily="18" charset="0"/>
              </a:rPr>
              <a:t> биграмм (</a:t>
            </a:r>
            <a:r>
              <a:rPr lang="en-US" altLang="en-US" sz="2000" dirty="0" err="1">
                <a:solidFill>
                  <a:srgbClr val="002060"/>
                </a:solidFill>
                <a:latin typeface="Times New Roman" panose="02020603050405020304" pitchFamily="18" charset="0"/>
              </a:rPr>
              <a:t>w</a:t>
            </a:r>
            <a:r>
              <a:rPr lang="en-US" altLang="en-US" sz="2000" baseline="-25000" dirty="0" err="1">
                <a:solidFill>
                  <a:srgbClr val="002060"/>
                </a:solidFill>
                <a:latin typeface="Times New Roman" panose="02020603050405020304" pitchFamily="18" charset="0"/>
              </a:rPr>
              <a:t>i</a:t>
            </a:r>
            <a:r>
              <a:rPr lang="en-US" altLang="en-US" sz="2000" dirty="0">
                <a:solidFill>
                  <a:srgbClr val="002060"/>
                </a:solidFill>
                <a:latin typeface="Times New Roman" panose="02020603050405020304" pitchFamily="18" charset="0"/>
              </a:rPr>
              <a:t> </a:t>
            </a:r>
            <a:r>
              <a:rPr lang="en-US" altLang="en-US" sz="2000" dirty="0" err="1">
                <a:solidFill>
                  <a:srgbClr val="002060"/>
                </a:solidFill>
                <a:latin typeface="Times New Roman" panose="02020603050405020304" pitchFamily="18" charset="0"/>
              </a:rPr>
              <a:t>w</a:t>
            </a:r>
            <a:r>
              <a:rPr lang="en-US" altLang="en-US" sz="2000" baseline="-25000" dirty="0" err="1">
                <a:solidFill>
                  <a:srgbClr val="002060"/>
                </a:solidFill>
                <a:latin typeface="Times New Roman" panose="02020603050405020304" pitchFamily="18" charset="0"/>
              </a:rPr>
              <a:t>i</a:t>
            </a:r>
            <a:r>
              <a:rPr lang="ru-RU" altLang="en-US" sz="2000" baseline="-25000" dirty="0">
                <a:solidFill>
                  <a:srgbClr val="002060"/>
                </a:solidFill>
                <a:latin typeface="Times New Roman" panose="02020603050405020304" pitchFamily="18" charset="0"/>
              </a:rPr>
              <a:t>+1</a:t>
            </a:r>
            <a:r>
              <a:rPr lang="ru-RU" altLang="en-US" sz="2000" dirty="0">
                <a:solidFill>
                  <a:srgbClr val="002060"/>
                </a:solidFill>
                <a:latin typeface="Times New Roman" panose="02020603050405020304" pitchFamily="18" charset="0"/>
              </a:rPr>
              <a:t>). Случайная величина </a:t>
            </a:r>
            <a:endParaRPr lang="en-GB" altLang="en-US" sz="2000" dirty="0">
              <a:solidFill>
                <a:srgbClr val="002060"/>
              </a:solidFill>
              <a:latin typeface="Times New Roman" panose="02020603050405020304" pitchFamily="18" charset="0"/>
            </a:endParaRPr>
          </a:p>
          <a:p>
            <a:pPr>
              <a:spcBef>
                <a:spcPct val="0"/>
              </a:spcBef>
              <a:buFontTx/>
              <a:buNone/>
            </a:pPr>
            <a:r>
              <a:rPr lang="ru-RU" altLang="en-US" sz="2000" dirty="0">
                <a:solidFill>
                  <a:srgbClr val="002060"/>
                </a:solidFill>
                <a:latin typeface="Times New Roman" panose="02020603050405020304" pitchFamily="18" charset="0"/>
              </a:rPr>
              <a:t>1 –встретилась последовательность &lt;</a:t>
            </a:r>
            <a:r>
              <a:rPr lang="en-US" altLang="en-US" sz="2000" dirty="0" err="1">
                <a:solidFill>
                  <a:srgbClr val="002060"/>
                </a:solidFill>
                <a:latin typeface="Times New Roman" panose="02020603050405020304" pitchFamily="18" charset="0"/>
              </a:rPr>
              <a:t>w</a:t>
            </a:r>
            <a:r>
              <a:rPr lang="en-US" altLang="en-US" sz="2000" baseline="-25000" dirty="0" err="1">
                <a:solidFill>
                  <a:srgbClr val="002060"/>
                </a:solidFill>
                <a:latin typeface="Times New Roman" panose="02020603050405020304" pitchFamily="18" charset="0"/>
              </a:rPr>
              <a:t>i</a:t>
            </a:r>
            <a:r>
              <a:rPr lang="en-US" altLang="en-US" sz="2000" dirty="0">
                <a:solidFill>
                  <a:srgbClr val="002060"/>
                </a:solidFill>
                <a:latin typeface="Times New Roman" panose="02020603050405020304" pitchFamily="18" charset="0"/>
              </a:rPr>
              <a:t> </a:t>
            </a:r>
            <a:r>
              <a:rPr lang="en-US" altLang="en-US" sz="2000" dirty="0" err="1">
                <a:solidFill>
                  <a:srgbClr val="002060"/>
                </a:solidFill>
                <a:latin typeface="Times New Roman" panose="02020603050405020304" pitchFamily="18" charset="0"/>
              </a:rPr>
              <a:t>w</a:t>
            </a:r>
            <a:r>
              <a:rPr lang="en-US" altLang="en-US" sz="2000" baseline="-25000" dirty="0" err="1">
                <a:solidFill>
                  <a:srgbClr val="002060"/>
                </a:solidFill>
                <a:latin typeface="Times New Roman" panose="02020603050405020304" pitchFamily="18" charset="0"/>
              </a:rPr>
              <a:t>i</a:t>
            </a:r>
            <a:r>
              <a:rPr lang="ru-RU" altLang="en-US" sz="2000" baseline="-25000" dirty="0">
                <a:solidFill>
                  <a:srgbClr val="002060"/>
                </a:solidFill>
                <a:latin typeface="Times New Roman" panose="02020603050405020304" pitchFamily="18" charset="0"/>
              </a:rPr>
              <a:t>+1</a:t>
            </a:r>
            <a:r>
              <a:rPr lang="ru-RU" altLang="en-US" sz="2000" dirty="0">
                <a:solidFill>
                  <a:srgbClr val="002060"/>
                </a:solidFill>
                <a:latin typeface="Times New Roman" panose="02020603050405020304" pitchFamily="18" charset="0"/>
              </a:rPr>
              <a:t>&gt; - 0 – не встретилась </a:t>
            </a:r>
            <a:endParaRPr lang="en-GB" altLang="en-US" sz="2000" dirty="0">
              <a:solidFill>
                <a:srgbClr val="002060"/>
              </a:solidFill>
              <a:latin typeface="Times New Roman" panose="02020603050405020304" pitchFamily="18" charset="0"/>
            </a:endParaRPr>
          </a:p>
        </p:txBody>
      </p:sp>
      <p:sp>
        <p:nvSpPr>
          <p:cNvPr id="52228" name="Rectangle 20"/>
          <p:cNvSpPr>
            <a:spLocks noChangeArrowheads="1"/>
          </p:cNvSpPr>
          <p:nvPr/>
        </p:nvSpPr>
        <p:spPr bwMode="auto">
          <a:xfrm>
            <a:off x="648812" y="2413156"/>
            <a:ext cx="7991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ru-RU" altLang="en-US" sz="2000" dirty="0" smtClean="0">
                <a:solidFill>
                  <a:srgbClr val="002060"/>
                </a:solidFill>
                <a:latin typeface="Times New Roman" panose="02020603050405020304" pitchFamily="18" charset="0"/>
              </a:rPr>
              <a:t>Нулевая гипотеза: две лексемы встречаются вместе в тексте случайно</a:t>
            </a:r>
          </a:p>
          <a:p>
            <a:pPr>
              <a:spcBef>
                <a:spcPct val="0"/>
              </a:spcBef>
              <a:buNone/>
            </a:pPr>
            <a:r>
              <a:rPr lang="ru-RU" altLang="en-US" sz="2000" dirty="0" smtClean="0">
                <a:solidFill>
                  <a:srgbClr val="002060"/>
                </a:solidFill>
                <a:latin typeface="Times New Roman" panose="02020603050405020304" pitchFamily="18" charset="0"/>
              </a:rPr>
              <a:t>Если 2 события (встретилось слово </a:t>
            </a:r>
            <a:r>
              <a:rPr lang="en-US" altLang="en-US" sz="2000" dirty="0" smtClean="0">
                <a:solidFill>
                  <a:srgbClr val="002060"/>
                </a:solidFill>
                <a:latin typeface="Times New Roman" panose="02020603050405020304" pitchFamily="18" charset="0"/>
              </a:rPr>
              <a:t>w</a:t>
            </a:r>
            <a:r>
              <a:rPr lang="ru-RU" altLang="en-US" sz="2000" baseline="-25000" dirty="0" smtClean="0">
                <a:solidFill>
                  <a:srgbClr val="002060"/>
                </a:solidFill>
                <a:latin typeface="Times New Roman" panose="02020603050405020304" pitchFamily="18" charset="0"/>
              </a:rPr>
              <a:t>1</a:t>
            </a:r>
            <a:r>
              <a:rPr lang="ru-RU" altLang="en-US" sz="2000" dirty="0" smtClean="0">
                <a:solidFill>
                  <a:srgbClr val="002060"/>
                </a:solidFill>
                <a:latin typeface="Times New Roman" panose="02020603050405020304" pitchFamily="18" charset="0"/>
              </a:rPr>
              <a:t> и встретилось слово </a:t>
            </a:r>
            <a:r>
              <a:rPr lang="en-US" altLang="en-US" sz="2000" dirty="0" smtClean="0">
                <a:solidFill>
                  <a:srgbClr val="002060"/>
                </a:solidFill>
                <a:latin typeface="Times New Roman" panose="02020603050405020304" pitchFamily="18" charset="0"/>
              </a:rPr>
              <a:t>w</a:t>
            </a:r>
            <a:r>
              <a:rPr lang="ru-RU" altLang="en-US" sz="2000" baseline="-25000" dirty="0" smtClean="0">
                <a:solidFill>
                  <a:srgbClr val="002060"/>
                </a:solidFill>
                <a:latin typeface="Times New Roman" panose="02020603050405020304" pitchFamily="18" charset="0"/>
              </a:rPr>
              <a:t>2</a:t>
            </a:r>
            <a:r>
              <a:rPr lang="ru-RU" altLang="en-US" sz="2000" dirty="0" smtClean="0">
                <a:solidFill>
                  <a:srgbClr val="002060"/>
                </a:solidFill>
                <a:latin typeface="Times New Roman" panose="02020603050405020304" pitchFamily="18" charset="0"/>
              </a:rPr>
              <a:t>) независимы, то вероятность совместного события:</a:t>
            </a:r>
          </a:p>
          <a:p>
            <a:pPr>
              <a:spcBef>
                <a:spcPct val="0"/>
              </a:spcBef>
              <a:buFontTx/>
              <a:buNone/>
            </a:pPr>
            <a:endParaRPr lang="en-US" altLang="en-US" sz="2000" dirty="0" smtClean="0">
              <a:solidFill>
                <a:srgbClr val="002060"/>
              </a:solidFill>
              <a:latin typeface="Times New Roman" panose="02020603050405020304" pitchFamily="18" charset="0"/>
            </a:endParaRPr>
          </a:p>
        </p:txBody>
      </p:sp>
      <p:sp>
        <p:nvSpPr>
          <p:cNvPr id="3" name="Дата 2"/>
          <p:cNvSpPr>
            <a:spLocks noGrp="1"/>
          </p:cNvSpPr>
          <p:nvPr>
            <p:ph type="dt" sz="quarter" idx="4294967295"/>
          </p:nvPr>
        </p:nvSpPr>
        <p:spPr>
          <a:xfrm>
            <a:off x="0" y="6356350"/>
            <a:ext cx="2133600" cy="365125"/>
          </a:xfrm>
        </p:spPr>
        <p:txBody>
          <a:bodyPr/>
          <a:lstStyle/>
          <a:p>
            <a:pPr>
              <a:defRPr/>
            </a:pPr>
            <a:fld id="{D47E5E6A-ADBD-4487-9DF4-2CFC61A3968B}" type="datetime1">
              <a:rPr lang="en-US" altLang="en-US"/>
              <a:pPr>
                <a:defRPr/>
              </a:pPr>
              <a:t>12/19/2018</a:t>
            </a:fld>
            <a:endParaRPr lang="en-US" altLang="en-US"/>
          </a:p>
        </p:txBody>
      </p:sp>
      <mc:AlternateContent xmlns:mc="http://schemas.openxmlformats.org/markup-compatibility/2006">
        <mc:Choice xmlns:a14="http://schemas.microsoft.com/office/drawing/2010/main" Requires="a14">
          <p:sp>
            <p:nvSpPr>
              <p:cNvPr id="4" name="TextBox 3"/>
              <p:cNvSpPr txBox="1"/>
              <p:nvPr/>
            </p:nvSpPr>
            <p:spPr>
              <a:xfrm>
                <a:off x="1835696" y="3517875"/>
                <a:ext cx="4105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𝐻</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𝑤</m:t>
                          </m:r>
                        </m:e>
                        <m:sub>
                          <m:r>
                            <a:rPr lang="en-US" sz="2400" b="0" i="1" smtClean="0">
                              <a:solidFill>
                                <a:schemeClr val="tx1"/>
                              </a:solidFill>
                              <a:latin typeface="Cambria Math" panose="02040503050406030204" pitchFamily="18" charset="0"/>
                            </a:rPr>
                            <m:t>1</m:t>
                          </m:r>
                        </m:sub>
                      </m:sSub>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𝑤</m:t>
                          </m:r>
                        </m:e>
                        <m:sub>
                          <m:r>
                            <a:rPr lang="en-US" sz="2400" b="0" i="1" smtClean="0">
                              <a:solidFill>
                                <a:schemeClr val="tx1"/>
                              </a:solidFill>
                              <a:latin typeface="Cambria Math" panose="02040503050406030204" pitchFamily="18" charset="0"/>
                              <a:ea typeface="Cambria Math" panose="02040503050406030204" pitchFamily="18" charset="0"/>
                            </a:rPr>
                            <m:t>2</m:t>
                          </m:r>
                        </m:sub>
                      </m:sSub>
                      <m:r>
                        <a:rPr lang="en-US" sz="2400" b="0" i="1" smtClean="0">
                          <a:solidFill>
                            <a:schemeClr val="tx1"/>
                          </a:solidFill>
                          <a:latin typeface="Cambria Math" panose="02040503050406030204" pitchFamily="18" charset="0"/>
                        </a:rPr>
                        <m:t>)</m:t>
                      </m:r>
                      <m:r>
                        <a:rPr lang="en-US" sz="2400" dirty="0">
                          <a:solidFill>
                            <a:schemeClr val="tx1"/>
                          </a:solidFill>
                          <a:latin typeface="Cambria Math" panose="02040503050406030204" pitchFamily="18" charset="0"/>
                          <a:ea typeface="Cambria Math" panose="02040503050406030204" pitchFamily="18" charset="0"/>
                        </a:rPr>
                        <m:t>=</m:t>
                      </m:r>
                      <m:sSub>
                        <m:sSubPr>
                          <m:ctrlPr>
                            <a:rPr lang="en-US" sz="2400" i="1" dirty="0" smtClean="0">
                              <a:solidFill>
                                <a:schemeClr val="tx1"/>
                              </a:solidFill>
                              <a:latin typeface="Cambria Math" panose="02040503050406030204" pitchFamily="18" charset="0"/>
                              <a:ea typeface="Cambria Math" panose="02040503050406030204" pitchFamily="18" charset="0"/>
                            </a:rPr>
                          </m:ctrlPr>
                        </m:sSubPr>
                        <m:e>
                          <m:r>
                            <a:rPr lang="en-US" sz="2400" b="0" i="1" dirty="0" smtClean="0">
                              <a:solidFill>
                                <a:schemeClr val="tx1"/>
                              </a:solidFill>
                              <a:latin typeface="Cambria Math" panose="02040503050406030204" pitchFamily="18" charset="0"/>
                              <a:ea typeface="Cambria Math" panose="02040503050406030204" pitchFamily="18" charset="0"/>
                            </a:rPr>
                            <m:t>𝑃</m:t>
                          </m:r>
                          <m:r>
                            <a:rPr lang="en-US" sz="2400" b="0" i="1" dirty="0" smtClean="0">
                              <a:solidFill>
                                <a:schemeClr val="tx1"/>
                              </a:solidFill>
                              <a:latin typeface="Cambria Math" panose="02040503050406030204" pitchFamily="18" charset="0"/>
                              <a:ea typeface="Cambria Math" panose="02040503050406030204" pitchFamily="18" charset="0"/>
                            </a:rPr>
                            <m:t>(</m:t>
                          </m:r>
                          <m:r>
                            <a:rPr lang="en-US" sz="2400" b="0" i="1" dirty="0" smtClean="0">
                              <a:solidFill>
                                <a:schemeClr val="tx1"/>
                              </a:solidFill>
                              <a:latin typeface="Cambria Math" panose="02040503050406030204" pitchFamily="18" charset="0"/>
                              <a:ea typeface="Cambria Math" panose="02040503050406030204" pitchFamily="18" charset="0"/>
                            </a:rPr>
                            <m:t>𝑤</m:t>
                          </m:r>
                        </m:e>
                        <m:sub>
                          <m:r>
                            <a:rPr lang="en-US" sz="2400" b="0" i="1" dirty="0" smtClean="0">
                              <a:solidFill>
                                <a:schemeClr val="tx1"/>
                              </a:solidFill>
                              <a:latin typeface="Cambria Math" panose="02040503050406030204" pitchFamily="18" charset="0"/>
                              <a:ea typeface="Cambria Math" panose="02040503050406030204" pitchFamily="18" charset="0"/>
                            </a:rPr>
                            <m:t>1</m:t>
                          </m:r>
                        </m:sub>
                      </m:sSub>
                      <m:r>
                        <a:rPr lang="en-US" sz="2400" b="0" i="1" dirty="0" smtClean="0">
                          <a:solidFill>
                            <a:schemeClr val="tx1"/>
                          </a:solidFill>
                          <a:latin typeface="Cambria Math" panose="02040503050406030204" pitchFamily="18" charset="0"/>
                          <a:ea typeface="Cambria Math" panose="02040503050406030204" pitchFamily="18" charset="0"/>
                        </a:rPr>
                        <m:t>)×</m:t>
                      </m:r>
                      <m:r>
                        <a:rPr lang="en-US" sz="2400" b="0" i="1" dirty="0" smtClean="0">
                          <a:solidFill>
                            <a:schemeClr val="tx1"/>
                          </a:solidFill>
                          <a:latin typeface="Cambria Math" panose="02040503050406030204" pitchFamily="18" charset="0"/>
                          <a:ea typeface="Cambria Math" panose="02040503050406030204" pitchFamily="18" charset="0"/>
                        </a:rPr>
                        <m:t>𝑃</m:t>
                      </m:r>
                      <m:r>
                        <a:rPr lang="en-US" sz="2400" b="0" i="1" dirty="0" smtClean="0">
                          <a:solidFill>
                            <a:schemeClr val="tx1"/>
                          </a:solidFill>
                          <a:latin typeface="Cambria Math" panose="02040503050406030204" pitchFamily="18" charset="0"/>
                          <a:ea typeface="Cambria Math" panose="02040503050406030204" pitchFamily="18" charset="0"/>
                        </a:rPr>
                        <m:t>(</m:t>
                      </m:r>
                      <m:sSub>
                        <m:sSubPr>
                          <m:ctrlPr>
                            <a:rPr lang="en-US" sz="2400" b="0" i="1" dirty="0" smtClean="0">
                              <a:solidFill>
                                <a:schemeClr val="tx1"/>
                              </a:solidFill>
                              <a:latin typeface="Cambria Math" panose="02040503050406030204" pitchFamily="18" charset="0"/>
                              <a:ea typeface="Cambria Math" panose="02040503050406030204" pitchFamily="18" charset="0"/>
                            </a:rPr>
                          </m:ctrlPr>
                        </m:sSubPr>
                        <m:e>
                          <m:r>
                            <a:rPr lang="en-US" sz="2400" b="0" i="1" dirty="0" smtClean="0">
                              <a:solidFill>
                                <a:schemeClr val="tx1"/>
                              </a:solidFill>
                              <a:latin typeface="Cambria Math" panose="02040503050406030204" pitchFamily="18" charset="0"/>
                              <a:ea typeface="Cambria Math" panose="02040503050406030204" pitchFamily="18" charset="0"/>
                            </a:rPr>
                            <m:t>𝑤</m:t>
                          </m:r>
                        </m:e>
                        <m:sub>
                          <m:r>
                            <a:rPr lang="en-US" sz="2400" b="0" i="1" dirty="0" smtClean="0">
                              <a:solidFill>
                                <a:schemeClr val="tx1"/>
                              </a:solidFill>
                              <a:latin typeface="Cambria Math" panose="02040503050406030204" pitchFamily="18" charset="0"/>
                              <a:ea typeface="Cambria Math" panose="02040503050406030204" pitchFamily="18" charset="0"/>
                            </a:rPr>
                            <m:t>2</m:t>
                          </m:r>
                        </m:sub>
                      </m:sSub>
                      <m:r>
                        <a:rPr lang="en-US" sz="2400" b="0" i="1" dirty="0"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p:sp>
            <p:nvSpPr>
              <p:cNvPr id="4" name="TextBox 3"/>
              <p:cNvSpPr txBox="1">
                <a:spLocks noRot="1" noChangeAspect="1" noMove="1" noResize="1" noEditPoints="1" noAdjustHandles="1" noChangeArrowheads="1" noChangeShapeType="1" noTextEdit="1"/>
              </p:cNvSpPr>
              <p:nvPr/>
            </p:nvSpPr>
            <p:spPr>
              <a:xfrm>
                <a:off x="1835696" y="3517875"/>
                <a:ext cx="4105739" cy="369332"/>
              </a:xfrm>
              <a:prstGeom prst="rect">
                <a:avLst/>
              </a:prstGeom>
              <a:blipFill>
                <a:blip r:embed="rId2"/>
                <a:stretch>
                  <a:fillRect l="-1187" r="-2077" b="-36066"/>
                </a:stretch>
              </a:blipFill>
            </p:spPr>
            <p:txBody>
              <a:bodyPr/>
              <a:lstStyle/>
              <a:p>
                <a:r>
                  <a:rPr lang="en-US">
                    <a:noFill/>
                  </a:rPr>
                  <a:t> </a:t>
                </a:r>
              </a:p>
            </p:txBody>
          </p:sp>
        </mc:Fallback>
      </mc:AlternateContent>
      <p:sp>
        <p:nvSpPr>
          <p:cNvPr id="20" name="Rectangle 20"/>
          <p:cNvSpPr>
            <a:spLocks noChangeArrowheads="1"/>
          </p:cNvSpPr>
          <p:nvPr/>
        </p:nvSpPr>
        <p:spPr bwMode="auto">
          <a:xfrm>
            <a:off x="743356" y="4054953"/>
            <a:ext cx="79914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dirty="0" smtClean="0">
                <a:solidFill>
                  <a:srgbClr val="002060"/>
                </a:solidFill>
                <a:latin typeface="Times New Roman" panose="02020603050405020304" pitchFamily="18" charset="0"/>
              </a:rPr>
              <a:t>=&gt;</a:t>
            </a:r>
          </a:p>
          <a:p>
            <a:pPr>
              <a:spcBef>
                <a:spcPct val="0"/>
              </a:spcBef>
              <a:buFontTx/>
              <a:buNone/>
            </a:pPr>
            <a:r>
              <a:rPr lang="ru-RU" altLang="en-US" sz="2000" dirty="0" smtClean="0">
                <a:solidFill>
                  <a:srgbClr val="002060"/>
                </a:solidFill>
                <a:latin typeface="Times New Roman" panose="02020603050405020304" pitchFamily="18" charset="0"/>
              </a:rPr>
              <a:t>Вероятность совместного события (встретились рядом слова </a:t>
            </a:r>
            <a:r>
              <a:rPr lang="en-US" altLang="en-US" sz="2000" dirty="0" smtClean="0">
                <a:solidFill>
                  <a:srgbClr val="002060"/>
                </a:solidFill>
                <a:latin typeface="Times New Roman" panose="02020603050405020304" pitchFamily="18" charset="0"/>
              </a:rPr>
              <a:t>w</a:t>
            </a:r>
            <a:r>
              <a:rPr lang="ru-RU" altLang="en-US" sz="2000" baseline="-25000" dirty="0" smtClean="0">
                <a:solidFill>
                  <a:srgbClr val="002060"/>
                </a:solidFill>
                <a:latin typeface="Times New Roman" panose="02020603050405020304" pitchFamily="18" charset="0"/>
              </a:rPr>
              <a:t>1</a:t>
            </a:r>
            <a:r>
              <a:rPr lang="ru-RU" altLang="en-US" sz="2000" dirty="0" smtClean="0">
                <a:solidFill>
                  <a:srgbClr val="002060"/>
                </a:solidFill>
                <a:latin typeface="Times New Roman" panose="02020603050405020304" pitchFamily="18" charset="0"/>
              </a:rPr>
              <a:t> и </a:t>
            </a:r>
            <a:r>
              <a:rPr lang="en-US" altLang="en-US" sz="2000" dirty="0" smtClean="0">
                <a:solidFill>
                  <a:srgbClr val="002060"/>
                </a:solidFill>
                <a:latin typeface="Times New Roman" panose="02020603050405020304" pitchFamily="18" charset="0"/>
              </a:rPr>
              <a:t>w</a:t>
            </a:r>
            <a:r>
              <a:rPr lang="ru-RU" altLang="en-US" sz="2000" baseline="-25000" dirty="0" smtClean="0">
                <a:solidFill>
                  <a:srgbClr val="002060"/>
                </a:solidFill>
                <a:latin typeface="Times New Roman" panose="02020603050405020304" pitchFamily="18" charset="0"/>
              </a:rPr>
              <a:t>2</a:t>
            </a:r>
            <a:r>
              <a:rPr lang="ru-RU" altLang="en-US" sz="2000" dirty="0" smtClean="0">
                <a:solidFill>
                  <a:srgbClr val="002060"/>
                </a:solidFill>
                <a:latin typeface="Times New Roman" panose="02020603050405020304" pitchFamily="18" charset="0"/>
              </a:rPr>
              <a:t>) статистически незначимо отличается от произведения вероятности двух независимых событий (встретилось слово </a:t>
            </a:r>
            <a:r>
              <a:rPr lang="en-US" altLang="en-US" sz="2000" dirty="0" smtClean="0">
                <a:solidFill>
                  <a:srgbClr val="002060"/>
                </a:solidFill>
                <a:latin typeface="Times New Roman" panose="02020603050405020304" pitchFamily="18" charset="0"/>
              </a:rPr>
              <a:t>w</a:t>
            </a:r>
            <a:r>
              <a:rPr lang="ru-RU" altLang="en-US" sz="2000" baseline="-25000" dirty="0" smtClean="0">
                <a:solidFill>
                  <a:srgbClr val="002060"/>
                </a:solidFill>
                <a:latin typeface="Times New Roman" panose="02020603050405020304" pitchFamily="18" charset="0"/>
              </a:rPr>
              <a:t>1</a:t>
            </a:r>
            <a:r>
              <a:rPr lang="ru-RU" altLang="en-US" sz="2000" dirty="0" smtClean="0">
                <a:solidFill>
                  <a:srgbClr val="002060"/>
                </a:solidFill>
                <a:latin typeface="Times New Roman" panose="02020603050405020304" pitchFamily="18" charset="0"/>
              </a:rPr>
              <a:t> ) и (встретилось слово </a:t>
            </a:r>
            <a:r>
              <a:rPr lang="en-US" altLang="en-US" sz="2000" dirty="0" smtClean="0">
                <a:solidFill>
                  <a:srgbClr val="002060"/>
                </a:solidFill>
                <a:latin typeface="Times New Roman" panose="02020603050405020304" pitchFamily="18" charset="0"/>
              </a:rPr>
              <a:t>w</a:t>
            </a:r>
            <a:r>
              <a:rPr lang="ru-RU" altLang="en-US" sz="2000" baseline="-25000" dirty="0" smtClean="0">
                <a:solidFill>
                  <a:srgbClr val="002060"/>
                </a:solidFill>
                <a:latin typeface="Times New Roman" panose="02020603050405020304" pitchFamily="18" charset="0"/>
              </a:rPr>
              <a:t>2</a:t>
            </a:r>
            <a:r>
              <a:rPr lang="ru-RU" altLang="en-US" sz="2000" dirty="0" smtClean="0">
                <a:solidFill>
                  <a:srgbClr val="002060"/>
                </a:solidFill>
                <a:latin typeface="Times New Roman" panose="02020603050405020304" pitchFamily="18" charset="0"/>
              </a:rPr>
              <a:t>)</a:t>
            </a:r>
          </a:p>
          <a:p>
            <a:pPr>
              <a:spcBef>
                <a:spcPct val="0"/>
              </a:spcBef>
              <a:buFontTx/>
              <a:buNone/>
            </a:pPr>
            <a:endParaRPr lang="ru-RU" altLang="en-US" sz="2000" dirty="0" smtClean="0">
              <a:solidFill>
                <a:srgbClr val="002060"/>
              </a:solidFill>
              <a:latin typeface="Times New Roman" panose="02020603050405020304" pitchFamily="18" charset="0"/>
            </a:endParaRPr>
          </a:p>
        </p:txBody>
      </p:sp>
      <p:sp>
        <p:nvSpPr>
          <p:cNvPr id="18" name="Rectangle 2"/>
          <p:cNvSpPr txBox="1">
            <a:spLocks noChangeArrowheads="1"/>
          </p:cNvSpPr>
          <p:nvPr/>
        </p:nvSpPr>
        <p:spPr bwMode="auto">
          <a:xfrm>
            <a:off x="1717675" y="-33338"/>
            <a:ext cx="5374605" cy="954088"/>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en-US" altLang="en-US" sz="2800" dirty="0" smtClean="0"/>
          </a:p>
          <a:p>
            <a:pPr>
              <a:defRPr/>
            </a:pPr>
            <a:r>
              <a:rPr lang="en-US" altLang="en-US" sz="2800" dirty="0" smtClean="0"/>
              <a:t>T-score </a:t>
            </a:r>
            <a:r>
              <a:rPr lang="ru-RU" altLang="en-US" sz="2800" dirty="0" smtClean="0"/>
              <a:t>(критерий Стьюдента)</a:t>
            </a:r>
            <a:endParaRPr lang="ru-RU" altLang="en-US" sz="2800" dirty="0"/>
          </a:p>
        </p:txBody>
      </p:sp>
    </p:spTree>
    <p:extLst>
      <p:ext uri="{BB962C8B-B14F-4D97-AF65-F5344CB8AC3E}">
        <p14:creationId xmlns:p14="http://schemas.microsoft.com/office/powerpoint/2010/main" val="71744652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0"/>
          <p:cNvSpPr>
            <a:spLocks noChangeArrowheads="1"/>
          </p:cNvSpPr>
          <p:nvPr/>
        </p:nvSpPr>
        <p:spPr bwMode="auto">
          <a:xfrm>
            <a:off x="576261" y="1428317"/>
            <a:ext cx="7991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ru-RU" altLang="en-US" sz="2000" dirty="0" smtClean="0">
                <a:solidFill>
                  <a:srgbClr val="002060"/>
                </a:solidFill>
                <a:latin typeface="Times New Roman" panose="02020603050405020304" pitchFamily="18" charset="0"/>
              </a:rPr>
              <a:t>Нулевая гипотеза: две лексемы встречаются вместе в тексте случайно</a:t>
            </a:r>
          </a:p>
          <a:p>
            <a:pPr>
              <a:spcBef>
                <a:spcPct val="0"/>
              </a:spcBef>
              <a:buNone/>
            </a:pPr>
            <a:r>
              <a:rPr lang="ru-RU" altLang="en-US" sz="2000" dirty="0" smtClean="0">
                <a:solidFill>
                  <a:srgbClr val="002060"/>
                </a:solidFill>
                <a:latin typeface="Times New Roman" panose="02020603050405020304" pitchFamily="18" charset="0"/>
              </a:rPr>
              <a:t>Если 2 события (встретилось слово </a:t>
            </a:r>
            <a:r>
              <a:rPr lang="en-US" altLang="en-US" sz="2000" dirty="0" smtClean="0">
                <a:solidFill>
                  <a:srgbClr val="002060"/>
                </a:solidFill>
                <a:latin typeface="Times New Roman" panose="02020603050405020304" pitchFamily="18" charset="0"/>
              </a:rPr>
              <a:t>w</a:t>
            </a:r>
            <a:r>
              <a:rPr lang="ru-RU" altLang="en-US" sz="2000" baseline="-25000" dirty="0" smtClean="0">
                <a:solidFill>
                  <a:srgbClr val="002060"/>
                </a:solidFill>
                <a:latin typeface="Times New Roman" panose="02020603050405020304" pitchFamily="18" charset="0"/>
              </a:rPr>
              <a:t>1</a:t>
            </a:r>
            <a:r>
              <a:rPr lang="ru-RU" altLang="en-US" sz="2000" dirty="0" smtClean="0">
                <a:solidFill>
                  <a:srgbClr val="002060"/>
                </a:solidFill>
                <a:latin typeface="Times New Roman" panose="02020603050405020304" pitchFamily="18" charset="0"/>
              </a:rPr>
              <a:t> и встретилось слово </a:t>
            </a:r>
            <a:r>
              <a:rPr lang="en-US" altLang="en-US" sz="2000" dirty="0" smtClean="0">
                <a:solidFill>
                  <a:srgbClr val="002060"/>
                </a:solidFill>
                <a:latin typeface="Times New Roman" panose="02020603050405020304" pitchFamily="18" charset="0"/>
              </a:rPr>
              <a:t>w</a:t>
            </a:r>
            <a:r>
              <a:rPr lang="ru-RU" altLang="en-US" sz="2000" baseline="-25000" dirty="0" smtClean="0">
                <a:solidFill>
                  <a:srgbClr val="002060"/>
                </a:solidFill>
                <a:latin typeface="Times New Roman" panose="02020603050405020304" pitchFamily="18" charset="0"/>
              </a:rPr>
              <a:t>2</a:t>
            </a:r>
            <a:r>
              <a:rPr lang="ru-RU" altLang="en-US" sz="2000" dirty="0" smtClean="0">
                <a:solidFill>
                  <a:srgbClr val="002060"/>
                </a:solidFill>
                <a:latin typeface="Times New Roman" panose="02020603050405020304" pitchFamily="18" charset="0"/>
              </a:rPr>
              <a:t>) независимы, то вероятность совместного события:</a:t>
            </a:r>
          </a:p>
          <a:p>
            <a:pPr>
              <a:spcBef>
                <a:spcPct val="0"/>
              </a:spcBef>
              <a:buFontTx/>
              <a:buNone/>
            </a:pPr>
            <a:endParaRPr lang="en-US" altLang="en-US" sz="2000" dirty="0" smtClean="0">
              <a:solidFill>
                <a:srgbClr val="002060"/>
              </a:solidFill>
              <a:latin typeface="Times New Roman" panose="02020603050405020304" pitchFamily="18" charset="0"/>
            </a:endParaRPr>
          </a:p>
        </p:txBody>
      </p:sp>
      <p:sp>
        <p:nvSpPr>
          <p:cNvPr id="3" name="Дата 2"/>
          <p:cNvSpPr>
            <a:spLocks noGrp="1"/>
          </p:cNvSpPr>
          <p:nvPr>
            <p:ph type="dt" sz="quarter" idx="4294967295"/>
          </p:nvPr>
        </p:nvSpPr>
        <p:spPr>
          <a:xfrm>
            <a:off x="0" y="6356350"/>
            <a:ext cx="2133600" cy="365125"/>
          </a:xfrm>
        </p:spPr>
        <p:txBody>
          <a:bodyPr/>
          <a:lstStyle/>
          <a:p>
            <a:pPr>
              <a:defRPr/>
            </a:pPr>
            <a:fld id="{D47E5E6A-ADBD-4487-9DF4-2CFC61A3968B}" type="datetime1">
              <a:rPr lang="en-US" altLang="en-US"/>
              <a:pPr>
                <a:defRPr/>
              </a:pPr>
              <a:t>12/19/2018</a:t>
            </a:fld>
            <a:endParaRPr lang="en-US" altLang="en-US"/>
          </a:p>
        </p:txBody>
      </p:sp>
      <mc:AlternateContent xmlns:mc="http://schemas.openxmlformats.org/markup-compatibility/2006" xmlns:a14="http://schemas.microsoft.com/office/drawing/2010/main">
        <mc:Choice Requires="a14">
          <p:sp>
            <p:nvSpPr>
              <p:cNvPr id="4" name="TextBox 3"/>
              <p:cNvSpPr txBox="1"/>
              <p:nvPr/>
            </p:nvSpPr>
            <p:spPr>
              <a:xfrm>
                <a:off x="1700337" y="2497045"/>
                <a:ext cx="4105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𝐻</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𝑤</m:t>
                          </m:r>
                        </m:e>
                        <m:sub>
                          <m:r>
                            <a:rPr lang="en-US" sz="2400" b="0" i="1" smtClean="0">
                              <a:solidFill>
                                <a:schemeClr val="tx1"/>
                              </a:solidFill>
                              <a:latin typeface="Cambria Math" panose="02040503050406030204" pitchFamily="18" charset="0"/>
                            </a:rPr>
                            <m:t>1</m:t>
                          </m:r>
                        </m:sub>
                      </m:sSub>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𝑤</m:t>
                          </m:r>
                        </m:e>
                        <m:sub>
                          <m:r>
                            <a:rPr lang="en-US" sz="2400" b="0" i="1" smtClean="0">
                              <a:solidFill>
                                <a:schemeClr val="tx1"/>
                              </a:solidFill>
                              <a:latin typeface="Cambria Math" panose="02040503050406030204" pitchFamily="18" charset="0"/>
                              <a:ea typeface="Cambria Math" panose="02040503050406030204" pitchFamily="18" charset="0"/>
                            </a:rPr>
                            <m:t>2</m:t>
                          </m:r>
                        </m:sub>
                      </m:sSub>
                      <m:r>
                        <a:rPr lang="en-US" sz="2400" b="0" i="1" smtClean="0">
                          <a:solidFill>
                            <a:schemeClr val="tx1"/>
                          </a:solidFill>
                          <a:latin typeface="Cambria Math" panose="02040503050406030204" pitchFamily="18" charset="0"/>
                        </a:rPr>
                        <m:t>)</m:t>
                      </m:r>
                      <m:r>
                        <a:rPr lang="en-US" sz="2400" dirty="0">
                          <a:solidFill>
                            <a:schemeClr val="tx1"/>
                          </a:solidFill>
                          <a:latin typeface="Cambria Math" panose="02040503050406030204" pitchFamily="18" charset="0"/>
                          <a:ea typeface="Cambria Math" panose="02040503050406030204" pitchFamily="18" charset="0"/>
                        </a:rPr>
                        <m:t>=</m:t>
                      </m:r>
                      <m:sSub>
                        <m:sSubPr>
                          <m:ctrlPr>
                            <a:rPr lang="en-US" sz="2400" i="1" dirty="0" smtClean="0">
                              <a:solidFill>
                                <a:schemeClr val="tx1"/>
                              </a:solidFill>
                              <a:latin typeface="Cambria Math" panose="02040503050406030204" pitchFamily="18" charset="0"/>
                              <a:ea typeface="Cambria Math" panose="02040503050406030204" pitchFamily="18" charset="0"/>
                            </a:rPr>
                          </m:ctrlPr>
                        </m:sSubPr>
                        <m:e>
                          <m:r>
                            <a:rPr lang="en-US" sz="2400" b="0" i="1" dirty="0" smtClean="0">
                              <a:solidFill>
                                <a:schemeClr val="tx1"/>
                              </a:solidFill>
                              <a:latin typeface="Cambria Math" panose="02040503050406030204" pitchFamily="18" charset="0"/>
                              <a:ea typeface="Cambria Math" panose="02040503050406030204" pitchFamily="18" charset="0"/>
                            </a:rPr>
                            <m:t>𝑃</m:t>
                          </m:r>
                          <m:r>
                            <a:rPr lang="en-US" sz="2400" b="0" i="1" dirty="0" smtClean="0">
                              <a:solidFill>
                                <a:schemeClr val="tx1"/>
                              </a:solidFill>
                              <a:latin typeface="Cambria Math" panose="02040503050406030204" pitchFamily="18" charset="0"/>
                              <a:ea typeface="Cambria Math" panose="02040503050406030204" pitchFamily="18" charset="0"/>
                            </a:rPr>
                            <m:t>(</m:t>
                          </m:r>
                          <m:r>
                            <a:rPr lang="en-US" sz="2400" b="0" i="1" dirty="0" smtClean="0">
                              <a:solidFill>
                                <a:schemeClr val="tx1"/>
                              </a:solidFill>
                              <a:latin typeface="Cambria Math" panose="02040503050406030204" pitchFamily="18" charset="0"/>
                              <a:ea typeface="Cambria Math" panose="02040503050406030204" pitchFamily="18" charset="0"/>
                            </a:rPr>
                            <m:t>𝑤</m:t>
                          </m:r>
                        </m:e>
                        <m:sub>
                          <m:r>
                            <a:rPr lang="en-US" sz="2400" b="0" i="1" dirty="0" smtClean="0">
                              <a:solidFill>
                                <a:schemeClr val="tx1"/>
                              </a:solidFill>
                              <a:latin typeface="Cambria Math" panose="02040503050406030204" pitchFamily="18" charset="0"/>
                              <a:ea typeface="Cambria Math" panose="02040503050406030204" pitchFamily="18" charset="0"/>
                            </a:rPr>
                            <m:t>1</m:t>
                          </m:r>
                        </m:sub>
                      </m:sSub>
                      <m:r>
                        <a:rPr lang="en-US" sz="2400" b="0" i="1" dirty="0" smtClean="0">
                          <a:solidFill>
                            <a:schemeClr val="tx1"/>
                          </a:solidFill>
                          <a:latin typeface="Cambria Math" panose="02040503050406030204" pitchFamily="18" charset="0"/>
                          <a:ea typeface="Cambria Math" panose="02040503050406030204" pitchFamily="18" charset="0"/>
                        </a:rPr>
                        <m:t>)×</m:t>
                      </m:r>
                      <m:r>
                        <a:rPr lang="en-US" sz="2400" b="0" i="1" dirty="0" smtClean="0">
                          <a:solidFill>
                            <a:schemeClr val="tx1"/>
                          </a:solidFill>
                          <a:latin typeface="Cambria Math" panose="02040503050406030204" pitchFamily="18" charset="0"/>
                          <a:ea typeface="Cambria Math" panose="02040503050406030204" pitchFamily="18" charset="0"/>
                        </a:rPr>
                        <m:t>𝑃</m:t>
                      </m:r>
                      <m:r>
                        <a:rPr lang="en-US" sz="2400" b="0" i="1" dirty="0" smtClean="0">
                          <a:solidFill>
                            <a:schemeClr val="tx1"/>
                          </a:solidFill>
                          <a:latin typeface="Cambria Math" panose="02040503050406030204" pitchFamily="18" charset="0"/>
                          <a:ea typeface="Cambria Math" panose="02040503050406030204" pitchFamily="18" charset="0"/>
                        </a:rPr>
                        <m:t>(</m:t>
                      </m:r>
                      <m:sSub>
                        <m:sSubPr>
                          <m:ctrlPr>
                            <a:rPr lang="en-US" sz="2400" b="0" i="1" dirty="0" smtClean="0">
                              <a:solidFill>
                                <a:schemeClr val="tx1"/>
                              </a:solidFill>
                              <a:latin typeface="Cambria Math" panose="02040503050406030204" pitchFamily="18" charset="0"/>
                              <a:ea typeface="Cambria Math" panose="02040503050406030204" pitchFamily="18" charset="0"/>
                            </a:rPr>
                          </m:ctrlPr>
                        </m:sSubPr>
                        <m:e>
                          <m:r>
                            <a:rPr lang="en-US" sz="2400" b="0" i="1" dirty="0" smtClean="0">
                              <a:solidFill>
                                <a:schemeClr val="tx1"/>
                              </a:solidFill>
                              <a:latin typeface="Cambria Math" panose="02040503050406030204" pitchFamily="18" charset="0"/>
                              <a:ea typeface="Cambria Math" panose="02040503050406030204" pitchFamily="18" charset="0"/>
                            </a:rPr>
                            <m:t>𝑤</m:t>
                          </m:r>
                        </m:e>
                        <m:sub>
                          <m:r>
                            <a:rPr lang="en-US" sz="2400" b="0" i="1" dirty="0" smtClean="0">
                              <a:solidFill>
                                <a:schemeClr val="tx1"/>
                              </a:solidFill>
                              <a:latin typeface="Cambria Math" panose="02040503050406030204" pitchFamily="18" charset="0"/>
                              <a:ea typeface="Cambria Math" panose="02040503050406030204" pitchFamily="18" charset="0"/>
                            </a:rPr>
                            <m:t>2</m:t>
                          </m:r>
                        </m:sub>
                      </m:sSub>
                      <m:r>
                        <a:rPr lang="en-US" sz="2400" b="0" i="1" dirty="0"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700337" y="2497045"/>
                <a:ext cx="4105739" cy="369332"/>
              </a:xfrm>
              <a:prstGeom prst="rect">
                <a:avLst/>
              </a:prstGeom>
              <a:blipFill>
                <a:blip r:embed="rId4"/>
                <a:stretch>
                  <a:fillRect l="-1337" r="-2080" b="-36667"/>
                </a:stretch>
              </a:blipFill>
            </p:spPr>
            <p:txBody>
              <a:bodyPr/>
              <a:lstStyle/>
              <a:p>
                <a:r>
                  <a:rPr lang="en-US">
                    <a:noFill/>
                  </a:rPr>
                  <a:t> </a:t>
                </a:r>
              </a:p>
            </p:txBody>
          </p:sp>
        </mc:Fallback>
      </mc:AlternateContent>
      <p:pic>
        <p:nvPicPr>
          <p:cNvPr id="5" name="Рисунок 4"/>
          <p:cNvPicPr>
            <a:picLocks noChangeAspect="1"/>
          </p:cNvPicPr>
          <p:nvPr/>
        </p:nvPicPr>
        <p:blipFill>
          <a:blip r:embed="rId5"/>
          <a:stretch>
            <a:fillRect/>
          </a:stretch>
        </p:blipFill>
        <p:spPr>
          <a:xfrm>
            <a:off x="2915816" y="3553251"/>
            <a:ext cx="1381125" cy="1371600"/>
          </a:xfrm>
          <a:prstGeom prst="rect">
            <a:avLst/>
          </a:prstGeom>
        </p:spPr>
      </p:pic>
      <p:sp>
        <p:nvSpPr>
          <p:cNvPr id="18" name="Rectangle 20"/>
          <p:cNvSpPr>
            <a:spLocks noChangeArrowheads="1"/>
          </p:cNvSpPr>
          <p:nvPr/>
        </p:nvSpPr>
        <p:spPr bwMode="auto">
          <a:xfrm>
            <a:off x="457200" y="3046680"/>
            <a:ext cx="7991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ru-RU" altLang="en-US" sz="2000" dirty="0" smtClean="0">
                <a:solidFill>
                  <a:srgbClr val="002060"/>
                </a:solidFill>
                <a:latin typeface="Times New Roman" panose="02020603050405020304" pitchFamily="18" charset="0"/>
              </a:rPr>
              <a:t>Проверка гипотез: </a:t>
            </a:r>
            <a:r>
              <a:rPr lang="en-US" altLang="en-US" sz="2000" dirty="0" smtClean="0">
                <a:solidFill>
                  <a:srgbClr val="002060"/>
                </a:solidFill>
                <a:latin typeface="Times New Roman" panose="02020603050405020304" pitchFamily="18" charset="0"/>
              </a:rPr>
              <a:t>T</a:t>
            </a:r>
            <a:r>
              <a:rPr lang="ru-RU" altLang="en-US" sz="2000" dirty="0" smtClean="0">
                <a:solidFill>
                  <a:srgbClr val="002060"/>
                </a:solidFill>
                <a:latin typeface="Times New Roman" panose="02020603050405020304" pitchFamily="18" charset="0"/>
              </a:rPr>
              <a:t>-критерий  (критерий Стьюдента)</a:t>
            </a:r>
            <a:endParaRPr lang="en-US" altLang="en-US" sz="2000" dirty="0" smtClean="0">
              <a:solidFill>
                <a:srgbClr val="002060"/>
              </a:solidFill>
              <a:latin typeface="Times New Roman" panose="02020603050405020304" pitchFamily="18" charset="0"/>
            </a:endParaRPr>
          </a:p>
        </p:txBody>
      </p:sp>
      <p:sp>
        <p:nvSpPr>
          <p:cNvPr id="6" name="Прямоугольник 5"/>
          <p:cNvSpPr/>
          <p:nvPr/>
        </p:nvSpPr>
        <p:spPr>
          <a:xfrm>
            <a:off x="237882" y="5031312"/>
            <a:ext cx="8334672" cy="707886"/>
          </a:xfrm>
          <a:prstGeom prst="rect">
            <a:avLst/>
          </a:prstGeom>
        </p:spPr>
        <p:txBody>
          <a:bodyPr wrap="square">
            <a:spAutoFit/>
          </a:bodyPr>
          <a:lstStyle/>
          <a:p>
            <a:r>
              <a:rPr lang="ru-RU" sz="2000" b="0" i="0" u="none" strike="noStrike" baseline="0" dirty="0" smtClean="0">
                <a:solidFill>
                  <a:schemeClr val="tx1"/>
                </a:solidFill>
                <a:cs typeface="Times New Roman" panose="02020603050405020304" pitchFamily="18" charset="0"/>
              </a:rPr>
              <a:t>где </a:t>
            </a:r>
            <a:r>
              <a:rPr lang="ru-RU" sz="2000" b="0" i="1" u="none" strike="noStrike" baseline="0" dirty="0" smtClean="0">
                <a:solidFill>
                  <a:schemeClr val="tx1"/>
                </a:solidFill>
                <a:cs typeface="Times New Roman" panose="02020603050405020304" pitchFamily="18" charset="0"/>
              </a:rPr>
              <a:t>x </a:t>
            </a:r>
            <a:r>
              <a:rPr lang="ru-RU" sz="2000" b="0" i="0" u="none" strike="noStrike" baseline="0" dirty="0" smtClean="0">
                <a:solidFill>
                  <a:schemeClr val="tx1"/>
                </a:solidFill>
                <a:cs typeface="Times New Roman" panose="02020603050405020304" pitchFamily="18" charset="0"/>
              </a:rPr>
              <a:t>является среднее значение выборки, </a:t>
            </a:r>
            <a:r>
              <a:rPr lang="ru-RU" sz="2000" b="0" i="1" u="none" strike="noStrike" baseline="0" dirty="0" smtClean="0">
                <a:solidFill>
                  <a:schemeClr val="tx1"/>
                </a:solidFill>
                <a:cs typeface="Times New Roman" panose="02020603050405020304" pitchFamily="18" charset="0"/>
              </a:rPr>
              <a:t>s</a:t>
            </a:r>
            <a:r>
              <a:rPr lang="ru-RU" sz="2000" b="0" i="1" u="none" strike="noStrike" baseline="30000" dirty="0" smtClean="0">
                <a:solidFill>
                  <a:schemeClr val="tx1"/>
                </a:solidFill>
                <a:cs typeface="Times New Roman" panose="02020603050405020304" pitchFamily="18" charset="0"/>
              </a:rPr>
              <a:t>2</a:t>
            </a:r>
            <a:r>
              <a:rPr lang="ru-RU" sz="2000" b="0" i="1" u="none" strike="noStrike" baseline="0" dirty="0" smtClean="0">
                <a:solidFill>
                  <a:schemeClr val="tx1"/>
                </a:solidFill>
                <a:cs typeface="Times New Roman" panose="02020603050405020304" pitchFamily="18" charset="0"/>
              </a:rPr>
              <a:t> </a:t>
            </a:r>
            <a:r>
              <a:rPr lang="ru-RU" sz="2000" b="0" i="0" u="none" strike="noStrike" baseline="0" dirty="0" smtClean="0">
                <a:solidFill>
                  <a:schemeClr val="tx1"/>
                </a:solidFill>
                <a:cs typeface="Times New Roman" panose="02020603050405020304" pitchFamily="18" charset="0"/>
              </a:rPr>
              <a:t>дисперсия выборки, </a:t>
            </a:r>
            <a:r>
              <a:rPr lang="ru-RU" sz="2000" b="0" i="1" u="none" strike="noStrike" baseline="0" dirty="0" smtClean="0">
                <a:solidFill>
                  <a:schemeClr val="tx1"/>
                </a:solidFill>
                <a:cs typeface="Times New Roman" panose="02020603050405020304" pitchFamily="18" charset="0"/>
              </a:rPr>
              <a:t>N </a:t>
            </a:r>
            <a:r>
              <a:rPr lang="ru-RU" sz="2000" b="0" i="0" u="none" strike="noStrike" baseline="0" dirty="0" smtClean="0">
                <a:solidFill>
                  <a:schemeClr val="tx1"/>
                </a:solidFill>
                <a:cs typeface="Times New Roman" panose="02020603050405020304" pitchFamily="18" charset="0"/>
              </a:rPr>
              <a:t>-</a:t>
            </a:r>
          </a:p>
          <a:p>
            <a:r>
              <a:rPr lang="ru-RU" sz="2000" b="0" i="0" u="none" strike="noStrike" baseline="0" dirty="0" smtClean="0">
                <a:solidFill>
                  <a:schemeClr val="tx1"/>
                </a:solidFill>
                <a:cs typeface="Times New Roman" panose="02020603050405020304" pitchFamily="18" charset="0"/>
              </a:rPr>
              <a:t>размер выборки, и m - среднее распределение.</a:t>
            </a:r>
            <a:endParaRPr lang="en-US" sz="2000" dirty="0">
              <a:solidFill>
                <a:schemeClr val="tx1"/>
              </a:solidFill>
              <a:cs typeface="Times New Roman" panose="02020603050405020304" pitchFamily="18" charset="0"/>
            </a:endParaRPr>
          </a:p>
        </p:txBody>
      </p:sp>
      <p:sp>
        <p:nvSpPr>
          <p:cNvPr id="19" name="Rectangle 2"/>
          <p:cNvSpPr txBox="1">
            <a:spLocks noChangeArrowheads="1"/>
          </p:cNvSpPr>
          <p:nvPr/>
        </p:nvSpPr>
        <p:spPr bwMode="auto">
          <a:xfrm>
            <a:off x="1717675" y="-33338"/>
            <a:ext cx="5374605" cy="954088"/>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en-US" altLang="en-US" sz="2800" dirty="0" smtClean="0"/>
          </a:p>
          <a:p>
            <a:pPr>
              <a:defRPr/>
            </a:pPr>
            <a:r>
              <a:rPr lang="en-US" altLang="en-US" sz="2800" dirty="0" smtClean="0"/>
              <a:t>T-score </a:t>
            </a:r>
            <a:r>
              <a:rPr lang="ru-RU" altLang="en-US" sz="2800" dirty="0" smtClean="0"/>
              <a:t>(критерий Стьюдента)</a:t>
            </a:r>
            <a:endParaRPr lang="ru-RU" altLang="en-US" sz="2800" dirty="0"/>
          </a:p>
        </p:txBody>
      </p:sp>
    </p:spTree>
    <p:extLst>
      <p:ext uri="{BB962C8B-B14F-4D97-AF65-F5344CB8AC3E}">
        <p14:creationId xmlns:p14="http://schemas.microsoft.com/office/powerpoint/2010/main" val="43587785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5"/>
          <p:cNvSpPr>
            <a:spLocks noChangeArrowheads="1"/>
          </p:cNvSpPr>
          <p:nvPr/>
        </p:nvSpPr>
        <p:spPr bwMode="auto">
          <a:xfrm>
            <a:off x="403093" y="3461042"/>
            <a:ext cx="418868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ru-RU" altLang="en-US" sz="1800" dirty="0" smtClean="0">
              <a:solidFill>
                <a:srgbClr val="002060"/>
              </a:solidFill>
              <a:latin typeface="Times New Roman" panose="02020603050405020304" pitchFamily="18" charset="0"/>
            </a:endParaRPr>
          </a:p>
          <a:p>
            <a:pPr>
              <a:spcBef>
                <a:spcPct val="0"/>
              </a:spcBef>
              <a:buFontTx/>
              <a:buNone/>
            </a:pPr>
            <a:r>
              <a:rPr lang="ru-RU" altLang="en-US" sz="2400" dirty="0" smtClean="0">
                <a:solidFill>
                  <a:srgbClr val="002060"/>
                </a:solidFill>
                <a:latin typeface="Times New Roman" panose="02020603050405020304" pitchFamily="18" charset="0"/>
              </a:rPr>
              <a:t>теоретическая частота:</a:t>
            </a:r>
            <a:endParaRPr lang="en-GB" altLang="en-US" sz="2400" dirty="0">
              <a:solidFill>
                <a:srgbClr val="002060"/>
              </a:solidFill>
              <a:latin typeface="Times New Roman" panose="02020603050405020304" pitchFamily="18" charset="0"/>
            </a:endParaRPr>
          </a:p>
        </p:txBody>
      </p:sp>
      <p:sp>
        <p:nvSpPr>
          <p:cNvPr id="3" name="Дата 2"/>
          <p:cNvSpPr>
            <a:spLocks noGrp="1"/>
          </p:cNvSpPr>
          <p:nvPr>
            <p:ph type="dt" sz="quarter" idx="4294967295"/>
          </p:nvPr>
        </p:nvSpPr>
        <p:spPr>
          <a:xfrm>
            <a:off x="0" y="6356350"/>
            <a:ext cx="2133600" cy="365125"/>
          </a:xfrm>
        </p:spPr>
        <p:txBody>
          <a:bodyPr/>
          <a:lstStyle/>
          <a:p>
            <a:pPr>
              <a:defRPr/>
            </a:pPr>
            <a:fld id="{D47E5E6A-ADBD-4487-9DF4-2CFC61A3968B}" type="datetime1">
              <a:rPr lang="en-US" altLang="en-US"/>
              <a:pPr>
                <a:defRPr/>
              </a:pPr>
              <a:t>12/19/2018</a:t>
            </a:fld>
            <a:endParaRPr lang="en-US" altLang="en-US"/>
          </a:p>
        </p:txBody>
      </p:sp>
      <p:pic>
        <p:nvPicPr>
          <p:cNvPr id="52232" name="Рисунок 2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6180" y="2801750"/>
            <a:ext cx="66198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3" name="Рисунок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9552" y="4726099"/>
            <a:ext cx="441007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9" name="TextBox 18"/>
              <p:cNvSpPr txBox="1"/>
              <p:nvPr/>
            </p:nvSpPr>
            <p:spPr>
              <a:xfrm>
                <a:off x="1989552" y="4154740"/>
                <a:ext cx="4105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𝐻</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𝑤</m:t>
                          </m:r>
                        </m:e>
                        <m:sub>
                          <m:r>
                            <a:rPr lang="en-US" sz="2400" b="0" i="1" smtClean="0">
                              <a:solidFill>
                                <a:schemeClr val="tx1"/>
                              </a:solidFill>
                              <a:latin typeface="Cambria Math" panose="02040503050406030204" pitchFamily="18" charset="0"/>
                            </a:rPr>
                            <m:t>1</m:t>
                          </m:r>
                        </m:sub>
                      </m:sSub>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𝑤</m:t>
                          </m:r>
                        </m:e>
                        <m:sub>
                          <m:r>
                            <a:rPr lang="en-US" sz="2400" b="0" i="1" smtClean="0">
                              <a:solidFill>
                                <a:schemeClr val="tx1"/>
                              </a:solidFill>
                              <a:latin typeface="Cambria Math" panose="02040503050406030204" pitchFamily="18" charset="0"/>
                              <a:ea typeface="Cambria Math" panose="02040503050406030204" pitchFamily="18" charset="0"/>
                            </a:rPr>
                            <m:t>2</m:t>
                          </m:r>
                        </m:sub>
                      </m:sSub>
                      <m:r>
                        <a:rPr lang="en-US" sz="2400" b="0" i="1" smtClean="0">
                          <a:solidFill>
                            <a:schemeClr val="tx1"/>
                          </a:solidFill>
                          <a:latin typeface="Cambria Math" panose="02040503050406030204" pitchFamily="18" charset="0"/>
                        </a:rPr>
                        <m:t>)</m:t>
                      </m:r>
                      <m:r>
                        <a:rPr lang="en-US" sz="2400" dirty="0">
                          <a:solidFill>
                            <a:schemeClr val="tx1"/>
                          </a:solidFill>
                          <a:latin typeface="Cambria Math" panose="02040503050406030204" pitchFamily="18" charset="0"/>
                          <a:ea typeface="Cambria Math" panose="02040503050406030204" pitchFamily="18" charset="0"/>
                        </a:rPr>
                        <m:t>=</m:t>
                      </m:r>
                      <m:sSub>
                        <m:sSubPr>
                          <m:ctrlPr>
                            <a:rPr lang="en-US" sz="2400" i="1" dirty="0" smtClean="0">
                              <a:solidFill>
                                <a:schemeClr val="tx1"/>
                              </a:solidFill>
                              <a:latin typeface="Cambria Math" panose="02040503050406030204" pitchFamily="18" charset="0"/>
                              <a:ea typeface="Cambria Math" panose="02040503050406030204" pitchFamily="18" charset="0"/>
                            </a:rPr>
                          </m:ctrlPr>
                        </m:sSubPr>
                        <m:e>
                          <m:r>
                            <a:rPr lang="en-US" sz="2400" b="0" i="1" dirty="0" smtClean="0">
                              <a:solidFill>
                                <a:schemeClr val="tx1"/>
                              </a:solidFill>
                              <a:latin typeface="Cambria Math" panose="02040503050406030204" pitchFamily="18" charset="0"/>
                              <a:ea typeface="Cambria Math" panose="02040503050406030204" pitchFamily="18" charset="0"/>
                            </a:rPr>
                            <m:t>𝑃</m:t>
                          </m:r>
                          <m:r>
                            <a:rPr lang="en-US" sz="2400" b="0" i="1" dirty="0" smtClean="0">
                              <a:solidFill>
                                <a:schemeClr val="tx1"/>
                              </a:solidFill>
                              <a:latin typeface="Cambria Math" panose="02040503050406030204" pitchFamily="18" charset="0"/>
                              <a:ea typeface="Cambria Math" panose="02040503050406030204" pitchFamily="18" charset="0"/>
                            </a:rPr>
                            <m:t>(</m:t>
                          </m:r>
                          <m:r>
                            <a:rPr lang="en-US" sz="2400" b="0" i="1" dirty="0" smtClean="0">
                              <a:solidFill>
                                <a:schemeClr val="tx1"/>
                              </a:solidFill>
                              <a:latin typeface="Cambria Math" panose="02040503050406030204" pitchFamily="18" charset="0"/>
                              <a:ea typeface="Cambria Math" panose="02040503050406030204" pitchFamily="18" charset="0"/>
                            </a:rPr>
                            <m:t>𝑤</m:t>
                          </m:r>
                        </m:e>
                        <m:sub>
                          <m:r>
                            <a:rPr lang="en-US" sz="2400" b="0" i="1" dirty="0" smtClean="0">
                              <a:solidFill>
                                <a:schemeClr val="tx1"/>
                              </a:solidFill>
                              <a:latin typeface="Cambria Math" panose="02040503050406030204" pitchFamily="18" charset="0"/>
                              <a:ea typeface="Cambria Math" panose="02040503050406030204" pitchFamily="18" charset="0"/>
                            </a:rPr>
                            <m:t>1</m:t>
                          </m:r>
                        </m:sub>
                      </m:sSub>
                      <m:r>
                        <a:rPr lang="en-US" sz="2400" b="0" i="1" dirty="0" smtClean="0">
                          <a:solidFill>
                            <a:schemeClr val="tx1"/>
                          </a:solidFill>
                          <a:latin typeface="Cambria Math" panose="02040503050406030204" pitchFamily="18" charset="0"/>
                          <a:ea typeface="Cambria Math" panose="02040503050406030204" pitchFamily="18" charset="0"/>
                        </a:rPr>
                        <m:t>)×</m:t>
                      </m:r>
                      <m:r>
                        <a:rPr lang="en-US" sz="2400" b="0" i="1" dirty="0" smtClean="0">
                          <a:solidFill>
                            <a:schemeClr val="tx1"/>
                          </a:solidFill>
                          <a:latin typeface="Cambria Math" panose="02040503050406030204" pitchFamily="18" charset="0"/>
                          <a:ea typeface="Cambria Math" panose="02040503050406030204" pitchFamily="18" charset="0"/>
                        </a:rPr>
                        <m:t>𝑃</m:t>
                      </m:r>
                      <m:r>
                        <a:rPr lang="en-US" sz="2400" b="0" i="1" dirty="0" smtClean="0">
                          <a:solidFill>
                            <a:schemeClr val="tx1"/>
                          </a:solidFill>
                          <a:latin typeface="Cambria Math" panose="02040503050406030204" pitchFamily="18" charset="0"/>
                          <a:ea typeface="Cambria Math" panose="02040503050406030204" pitchFamily="18" charset="0"/>
                        </a:rPr>
                        <m:t>(</m:t>
                      </m:r>
                      <m:sSub>
                        <m:sSubPr>
                          <m:ctrlPr>
                            <a:rPr lang="en-US" sz="2400" b="0" i="1" dirty="0" smtClean="0">
                              <a:solidFill>
                                <a:schemeClr val="tx1"/>
                              </a:solidFill>
                              <a:latin typeface="Cambria Math" panose="02040503050406030204" pitchFamily="18" charset="0"/>
                              <a:ea typeface="Cambria Math" panose="02040503050406030204" pitchFamily="18" charset="0"/>
                            </a:rPr>
                          </m:ctrlPr>
                        </m:sSubPr>
                        <m:e>
                          <m:r>
                            <a:rPr lang="en-US" sz="2400" b="0" i="1" dirty="0" smtClean="0">
                              <a:solidFill>
                                <a:schemeClr val="tx1"/>
                              </a:solidFill>
                              <a:latin typeface="Cambria Math" panose="02040503050406030204" pitchFamily="18" charset="0"/>
                              <a:ea typeface="Cambria Math" panose="02040503050406030204" pitchFamily="18" charset="0"/>
                            </a:rPr>
                            <m:t>𝑤</m:t>
                          </m:r>
                        </m:e>
                        <m:sub>
                          <m:r>
                            <a:rPr lang="en-US" sz="2400" b="0" i="1" dirty="0" smtClean="0">
                              <a:solidFill>
                                <a:schemeClr val="tx1"/>
                              </a:solidFill>
                              <a:latin typeface="Cambria Math" panose="02040503050406030204" pitchFamily="18" charset="0"/>
                              <a:ea typeface="Cambria Math" panose="02040503050406030204" pitchFamily="18" charset="0"/>
                            </a:rPr>
                            <m:t>2</m:t>
                          </m:r>
                        </m:sub>
                      </m:sSub>
                      <m:r>
                        <a:rPr lang="en-US" sz="2400" b="0" i="1" dirty="0"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1989552" y="4154740"/>
                <a:ext cx="4105739" cy="369332"/>
              </a:xfrm>
              <a:prstGeom prst="rect">
                <a:avLst/>
              </a:prstGeom>
              <a:blipFill>
                <a:blip r:embed="rId6"/>
                <a:stretch>
                  <a:fillRect l="-1187" r="-2077" b="-36667"/>
                </a:stretch>
              </a:blipFill>
            </p:spPr>
            <p:txBody>
              <a:bodyPr/>
              <a:lstStyle/>
              <a:p>
                <a:r>
                  <a:rPr lang="en-US">
                    <a:noFill/>
                  </a:rPr>
                  <a:t> </a:t>
                </a:r>
              </a:p>
            </p:txBody>
          </p:sp>
        </mc:Fallback>
      </mc:AlternateContent>
      <p:sp>
        <p:nvSpPr>
          <p:cNvPr id="20" name="Rectangle 15"/>
          <p:cNvSpPr>
            <a:spLocks noChangeArrowheads="1"/>
          </p:cNvSpPr>
          <p:nvPr/>
        </p:nvSpPr>
        <p:spPr bwMode="auto">
          <a:xfrm>
            <a:off x="395536" y="1446178"/>
            <a:ext cx="87611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ru-RU" sz="2000" dirty="0">
                <a:latin typeface="Times New Roman" panose="02020603050405020304" pitchFamily="18" charset="0"/>
                <a:cs typeface="Times New Roman" panose="02020603050405020304" pitchFamily="18" charset="0"/>
              </a:rPr>
              <a:t>Используя оценку максимального правдоподобия, мы </a:t>
            </a:r>
            <a:r>
              <a:rPr lang="ru-RU" sz="2000" dirty="0" smtClean="0">
                <a:latin typeface="Times New Roman" panose="02020603050405020304" pitchFamily="18" charset="0"/>
                <a:cs typeface="Times New Roman" panose="02020603050405020304" pitchFamily="18" charset="0"/>
              </a:rPr>
              <a:t>можем вычислить </a:t>
            </a:r>
            <a:r>
              <a:rPr lang="ru-RU" sz="2000" dirty="0">
                <a:latin typeface="Times New Roman" panose="02020603050405020304" pitchFamily="18" charset="0"/>
                <a:cs typeface="Times New Roman" panose="02020603050405020304" pitchFamily="18" charset="0"/>
              </a:rPr>
              <a:t>вероятности </a:t>
            </a:r>
            <a:r>
              <a:rPr lang="ru-RU" sz="2000" i="1" dirty="0" err="1" smtClean="0">
                <a:latin typeface="Times New Roman" panose="02020603050405020304" pitchFamily="18" charset="0"/>
                <a:cs typeface="Times New Roman" panose="02020603050405020304" pitchFamily="18" charset="0"/>
              </a:rPr>
              <a:t>new</a:t>
            </a:r>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и </a:t>
            </a:r>
            <a:r>
              <a:rPr lang="ru-RU" sz="2000" i="1" dirty="0" err="1" smtClean="0">
                <a:latin typeface="Times New Roman" panose="02020603050405020304" pitchFamily="18" charset="0"/>
                <a:cs typeface="Times New Roman" panose="02020603050405020304" pitchFamily="18" charset="0"/>
              </a:rPr>
              <a:t>companies</a:t>
            </a:r>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следующим образом. </a:t>
            </a:r>
            <a:r>
              <a:rPr lang="ru-RU" sz="2000" dirty="0" smtClean="0">
                <a:latin typeface="Times New Roman" panose="02020603050405020304" pitchFamily="18" charset="0"/>
                <a:cs typeface="Times New Roman" panose="02020603050405020304" pitchFamily="18" charset="0"/>
              </a:rPr>
              <a:t>В нашем </a:t>
            </a:r>
            <a:r>
              <a:rPr lang="ru-RU" sz="2000" dirty="0">
                <a:latin typeface="Times New Roman" panose="02020603050405020304" pitchFamily="18" charset="0"/>
                <a:cs typeface="Times New Roman" panose="02020603050405020304" pitchFamily="18" charset="0"/>
              </a:rPr>
              <a:t>корпусе, </a:t>
            </a:r>
            <a:r>
              <a:rPr lang="ru-RU" sz="2000" i="1" dirty="0" err="1" smtClean="0">
                <a:latin typeface="Times New Roman" panose="02020603050405020304" pitchFamily="18" charset="0"/>
                <a:cs typeface="Times New Roman" panose="02020603050405020304" pitchFamily="18" charset="0"/>
              </a:rPr>
              <a:t>new</a:t>
            </a:r>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встретилось 15828 раз, </a:t>
            </a:r>
            <a:r>
              <a:rPr lang="ru-RU" sz="2000" i="1" dirty="0" err="1" smtClean="0">
                <a:latin typeface="Times New Roman" panose="02020603050405020304" pitchFamily="18" charset="0"/>
                <a:cs typeface="Times New Roman" panose="02020603050405020304" pitchFamily="18" charset="0"/>
              </a:rPr>
              <a:t>companies</a:t>
            </a:r>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4675 раз, </a:t>
            </a:r>
            <a:r>
              <a:rPr lang="ru-RU" sz="2000" dirty="0" smtClean="0">
                <a:latin typeface="Times New Roman" panose="02020603050405020304" pitchFamily="18" charset="0"/>
                <a:cs typeface="Times New Roman" panose="02020603050405020304" pitchFamily="18" charset="0"/>
              </a:rPr>
              <a:t>и всего </a:t>
            </a:r>
            <a:r>
              <a:rPr lang="ru-RU" sz="2000" dirty="0">
                <a:latin typeface="Times New Roman" panose="02020603050405020304" pitchFamily="18" charset="0"/>
                <a:cs typeface="Times New Roman" panose="02020603050405020304" pitchFamily="18" charset="0"/>
              </a:rPr>
              <a:t>14307668 </a:t>
            </a:r>
            <a:r>
              <a:rPr lang="ru-RU" sz="2000" dirty="0" err="1">
                <a:latin typeface="Times New Roman" panose="02020603050405020304" pitchFamily="18" charset="0"/>
                <a:cs typeface="Times New Roman" panose="02020603050405020304" pitchFamily="18" charset="0"/>
              </a:rPr>
              <a:t>токенов</a:t>
            </a:r>
            <a:r>
              <a:rPr lang="ru-RU" sz="2000" dirty="0" smtClean="0">
                <a:latin typeface="Times New Roman" panose="02020603050405020304" pitchFamily="18" charset="0"/>
                <a:cs typeface="Times New Roman" panose="02020603050405020304" pitchFamily="18" charset="0"/>
              </a:rPr>
              <a:t>.</a:t>
            </a:r>
            <a:endParaRPr lang="ru-RU" altLang="en-US" sz="2000" dirty="0" smtClean="0">
              <a:solidFill>
                <a:srgbClr val="002060"/>
              </a:solidFill>
              <a:latin typeface="Times New Roman" panose="02020603050405020304" pitchFamily="18" charset="0"/>
              <a:cs typeface="Times New Roman" panose="02020603050405020304" pitchFamily="18" charset="0"/>
            </a:endParaRPr>
          </a:p>
        </p:txBody>
      </p:sp>
      <p:sp>
        <p:nvSpPr>
          <p:cNvPr id="21" name="Rectangle 2"/>
          <p:cNvSpPr txBox="1">
            <a:spLocks noChangeArrowheads="1"/>
          </p:cNvSpPr>
          <p:nvPr/>
        </p:nvSpPr>
        <p:spPr bwMode="auto">
          <a:xfrm>
            <a:off x="1717675" y="-33338"/>
            <a:ext cx="5374605" cy="954088"/>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en-US" altLang="en-US" sz="2800" dirty="0" smtClean="0"/>
          </a:p>
          <a:p>
            <a:pPr>
              <a:defRPr/>
            </a:pPr>
            <a:r>
              <a:rPr lang="en-US" altLang="en-US" sz="2800" dirty="0" smtClean="0"/>
              <a:t>T-score </a:t>
            </a:r>
            <a:r>
              <a:rPr lang="ru-RU" altLang="en-US" sz="2800" dirty="0" smtClean="0"/>
              <a:t>(критерий Стьюдента)</a:t>
            </a:r>
            <a:endParaRPr lang="ru-RU" altLang="en-US" sz="2800"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648812" y="1290638"/>
            <a:ext cx="7811619" cy="289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ru-RU" altLang="en-US" sz="2000" dirty="0">
                <a:solidFill>
                  <a:srgbClr val="002060"/>
                </a:solidFill>
                <a:latin typeface="Times New Roman" panose="02020603050405020304" pitchFamily="18" charset="0"/>
              </a:rPr>
              <a:t>Постановка задачи: текст- последовательность </a:t>
            </a:r>
            <a:r>
              <a:rPr lang="en-US" altLang="en-US" sz="2000" dirty="0">
                <a:solidFill>
                  <a:srgbClr val="002060"/>
                </a:solidFill>
                <a:latin typeface="Times New Roman" panose="02020603050405020304" pitchFamily="18" charset="0"/>
              </a:rPr>
              <a:t>N</a:t>
            </a:r>
            <a:r>
              <a:rPr lang="ru-RU" altLang="en-US" sz="2000" dirty="0">
                <a:solidFill>
                  <a:srgbClr val="002060"/>
                </a:solidFill>
                <a:latin typeface="Times New Roman" panose="02020603050405020304" pitchFamily="18" charset="0"/>
              </a:rPr>
              <a:t> биграмм (</a:t>
            </a:r>
            <a:r>
              <a:rPr lang="en-US" altLang="en-US" sz="2000" dirty="0" err="1">
                <a:solidFill>
                  <a:srgbClr val="002060"/>
                </a:solidFill>
                <a:latin typeface="Times New Roman" panose="02020603050405020304" pitchFamily="18" charset="0"/>
              </a:rPr>
              <a:t>w</a:t>
            </a:r>
            <a:r>
              <a:rPr lang="en-US" altLang="en-US" sz="2000" baseline="-25000" dirty="0" err="1">
                <a:solidFill>
                  <a:srgbClr val="002060"/>
                </a:solidFill>
                <a:latin typeface="Times New Roman" panose="02020603050405020304" pitchFamily="18" charset="0"/>
              </a:rPr>
              <a:t>i</a:t>
            </a:r>
            <a:r>
              <a:rPr lang="en-US" altLang="en-US" sz="2000" dirty="0">
                <a:solidFill>
                  <a:srgbClr val="002060"/>
                </a:solidFill>
                <a:latin typeface="Times New Roman" panose="02020603050405020304" pitchFamily="18" charset="0"/>
              </a:rPr>
              <a:t> </a:t>
            </a:r>
            <a:r>
              <a:rPr lang="en-US" altLang="en-US" sz="2000" dirty="0" err="1">
                <a:solidFill>
                  <a:srgbClr val="002060"/>
                </a:solidFill>
                <a:latin typeface="Times New Roman" panose="02020603050405020304" pitchFamily="18" charset="0"/>
              </a:rPr>
              <a:t>w</a:t>
            </a:r>
            <a:r>
              <a:rPr lang="en-US" altLang="en-US" sz="2000" baseline="-25000" dirty="0" err="1">
                <a:solidFill>
                  <a:srgbClr val="002060"/>
                </a:solidFill>
                <a:latin typeface="Times New Roman" panose="02020603050405020304" pitchFamily="18" charset="0"/>
              </a:rPr>
              <a:t>i</a:t>
            </a:r>
            <a:r>
              <a:rPr lang="ru-RU" altLang="en-US" sz="2000" baseline="-25000" dirty="0">
                <a:solidFill>
                  <a:srgbClr val="002060"/>
                </a:solidFill>
                <a:latin typeface="Times New Roman" panose="02020603050405020304" pitchFamily="18" charset="0"/>
              </a:rPr>
              <a:t>+1</a:t>
            </a:r>
            <a:r>
              <a:rPr lang="ru-RU" altLang="en-US" sz="2000" dirty="0">
                <a:solidFill>
                  <a:srgbClr val="002060"/>
                </a:solidFill>
                <a:latin typeface="Times New Roman" panose="02020603050405020304" pitchFamily="18" charset="0"/>
              </a:rPr>
              <a:t>). Случайная величина </a:t>
            </a:r>
            <a:endParaRPr lang="en-GB" altLang="en-US" sz="2000" dirty="0">
              <a:solidFill>
                <a:srgbClr val="002060"/>
              </a:solidFill>
              <a:latin typeface="Times New Roman" panose="02020603050405020304" pitchFamily="18" charset="0"/>
            </a:endParaRPr>
          </a:p>
          <a:p>
            <a:pPr>
              <a:spcBef>
                <a:spcPct val="0"/>
              </a:spcBef>
              <a:buFontTx/>
              <a:buNone/>
            </a:pPr>
            <a:r>
              <a:rPr lang="ru-RU" altLang="en-US" sz="2000" dirty="0">
                <a:solidFill>
                  <a:srgbClr val="002060"/>
                </a:solidFill>
                <a:latin typeface="Times New Roman" panose="02020603050405020304" pitchFamily="18" charset="0"/>
              </a:rPr>
              <a:t>1 –встретилась последовательность &lt;</a:t>
            </a:r>
            <a:r>
              <a:rPr lang="en-US" altLang="en-US" sz="2000" dirty="0" err="1">
                <a:solidFill>
                  <a:srgbClr val="002060"/>
                </a:solidFill>
                <a:latin typeface="Times New Roman" panose="02020603050405020304" pitchFamily="18" charset="0"/>
              </a:rPr>
              <a:t>w</a:t>
            </a:r>
            <a:r>
              <a:rPr lang="en-US" altLang="en-US" sz="2000" baseline="-25000" dirty="0" err="1">
                <a:solidFill>
                  <a:srgbClr val="002060"/>
                </a:solidFill>
                <a:latin typeface="Times New Roman" panose="02020603050405020304" pitchFamily="18" charset="0"/>
              </a:rPr>
              <a:t>i</a:t>
            </a:r>
            <a:r>
              <a:rPr lang="en-US" altLang="en-US" sz="2000" dirty="0">
                <a:solidFill>
                  <a:srgbClr val="002060"/>
                </a:solidFill>
                <a:latin typeface="Times New Roman" panose="02020603050405020304" pitchFamily="18" charset="0"/>
              </a:rPr>
              <a:t> </a:t>
            </a:r>
            <a:r>
              <a:rPr lang="en-US" altLang="en-US" sz="2000" dirty="0" err="1">
                <a:solidFill>
                  <a:srgbClr val="002060"/>
                </a:solidFill>
                <a:latin typeface="Times New Roman" panose="02020603050405020304" pitchFamily="18" charset="0"/>
              </a:rPr>
              <a:t>w</a:t>
            </a:r>
            <a:r>
              <a:rPr lang="en-US" altLang="en-US" sz="2000" baseline="-25000" dirty="0" err="1">
                <a:solidFill>
                  <a:srgbClr val="002060"/>
                </a:solidFill>
                <a:latin typeface="Times New Roman" panose="02020603050405020304" pitchFamily="18" charset="0"/>
              </a:rPr>
              <a:t>i</a:t>
            </a:r>
            <a:r>
              <a:rPr lang="ru-RU" altLang="en-US" sz="2000" baseline="-25000" dirty="0">
                <a:solidFill>
                  <a:srgbClr val="002060"/>
                </a:solidFill>
                <a:latin typeface="Times New Roman" panose="02020603050405020304" pitchFamily="18" charset="0"/>
              </a:rPr>
              <a:t>+1</a:t>
            </a:r>
            <a:r>
              <a:rPr lang="ru-RU" altLang="en-US" sz="2000" dirty="0">
                <a:solidFill>
                  <a:srgbClr val="002060"/>
                </a:solidFill>
                <a:latin typeface="Times New Roman" panose="02020603050405020304" pitchFamily="18" charset="0"/>
              </a:rPr>
              <a:t>&gt; - 0 – не </a:t>
            </a:r>
            <a:r>
              <a:rPr lang="ru-RU" altLang="en-US" sz="2000" dirty="0" smtClean="0">
                <a:solidFill>
                  <a:srgbClr val="002060"/>
                </a:solidFill>
                <a:latin typeface="Times New Roman" panose="02020603050405020304" pitchFamily="18" charset="0"/>
              </a:rPr>
              <a:t>встретилась</a:t>
            </a:r>
          </a:p>
          <a:p>
            <a:pPr>
              <a:spcBef>
                <a:spcPct val="0"/>
              </a:spcBef>
              <a:buFontTx/>
              <a:buNone/>
            </a:pPr>
            <a:endParaRPr lang="ru-RU" altLang="en-US" sz="2000" dirty="0">
              <a:solidFill>
                <a:srgbClr val="002060"/>
              </a:solidFill>
              <a:latin typeface="Times New Roman" panose="02020603050405020304" pitchFamily="18" charset="0"/>
            </a:endParaRPr>
          </a:p>
          <a:p>
            <a:pPr>
              <a:spcBef>
                <a:spcPct val="0"/>
              </a:spcBef>
              <a:buFontTx/>
              <a:buNone/>
            </a:pPr>
            <a:r>
              <a:rPr lang="ru-RU" altLang="en-US" sz="2000" dirty="0" smtClean="0">
                <a:solidFill>
                  <a:srgbClr val="002060"/>
                </a:solidFill>
                <a:latin typeface="Times New Roman" panose="02020603050405020304" pitchFamily="18" charset="0"/>
              </a:rPr>
              <a:t>Схема </a:t>
            </a:r>
            <a:r>
              <a:rPr lang="ru-RU" altLang="en-US" sz="2000" dirty="0" err="1">
                <a:solidFill>
                  <a:srgbClr val="002060"/>
                </a:solidFill>
                <a:latin typeface="Times New Roman" panose="02020603050405020304" pitchFamily="18" charset="0"/>
              </a:rPr>
              <a:t>Бернули</a:t>
            </a:r>
            <a:r>
              <a:rPr lang="en-US" altLang="en-US" sz="2000" dirty="0">
                <a:solidFill>
                  <a:srgbClr val="002060"/>
                </a:solidFill>
                <a:latin typeface="Times New Roman" panose="02020603050405020304" pitchFamily="18" charset="0"/>
              </a:rPr>
              <a:t> </a:t>
            </a:r>
            <a:r>
              <a:rPr lang="ru-RU" sz="2000" dirty="0">
                <a:solidFill>
                  <a:srgbClr val="002060"/>
                </a:solidFill>
                <a:latin typeface="Times New Roman" panose="02020603050405020304" pitchFamily="18" charset="0"/>
              </a:rPr>
              <a:t>с p = 3.615 x </a:t>
            </a:r>
            <a:r>
              <a:rPr lang="ru-RU" sz="2000" dirty="0" smtClean="0">
                <a:solidFill>
                  <a:srgbClr val="002060"/>
                </a:solidFill>
                <a:latin typeface="Times New Roman" panose="02020603050405020304" pitchFamily="18" charset="0"/>
              </a:rPr>
              <a:t>10</a:t>
            </a:r>
            <a:r>
              <a:rPr lang="ru-RU" sz="2000" baseline="30000" dirty="0" smtClean="0">
                <a:solidFill>
                  <a:srgbClr val="002060"/>
                </a:solidFill>
                <a:latin typeface="Times New Roman" panose="02020603050405020304" pitchFamily="18" charset="0"/>
              </a:rPr>
              <a:t>-7</a:t>
            </a:r>
            <a:r>
              <a:rPr lang="en-US" sz="2000" baseline="30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для </a:t>
            </a:r>
            <a:r>
              <a:rPr lang="en-US" sz="2000" i="1" dirty="0" smtClean="0">
                <a:solidFill>
                  <a:srgbClr val="002060"/>
                </a:solidFill>
                <a:latin typeface="Times New Roman" panose="02020603050405020304" pitchFamily="18" charset="0"/>
              </a:rPr>
              <a:t>new company</a:t>
            </a:r>
            <a:endParaRPr lang="ru-RU" altLang="en-US" sz="2000" baseline="30000" dirty="0">
              <a:solidFill>
                <a:srgbClr val="002060"/>
              </a:solidFill>
              <a:latin typeface="Times New Roman" panose="02020603050405020304" pitchFamily="18" charset="0"/>
            </a:endParaRPr>
          </a:p>
          <a:p>
            <a:pPr lvl="2">
              <a:buNone/>
            </a:pPr>
            <a:r>
              <a:rPr lang="en-US" sz="2800" dirty="0">
                <a:latin typeface="Times New Roman" panose="02020603050405020304" pitchFamily="18" charset="0"/>
                <a:cs typeface="Times New Roman" panose="02020603050405020304" pitchFamily="18" charset="0"/>
              </a:rPr>
              <a:t>s</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=p (1 - </a:t>
            </a:r>
            <a:r>
              <a:rPr lang="ru-RU" sz="2800" i="1" dirty="0">
                <a:latin typeface="Times New Roman" panose="02020603050405020304" pitchFamily="18" charset="0"/>
                <a:cs typeface="Times New Roman" panose="02020603050405020304" pitchFamily="18" charset="0"/>
              </a:rPr>
              <a:t>р</a:t>
            </a:r>
            <a:r>
              <a:rPr lang="ru-RU" sz="2800" i="1" dirty="0" smtClean="0">
                <a:latin typeface="Times New Roman" panose="02020603050405020304" pitchFamily="18" charset="0"/>
                <a:cs typeface="Times New Roman" panose="02020603050405020304" pitchFamily="18" charset="0"/>
              </a:rPr>
              <a:t>) </a:t>
            </a:r>
            <a:r>
              <a:rPr lang="ru-RU" sz="2800"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p </a:t>
            </a:r>
          </a:p>
          <a:p>
            <a:pPr>
              <a:buNone/>
            </a:pPr>
            <a:r>
              <a:rPr lang="en-US" sz="2400" i="1" dirty="0" smtClean="0">
                <a:latin typeface="Times New Roman" panose="02020603050405020304" pitchFamily="18" charset="0"/>
                <a:cs typeface="Times New Roman" panose="02020603050405020304" pitchFamily="18" charset="0"/>
                <a:sym typeface="Symbol" panose="05050102010706020507" pitchFamily="18" charset="2"/>
              </a:rPr>
              <a:t>(</a:t>
            </a:r>
            <a:r>
              <a:rPr lang="ru-RU" sz="2400" dirty="0">
                <a:latin typeface="Times New Roman" panose="02020603050405020304" pitchFamily="18" charset="0"/>
                <a:cs typeface="Times New Roman" panose="02020603050405020304" pitchFamily="18" charset="0"/>
              </a:rPr>
              <a:t>выполняется</a:t>
            </a:r>
            <a:r>
              <a:rPr lang="ru-RU"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когда </a:t>
            </a:r>
            <a:r>
              <a:rPr lang="ru-RU" sz="2400" i="1" dirty="0">
                <a:latin typeface="Times New Roman" panose="02020603050405020304" pitchFamily="18" charset="0"/>
                <a:cs typeface="Times New Roman" panose="02020603050405020304" pitchFamily="18" charset="0"/>
              </a:rPr>
              <a:t>р </a:t>
            </a:r>
            <a:r>
              <a:rPr lang="ru-RU" sz="2400" dirty="0">
                <a:latin typeface="Times New Roman" panose="02020603050405020304" pitchFamily="18" charset="0"/>
                <a:cs typeface="Times New Roman" panose="02020603050405020304" pitchFamily="18" charset="0"/>
              </a:rPr>
              <a:t>для большинства биграмм </a:t>
            </a:r>
            <a:r>
              <a:rPr lang="ru-RU" sz="2400" dirty="0" smtClean="0">
                <a:latin typeface="Times New Roman" panose="02020603050405020304" pitchFamily="18" charset="0"/>
                <a:cs typeface="Times New Roman" panose="02020603050405020304" pitchFamily="18" charset="0"/>
              </a:rPr>
              <a:t>мало</a:t>
            </a:r>
            <a:r>
              <a:rPr lang="en-US" sz="2400" dirty="0" smtClean="0">
                <a:latin typeface="Times New Roman" panose="02020603050405020304" pitchFamily="18" charset="0"/>
                <a:cs typeface="Times New Roman" panose="02020603050405020304" pitchFamily="18" charset="0"/>
              </a:rPr>
              <a:t>)</a:t>
            </a:r>
            <a:endParaRPr lang="ru-RU" altLang="en-US" sz="2400" dirty="0" smtClean="0">
              <a:solidFill>
                <a:srgbClr val="002060"/>
              </a:solidFill>
              <a:latin typeface="Times New Roman" panose="02020603050405020304" pitchFamily="18" charset="0"/>
              <a:cs typeface="Times New Roman" panose="02020603050405020304" pitchFamily="18" charset="0"/>
            </a:endParaRPr>
          </a:p>
          <a:p>
            <a:pPr>
              <a:spcBef>
                <a:spcPct val="0"/>
              </a:spcBef>
              <a:buFontTx/>
              <a:buNone/>
            </a:pPr>
            <a:r>
              <a:rPr lang="ru-RU" altLang="en-US" sz="2000" dirty="0" smtClean="0">
                <a:solidFill>
                  <a:srgbClr val="002060"/>
                </a:solidFill>
                <a:latin typeface="Times New Roman" panose="02020603050405020304" pitchFamily="18" charset="0"/>
              </a:rPr>
              <a:t> </a:t>
            </a:r>
            <a:endParaRPr lang="en-GB" altLang="en-US" sz="2000" dirty="0">
              <a:solidFill>
                <a:srgbClr val="002060"/>
              </a:solidFill>
              <a:latin typeface="Times New Roman" panose="02020603050405020304" pitchFamily="18" charset="0"/>
            </a:endParaRPr>
          </a:p>
        </p:txBody>
      </p:sp>
      <p:sp>
        <p:nvSpPr>
          <p:cNvPr id="3" name="Дата 2"/>
          <p:cNvSpPr>
            <a:spLocks noGrp="1"/>
          </p:cNvSpPr>
          <p:nvPr>
            <p:ph type="dt" sz="quarter" idx="4294967295"/>
          </p:nvPr>
        </p:nvSpPr>
        <p:spPr>
          <a:xfrm>
            <a:off x="0" y="6356350"/>
            <a:ext cx="2133600" cy="365125"/>
          </a:xfrm>
        </p:spPr>
        <p:txBody>
          <a:bodyPr/>
          <a:lstStyle/>
          <a:p>
            <a:pPr>
              <a:defRPr/>
            </a:pPr>
            <a:fld id="{D47E5E6A-ADBD-4487-9DF4-2CFC61A3968B}" type="datetime1">
              <a:rPr lang="en-US" altLang="en-US"/>
              <a:pPr>
                <a:defRPr/>
              </a:pPr>
              <a:t>12/19/2018</a:t>
            </a:fld>
            <a:endParaRPr lang="en-US" altLang="en-US" dirty="0"/>
          </a:p>
        </p:txBody>
      </p:sp>
      <p:sp>
        <p:nvSpPr>
          <p:cNvPr id="15" name="Rectangle 2"/>
          <p:cNvSpPr txBox="1">
            <a:spLocks noChangeArrowheads="1"/>
          </p:cNvSpPr>
          <p:nvPr/>
        </p:nvSpPr>
        <p:spPr bwMode="auto">
          <a:xfrm>
            <a:off x="1717675" y="-33338"/>
            <a:ext cx="5374605" cy="954088"/>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en-US" altLang="en-US" sz="2800" dirty="0" smtClean="0"/>
          </a:p>
          <a:p>
            <a:pPr>
              <a:defRPr/>
            </a:pPr>
            <a:r>
              <a:rPr lang="en-US" altLang="en-US" sz="2800" dirty="0" smtClean="0"/>
              <a:t>T-score </a:t>
            </a:r>
            <a:r>
              <a:rPr lang="ru-RU" altLang="en-US" sz="2800" dirty="0" smtClean="0"/>
              <a:t>(критерий Стьюдента)</a:t>
            </a:r>
            <a:endParaRPr lang="ru-RU" altLang="en-US" sz="2800" dirty="0"/>
          </a:p>
        </p:txBody>
      </p:sp>
    </p:spTree>
    <p:extLst>
      <p:ext uri="{BB962C8B-B14F-4D97-AF65-F5344CB8AC3E}">
        <p14:creationId xmlns:p14="http://schemas.microsoft.com/office/powerpoint/2010/main" val="1280633779"/>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3251"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3252"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 name="Объект 5"/>
          <p:cNvSpPr>
            <a:spLocks noGrp="1"/>
          </p:cNvSpPr>
          <p:nvPr>
            <p:ph sz="quarter" idx="10"/>
          </p:nvPr>
        </p:nvSpPr>
        <p:spPr/>
        <p:txBody>
          <a:bodyPr/>
          <a:lstStyle/>
          <a:p>
            <a:r>
              <a:rPr lang="ru-RU" sz="2800" dirty="0" smtClean="0">
                <a:latin typeface="Times New Roman" panose="02020603050405020304" pitchFamily="18" charset="0"/>
                <a:cs typeface="Times New Roman" panose="02020603050405020304" pitchFamily="18" charset="0"/>
              </a:rPr>
              <a:t>Реальная частота </a:t>
            </a:r>
            <a:r>
              <a:rPr lang="ru-RU" sz="2800" dirty="0" err="1" smtClean="0">
                <a:latin typeface="Times New Roman" panose="02020603050405020304" pitchFamily="18" charset="0"/>
                <a:cs typeface="Times New Roman" panose="02020603050405020304" pitchFamily="18" charset="0"/>
              </a:rPr>
              <a:t>биграмы</a:t>
            </a:r>
            <a:r>
              <a:rPr lang="ru-RU" sz="2800" dirty="0" smtClean="0">
                <a:latin typeface="Times New Roman" panose="02020603050405020304" pitchFamily="18" charset="0"/>
                <a:cs typeface="Times New Roman" panose="02020603050405020304" pitchFamily="18" charset="0"/>
              </a:rPr>
              <a:t> (наблюдаемое значение случайной величины):</a:t>
            </a:r>
            <a:endParaRPr lang="en-US" sz="2800" dirty="0">
              <a:latin typeface="Times New Roman" panose="02020603050405020304" pitchFamily="18" charset="0"/>
              <a:cs typeface="Times New Roman" panose="02020603050405020304" pitchFamily="18" charset="0"/>
            </a:endParaRPr>
          </a:p>
        </p:txBody>
      </p:sp>
      <p:sp>
        <p:nvSpPr>
          <p:cNvPr id="3" name="Дата 2"/>
          <p:cNvSpPr>
            <a:spLocks noGrp="1"/>
          </p:cNvSpPr>
          <p:nvPr>
            <p:ph type="dt" sz="half" idx="4294967295"/>
          </p:nvPr>
        </p:nvSpPr>
        <p:spPr>
          <a:xfrm>
            <a:off x="0" y="6356350"/>
            <a:ext cx="2133600" cy="365125"/>
          </a:xfrm>
        </p:spPr>
        <p:txBody>
          <a:bodyPr/>
          <a:lstStyle/>
          <a:p>
            <a:pPr>
              <a:defRPr/>
            </a:pPr>
            <a:fld id="{5F423ED7-9CD9-44C7-8D53-295202EAD2FA}" type="datetime1">
              <a:rPr lang="en-US" altLang="en-US"/>
              <a:pPr>
                <a:defRPr/>
              </a:pPr>
              <a:t>12/19/2018</a:t>
            </a:fld>
            <a:endParaRPr lang="en-US" altLang="en-US"/>
          </a:p>
        </p:txBody>
      </p:sp>
      <p:pic>
        <p:nvPicPr>
          <p:cNvPr id="4" name="Рисунок 3"/>
          <p:cNvPicPr>
            <a:picLocks noChangeAspect="1"/>
          </p:cNvPicPr>
          <p:nvPr/>
        </p:nvPicPr>
        <p:blipFill>
          <a:blip r:embed="rId2"/>
          <a:stretch>
            <a:fillRect/>
          </a:stretch>
        </p:blipFill>
        <p:spPr>
          <a:xfrm>
            <a:off x="2587158" y="3068960"/>
            <a:ext cx="3581400" cy="936104"/>
          </a:xfrm>
          <a:prstGeom prst="rect">
            <a:avLst/>
          </a:prstGeom>
        </p:spPr>
      </p:pic>
      <p:sp>
        <p:nvSpPr>
          <p:cNvPr id="18" name="Rectangle 2"/>
          <p:cNvSpPr txBox="1">
            <a:spLocks noChangeArrowheads="1"/>
          </p:cNvSpPr>
          <p:nvPr/>
        </p:nvSpPr>
        <p:spPr bwMode="auto">
          <a:xfrm>
            <a:off x="1717675" y="-33338"/>
            <a:ext cx="5374605" cy="954088"/>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en-US" altLang="en-US" sz="2800" dirty="0" smtClean="0"/>
          </a:p>
          <a:p>
            <a:pPr>
              <a:defRPr/>
            </a:pPr>
            <a:r>
              <a:rPr lang="en-US" altLang="en-US" sz="2800" dirty="0" smtClean="0"/>
              <a:t>T-score </a:t>
            </a:r>
            <a:r>
              <a:rPr lang="ru-RU" altLang="en-US" sz="2800" dirty="0" smtClean="0"/>
              <a:t>(критерий Стьюдента)</a:t>
            </a:r>
            <a:endParaRPr lang="ru-RU" altLang="en-US" sz="2800" dirty="0"/>
          </a:p>
        </p:txBody>
      </p:sp>
    </p:spTree>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3251"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3252"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 name="Объект 5"/>
          <p:cNvSpPr>
            <a:spLocks noGrp="1"/>
          </p:cNvSpPr>
          <p:nvPr>
            <p:ph sz="quarter" idx="10"/>
          </p:nvPr>
        </p:nvSpPr>
        <p:spPr/>
        <p:txBody>
          <a:bodyPr/>
          <a:lstStyle/>
          <a:p>
            <a:r>
              <a:rPr lang="en-US" sz="2800" dirty="0" smtClean="0">
                <a:latin typeface="Times New Roman" panose="02020603050405020304" pitchFamily="18" charset="0"/>
                <a:cs typeface="Times New Roman" panose="02020603050405020304" pitchFamily="18" charset="0"/>
              </a:rPr>
              <a:t>t-score </a:t>
            </a:r>
            <a:r>
              <a:rPr lang="ru-RU" sz="2800" dirty="0" smtClean="0">
                <a:latin typeface="Times New Roman" panose="02020603050405020304" pitchFamily="18" charset="0"/>
                <a:cs typeface="Times New Roman" panose="02020603050405020304" pitchFamily="18" charset="0"/>
              </a:rPr>
              <a:t>для </a:t>
            </a:r>
            <a:r>
              <a:rPr lang="en-US" sz="2800" i="1" dirty="0" smtClean="0">
                <a:latin typeface="Times New Roman" panose="02020603050405020304" pitchFamily="18" charset="0"/>
                <a:cs typeface="Times New Roman" panose="02020603050405020304" pitchFamily="18" charset="0"/>
              </a:rPr>
              <a:t>new company</a:t>
            </a:r>
            <a:endParaRPr lang="en-US" sz="2800" dirty="0">
              <a:latin typeface="Times New Roman" panose="02020603050405020304" pitchFamily="18" charset="0"/>
              <a:cs typeface="Times New Roman" panose="02020603050405020304" pitchFamily="18" charset="0"/>
            </a:endParaRPr>
          </a:p>
        </p:txBody>
      </p:sp>
      <p:sp>
        <p:nvSpPr>
          <p:cNvPr id="3" name="Дата 2"/>
          <p:cNvSpPr>
            <a:spLocks noGrp="1"/>
          </p:cNvSpPr>
          <p:nvPr>
            <p:ph type="dt" sz="half" idx="4294967295"/>
          </p:nvPr>
        </p:nvSpPr>
        <p:spPr>
          <a:xfrm>
            <a:off x="0" y="6356350"/>
            <a:ext cx="2133600" cy="365125"/>
          </a:xfrm>
        </p:spPr>
        <p:txBody>
          <a:bodyPr/>
          <a:lstStyle/>
          <a:p>
            <a:pPr>
              <a:defRPr/>
            </a:pPr>
            <a:fld id="{5F423ED7-9CD9-44C7-8D53-295202EAD2FA}" type="datetime1">
              <a:rPr lang="en-US" altLang="en-US"/>
              <a:pPr>
                <a:defRPr/>
              </a:pPr>
              <a:t>12/19/2018</a:t>
            </a:fld>
            <a:endParaRPr lang="en-US" altLang="en-US"/>
          </a:p>
        </p:txBody>
      </p:sp>
      <p:pic>
        <p:nvPicPr>
          <p:cNvPr id="18" name="Рисунок 17"/>
          <p:cNvPicPr>
            <a:picLocks noChangeAspect="1"/>
          </p:cNvPicPr>
          <p:nvPr/>
        </p:nvPicPr>
        <p:blipFill>
          <a:blip r:embed="rId2"/>
          <a:stretch>
            <a:fillRect/>
          </a:stretch>
        </p:blipFill>
        <p:spPr>
          <a:xfrm>
            <a:off x="1695021" y="2925294"/>
            <a:ext cx="5400600" cy="1566209"/>
          </a:xfrm>
          <a:prstGeom prst="rect">
            <a:avLst/>
          </a:prstGeom>
        </p:spPr>
      </p:pic>
      <p:sp>
        <p:nvSpPr>
          <p:cNvPr id="19" name="Rectangle 2"/>
          <p:cNvSpPr txBox="1">
            <a:spLocks noChangeArrowheads="1"/>
          </p:cNvSpPr>
          <p:nvPr/>
        </p:nvSpPr>
        <p:spPr bwMode="auto">
          <a:xfrm>
            <a:off x="1717675" y="-33338"/>
            <a:ext cx="5374605" cy="954088"/>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en-US" altLang="en-US" sz="2800" dirty="0" smtClean="0"/>
          </a:p>
          <a:p>
            <a:pPr>
              <a:defRPr/>
            </a:pPr>
            <a:r>
              <a:rPr lang="en-US" altLang="en-US" sz="2800" dirty="0" smtClean="0"/>
              <a:t>T-score </a:t>
            </a:r>
            <a:r>
              <a:rPr lang="ru-RU" altLang="en-US" sz="2800" dirty="0" smtClean="0"/>
              <a:t>(критерий Стьюдента)</a:t>
            </a:r>
            <a:endParaRPr lang="ru-RU" altLang="en-US" sz="2800" dirty="0"/>
          </a:p>
        </p:txBody>
      </p:sp>
    </p:spTree>
    <p:extLst>
      <p:ext uri="{BB962C8B-B14F-4D97-AF65-F5344CB8AC3E}">
        <p14:creationId xmlns:p14="http://schemas.microsoft.com/office/powerpoint/2010/main" val="4058497100"/>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427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4276"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graphicFrame>
        <p:nvGraphicFramePr>
          <p:cNvPr id="3" name="Table 2"/>
          <p:cNvGraphicFramePr>
            <a:graphicFrameLocks noGrp="1"/>
          </p:cNvGraphicFramePr>
          <p:nvPr/>
        </p:nvGraphicFramePr>
        <p:xfrm>
          <a:off x="468313" y="2276475"/>
          <a:ext cx="8567738" cy="3352800"/>
        </p:xfrm>
        <a:graphic>
          <a:graphicData uri="http://schemas.openxmlformats.org/drawingml/2006/table">
            <a:tbl>
              <a:tblPr bandRow="1">
                <a:tableStyleId>{616DA210-FB5B-4158-B5E0-FEB733F419BA}</a:tableStyleId>
              </a:tblPr>
              <a:tblGrid>
                <a:gridCol w="1424942">
                  <a:extLst>
                    <a:ext uri="{9D8B030D-6E8A-4147-A177-3AD203B41FA5}">
                      <a16:colId xmlns:a16="http://schemas.microsoft.com/office/drawing/2014/main" val="20000"/>
                    </a:ext>
                  </a:extLst>
                </a:gridCol>
                <a:gridCol w="1425765">
                  <a:extLst>
                    <a:ext uri="{9D8B030D-6E8A-4147-A177-3AD203B41FA5}">
                      <a16:colId xmlns:a16="http://schemas.microsoft.com/office/drawing/2014/main" val="20001"/>
                    </a:ext>
                  </a:extLst>
                </a:gridCol>
                <a:gridCol w="1426585">
                  <a:extLst>
                    <a:ext uri="{9D8B030D-6E8A-4147-A177-3AD203B41FA5}">
                      <a16:colId xmlns:a16="http://schemas.microsoft.com/office/drawing/2014/main" val="20002"/>
                    </a:ext>
                  </a:extLst>
                </a:gridCol>
                <a:gridCol w="1122543">
                  <a:extLst>
                    <a:ext uri="{9D8B030D-6E8A-4147-A177-3AD203B41FA5}">
                      <a16:colId xmlns:a16="http://schemas.microsoft.com/office/drawing/2014/main" val="20003"/>
                    </a:ext>
                  </a:extLst>
                </a:gridCol>
                <a:gridCol w="1740495">
                  <a:extLst>
                    <a:ext uri="{9D8B030D-6E8A-4147-A177-3AD203B41FA5}">
                      <a16:colId xmlns:a16="http://schemas.microsoft.com/office/drawing/2014/main" val="20004"/>
                    </a:ext>
                  </a:extLst>
                </a:gridCol>
                <a:gridCol w="1427408">
                  <a:extLst>
                    <a:ext uri="{9D8B030D-6E8A-4147-A177-3AD203B41FA5}">
                      <a16:colId xmlns:a16="http://schemas.microsoft.com/office/drawing/2014/main" val="20005"/>
                    </a:ext>
                  </a:extLst>
                </a:gridCol>
              </a:tblGrid>
              <a:tr h="262565">
                <a:tc>
                  <a:txBody>
                    <a:bodyPr/>
                    <a:lstStyle/>
                    <a:p>
                      <a:pPr algn="ctr">
                        <a:spcAft>
                          <a:spcPts val="0"/>
                        </a:spcAft>
                      </a:pPr>
                      <a:r>
                        <a:rPr lang="en-US" sz="2000" dirty="0">
                          <a:effectLst/>
                        </a:rPr>
                        <a:t>t</a:t>
                      </a:r>
                      <a:endParaRPr lang="en-GB" sz="2000" dirty="0">
                        <a:effectLst/>
                        <a:latin typeface="Times New Roman"/>
                        <a:ea typeface="Times New Roman"/>
                      </a:endParaRPr>
                    </a:p>
                  </a:txBody>
                  <a:tcPr marL="68570" marR="68570" marT="0" marB="0"/>
                </a:tc>
                <a:tc>
                  <a:txBody>
                    <a:bodyPr/>
                    <a:lstStyle/>
                    <a:p>
                      <a:pPr algn="ctr">
                        <a:spcAft>
                          <a:spcPts val="0"/>
                        </a:spcAft>
                      </a:pPr>
                      <a:r>
                        <a:rPr lang="en-US" sz="2000">
                          <a:effectLst/>
                        </a:rPr>
                        <a:t>C(w</a:t>
                      </a:r>
                      <a:r>
                        <a:rPr lang="en-US" sz="2000" baseline="30000">
                          <a:effectLst/>
                        </a:rPr>
                        <a:t>1</a:t>
                      </a:r>
                      <a:r>
                        <a:rPr lang="en-US" sz="2000">
                          <a:effectLst/>
                        </a:rPr>
                        <a:t>)</a:t>
                      </a:r>
                      <a:endParaRPr lang="en-GB" sz="2000">
                        <a:effectLst/>
                        <a:latin typeface="Times New Roman"/>
                        <a:ea typeface="Times New Roman"/>
                      </a:endParaRPr>
                    </a:p>
                  </a:txBody>
                  <a:tcPr marL="68570" marR="68570" marT="0" marB="0"/>
                </a:tc>
                <a:tc>
                  <a:txBody>
                    <a:bodyPr/>
                    <a:lstStyle/>
                    <a:p>
                      <a:pPr algn="ctr">
                        <a:spcAft>
                          <a:spcPts val="0"/>
                        </a:spcAft>
                      </a:pPr>
                      <a:r>
                        <a:rPr lang="en-US" sz="2000">
                          <a:effectLst/>
                        </a:rPr>
                        <a:t>C(w</a:t>
                      </a:r>
                      <a:r>
                        <a:rPr lang="en-US" sz="2000" baseline="30000">
                          <a:effectLst/>
                        </a:rPr>
                        <a:t>2</a:t>
                      </a:r>
                      <a:r>
                        <a:rPr lang="en-US" sz="2000">
                          <a:effectLst/>
                        </a:rPr>
                        <a:t>)</a:t>
                      </a:r>
                      <a:endParaRPr lang="en-GB" sz="2000">
                        <a:effectLst/>
                        <a:latin typeface="Times New Roman"/>
                        <a:ea typeface="Times New Roman"/>
                      </a:endParaRPr>
                    </a:p>
                  </a:txBody>
                  <a:tcPr marL="68570" marR="68570" marT="0" marB="0"/>
                </a:tc>
                <a:tc>
                  <a:txBody>
                    <a:bodyPr/>
                    <a:lstStyle/>
                    <a:p>
                      <a:pPr algn="ctr">
                        <a:spcAft>
                          <a:spcPts val="0"/>
                        </a:spcAft>
                      </a:pPr>
                      <a:r>
                        <a:rPr lang="en-US" sz="2000">
                          <a:effectLst/>
                        </a:rPr>
                        <a:t>C(w</a:t>
                      </a:r>
                      <a:r>
                        <a:rPr lang="en-US" sz="2000" baseline="30000">
                          <a:effectLst/>
                        </a:rPr>
                        <a:t>1</a:t>
                      </a:r>
                      <a:r>
                        <a:rPr lang="en-US" sz="2000">
                          <a:effectLst/>
                        </a:rPr>
                        <a:t>w</a:t>
                      </a:r>
                      <a:r>
                        <a:rPr lang="en-US" sz="2000" baseline="30000">
                          <a:effectLst/>
                        </a:rPr>
                        <a:t>2</a:t>
                      </a:r>
                      <a:r>
                        <a:rPr lang="en-US" sz="2000">
                          <a:effectLst/>
                        </a:rPr>
                        <a:t>)</a:t>
                      </a:r>
                      <a:endParaRPr lang="en-GB" sz="2000">
                        <a:effectLst/>
                        <a:latin typeface="Times New Roman"/>
                        <a:ea typeface="Times New Roman"/>
                      </a:endParaRPr>
                    </a:p>
                  </a:txBody>
                  <a:tcPr marL="68570" marR="68570" marT="0" marB="0"/>
                </a:tc>
                <a:tc>
                  <a:txBody>
                    <a:bodyPr/>
                    <a:lstStyle/>
                    <a:p>
                      <a:pPr algn="ctr">
                        <a:spcAft>
                          <a:spcPts val="0"/>
                        </a:spcAft>
                      </a:pPr>
                      <a:r>
                        <a:rPr lang="en-US" sz="2000">
                          <a:effectLst/>
                        </a:rPr>
                        <a:t>w</a:t>
                      </a:r>
                      <a:r>
                        <a:rPr lang="en-US" sz="2000" baseline="30000">
                          <a:effectLst/>
                        </a:rPr>
                        <a:t>1</a:t>
                      </a:r>
                      <a:endParaRPr lang="en-GB" sz="2000">
                        <a:effectLst/>
                        <a:latin typeface="Times New Roman"/>
                        <a:ea typeface="Times New Roman"/>
                      </a:endParaRPr>
                    </a:p>
                  </a:txBody>
                  <a:tcPr marL="68570" marR="68570" marT="0" marB="0"/>
                </a:tc>
                <a:tc>
                  <a:txBody>
                    <a:bodyPr/>
                    <a:lstStyle/>
                    <a:p>
                      <a:pPr algn="ctr">
                        <a:spcAft>
                          <a:spcPts val="0"/>
                        </a:spcAft>
                      </a:pPr>
                      <a:r>
                        <a:rPr lang="en-US" sz="2000" dirty="0">
                          <a:effectLst/>
                        </a:rPr>
                        <a:t>w</a:t>
                      </a:r>
                      <a:r>
                        <a:rPr lang="en-US" sz="2000" baseline="30000" dirty="0">
                          <a:effectLst/>
                        </a:rPr>
                        <a:t>2</a:t>
                      </a:r>
                      <a:endParaRPr lang="en-GB" sz="2000" dirty="0">
                        <a:effectLst/>
                        <a:latin typeface="Times New Roman"/>
                        <a:ea typeface="Times New Roman"/>
                      </a:endParaRPr>
                    </a:p>
                  </a:txBody>
                  <a:tcPr marL="68570" marR="68570" marT="0" marB="0"/>
                </a:tc>
                <a:extLst>
                  <a:ext uri="{0D108BD9-81ED-4DB2-BD59-A6C34878D82A}">
                    <a16:rowId xmlns:a16="http://schemas.microsoft.com/office/drawing/2014/main" val="10000"/>
                  </a:ext>
                </a:extLst>
              </a:tr>
              <a:tr h="262565">
                <a:tc>
                  <a:txBody>
                    <a:bodyPr/>
                    <a:lstStyle/>
                    <a:p>
                      <a:pPr algn="ctr">
                        <a:spcAft>
                          <a:spcPts val="0"/>
                        </a:spcAft>
                      </a:pPr>
                      <a:r>
                        <a:rPr lang="en-US" sz="2000" cap="small" dirty="0">
                          <a:effectLst/>
                        </a:rPr>
                        <a:t>4.4721</a:t>
                      </a:r>
                      <a:endParaRPr lang="en-GB" sz="2000" dirty="0">
                        <a:effectLst/>
                        <a:latin typeface="Times New Roman"/>
                        <a:ea typeface="Times New Roman"/>
                      </a:endParaRPr>
                    </a:p>
                  </a:txBody>
                  <a:tcPr marL="68570" marR="68570" marT="0" marB="0"/>
                </a:tc>
                <a:tc>
                  <a:txBody>
                    <a:bodyPr/>
                    <a:lstStyle/>
                    <a:p>
                      <a:pPr algn="ctr">
                        <a:spcAft>
                          <a:spcPts val="0"/>
                        </a:spcAft>
                      </a:pPr>
                      <a:r>
                        <a:rPr lang="en-US" sz="2000" cap="small">
                          <a:effectLst/>
                        </a:rPr>
                        <a:t>42</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20</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20</a:t>
                      </a:r>
                      <a:endParaRPr lang="en-GB" sz="2000">
                        <a:effectLst/>
                        <a:latin typeface="Times New Roman"/>
                        <a:ea typeface="Times New Roman"/>
                      </a:endParaRPr>
                    </a:p>
                  </a:txBody>
                  <a:tcPr marL="68570" marR="68570" marT="0" marB="0"/>
                </a:tc>
                <a:tc>
                  <a:txBody>
                    <a:bodyPr/>
                    <a:lstStyle/>
                    <a:p>
                      <a:pPr algn="ctr">
                        <a:spcAft>
                          <a:spcPts val="0"/>
                        </a:spcAft>
                      </a:pPr>
                      <a:r>
                        <a:rPr lang="en-US" sz="2000">
                          <a:effectLst/>
                        </a:rPr>
                        <a:t>Ayatollah</a:t>
                      </a:r>
                      <a:endParaRPr lang="en-GB" sz="2000">
                        <a:effectLst/>
                        <a:latin typeface="Times New Roman"/>
                        <a:ea typeface="Times New Roman"/>
                      </a:endParaRPr>
                    </a:p>
                  </a:txBody>
                  <a:tcPr marL="68570" marR="68570" marT="0" marB="0"/>
                </a:tc>
                <a:tc>
                  <a:txBody>
                    <a:bodyPr/>
                    <a:lstStyle/>
                    <a:p>
                      <a:pPr algn="ctr">
                        <a:spcAft>
                          <a:spcPts val="0"/>
                        </a:spcAft>
                      </a:pPr>
                      <a:r>
                        <a:rPr lang="en-US" sz="2000" dirty="0" err="1">
                          <a:effectLst/>
                        </a:rPr>
                        <a:t>Ruhollah</a:t>
                      </a:r>
                      <a:endParaRPr lang="en-GB" sz="2000" dirty="0">
                        <a:effectLst/>
                        <a:latin typeface="Times New Roman"/>
                        <a:ea typeface="Times New Roman"/>
                      </a:endParaRPr>
                    </a:p>
                  </a:txBody>
                  <a:tcPr marL="68570" marR="68570" marT="0" marB="0"/>
                </a:tc>
                <a:extLst>
                  <a:ext uri="{0D108BD9-81ED-4DB2-BD59-A6C34878D82A}">
                    <a16:rowId xmlns:a16="http://schemas.microsoft.com/office/drawing/2014/main" val="10001"/>
                  </a:ext>
                </a:extLst>
              </a:tr>
              <a:tr h="262565">
                <a:tc>
                  <a:txBody>
                    <a:bodyPr/>
                    <a:lstStyle/>
                    <a:p>
                      <a:pPr algn="ctr">
                        <a:spcAft>
                          <a:spcPts val="0"/>
                        </a:spcAft>
                      </a:pPr>
                      <a:r>
                        <a:rPr lang="en-US" sz="2000" cap="small">
                          <a:effectLst/>
                        </a:rPr>
                        <a:t>4.4721</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41</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27</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20</a:t>
                      </a:r>
                      <a:endParaRPr lang="en-GB" sz="2000">
                        <a:effectLst/>
                        <a:latin typeface="Times New Roman"/>
                        <a:ea typeface="Times New Roman"/>
                      </a:endParaRPr>
                    </a:p>
                  </a:txBody>
                  <a:tcPr marL="68570" marR="68570" marT="0" marB="0"/>
                </a:tc>
                <a:tc>
                  <a:txBody>
                    <a:bodyPr/>
                    <a:lstStyle/>
                    <a:p>
                      <a:pPr algn="ctr">
                        <a:spcAft>
                          <a:spcPts val="0"/>
                        </a:spcAft>
                      </a:pPr>
                      <a:r>
                        <a:rPr lang="en-US" sz="2000">
                          <a:effectLst/>
                        </a:rPr>
                        <a:t>Bette</a:t>
                      </a:r>
                      <a:endParaRPr lang="en-GB" sz="2000">
                        <a:effectLst/>
                        <a:latin typeface="Times New Roman"/>
                        <a:ea typeface="Times New Roman"/>
                      </a:endParaRPr>
                    </a:p>
                  </a:txBody>
                  <a:tcPr marL="68570" marR="68570" marT="0" marB="0"/>
                </a:tc>
                <a:tc>
                  <a:txBody>
                    <a:bodyPr/>
                    <a:lstStyle/>
                    <a:p>
                      <a:pPr algn="ctr">
                        <a:spcAft>
                          <a:spcPts val="0"/>
                        </a:spcAft>
                      </a:pPr>
                      <a:r>
                        <a:rPr lang="en-US" sz="2000" dirty="0">
                          <a:effectLst/>
                        </a:rPr>
                        <a:t>Midler</a:t>
                      </a:r>
                      <a:endParaRPr lang="en-GB" sz="2000" dirty="0">
                        <a:effectLst/>
                        <a:latin typeface="Times New Roman"/>
                        <a:ea typeface="Times New Roman"/>
                      </a:endParaRPr>
                    </a:p>
                  </a:txBody>
                  <a:tcPr marL="68570" marR="68570" marT="0" marB="0"/>
                </a:tc>
                <a:extLst>
                  <a:ext uri="{0D108BD9-81ED-4DB2-BD59-A6C34878D82A}">
                    <a16:rowId xmlns:a16="http://schemas.microsoft.com/office/drawing/2014/main" val="10002"/>
                  </a:ext>
                </a:extLst>
              </a:tr>
              <a:tr h="262565">
                <a:tc>
                  <a:txBody>
                    <a:bodyPr/>
                    <a:lstStyle/>
                    <a:p>
                      <a:pPr algn="ctr">
                        <a:spcAft>
                          <a:spcPts val="0"/>
                        </a:spcAft>
                      </a:pPr>
                      <a:r>
                        <a:rPr lang="en-US" sz="2000" cap="small">
                          <a:effectLst/>
                        </a:rPr>
                        <a:t>4.4720</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30</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117</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20</a:t>
                      </a:r>
                      <a:endParaRPr lang="en-GB" sz="2000">
                        <a:effectLst/>
                        <a:latin typeface="Times New Roman"/>
                        <a:ea typeface="Times New Roman"/>
                      </a:endParaRPr>
                    </a:p>
                  </a:txBody>
                  <a:tcPr marL="68570" marR="68570" marT="0" marB="0"/>
                </a:tc>
                <a:tc>
                  <a:txBody>
                    <a:bodyPr/>
                    <a:lstStyle/>
                    <a:p>
                      <a:pPr algn="ctr">
                        <a:spcAft>
                          <a:spcPts val="0"/>
                        </a:spcAft>
                      </a:pPr>
                      <a:r>
                        <a:rPr lang="en-US" sz="2000">
                          <a:effectLst/>
                        </a:rPr>
                        <a:t>Agatha</a:t>
                      </a:r>
                      <a:endParaRPr lang="en-GB" sz="2000">
                        <a:effectLst/>
                        <a:latin typeface="Times New Roman"/>
                        <a:ea typeface="Times New Roman"/>
                      </a:endParaRPr>
                    </a:p>
                  </a:txBody>
                  <a:tcPr marL="68570" marR="68570" marT="0" marB="0"/>
                </a:tc>
                <a:tc>
                  <a:txBody>
                    <a:bodyPr/>
                    <a:lstStyle/>
                    <a:p>
                      <a:pPr algn="ctr">
                        <a:spcAft>
                          <a:spcPts val="0"/>
                        </a:spcAft>
                      </a:pPr>
                      <a:r>
                        <a:rPr lang="en-US" sz="2000" dirty="0">
                          <a:effectLst/>
                        </a:rPr>
                        <a:t>Christie</a:t>
                      </a:r>
                      <a:endParaRPr lang="en-GB" sz="2000" dirty="0">
                        <a:effectLst/>
                        <a:latin typeface="Times New Roman"/>
                        <a:ea typeface="Times New Roman"/>
                      </a:endParaRPr>
                    </a:p>
                  </a:txBody>
                  <a:tcPr marL="68570" marR="68570" marT="0" marB="0"/>
                </a:tc>
                <a:extLst>
                  <a:ext uri="{0D108BD9-81ED-4DB2-BD59-A6C34878D82A}">
                    <a16:rowId xmlns:a16="http://schemas.microsoft.com/office/drawing/2014/main" val="10003"/>
                  </a:ext>
                </a:extLst>
              </a:tr>
              <a:tr h="262565">
                <a:tc>
                  <a:txBody>
                    <a:bodyPr/>
                    <a:lstStyle/>
                    <a:p>
                      <a:pPr algn="ctr">
                        <a:spcAft>
                          <a:spcPts val="0"/>
                        </a:spcAft>
                      </a:pPr>
                      <a:r>
                        <a:rPr lang="en-US" sz="2000" cap="small">
                          <a:effectLst/>
                        </a:rPr>
                        <a:t>4.4720</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77</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59</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20</a:t>
                      </a:r>
                      <a:endParaRPr lang="en-GB" sz="2000">
                        <a:effectLst/>
                        <a:latin typeface="Times New Roman"/>
                        <a:ea typeface="Times New Roman"/>
                      </a:endParaRPr>
                    </a:p>
                  </a:txBody>
                  <a:tcPr marL="68570" marR="68570" marT="0" marB="0"/>
                </a:tc>
                <a:tc>
                  <a:txBody>
                    <a:bodyPr/>
                    <a:lstStyle/>
                    <a:p>
                      <a:pPr algn="ctr">
                        <a:spcAft>
                          <a:spcPts val="0"/>
                        </a:spcAft>
                      </a:pPr>
                      <a:r>
                        <a:rPr lang="en-US" sz="2000">
                          <a:effectLst/>
                        </a:rPr>
                        <a:t>videocassette</a:t>
                      </a:r>
                      <a:endParaRPr lang="en-GB" sz="2000">
                        <a:effectLst/>
                        <a:latin typeface="Times New Roman"/>
                        <a:ea typeface="Times New Roman"/>
                      </a:endParaRPr>
                    </a:p>
                  </a:txBody>
                  <a:tcPr marL="68570" marR="68570" marT="0" marB="0"/>
                </a:tc>
                <a:tc>
                  <a:txBody>
                    <a:bodyPr/>
                    <a:lstStyle/>
                    <a:p>
                      <a:pPr algn="ctr">
                        <a:spcAft>
                          <a:spcPts val="0"/>
                        </a:spcAft>
                      </a:pPr>
                      <a:r>
                        <a:rPr lang="en-US" sz="2000" dirty="0">
                          <a:effectLst/>
                        </a:rPr>
                        <a:t>recorder</a:t>
                      </a:r>
                      <a:endParaRPr lang="en-GB" sz="2000" dirty="0">
                        <a:effectLst/>
                        <a:latin typeface="Times New Roman"/>
                        <a:ea typeface="Times New Roman"/>
                      </a:endParaRPr>
                    </a:p>
                  </a:txBody>
                  <a:tcPr marL="68570" marR="68570" marT="0" marB="0"/>
                </a:tc>
                <a:extLst>
                  <a:ext uri="{0D108BD9-81ED-4DB2-BD59-A6C34878D82A}">
                    <a16:rowId xmlns:a16="http://schemas.microsoft.com/office/drawing/2014/main" val="10004"/>
                  </a:ext>
                </a:extLst>
              </a:tr>
              <a:tr h="262565">
                <a:tc>
                  <a:txBody>
                    <a:bodyPr/>
                    <a:lstStyle/>
                    <a:p>
                      <a:pPr algn="ctr">
                        <a:spcAft>
                          <a:spcPts val="0"/>
                        </a:spcAft>
                      </a:pPr>
                      <a:r>
                        <a:rPr lang="en-US" sz="2000" cap="small">
                          <a:effectLst/>
                        </a:rPr>
                        <a:t>4.4720</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24</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320</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20</a:t>
                      </a:r>
                      <a:endParaRPr lang="en-GB" sz="2000">
                        <a:effectLst/>
                        <a:latin typeface="Times New Roman"/>
                        <a:ea typeface="Times New Roman"/>
                      </a:endParaRPr>
                    </a:p>
                  </a:txBody>
                  <a:tcPr marL="68570" marR="68570" marT="0" marB="0"/>
                </a:tc>
                <a:tc>
                  <a:txBody>
                    <a:bodyPr/>
                    <a:lstStyle/>
                    <a:p>
                      <a:pPr algn="ctr">
                        <a:spcAft>
                          <a:spcPts val="0"/>
                        </a:spcAft>
                      </a:pPr>
                      <a:r>
                        <a:rPr lang="en-US" sz="2000">
                          <a:effectLst/>
                        </a:rPr>
                        <a:t>unsalted</a:t>
                      </a:r>
                      <a:endParaRPr lang="en-GB" sz="2000">
                        <a:effectLst/>
                        <a:latin typeface="Times New Roman"/>
                        <a:ea typeface="Times New Roman"/>
                      </a:endParaRPr>
                    </a:p>
                  </a:txBody>
                  <a:tcPr marL="68570" marR="68570" marT="0" marB="0"/>
                </a:tc>
                <a:tc>
                  <a:txBody>
                    <a:bodyPr/>
                    <a:lstStyle/>
                    <a:p>
                      <a:pPr algn="ctr">
                        <a:spcAft>
                          <a:spcPts val="0"/>
                        </a:spcAft>
                      </a:pPr>
                      <a:r>
                        <a:rPr lang="en-US" sz="2000" dirty="0">
                          <a:effectLst/>
                        </a:rPr>
                        <a:t>butter</a:t>
                      </a:r>
                      <a:endParaRPr lang="en-GB" sz="2000" dirty="0">
                        <a:effectLst/>
                        <a:latin typeface="Times New Roman"/>
                        <a:ea typeface="Times New Roman"/>
                      </a:endParaRPr>
                    </a:p>
                  </a:txBody>
                  <a:tcPr marL="68570" marR="68570" marT="0" marB="0"/>
                </a:tc>
                <a:extLst>
                  <a:ext uri="{0D108BD9-81ED-4DB2-BD59-A6C34878D82A}">
                    <a16:rowId xmlns:a16="http://schemas.microsoft.com/office/drawing/2014/main" val="10005"/>
                  </a:ext>
                </a:extLst>
              </a:tr>
              <a:tr h="262565">
                <a:tc>
                  <a:txBody>
                    <a:bodyPr/>
                    <a:lstStyle/>
                    <a:p>
                      <a:pPr algn="ctr">
                        <a:spcAft>
                          <a:spcPts val="0"/>
                        </a:spcAft>
                      </a:pPr>
                      <a:r>
                        <a:rPr lang="en-US" sz="2000" cap="small">
                          <a:effectLst/>
                        </a:rPr>
                        <a:t>2.3685</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14907</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9017</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20</a:t>
                      </a:r>
                      <a:endParaRPr lang="en-GB" sz="2000">
                        <a:effectLst/>
                        <a:latin typeface="Times New Roman"/>
                        <a:ea typeface="Times New Roman"/>
                      </a:endParaRPr>
                    </a:p>
                  </a:txBody>
                  <a:tcPr marL="68570" marR="68570" marT="0" marB="0"/>
                </a:tc>
                <a:tc>
                  <a:txBody>
                    <a:bodyPr/>
                    <a:lstStyle/>
                    <a:p>
                      <a:pPr algn="ctr">
                        <a:spcAft>
                          <a:spcPts val="0"/>
                        </a:spcAft>
                      </a:pPr>
                      <a:r>
                        <a:rPr lang="en-US" sz="2000">
                          <a:effectLst/>
                        </a:rPr>
                        <a:t>first</a:t>
                      </a:r>
                      <a:endParaRPr lang="en-GB" sz="2000">
                        <a:effectLst/>
                        <a:latin typeface="Times New Roman"/>
                        <a:ea typeface="Times New Roman"/>
                      </a:endParaRPr>
                    </a:p>
                  </a:txBody>
                  <a:tcPr marL="68570" marR="68570" marT="0" marB="0"/>
                </a:tc>
                <a:tc>
                  <a:txBody>
                    <a:bodyPr/>
                    <a:lstStyle/>
                    <a:p>
                      <a:pPr algn="ctr">
                        <a:spcAft>
                          <a:spcPts val="0"/>
                        </a:spcAft>
                      </a:pPr>
                      <a:r>
                        <a:rPr lang="en-US" sz="2000" dirty="0">
                          <a:effectLst/>
                        </a:rPr>
                        <a:t>made</a:t>
                      </a:r>
                      <a:endParaRPr lang="en-GB" sz="2000" dirty="0">
                        <a:effectLst/>
                        <a:latin typeface="Times New Roman"/>
                        <a:ea typeface="Times New Roman"/>
                      </a:endParaRPr>
                    </a:p>
                  </a:txBody>
                  <a:tcPr marL="68570" marR="68570" marT="0" marB="0"/>
                </a:tc>
                <a:extLst>
                  <a:ext uri="{0D108BD9-81ED-4DB2-BD59-A6C34878D82A}">
                    <a16:rowId xmlns:a16="http://schemas.microsoft.com/office/drawing/2014/main" val="10006"/>
                  </a:ext>
                </a:extLst>
              </a:tr>
              <a:tr h="262565">
                <a:tc>
                  <a:txBody>
                    <a:bodyPr/>
                    <a:lstStyle/>
                    <a:p>
                      <a:pPr algn="ctr">
                        <a:spcAft>
                          <a:spcPts val="0"/>
                        </a:spcAft>
                      </a:pPr>
                      <a:r>
                        <a:rPr lang="en-US" sz="2000" cap="small">
                          <a:effectLst/>
                        </a:rPr>
                        <a:t>2.2446</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13484</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10570</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20</a:t>
                      </a:r>
                      <a:endParaRPr lang="en-GB" sz="2000">
                        <a:effectLst/>
                        <a:latin typeface="Times New Roman"/>
                        <a:ea typeface="Times New Roman"/>
                      </a:endParaRPr>
                    </a:p>
                  </a:txBody>
                  <a:tcPr marL="68570" marR="68570" marT="0" marB="0"/>
                </a:tc>
                <a:tc>
                  <a:txBody>
                    <a:bodyPr/>
                    <a:lstStyle/>
                    <a:p>
                      <a:pPr algn="ctr">
                        <a:spcAft>
                          <a:spcPts val="0"/>
                        </a:spcAft>
                      </a:pPr>
                      <a:r>
                        <a:rPr lang="en-US" sz="2000">
                          <a:effectLst/>
                        </a:rPr>
                        <a:t>over</a:t>
                      </a:r>
                      <a:endParaRPr lang="en-GB" sz="2000">
                        <a:effectLst/>
                        <a:latin typeface="Times New Roman"/>
                        <a:ea typeface="Times New Roman"/>
                      </a:endParaRPr>
                    </a:p>
                  </a:txBody>
                  <a:tcPr marL="68570" marR="68570" marT="0" marB="0"/>
                </a:tc>
                <a:tc>
                  <a:txBody>
                    <a:bodyPr/>
                    <a:lstStyle/>
                    <a:p>
                      <a:pPr algn="ctr">
                        <a:spcAft>
                          <a:spcPts val="0"/>
                        </a:spcAft>
                      </a:pPr>
                      <a:r>
                        <a:rPr lang="en-US" sz="2000" dirty="0">
                          <a:effectLst/>
                        </a:rPr>
                        <a:t>many</a:t>
                      </a:r>
                      <a:endParaRPr lang="en-GB" sz="2000" dirty="0">
                        <a:effectLst/>
                        <a:latin typeface="Times New Roman"/>
                        <a:ea typeface="Times New Roman"/>
                      </a:endParaRPr>
                    </a:p>
                  </a:txBody>
                  <a:tcPr marL="68570" marR="68570" marT="0" marB="0"/>
                </a:tc>
                <a:extLst>
                  <a:ext uri="{0D108BD9-81ED-4DB2-BD59-A6C34878D82A}">
                    <a16:rowId xmlns:a16="http://schemas.microsoft.com/office/drawing/2014/main" val="10007"/>
                  </a:ext>
                </a:extLst>
              </a:tr>
              <a:tr h="262565">
                <a:tc>
                  <a:txBody>
                    <a:bodyPr/>
                    <a:lstStyle/>
                    <a:p>
                      <a:pPr algn="ctr">
                        <a:spcAft>
                          <a:spcPts val="0"/>
                        </a:spcAft>
                      </a:pPr>
                      <a:r>
                        <a:rPr lang="en-US" sz="2000" cap="small">
                          <a:effectLst/>
                        </a:rPr>
                        <a:t>1.3685</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14734</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13478</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20</a:t>
                      </a:r>
                      <a:endParaRPr lang="en-GB" sz="2000">
                        <a:effectLst/>
                        <a:latin typeface="Times New Roman"/>
                        <a:ea typeface="Times New Roman"/>
                      </a:endParaRPr>
                    </a:p>
                  </a:txBody>
                  <a:tcPr marL="68570" marR="68570" marT="0" marB="0"/>
                </a:tc>
                <a:tc>
                  <a:txBody>
                    <a:bodyPr/>
                    <a:lstStyle/>
                    <a:p>
                      <a:pPr algn="ctr">
                        <a:spcAft>
                          <a:spcPts val="0"/>
                        </a:spcAft>
                      </a:pPr>
                      <a:r>
                        <a:rPr lang="en-US" sz="2000">
                          <a:effectLst/>
                        </a:rPr>
                        <a:t>into</a:t>
                      </a:r>
                      <a:endParaRPr lang="en-GB" sz="2000">
                        <a:effectLst/>
                        <a:latin typeface="Times New Roman"/>
                        <a:ea typeface="Times New Roman"/>
                      </a:endParaRPr>
                    </a:p>
                  </a:txBody>
                  <a:tcPr marL="68570" marR="68570" marT="0" marB="0"/>
                </a:tc>
                <a:tc>
                  <a:txBody>
                    <a:bodyPr/>
                    <a:lstStyle/>
                    <a:p>
                      <a:pPr algn="ctr">
                        <a:spcAft>
                          <a:spcPts val="0"/>
                        </a:spcAft>
                      </a:pPr>
                      <a:r>
                        <a:rPr lang="en-US" sz="2000" dirty="0">
                          <a:effectLst/>
                        </a:rPr>
                        <a:t>them</a:t>
                      </a:r>
                      <a:endParaRPr lang="en-GB" sz="2000" dirty="0">
                        <a:effectLst/>
                        <a:latin typeface="Times New Roman"/>
                        <a:ea typeface="Times New Roman"/>
                      </a:endParaRPr>
                    </a:p>
                  </a:txBody>
                  <a:tcPr marL="68570" marR="68570" marT="0" marB="0"/>
                </a:tc>
                <a:extLst>
                  <a:ext uri="{0D108BD9-81ED-4DB2-BD59-A6C34878D82A}">
                    <a16:rowId xmlns:a16="http://schemas.microsoft.com/office/drawing/2014/main" val="10008"/>
                  </a:ext>
                </a:extLst>
              </a:tr>
              <a:tr h="262565">
                <a:tc>
                  <a:txBody>
                    <a:bodyPr/>
                    <a:lstStyle/>
                    <a:p>
                      <a:pPr algn="ctr">
                        <a:spcAft>
                          <a:spcPts val="0"/>
                        </a:spcAft>
                      </a:pPr>
                      <a:r>
                        <a:rPr lang="en-US" sz="2000" cap="small">
                          <a:effectLst/>
                        </a:rPr>
                        <a:t>1.2176</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14093</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14776</a:t>
                      </a:r>
                      <a:endParaRPr lang="en-GB" sz="2000">
                        <a:effectLst/>
                        <a:latin typeface="Times New Roman"/>
                        <a:ea typeface="Times New Roman"/>
                      </a:endParaRPr>
                    </a:p>
                  </a:txBody>
                  <a:tcPr marL="68570" marR="68570" marT="0" marB="0"/>
                </a:tc>
                <a:tc>
                  <a:txBody>
                    <a:bodyPr/>
                    <a:lstStyle/>
                    <a:p>
                      <a:pPr algn="ctr">
                        <a:spcAft>
                          <a:spcPts val="0"/>
                        </a:spcAft>
                      </a:pPr>
                      <a:r>
                        <a:rPr lang="en-US" sz="2000" cap="small">
                          <a:effectLst/>
                        </a:rPr>
                        <a:t>20</a:t>
                      </a:r>
                      <a:endParaRPr lang="en-GB" sz="2000">
                        <a:effectLst/>
                        <a:latin typeface="Times New Roman"/>
                        <a:ea typeface="Times New Roman"/>
                      </a:endParaRPr>
                    </a:p>
                  </a:txBody>
                  <a:tcPr marL="68570" marR="68570" marT="0" marB="0"/>
                </a:tc>
                <a:tc>
                  <a:txBody>
                    <a:bodyPr/>
                    <a:lstStyle/>
                    <a:p>
                      <a:pPr algn="ctr">
                        <a:spcAft>
                          <a:spcPts val="0"/>
                        </a:spcAft>
                      </a:pPr>
                      <a:r>
                        <a:rPr lang="en-US" sz="2000">
                          <a:effectLst/>
                        </a:rPr>
                        <a:t>like</a:t>
                      </a:r>
                      <a:endParaRPr lang="en-GB" sz="2000">
                        <a:effectLst/>
                        <a:latin typeface="Times New Roman"/>
                        <a:ea typeface="Times New Roman"/>
                      </a:endParaRPr>
                    </a:p>
                  </a:txBody>
                  <a:tcPr marL="68570" marR="68570" marT="0" marB="0"/>
                </a:tc>
                <a:tc>
                  <a:txBody>
                    <a:bodyPr/>
                    <a:lstStyle/>
                    <a:p>
                      <a:pPr algn="ctr">
                        <a:spcAft>
                          <a:spcPts val="0"/>
                        </a:spcAft>
                      </a:pPr>
                      <a:r>
                        <a:rPr lang="en-US" sz="2000" dirty="0">
                          <a:effectLst/>
                        </a:rPr>
                        <a:t>people</a:t>
                      </a:r>
                      <a:endParaRPr lang="en-GB" sz="2000" dirty="0">
                        <a:effectLst/>
                        <a:latin typeface="Times New Roman"/>
                        <a:ea typeface="Times New Roman"/>
                      </a:endParaRPr>
                    </a:p>
                  </a:txBody>
                  <a:tcPr marL="68570" marR="68570" marT="0" marB="0"/>
                </a:tc>
                <a:extLst>
                  <a:ext uri="{0D108BD9-81ED-4DB2-BD59-A6C34878D82A}">
                    <a16:rowId xmlns:a16="http://schemas.microsoft.com/office/drawing/2014/main" val="10009"/>
                  </a:ext>
                </a:extLst>
              </a:tr>
              <a:tr h="262565">
                <a:tc>
                  <a:txBody>
                    <a:bodyPr/>
                    <a:lstStyle/>
                    <a:p>
                      <a:pPr algn="ctr">
                        <a:spcAft>
                          <a:spcPts val="0"/>
                        </a:spcAft>
                      </a:pPr>
                      <a:r>
                        <a:rPr lang="en-US" sz="2000" cap="small" dirty="0">
                          <a:effectLst/>
                        </a:rPr>
                        <a:t>0.8036</a:t>
                      </a:r>
                      <a:endParaRPr lang="en-GB" sz="2000" dirty="0">
                        <a:effectLst/>
                        <a:latin typeface="Times New Roman"/>
                        <a:ea typeface="Times New Roman"/>
                      </a:endParaRPr>
                    </a:p>
                  </a:txBody>
                  <a:tcPr marL="68570" marR="68570" marT="0" marB="0"/>
                </a:tc>
                <a:tc>
                  <a:txBody>
                    <a:bodyPr/>
                    <a:lstStyle/>
                    <a:p>
                      <a:pPr algn="ctr">
                        <a:spcAft>
                          <a:spcPts val="0"/>
                        </a:spcAft>
                      </a:pPr>
                      <a:r>
                        <a:rPr lang="en-US" sz="2000" cap="small" dirty="0">
                          <a:effectLst/>
                        </a:rPr>
                        <a:t>15019</a:t>
                      </a:r>
                      <a:endParaRPr lang="en-GB" sz="2000" dirty="0">
                        <a:effectLst/>
                        <a:latin typeface="Times New Roman"/>
                        <a:ea typeface="Times New Roman"/>
                      </a:endParaRPr>
                    </a:p>
                  </a:txBody>
                  <a:tcPr marL="68570" marR="68570" marT="0" marB="0"/>
                </a:tc>
                <a:tc>
                  <a:txBody>
                    <a:bodyPr/>
                    <a:lstStyle/>
                    <a:p>
                      <a:pPr algn="ctr">
                        <a:spcAft>
                          <a:spcPts val="0"/>
                        </a:spcAft>
                      </a:pPr>
                      <a:r>
                        <a:rPr lang="en-US" sz="2000" cap="small" dirty="0">
                          <a:effectLst/>
                        </a:rPr>
                        <a:t>15629</a:t>
                      </a:r>
                      <a:endParaRPr lang="en-GB" sz="2000" dirty="0">
                        <a:effectLst/>
                        <a:latin typeface="Times New Roman"/>
                        <a:ea typeface="Times New Roman"/>
                      </a:endParaRPr>
                    </a:p>
                  </a:txBody>
                  <a:tcPr marL="68570" marR="68570" marT="0" marB="0"/>
                </a:tc>
                <a:tc>
                  <a:txBody>
                    <a:bodyPr/>
                    <a:lstStyle/>
                    <a:p>
                      <a:pPr algn="ctr">
                        <a:spcAft>
                          <a:spcPts val="0"/>
                        </a:spcAft>
                      </a:pPr>
                      <a:r>
                        <a:rPr lang="en-US" sz="2000" cap="small" dirty="0">
                          <a:effectLst/>
                        </a:rPr>
                        <a:t>20</a:t>
                      </a:r>
                      <a:endParaRPr lang="en-GB" sz="2000" dirty="0">
                        <a:effectLst/>
                        <a:latin typeface="Times New Roman"/>
                        <a:ea typeface="Times New Roman"/>
                      </a:endParaRPr>
                    </a:p>
                  </a:txBody>
                  <a:tcPr marL="68570" marR="68570" marT="0" marB="0"/>
                </a:tc>
                <a:tc>
                  <a:txBody>
                    <a:bodyPr/>
                    <a:lstStyle/>
                    <a:p>
                      <a:pPr algn="ctr">
                        <a:spcAft>
                          <a:spcPts val="0"/>
                        </a:spcAft>
                      </a:pPr>
                      <a:r>
                        <a:rPr lang="en-US" sz="2000" dirty="0">
                          <a:effectLst/>
                        </a:rPr>
                        <a:t>time</a:t>
                      </a:r>
                      <a:endParaRPr lang="en-GB" sz="2000" dirty="0">
                        <a:effectLst/>
                        <a:latin typeface="Times New Roman"/>
                        <a:ea typeface="Times New Roman"/>
                      </a:endParaRPr>
                    </a:p>
                  </a:txBody>
                  <a:tcPr marL="68570" marR="68570" marT="0" marB="0"/>
                </a:tc>
                <a:tc>
                  <a:txBody>
                    <a:bodyPr/>
                    <a:lstStyle/>
                    <a:p>
                      <a:pPr algn="ctr">
                        <a:spcAft>
                          <a:spcPts val="0"/>
                        </a:spcAft>
                      </a:pPr>
                      <a:r>
                        <a:rPr lang="en-US" sz="2000" dirty="0">
                          <a:effectLst/>
                        </a:rPr>
                        <a:t>last</a:t>
                      </a:r>
                      <a:endParaRPr lang="en-GB" sz="2000" dirty="0">
                        <a:effectLst/>
                        <a:latin typeface="Times New Roman"/>
                        <a:ea typeface="Times New Roman"/>
                      </a:endParaRPr>
                    </a:p>
                  </a:txBody>
                  <a:tcPr marL="68570" marR="68570" marT="0" marB="0"/>
                </a:tc>
                <a:extLst>
                  <a:ext uri="{0D108BD9-81ED-4DB2-BD59-A6C34878D82A}">
                    <a16:rowId xmlns:a16="http://schemas.microsoft.com/office/drawing/2014/main" val="10010"/>
                  </a:ext>
                </a:extLst>
              </a:tr>
            </a:tbl>
          </a:graphicData>
        </a:graphic>
      </p:graphicFrame>
      <p:sp>
        <p:nvSpPr>
          <p:cNvPr id="54363" name="Rectangle 1"/>
          <p:cNvSpPr>
            <a:spLocks noChangeArrowheads="1"/>
          </p:cNvSpPr>
          <p:nvPr/>
        </p:nvSpPr>
        <p:spPr bwMode="auto">
          <a:xfrm>
            <a:off x="611188" y="1400175"/>
            <a:ext cx="8569325"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i="1">
                <a:solidFill>
                  <a:srgbClr val="002060"/>
                </a:solidFill>
                <a:latin typeface="Times New Roman" panose="02020603050405020304" pitchFamily="18" charset="0"/>
                <a:cs typeface="Times New Roman" panose="02020603050405020304" pitchFamily="18" charset="0"/>
              </a:rPr>
              <a:t>t</a:t>
            </a:r>
            <a:r>
              <a:rPr lang="ru-RU" altLang="en-US" sz="2400">
                <a:solidFill>
                  <a:srgbClr val="002060"/>
                </a:solidFill>
                <a:latin typeface="Times New Roman" panose="02020603050405020304" pitchFamily="18" charset="0"/>
                <a:cs typeface="Times New Roman" panose="02020603050405020304" pitchFamily="18" charset="0"/>
              </a:rPr>
              <a:t>-</a:t>
            </a:r>
            <a:r>
              <a:rPr lang="en-US" altLang="en-US" sz="2400">
                <a:solidFill>
                  <a:srgbClr val="002060"/>
                </a:solidFill>
                <a:latin typeface="Times New Roman" panose="02020603050405020304" pitchFamily="18" charset="0"/>
                <a:cs typeface="Times New Roman" panose="02020603050405020304" pitchFamily="18" charset="0"/>
              </a:rPr>
              <a:t>score </a:t>
            </a:r>
            <a:r>
              <a:rPr lang="ru-RU" altLang="en-US" sz="2400">
                <a:solidFill>
                  <a:srgbClr val="002060"/>
                </a:solidFill>
                <a:latin typeface="Times New Roman" panose="02020603050405020304" pitchFamily="18" charset="0"/>
                <a:cs typeface="Times New Roman" panose="02020603050405020304" pitchFamily="18" charset="0"/>
              </a:rPr>
              <a:t>для 10 словосочетаний, встретившихся в корпусе 20 раз</a:t>
            </a:r>
            <a:endParaRPr lang="en-GB" altLang="en-US" sz="2400">
              <a:solidFill>
                <a:srgbClr val="002060"/>
              </a:solidFill>
              <a:latin typeface="Times New Roman" panose="02020603050405020304" pitchFamily="18" charset="0"/>
            </a:endParaRPr>
          </a:p>
          <a:p>
            <a:pPr>
              <a:spcBef>
                <a:spcPct val="0"/>
              </a:spcBef>
              <a:buFontTx/>
              <a:buNone/>
            </a:pPr>
            <a:r>
              <a:rPr lang="en-US" altLang="en-US" sz="2000">
                <a:solidFill>
                  <a:srgbClr val="002060"/>
                </a:solidFill>
                <a:latin typeface="Times New Roman" panose="02020603050405020304" pitchFamily="18" charset="0"/>
                <a:cs typeface="Times New Roman" panose="02020603050405020304" pitchFamily="18" charset="0"/>
              </a:rPr>
              <a:t>NB</a:t>
            </a:r>
            <a:r>
              <a:rPr lang="ru-RU" altLang="en-US" sz="2000">
                <a:solidFill>
                  <a:srgbClr val="002060"/>
                </a:solidFill>
                <a:latin typeface="Times New Roman" panose="02020603050405020304" pitchFamily="18" charset="0"/>
                <a:cs typeface="Times New Roman" panose="02020603050405020304" pitchFamily="18" charset="0"/>
              </a:rPr>
              <a:t> – стоп-лист</a:t>
            </a:r>
            <a:endParaRPr lang="ru-RU" altLang="en-US" sz="2000">
              <a:solidFill>
                <a:srgbClr val="002060"/>
              </a:solidFill>
              <a:latin typeface="Times New Roman" panose="02020603050405020304" pitchFamily="18" charset="0"/>
            </a:endParaRPr>
          </a:p>
        </p:txBody>
      </p:sp>
      <p:sp>
        <p:nvSpPr>
          <p:cNvPr id="4" name="Дата 3"/>
          <p:cNvSpPr>
            <a:spLocks noGrp="1"/>
          </p:cNvSpPr>
          <p:nvPr>
            <p:ph type="dt" sz="quarter" idx="4294967295"/>
          </p:nvPr>
        </p:nvSpPr>
        <p:spPr>
          <a:xfrm>
            <a:off x="0" y="6356350"/>
            <a:ext cx="2133600" cy="365125"/>
          </a:xfrm>
        </p:spPr>
        <p:txBody>
          <a:bodyPr/>
          <a:lstStyle/>
          <a:p>
            <a:pPr>
              <a:defRPr/>
            </a:pPr>
            <a:fld id="{C8D0E392-FE3A-450E-A931-5094030DA7E3}" type="datetime1">
              <a:rPr lang="en-US" altLang="en-US"/>
              <a:pPr>
                <a:defRPr/>
              </a:pPr>
              <a:t>12/19/2018</a:t>
            </a:fld>
            <a:endParaRPr lang="en-US" altLang="en-US" dirty="0"/>
          </a:p>
        </p:txBody>
      </p:sp>
      <p:sp>
        <p:nvSpPr>
          <p:cNvPr id="21" name="Rectangle 2"/>
          <p:cNvSpPr txBox="1">
            <a:spLocks noChangeArrowheads="1"/>
          </p:cNvSpPr>
          <p:nvPr/>
        </p:nvSpPr>
        <p:spPr bwMode="auto">
          <a:xfrm>
            <a:off x="1717675" y="-33338"/>
            <a:ext cx="5374605" cy="954088"/>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en-US" altLang="en-US" sz="2800" dirty="0" smtClean="0"/>
          </a:p>
          <a:p>
            <a:pPr>
              <a:defRPr/>
            </a:pPr>
            <a:r>
              <a:rPr lang="en-US" altLang="en-US" sz="2800" dirty="0" smtClean="0"/>
              <a:t>T-score </a:t>
            </a:r>
            <a:r>
              <a:rPr lang="ru-RU" altLang="en-US" sz="2800" dirty="0" smtClean="0"/>
              <a:t>(критерий Стьюдента)</a:t>
            </a:r>
            <a:endParaRPr lang="ru-RU" altLang="en-US" sz="2800" dirty="0"/>
          </a:p>
        </p:txBody>
      </p:sp>
    </p:spTree>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3251"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3252"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Объект 6"/>
              <p:cNvSpPr>
                <a:spLocks noGrp="1"/>
              </p:cNvSpPr>
              <p:nvPr>
                <p:ph sz="quarter" idx="10"/>
              </p:nvPr>
            </p:nvSpPr>
            <p:spPr/>
            <p:txBody>
              <a:bodyPr/>
              <a:lstStyle/>
              <a:p>
                <a:endParaRPr lang="ru-RU" dirty="0" smtClean="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𝜇</m:t>
                          </m:r>
                        </m:num>
                        <m:den>
                          <m:rad>
                            <m:radPr>
                              <m:degHide m:val="on"/>
                              <m:ctrlPr>
                                <a:rPr lang="en-US" sz="2000" b="0" i="1" smtClean="0">
                                  <a:latin typeface="Cambria Math" panose="02040503050406030204" pitchFamily="18" charset="0"/>
                                </a:rPr>
                              </m:ctrlPr>
                            </m:radPr>
                            <m:deg/>
                            <m:e>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𝑁</m:t>
                                  </m:r>
                                </m:den>
                              </m:f>
                            </m:e>
                          </m:rad>
                        </m:den>
                      </m:f>
                      <m:r>
                        <a:rPr lang="en-US" sz="2000" dirty="0">
                          <a:latin typeface="Cambria Math" panose="02040503050406030204" pitchFamily="18" charset="0"/>
                          <a:ea typeface="Cambria Math" panose="02040503050406030204" pitchFamily="18" charset="0"/>
                        </a:rPr>
                        <m:t>≈</m:t>
                      </m:r>
                      <m:f>
                        <m:fPr>
                          <m:ctrlPr>
                            <a:rPr lang="en-US" sz="2000" i="1" dirty="0" smtClean="0">
                              <a:latin typeface="Cambria Math" panose="02040503050406030204" pitchFamily="18" charset="0"/>
                              <a:ea typeface="Cambria Math" panose="02040503050406030204" pitchFamily="18" charset="0"/>
                            </a:rPr>
                          </m:ctrlPr>
                        </m:fPr>
                        <m:num>
                          <m:r>
                            <a:rPr lang="en-US" sz="2000" b="0" i="1" dirty="0" smtClean="0">
                              <a:latin typeface="Cambria Math" panose="02040503050406030204" pitchFamily="18" charset="0"/>
                              <a:ea typeface="Cambria Math" panose="02040503050406030204" pitchFamily="18" charset="0"/>
                            </a:rPr>
                            <m:t>𝑃</m:t>
                          </m:r>
                          <m:d>
                            <m:dPr>
                              <m:ctrlPr>
                                <a:rPr lang="en-US" sz="2000" b="0" i="1" dirty="0" smtClean="0">
                                  <a:latin typeface="Cambria Math" panose="02040503050406030204" pitchFamily="18" charset="0"/>
                                  <a:ea typeface="Cambria Math" panose="02040503050406030204" pitchFamily="18" charset="0"/>
                                </a:rPr>
                              </m:ctrlPr>
                            </m:dPr>
                            <m:e>
                              <m:sSub>
                                <m:sSubPr>
                                  <m:ctrlPr>
                                    <a:rPr lang="en-US" sz="2000" b="0" i="1" dirty="0" smtClean="0">
                                      <a:latin typeface="Cambria Math" panose="02040503050406030204" pitchFamily="18" charset="0"/>
                                      <a:ea typeface="Cambria Math" panose="02040503050406030204" pitchFamily="18" charset="0"/>
                                    </a:rPr>
                                  </m:ctrlPr>
                                </m:sSubPr>
                                <m:e>
                                  <m:r>
                                    <a:rPr lang="en-US" sz="2000" b="0" i="1" dirty="0" smtClean="0">
                                      <a:latin typeface="Cambria Math" panose="02040503050406030204" pitchFamily="18" charset="0"/>
                                      <a:ea typeface="Cambria Math" panose="02040503050406030204" pitchFamily="18" charset="0"/>
                                    </a:rPr>
                                    <m:t>𝑤</m:t>
                                  </m:r>
                                </m:e>
                                <m:sub>
                                  <m:r>
                                    <a:rPr lang="en-US" sz="2000" b="0" i="1" dirty="0" smtClean="0">
                                      <a:latin typeface="Cambria Math" panose="02040503050406030204" pitchFamily="18" charset="0"/>
                                      <a:ea typeface="Cambria Math" panose="02040503050406030204" pitchFamily="18" charset="0"/>
                                    </a:rPr>
                                    <m:t>1</m:t>
                                  </m:r>
                                </m:sub>
                              </m:sSub>
                              <m:sSub>
                                <m:sSubPr>
                                  <m:ctrlPr>
                                    <a:rPr lang="en-US" sz="2000" b="0" i="1" dirty="0" smtClean="0">
                                      <a:latin typeface="Cambria Math" panose="02040503050406030204" pitchFamily="18" charset="0"/>
                                      <a:ea typeface="Cambria Math" panose="02040503050406030204" pitchFamily="18" charset="0"/>
                                    </a:rPr>
                                  </m:ctrlPr>
                                </m:sSubPr>
                                <m:e>
                                  <m:r>
                                    <a:rPr lang="en-US" sz="2000" b="0" i="1" dirty="0" smtClean="0">
                                      <a:latin typeface="Cambria Math" panose="02040503050406030204" pitchFamily="18" charset="0"/>
                                      <a:ea typeface="Cambria Math" panose="02040503050406030204" pitchFamily="18" charset="0"/>
                                    </a:rPr>
                                    <m:t>𝑤</m:t>
                                  </m:r>
                                </m:e>
                                <m:sub>
                                  <m:r>
                                    <a:rPr lang="en-US" sz="2000" b="0" i="1" dirty="0" smtClean="0">
                                      <a:latin typeface="Cambria Math" panose="02040503050406030204" pitchFamily="18" charset="0"/>
                                      <a:ea typeface="Cambria Math" panose="02040503050406030204" pitchFamily="18" charset="0"/>
                                    </a:rPr>
                                    <m:t>2</m:t>
                                  </m:r>
                                </m:sub>
                              </m:sSub>
                            </m:e>
                          </m:d>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𝑃</m:t>
                          </m:r>
                          <m:d>
                            <m:dPr>
                              <m:ctrlPr>
                                <a:rPr lang="en-US" sz="2000" b="0" i="1" dirty="0" smtClean="0">
                                  <a:latin typeface="Cambria Math" panose="02040503050406030204" pitchFamily="18" charset="0"/>
                                  <a:ea typeface="Cambria Math" panose="02040503050406030204" pitchFamily="18" charset="0"/>
                                </a:rPr>
                              </m:ctrlPr>
                            </m:dPr>
                            <m:e>
                              <m:sSub>
                                <m:sSubPr>
                                  <m:ctrlPr>
                                    <a:rPr lang="en-US" sz="2000" b="0" i="1" dirty="0" smtClean="0">
                                      <a:latin typeface="Cambria Math" panose="02040503050406030204" pitchFamily="18" charset="0"/>
                                      <a:ea typeface="Cambria Math" panose="02040503050406030204" pitchFamily="18" charset="0"/>
                                    </a:rPr>
                                  </m:ctrlPr>
                                </m:sSubPr>
                                <m:e>
                                  <m:r>
                                    <a:rPr lang="en-US" sz="2000" b="0" i="1" dirty="0" smtClean="0">
                                      <a:latin typeface="Cambria Math" panose="02040503050406030204" pitchFamily="18" charset="0"/>
                                      <a:ea typeface="Cambria Math" panose="02040503050406030204" pitchFamily="18" charset="0"/>
                                    </a:rPr>
                                    <m:t>𝑤</m:t>
                                  </m:r>
                                </m:e>
                                <m:sub>
                                  <m:r>
                                    <a:rPr lang="en-US" sz="2000" b="0" i="1" dirty="0" smtClean="0">
                                      <a:latin typeface="Cambria Math" panose="02040503050406030204" pitchFamily="18" charset="0"/>
                                      <a:ea typeface="Cambria Math" panose="02040503050406030204" pitchFamily="18" charset="0"/>
                                    </a:rPr>
                                    <m:t>1</m:t>
                                  </m:r>
                                </m:sub>
                              </m:sSub>
                            </m:e>
                          </m:d>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𝑃</m:t>
                          </m:r>
                          <m:d>
                            <m:dPr>
                              <m:ctrlPr>
                                <a:rPr lang="en-US" sz="2000" b="0" i="1" dirty="0" smtClean="0">
                                  <a:latin typeface="Cambria Math" panose="02040503050406030204" pitchFamily="18" charset="0"/>
                                  <a:ea typeface="Cambria Math" panose="02040503050406030204" pitchFamily="18" charset="0"/>
                                </a:rPr>
                              </m:ctrlPr>
                            </m:dPr>
                            <m:e>
                              <m:sSub>
                                <m:sSubPr>
                                  <m:ctrlPr>
                                    <a:rPr lang="en-US" sz="2000" b="0" i="1" dirty="0" smtClean="0">
                                      <a:latin typeface="Cambria Math" panose="02040503050406030204" pitchFamily="18" charset="0"/>
                                      <a:ea typeface="Cambria Math" panose="02040503050406030204" pitchFamily="18" charset="0"/>
                                    </a:rPr>
                                  </m:ctrlPr>
                                </m:sSubPr>
                                <m:e>
                                  <m:r>
                                    <a:rPr lang="en-US" sz="2000" b="0" i="1" dirty="0" smtClean="0">
                                      <a:latin typeface="Cambria Math" panose="02040503050406030204" pitchFamily="18" charset="0"/>
                                      <a:ea typeface="Cambria Math" panose="02040503050406030204" pitchFamily="18" charset="0"/>
                                    </a:rPr>
                                    <m:t>𝑤</m:t>
                                  </m:r>
                                </m:e>
                                <m:sub>
                                  <m:r>
                                    <a:rPr lang="en-US" sz="2000" b="0" i="1" dirty="0" smtClean="0">
                                      <a:latin typeface="Cambria Math" panose="02040503050406030204" pitchFamily="18" charset="0"/>
                                      <a:ea typeface="Cambria Math" panose="02040503050406030204" pitchFamily="18" charset="0"/>
                                    </a:rPr>
                                    <m:t>2</m:t>
                                  </m:r>
                                </m:sub>
                              </m:sSub>
                            </m:e>
                          </m:d>
                        </m:num>
                        <m:den>
                          <m:rad>
                            <m:radPr>
                              <m:degHide m:val="on"/>
                              <m:ctrlPr>
                                <a:rPr lang="en-US" sz="2000" i="1" dirty="0" smtClean="0">
                                  <a:latin typeface="Cambria Math" panose="02040503050406030204" pitchFamily="18" charset="0"/>
                                  <a:ea typeface="Cambria Math" panose="02040503050406030204" pitchFamily="18" charset="0"/>
                                </a:rPr>
                              </m:ctrlPr>
                            </m:radPr>
                            <m:deg/>
                            <m:e>
                              <m:f>
                                <m:fPr>
                                  <m:ctrlPr>
                                    <a:rPr lang="en-US" sz="2000" i="1" dirty="0" smtClean="0">
                                      <a:latin typeface="Cambria Math" panose="02040503050406030204" pitchFamily="18" charset="0"/>
                                      <a:ea typeface="Cambria Math" panose="02040503050406030204" pitchFamily="18" charset="0"/>
                                    </a:rPr>
                                  </m:ctrlPr>
                                </m:fPr>
                                <m:num>
                                  <m:r>
                                    <a:rPr lang="en-US" sz="2000" b="0" i="1" dirty="0" smtClean="0">
                                      <a:latin typeface="Cambria Math" panose="02040503050406030204" pitchFamily="18" charset="0"/>
                                      <a:ea typeface="Cambria Math" panose="02040503050406030204" pitchFamily="18" charset="0"/>
                                    </a:rPr>
                                    <m:t>𝑃</m:t>
                                  </m:r>
                                  <m:d>
                                    <m:dPr>
                                      <m:ctrlPr>
                                        <a:rPr lang="en-US" sz="2000" b="0" i="1" dirty="0" smtClean="0">
                                          <a:latin typeface="Cambria Math" panose="02040503050406030204" pitchFamily="18" charset="0"/>
                                          <a:ea typeface="Cambria Math" panose="02040503050406030204" pitchFamily="18" charset="0"/>
                                        </a:rPr>
                                      </m:ctrlPr>
                                    </m:dPr>
                                    <m:e>
                                      <m:sSub>
                                        <m:sSubPr>
                                          <m:ctrlPr>
                                            <a:rPr lang="en-US" sz="2000" b="0" i="1" dirty="0" smtClean="0">
                                              <a:latin typeface="Cambria Math" panose="02040503050406030204" pitchFamily="18" charset="0"/>
                                              <a:ea typeface="Cambria Math" panose="02040503050406030204" pitchFamily="18" charset="0"/>
                                            </a:rPr>
                                          </m:ctrlPr>
                                        </m:sSubPr>
                                        <m:e>
                                          <m:r>
                                            <a:rPr lang="en-US" sz="2000" b="0" i="1" dirty="0" smtClean="0">
                                              <a:latin typeface="Cambria Math" panose="02040503050406030204" pitchFamily="18" charset="0"/>
                                              <a:ea typeface="Cambria Math" panose="02040503050406030204" pitchFamily="18" charset="0"/>
                                            </a:rPr>
                                            <m:t>𝑤</m:t>
                                          </m:r>
                                        </m:e>
                                        <m:sub>
                                          <m:r>
                                            <a:rPr lang="en-US" sz="2000" b="0" i="1" dirty="0" smtClean="0">
                                              <a:latin typeface="Cambria Math" panose="02040503050406030204" pitchFamily="18" charset="0"/>
                                              <a:ea typeface="Cambria Math" panose="02040503050406030204" pitchFamily="18" charset="0"/>
                                            </a:rPr>
                                            <m:t>1</m:t>
                                          </m:r>
                                        </m:sub>
                                      </m:sSub>
                                      <m:sSub>
                                        <m:sSubPr>
                                          <m:ctrlPr>
                                            <a:rPr lang="en-US" sz="2000" b="0" i="1" dirty="0" smtClean="0">
                                              <a:latin typeface="Cambria Math" panose="02040503050406030204" pitchFamily="18" charset="0"/>
                                              <a:ea typeface="Cambria Math" panose="02040503050406030204" pitchFamily="18" charset="0"/>
                                            </a:rPr>
                                          </m:ctrlPr>
                                        </m:sSubPr>
                                        <m:e>
                                          <m:r>
                                            <a:rPr lang="en-US" sz="2000" b="0" i="1" dirty="0" smtClean="0">
                                              <a:latin typeface="Cambria Math" panose="02040503050406030204" pitchFamily="18" charset="0"/>
                                              <a:ea typeface="Cambria Math" panose="02040503050406030204" pitchFamily="18" charset="0"/>
                                            </a:rPr>
                                            <m:t>𝑤</m:t>
                                          </m:r>
                                        </m:e>
                                        <m:sub>
                                          <m:r>
                                            <a:rPr lang="en-US" sz="2000" b="0" i="1" dirty="0" smtClean="0">
                                              <a:latin typeface="Cambria Math" panose="02040503050406030204" pitchFamily="18" charset="0"/>
                                              <a:ea typeface="Cambria Math" panose="02040503050406030204" pitchFamily="18" charset="0"/>
                                            </a:rPr>
                                            <m:t>2</m:t>
                                          </m:r>
                                        </m:sub>
                                      </m:sSub>
                                    </m:e>
                                  </m:d>
                                </m:num>
                                <m:den>
                                  <m:r>
                                    <a:rPr lang="en-US" sz="2000" b="0" i="1" dirty="0" smtClean="0">
                                      <a:latin typeface="Cambria Math" panose="02040503050406030204" pitchFamily="18" charset="0"/>
                                      <a:ea typeface="Cambria Math" panose="02040503050406030204" pitchFamily="18" charset="0"/>
                                    </a:rPr>
                                    <m:t>𝑁</m:t>
                                  </m:r>
                                </m:den>
                              </m:f>
                            </m:e>
                          </m:rad>
                        </m:den>
                      </m:f>
                      <m:r>
                        <a:rPr lang="en-US" sz="2000" dirty="0">
                          <a:latin typeface="Cambria Math" panose="02040503050406030204" pitchFamily="18" charset="0"/>
                          <a:ea typeface="Cambria Math" panose="02040503050406030204" pitchFamily="18" charset="0"/>
                        </a:rPr>
                        <m:t>=</m:t>
                      </m:r>
                    </m:oMath>
                  </m:oMathPara>
                </a14:m>
                <a:endParaRPr lang="en-US" sz="2000" dirty="0" smtClean="0">
                  <a:ea typeface="Cambria Math" panose="02040503050406030204" pitchFamily="18" charset="0"/>
                </a:endParaRPr>
              </a:p>
              <a:p>
                <a:pPr marL="0" indent="0">
                  <a:buNone/>
                </a:pPr>
                <a:endParaRPr lang="en-US" sz="1800" i="1" dirty="0" smtClean="0">
                  <a:latin typeface="Cambria Math" panose="02040503050406030204" pitchFamily="18" charset="0"/>
                  <a:ea typeface="Cambria Math" panose="02040503050406030204" pitchFamily="18" charset="0"/>
                </a:endParaRPr>
              </a:p>
              <a:p>
                <a:pPr marL="0" indent="0">
                  <a:spcAft>
                    <a:spcPts val="1800"/>
                  </a:spcAft>
                  <a:buNone/>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m:t>
                      </m:r>
                      <m:f>
                        <m:fPr>
                          <m:ctrlPr>
                            <a:rPr lang="en-US" sz="180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m:t>
                          </m:r>
                          <m:f>
                            <m:fPr>
                              <m:ctrlPr>
                                <a:rPr lang="en-US" sz="180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𝐶𝑜𝑢𝑛𝑡</m:t>
                              </m:r>
                              <m:d>
                                <m:dPr>
                                  <m:ctrlPr>
                                    <a:rPr lang="en-US" sz="1800" b="0" i="1" dirty="0" smtClean="0">
                                      <a:latin typeface="Cambria Math" panose="02040503050406030204" pitchFamily="18" charset="0"/>
                                      <a:ea typeface="Cambria Math" panose="02040503050406030204" pitchFamily="18" charset="0"/>
                                    </a:rPr>
                                  </m:ctrlPr>
                                </m:dPr>
                                <m:e>
                                  <m:sSub>
                                    <m:sSubPr>
                                      <m:ctrlPr>
                                        <a:rPr lang="en-US" sz="1800" b="0" i="1" dirty="0" smtClean="0">
                                          <a:latin typeface="Cambria Math" panose="02040503050406030204" pitchFamily="18" charset="0"/>
                                          <a:ea typeface="Cambria Math" panose="02040503050406030204" pitchFamily="18" charset="0"/>
                                        </a:rPr>
                                      </m:ctrlPr>
                                    </m:sSubPr>
                                    <m:e>
                                      <m:r>
                                        <a:rPr lang="en-US" sz="1800" b="0" i="1" dirty="0" smtClean="0">
                                          <a:latin typeface="Cambria Math" panose="02040503050406030204" pitchFamily="18" charset="0"/>
                                          <a:ea typeface="Cambria Math" panose="02040503050406030204" pitchFamily="18" charset="0"/>
                                        </a:rPr>
                                        <m:t>𝑤</m:t>
                                      </m:r>
                                    </m:e>
                                    <m:sub>
                                      <m:r>
                                        <a:rPr lang="en-US" sz="1800" b="0" i="1" dirty="0" smtClean="0">
                                          <a:latin typeface="Cambria Math" panose="02040503050406030204" pitchFamily="18" charset="0"/>
                                          <a:ea typeface="Cambria Math" panose="02040503050406030204" pitchFamily="18" charset="0"/>
                                        </a:rPr>
                                        <m:t>1</m:t>
                                      </m:r>
                                    </m:sub>
                                  </m:sSub>
                                  <m:sSub>
                                    <m:sSubPr>
                                      <m:ctrlPr>
                                        <a:rPr lang="en-US" sz="1800" b="0" i="1" dirty="0" smtClean="0">
                                          <a:latin typeface="Cambria Math" panose="02040503050406030204" pitchFamily="18" charset="0"/>
                                          <a:ea typeface="Cambria Math" panose="02040503050406030204" pitchFamily="18" charset="0"/>
                                        </a:rPr>
                                      </m:ctrlPr>
                                    </m:sSubPr>
                                    <m:e>
                                      <m:r>
                                        <a:rPr lang="en-US" sz="1800" b="0" i="1" dirty="0" smtClean="0">
                                          <a:latin typeface="Cambria Math" panose="02040503050406030204" pitchFamily="18" charset="0"/>
                                          <a:ea typeface="Cambria Math" panose="02040503050406030204" pitchFamily="18" charset="0"/>
                                        </a:rPr>
                                        <m:t>𝑤</m:t>
                                      </m:r>
                                    </m:e>
                                    <m:sub>
                                      <m:r>
                                        <a:rPr lang="en-US" sz="1800" b="0" i="1" dirty="0" smtClean="0">
                                          <a:latin typeface="Cambria Math" panose="02040503050406030204" pitchFamily="18" charset="0"/>
                                          <a:ea typeface="Cambria Math" panose="02040503050406030204" pitchFamily="18" charset="0"/>
                                        </a:rPr>
                                        <m:t>2</m:t>
                                      </m:r>
                                    </m:sub>
                                  </m:sSub>
                                </m:e>
                              </m:d>
                            </m:num>
                            <m:den>
                              <m:r>
                                <a:rPr lang="en-US" sz="1800" b="0" i="1" smtClean="0">
                                  <a:latin typeface="Cambria Math" panose="02040503050406030204" pitchFamily="18" charset="0"/>
                                  <a:ea typeface="Cambria Math" panose="02040503050406030204" pitchFamily="18" charset="0"/>
                                </a:rPr>
                                <m:t>𝑁</m:t>
                              </m:r>
                            </m:den>
                          </m:f>
                          <m:r>
                            <a:rPr lang="en-US" sz="1800" i="1" smtClean="0">
                              <a:latin typeface="Cambria Math" panose="02040503050406030204" pitchFamily="18" charset="0"/>
                              <a:ea typeface="Cambria Math" panose="02040503050406030204" pitchFamily="18" charset="0"/>
                            </a:rPr>
                            <m:t>−</m:t>
                          </m:r>
                          <m:f>
                            <m:fPr>
                              <m:ctrlPr>
                                <a:rPr lang="en-US" sz="180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𝐶𝑜𝑢𝑛𝑡</m:t>
                              </m:r>
                              <m:d>
                                <m:dPr>
                                  <m:ctrlPr>
                                    <a:rPr lang="en-US" sz="1800" b="0" i="1" dirty="0" smtClean="0">
                                      <a:latin typeface="Cambria Math" panose="02040503050406030204" pitchFamily="18" charset="0"/>
                                      <a:ea typeface="Cambria Math" panose="02040503050406030204" pitchFamily="18" charset="0"/>
                                    </a:rPr>
                                  </m:ctrlPr>
                                </m:dPr>
                                <m:e>
                                  <m:sSub>
                                    <m:sSubPr>
                                      <m:ctrlPr>
                                        <a:rPr lang="en-US" sz="1800" b="0" i="1" dirty="0" smtClean="0">
                                          <a:latin typeface="Cambria Math" panose="02040503050406030204" pitchFamily="18" charset="0"/>
                                          <a:ea typeface="Cambria Math" panose="02040503050406030204" pitchFamily="18" charset="0"/>
                                        </a:rPr>
                                      </m:ctrlPr>
                                    </m:sSubPr>
                                    <m:e>
                                      <m:r>
                                        <a:rPr lang="en-US" sz="1800" b="0" i="1" dirty="0" smtClean="0">
                                          <a:latin typeface="Cambria Math" panose="02040503050406030204" pitchFamily="18" charset="0"/>
                                          <a:ea typeface="Cambria Math" panose="02040503050406030204" pitchFamily="18" charset="0"/>
                                        </a:rPr>
                                        <m:t>𝑤</m:t>
                                      </m:r>
                                    </m:e>
                                    <m:sub>
                                      <m:r>
                                        <a:rPr lang="en-US" sz="1800" b="0" i="1" dirty="0" smtClean="0">
                                          <a:latin typeface="Cambria Math" panose="02040503050406030204" pitchFamily="18" charset="0"/>
                                          <a:ea typeface="Cambria Math" panose="02040503050406030204" pitchFamily="18" charset="0"/>
                                        </a:rPr>
                                        <m:t>1</m:t>
                                      </m:r>
                                    </m:sub>
                                  </m:sSub>
                                </m:e>
                              </m:d>
                            </m:num>
                            <m:den>
                              <m:r>
                                <a:rPr lang="en-US" sz="1800" b="0" i="1" smtClean="0">
                                  <a:latin typeface="Cambria Math" panose="02040503050406030204" pitchFamily="18" charset="0"/>
                                  <a:ea typeface="Cambria Math" panose="02040503050406030204" pitchFamily="18" charset="0"/>
                                </a:rPr>
                                <m:t>𝑁</m:t>
                              </m:r>
                            </m:den>
                          </m:f>
                          <m:r>
                            <a:rPr lang="en-US" sz="1800" b="0" i="1" smtClean="0">
                              <a:latin typeface="Cambria Math" panose="02040503050406030204" pitchFamily="18" charset="0"/>
                              <a:ea typeface="Cambria Math" panose="02040503050406030204" pitchFamily="18" charset="0"/>
                            </a:rPr>
                            <m:t>×</m:t>
                          </m:r>
                          <m:f>
                            <m:fPr>
                              <m:ctrlPr>
                                <a:rPr lang="en-US" sz="180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𝐶𝑜𝑢𝑛𝑡</m:t>
                              </m:r>
                              <m:d>
                                <m:dPr>
                                  <m:ctrlPr>
                                    <a:rPr lang="en-US" sz="1800" b="0" i="1" dirty="0" smtClean="0">
                                      <a:latin typeface="Cambria Math" panose="02040503050406030204" pitchFamily="18" charset="0"/>
                                      <a:ea typeface="Cambria Math" panose="02040503050406030204" pitchFamily="18" charset="0"/>
                                    </a:rPr>
                                  </m:ctrlPr>
                                </m:dPr>
                                <m:e>
                                  <m:sSub>
                                    <m:sSubPr>
                                      <m:ctrlPr>
                                        <a:rPr lang="en-US" sz="1800" b="0" i="1" dirty="0" smtClean="0">
                                          <a:latin typeface="Cambria Math" panose="02040503050406030204" pitchFamily="18" charset="0"/>
                                          <a:ea typeface="Cambria Math" panose="02040503050406030204" pitchFamily="18" charset="0"/>
                                        </a:rPr>
                                      </m:ctrlPr>
                                    </m:sSubPr>
                                    <m:e>
                                      <m:r>
                                        <a:rPr lang="en-US" sz="1800" b="0" i="1" dirty="0" smtClean="0">
                                          <a:latin typeface="Cambria Math" panose="02040503050406030204" pitchFamily="18" charset="0"/>
                                          <a:ea typeface="Cambria Math" panose="02040503050406030204" pitchFamily="18" charset="0"/>
                                        </a:rPr>
                                        <m:t>𝑤</m:t>
                                      </m:r>
                                    </m:e>
                                    <m:sub>
                                      <m:r>
                                        <a:rPr lang="en-US" sz="1800" b="0" i="1" dirty="0" smtClean="0">
                                          <a:latin typeface="Cambria Math" panose="02040503050406030204" pitchFamily="18" charset="0"/>
                                          <a:ea typeface="Cambria Math" panose="02040503050406030204" pitchFamily="18" charset="0"/>
                                        </a:rPr>
                                        <m:t>2</m:t>
                                      </m:r>
                                    </m:sub>
                                  </m:sSub>
                                </m:e>
                              </m:d>
                            </m:num>
                            <m:den>
                              <m:r>
                                <a:rPr lang="en-US" sz="1800" b="0" i="1" smtClean="0">
                                  <a:latin typeface="Cambria Math" panose="02040503050406030204" pitchFamily="18" charset="0"/>
                                  <a:ea typeface="Cambria Math" panose="02040503050406030204" pitchFamily="18" charset="0"/>
                                </a:rPr>
                                <m:t>𝑁</m:t>
                              </m:r>
                            </m:den>
                          </m:f>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𝑁</m:t>
                          </m:r>
                        </m:num>
                        <m:den>
                          <m:rad>
                            <m:radPr>
                              <m:degHide m:val="on"/>
                              <m:ctrlPr>
                                <a:rPr lang="en-US" sz="1800" i="1" smtClean="0">
                                  <a:latin typeface="Cambria Math" panose="02040503050406030204" pitchFamily="18" charset="0"/>
                                  <a:ea typeface="Cambria Math" panose="02040503050406030204" pitchFamily="18" charset="0"/>
                                </a:rPr>
                              </m:ctrlPr>
                            </m:radPr>
                            <m:deg/>
                            <m:e>
                              <m:r>
                                <a:rPr lang="en-US" sz="1800" b="0" i="1" smtClean="0">
                                  <a:latin typeface="Cambria Math" panose="02040503050406030204" pitchFamily="18" charset="0"/>
                                  <a:ea typeface="Cambria Math" panose="02040503050406030204" pitchFamily="18" charset="0"/>
                                </a:rPr>
                                <m:t>𝐶𝑜𝑢𝑛𝑡</m:t>
                              </m:r>
                              <m:d>
                                <m:dPr>
                                  <m:ctrlPr>
                                    <a:rPr lang="en-US" sz="1800" b="0" i="1" dirty="0" smtClean="0">
                                      <a:latin typeface="Cambria Math" panose="02040503050406030204" pitchFamily="18" charset="0"/>
                                      <a:ea typeface="Cambria Math" panose="02040503050406030204" pitchFamily="18" charset="0"/>
                                    </a:rPr>
                                  </m:ctrlPr>
                                </m:dPr>
                                <m:e>
                                  <m:sSub>
                                    <m:sSubPr>
                                      <m:ctrlPr>
                                        <a:rPr lang="en-US" sz="1800" b="0" i="1" dirty="0" smtClean="0">
                                          <a:latin typeface="Cambria Math" panose="02040503050406030204" pitchFamily="18" charset="0"/>
                                          <a:ea typeface="Cambria Math" panose="02040503050406030204" pitchFamily="18" charset="0"/>
                                        </a:rPr>
                                      </m:ctrlPr>
                                    </m:sSubPr>
                                    <m:e>
                                      <m:r>
                                        <a:rPr lang="en-US" sz="1800" b="0" i="1" dirty="0" smtClean="0">
                                          <a:latin typeface="Cambria Math" panose="02040503050406030204" pitchFamily="18" charset="0"/>
                                          <a:ea typeface="Cambria Math" panose="02040503050406030204" pitchFamily="18" charset="0"/>
                                        </a:rPr>
                                        <m:t>𝑤</m:t>
                                      </m:r>
                                    </m:e>
                                    <m:sub>
                                      <m:r>
                                        <a:rPr lang="en-US" sz="1800" b="0" i="1" dirty="0" smtClean="0">
                                          <a:latin typeface="Cambria Math" panose="02040503050406030204" pitchFamily="18" charset="0"/>
                                          <a:ea typeface="Cambria Math" panose="02040503050406030204" pitchFamily="18" charset="0"/>
                                        </a:rPr>
                                        <m:t>1</m:t>
                                      </m:r>
                                    </m:sub>
                                  </m:sSub>
                                  <m:sSub>
                                    <m:sSubPr>
                                      <m:ctrlPr>
                                        <a:rPr lang="en-US" sz="1800" b="0" i="1" dirty="0" smtClean="0">
                                          <a:latin typeface="Cambria Math" panose="02040503050406030204" pitchFamily="18" charset="0"/>
                                          <a:ea typeface="Cambria Math" panose="02040503050406030204" pitchFamily="18" charset="0"/>
                                        </a:rPr>
                                      </m:ctrlPr>
                                    </m:sSubPr>
                                    <m:e>
                                      <m:r>
                                        <a:rPr lang="en-US" sz="1800" b="0" i="1" dirty="0" smtClean="0">
                                          <a:latin typeface="Cambria Math" panose="02040503050406030204" pitchFamily="18" charset="0"/>
                                          <a:ea typeface="Cambria Math" panose="02040503050406030204" pitchFamily="18" charset="0"/>
                                        </a:rPr>
                                        <m:t>𝑤</m:t>
                                      </m:r>
                                    </m:e>
                                    <m:sub>
                                      <m:r>
                                        <a:rPr lang="en-US" sz="1800" b="0" i="1" dirty="0" smtClean="0">
                                          <a:latin typeface="Cambria Math" panose="02040503050406030204" pitchFamily="18" charset="0"/>
                                          <a:ea typeface="Cambria Math" panose="02040503050406030204" pitchFamily="18" charset="0"/>
                                        </a:rPr>
                                        <m:t>2</m:t>
                                      </m:r>
                                    </m:sub>
                                  </m:sSub>
                                </m:e>
                              </m:d>
                            </m:e>
                          </m:rad>
                        </m:den>
                      </m:f>
                    </m:oMath>
                  </m:oMathPara>
                </a14:m>
                <a:endParaRPr lang="en-US" sz="1800" dirty="0" smtClean="0"/>
              </a:p>
              <a:p>
                <a:pPr marL="0" indent="0">
                  <a:spcBef>
                    <a:spcPts val="1800"/>
                  </a:spcBef>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𝒕</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𝐶𝑜𝑢𝑛𝑡</m:t>
                          </m:r>
                          <m:d>
                            <m:dPr>
                              <m:ctrlPr>
                                <a:rPr lang="en-US" sz="2800" b="0" i="1" dirty="0" smtClean="0">
                                  <a:latin typeface="Cambria Math" panose="02040503050406030204" pitchFamily="18" charset="0"/>
                                  <a:ea typeface="Cambria Math" panose="02040503050406030204" pitchFamily="18" charset="0"/>
                                </a:rPr>
                              </m:ctrlPr>
                            </m:dPr>
                            <m:e>
                              <m:sSub>
                                <m:sSubPr>
                                  <m:ctrlPr>
                                    <a:rPr lang="en-US" sz="2800" b="0" i="1" dirty="0" smtClean="0">
                                      <a:latin typeface="Cambria Math" panose="02040503050406030204" pitchFamily="18" charset="0"/>
                                      <a:ea typeface="Cambria Math" panose="02040503050406030204" pitchFamily="18" charset="0"/>
                                    </a:rPr>
                                  </m:ctrlPr>
                                </m:sSubPr>
                                <m:e>
                                  <m:r>
                                    <a:rPr lang="en-US" sz="2800" b="0" i="1" dirty="0" smtClean="0">
                                      <a:latin typeface="Cambria Math" panose="02040503050406030204" pitchFamily="18" charset="0"/>
                                      <a:ea typeface="Cambria Math" panose="02040503050406030204" pitchFamily="18" charset="0"/>
                                    </a:rPr>
                                    <m:t>𝑤</m:t>
                                  </m:r>
                                </m:e>
                                <m:sub>
                                  <m:r>
                                    <a:rPr lang="en-US" sz="2800" b="0" i="1" dirty="0" smtClean="0">
                                      <a:latin typeface="Cambria Math" panose="02040503050406030204" pitchFamily="18" charset="0"/>
                                      <a:ea typeface="Cambria Math" panose="02040503050406030204" pitchFamily="18" charset="0"/>
                                    </a:rPr>
                                    <m:t>1</m:t>
                                  </m:r>
                                </m:sub>
                              </m:sSub>
                              <m:sSub>
                                <m:sSubPr>
                                  <m:ctrlPr>
                                    <a:rPr lang="en-US" sz="2800" b="0" i="1" dirty="0" smtClean="0">
                                      <a:latin typeface="Cambria Math" panose="02040503050406030204" pitchFamily="18" charset="0"/>
                                      <a:ea typeface="Cambria Math" panose="02040503050406030204" pitchFamily="18" charset="0"/>
                                    </a:rPr>
                                  </m:ctrlPr>
                                </m:sSubPr>
                                <m:e>
                                  <m:r>
                                    <a:rPr lang="en-US" sz="2800" b="0" i="1" dirty="0" smtClean="0">
                                      <a:latin typeface="Cambria Math" panose="02040503050406030204" pitchFamily="18" charset="0"/>
                                      <a:ea typeface="Cambria Math" panose="02040503050406030204" pitchFamily="18" charset="0"/>
                                    </a:rPr>
                                    <m:t>𝑤</m:t>
                                  </m:r>
                                </m:e>
                                <m:sub>
                                  <m:r>
                                    <a:rPr lang="en-US" sz="2800" b="0" i="1" dirty="0" smtClean="0">
                                      <a:latin typeface="Cambria Math" panose="02040503050406030204" pitchFamily="18" charset="0"/>
                                      <a:ea typeface="Cambria Math" panose="02040503050406030204" pitchFamily="18" charset="0"/>
                                    </a:rPr>
                                    <m:t>2</m:t>
                                  </m:r>
                                </m:sub>
                              </m:sSub>
                            </m:e>
                          </m:d>
                          <m:r>
                            <a:rPr lang="en-US" sz="2800" b="0" i="1" dirty="0"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𝐶𝑜𝑢𝑛𝑡</m:t>
                          </m:r>
                          <m:d>
                            <m:dPr>
                              <m:ctrlPr>
                                <a:rPr lang="en-US" sz="2800" b="0" i="1" dirty="0" smtClean="0">
                                  <a:latin typeface="Cambria Math" panose="02040503050406030204" pitchFamily="18" charset="0"/>
                                  <a:ea typeface="Cambria Math" panose="02040503050406030204" pitchFamily="18" charset="0"/>
                                </a:rPr>
                              </m:ctrlPr>
                            </m:dPr>
                            <m:e>
                              <m:sSub>
                                <m:sSubPr>
                                  <m:ctrlPr>
                                    <a:rPr lang="en-US" sz="2800" b="0" i="1" dirty="0" smtClean="0">
                                      <a:latin typeface="Cambria Math" panose="02040503050406030204" pitchFamily="18" charset="0"/>
                                      <a:ea typeface="Cambria Math" panose="02040503050406030204" pitchFamily="18" charset="0"/>
                                    </a:rPr>
                                  </m:ctrlPr>
                                </m:sSubPr>
                                <m:e>
                                  <m:r>
                                    <a:rPr lang="en-US" sz="2800" b="0" i="1" dirty="0" smtClean="0">
                                      <a:latin typeface="Cambria Math" panose="02040503050406030204" pitchFamily="18" charset="0"/>
                                      <a:ea typeface="Cambria Math" panose="02040503050406030204" pitchFamily="18" charset="0"/>
                                    </a:rPr>
                                    <m:t>𝑤</m:t>
                                  </m:r>
                                </m:e>
                                <m:sub>
                                  <m:r>
                                    <a:rPr lang="en-US" sz="2800" b="0" i="1" dirty="0" smtClean="0">
                                      <a:latin typeface="Cambria Math" panose="02040503050406030204" pitchFamily="18" charset="0"/>
                                      <a:ea typeface="Cambria Math" panose="02040503050406030204" pitchFamily="18" charset="0"/>
                                    </a:rPr>
                                    <m:t>1</m:t>
                                  </m:r>
                                </m:sub>
                              </m:sSub>
                            </m:e>
                          </m:d>
                          <m:r>
                            <a:rPr lang="en-US" sz="2800" b="0" i="1" dirty="0"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𝐶𝑜𝑢𝑛𝑡</m:t>
                          </m:r>
                          <m:d>
                            <m:dPr>
                              <m:ctrlPr>
                                <a:rPr lang="en-US" sz="2800" b="0" i="1" dirty="0" smtClean="0">
                                  <a:latin typeface="Cambria Math" panose="02040503050406030204" pitchFamily="18" charset="0"/>
                                  <a:ea typeface="Cambria Math" panose="02040503050406030204" pitchFamily="18" charset="0"/>
                                </a:rPr>
                              </m:ctrlPr>
                            </m:dPr>
                            <m:e>
                              <m:sSub>
                                <m:sSubPr>
                                  <m:ctrlPr>
                                    <a:rPr lang="en-US" sz="2800" b="0" i="1" dirty="0" smtClean="0">
                                      <a:latin typeface="Cambria Math" panose="02040503050406030204" pitchFamily="18" charset="0"/>
                                      <a:ea typeface="Cambria Math" panose="02040503050406030204" pitchFamily="18" charset="0"/>
                                    </a:rPr>
                                  </m:ctrlPr>
                                </m:sSubPr>
                                <m:e>
                                  <m:r>
                                    <a:rPr lang="en-US" sz="2800" b="0" i="1" dirty="0" smtClean="0">
                                      <a:latin typeface="Cambria Math" panose="02040503050406030204" pitchFamily="18" charset="0"/>
                                      <a:ea typeface="Cambria Math" panose="02040503050406030204" pitchFamily="18" charset="0"/>
                                    </a:rPr>
                                    <m:t>𝑤</m:t>
                                  </m:r>
                                </m:e>
                                <m:sub>
                                  <m:r>
                                    <a:rPr lang="en-US" sz="2800" b="0" i="1" dirty="0" smtClean="0">
                                      <a:latin typeface="Cambria Math" panose="02040503050406030204" pitchFamily="18" charset="0"/>
                                      <a:ea typeface="Cambria Math" panose="02040503050406030204" pitchFamily="18" charset="0"/>
                                    </a:rPr>
                                    <m:t>2</m:t>
                                  </m:r>
                                </m:sub>
                              </m:sSub>
                            </m:e>
                          </m:d>
                          <m:r>
                            <a:rPr lang="en-US" sz="2800" b="0" i="1" dirty="0" smtClean="0">
                              <a:latin typeface="Cambria Math" panose="02040503050406030204" pitchFamily="18" charset="0"/>
                              <a:ea typeface="Cambria Math" panose="02040503050406030204" pitchFamily="18" charset="0"/>
                            </a:rPr>
                            <m:t>×</m:t>
                          </m:r>
                          <m:f>
                            <m:fPr>
                              <m:ctrlPr>
                                <a:rPr lang="en-US" sz="2800" b="0" i="1" dirty="0" smtClean="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1</m:t>
                              </m:r>
                            </m:num>
                            <m:den>
                              <m:r>
                                <a:rPr lang="en-US" sz="2800" b="0" i="1" dirty="0" smtClean="0">
                                  <a:latin typeface="Cambria Math" panose="02040503050406030204" pitchFamily="18" charset="0"/>
                                  <a:ea typeface="Cambria Math" panose="02040503050406030204" pitchFamily="18" charset="0"/>
                                </a:rPr>
                                <m:t>𝑁</m:t>
                              </m:r>
                            </m:den>
                          </m:f>
                        </m:num>
                        <m:den>
                          <m:rad>
                            <m:radPr>
                              <m:degHide m:val="on"/>
                              <m:ctrlPr>
                                <a:rPr lang="en-US" sz="2800" i="1" smtClean="0">
                                  <a:latin typeface="Cambria Math" panose="02040503050406030204" pitchFamily="18" charset="0"/>
                                  <a:ea typeface="Cambria Math" panose="02040503050406030204" pitchFamily="18" charset="0"/>
                                </a:rPr>
                              </m:ctrlPr>
                            </m:radPr>
                            <m:deg/>
                            <m:e>
                              <m:r>
                                <a:rPr lang="en-US" sz="2800" b="0" i="1" smtClean="0">
                                  <a:latin typeface="Cambria Math" panose="02040503050406030204" pitchFamily="18" charset="0"/>
                                  <a:ea typeface="Cambria Math" panose="02040503050406030204" pitchFamily="18" charset="0"/>
                                </a:rPr>
                                <m:t>𝐶𝑜𝑢𝑛𝑡</m:t>
                              </m:r>
                              <m:d>
                                <m:dPr>
                                  <m:ctrlPr>
                                    <a:rPr lang="en-US" sz="2800" b="0" i="1" dirty="0" smtClean="0">
                                      <a:latin typeface="Cambria Math" panose="02040503050406030204" pitchFamily="18" charset="0"/>
                                      <a:ea typeface="Cambria Math" panose="02040503050406030204" pitchFamily="18" charset="0"/>
                                    </a:rPr>
                                  </m:ctrlPr>
                                </m:dPr>
                                <m:e>
                                  <m:sSub>
                                    <m:sSubPr>
                                      <m:ctrlPr>
                                        <a:rPr lang="en-US" sz="2800" b="0" i="1" dirty="0" smtClean="0">
                                          <a:latin typeface="Cambria Math" panose="02040503050406030204" pitchFamily="18" charset="0"/>
                                          <a:ea typeface="Cambria Math" panose="02040503050406030204" pitchFamily="18" charset="0"/>
                                        </a:rPr>
                                      </m:ctrlPr>
                                    </m:sSubPr>
                                    <m:e>
                                      <m:r>
                                        <a:rPr lang="en-US" sz="2800" b="0" i="1" dirty="0" smtClean="0">
                                          <a:latin typeface="Cambria Math" panose="02040503050406030204" pitchFamily="18" charset="0"/>
                                          <a:ea typeface="Cambria Math" panose="02040503050406030204" pitchFamily="18" charset="0"/>
                                        </a:rPr>
                                        <m:t>𝑤</m:t>
                                      </m:r>
                                    </m:e>
                                    <m:sub>
                                      <m:r>
                                        <a:rPr lang="en-US" sz="2800" b="0" i="1" dirty="0" smtClean="0">
                                          <a:latin typeface="Cambria Math" panose="02040503050406030204" pitchFamily="18" charset="0"/>
                                          <a:ea typeface="Cambria Math" panose="02040503050406030204" pitchFamily="18" charset="0"/>
                                        </a:rPr>
                                        <m:t>1</m:t>
                                      </m:r>
                                    </m:sub>
                                  </m:sSub>
                                  <m:sSub>
                                    <m:sSubPr>
                                      <m:ctrlPr>
                                        <a:rPr lang="en-US" sz="2800" b="0" i="1" dirty="0" smtClean="0">
                                          <a:latin typeface="Cambria Math" panose="02040503050406030204" pitchFamily="18" charset="0"/>
                                          <a:ea typeface="Cambria Math" panose="02040503050406030204" pitchFamily="18" charset="0"/>
                                        </a:rPr>
                                      </m:ctrlPr>
                                    </m:sSubPr>
                                    <m:e>
                                      <m:r>
                                        <a:rPr lang="en-US" sz="2800" b="0" i="1" dirty="0" smtClean="0">
                                          <a:latin typeface="Cambria Math" panose="02040503050406030204" pitchFamily="18" charset="0"/>
                                          <a:ea typeface="Cambria Math" panose="02040503050406030204" pitchFamily="18" charset="0"/>
                                        </a:rPr>
                                        <m:t>𝑤</m:t>
                                      </m:r>
                                    </m:e>
                                    <m:sub>
                                      <m:r>
                                        <a:rPr lang="en-US" sz="2800" b="0" i="1" dirty="0" smtClean="0">
                                          <a:latin typeface="Cambria Math" panose="02040503050406030204" pitchFamily="18" charset="0"/>
                                          <a:ea typeface="Cambria Math" panose="02040503050406030204" pitchFamily="18" charset="0"/>
                                        </a:rPr>
                                        <m:t>2</m:t>
                                      </m:r>
                                    </m:sub>
                                  </m:sSub>
                                </m:e>
                              </m:d>
                            </m:e>
                          </m:rad>
                        </m:den>
                      </m:f>
                      <m:r>
                        <a:rPr lang="ru-RU" sz="2800" b="0" i="1" smtClean="0">
                          <a:latin typeface="Cambria Math" panose="02040503050406030204" pitchFamily="18" charset="0"/>
                        </a:rPr>
                        <m:t> </m:t>
                      </m:r>
                    </m:oMath>
                  </m:oMathPara>
                </a14:m>
                <a:endParaRPr lang="ru-RU" sz="2800" b="0" dirty="0" smtClean="0"/>
              </a:p>
              <a:p>
                <a:pPr marL="400050" lvl="1" indent="0">
                  <a:spcBef>
                    <a:spcPts val="1800"/>
                  </a:spcBef>
                  <a:buNone/>
                </a:pPr>
                <a:r>
                  <a:rPr lang="en-US" sz="2400" dirty="0" smtClean="0">
                    <a:latin typeface="Times New Roman" panose="02020603050405020304" pitchFamily="18" charset="0"/>
                    <a:cs typeface="Times New Roman" panose="02020603050405020304" pitchFamily="18" charset="0"/>
                  </a:rPr>
                  <a:t>NB: </a:t>
                </a:r>
                <a:r>
                  <a:rPr lang="ru-RU" sz="2400" dirty="0" smtClean="0">
                    <a:latin typeface="Times New Roman" panose="02020603050405020304" pitchFamily="18" charset="0"/>
                    <a:cs typeface="Times New Roman" panose="02020603050405020304" pitchFamily="18" charset="0"/>
                  </a:rPr>
                  <a:t>нужно знать только частоту </a:t>
                </a:r>
                <a:r>
                  <a:rPr lang="ru-RU" sz="2400" dirty="0" err="1" smtClean="0">
                    <a:latin typeface="Times New Roman" panose="02020603050405020304" pitchFamily="18" charset="0"/>
                    <a:cs typeface="Times New Roman" panose="02020603050405020304" pitchFamily="18" charset="0"/>
                  </a:rPr>
                  <a:t>биграмы</a:t>
                </a:r>
                <a:r>
                  <a:rPr lang="ru-RU" sz="2400" dirty="0" smtClean="0">
                    <a:latin typeface="Times New Roman" panose="02020603050405020304" pitchFamily="18" charset="0"/>
                    <a:cs typeface="Times New Roman" panose="02020603050405020304" pitchFamily="18" charset="0"/>
                  </a:rPr>
                  <a:t>, частоту каждого из </a:t>
                </a:r>
                <a:r>
                  <a:rPr lang="ru-RU" sz="2400" dirty="0" err="1" smtClean="0">
                    <a:latin typeface="Times New Roman" panose="02020603050405020304" pitchFamily="18" charset="0"/>
                    <a:cs typeface="Times New Roman" panose="02020603050405020304" pitchFamily="18" charset="0"/>
                  </a:rPr>
                  <a:t>коллокатов</a:t>
                </a:r>
                <a:r>
                  <a:rPr lang="ru-RU" sz="2400" dirty="0" smtClean="0">
                    <a:latin typeface="Times New Roman" panose="02020603050405020304" pitchFamily="18" charset="0"/>
                    <a:cs typeface="Times New Roman" panose="02020603050405020304" pitchFamily="18" charset="0"/>
                  </a:rPr>
                  <a:t>, объем корпуса</a:t>
                </a:r>
                <a:endParaRPr lang="en-US" sz="2400" dirty="0">
                  <a:latin typeface="Times New Roman" panose="02020603050405020304" pitchFamily="18" charset="0"/>
                  <a:cs typeface="Times New Roman" panose="02020603050405020304" pitchFamily="18" charset="0"/>
                </a:endParaRPr>
              </a:p>
            </p:txBody>
          </p:sp>
        </mc:Choice>
        <mc:Fallback xmlns="">
          <p:sp>
            <p:nvSpPr>
              <p:cNvPr id="7" name="Объект 6"/>
              <p:cNvSpPr>
                <a:spLocks noGrp="1" noRot="1" noChangeAspect="1" noMove="1" noResize="1" noEditPoints="1" noAdjustHandles="1" noChangeArrowheads="1" noChangeShapeType="1" noTextEdit="1"/>
              </p:cNvSpPr>
              <p:nvPr>
                <p:ph idx="1"/>
              </p:nvPr>
            </p:nvSpPr>
            <p:spPr>
              <a:xfrm>
                <a:off x="107071" y="1115894"/>
                <a:ext cx="8713402" cy="5226246"/>
              </a:xfrm>
              <a:blipFill>
                <a:blip r:embed="rId4"/>
                <a:stretch>
                  <a:fillRect r="-700" b="-1284"/>
                </a:stretch>
              </a:blipFill>
            </p:spPr>
            <p:txBody>
              <a:bodyPr/>
              <a:lstStyle/>
              <a:p>
                <a:r>
                  <a:rPr lang="en-US">
                    <a:noFill/>
                  </a:rPr>
                  <a:t> </a:t>
                </a:r>
              </a:p>
            </p:txBody>
          </p:sp>
        </mc:Fallback>
      </mc:AlternateContent>
      <p:sp>
        <p:nvSpPr>
          <p:cNvPr id="3" name="Дата 2"/>
          <p:cNvSpPr>
            <a:spLocks noGrp="1"/>
          </p:cNvSpPr>
          <p:nvPr>
            <p:ph type="dt" sz="half" idx="4294967295"/>
          </p:nvPr>
        </p:nvSpPr>
        <p:spPr>
          <a:xfrm>
            <a:off x="0" y="6356350"/>
            <a:ext cx="2133600" cy="365125"/>
          </a:xfrm>
        </p:spPr>
        <p:txBody>
          <a:bodyPr/>
          <a:lstStyle/>
          <a:p>
            <a:pPr>
              <a:defRPr/>
            </a:pPr>
            <a:fld id="{5F423ED7-9CD9-44C7-8D53-295202EAD2FA}" type="datetime1">
              <a:rPr lang="en-US" altLang="en-US"/>
              <a:pPr>
                <a:defRPr/>
              </a:pPr>
              <a:t>12/19/2018</a:t>
            </a:fld>
            <a:endParaRPr lang="en-US" altLang="en-US"/>
          </a:p>
        </p:txBody>
      </p:sp>
      <p:grpSp>
        <p:nvGrpSpPr>
          <p:cNvPr id="53259" name="Группа 20"/>
          <p:cNvGrpSpPr>
            <a:grpSpLocks/>
          </p:cNvGrpSpPr>
          <p:nvPr/>
        </p:nvGrpSpPr>
        <p:grpSpPr bwMode="auto">
          <a:xfrm>
            <a:off x="-115" y="-33338"/>
            <a:ext cx="9156815" cy="1059049"/>
            <a:chOff x="0" y="-33436"/>
            <a:chExt cx="9156585" cy="1059362"/>
          </a:xfrm>
        </p:grpSpPr>
        <p:sp>
          <p:nvSpPr>
            <p:cNvPr id="5326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326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3263"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grpSp>
          <p:nvGrpSpPr>
            <p:cNvPr id="53264" name="Группа 24"/>
            <p:cNvGrpSpPr>
              <a:grpSpLocks/>
            </p:cNvGrpSpPr>
            <p:nvPr/>
          </p:nvGrpSpPr>
          <p:grpSpPr bwMode="auto">
            <a:xfrm>
              <a:off x="39021" y="7939"/>
              <a:ext cx="9117564" cy="1017987"/>
              <a:chOff x="-4430" y="-24994"/>
              <a:chExt cx="9152860" cy="1171255"/>
            </a:xfrm>
          </p:grpSpPr>
          <p:pic>
            <p:nvPicPr>
              <p:cNvPr id="27" name="Picture 2" descr="http://www.hse.ru/pubs/lib/data/access/ram/ticket/79/144196565691ca43a1b8670fb6a227fde3c5e8e9a0/cached-thumb-img.29274.0.252964193739569.jpg"/>
              <p:cNvPicPr>
                <a:picLocks noChangeAspect="1" noChangeArrowheads="1"/>
              </p:cNvPicPr>
              <p:nvPr/>
            </p:nvPicPr>
            <p:blipFill rotWithShape="1">
              <a:blip r:embed="rId5">
                <a:duotone>
                  <a:schemeClr val="bg2">
                    <a:shade val="45000"/>
                    <a:satMod val="135000"/>
                  </a:schemeClr>
                  <a:prstClr val="white"/>
                </a:duotone>
                <a:extLs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pic>
            <p:nvPicPr>
              <p:cNvPr id="53268" name="Рисунок 28"/>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996" y="28548"/>
                <a:ext cx="1277464" cy="109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Rectangle 2"/>
            <p:cNvSpPr txBox="1">
              <a:spLocks noChangeArrowheads="1"/>
            </p:cNvSpPr>
            <p:nvPr/>
          </p:nvSpPr>
          <p:spPr bwMode="auto">
            <a:xfrm>
              <a:off x="1717747" y="-33436"/>
              <a:ext cx="7045148" cy="954370"/>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en-US" altLang="en-US" sz="2800" dirty="0" smtClean="0"/>
            </a:p>
            <a:p>
              <a:pPr>
                <a:defRPr/>
              </a:pPr>
              <a:r>
                <a:rPr lang="en-US" altLang="en-US" sz="2800" dirty="0" smtClean="0"/>
                <a:t>T-score </a:t>
              </a:r>
              <a:r>
                <a:rPr lang="ru-RU" altLang="en-US" sz="2800" dirty="0" smtClean="0"/>
                <a:t>(критерий Стьюдента)</a:t>
              </a:r>
              <a:endParaRPr lang="ru-RU" altLang="en-US" sz="2800" dirty="0"/>
            </a:p>
          </p:txBody>
        </p:sp>
      </p:grpSp>
      <p:sp>
        <p:nvSpPr>
          <p:cNvPr id="9" name="Прямоугольник 8"/>
          <p:cNvSpPr/>
          <p:nvPr/>
        </p:nvSpPr>
        <p:spPr>
          <a:xfrm>
            <a:off x="311088" y="4005064"/>
            <a:ext cx="8305800" cy="1271166"/>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763345"/>
      </p:ext>
    </p:extLst>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4"/>
          <p:cNvSpPr>
            <a:spLocks noGrp="1"/>
          </p:cNvSpPr>
          <p:nvPr>
            <p:ph sz="quarter" idx="10"/>
          </p:nvPr>
        </p:nvSpPr>
        <p:spPr>
          <a:extLst>
            <a:ext uri="{909E8E84-426E-40DD-AFC4-6F175D3DCCD1}">
              <a14:hiddenFill xmlns:a14="http://schemas.microsoft.com/office/drawing/2010/main">
                <a:gradFill rotWithShape="0">
                  <a:gsLst>
                    <a:gs pos="0">
                      <a:schemeClr val="bg1"/>
                    </a:gs>
                    <a:gs pos="100000">
                      <a:schemeClr val="accent1"/>
                    </a:gs>
                  </a:gsLst>
                  <a:path path="rect">
                    <a:fillToRect l="48000" t="48999" r="52000" b="51001"/>
                  </a:path>
                </a:gradFill>
              </a14:hiddenFill>
            </a:ext>
          </a:extLst>
        </p:spPr>
        <p:txBody>
          <a:bodyPr>
            <a:normAutofit/>
          </a:bodyPr>
          <a:lstStyle/>
          <a:p>
            <a:pPr marL="0" indent="0" algn="ctr">
              <a:spcBef>
                <a:spcPts val="2400"/>
              </a:spcBef>
              <a:buNone/>
              <a:defRPr/>
            </a:pPr>
            <a:r>
              <a:rPr lang="en-US" altLang="en-US" sz="4000" dirty="0" smtClean="0">
                <a:latin typeface="Times New Roman" panose="02020603050405020304" pitchFamily="18" charset="0"/>
                <a:cs typeface="Times New Roman" panose="02020603050405020304" pitchFamily="18" charset="0"/>
              </a:rPr>
              <a:t>T-score </a:t>
            </a:r>
            <a:r>
              <a:rPr lang="ru-RU" altLang="en-US" sz="4000" dirty="0" smtClean="0">
                <a:latin typeface="Times New Roman" panose="02020603050405020304" pitchFamily="18" charset="0"/>
                <a:cs typeface="Times New Roman" panose="02020603050405020304" pitchFamily="18" charset="0"/>
              </a:rPr>
              <a:t>при сравнении </a:t>
            </a:r>
            <a:r>
              <a:rPr lang="ru-RU" altLang="en-US" sz="4000" dirty="0" err="1" smtClean="0">
                <a:latin typeface="Times New Roman" panose="02020603050405020304" pitchFamily="18" charset="0"/>
                <a:cs typeface="Times New Roman" panose="02020603050405020304" pitchFamily="18" charset="0"/>
              </a:rPr>
              <a:t>коллокаций</a:t>
            </a:r>
            <a:r>
              <a:rPr lang="ru-RU" altLang="en-US" sz="4000" dirty="0" smtClean="0">
                <a:latin typeface="Times New Roman" panose="02020603050405020304" pitchFamily="18" charset="0"/>
                <a:cs typeface="Times New Roman" panose="02020603050405020304" pitchFamily="18" charset="0"/>
              </a:rPr>
              <a:t> </a:t>
            </a:r>
          </a:p>
          <a:p>
            <a:pPr marL="0" indent="0" algn="ctr">
              <a:spcBef>
                <a:spcPts val="2400"/>
              </a:spcBef>
              <a:buFont typeface="Arial" panose="020B0604020202020204" pitchFamily="34" charset="0"/>
              <a:buNone/>
              <a:defRPr/>
            </a:pPr>
            <a:r>
              <a:rPr lang="ru-RU" altLang="en-US" sz="4000" dirty="0" smtClean="0">
                <a:latin typeface="Times New Roman" panose="02020603050405020304" pitchFamily="18" charset="0"/>
                <a:cs typeface="Times New Roman" panose="02020603050405020304" pitchFamily="18" charset="0"/>
              </a:rPr>
              <a:t>для двух синонимичных лексем</a:t>
            </a:r>
          </a:p>
          <a:p>
            <a:pPr marL="0" indent="0" algn="ctr">
              <a:spcBef>
                <a:spcPts val="2400"/>
              </a:spcBef>
              <a:buFont typeface="Arial" panose="020B0604020202020204" pitchFamily="34" charset="0"/>
              <a:buNone/>
              <a:defRPr/>
            </a:pPr>
            <a:r>
              <a:rPr lang="ru-RU" altLang="en-US" sz="4000" dirty="0" smtClean="0">
                <a:latin typeface="Times New Roman" panose="02020603050405020304" pitchFamily="18" charset="0"/>
                <a:cs typeface="Times New Roman" panose="02020603050405020304" pitchFamily="18" charset="0"/>
              </a:rPr>
              <a:t>(вычисление степени различия)</a:t>
            </a:r>
            <a:endParaRPr lang="en-GB" altLang="en-US" sz="4000" dirty="0" smtClean="0">
              <a:latin typeface="Times New Roman" panose="02020603050405020304" pitchFamily="18" charset="0"/>
              <a:cs typeface="Times New Roman" panose="02020603050405020304" pitchFamily="18" charset="0"/>
            </a:endParaRPr>
          </a:p>
        </p:txBody>
      </p:sp>
      <p:sp>
        <p:nvSpPr>
          <p:cNvPr id="2" name="Дата 1"/>
          <p:cNvSpPr>
            <a:spLocks noGrp="1"/>
          </p:cNvSpPr>
          <p:nvPr>
            <p:ph type="dt" sz="quarter" idx="4294967295"/>
          </p:nvPr>
        </p:nvSpPr>
        <p:spPr>
          <a:xfrm>
            <a:off x="0" y="6356350"/>
            <a:ext cx="2133600" cy="365125"/>
          </a:xfrm>
        </p:spPr>
        <p:txBody>
          <a:bodyPr/>
          <a:lstStyle/>
          <a:p>
            <a:pPr>
              <a:defRPr/>
            </a:pPr>
            <a:fld id="{9856C7AA-733E-4912-989B-1BEFE4D8D552}" type="datetime1">
              <a:rPr lang="en-US" altLang="en-US"/>
              <a:pPr>
                <a:defRPr/>
              </a:pPr>
              <a:t>12/19/2018</a:t>
            </a:fld>
            <a:endParaRPr lang="en-US" altLang="en-US"/>
          </a:p>
        </p:txBody>
      </p:sp>
      <p:sp>
        <p:nvSpPr>
          <p:cNvPr id="3" name="Прямоугольник 2"/>
          <p:cNvSpPr/>
          <p:nvPr/>
        </p:nvSpPr>
        <p:spPr>
          <a:xfrm>
            <a:off x="1835150" y="242888"/>
            <a:ext cx="7200900" cy="646112"/>
          </a:xfrm>
          <a:prstGeom prst="rect">
            <a:avLst/>
          </a:prstGeom>
        </p:spPr>
        <p:txBody>
          <a:bodyPr>
            <a:spAutoFit/>
          </a:bodyPr>
          <a:lstStyle/>
          <a:p>
            <a:pPr>
              <a:defRPr/>
            </a:pPr>
            <a:r>
              <a:rPr lang="ru-RU" altLang="en-US" sz="3600" dirty="0">
                <a:solidFill>
                  <a:prstClr val="black"/>
                </a:solidFill>
                <a:effectLst>
                  <a:outerShdw blurRad="38100" dist="38100" dir="2700000" algn="tl">
                    <a:srgbClr val="000000">
                      <a:alpha val="43137"/>
                    </a:srgbClr>
                  </a:outerShdw>
                </a:effectLst>
                <a:ea typeface="+mj-ea"/>
                <a:cs typeface="+mj-cs"/>
              </a:rPr>
              <a:t>Методы выделения </a:t>
            </a:r>
            <a:r>
              <a:rPr lang="ru-RU" altLang="en-US" sz="3600" dirty="0" err="1">
                <a:solidFill>
                  <a:prstClr val="black"/>
                </a:solidFill>
                <a:effectLst>
                  <a:outerShdw blurRad="38100" dist="38100" dir="2700000" algn="tl">
                    <a:srgbClr val="000000">
                      <a:alpha val="43137"/>
                    </a:srgbClr>
                  </a:outerShdw>
                </a:effectLst>
                <a:ea typeface="+mj-ea"/>
                <a:cs typeface="+mj-cs"/>
              </a:rPr>
              <a:t>коллокаций</a:t>
            </a:r>
            <a:endParaRPr lang="en-US" dirty="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sz="quarter" idx="10"/>
          </p:nvPr>
        </p:nvSpPr>
        <p:spPr/>
        <p:txBody>
          <a:bodyPr rtlCol="0">
            <a:normAutofit/>
          </a:bodyPr>
          <a:lstStyle/>
          <a:p>
            <a:pPr marL="0" indent="0" eaLnBrk="1" fontAlgn="auto" hangingPunct="1">
              <a:spcAft>
                <a:spcPts val="0"/>
              </a:spcAft>
              <a:buFont typeface="Verdana" panose="020B0604030504040204" pitchFamily="34" charset="0"/>
              <a:buNone/>
              <a:defRPr/>
            </a:pPr>
            <a:r>
              <a:rPr lang="ru-RU" sz="2800" dirty="0" smtClean="0">
                <a:latin typeface="Times New Roman" panose="02020603050405020304" pitchFamily="18" charset="0"/>
                <a:cs typeface="Times New Roman" panose="02020603050405020304" pitchFamily="18" charset="0"/>
              </a:rPr>
              <a:t>А. Баранов, Д. Добровольский:</a:t>
            </a:r>
          </a:p>
          <a:p>
            <a:pPr lvl="1" eaLnBrk="1" fontAlgn="auto" hangingPunct="1">
              <a:spcAft>
                <a:spcPts val="0"/>
              </a:spcAft>
              <a:defRPr/>
            </a:pPr>
            <a:r>
              <a:rPr lang="ru-RU" sz="2400" dirty="0" smtClean="0">
                <a:latin typeface="Times New Roman" panose="02020603050405020304" pitchFamily="18" charset="0"/>
                <a:cs typeface="Times New Roman" panose="02020603050405020304" pitchFamily="18" charset="0"/>
              </a:rPr>
              <a:t>идиомы</a:t>
            </a:r>
          </a:p>
          <a:p>
            <a:pPr lvl="1" eaLnBrk="1" fontAlgn="auto" hangingPunct="1">
              <a:spcAft>
                <a:spcPts val="0"/>
              </a:spcAft>
              <a:defRPr/>
            </a:pPr>
            <a:r>
              <a:rPr lang="ru-RU" sz="2400" dirty="0" err="1" smtClean="0">
                <a:latin typeface="Times New Roman" panose="02020603050405020304" pitchFamily="18" charset="0"/>
                <a:cs typeface="Times New Roman" panose="02020603050405020304" pitchFamily="18" charset="0"/>
              </a:rPr>
              <a:t>коллокации</a:t>
            </a:r>
            <a:endParaRPr lang="ru-RU" sz="2400" dirty="0" smtClean="0">
              <a:latin typeface="Times New Roman" panose="02020603050405020304" pitchFamily="18" charset="0"/>
              <a:cs typeface="Times New Roman" panose="02020603050405020304" pitchFamily="18" charset="0"/>
            </a:endParaRPr>
          </a:p>
          <a:p>
            <a:pPr lvl="1" eaLnBrk="1" fontAlgn="auto" hangingPunct="1">
              <a:spcAft>
                <a:spcPts val="0"/>
              </a:spcAft>
              <a:defRPr/>
            </a:pPr>
            <a:r>
              <a:rPr lang="ru-RU" sz="2400" dirty="0" smtClean="0">
                <a:latin typeface="Times New Roman" panose="02020603050405020304" pitchFamily="18" charset="0"/>
                <a:cs typeface="Times New Roman" panose="02020603050405020304" pitchFamily="18" charset="0"/>
              </a:rPr>
              <a:t>паремии </a:t>
            </a:r>
            <a:r>
              <a:rPr lang="ru-RU" sz="2400" i="1" dirty="0" smtClean="0">
                <a:latin typeface="Times New Roman" panose="02020603050405020304" pitchFamily="18" charset="0"/>
                <a:cs typeface="Times New Roman" panose="02020603050405020304" pitchFamily="18" charset="0"/>
              </a:rPr>
              <a:t>(</a:t>
            </a:r>
            <a:r>
              <a:rPr lang="ru-RU" sz="2400" i="1" dirty="0">
                <a:latin typeface="Times New Roman" panose="02020603050405020304" pitchFamily="18" charset="0"/>
                <a:cs typeface="Times New Roman" panose="02020603050405020304" pitchFamily="18" charset="0"/>
              </a:rPr>
              <a:t>Овчинка выделки не </a:t>
            </a:r>
            <a:r>
              <a:rPr lang="ru-RU" sz="2400" i="1" dirty="0" smtClean="0">
                <a:latin typeface="Times New Roman" panose="02020603050405020304" pitchFamily="18" charset="0"/>
                <a:cs typeface="Times New Roman" panose="02020603050405020304" pitchFamily="18" charset="0"/>
              </a:rPr>
              <a:t>стоит, голод не тетка)</a:t>
            </a:r>
          </a:p>
          <a:p>
            <a:pPr lvl="1" eaLnBrk="1" fontAlgn="auto" hangingPunct="1">
              <a:spcAft>
                <a:spcPts val="0"/>
              </a:spcAft>
              <a:defRPr/>
            </a:pPr>
            <a:r>
              <a:rPr lang="ru-RU" sz="2400" dirty="0" smtClean="0">
                <a:latin typeface="Times New Roman" panose="02020603050405020304" pitchFamily="18" charset="0"/>
                <a:cs typeface="Times New Roman" panose="02020603050405020304" pitchFamily="18" charset="0"/>
              </a:rPr>
              <a:t>грамматические фразеологизмы </a:t>
            </a:r>
            <a:r>
              <a:rPr lang="ru-RU" sz="2400" i="1" dirty="0" smtClean="0">
                <a:latin typeface="Times New Roman" panose="02020603050405020304" pitchFamily="18" charset="0"/>
                <a:cs typeface="Times New Roman" panose="02020603050405020304" pitchFamily="18" charset="0"/>
              </a:rPr>
              <a:t>(во что бы то ни стало)</a:t>
            </a:r>
          </a:p>
          <a:p>
            <a:pPr lvl="1" eaLnBrk="1" fontAlgn="auto" hangingPunct="1">
              <a:spcAft>
                <a:spcPts val="0"/>
              </a:spcAft>
              <a:defRPr/>
            </a:pPr>
            <a:r>
              <a:rPr lang="ru-RU" sz="2400" dirty="0" smtClean="0">
                <a:latin typeface="Times New Roman" panose="02020603050405020304" pitchFamily="18" charset="0"/>
                <a:cs typeface="Times New Roman" panose="02020603050405020304" pitchFamily="18" charset="0"/>
              </a:rPr>
              <a:t>синтаксические фразеологизмы </a:t>
            </a:r>
            <a:r>
              <a:rPr lang="ru-RU" sz="2400" i="1"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X </a:t>
            </a:r>
            <a:r>
              <a:rPr lang="ru-RU" sz="2400" i="1" dirty="0" smtClean="0">
                <a:latin typeface="Times New Roman" panose="02020603050405020304" pitchFamily="18" charset="0"/>
                <a:cs typeface="Times New Roman" panose="02020603050405020304" pitchFamily="18" charset="0"/>
              </a:rPr>
              <a:t>такой </a:t>
            </a:r>
            <a:r>
              <a:rPr lang="en-US" sz="2400" i="1" dirty="0" smtClean="0">
                <a:latin typeface="Times New Roman" panose="02020603050405020304" pitchFamily="18" charset="0"/>
                <a:cs typeface="Times New Roman" panose="02020603050405020304" pitchFamily="18" charset="0"/>
              </a:rPr>
              <a:t>X</a:t>
            </a:r>
            <a:r>
              <a:rPr lang="ru-RU" sz="2400" i="1" dirty="0" smtClean="0">
                <a:latin typeface="Times New Roman" panose="02020603050405020304" pitchFamily="18" charset="0"/>
                <a:cs typeface="Times New Roman" panose="02020603050405020304" pitchFamily="18" charset="0"/>
              </a:rPr>
              <a:t>)</a:t>
            </a:r>
            <a:endParaRPr lang="ru-RU" sz="2400" i="1" dirty="0">
              <a:latin typeface="Times New Roman" panose="02020603050405020304" pitchFamily="18" charset="0"/>
              <a:cs typeface="Times New Roman" panose="02020603050405020304" pitchFamily="18" charset="0"/>
            </a:endParaRPr>
          </a:p>
          <a:p>
            <a:pPr marL="57150" indent="0" eaLnBrk="1" fontAlgn="auto" hangingPunct="1">
              <a:spcAft>
                <a:spcPts val="0"/>
              </a:spcAft>
              <a:buNone/>
              <a:defRPr/>
            </a:pPr>
            <a:r>
              <a:rPr lang="ru-RU" sz="2800" dirty="0" smtClean="0">
                <a:latin typeface="Times New Roman" panose="02020603050405020304" pitchFamily="18" charset="0"/>
                <a:cs typeface="Times New Roman" panose="02020603050405020304" pitchFamily="18" charset="0"/>
              </a:rPr>
              <a:t>и другие определения и классификации …</a:t>
            </a:r>
          </a:p>
        </p:txBody>
      </p:sp>
      <p:sp>
        <p:nvSpPr>
          <p:cNvPr id="15" name="Rectangle 2"/>
          <p:cNvSpPr>
            <a:spLocks noGrp="1" noChangeArrowheads="1"/>
          </p:cNvSpPr>
          <p:nvPr>
            <p:ph type="title" idx="4294967295"/>
          </p:nvPr>
        </p:nvSpPr>
        <p:spPr>
          <a:xfrm>
            <a:off x="1222375" y="304800"/>
            <a:ext cx="7921625" cy="587375"/>
          </a:xfrm>
        </p:spPr>
        <p:txBody>
          <a:bodyPr rtlCol="0">
            <a:normAutofit fontScale="90000"/>
          </a:bodyPr>
          <a:lstStyle/>
          <a:p>
            <a:pPr eaLnBrk="1" fontAlgn="auto" hangingPunct="1">
              <a:spcAft>
                <a:spcPts val="0"/>
              </a:spcAft>
              <a:defRPr/>
            </a:pPr>
            <a:r>
              <a:rPr lang="ru-RU" altLang="en-US" sz="4000" dirty="0" err="1">
                <a:latin typeface="Times New Roman" panose="02020603050405020304" pitchFamily="18" charset="0"/>
              </a:rPr>
              <a:t>Коллокации</a:t>
            </a:r>
            <a:r>
              <a:rPr lang="en-US" altLang="en-US" sz="4000" dirty="0">
                <a:latin typeface="Times New Roman" panose="02020603050405020304" pitchFamily="18" charset="0"/>
              </a:rPr>
              <a:t>: </a:t>
            </a:r>
            <a:r>
              <a:rPr lang="ru-RU" altLang="en-US" sz="4000" dirty="0">
                <a:latin typeface="Times New Roman" panose="02020603050405020304" pitchFamily="18" charset="0"/>
              </a:rPr>
              <a:t>ориентация </a:t>
            </a:r>
            <a:r>
              <a:rPr lang="ru-RU" altLang="en-US" sz="3600" dirty="0">
                <a:latin typeface="Times New Roman" panose="02020603050405020304" pitchFamily="18" charset="0"/>
              </a:rPr>
              <a:t>на значение</a:t>
            </a:r>
            <a:r>
              <a:rPr lang="ru-RU" altLang="en-US" sz="4000" dirty="0" smtClean="0">
                <a:latin typeface="Times New Roman" panose="02020603050405020304" pitchFamily="18" charset="0"/>
              </a:rPr>
              <a:t> </a:t>
            </a:r>
            <a:endParaRPr lang="ru-RU" altLang="en-US" sz="4000" dirty="0" smtClean="0"/>
          </a:p>
        </p:txBody>
      </p:sp>
      <p:sp>
        <p:nvSpPr>
          <p:cNvPr id="4" name="Дата 3"/>
          <p:cNvSpPr>
            <a:spLocks noGrp="1"/>
          </p:cNvSpPr>
          <p:nvPr>
            <p:ph type="dt" sz="quarter" idx="4294967295"/>
          </p:nvPr>
        </p:nvSpPr>
        <p:spPr>
          <a:xfrm>
            <a:off x="0" y="6356350"/>
            <a:ext cx="2133600" cy="365125"/>
          </a:xfrm>
        </p:spPr>
        <p:txBody>
          <a:bodyPr/>
          <a:lstStyle/>
          <a:p>
            <a:pPr>
              <a:defRPr/>
            </a:pPr>
            <a:fld id="{1B366436-2A1E-420E-A05C-336E4D61AE1F}" type="datetime1">
              <a:rPr lang="en-US" altLang="en-US"/>
              <a:pPr>
                <a:defRPr/>
              </a:pPr>
              <a:t>12/19/2018</a:t>
            </a:fld>
            <a:endParaRPr lang="en-US" altLang="en-US"/>
          </a:p>
        </p:txBody>
      </p:sp>
    </p:spTree>
    <p:extLst>
      <p:ext uri="{BB962C8B-B14F-4D97-AF65-F5344CB8AC3E}">
        <p14:creationId xmlns:p14="http://schemas.microsoft.com/office/powerpoint/2010/main" val="3854634910"/>
      </p:ext>
    </p:extLst>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8371"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8372"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8373" name="Rectangle 4"/>
          <p:cNvSpPr>
            <a:spLocks noChangeArrowheads="1"/>
          </p:cNvSpPr>
          <p:nvPr/>
        </p:nvSpPr>
        <p:spPr bwMode="auto">
          <a:xfrm>
            <a:off x="323850" y="1452563"/>
            <a:ext cx="8569325"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002060"/>
                </a:solidFill>
                <a:latin typeface="Times New Roman" panose="02020603050405020304" pitchFamily="18" charset="0"/>
              </a:rPr>
              <a:t>H</a:t>
            </a:r>
            <a:r>
              <a:rPr lang="ru-RU" altLang="en-US" sz="1800" baseline="-25000">
                <a:solidFill>
                  <a:srgbClr val="002060"/>
                </a:solidFill>
                <a:latin typeface="Times New Roman" panose="02020603050405020304" pitchFamily="18" charset="0"/>
              </a:rPr>
              <a:t>0 </a:t>
            </a:r>
            <a:r>
              <a:rPr lang="ru-RU" altLang="en-US" sz="1800">
                <a:solidFill>
                  <a:srgbClr val="002060"/>
                </a:solidFill>
                <a:latin typeface="Times New Roman" panose="02020603050405020304" pitchFamily="18" charset="0"/>
              </a:rPr>
              <a:t> - нет никакого различия в употреблении 2-х лексем (т.е. μ=0)</a:t>
            </a:r>
          </a:p>
          <a:p>
            <a:pPr>
              <a:spcBef>
                <a:spcPct val="0"/>
              </a:spcBef>
              <a:buFontTx/>
              <a:buNone/>
            </a:pPr>
            <a:endParaRPr lang="ru-RU" altLang="en-US" sz="1800">
              <a:solidFill>
                <a:srgbClr val="002060"/>
              </a:solidFill>
              <a:latin typeface="Times New Roman" panose="02020603050405020304" pitchFamily="18" charset="0"/>
            </a:endParaRPr>
          </a:p>
          <a:p>
            <a:pPr>
              <a:spcBef>
                <a:spcPct val="0"/>
              </a:spcBef>
              <a:buFontTx/>
              <a:buNone/>
            </a:pPr>
            <a:endParaRPr lang="ru-RU" altLang="en-US" sz="1800">
              <a:solidFill>
                <a:srgbClr val="002060"/>
              </a:solidFill>
              <a:latin typeface="Times New Roman" panose="02020603050405020304" pitchFamily="18" charset="0"/>
            </a:endParaRPr>
          </a:p>
          <a:p>
            <a:pPr>
              <a:spcBef>
                <a:spcPct val="0"/>
              </a:spcBef>
              <a:buFontTx/>
              <a:buNone/>
            </a:pPr>
            <a:endParaRPr lang="ru-RU" altLang="en-US" sz="1800">
              <a:solidFill>
                <a:srgbClr val="002060"/>
              </a:solidFill>
              <a:latin typeface="Times New Roman" panose="02020603050405020304" pitchFamily="18" charset="0"/>
            </a:endParaRPr>
          </a:p>
          <a:p>
            <a:pPr>
              <a:spcBef>
                <a:spcPct val="0"/>
              </a:spcBef>
              <a:buFontTx/>
              <a:buNone/>
            </a:pPr>
            <a:endParaRPr lang="ru-RU" altLang="en-US" sz="1800">
              <a:solidFill>
                <a:srgbClr val="002060"/>
              </a:solidFill>
              <a:latin typeface="Times New Roman" panose="02020603050405020304" pitchFamily="18" charset="0"/>
            </a:endParaRPr>
          </a:p>
          <a:p>
            <a:pPr>
              <a:spcBef>
                <a:spcPct val="0"/>
              </a:spcBef>
              <a:buFontTx/>
              <a:buNone/>
            </a:pPr>
            <a:endParaRPr lang="ru-RU" altLang="en-US" sz="1800">
              <a:solidFill>
                <a:srgbClr val="002060"/>
              </a:solidFill>
              <a:latin typeface="Times New Roman" panose="02020603050405020304" pitchFamily="18" charset="0"/>
            </a:endParaRPr>
          </a:p>
          <a:p>
            <a:pPr>
              <a:spcBef>
                <a:spcPct val="0"/>
              </a:spcBef>
              <a:buFontTx/>
              <a:buNone/>
            </a:pPr>
            <a:endParaRPr lang="ru-RU" altLang="en-US" sz="1800">
              <a:solidFill>
                <a:srgbClr val="002060"/>
              </a:solidFill>
              <a:latin typeface="Times New Roman" panose="02020603050405020304" pitchFamily="18" charset="0"/>
            </a:endParaRPr>
          </a:p>
          <a:p>
            <a:pPr>
              <a:spcBef>
                <a:spcPct val="0"/>
              </a:spcBef>
              <a:buFontTx/>
              <a:buNone/>
            </a:pPr>
            <a:endParaRPr lang="ru-RU" altLang="en-US" sz="1800">
              <a:solidFill>
                <a:srgbClr val="002060"/>
              </a:solidFill>
              <a:latin typeface="Times New Roman" panose="02020603050405020304" pitchFamily="18" charset="0"/>
            </a:endParaRPr>
          </a:p>
          <a:p>
            <a:pPr>
              <a:spcBef>
                <a:spcPct val="0"/>
              </a:spcBef>
              <a:buFontTx/>
              <a:buNone/>
            </a:pPr>
            <a:endParaRPr lang="ru-RU" altLang="en-US" sz="1800">
              <a:solidFill>
                <a:srgbClr val="002060"/>
              </a:solidFill>
              <a:latin typeface="Times New Roman" panose="02020603050405020304" pitchFamily="18" charset="0"/>
            </a:endParaRPr>
          </a:p>
          <a:p>
            <a:pPr>
              <a:spcBef>
                <a:spcPct val="0"/>
              </a:spcBef>
              <a:buFontTx/>
              <a:buNone/>
            </a:pPr>
            <a:r>
              <a:rPr lang="el-GR" altLang="en-US" sz="2200">
                <a:latin typeface="Times New Roman" panose="02020603050405020304" pitchFamily="18" charset="0"/>
              </a:rPr>
              <a:t>ν</a:t>
            </a:r>
            <a:r>
              <a:rPr lang="en-US" altLang="en-US" sz="2200" baseline="-25000">
                <a:latin typeface="Times New Roman" panose="02020603050405020304" pitchFamily="18" charset="0"/>
              </a:rPr>
              <a:t>1</a:t>
            </a:r>
            <a:r>
              <a:rPr lang="ru-RU" altLang="en-US" sz="2200" baseline="-25000">
                <a:latin typeface="Times New Roman" panose="02020603050405020304" pitchFamily="18" charset="0"/>
              </a:rPr>
              <a:t> </a:t>
            </a:r>
            <a:r>
              <a:rPr lang="ru-RU" altLang="en-US" sz="2200">
                <a:latin typeface="Times New Roman" panose="02020603050405020304" pitchFamily="18" charset="0"/>
              </a:rPr>
              <a:t>и </a:t>
            </a:r>
            <a:r>
              <a:rPr lang="el-GR" altLang="en-US" sz="2200">
                <a:latin typeface="Times New Roman" panose="02020603050405020304" pitchFamily="18" charset="0"/>
              </a:rPr>
              <a:t>ν</a:t>
            </a:r>
            <a:r>
              <a:rPr lang="ru-RU" altLang="en-US" sz="2200" baseline="-25000">
                <a:latin typeface="Times New Roman" panose="02020603050405020304" pitchFamily="18" charset="0"/>
              </a:rPr>
              <a:t>2 </a:t>
            </a:r>
            <a:r>
              <a:rPr lang="ru-RU" altLang="en-US" sz="2200">
                <a:latin typeface="Times New Roman" panose="02020603050405020304" pitchFamily="18" charset="0"/>
              </a:rPr>
              <a:t>– синонимичные слова, сочетаемость которых мы хотим сравнить</a:t>
            </a:r>
            <a:endParaRPr lang="ru-RU" altLang="en-US" sz="2200" baseline="-25000">
              <a:solidFill>
                <a:srgbClr val="002060"/>
              </a:solidFill>
              <a:latin typeface="Times New Roman" panose="02020603050405020304" pitchFamily="18" charset="0"/>
            </a:endParaRPr>
          </a:p>
          <a:p>
            <a:pPr>
              <a:spcBef>
                <a:spcPct val="0"/>
              </a:spcBef>
              <a:buFontTx/>
              <a:buNone/>
            </a:pPr>
            <a:r>
              <a:rPr lang="en-US" altLang="en-US" sz="2200">
                <a:latin typeface="Times New Roman" panose="02020603050405020304" pitchFamily="18" charset="0"/>
              </a:rPr>
              <a:t>c</a:t>
            </a:r>
            <a:r>
              <a:rPr lang="ru-RU" altLang="en-US" sz="2200">
                <a:latin typeface="Times New Roman" panose="02020603050405020304" pitchFamily="18" charset="0"/>
              </a:rPr>
              <a:t>(</a:t>
            </a:r>
            <a:r>
              <a:rPr lang="el-GR" altLang="en-US" sz="2200">
                <a:latin typeface="Times New Roman" panose="02020603050405020304" pitchFamily="18" charset="0"/>
              </a:rPr>
              <a:t>ν</a:t>
            </a:r>
            <a:r>
              <a:rPr lang="en-US" altLang="en-US" sz="2200" baseline="-25000">
                <a:latin typeface="Times New Roman" panose="02020603050405020304" pitchFamily="18" charset="0"/>
              </a:rPr>
              <a:t>1</a:t>
            </a:r>
            <a:r>
              <a:rPr lang="en-US" altLang="en-US" sz="2200">
                <a:latin typeface="Times New Roman" panose="02020603050405020304" pitchFamily="18" charset="0"/>
              </a:rPr>
              <a:t>w) – </a:t>
            </a:r>
            <a:r>
              <a:rPr lang="ru-RU" altLang="en-US" sz="2200">
                <a:latin typeface="Times New Roman" panose="02020603050405020304" pitchFamily="18" charset="0"/>
              </a:rPr>
              <a:t>абсолютная частота совместной встречаемости синонима </a:t>
            </a:r>
            <a:r>
              <a:rPr lang="el-GR" altLang="en-US" sz="2200">
                <a:latin typeface="Times New Roman" panose="02020603050405020304" pitchFamily="18" charset="0"/>
              </a:rPr>
              <a:t>ν</a:t>
            </a:r>
            <a:r>
              <a:rPr lang="en-US" altLang="en-US" sz="2200" baseline="-25000">
                <a:latin typeface="Times New Roman" panose="02020603050405020304" pitchFamily="18" charset="0"/>
              </a:rPr>
              <a:t>1</a:t>
            </a:r>
            <a:r>
              <a:rPr lang="ru-RU" altLang="en-US" sz="2200" baseline="-25000">
                <a:latin typeface="Times New Roman" panose="02020603050405020304" pitchFamily="18" charset="0"/>
              </a:rPr>
              <a:t> </a:t>
            </a:r>
            <a:r>
              <a:rPr lang="ru-RU" altLang="en-US" sz="2200">
                <a:latin typeface="Times New Roman" panose="02020603050405020304" pitchFamily="18" charset="0"/>
              </a:rPr>
              <a:t> и коллоката,</a:t>
            </a:r>
          </a:p>
          <a:p>
            <a:pPr>
              <a:spcBef>
                <a:spcPct val="0"/>
              </a:spcBef>
              <a:buFontTx/>
              <a:buNone/>
            </a:pPr>
            <a:r>
              <a:rPr lang="en-US" altLang="en-US" sz="2200">
                <a:latin typeface="Times New Roman" panose="02020603050405020304" pitchFamily="18" charset="0"/>
              </a:rPr>
              <a:t>c</a:t>
            </a:r>
            <a:r>
              <a:rPr lang="ru-RU" altLang="en-US" sz="2200">
                <a:latin typeface="Times New Roman" panose="02020603050405020304" pitchFamily="18" charset="0"/>
              </a:rPr>
              <a:t>(</a:t>
            </a:r>
            <a:r>
              <a:rPr lang="el-GR" altLang="en-US" sz="2200">
                <a:latin typeface="Times New Roman" panose="02020603050405020304" pitchFamily="18" charset="0"/>
              </a:rPr>
              <a:t>ν</a:t>
            </a:r>
            <a:r>
              <a:rPr lang="ru-RU" altLang="en-US" sz="2200" baseline="-25000">
                <a:latin typeface="Times New Roman" panose="02020603050405020304" pitchFamily="18" charset="0"/>
              </a:rPr>
              <a:t>2</a:t>
            </a:r>
            <a:r>
              <a:rPr lang="en-US" altLang="en-US" sz="2200">
                <a:latin typeface="Times New Roman" panose="02020603050405020304" pitchFamily="18" charset="0"/>
              </a:rPr>
              <a:t>w) – </a:t>
            </a:r>
            <a:r>
              <a:rPr lang="ru-RU" altLang="en-US" sz="2200">
                <a:latin typeface="Times New Roman" panose="02020603050405020304" pitchFamily="18" charset="0"/>
              </a:rPr>
              <a:t>абсолютная частота совместной встречаемости синонима </a:t>
            </a:r>
            <a:r>
              <a:rPr lang="el-GR" altLang="en-US" sz="2200">
                <a:latin typeface="Times New Roman" panose="02020603050405020304" pitchFamily="18" charset="0"/>
              </a:rPr>
              <a:t>ν</a:t>
            </a:r>
            <a:r>
              <a:rPr lang="ru-RU" altLang="en-US" sz="2200" baseline="-25000">
                <a:latin typeface="Times New Roman" panose="02020603050405020304" pitchFamily="18" charset="0"/>
              </a:rPr>
              <a:t>2 </a:t>
            </a:r>
            <a:r>
              <a:rPr lang="ru-RU" altLang="en-US" sz="2200">
                <a:latin typeface="Times New Roman" panose="02020603050405020304" pitchFamily="18" charset="0"/>
              </a:rPr>
              <a:t> и коллоката</a:t>
            </a:r>
          </a:p>
          <a:p>
            <a:pPr>
              <a:spcBef>
                <a:spcPct val="0"/>
              </a:spcBef>
              <a:buFontTx/>
              <a:buNone/>
            </a:pPr>
            <a:r>
              <a:rPr lang="en-US" altLang="en-US" sz="2200">
                <a:latin typeface="Times New Roman" panose="02020603050405020304" pitchFamily="18" charset="0"/>
              </a:rPr>
              <a:t>N</a:t>
            </a:r>
            <a:r>
              <a:rPr lang="ru-RU" altLang="en-US" sz="2200">
                <a:latin typeface="Times New Roman" panose="02020603050405020304" pitchFamily="18" charset="0"/>
              </a:rPr>
              <a:t> – объем корпуса</a:t>
            </a:r>
          </a:p>
          <a:p>
            <a:pPr>
              <a:spcBef>
                <a:spcPct val="0"/>
              </a:spcBef>
              <a:buFontTx/>
              <a:buNone/>
            </a:pPr>
            <a:endParaRPr lang="ru-RU" altLang="en-US" sz="1800">
              <a:solidFill>
                <a:srgbClr val="002060"/>
              </a:solidFill>
              <a:latin typeface="Times New Roman" panose="02020603050405020304" pitchFamily="18" charset="0"/>
            </a:endParaRPr>
          </a:p>
          <a:p>
            <a:pPr>
              <a:spcBef>
                <a:spcPct val="0"/>
              </a:spcBef>
              <a:buFontTx/>
              <a:buNone/>
            </a:pPr>
            <a:endParaRPr lang="ru-RU" altLang="en-US" sz="1800">
              <a:solidFill>
                <a:srgbClr val="002060"/>
              </a:solidFill>
              <a:latin typeface="Times New Roman" panose="02020603050405020304" pitchFamily="18" charset="0"/>
            </a:endParaRPr>
          </a:p>
          <a:p>
            <a:pPr>
              <a:spcBef>
                <a:spcPct val="0"/>
              </a:spcBef>
              <a:buFontTx/>
              <a:buNone/>
            </a:pPr>
            <a:endParaRPr lang="ru-RU" altLang="en-US" sz="1800">
              <a:solidFill>
                <a:srgbClr val="002060"/>
              </a:solidFill>
              <a:latin typeface="Times New Roman" panose="02020603050405020304" pitchFamily="18" charset="0"/>
            </a:endParaRPr>
          </a:p>
          <a:p>
            <a:pPr>
              <a:spcBef>
                <a:spcPct val="0"/>
              </a:spcBef>
              <a:buFontTx/>
              <a:buNone/>
            </a:pPr>
            <a:endParaRPr lang="ru-RU" altLang="en-US" sz="1800">
              <a:solidFill>
                <a:srgbClr val="002060"/>
              </a:solidFill>
              <a:latin typeface="Times New Roman" panose="02020603050405020304" pitchFamily="18" charset="0"/>
            </a:endParaRPr>
          </a:p>
          <a:p>
            <a:pPr>
              <a:spcBef>
                <a:spcPct val="0"/>
              </a:spcBef>
              <a:buFontTx/>
              <a:buNone/>
            </a:pPr>
            <a:endParaRPr lang="ru-RU" altLang="en-US" sz="1800">
              <a:solidFill>
                <a:srgbClr val="002060"/>
              </a:solidFill>
              <a:latin typeface="Times New Roman" panose="02020603050405020304" pitchFamily="18" charset="0"/>
            </a:endParaRPr>
          </a:p>
        </p:txBody>
      </p:sp>
      <p:sp>
        <p:nvSpPr>
          <p:cNvPr id="5837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pic>
        <p:nvPicPr>
          <p:cNvPr id="58375"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9288" y="1989138"/>
            <a:ext cx="23653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824038"/>
            <a:ext cx="3240088"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Дата 2"/>
          <p:cNvSpPr>
            <a:spLocks noGrp="1"/>
          </p:cNvSpPr>
          <p:nvPr>
            <p:ph type="dt" sz="quarter" idx="4294967295"/>
          </p:nvPr>
        </p:nvSpPr>
        <p:spPr>
          <a:xfrm>
            <a:off x="0" y="6356350"/>
            <a:ext cx="2133600" cy="365125"/>
          </a:xfrm>
        </p:spPr>
        <p:txBody>
          <a:bodyPr/>
          <a:lstStyle/>
          <a:p>
            <a:pPr>
              <a:defRPr/>
            </a:pPr>
            <a:fld id="{778A28B5-0A93-4B45-A0BB-29FE8C22507A}" type="datetime1">
              <a:rPr lang="en-US" altLang="en-US"/>
              <a:pPr>
                <a:defRPr/>
              </a:pPr>
              <a:t>12/19/2018</a:t>
            </a:fld>
            <a:endParaRPr lang="en-US" altLang="en-US"/>
          </a:p>
        </p:txBody>
      </p:sp>
      <p:sp>
        <p:nvSpPr>
          <p:cNvPr id="24" name="Rectangle 2"/>
          <p:cNvSpPr>
            <a:spLocks noChangeArrowheads="1"/>
          </p:cNvSpPr>
          <p:nvPr/>
        </p:nvSpPr>
        <p:spPr bwMode="auto">
          <a:xfrm>
            <a:off x="-115" y="88"/>
            <a:ext cx="914422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25" name="Rectangle 3"/>
          <p:cNvSpPr>
            <a:spLocks noChangeArrowheads="1"/>
          </p:cNvSpPr>
          <p:nvPr/>
        </p:nvSpPr>
        <p:spPr bwMode="auto">
          <a:xfrm>
            <a:off x="-115" y="88"/>
            <a:ext cx="9144229" cy="45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26" name="Rectangle 4"/>
          <p:cNvSpPr>
            <a:spLocks noChangeArrowheads="1"/>
          </p:cNvSpPr>
          <p:nvPr/>
        </p:nvSpPr>
        <p:spPr bwMode="auto">
          <a:xfrm>
            <a:off x="-115" y="457153"/>
            <a:ext cx="914422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31" name="Rectangle 2"/>
          <p:cNvSpPr txBox="1">
            <a:spLocks noChangeArrowheads="1"/>
          </p:cNvSpPr>
          <p:nvPr/>
        </p:nvSpPr>
        <p:spPr bwMode="auto">
          <a:xfrm>
            <a:off x="2339753" y="-7937"/>
            <a:ext cx="5112568"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en-US" altLang="en-US" sz="2800" dirty="0" smtClean="0"/>
          </a:p>
          <a:p>
            <a:pPr>
              <a:defRPr/>
            </a:pPr>
            <a:r>
              <a:rPr lang="en-US" altLang="en-US" sz="2800" dirty="0" smtClean="0"/>
              <a:t>T-score</a:t>
            </a:r>
            <a:r>
              <a:rPr lang="ru-RU" altLang="en-US" sz="2800" dirty="0" smtClean="0"/>
              <a:t>: мера различия </a:t>
            </a:r>
            <a:endParaRPr lang="ru-RU" altLang="en-US" sz="2800" dirty="0"/>
          </a:p>
        </p:txBody>
      </p:sp>
    </p:spTree>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939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9396"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9397"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59398" name="Rectangle 3"/>
          <p:cNvSpPr>
            <a:spLocks noChangeArrowheads="1"/>
          </p:cNvSpPr>
          <p:nvPr/>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folHlink"/>
              </a:solidFill>
              <a:latin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19224972"/>
              </p:ext>
            </p:extLst>
          </p:nvPr>
        </p:nvGraphicFramePr>
        <p:xfrm>
          <a:off x="899592" y="1285423"/>
          <a:ext cx="7056437" cy="4938030"/>
        </p:xfrm>
        <a:graphic>
          <a:graphicData uri="http://schemas.openxmlformats.org/drawingml/2006/table">
            <a:tbl>
              <a:tblPr bandRow="1">
                <a:tableStyleId>{5C22544A-7EE6-4342-B048-85BDC9FD1C3A}</a:tableStyleId>
              </a:tblPr>
              <a:tblGrid>
                <a:gridCol w="1094396">
                  <a:extLst>
                    <a:ext uri="{9D8B030D-6E8A-4147-A177-3AD203B41FA5}">
                      <a16:colId xmlns:a16="http://schemas.microsoft.com/office/drawing/2014/main" val="20000"/>
                    </a:ext>
                  </a:extLst>
                </a:gridCol>
                <a:gridCol w="911997">
                  <a:extLst>
                    <a:ext uri="{9D8B030D-6E8A-4147-A177-3AD203B41FA5}">
                      <a16:colId xmlns:a16="http://schemas.microsoft.com/office/drawing/2014/main" val="20001"/>
                    </a:ext>
                  </a:extLst>
                </a:gridCol>
                <a:gridCol w="1637199">
                  <a:extLst>
                    <a:ext uri="{9D8B030D-6E8A-4147-A177-3AD203B41FA5}">
                      <a16:colId xmlns:a16="http://schemas.microsoft.com/office/drawing/2014/main" val="20002"/>
                    </a:ext>
                  </a:extLst>
                </a:gridCol>
                <a:gridCol w="1929477">
                  <a:extLst>
                    <a:ext uri="{9D8B030D-6E8A-4147-A177-3AD203B41FA5}">
                      <a16:colId xmlns:a16="http://schemas.microsoft.com/office/drawing/2014/main" val="20003"/>
                    </a:ext>
                  </a:extLst>
                </a:gridCol>
                <a:gridCol w="1483368">
                  <a:extLst>
                    <a:ext uri="{9D8B030D-6E8A-4147-A177-3AD203B41FA5}">
                      <a16:colId xmlns:a16="http://schemas.microsoft.com/office/drawing/2014/main" val="20004"/>
                    </a:ext>
                  </a:extLst>
                </a:gridCol>
              </a:tblGrid>
              <a:tr h="274335">
                <a:tc>
                  <a:txBody>
                    <a:bodyPr/>
                    <a:lstStyle/>
                    <a:p>
                      <a:pPr algn="ctr">
                        <a:spcAft>
                          <a:spcPts val="0"/>
                        </a:spcAft>
                      </a:pPr>
                      <a:r>
                        <a:rPr lang="en-US" sz="1800" dirty="0">
                          <a:effectLst/>
                        </a:rPr>
                        <a:t>t</a:t>
                      </a:r>
                      <a:endParaRPr lang="en-GB" sz="1800" dirty="0">
                        <a:effectLst/>
                        <a:latin typeface="Times New Roman"/>
                        <a:ea typeface="Times New Roman"/>
                      </a:endParaRPr>
                    </a:p>
                  </a:txBody>
                  <a:tcPr marL="61569" marR="61569" marT="0" marB="0"/>
                </a:tc>
                <a:tc>
                  <a:txBody>
                    <a:bodyPr/>
                    <a:lstStyle/>
                    <a:p>
                      <a:pPr algn="ctr">
                        <a:spcAft>
                          <a:spcPts val="0"/>
                        </a:spcAft>
                      </a:pPr>
                      <a:r>
                        <a:rPr lang="en-US" sz="1800" dirty="0">
                          <a:effectLst/>
                        </a:rPr>
                        <a:t>C</a:t>
                      </a:r>
                      <a:r>
                        <a:rPr lang="ru-RU" sz="1800" dirty="0">
                          <a:effectLst/>
                        </a:rPr>
                        <a:t>(</a:t>
                      </a:r>
                      <a:r>
                        <a:rPr lang="en-US" sz="1800" dirty="0">
                          <a:effectLst/>
                        </a:rPr>
                        <a:t>w</a:t>
                      </a:r>
                      <a:r>
                        <a:rPr lang="ru-RU" sz="1800" dirty="0">
                          <a:effectLst/>
                        </a:rPr>
                        <a:t>)</a:t>
                      </a:r>
                      <a:endParaRPr lang="en-GB" sz="1800" dirty="0">
                        <a:effectLst/>
                        <a:latin typeface="Times New Roman"/>
                        <a:ea typeface="Times New Roman"/>
                      </a:endParaRPr>
                    </a:p>
                  </a:txBody>
                  <a:tcPr marL="61569" marR="61569" marT="0" marB="0"/>
                </a:tc>
                <a:tc>
                  <a:txBody>
                    <a:bodyPr/>
                    <a:lstStyle/>
                    <a:p>
                      <a:pPr algn="ctr">
                        <a:spcAft>
                          <a:spcPts val="0"/>
                        </a:spcAft>
                      </a:pPr>
                      <a:r>
                        <a:rPr lang="en-US" sz="1800" dirty="0">
                          <a:effectLst/>
                        </a:rPr>
                        <a:t>C(strong w)</a:t>
                      </a:r>
                      <a:endParaRPr lang="en-GB" sz="1800" dirty="0">
                        <a:effectLst/>
                        <a:latin typeface="Times New Roman"/>
                        <a:ea typeface="Times New Roman"/>
                      </a:endParaRPr>
                    </a:p>
                  </a:txBody>
                  <a:tcPr marL="61569" marR="61569" marT="0" marB="0"/>
                </a:tc>
                <a:tc>
                  <a:txBody>
                    <a:bodyPr/>
                    <a:lstStyle/>
                    <a:p>
                      <a:pPr algn="ctr">
                        <a:spcAft>
                          <a:spcPts val="0"/>
                        </a:spcAft>
                      </a:pPr>
                      <a:r>
                        <a:rPr lang="en-US" sz="1800">
                          <a:effectLst/>
                        </a:rPr>
                        <a:t>C(powerful w)</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Word</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00"/>
                  </a:ext>
                </a:extLst>
              </a:tr>
              <a:tr h="274335">
                <a:tc>
                  <a:txBody>
                    <a:bodyPr/>
                    <a:lstStyle/>
                    <a:p>
                      <a:pPr algn="ctr">
                        <a:spcAft>
                          <a:spcPts val="0"/>
                        </a:spcAft>
                      </a:pPr>
                      <a:r>
                        <a:rPr lang="en-US" sz="1800">
                          <a:effectLst/>
                        </a:rPr>
                        <a:t>3.1622</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933</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0</a:t>
                      </a:r>
                      <a:endParaRPr lang="en-GB" sz="1800" dirty="0">
                        <a:effectLst/>
                        <a:latin typeface="Times New Roman"/>
                        <a:ea typeface="Times New Roman"/>
                      </a:endParaRPr>
                    </a:p>
                  </a:txBody>
                  <a:tcPr marL="61569" marR="61569" marT="0" marB="0"/>
                </a:tc>
                <a:tc>
                  <a:txBody>
                    <a:bodyPr/>
                    <a:lstStyle/>
                    <a:p>
                      <a:pPr algn="ctr">
                        <a:spcAft>
                          <a:spcPts val="0"/>
                        </a:spcAft>
                      </a:pPr>
                      <a:r>
                        <a:rPr lang="en-US" sz="1800">
                          <a:effectLst/>
                        </a:rPr>
                        <a:t>10</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computers</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01"/>
                  </a:ext>
                </a:extLst>
              </a:tr>
              <a:tr h="274335">
                <a:tc>
                  <a:txBody>
                    <a:bodyPr/>
                    <a:lstStyle/>
                    <a:p>
                      <a:pPr algn="ctr">
                        <a:spcAft>
                          <a:spcPts val="0"/>
                        </a:spcAft>
                      </a:pPr>
                      <a:r>
                        <a:rPr lang="en-US" sz="1800">
                          <a:effectLst/>
                        </a:rPr>
                        <a:t>2.8284</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2337</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0</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8</a:t>
                      </a:r>
                      <a:endParaRPr lang="en-GB" sz="1800" dirty="0">
                        <a:effectLst/>
                        <a:latin typeface="Times New Roman"/>
                        <a:ea typeface="Times New Roman"/>
                      </a:endParaRPr>
                    </a:p>
                  </a:txBody>
                  <a:tcPr marL="61569" marR="61569" marT="0" marB="0"/>
                </a:tc>
                <a:tc>
                  <a:txBody>
                    <a:bodyPr/>
                    <a:lstStyle/>
                    <a:p>
                      <a:pPr algn="ctr">
                        <a:spcAft>
                          <a:spcPts val="0"/>
                        </a:spcAft>
                      </a:pPr>
                      <a:r>
                        <a:rPr lang="en-US" sz="1800" dirty="0">
                          <a:effectLst/>
                        </a:rPr>
                        <a:t>computer</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02"/>
                  </a:ext>
                </a:extLst>
              </a:tr>
              <a:tr h="274335">
                <a:tc>
                  <a:txBody>
                    <a:bodyPr/>
                    <a:lstStyle/>
                    <a:p>
                      <a:pPr algn="ctr">
                        <a:spcAft>
                          <a:spcPts val="0"/>
                        </a:spcAft>
                      </a:pPr>
                      <a:r>
                        <a:rPr lang="en-US" sz="1800">
                          <a:effectLst/>
                        </a:rPr>
                        <a:t>2.4494</a:t>
                      </a:r>
                      <a:endParaRPr lang="en-GB" sz="1800">
                        <a:effectLst/>
                        <a:latin typeface="Times New Roman"/>
                        <a:ea typeface="Times New Roman"/>
                      </a:endParaRPr>
                    </a:p>
                  </a:txBody>
                  <a:tcPr marL="61569" marR="61569" marT="0" marB="0"/>
                </a:tc>
                <a:tc>
                  <a:txBody>
                    <a:bodyPr/>
                    <a:lstStyle/>
                    <a:p>
                      <a:pPr algn="ctr">
                        <a:spcAft>
                          <a:spcPts val="0"/>
                        </a:spcAft>
                        <a:tabLst>
                          <a:tab pos="2637155" algn="ctr"/>
                          <a:tab pos="5274310" algn="r"/>
                          <a:tab pos="457200" algn="l"/>
                        </a:tabLst>
                      </a:pPr>
                      <a:r>
                        <a:rPr lang="en-US" sz="1800">
                          <a:effectLst/>
                        </a:rPr>
                        <a:t>289</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0</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6</a:t>
                      </a:r>
                      <a:endParaRPr lang="en-GB" sz="1800" dirty="0">
                        <a:effectLst/>
                        <a:latin typeface="Times New Roman"/>
                        <a:ea typeface="Times New Roman"/>
                      </a:endParaRPr>
                    </a:p>
                  </a:txBody>
                  <a:tcPr marL="61569" marR="61569" marT="0" marB="0"/>
                </a:tc>
                <a:tc>
                  <a:txBody>
                    <a:bodyPr/>
                    <a:lstStyle/>
                    <a:p>
                      <a:pPr algn="ctr">
                        <a:spcAft>
                          <a:spcPts val="0"/>
                        </a:spcAft>
                      </a:pPr>
                      <a:r>
                        <a:rPr lang="en-US" sz="1800" dirty="0">
                          <a:effectLst/>
                        </a:rPr>
                        <a:t>symbol</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03"/>
                  </a:ext>
                </a:extLst>
              </a:tr>
              <a:tr h="274335">
                <a:tc>
                  <a:txBody>
                    <a:bodyPr/>
                    <a:lstStyle/>
                    <a:p>
                      <a:pPr algn="ctr">
                        <a:spcAft>
                          <a:spcPts val="0"/>
                        </a:spcAft>
                      </a:pPr>
                      <a:r>
                        <a:rPr lang="en-US" sz="1800">
                          <a:effectLst/>
                        </a:rPr>
                        <a:t>2.4494</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588</a:t>
                      </a:r>
                      <a:endParaRPr lang="en-GB" sz="1800" dirty="0">
                        <a:effectLst/>
                        <a:latin typeface="Times New Roman"/>
                        <a:ea typeface="Times New Roman"/>
                      </a:endParaRPr>
                    </a:p>
                  </a:txBody>
                  <a:tcPr marL="61569" marR="61569" marT="0" marB="0"/>
                </a:tc>
                <a:tc>
                  <a:txBody>
                    <a:bodyPr/>
                    <a:lstStyle/>
                    <a:p>
                      <a:pPr algn="ctr">
                        <a:spcAft>
                          <a:spcPts val="0"/>
                        </a:spcAft>
                      </a:pPr>
                      <a:r>
                        <a:rPr lang="en-US" sz="1800" dirty="0">
                          <a:effectLst/>
                        </a:rPr>
                        <a:t>0</a:t>
                      </a:r>
                      <a:endParaRPr lang="en-GB" sz="1800" dirty="0">
                        <a:effectLst/>
                        <a:latin typeface="Times New Roman"/>
                        <a:ea typeface="Times New Roman"/>
                      </a:endParaRPr>
                    </a:p>
                  </a:txBody>
                  <a:tcPr marL="61569" marR="61569" marT="0" marB="0"/>
                </a:tc>
                <a:tc>
                  <a:txBody>
                    <a:bodyPr/>
                    <a:lstStyle/>
                    <a:p>
                      <a:pPr algn="ctr">
                        <a:spcAft>
                          <a:spcPts val="0"/>
                        </a:spcAft>
                      </a:pPr>
                      <a:r>
                        <a:rPr lang="en-US" sz="1800" dirty="0">
                          <a:effectLst/>
                        </a:rPr>
                        <a:t>6</a:t>
                      </a:r>
                      <a:endParaRPr lang="en-GB" sz="1800" dirty="0">
                        <a:effectLst/>
                        <a:latin typeface="Times New Roman"/>
                        <a:ea typeface="Times New Roman"/>
                      </a:endParaRPr>
                    </a:p>
                  </a:txBody>
                  <a:tcPr marL="61569" marR="61569" marT="0" marB="0"/>
                </a:tc>
                <a:tc>
                  <a:txBody>
                    <a:bodyPr/>
                    <a:lstStyle/>
                    <a:p>
                      <a:pPr algn="ctr">
                        <a:spcAft>
                          <a:spcPts val="0"/>
                        </a:spcAft>
                      </a:pPr>
                      <a:r>
                        <a:rPr lang="en-US" sz="1800" dirty="0">
                          <a:effectLst/>
                        </a:rPr>
                        <a:t>machines</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04"/>
                  </a:ext>
                </a:extLst>
              </a:tr>
              <a:tr h="274335">
                <a:tc>
                  <a:txBody>
                    <a:bodyPr/>
                    <a:lstStyle/>
                    <a:p>
                      <a:pPr algn="ctr">
                        <a:spcAft>
                          <a:spcPts val="0"/>
                        </a:spcAft>
                      </a:pPr>
                      <a:r>
                        <a:rPr lang="en-US" sz="1800">
                          <a:effectLst/>
                        </a:rPr>
                        <a:t>2.2360</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2266</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0</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5</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Germany</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05"/>
                  </a:ext>
                </a:extLst>
              </a:tr>
              <a:tr h="274335">
                <a:tc>
                  <a:txBody>
                    <a:bodyPr/>
                    <a:lstStyle/>
                    <a:p>
                      <a:pPr algn="ctr">
                        <a:spcAft>
                          <a:spcPts val="0"/>
                        </a:spcAft>
                      </a:pPr>
                      <a:r>
                        <a:rPr lang="en-US" sz="1800">
                          <a:effectLst/>
                        </a:rPr>
                        <a:t>2.2360</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3745</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0</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5</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nation</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06"/>
                  </a:ext>
                </a:extLst>
              </a:tr>
              <a:tr h="274335">
                <a:tc>
                  <a:txBody>
                    <a:bodyPr/>
                    <a:lstStyle/>
                    <a:p>
                      <a:pPr algn="ctr">
                        <a:spcAft>
                          <a:spcPts val="0"/>
                        </a:spcAft>
                      </a:pPr>
                      <a:r>
                        <a:rPr lang="en-US" sz="1800">
                          <a:effectLst/>
                        </a:rPr>
                        <a:t>2.2360</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395</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0</a:t>
                      </a:r>
                      <a:endParaRPr lang="en-GB" sz="1800" dirty="0">
                        <a:effectLst/>
                        <a:latin typeface="Times New Roman"/>
                        <a:ea typeface="Times New Roman"/>
                      </a:endParaRPr>
                    </a:p>
                  </a:txBody>
                  <a:tcPr marL="61569" marR="61569" marT="0" marB="0"/>
                </a:tc>
                <a:tc>
                  <a:txBody>
                    <a:bodyPr/>
                    <a:lstStyle/>
                    <a:p>
                      <a:pPr algn="ctr">
                        <a:spcAft>
                          <a:spcPts val="0"/>
                        </a:spcAft>
                      </a:pPr>
                      <a:r>
                        <a:rPr lang="en-US" sz="1800">
                          <a:effectLst/>
                        </a:rPr>
                        <a:t>5</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chip</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07"/>
                  </a:ext>
                </a:extLst>
              </a:tr>
              <a:tr h="274335">
                <a:tc>
                  <a:txBody>
                    <a:bodyPr/>
                    <a:lstStyle/>
                    <a:p>
                      <a:pPr algn="ctr">
                        <a:spcAft>
                          <a:spcPts val="0"/>
                        </a:spcAft>
                      </a:pPr>
                      <a:r>
                        <a:rPr lang="en-US" sz="1800">
                          <a:effectLst/>
                        </a:rPr>
                        <a:t>2.1828</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3418</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4</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13</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force</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08"/>
                  </a:ext>
                </a:extLst>
              </a:tr>
              <a:tr h="274335">
                <a:tc>
                  <a:txBody>
                    <a:bodyPr/>
                    <a:lstStyle/>
                    <a:p>
                      <a:pPr algn="ctr">
                        <a:spcAft>
                          <a:spcPts val="0"/>
                        </a:spcAft>
                      </a:pPr>
                      <a:r>
                        <a:rPr lang="en-US" sz="1800" dirty="0">
                          <a:effectLst/>
                        </a:rPr>
                        <a:t>2.0000</a:t>
                      </a:r>
                      <a:endParaRPr lang="en-GB" sz="1800" dirty="0">
                        <a:effectLst/>
                        <a:latin typeface="Times New Roman"/>
                        <a:ea typeface="Times New Roman"/>
                      </a:endParaRPr>
                    </a:p>
                  </a:txBody>
                  <a:tcPr marL="61569" marR="61569" marT="0" marB="0"/>
                </a:tc>
                <a:tc>
                  <a:txBody>
                    <a:bodyPr/>
                    <a:lstStyle/>
                    <a:p>
                      <a:pPr algn="ctr">
                        <a:spcAft>
                          <a:spcPts val="0"/>
                        </a:spcAft>
                      </a:pPr>
                      <a:r>
                        <a:rPr lang="en-US" sz="1800">
                          <a:effectLst/>
                        </a:rPr>
                        <a:t>1403</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0</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4</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friends</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09"/>
                  </a:ext>
                </a:extLst>
              </a:tr>
              <a:tr h="274335">
                <a:tc>
                  <a:txBody>
                    <a:bodyPr/>
                    <a:lstStyle/>
                    <a:p>
                      <a:pPr algn="ctr">
                        <a:spcAft>
                          <a:spcPts val="0"/>
                        </a:spcAft>
                      </a:pPr>
                      <a:r>
                        <a:rPr lang="en-US" sz="1800" dirty="0">
                          <a:effectLst/>
                        </a:rPr>
                        <a:t>7.0710</a:t>
                      </a:r>
                      <a:endParaRPr lang="en-GB" sz="1800" dirty="0">
                        <a:effectLst/>
                        <a:latin typeface="Times New Roman"/>
                        <a:ea typeface="Times New Roman"/>
                      </a:endParaRPr>
                    </a:p>
                  </a:txBody>
                  <a:tcPr marL="61569" marR="61569" marT="0" marB="0"/>
                </a:tc>
                <a:tc>
                  <a:txBody>
                    <a:bodyPr/>
                    <a:lstStyle/>
                    <a:p>
                      <a:pPr algn="ctr">
                        <a:spcAft>
                          <a:spcPts val="0"/>
                        </a:spcAft>
                      </a:pPr>
                      <a:r>
                        <a:rPr lang="en-US" sz="1800">
                          <a:effectLst/>
                        </a:rPr>
                        <a:t>3685</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50</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0</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support</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11"/>
                  </a:ext>
                </a:extLst>
              </a:tr>
              <a:tr h="274335">
                <a:tc>
                  <a:txBody>
                    <a:bodyPr/>
                    <a:lstStyle/>
                    <a:p>
                      <a:pPr algn="ctr">
                        <a:spcAft>
                          <a:spcPts val="0"/>
                        </a:spcAft>
                      </a:pPr>
                      <a:r>
                        <a:rPr lang="en-US" sz="1800">
                          <a:effectLst/>
                        </a:rPr>
                        <a:t>6.3257</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3616</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58</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7</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enough</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12"/>
                  </a:ext>
                </a:extLst>
              </a:tr>
              <a:tr h="274335">
                <a:tc>
                  <a:txBody>
                    <a:bodyPr/>
                    <a:lstStyle/>
                    <a:p>
                      <a:pPr algn="ctr">
                        <a:spcAft>
                          <a:spcPts val="0"/>
                        </a:spcAft>
                      </a:pPr>
                      <a:r>
                        <a:rPr lang="en-US" sz="1800">
                          <a:effectLst/>
                        </a:rPr>
                        <a:t>4.6904</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986</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22</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0</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safety</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13"/>
                  </a:ext>
                </a:extLst>
              </a:tr>
              <a:tr h="274335">
                <a:tc>
                  <a:txBody>
                    <a:bodyPr/>
                    <a:lstStyle/>
                    <a:p>
                      <a:pPr algn="ctr">
                        <a:spcAft>
                          <a:spcPts val="0"/>
                        </a:spcAft>
                      </a:pPr>
                      <a:r>
                        <a:rPr lang="en-US" sz="1800">
                          <a:effectLst/>
                        </a:rPr>
                        <a:t>4.5825</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3741</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21</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0</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sales</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14"/>
                  </a:ext>
                </a:extLst>
              </a:tr>
              <a:tr h="274335">
                <a:tc>
                  <a:txBody>
                    <a:bodyPr/>
                    <a:lstStyle/>
                    <a:p>
                      <a:pPr algn="ctr">
                        <a:spcAft>
                          <a:spcPts val="0"/>
                        </a:spcAft>
                      </a:pPr>
                      <a:r>
                        <a:rPr lang="en-US" sz="1800">
                          <a:effectLst/>
                        </a:rPr>
                        <a:t>4.0249</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1093</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19</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1</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opposition</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15"/>
                  </a:ext>
                </a:extLst>
              </a:tr>
              <a:tr h="274335">
                <a:tc>
                  <a:txBody>
                    <a:bodyPr/>
                    <a:lstStyle/>
                    <a:p>
                      <a:pPr algn="ctr">
                        <a:spcAft>
                          <a:spcPts val="0"/>
                        </a:spcAft>
                      </a:pPr>
                      <a:r>
                        <a:rPr lang="en-US" sz="1800">
                          <a:effectLst/>
                        </a:rPr>
                        <a:t>3.9000</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802</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18</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1</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showing</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16"/>
                  </a:ext>
                </a:extLst>
              </a:tr>
              <a:tr h="274335">
                <a:tc>
                  <a:txBody>
                    <a:bodyPr/>
                    <a:lstStyle/>
                    <a:p>
                      <a:pPr algn="ctr">
                        <a:spcAft>
                          <a:spcPts val="0"/>
                        </a:spcAft>
                      </a:pPr>
                      <a:r>
                        <a:rPr lang="en-US" sz="1800">
                          <a:effectLst/>
                        </a:rPr>
                        <a:t>3.9000</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1641</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18</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1</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sense</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17"/>
                  </a:ext>
                </a:extLst>
              </a:tr>
              <a:tr h="274335">
                <a:tc>
                  <a:txBody>
                    <a:bodyPr/>
                    <a:lstStyle/>
                    <a:p>
                      <a:pPr algn="ctr">
                        <a:spcAft>
                          <a:spcPts val="0"/>
                        </a:spcAft>
                      </a:pPr>
                      <a:r>
                        <a:rPr lang="en-US" sz="1800">
                          <a:effectLst/>
                        </a:rPr>
                        <a:t>3.7416</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2501</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14</a:t>
                      </a:r>
                      <a:endParaRPr lang="en-GB" sz="1800">
                        <a:effectLst/>
                        <a:latin typeface="Times New Roman"/>
                        <a:ea typeface="Times New Roman"/>
                      </a:endParaRPr>
                    </a:p>
                  </a:txBody>
                  <a:tcPr marL="61569" marR="61569" marT="0" marB="0"/>
                </a:tc>
                <a:tc>
                  <a:txBody>
                    <a:bodyPr/>
                    <a:lstStyle/>
                    <a:p>
                      <a:pPr algn="ctr">
                        <a:spcAft>
                          <a:spcPts val="0"/>
                        </a:spcAft>
                      </a:pPr>
                      <a:r>
                        <a:rPr lang="en-US" sz="1800">
                          <a:effectLst/>
                        </a:rPr>
                        <a:t>0</a:t>
                      </a:r>
                      <a:endParaRPr lang="en-GB" sz="1800">
                        <a:effectLst/>
                        <a:latin typeface="Times New Roman"/>
                        <a:ea typeface="Times New Roman"/>
                      </a:endParaRPr>
                    </a:p>
                  </a:txBody>
                  <a:tcPr marL="61569" marR="61569" marT="0" marB="0"/>
                </a:tc>
                <a:tc>
                  <a:txBody>
                    <a:bodyPr/>
                    <a:lstStyle/>
                    <a:p>
                      <a:pPr algn="ctr">
                        <a:spcAft>
                          <a:spcPts val="0"/>
                        </a:spcAft>
                      </a:pPr>
                      <a:r>
                        <a:rPr lang="en-US" sz="1800" dirty="0">
                          <a:effectLst/>
                        </a:rPr>
                        <a:t>defense</a:t>
                      </a:r>
                      <a:endParaRPr lang="en-GB" sz="1800" dirty="0">
                        <a:effectLst/>
                        <a:latin typeface="Times New Roman"/>
                        <a:ea typeface="Times New Roman"/>
                      </a:endParaRPr>
                    </a:p>
                  </a:txBody>
                  <a:tcPr marL="61569" marR="61569" marT="0" marB="0"/>
                </a:tc>
                <a:extLst>
                  <a:ext uri="{0D108BD9-81ED-4DB2-BD59-A6C34878D82A}">
                    <a16:rowId xmlns:a16="http://schemas.microsoft.com/office/drawing/2014/main" val="10018"/>
                  </a:ext>
                </a:extLst>
              </a:tr>
            </a:tbl>
          </a:graphicData>
        </a:graphic>
      </p:graphicFrame>
      <p:sp>
        <p:nvSpPr>
          <p:cNvPr id="2" name="Нижний колонтитул 1"/>
          <p:cNvSpPr>
            <a:spLocks noGrp="1"/>
          </p:cNvSpPr>
          <p:nvPr>
            <p:ph type="ftr" sz="quarter" idx="4294967295"/>
          </p:nvPr>
        </p:nvSpPr>
        <p:spPr>
          <a:xfrm>
            <a:off x="0" y="6356350"/>
            <a:ext cx="2895600" cy="365125"/>
          </a:xfrm>
        </p:spPr>
        <p:txBody>
          <a:bodyPr/>
          <a:lstStyle/>
          <a:p>
            <a:pPr>
              <a:defRPr/>
            </a:pPr>
            <a:r>
              <a:rPr lang="ru-RU" altLang="en-US"/>
              <a:t>ВШЭ. Компьютерная лингвистика-2.  Толдова С.Ю</a:t>
            </a:r>
            <a:endParaRPr lang="en-US" altLang="en-US"/>
          </a:p>
        </p:txBody>
      </p:sp>
      <p:sp>
        <p:nvSpPr>
          <p:cNvPr id="4" name="Дата 3"/>
          <p:cNvSpPr>
            <a:spLocks noGrp="1"/>
          </p:cNvSpPr>
          <p:nvPr>
            <p:ph type="dt" sz="quarter" idx="4294967295"/>
          </p:nvPr>
        </p:nvSpPr>
        <p:spPr>
          <a:xfrm>
            <a:off x="0" y="6356350"/>
            <a:ext cx="2133600" cy="365125"/>
          </a:xfrm>
        </p:spPr>
        <p:txBody>
          <a:bodyPr/>
          <a:lstStyle/>
          <a:p>
            <a:pPr>
              <a:defRPr/>
            </a:pPr>
            <a:fld id="{217675F1-46A2-4992-AF7D-03F2785868B8}" type="datetime1">
              <a:rPr lang="en-US" altLang="en-US"/>
              <a:pPr>
                <a:defRPr/>
              </a:pPr>
              <a:t>12/19/2018</a:t>
            </a:fld>
            <a:endParaRPr lang="en-US" altLang="en-US"/>
          </a:p>
        </p:txBody>
      </p:sp>
      <p:sp>
        <p:nvSpPr>
          <p:cNvPr id="22" name="Rectangle 2"/>
          <p:cNvSpPr txBox="1">
            <a:spLocks noChangeArrowheads="1"/>
          </p:cNvSpPr>
          <p:nvPr/>
        </p:nvSpPr>
        <p:spPr bwMode="auto">
          <a:xfrm>
            <a:off x="2339753" y="-7937"/>
            <a:ext cx="5112568"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en-US" altLang="en-US" sz="2800" dirty="0" smtClean="0"/>
          </a:p>
          <a:p>
            <a:pPr>
              <a:defRPr/>
            </a:pPr>
            <a:r>
              <a:rPr lang="en-US" altLang="en-US" sz="2800" dirty="0" smtClean="0"/>
              <a:t>T-score</a:t>
            </a:r>
            <a:r>
              <a:rPr lang="ru-RU" altLang="en-US" sz="2800" dirty="0" smtClean="0"/>
              <a:t>: мера различия </a:t>
            </a:r>
            <a:endParaRPr lang="ru-RU" altLang="en-US" sz="2800" dirty="0"/>
          </a:p>
        </p:txBody>
      </p:sp>
    </p:spTree>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4"/>
          <p:cNvSpPr>
            <a:spLocks noGrp="1"/>
          </p:cNvSpPr>
          <p:nvPr>
            <p:ph sz="quarter" idx="10"/>
          </p:nvPr>
        </p:nvSpPr>
        <p:spPr>
          <a:extLst>
            <a:ext uri="{909E8E84-426E-40DD-AFC4-6F175D3DCCD1}">
              <a14:hiddenFill xmlns:a14="http://schemas.microsoft.com/office/drawing/2010/main">
                <a:gradFill rotWithShape="0">
                  <a:gsLst>
                    <a:gs pos="0">
                      <a:schemeClr val="bg1"/>
                    </a:gs>
                    <a:gs pos="100000">
                      <a:schemeClr val="accent1"/>
                    </a:gs>
                  </a:gsLst>
                  <a:path path="rect">
                    <a:fillToRect l="48000" t="48999" r="52000" b="51001"/>
                  </a:path>
                </a:gradFill>
              </a14:hiddenFill>
            </a:ext>
          </a:extLst>
        </p:spPr>
        <p:txBody>
          <a:bodyPr/>
          <a:lstStyle/>
          <a:p>
            <a:pPr algn="ctr">
              <a:spcBef>
                <a:spcPts val="2400"/>
              </a:spcBef>
            </a:pPr>
            <a:r>
              <a:rPr lang="ru-RU" altLang="en-US" sz="4000" smtClean="0">
                <a:latin typeface="Times New Roman" panose="02020603050405020304" pitchFamily="18" charset="0"/>
                <a:cs typeface="Times New Roman" panose="02020603050405020304" pitchFamily="18" charset="0"/>
              </a:rPr>
              <a:t>Хи-квадрат</a:t>
            </a:r>
            <a:endParaRPr lang="en-GB" altLang="en-US" sz="4000" smtClean="0">
              <a:latin typeface="Times New Roman" panose="02020603050405020304" pitchFamily="18" charset="0"/>
              <a:cs typeface="Times New Roman" panose="02020603050405020304" pitchFamily="18" charset="0"/>
            </a:endParaRPr>
          </a:p>
        </p:txBody>
      </p:sp>
      <p:sp>
        <p:nvSpPr>
          <p:cNvPr id="2" name="Дата 1"/>
          <p:cNvSpPr>
            <a:spLocks noGrp="1"/>
          </p:cNvSpPr>
          <p:nvPr>
            <p:ph type="dt" sz="quarter" idx="4294967295"/>
          </p:nvPr>
        </p:nvSpPr>
        <p:spPr>
          <a:xfrm>
            <a:off x="0" y="6356350"/>
            <a:ext cx="2133600" cy="365125"/>
          </a:xfrm>
        </p:spPr>
        <p:txBody>
          <a:bodyPr/>
          <a:lstStyle/>
          <a:p>
            <a:pPr>
              <a:defRPr/>
            </a:pPr>
            <a:fld id="{7D16C329-00E4-475B-B5BE-EB6F0B57B1AA}" type="datetime1">
              <a:rPr lang="en-US" altLang="en-US"/>
              <a:pPr>
                <a:defRPr/>
              </a:pPr>
              <a:t>12/19/2018</a:t>
            </a:fld>
            <a:endParaRPr lang="en-US" altLang="en-US"/>
          </a:p>
        </p:txBody>
      </p:sp>
      <p:sp>
        <p:nvSpPr>
          <p:cNvPr id="3" name="Прямоугольник 2"/>
          <p:cNvSpPr/>
          <p:nvPr/>
        </p:nvSpPr>
        <p:spPr>
          <a:xfrm>
            <a:off x="1835150" y="242888"/>
            <a:ext cx="7200900" cy="646112"/>
          </a:xfrm>
          <a:prstGeom prst="rect">
            <a:avLst/>
          </a:prstGeom>
        </p:spPr>
        <p:txBody>
          <a:bodyPr>
            <a:spAutoFit/>
          </a:bodyPr>
          <a:lstStyle/>
          <a:p>
            <a:pPr>
              <a:defRPr/>
            </a:pPr>
            <a:r>
              <a:rPr lang="ru-RU" altLang="en-US" sz="3600" dirty="0">
                <a:solidFill>
                  <a:prstClr val="black"/>
                </a:solidFill>
                <a:effectLst>
                  <a:outerShdw blurRad="38100" dist="38100" dir="2700000" algn="tl">
                    <a:srgbClr val="000000">
                      <a:alpha val="43137"/>
                    </a:srgbClr>
                  </a:outerShdw>
                </a:effectLst>
                <a:ea typeface="+mj-ea"/>
                <a:cs typeface="+mj-cs"/>
              </a:rPr>
              <a:t>Методы выделения </a:t>
            </a:r>
            <a:r>
              <a:rPr lang="ru-RU" altLang="en-US" sz="3600" dirty="0" err="1">
                <a:solidFill>
                  <a:prstClr val="black"/>
                </a:solidFill>
                <a:effectLst>
                  <a:outerShdw blurRad="38100" dist="38100" dir="2700000" algn="tl">
                    <a:srgbClr val="000000">
                      <a:alpha val="43137"/>
                    </a:srgbClr>
                  </a:outerShdw>
                </a:effectLst>
                <a:ea typeface="+mj-ea"/>
                <a:cs typeface="+mj-cs"/>
              </a:rPr>
              <a:t>коллокаций</a:t>
            </a:r>
            <a:endParaRPr lang="en-US" dirty="0"/>
          </a:p>
        </p:txBody>
      </p:sp>
    </p:spTree>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Объект 8"/>
          <p:cNvSpPr>
            <a:spLocks noGrp="1"/>
          </p:cNvSpPr>
          <p:nvPr>
            <p:ph sz="quarter" idx="10"/>
          </p:nvPr>
        </p:nvSpPr>
        <p:spPr/>
        <p:txBody>
          <a:bodyPr/>
          <a:lstStyle/>
          <a:p>
            <a:r>
              <a:rPr lang="ru-RU" sz="2400" dirty="0" smtClean="0">
                <a:latin typeface="Times New Roman" panose="02020603050405020304" pitchFamily="18" charset="0"/>
                <a:cs typeface="Times New Roman" panose="02020603050405020304" pitchFamily="18" charset="0"/>
              </a:rPr>
              <a:t>Таблица сопряженности</a:t>
            </a:r>
            <a:r>
              <a:rPr lang="en-US" sz="2400" dirty="0" smtClean="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наблюдаемая частота</a:t>
            </a:r>
            <a:r>
              <a:rPr lang="en-US" sz="2400" dirty="0" smtClean="0">
                <a:latin typeface="Times New Roman" panose="02020603050405020304" pitchFamily="18" charset="0"/>
                <a:cs typeface="Times New Roman" panose="02020603050405020304" pitchFamily="18" charset="0"/>
              </a:rPr>
              <a:t>, observed</a:t>
            </a:r>
            <a:r>
              <a:rPr lang="ru-RU" sz="24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endParaRPr lang="ru-RU"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ru-RU" sz="2800" dirty="0" smtClean="0">
                <a:latin typeface="Times New Roman" panose="02020603050405020304" pitchFamily="18" charset="0"/>
                <a:cs typeface="Times New Roman" panose="02020603050405020304" pitchFamily="18" charset="0"/>
              </a:rPr>
              <a:t>Нужно знать: (1) объем корпуса, </a:t>
            </a:r>
            <a:r>
              <a:rPr lang="en-US" sz="2800" dirty="0" smtClean="0">
                <a:latin typeface="Times New Roman" panose="02020603050405020304" pitchFamily="18" charset="0"/>
                <a:cs typeface="Times New Roman" panose="02020603050405020304" pitchFamily="18" charset="0"/>
              </a:rPr>
              <a:t>(</a:t>
            </a:r>
            <a:r>
              <a:rPr lang="ru-RU" sz="28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 </a:t>
            </a:r>
            <a:r>
              <a:rPr lang="ru-RU" sz="2800" dirty="0" smtClean="0">
                <a:latin typeface="Times New Roman" panose="02020603050405020304" pitchFamily="18" charset="0"/>
                <a:cs typeface="Times New Roman" panose="02020603050405020304" pitchFamily="18" charset="0"/>
              </a:rPr>
              <a:t>частоту </a:t>
            </a:r>
            <a:r>
              <a:rPr lang="ru-RU" sz="2800" dirty="0" err="1" smtClean="0">
                <a:latin typeface="Times New Roman" panose="02020603050405020304" pitchFamily="18" charset="0"/>
                <a:cs typeface="Times New Roman" panose="02020603050405020304" pitchFamily="18" charset="0"/>
              </a:rPr>
              <a:t>биграмы</a:t>
            </a:r>
            <a:r>
              <a:rPr lang="ru-RU" sz="2800" dirty="0" smtClean="0">
                <a:latin typeface="Times New Roman" panose="02020603050405020304" pitchFamily="18" charset="0"/>
                <a:cs typeface="Times New Roman" panose="02020603050405020304" pitchFamily="18" charset="0"/>
              </a:rPr>
              <a:t>; (3) частоту </a:t>
            </a:r>
            <a:r>
              <a:rPr lang="ru-RU" sz="2800" dirty="0" err="1" smtClean="0">
                <a:latin typeface="Times New Roman" panose="02020603050405020304" pitchFamily="18" charset="0"/>
                <a:cs typeface="Times New Roman" panose="02020603050405020304" pitchFamily="18" charset="0"/>
              </a:rPr>
              <a:t>коллокатов</a:t>
            </a:r>
            <a:r>
              <a:rPr lang="ru-RU" sz="2800" dirty="0" smtClean="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
        <p:nvSpPr>
          <p:cNvPr id="4" name="Дата 3"/>
          <p:cNvSpPr>
            <a:spLocks noGrp="1"/>
          </p:cNvSpPr>
          <p:nvPr>
            <p:ph type="dt" sz="half" idx="4294967295"/>
          </p:nvPr>
        </p:nvSpPr>
        <p:spPr>
          <a:xfrm>
            <a:off x="0" y="6356350"/>
            <a:ext cx="2133600" cy="365125"/>
          </a:xfrm>
        </p:spPr>
        <p:txBody>
          <a:bodyPr/>
          <a:lstStyle/>
          <a:p>
            <a:pPr>
              <a:defRPr/>
            </a:pPr>
            <a:fld id="{6CF1C5D6-8827-402A-A8C3-3A6E51A8BED2}" type="datetime1">
              <a:rPr lang="en-US" altLang="en-US"/>
              <a:pPr>
                <a:defRPr/>
              </a:pPr>
              <a:t>12/19/2018</a:t>
            </a:fld>
            <a:endParaRPr lang="en-US" altLang="en-US"/>
          </a:p>
        </p:txBody>
      </p:sp>
      <p:sp>
        <p:nvSpPr>
          <p:cNvPr id="30753" name="Rectangle 1"/>
          <p:cNvSpPr>
            <a:spLocks noChangeArrowheads="1"/>
          </p:cNvSpPr>
          <p:nvPr/>
        </p:nvSpPr>
        <p:spPr bwMode="auto">
          <a:xfrm>
            <a:off x="457200" y="2246313"/>
            <a:ext cx="39322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folHlink"/>
                </a:solidFill>
                <a:latin typeface="Times New Roman" panose="02020603050405020304" pitchFamily="18" charset="0"/>
              </a:defRPr>
            </a:lvl1pPr>
            <a:lvl2pPr>
              <a:defRPr>
                <a:solidFill>
                  <a:schemeClr val="folHlink"/>
                </a:solidFill>
                <a:latin typeface="Times New Roman" panose="02020603050405020304" pitchFamily="18" charset="0"/>
              </a:defRPr>
            </a:lvl2pPr>
            <a:lvl3pPr>
              <a:defRPr>
                <a:solidFill>
                  <a:schemeClr val="folHlink"/>
                </a:solidFill>
                <a:latin typeface="Times New Roman" panose="02020603050405020304" pitchFamily="18" charset="0"/>
              </a:defRPr>
            </a:lvl3pPr>
            <a:lvl4pPr>
              <a:defRPr>
                <a:solidFill>
                  <a:schemeClr val="folHlink"/>
                </a:solidFill>
                <a:latin typeface="Times New Roman" panose="02020603050405020304" pitchFamily="18" charset="0"/>
              </a:defRPr>
            </a:lvl4pPr>
            <a:lvl5pPr>
              <a:defRPr>
                <a:solidFill>
                  <a:schemeClr val="folHlink"/>
                </a:solidFill>
                <a:latin typeface="Times New Roman" panose="02020603050405020304" pitchFamily="18" charset="0"/>
              </a:defRPr>
            </a:lvl5pPr>
            <a:lvl6pPr marL="1981200" indent="304800" eaLnBrk="0" fontAlgn="base" hangingPunct="0">
              <a:spcBef>
                <a:spcPct val="0"/>
              </a:spcBef>
              <a:spcAft>
                <a:spcPct val="0"/>
              </a:spcAft>
              <a:defRPr>
                <a:solidFill>
                  <a:schemeClr val="folHlink"/>
                </a:solidFill>
                <a:latin typeface="Times New Roman" panose="02020603050405020304" pitchFamily="18" charset="0"/>
              </a:defRPr>
            </a:lvl6pPr>
            <a:lvl7pPr marL="2438400" indent="304800" eaLnBrk="0" fontAlgn="base" hangingPunct="0">
              <a:spcBef>
                <a:spcPct val="0"/>
              </a:spcBef>
              <a:spcAft>
                <a:spcPct val="0"/>
              </a:spcAft>
              <a:defRPr>
                <a:solidFill>
                  <a:schemeClr val="folHlink"/>
                </a:solidFill>
                <a:latin typeface="Times New Roman" panose="02020603050405020304" pitchFamily="18" charset="0"/>
              </a:defRPr>
            </a:lvl7pPr>
            <a:lvl8pPr marL="2895600" indent="304800" eaLnBrk="0" fontAlgn="base" hangingPunct="0">
              <a:spcBef>
                <a:spcPct val="0"/>
              </a:spcBef>
              <a:spcAft>
                <a:spcPct val="0"/>
              </a:spcAft>
              <a:defRPr>
                <a:solidFill>
                  <a:schemeClr val="folHlink"/>
                </a:solidFill>
                <a:latin typeface="Times New Roman" panose="02020603050405020304" pitchFamily="18" charset="0"/>
              </a:defRPr>
            </a:lvl8pPr>
            <a:lvl9pPr marL="3352800" indent="304800" eaLnBrk="0" fontAlgn="base" hangingPunct="0">
              <a:spcBef>
                <a:spcPct val="0"/>
              </a:spcBef>
              <a:spcAft>
                <a:spcPct val="0"/>
              </a:spcAft>
              <a:defRPr>
                <a:solidFill>
                  <a:schemeClr val="folHlink"/>
                </a:solidFill>
                <a:latin typeface="Times New Roman" panose="02020603050405020304" pitchFamily="18" charset="0"/>
              </a:defRPr>
            </a:lvl9pPr>
          </a:lstStyle>
          <a:p>
            <a:pPr defTabSz="914400"/>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endParaRPr lang="en-US" altLang="en-US">
              <a:solidFill>
                <a:schemeClr val="tx1"/>
              </a:solidFill>
              <a:latin typeface="Arial" panose="020B0604020202020204" pitchFamily="34"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3532574360"/>
              </p:ext>
            </p:extLst>
          </p:nvPr>
        </p:nvGraphicFramePr>
        <p:xfrm>
          <a:off x="383733" y="1802512"/>
          <a:ext cx="8496944" cy="3108960"/>
        </p:xfrm>
        <a:graphic>
          <a:graphicData uri="http://schemas.openxmlformats.org/drawingml/2006/table">
            <a:tbl>
              <a:tblPr firstRow="1" bandRow="1">
                <a:tableStyleId>{5C22544A-7EE6-4342-B048-85BDC9FD1C3A}</a:tableStyleId>
              </a:tblPr>
              <a:tblGrid>
                <a:gridCol w="1893349">
                  <a:extLst>
                    <a:ext uri="{9D8B030D-6E8A-4147-A177-3AD203B41FA5}">
                      <a16:colId xmlns:a16="http://schemas.microsoft.com/office/drawing/2014/main" val="3592444779"/>
                    </a:ext>
                  </a:extLst>
                </a:gridCol>
                <a:gridCol w="2006886">
                  <a:extLst>
                    <a:ext uri="{9D8B030D-6E8A-4147-A177-3AD203B41FA5}">
                      <a16:colId xmlns:a16="http://schemas.microsoft.com/office/drawing/2014/main" val="3701345495"/>
                    </a:ext>
                  </a:extLst>
                </a:gridCol>
                <a:gridCol w="2520280">
                  <a:extLst>
                    <a:ext uri="{9D8B030D-6E8A-4147-A177-3AD203B41FA5}">
                      <a16:colId xmlns:a16="http://schemas.microsoft.com/office/drawing/2014/main" val="2997222466"/>
                    </a:ext>
                  </a:extLst>
                </a:gridCol>
                <a:gridCol w="2076429">
                  <a:extLst>
                    <a:ext uri="{9D8B030D-6E8A-4147-A177-3AD203B41FA5}">
                      <a16:colId xmlns:a16="http://schemas.microsoft.com/office/drawing/2014/main" val="3593711233"/>
                    </a:ext>
                  </a:extLst>
                </a:gridCol>
              </a:tblGrid>
              <a:tr h="370840">
                <a:tc>
                  <a:txBody>
                    <a:bodyPr/>
                    <a:lstStyle/>
                    <a:p>
                      <a:pPr algn="ctr"/>
                      <a:endParaRPr lang="en-US" sz="2000" dirty="0"/>
                    </a:p>
                  </a:txBody>
                  <a:tcPr anchor="ctr"/>
                </a:tc>
                <a:tc>
                  <a:txBody>
                    <a:bodyPr/>
                    <a:lstStyle/>
                    <a:p>
                      <a:pPr algn="ctr"/>
                      <a:r>
                        <a:rPr lang="en-US" sz="2000" dirty="0" smtClean="0"/>
                        <a:t>C2</a:t>
                      </a:r>
                      <a:endParaRPr lang="en-US" sz="2000" dirty="0"/>
                    </a:p>
                  </a:txBody>
                  <a:tcPr anchor="ctr"/>
                </a:tc>
                <a:tc>
                  <a:txBody>
                    <a:bodyPr/>
                    <a:lstStyle/>
                    <a:p>
                      <a:pPr algn="ctr"/>
                      <a:r>
                        <a:rPr lang="en-US" sz="2000" dirty="0" smtClean="0">
                          <a:sym typeface="Symbol" panose="05050102010706020507" pitchFamily="18" charset="2"/>
                        </a:rPr>
                        <a:t>C2</a:t>
                      </a:r>
                      <a:endParaRPr lang="en-US" sz="2000" dirty="0"/>
                    </a:p>
                  </a:txBody>
                  <a:tcPr anchor="ctr"/>
                </a:tc>
                <a:tc>
                  <a:txBody>
                    <a:bodyPr/>
                    <a:lstStyle/>
                    <a:p>
                      <a:pPr algn="ctr"/>
                      <a:r>
                        <a:rPr lang="ru-RU" sz="2000" dirty="0" smtClean="0"/>
                        <a:t>маргинальные</a:t>
                      </a:r>
                      <a:r>
                        <a:rPr lang="ru-RU" sz="2000" baseline="0" dirty="0" smtClean="0"/>
                        <a:t> </a:t>
                      </a:r>
                      <a:r>
                        <a:rPr lang="ru-RU" sz="2000" dirty="0" smtClean="0"/>
                        <a:t>суммы</a:t>
                      </a:r>
                      <a:endParaRPr lang="en-US" sz="2000" dirty="0"/>
                    </a:p>
                  </a:txBody>
                  <a:tcPr anchor="ctr"/>
                </a:tc>
                <a:extLst>
                  <a:ext uri="{0D108BD9-81ED-4DB2-BD59-A6C34878D82A}">
                    <a16:rowId xmlns:a16="http://schemas.microsoft.com/office/drawing/2014/main" val="1246197674"/>
                  </a:ext>
                </a:extLst>
              </a:tr>
              <a:tr h="518854">
                <a:tc>
                  <a:txBody>
                    <a:bodyPr/>
                    <a:lstStyle/>
                    <a:p>
                      <a:pPr algn="ctr"/>
                      <a:r>
                        <a:rPr lang="en-US" sz="2000" dirty="0" smtClean="0"/>
                        <a:t>C1</a:t>
                      </a:r>
                      <a:endParaRPr lang="en-US" sz="2000" dirty="0"/>
                    </a:p>
                  </a:txBody>
                  <a:tcPr anchor="ctr"/>
                </a:tc>
                <a:tc>
                  <a:txBody>
                    <a:bodyPr/>
                    <a:lstStyle/>
                    <a:p>
                      <a:pPr algn="ctr"/>
                      <a:r>
                        <a:rPr lang="en-US" sz="2000" baseline="0" dirty="0" smtClean="0"/>
                        <a:t>O</a:t>
                      </a:r>
                      <a:r>
                        <a:rPr lang="en-US" sz="2000" baseline="-25000" dirty="0" smtClean="0"/>
                        <a:t>11</a:t>
                      </a:r>
                      <a:r>
                        <a:rPr lang="en-US" sz="2000" dirty="0" smtClean="0"/>
                        <a:t> = Count(C1C2)</a:t>
                      </a:r>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aseline="0" dirty="0" smtClean="0"/>
                        <a:t>O</a:t>
                      </a:r>
                      <a:r>
                        <a:rPr lang="en-US" sz="2000" baseline="-25000" dirty="0" smtClean="0"/>
                        <a:t>12</a:t>
                      </a:r>
                      <a:r>
                        <a:rPr lang="en-US" sz="2000" baseline="0" dirty="0" smtClean="0"/>
                        <a:t> = </a:t>
                      </a:r>
                      <a:r>
                        <a:rPr lang="en-US" sz="2000" dirty="0" smtClean="0"/>
                        <a:t>Count(C1)-Count(C1C2</a:t>
                      </a:r>
                      <a:r>
                        <a:rPr lang="en-US" sz="2000" dirty="0" smtClean="0">
                          <a:sym typeface="Symbol" panose="05050102010706020507" pitchFamily="18" charset="2"/>
                        </a:rPr>
                        <a:t>)</a:t>
                      </a:r>
                    </a:p>
                  </a:txBody>
                  <a:tcPr anchor="ctr"/>
                </a:tc>
                <a:tc>
                  <a:txBody>
                    <a:bodyPr/>
                    <a:lstStyle/>
                    <a:p>
                      <a:pPr algn="ctr"/>
                      <a:r>
                        <a:rPr lang="en-US" sz="2000" dirty="0" smtClean="0"/>
                        <a:t>N</a:t>
                      </a:r>
                      <a:r>
                        <a:rPr lang="en-US" sz="2000" baseline="-25000" dirty="0" smtClean="0"/>
                        <a:t>1S </a:t>
                      </a:r>
                      <a:r>
                        <a:rPr lang="en-US" sz="2000" baseline="0" dirty="0" smtClean="0"/>
                        <a:t>=</a:t>
                      </a:r>
                      <a:r>
                        <a:rPr lang="en-US" sz="2000" dirty="0" smtClean="0"/>
                        <a:t>Count(C1)</a:t>
                      </a:r>
                      <a:endParaRPr lang="en-US" sz="2000" dirty="0"/>
                    </a:p>
                  </a:txBody>
                  <a:tcPr anchor="ctr"/>
                </a:tc>
                <a:extLst>
                  <a:ext uri="{0D108BD9-81ED-4DB2-BD59-A6C34878D82A}">
                    <a16:rowId xmlns:a16="http://schemas.microsoft.com/office/drawing/2014/main" val="198519647"/>
                  </a:ext>
                </a:extLst>
              </a:tr>
              <a:tr h="432048">
                <a:tc>
                  <a:txBody>
                    <a:bodyPr/>
                    <a:lstStyle/>
                    <a:p>
                      <a:pPr marL="285750" indent="-285750" algn="ctr">
                        <a:buFont typeface="Symbol" panose="05050102010706020507" pitchFamily="18" charset="2"/>
                        <a:buChar char="Ø"/>
                      </a:pPr>
                      <a:r>
                        <a:rPr lang="en-US" sz="2000" dirty="0" smtClean="0"/>
                        <a:t>C1</a:t>
                      </a:r>
                      <a:endParaRPr lang="en-US" sz="2000" dirty="0"/>
                    </a:p>
                  </a:txBody>
                  <a:tcPr anchor="ctr"/>
                </a:tc>
                <a:tc>
                  <a:txBody>
                    <a:bodyPr/>
                    <a:lstStyle/>
                    <a:p>
                      <a:pPr algn="ctr"/>
                      <a:r>
                        <a:rPr lang="en-US" sz="2000" baseline="0" dirty="0" smtClean="0"/>
                        <a:t>O</a:t>
                      </a:r>
                      <a:r>
                        <a:rPr lang="en-US" sz="2000" baseline="-25000" dirty="0" smtClean="0"/>
                        <a:t>21 </a:t>
                      </a:r>
                      <a:r>
                        <a:rPr lang="en-US" sz="2000" dirty="0" smtClean="0"/>
                        <a:t>= Count (C2) –Count(C1C2)</a:t>
                      </a:r>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Count</a:t>
                      </a:r>
                      <a:r>
                        <a:rPr lang="en-US" sz="2000" baseline="0" dirty="0" smtClean="0"/>
                        <a:t> = </a:t>
                      </a:r>
                      <a:r>
                        <a:rPr lang="en-US" sz="2000" dirty="0" smtClean="0"/>
                        <a:t> N-(</a:t>
                      </a:r>
                      <a:r>
                        <a:rPr lang="en-US" sz="2000" baseline="0" dirty="0" smtClean="0"/>
                        <a:t>Count(C2)+</a:t>
                      </a:r>
                      <a:r>
                        <a:rPr lang="en-US" sz="2000" dirty="0" smtClean="0"/>
                        <a:t>Count(C1)-Count(C1C2</a:t>
                      </a:r>
                      <a:r>
                        <a:rPr lang="en-US" sz="2000" dirty="0" smtClean="0">
                          <a:sym typeface="Symbol" panose="05050102010706020507" pitchFamily="18" charset="2"/>
                        </a:rPr>
                        <a:t>)</a:t>
                      </a:r>
                      <a:endParaRPr lang="en-US" sz="2000" dirty="0" smtClean="0"/>
                    </a:p>
                  </a:txBody>
                  <a:tcPr anchor="ctr"/>
                </a:tc>
                <a:tc>
                  <a:txBody>
                    <a:bodyPr/>
                    <a:lstStyle/>
                    <a:p>
                      <a:pPr algn="ctr"/>
                      <a:r>
                        <a:rPr lang="en-US" sz="2000" dirty="0" smtClean="0"/>
                        <a:t>N</a:t>
                      </a:r>
                      <a:r>
                        <a:rPr lang="en-US" sz="2000" baseline="-25000" dirty="0" smtClean="0"/>
                        <a:t>2S </a:t>
                      </a:r>
                      <a:r>
                        <a:rPr lang="en-US" sz="2000" baseline="0" dirty="0" smtClean="0"/>
                        <a:t>= N-Count(C1)</a:t>
                      </a:r>
                      <a:endParaRPr lang="en-US" sz="2000" dirty="0"/>
                    </a:p>
                  </a:txBody>
                  <a:tcPr anchor="ctr"/>
                </a:tc>
                <a:extLst>
                  <a:ext uri="{0D108BD9-81ED-4DB2-BD59-A6C34878D82A}">
                    <a16:rowId xmlns:a16="http://schemas.microsoft.com/office/drawing/2014/main" val="1334926833"/>
                  </a:ext>
                </a:extLst>
              </a:tr>
              <a:tr h="370840">
                <a:tc>
                  <a:txBody>
                    <a:bodyPr/>
                    <a:lstStyle/>
                    <a:p>
                      <a:pPr algn="ctr"/>
                      <a:r>
                        <a:rPr lang="ru-RU" sz="2000" dirty="0" smtClean="0"/>
                        <a:t>маргинальные суммы</a:t>
                      </a:r>
                      <a:endParaRPr lang="en-US" sz="2000" dirty="0"/>
                    </a:p>
                  </a:txBody>
                  <a:tcPr anchor="ctr"/>
                </a:tc>
                <a:tc>
                  <a:txBody>
                    <a:bodyPr/>
                    <a:lstStyle/>
                    <a:p>
                      <a:pPr algn="ctr"/>
                      <a:r>
                        <a:rPr lang="en-US" sz="2000" dirty="0" smtClean="0"/>
                        <a:t>N</a:t>
                      </a:r>
                      <a:r>
                        <a:rPr lang="en-US" sz="2000" baseline="-25000" dirty="0" smtClean="0"/>
                        <a:t>S1</a:t>
                      </a:r>
                      <a:r>
                        <a:rPr lang="en-US" sz="2000" baseline="0" dirty="0" smtClean="0"/>
                        <a:t>= Count(C2)</a:t>
                      </a:r>
                      <a:endParaRPr lang="en-US" sz="2000" baseline="0" dirty="0"/>
                    </a:p>
                  </a:txBody>
                  <a:tcPr anchor="ctr"/>
                </a:tc>
                <a:tc>
                  <a:txBody>
                    <a:bodyPr/>
                    <a:lstStyle/>
                    <a:p>
                      <a:pPr algn="ctr"/>
                      <a:r>
                        <a:rPr lang="en-US" sz="2000" dirty="0" smtClean="0"/>
                        <a:t>N</a:t>
                      </a:r>
                      <a:r>
                        <a:rPr lang="en-US" sz="2000" baseline="-25000" dirty="0" smtClean="0"/>
                        <a:t>S2</a:t>
                      </a:r>
                      <a:r>
                        <a:rPr lang="en-US" sz="2000" baseline="0" dirty="0" smtClean="0"/>
                        <a:t>= N – Count(C2)</a:t>
                      </a:r>
                      <a:endParaRPr lang="en-US" sz="2000" baseline="0" dirty="0"/>
                    </a:p>
                  </a:txBody>
                  <a:tcPr anchor="ctr"/>
                </a:tc>
                <a:tc>
                  <a:txBody>
                    <a:bodyPr/>
                    <a:lstStyle/>
                    <a:p>
                      <a:pPr algn="ctr"/>
                      <a:r>
                        <a:rPr lang="en-US" sz="2000" dirty="0" smtClean="0"/>
                        <a:t>N (</a:t>
                      </a:r>
                      <a:r>
                        <a:rPr lang="ru-RU" sz="2000" dirty="0" smtClean="0"/>
                        <a:t>всего</a:t>
                      </a:r>
                      <a:r>
                        <a:rPr lang="en-US" sz="2000" dirty="0" smtClean="0"/>
                        <a:t>)</a:t>
                      </a:r>
                      <a:endParaRPr lang="en-US" sz="2000" dirty="0"/>
                    </a:p>
                  </a:txBody>
                  <a:tcPr anchor="ctr"/>
                </a:tc>
                <a:extLst>
                  <a:ext uri="{0D108BD9-81ED-4DB2-BD59-A6C34878D82A}">
                    <a16:rowId xmlns:a16="http://schemas.microsoft.com/office/drawing/2014/main" val="1113056954"/>
                  </a:ext>
                </a:extLst>
              </a:tr>
            </a:tbl>
          </a:graphicData>
        </a:graphic>
      </p:graphicFrame>
      <p:sp>
        <p:nvSpPr>
          <p:cNvPr id="22" name="Rectangle 2"/>
          <p:cNvSpPr txBox="1">
            <a:spLocks noChangeArrowheads="1"/>
          </p:cNvSpPr>
          <p:nvPr/>
        </p:nvSpPr>
        <p:spPr bwMode="auto">
          <a:xfrm>
            <a:off x="1926127" y="42590"/>
            <a:ext cx="6686550" cy="100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170" bIns="90170" anchor="ctr"/>
          <a:lstStyle>
            <a:lvl1pPr defTabSz="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08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08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08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08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ru-RU" altLang="en-US" sz="3600" dirty="0" smtClean="0">
                <a:latin typeface="Times New Roman" panose="02020603050405020304" pitchFamily="18" charset="0"/>
              </a:rPr>
              <a:t>Параметры кандидата. Окно</a:t>
            </a:r>
            <a:endParaRPr lang="ru-RU" altLang="en-US" sz="3600" dirty="0">
              <a:latin typeface="Times New Roman" panose="02020603050405020304" pitchFamily="18" charset="0"/>
            </a:endParaRPr>
          </a:p>
        </p:txBody>
      </p:sp>
      <p:sp>
        <p:nvSpPr>
          <p:cNvPr id="2" name="Прямоугольник 1"/>
          <p:cNvSpPr/>
          <p:nvPr/>
        </p:nvSpPr>
        <p:spPr>
          <a:xfrm>
            <a:off x="2318689" y="2662657"/>
            <a:ext cx="2016224" cy="462979"/>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a:t>
            </a:r>
            <a:r>
              <a:rPr lang="en-US" sz="2400" baseline="-25000" dirty="0" smtClean="0">
                <a:solidFill>
                  <a:schemeClr val="tx1"/>
                </a:solidFill>
              </a:rPr>
              <a:t>11</a:t>
            </a:r>
            <a:endParaRPr lang="en-US" sz="2400" dirty="0">
              <a:solidFill>
                <a:schemeClr val="tx1"/>
              </a:solidFill>
            </a:endParaRPr>
          </a:p>
        </p:txBody>
      </p:sp>
      <p:sp>
        <p:nvSpPr>
          <p:cNvPr id="23" name="Прямоугольник 22"/>
          <p:cNvSpPr/>
          <p:nvPr/>
        </p:nvSpPr>
        <p:spPr>
          <a:xfrm>
            <a:off x="4736361" y="2601908"/>
            <a:ext cx="1800200" cy="555597"/>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a:t>
            </a:r>
            <a:r>
              <a:rPr lang="en-US" sz="2400" baseline="-25000" dirty="0" smtClean="0">
                <a:solidFill>
                  <a:schemeClr val="tx1"/>
                </a:solidFill>
              </a:rPr>
              <a:t>12</a:t>
            </a:r>
            <a:endParaRPr lang="en-US" sz="2400" dirty="0">
              <a:solidFill>
                <a:schemeClr val="tx1"/>
              </a:solidFill>
            </a:endParaRPr>
          </a:p>
        </p:txBody>
      </p:sp>
      <p:sp>
        <p:nvSpPr>
          <p:cNvPr id="24" name="Прямоугольник 23"/>
          <p:cNvSpPr/>
          <p:nvPr/>
        </p:nvSpPr>
        <p:spPr>
          <a:xfrm>
            <a:off x="2405882" y="3226303"/>
            <a:ext cx="1860649" cy="907487"/>
          </a:xfrm>
          <a:prstGeom prst="rect">
            <a:avLst/>
          </a:prstGeom>
          <a:solidFill>
            <a:srgbClr val="E9EDF4"/>
          </a:solidFill>
          <a:ln>
            <a:solidFill>
              <a:srgbClr val="E9ED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a:t>
            </a:r>
            <a:r>
              <a:rPr lang="en-US" sz="2400" baseline="-25000" dirty="0">
                <a:solidFill>
                  <a:schemeClr val="tx1"/>
                </a:solidFill>
              </a:rPr>
              <a:t>2</a:t>
            </a:r>
            <a:r>
              <a:rPr lang="en-US" sz="2400" baseline="-25000" dirty="0" smtClean="0">
                <a:solidFill>
                  <a:schemeClr val="tx1"/>
                </a:solidFill>
              </a:rPr>
              <a:t>1</a:t>
            </a:r>
            <a:endParaRPr lang="en-US" sz="2400" dirty="0">
              <a:solidFill>
                <a:schemeClr val="tx1"/>
              </a:solidFill>
            </a:endParaRPr>
          </a:p>
        </p:txBody>
      </p:sp>
      <p:sp>
        <p:nvSpPr>
          <p:cNvPr id="25" name="Прямоугольник 24"/>
          <p:cNvSpPr/>
          <p:nvPr/>
        </p:nvSpPr>
        <p:spPr>
          <a:xfrm>
            <a:off x="4334913" y="3283750"/>
            <a:ext cx="2350894" cy="916723"/>
          </a:xfrm>
          <a:prstGeom prst="rect">
            <a:avLst/>
          </a:prstGeom>
          <a:solidFill>
            <a:srgbClr val="E9ED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a:t>
            </a:r>
            <a:r>
              <a:rPr lang="en-US" sz="2400" baseline="-25000" dirty="0" smtClean="0">
                <a:solidFill>
                  <a:schemeClr val="tx1"/>
                </a:solidFill>
              </a:rPr>
              <a:t>22</a:t>
            </a:r>
            <a:endParaRPr lang="en-US" sz="2400" dirty="0">
              <a:solidFill>
                <a:schemeClr val="tx1"/>
              </a:solidFill>
            </a:endParaRPr>
          </a:p>
        </p:txBody>
      </p:sp>
      <p:sp>
        <p:nvSpPr>
          <p:cNvPr id="26" name="Прямоугольник 25"/>
          <p:cNvSpPr/>
          <p:nvPr/>
        </p:nvSpPr>
        <p:spPr>
          <a:xfrm>
            <a:off x="7020214" y="2666152"/>
            <a:ext cx="1671992" cy="462979"/>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a:t>
            </a:r>
            <a:r>
              <a:rPr lang="en-US" sz="2400" baseline="-25000" dirty="0" smtClean="0">
                <a:solidFill>
                  <a:schemeClr val="tx1"/>
                </a:solidFill>
              </a:rPr>
              <a:t>11</a:t>
            </a:r>
            <a:r>
              <a:rPr lang="en-US" sz="2400" dirty="0" smtClean="0">
                <a:solidFill>
                  <a:schemeClr val="tx1"/>
                </a:solidFill>
              </a:rPr>
              <a:t>+ O</a:t>
            </a:r>
            <a:r>
              <a:rPr lang="ru-RU" sz="2400" baseline="-25000" dirty="0" smtClean="0">
                <a:solidFill>
                  <a:schemeClr val="tx1"/>
                </a:solidFill>
              </a:rPr>
              <a:t>12</a:t>
            </a:r>
            <a:endParaRPr lang="en-US" sz="2400" dirty="0"/>
          </a:p>
        </p:txBody>
      </p:sp>
      <p:sp>
        <p:nvSpPr>
          <p:cNvPr id="27" name="Прямоугольник 26"/>
          <p:cNvSpPr/>
          <p:nvPr/>
        </p:nvSpPr>
        <p:spPr>
          <a:xfrm>
            <a:off x="6914204" y="3298998"/>
            <a:ext cx="1884011" cy="702262"/>
          </a:xfrm>
          <a:prstGeom prst="rect">
            <a:avLst/>
          </a:prstGeom>
          <a:solidFill>
            <a:srgbClr val="E9ED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a:t>
            </a:r>
            <a:r>
              <a:rPr lang="ru-RU" sz="2400" baseline="-25000" dirty="0">
                <a:solidFill>
                  <a:schemeClr val="tx1"/>
                </a:solidFill>
              </a:rPr>
              <a:t>2</a:t>
            </a:r>
            <a:r>
              <a:rPr lang="en-US" sz="2400" baseline="-25000" dirty="0" smtClean="0">
                <a:solidFill>
                  <a:schemeClr val="tx1"/>
                </a:solidFill>
              </a:rPr>
              <a:t>1</a:t>
            </a:r>
            <a:r>
              <a:rPr lang="en-US" sz="2400" dirty="0" smtClean="0">
                <a:solidFill>
                  <a:schemeClr val="tx1"/>
                </a:solidFill>
              </a:rPr>
              <a:t>+ O</a:t>
            </a:r>
            <a:r>
              <a:rPr lang="en-US" sz="2400" baseline="-25000" dirty="0" smtClean="0">
                <a:solidFill>
                  <a:schemeClr val="tx1"/>
                </a:solidFill>
              </a:rPr>
              <a:t>2</a:t>
            </a:r>
            <a:r>
              <a:rPr lang="ru-RU" sz="2400" baseline="-25000" dirty="0" smtClean="0">
                <a:solidFill>
                  <a:schemeClr val="tx1"/>
                </a:solidFill>
              </a:rPr>
              <a:t>2</a:t>
            </a:r>
            <a:endParaRPr lang="en-US" sz="2400" dirty="0"/>
          </a:p>
        </p:txBody>
      </p:sp>
      <p:sp>
        <p:nvSpPr>
          <p:cNvPr id="28" name="Прямоугольник 27"/>
          <p:cNvSpPr/>
          <p:nvPr/>
        </p:nvSpPr>
        <p:spPr>
          <a:xfrm>
            <a:off x="4600820" y="4364749"/>
            <a:ext cx="2016224" cy="462979"/>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a:t>
            </a:r>
            <a:r>
              <a:rPr lang="en-US" sz="2400" baseline="-25000" dirty="0" smtClean="0">
                <a:solidFill>
                  <a:schemeClr val="tx1"/>
                </a:solidFill>
              </a:rPr>
              <a:t>12</a:t>
            </a:r>
            <a:r>
              <a:rPr lang="en-US" sz="2400" dirty="0" smtClean="0">
                <a:solidFill>
                  <a:schemeClr val="tx1"/>
                </a:solidFill>
              </a:rPr>
              <a:t>+O</a:t>
            </a:r>
            <a:r>
              <a:rPr lang="en-US" sz="2400" baseline="-25000" dirty="0" smtClean="0">
                <a:solidFill>
                  <a:schemeClr val="tx1"/>
                </a:solidFill>
              </a:rPr>
              <a:t>22</a:t>
            </a:r>
            <a:endParaRPr lang="en-US" sz="2400" dirty="0" smtClean="0">
              <a:solidFill>
                <a:schemeClr val="tx1"/>
              </a:solidFill>
            </a:endParaRPr>
          </a:p>
        </p:txBody>
      </p:sp>
      <p:sp>
        <p:nvSpPr>
          <p:cNvPr id="29" name="Прямоугольник 28"/>
          <p:cNvSpPr/>
          <p:nvPr/>
        </p:nvSpPr>
        <p:spPr>
          <a:xfrm>
            <a:off x="2460454" y="4306615"/>
            <a:ext cx="1751506" cy="519854"/>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a:t>
            </a:r>
            <a:r>
              <a:rPr lang="en-US" sz="2400" baseline="-25000" dirty="0" smtClean="0">
                <a:solidFill>
                  <a:schemeClr val="tx1"/>
                </a:solidFill>
              </a:rPr>
              <a:t>11</a:t>
            </a:r>
            <a:r>
              <a:rPr lang="en-US" sz="2400" dirty="0" smtClean="0">
                <a:solidFill>
                  <a:schemeClr val="tx1"/>
                </a:solidFill>
              </a:rPr>
              <a:t>+ O</a:t>
            </a:r>
            <a:r>
              <a:rPr lang="en-US" sz="2400" baseline="-25000" dirty="0" smtClean="0">
                <a:solidFill>
                  <a:schemeClr val="tx1"/>
                </a:solidFill>
              </a:rPr>
              <a:t>21</a:t>
            </a:r>
            <a:endParaRPr lang="en-US" sz="2400" dirty="0">
              <a:solidFill>
                <a:schemeClr val="tx1"/>
              </a:solidFill>
            </a:endParaRPr>
          </a:p>
        </p:txBody>
      </p:sp>
    </p:spTree>
    <p:extLst>
      <p:ext uri="{BB962C8B-B14F-4D97-AF65-F5344CB8AC3E}">
        <p14:creationId xmlns:p14="http://schemas.microsoft.com/office/powerpoint/2010/main" val="426048021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9"/>
                                        </p:tgtEl>
                                        <p:attrNameLst>
                                          <p:attrName>ppt_x</p:attrName>
                                        </p:attrNameLst>
                                      </p:cBhvr>
                                      <p:tavLst>
                                        <p:tav tm="0">
                                          <p:val>
                                            <p:strVal val="ppt_x"/>
                                          </p:val>
                                        </p:tav>
                                        <p:tav tm="100000">
                                          <p:val>
                                            <p:strVal val="ppt_x"/>
                                          </p:val>
                                        </p:tav>
                                      </p:tavLst>
                                    </p:anim>
                                    <p:anim calcmode="lin" valueType="num">
                                      <p:cBhvr additive="base">
                                        <p:cTn id="13" dur="500"/>
                                        <p:tgtEl>
                                          <p:spTgt spid="29"/>
                                        </p:tgtEl>
                                        <p:attrNameLst>
                                          <p:attrName>ppt_y</p:attrName>
                                        </p:attrNameLst>
                                      </p:cBhvr>
                                      <p:tavLst>
                                        <p:tav tm="0">
                                          <p:val>
                                            <p:strVal val="ppt_y"/>
                                          </p:val>
                                        </p:tav>
                                        <p:tav tm="100000">
                                          <p:val>
                                            <p:strVal val="1+ppt_h/2"/>
                                          </p:val>
                                        </p:tav>
                                      </p:tavLst>
                                    </p:anim>
                                    <p:set>
                                      <p:cBhvr>
                                        <p:cTn id="14" dur="1" fill="hold">
                                          <p:stCondLst>
                                            <p:cond delay="499"/>
                                          </p:stCondLst>
                                        </p:cTn>
                                        <p:tgtEl>
                                          <p:spTgt spid="2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24"/>
                                        </p:tgtEl>
                                        <p:attrNameLst>
                                          <p:attrName>ppt_x</p:attrName>
                                        </p:attrNameLst>
                                      </p:cBhvr>
                                      <p:tavLst>
                                        <p:tav tm="0">
                                          <p:val>
                                            <p:strVal val="ppt_x"/>
                                          </p:val>
                                        </p:tav>
                                        <p:tav tm="100000">
                                          <p:val>
                                            <p:strVal val="ppt_x"/>
                                          </p:val>
                                        </p:tav>
                                      </p:tavLst>
                                    </p:anim>
                                    <p:anim calcmode="lin" valueType="num">
                                      <p:cBhvr additive="base">
                                        <p:cTn id="19" dur="500"/>
                                        <p:tgtEl>
                                          <p:spTgt spid="24"/>
                                        </p:tgtEl>
                                        <p:attrNameLst>
                                          <p:attrName>ppt_y</p:attrName>
                                        </p:attrNameLst>
                                      </p:cBhvr>
                                      <p:tavLst>
                                        <p:tav tm="0">
                                          <p:val>
                                            <p:strVal val="ppt_y"/>
                                          </p:val>
                                        </p:tav>
                                        <p:tav tm="100000">
                                          <p:val>
                                            <p:strVal val="1+ppt_h/2"/>
                                          </p:val>
                                        </p:tav>
                                      </p:tavLst>
                                    </p:anim>
                                    <p:set>
                                      <p:cBhvr>
                                        <p:cTn id="20" dur="1" fill="hold">
                                          <p:stCondLst>
                                            <p:cond delay="499"/>
                                          </p:stCondLst>
                                        </p:cTn>
                                        <p:tgtEl>
                                          <p:spTgt spid="2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26"/>
                                        </p:tgtEl>
                                        <p:attrNameLst>
                                          <p:attrName>ppt_x</p:attrName>
                                        </p:attrNameLst>
                                      </p:cBhvr>
                                      <p:tavLst>
                                        <p:tav tm="0">
                                          <p:val>
                                            <p:strVal val="ppt_x"/>
                                          </p:val>
                                        </p:tav>
                                        <p:tav tm="100000">
                                          <p:val>
                                            <p:strVal val="ppt_x"/>
                                          </p:val>
                                        </p:tav>
                                      </p:tavLst>
                                    </p:anim>
                                    <p:anim calcmode="lin" valueType="num">
                                      <p:cBhvr additive="base">
                                        <p:cTn id="25" dur="500"/>
                                        <p:tgtEl>
                                          <p:spTgt spid="26"/>
                                        </p:tgtEl>
                                        <p:attrNameLst>
                                          <p:attrName>ppt_y</p:attrName>
                                        </p:attrNameLst>
                                      </p:cBhvr>
                                      <p:tavLst>
                                        <p:tav tm="0">
                                          <p:val>
                                            <p:strVal val="ppt_y"/>
                                          </p:val>
                                        </p:tav>
                                        <p:tav tm="100000">
                                          <p:val>
                                            <p:strVal val="1+ppt_h/2"/>
                                          </p:val>
                                        </p:tav>
                                      </p:tavLst>
                                    </p:anim>
                                    <p:set>
                                      <p:cBhvr>
                                        <p:cTn id="26" dur="1" fill="hold">
                                          <p:stCondLst>
                                            <p:cond delay="499"/>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23"/>
                                        </p:tgtEl>
                                        <p:attrNameLst>
                                          <p:attrName>ppt_x</p:attrName>
                                        </p:attrNameLst>
                                      </p:cBhvr>
                                      <p:tavLst>
                                        <p:tav tm="0">
                                          <p:val>
                                            <p:strVal val="ppt_x"/>
                                          </p:val>
                                        </p:tav>
                                        <p:tav tm="100000">
                                          <p:val>
                                            <p:strVal val="ppt_x"/>
                                          </p:val>
                                        </p:tav>
                                      </p:tavLst>
                                    </p:anim>
                                    <p:anim calcmode="lin" valueType="num">
                                      <p:cBhvr additive="base">
                                        <p:cTn id="31" dur="500"/>
                                        <p:tgtEl>
                                          <p:spTgt spid="23"/>
                                        </p:tgtEl>
                                        <p:attrNameLst>
                                          <p:attrName>ppt_y</p:attrName>
                                        </p:attrNameLst>
                                      </p:cBhvr>
                                      <p:tavLst>
                                        <p:tav tm="0">
                                          <p:val>
                                            <p:strVal val="ppt_y"/>
                                          </p:val>
                                        </p:tav>
                                        <p:tav tm="100000">
                                          <p:val>
                                            <p:strVal val="1+ppt_h/2"/>
                                          </p:val>
                                        </p:tav>
                                      </p:tavLst>
                                    </p:anim>
                                    <p:set>
                                      <p:cBhvr>
                                        <p:cTn id="32" dur="1" fill="hold">
                                          <p:stCondLst>
                                            <p:cond delay="499"/>
                                          </p:stCondLst>
                                        </p:cTn>
                                        <p:tgtEl>
                                          <p:spTgt spid="2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28"/>
                                        </p:tgtEl>
                                        <p:attrNameLst>
                                          <p:attrName>ppt_x</p:attrName>
                                        </p:attrNameLst>
                                      </p:cBhvr>
                                      <p:tavLst>
                                        <p:tav tm="0">
                                          <p:val>
                                            <p:strVal val="ppt_x"/>
                                          </p:val>
                                        </p:tav>
                                        <p:tav tm="100000">
                                          <p:val>
                                            <p:strVal val="ppt_x"/>
                                          </p:val>
                                        </p:tav>
                                      </p:tavLst>
                                    </p:anim>
                                    <p:anim calcmode="lin" valueType="num">
                                      <p:cBhvr additive="base">
                                        <p:cTn id="37" dur="500"/>
                                        <p:tgtEl>
                                          <p:spTgt spid="28"/>
                                        </p:tgtEl>
                                        <p:attrNameLst>
                                          <p:attrName>ppt_y</p:attrName>
                                        </p:attrNameLst>
                                      </p:cBhvr>
                                      <p:tavLst>
                                        <p:tav tm="0">
                                          <p:val>
                                            <p:strVal val="ppt_y"/>
                                          </p:val>
                                        </p:tav>
                                        <p:tav tm="100000">
                                          <p:val>
                                            <p:strVal val="1+ppt_h/2"/>
                                          </p:val>
                                        </p:tav>
                                      </p:tavLst>
                                    </p:anim>
                                    <p:set>
                                      <p:cBhvr>
                                        <p:cTn id="38" dur="1" fill="hold">
                                          <p:stCondLst>
                                            <p:cond delay="499"/>
                                          </p:stCondLst>
                                        </p:cTn>
                                        <p:tgtEl>
                                          <p:spTgt spid="2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27"/>
                                        </p:tgtEl>
                                        <p:attrNameLst>
                                          <p:attrName>ppt_x</p:attrName>
                                        </p:attrNameLst>
                                      </p:cBhvr>
                                      <p:tavLst>
                                        <p:tav tm="0">
                                          <p:val>
                                            <p:strVal val="ppt_x"/>
                                          </p:val>
                                        </p:tav>
                                        <p:tav tm="100000">
                                          <p:val>
                                            <p:strVal val="ppt_x"/>
                                          </p:val>
                                        </p:tav>
                                      </p:tavLst>
                                    </p:anim>
                                    <p:anim calcmode="lin" valueType="num">
                                      <p:cBhvr additive="base">
                                        <p:cTn id="43" dur="500"/>
                                        <p:tgtEl>
                                          <p:spTgt spid="27"/>
                                        </p:tgtEl>
                                        <p:attrNameLst>
                                          <p:attrName>ppt_y</p:attrName>
                                        </p:attrNameLst>
                                      </p:cBhvr>
                                      <p:tavLst>
                                        <p:tav tm="0">
                                          <p:val>
                                            <p:strVal val="ppt_y"/>
                                          </p:val>
                                        </p:tav>
                                        <p:tav tm="100000">
                                          <p:val>
                                            <p:strVal val="1+ppt_h/2"/>
                                          </p:val>
                                        </p:tav>
                                      </p:tavLst>
                                    </p:anim>
                                    <p:set>
                                      <p:cBhvr>
                                        <p:cTn id="44" dur="1" fill="hold">
                                          <p:stCondLst>
                                            <p:cond delay="499"/>
                                          </p:stCondLst>
                                        </p:cTn>
                                        <p:tgtEl>
                                          <p:spTgt spid="2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25"/>
                                        </p:tgtEl>
                                        <p:attrNameLst>
                                          <p:attrName>ppt_x</p:attrName>
                                        </p:attrNameLst>
                                      </p:cBhvr>
                                      <p:tavLst>
                                        <p:tav tm="0">
                                          <p:val>
                                            <p:strVal val="ppt_x"/>
                                          </p:val>
                                        </p:tav>
                                        <p:tav tm="100000">
                                          <p:val>
                                            <p:strVal val="ppt_x"/>
                                          </p:val>
                                        </p:tav>
                                      </p:tavLst>
                                    </p:anim>
                                    <p:anim calcmode="lin" valueType="num">
                                      <p:cBhvr additive="base">
                                        <p:cTn id="49" dur="500"/>
                                        <p:tgtEl>
                                          <p:spTgt spid="25"/>
                                        </p:tgtEl>
                                        <p:attrNameLst>
                                          <p:attrName>ppt_y</p:attrName>
                                        </p:attrNameLst>
                                      </p:cBhvr>
                                      <p:tavLst>
                                        <p:tav tm="0">
                                          <p:val>
                                            <p:strVal val="ppt_y"/>
                                          </p:val>
                                        </p:tav>
                                        <p:tav tm="100000">
                                          <p:val>
                                            <p:strVal val="1+ppt_h/2"/>
                                          </p:val>
                                        </p:tav>
                                      </p:tavLst>
                                    </p:anim>
                                    <p:set>
                                      <p:cBhvr>
                                        <p:cTn id="50" dur="1" fill="hold">
                                          <p:stCondLst>
                                            <p:cond delay="499"/>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animBg="1"/>
      <p:bldP spid="24" grpId="0" animBg="1"/>
      <p:bldP spid="25" grpId="0" animBg="1"/>
      <p:bldP spid="26" grpId="0" animBg="1"/>
      <p:bldP spid="27" grpId="0" animBg="1"/>
      <p:bldP spid="28" grpId="0" animBg="1"/>
      <p:bldP spid="2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2"/>
          <p:cNvSpPr>
            <a:spLocks noGrp="1"/>
          </p:cNvSpPr>
          <p:nvPr>
            <p:ph type="dt" sz="quarter" idx="4294967295"/>
          </p:nvPr>
        </p:nvSpPr>
        <p:spPr>
          <a:xfrm>
            <a:off x="0" y="6356350"/>
            <a:ext cx="2133600" cy="365125"/>
          </a:xfrm>
        </p:spPr>
        <p:txBody>
          <a:bodyPr/>
          <a:lstStyle/>
          <a:p>
            <a:pPr>
              <a:defRPr/>
            </a:pPr>
            <a:fld id="{4381E202-0A41-49BA-8BE5-97E3E8814F77}" type="datetime1">
              <a:rPr lang="en-US" altLang="en-US"/>
              <a:pPr>
                <a:defRPr/>
              </a:pPr>
              <a:t>12/19/2018</a:t>
            </a:fld>
            <a:endParaRPr lang="en-US" altLang="en-US"/>
          </a:p>
        </p:txBody>
      </p:sp>
      <p:graphicFrame>
        <p:nvGraphicFramePr>
          <p:cNvPr id="38" name="Таблица 37"/>
          <p:cNvGraphicFramePr>
            <a:graphicFrameLocks noGrp="1"/>
          </p:cNvGraphicFramePr>
          <p:nvPr>
            <p:extLst>
              <p:ext uri="{D42A27DB-BD31-4B8C-83A1-F6EECF244321}">
                <p14:modId xmlns:p14="http://schemas.microsoft.com/office/powerpoint/2010/main" val="567243662"/>
              </p:ext>
            </p:extLst>
          </p:nvPr>
        </p:nvGraphicFramePr>
        <p:xfrm>
          <a:off x="346023" y="1767163"/>
          <a:ext cx="8496944" cy="3306574"/>
        </p:xfrm>
        <a:graphic>
          <a:graphicData uri="http://schemas.openxmlformats.org/drawingml/2006/table">
            <a:tbl>
              <a:tblPr firstRow="1" bandRow="1">
                <a:tableStyleId>{5C22544A-7EE6-4342-B048-85BDC9FD1C3A}</a:tableStyleId>
              </a:tblPr>
              <a:tblGrid>
                <a:gridCol w="1496173">
                  <a:extLst>
                    <a:ext uri="{9D8B030D-6E8A-4147-A177-3AD203B41FA5}">
                      <a16:colId xmlns:a16="http://schemas.microsoft.com/office/drawing/2014/main" val="3592444779"/>
                    </a:ext>
                  </a:extLst>
                </a:gridCol>
                <a:gridCol w="2639201">
                  <a:extLst>
                    <a:ext uri="{9D8B030D-6E8A-4147-A177-3AD203B41FA5}">
                      <a16:colId xmlns:a16="http://schemas.microsoft.com/office/drawing/2014/main" val="3701345495"/>
                    </a:ext>
                  </a:extLst>
                </a:gridCol>
                <a:gridCol w="2474826">
                  <a:extLst>
                    <a:ext uri="{9D8B030D-6E8A-4147-A177-3AD203B41FA5}">
                      <a16:colId xmlns:a16="http://schemas.microsoft.com/office/drawing/2014/main" val="2997222466"/>
                    </a:ext>
                  </a:extLst>
                </a:gridCol>
                <a:gridCol w="1886744">
                  <a:extLst>
                    <a:ext uri="{9D8B030D-6E8A-4147-A177-3AD203B41FA5}">
                      <a16:colId xmlns:a16="http://schemas.microsoft.com/office/drawing/2014/main" val="3593711233"/>
                    </a:ext>
                  </a:extLst>
                </a:gridCol>
              </a:tblGrid>
              <a:tr h="370840">
                <a:tc>
                  <a:txBody>
                    <a:bodyPr/>
                    <a:lstStyle/>
                    <a:p>
                      <a:pPr algn="ctr"/>
                      <a:endParaRPr lang="en-US" sz="2000" dirty="0"/>
                    </a:p>
                  </a:txBody>
                  <a:tcPr anchor="ctr"/>
                </a:tc>
                <a:tc>
                  <a:txBody>
                    <a:bodyPr/>
                    <a:lstStyle/>
                    <a:p>
                      <a:pPr algn="ctr"/>
                      <a:r>
                        <a:rPr lang="en-US" sz="2000" dirty="0" smtClean="0"/>
                        <a:t>B</a:t>
                      </a:r>
                      <a:endParaRPr lang="en-US" sz="2000" dirty="0"/>
                    </a:p>
                  </a:txBody>
                  <a:tcPr anchor="ctr"/>
                </a:tc>
                <a:tc>
                  <a:txBody>
                    <a:bodyPr/>
                    <a:lstStyle/>
                    <a:p>
                      <a:pPr algn="ctr"/>
                      <a:r>
                        <a:rPr lang="en-US" sz="2000" dirty="0" smtClean="0">
                          <a:sym typeface="Symbol" panose="05050102010706020507" pitchFamily="18" charset="2"/>
                        </a:rPr>
                        <a:t>B</a:t>
                      </a:r>
                      <a:endParaRPr lang="en-US" sz="2000" dirty="0"/>
                    </a:p>
                  </a:txBody>
                  <a:tcPr anchor="ctr"/>
                </a:tc>
                <a:tc>
                  <a:txBody>
                    <a:bodyPr/>
                    <a:lstStyle/>
                    <a:p>
                      <a:pPr algn="ctr"/>
                      <a:r>
                        <a:rPr lang="ru-RU" sz="2000" dirty="0" smtClean="0"/>
                        <a:t>маргинальные</a:t>
                      </a:r>
                      <a:r>
                        <a:rPr lang="ru-RU" sz="2000" baseline="0" dirty="0" smtClean="0"/>
                        <a:t> </a:t>
                      </a:r>
                      <a:r>
                        <a:rPr lang="ru-RU" sz="2000" dirty="0" smtClean="0"/>
                        <a:t>суммы</a:t>
                      </a:r>
                      <a:endParaRPr lang="en-US" sz="2000" dirty="0"/>
                    </a:p>
                  </a:txBody>
                  <a:tcPr anchor="ctr"/>
                </a:tc>
                <a:extLst>
                  <a:ext uri="{0D108BD9-81ED-4DB2-BD59-A6C34878D82A}">
                    <a16:rowId xmlns:a16="http://schemas.microsoft.com/office/drawing/2014/main" val="1246197674"/>
                  </a:ext>
                </a:extLst>
              </a:tr>
              <a:tr h="898654">
                <a:tc>
                  <a:txBody>
                    <a:bodyPr/>
                    <a:lstStyle/>
                    <a:p>
                      <a:pPr algn="ctr"/>
                      <a:r>
                        <a:rPr lang="en-US" sz="2000" dirty="0" smtClean="0"/>
                        <a:t>A</a:t>
                      </a:r>
                      <a:endParaRPr lang="en-US" sz="2000" dirty="0"/>
                    </a:p>
                  </a:txBody>
                  <a:tcPr anchor="ctr"/>
                </a:tc>
                <a:tc>
                  <a:txBody>
                    <a:bodyPr/>
                    <a:lstStyle/>
                    <a:p>
                      <a:pPr algn="ctr"/>
                      <a:endParaRPr lang="en-US" sz="2000" dirty="0" smtClean="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smtClean="0">
                        <a:sym typeface="Symbol" panose="05050102010706020507" pitchFamily="18" charset="2"/>
                      </a:endParaRPr>
                    </a:p>
                  </a:txBody>
                  <a:tcPr anchor="ctr"/>
                </a:tc>
                <a:tc>
                  <a:txBody>
                    <a:bodyPr/>
                    <a:lstStyle/>
                    <a:p>
                      <a:pPr algn="ctr"/>
                      <a:r>
                        <a:rPr lang="en-US" sz="2000" dirty="0" smtClean="0"/>
                        <a:t>N</a:t>
                      </a:r>
                      <a:r>
                        <a:rPr lang="en-US" sz="2000" baseline="-25000" dirty="0" smtClean="0"/>
                        <a:t>1S </a:t>
                      </a:r>
                      <a:r>
                        <a:rPr lang="en-US" sz="2000" baseline="0" dirty="0" smtClean="0"/>
                        <a:t>=</a:t>
                      </a:r>
                      <a:r>
                        <a:rPr lang="en-US" sz="2000" dirty="0" smtClean="0"/>
                        <a:t>Count(A)</a:t>
                      </a:r>
                      <a:endParaRPr lang="en-US" sz="2000" dirty="0"/>
                    </a:p>
                  </a:txBody>
                  <a:tcPr anchor="ctr"/>
                </a:tc>
                <a:extLst>
                  <a:ext uri="{0D108BD9-81ED-4DB2-BD59-A6C34878D82A}">
                    <a16:rowId xmlns:a16="http://schemas.microsoft.com/office/drawing/2014/main" val="198519647"/>
                  </a:ext>
                </a:extLst>
              </a:tr>
              <a:tr h="432048">
                <a:tc>
                  <a:txBody>
                    <a:bodyPr/>
                    <a:lstStyle/>
                    <a:p>
                      <a:pPr marL="285750" indent="-285750" algn="ctr">
                        <a:buFont typeface="Symbol" panose="05050102010706020507" pitchFamily="18" charset="2"/>
                        <a:buChar char="Ø"/>
                      </a:pPr>
                      <a:r>
                        <a:rPr lang="en-US" sz="2000" dirty="0" smtClean="0">
                          <a:sym typeface="Symbol" panose="05050102010706020507" pitchFamily="18" charset="2"/>
                        </a:rPr>
                        <a:t>A</a:t>
                      </a:r>
                      <a:endParaRPr lang="en-US" sz="2000" dirty="0"/>
                    </a:p>
                  </a:txBody>
                  <a:tcPr anchor="ctr"/>
                </a:tc>
                <a:tc>
                  <a:txBody>
                    <a:bodyPr/>
                    <a:lstStyle/>
                    <a:p>
                      <a:pPr algn="ctr"/>
                      <a:endParaRPr lang="en-US" sz="2000" dirty="0" smtClean="0"/>
                    </a:p>
                    <a:p>
                      <a:pPr algn="ctr"/>
                      <a:endParaRPr lang="en-US" sz="2000" dirty="0" smtClean="0"/>
                    </a:p>
                    <a:p>
                      <a:pPr algn="ctr"/>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smtClean="0"/>
                    </a:p>
                  </a:txBody>
                  <a:tcPr anchor="ctr"/>
                </a:tc>
                <a:tc>
                  <a:txBody>
                    <a:bodyPr/>
                    <a:lstStyle/>
                    <a:p>
                      <a:pPr algn="ctr"/>
                      <a:r>
                        <a:rPr lang="en-US" sz="2000" dirty="0" smtClean="0"/>
                        <a:t>N</a:t>
                      </a:r>
                      <a:r>
                        <a:rPr lang="en-US" sz="2000" baseline="-25000" dirty="0" smtClean="0"/>
                        <a:t>2S </a:t>
                      </a:r>
                      <a:r>
                        <a:rPr lang="en-US" sz="2000" baseline="0" dirty="0" smtClean="0"/>
                        <a:t>= N-Count(A)</a:t>
                      </a:r>
                      <a:endParaRPr lang="en-US" sz="2000" dirty="0"/>
                    </a:p>
                  </a:txBody>
                  <a:tcPr anchor="ctr"/>
                </a:tc>
                <a:extLst>
                  <a:ext uri="{0D108BD9-81ED-4DB2-BD59-A6C34878D82A}">
                    <a16:rowId xmlns:a16="http://schemas.microsoft.com/office/drawing/2014/main" val="1334926833"/>
                  </a:ext>
                </a:extLst>
              </a:tr>
              <a:tr h="370840">
                <a:tc>
                  <a:txBody>
                    <a:bodyPr/>
                    <a:lstStyle/>
                    <a:p>
                      <a:pPr algn="ctr"/>
                      <a:r>
                        <a:rPr lang="ru-RU" sz="2000" dirty="0" err="1" smtClean="0"/>
                        <a:t>маргиналь</a:t>
                      </a:r>
                      <a:r>
                        <a:rPr lang="en-US" sz="2000" dirty="0" smtClean="0"/>
                        <a:t>-</a:t>
                      </a:r>
                      <a:r>
                        <a:rPr lang="ru-RU" sz="2000" dirty="0" err="1" smtClean="0"/>
                        <a:t>ные</a:t>
                      </a:r>
                      <a:r>
                        <a:rPr lang="ru-RU" sz="2000" dirty="0" smtClean="0"/>
                        <a:t> суммы</a:t>
                      </a:r>
                      <a:endParaRPr lang="en-US" sz="2000" dirty="0"/>
                    </a:p>
                  </a:txBody>
                  <a:tcPr anchor="ctr"/>
                </a:tc>
                <a:tc>
                  <a:txBody>
                    <a:bodyPr/>
                    <a:lstStyle/>
                    <a:p>
                      <a:pPr algn="ctr"/>
                      <a:r>
                        <a:rPr lang="en-US" sz="2000" dirty="0" smtClean="0"/>
                        <a:t>N</a:t>
                      </a:r>
                      <a:r>
                        <a:rPr lang="en-US" sz="2000" baseline="-25000" dirty="0" smtClean="0"/>
                        <a:t>S1</a:t>
                      </a:r>
                      <a:r>
                        <a:rPr lang="en-US" sz="2000" baseline="0" dirty="0" smtClean="0"/>
                        <a:t>= Count(B)</a:t>
                      </a:r>
                      <a:endParaRPr lang="en-US" sz="2000" baseline="0" dirty="0"/>
                    </a:p>
                  </a:txBody>
                  <a:tcPr anchor="ctr"/>
                </a:tc>
                <a:tc>
                  <a:txBody>
                    <a:bodyPr/>
                    <a:lstStyle/>
                    <a:p>
                      <a:pPr algn="ctr"/>
                      <a:r>
                        <a:rPr lang="en-US" sz="2000" dirty="0" smtClean="0"/>
                        <a:t>N</a:t>
                      </a:r>
                      <a:r>
                        <a:rPr lang="en-US" sz="2000" baseline="-25000" dirty="0" smtClean="0"/>
                        <a:t>S2</a:t>
                      </a:r>
                      <a:r>
                        <a:rPr lang="en-US" sz="2000" baseline="0" dirty="0" smtClean="0"/>
                        <a:t>= N – Count(B)</a:t>
                      </a:r>
                      <a:endParaRPr lang="en-US" sz="2000" baseline="0" dirty="0"/>
                    </a:p>
                  </a:txBody>
                  <a:tcPr anchor="ctr"/>
                </a:tc>
                <a:tc>
                  <a:txBody>
                    <a:bodyPr/>
                    <a:lstStyle/>
                    <a:p>
                      <a:pPr algn="ctr"/>
                      <a:r>
                        <a:rPr lang="en-US" sz="2000" dirty="0" smtClean="0"/>
                        <a:t>N (</a:t>
                      </a:r>
                      <a:r>
                        <a:rPr lang="ru-RU" sz="2000" dirty="0" smtClean="0"/>
                        <a:t>всего</a:t>
                      </a:r>
                      <a:r>
                        <a:rPr lang="en-US" sz="2000" dirty="0" smtClean="0"/>
                        <a:t>)</a:t>
                      </a:r>
                      <a:endParaRPr lang="en-US" sz="2000" dirty="0"/>
                    </a:p>
                  </a:txBody>
                  <a:tcPr anchor="ctr"/>
                </a:tc>
                <a:extLst>
                  <a:ext uri="{0D108BD9-81ED-4DB2-BD59-A6C34878D82A}">
                    <a16:rowId xmlns:a16="http://schemas.microsoft.com/office/drawing/2014/main" val="1113056954"/>
                  </a:ext>
                </a:extLst>
              </a:tr>
            </a:tbl>
          </a:graphicData>
        </a:graphic>
      </p:graphicFrame>
      <p:grpSp>
        <p:nvGrpSpPr>
          <p:cNvPr id="8" name="Группа 7"/>
          <p:cNvGrpSpPr/>
          <p:nvPr/>
        </p:nvGrpSpPr>
        <p:grpSpPr>
          <a:xfrm>
            <a:off x="1918036" y="2537423"/>
            <a:ext cx="6842745" cy="2448685"/>
            <a:chOff x="1918036" y="2537423"/>
            <a:chExt cx="6842745" cy="2448685"/>
          </a:xfrm>
        </p:grpSpPr>
        <p:sp>
          <p:nvSpPr>
            <p:cNvPr id="40" name="Прямоугольник 39"/>
            <p:cNvSpPr/>
            <p:nvPr/>
          </p:nvSpPr>
          <p:spPr>
            <a:xfrm>
              <a:off x="1918036" y="2546808"/>
              <a:ext cx="2486940" cy="686350"/>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E</a:t>
              </a:r>
              <a:r>
                <a:rPr lang="en-US" sz="2000" baseline="-25000" dirty="0" smtClean="0">
                  <a:solidFill>
                    <a:schemeClr val="tx1"/>
                  </a:solidFill>
                </a:rPr>
                <a:t>11</a:t>
              </a:r>
              <a:r>
                <a:rPr lang="en-US" sz="2000" dirty="0" smtClean="0">
                  <a:solidFill>
                    <a:schemeClr val="tx1"/>
                  </a:solidFill>
                </a:rPr>
                <a:t>= </a:t>
              </a:r>
              <a:r>
                <a:rPr lang="en-US" sz="2000" baseline="0" dirty="0" smtClean="0">
                  <a:solidFill>
                    <a:schemeClr val="tx1"/>
                  </a:solidFill>
                </a:rPr>
                <a:t>(</a:t>
              </a:r>
              <a:r>
                <a:rPr lang="en-US" sz="2000" dirty="0" smtClean="0">
                  <a:solidFill>
                    <a:schemeClr val="tx1"/>
                  </a:solidFill>
                </a:rPr>
                <a:t>O</a:t>
              </a:r>
              <a:r>
                <a:rPr lang="en-US" sz="2000" baseline="-25000" dirty="0" smtClean="0">
                  <a:solidFill>
                    <a:schemeClr val="tx1"/>
                  </a:solidFill>
                </a:rPr>
                <a:t>11</a:t>
              </a:r>
              <a:r>
                <a:rPr lang="en-US" sz="2000" dirty="0" smtClean="0">
                  <a:solidFill>
                    <a:schemeClr val="tx1"/>
                  </a:solidFill>
                </a:rPr>
                <a:t>+ O</a:t>
              </a:r>
              <a:r>
                <a:rPr lang="en-US" sz="2000" baseline="-25000" dirty="0" smtClean="0">
                  <a:solidFill>
                    <a:schemeClr val="tx1"/>
                  </a:solidFill>
                </a:rPr>
                <a:t>21</a:t>
              </a:r>
              <a:r>
                <a:rPr lang="en-US" sz="2000" baseline="0" dirty="0" smtClean="0">
                  <a:solidFill>
                    <a:schemeClr val="tx1"/>
                  </a:solidFill>
                </a:rPr>
                <a:t>)*</a:t>
              </a:r>
            </a:p>
            <a:p>
              <a:pPr lvl="0" algn="ctr" defTabSz="914400" eaLnBrk="1" fontAlgn="auto" hangingPunct="1">
                <a:spcBef>
                  <a:spcPts val="0"/>
                </a:spcBef>
                <a:spcAft>
                  <a:spcPts val="0"/>
                </a:spcAft>
                <a:defRPr/>
              </a:pPr>
              <a:r>
                <a:rPr lang="en-US" sz="2000" dirty="0" smtClean="0">
                  <a:solidFill>
                    <a:schemeClr val="tx1"/>
                  </a:solidFill>
                </a:rPr>
                <a:t>(O</a:t>
              </a:r>
              <a:r>
                <a:rPr lang="en-US" sz="2000" baseline="-25000" dirty="0" smtClean="0">
                  <a:solidFill>
                    <a:schemeClr val="tx1"/>
                  </a:solidFill>
                </a:rPr>
                <a:t>11</a:t>
              </a:r>
              <a:r>
                <a:rPr lang="en-US" sz="2000" dirty="0">
                  <a:solidFill>
                    <a:schemeClr val="tx1"/>
                  </a:solidFill>
                </a:rPr>
                <a:t>+ O</a:t>
              </a:r>
              <a:r>
                <a:rPr lang="ru-RU" sz="2000" baseline="-25000" dirty="0" smtClean="0">
                  <a:solidFill>
                    <a:schemeClr val="tx1"/>
                  </a:solidFill>
                </a:rPr>
                <a:t>12</a:t>
              </a:r>
              <a:r>
                <a:rPr lang="en-US" sz="2000" dirty="0" smtClean="0">
                  <a:solidFill>
                    <a:schemeClr val="tx1"/>
                  </a:solidFill>
                </a:rPr>
                <a:t>)/N</a:t>
              </a:r>
              <a:endParaRPr lang="en-US" sz="2000" dirty="0"/>
            </a:p>
          </p:txBody>
        </p:sp>
        <p:sp>
          <p:nvSpPr>
            <p:cNvPr id="41" name="Прямоугольник 40"/>
            <p:cNvSpPr/>
            <p:nvPr/>
          </p:nvSpPr>
          <p:spPr>
            <a:xfrm>
              <a:off x="1940478" y="3453295"/>
              <a:ext cx="2461576" cy="889377"/>
            </a:xfrm>
            <a:prstGeom prst="rect">
              <a:avLst/>
            </a:prstGeom>
            <a:solidFill>
              <a:srgbClr val="E9EDF4"/>
            </a:solidFill>
            <a:ln>
              <a:solidFill>
                <a:srgbClr val="E9ED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E</a:t>
              </a:r>
              <a:r>
                <a:rPr lang="en-US" sz="2000" baseline="-25000" dirty="0" smtClean="0">
                  <a:solidFill>
                    <a:schemeClr val="tx1"/>
                  </a:solidFill>
                </a:rPr>
                <a:t>21</a:t>
              </a:r>
              <a:r>
                <a:rPr lang="en-US" sz="2000" dirty="0" smtClean="0">
                  <a:solidFill>
                    <a:schemeClr val="tx1"/>
                  </a:solidFill>
                </a:rPr>
                <a:t>=</a:t>
              </a:r>
              <a:r>
                <a:rPr lang="en-US" sz="2000" baseline="0" dirty="0" smtClean="0">
                  <a:solidFill>
                    <a:schemeClr val="tx1"/>
                  </a:solidFill>
                </a:rPr>
                <a:t>(</a:t>
              </a:r>
              <a:r>
                <a:rPr lang="en-US" sz="2000" dirty="0" smtClean="0">
                  <a:solidFill>
                    <a:schemeClr val="tx1"/>
                  </a:solidFill>
                </a:rPr>
                <a:t>O</a:t>
              </a:r>
              <a:r>
                <a:rPr lang="en-US" sz="2000" baseline="-25000" dirty="0" smtClean="0">
                  <a:solidFill>
                    <a:schemeClr val="tx1"/>
                  </a:solidFill>
                </a:rPr>
                <a:t>11</a:t>
              </a:r>
              <a:r>
                <a:rPr lang="en-US" sz="2000" dirty="0" smtClean="0">
                  <a:solidFill>
                    <a:schemeClr val="tx1"/>
                  </a:solidFill>
                </a:rPr>
                <a:t>+ O</a:t>
              </a:r>
              <a:r>
                <a:rPr lang="en-US" sz="2000" baseline="-25000" dirty="0" smtClean="0">
                  <a:solidFill>
                    <a:schemeClr val="tx1"/>
                  </a:solidFill>
                </a:rPr>
                <a:t>21</a:t>
              </a:r>
              <a:r>
                <a:rPr lang="en-US" sz="2000" baseline="0" dirty="0" smtClean="0">
                  <a:solidFill>
                    <a:schemeClr val="tx1"/>
                  </a:solidFill>
                </a:rPr>
                <a:t>)*</a:t>
              </a:r>
            </a:p>
            <a:p>
              <a:pPr lvl="0" algn="ctr" defTabSz="914400" eaLnBrk="1" fontAlgn="auto" hangingPunct="1">
                <a:spcBef>
                  <a:spcPts val="0"/>
                </a:spcBef>
                <a:spcAft>
                  <a:spcPts val="0"/>
                </a:spcAft>
                <a:defRPr/>
              </a:pPr>
              <a:r>
                <a:rPr lang="en-US" sz="2000" dirty="0" smtClean="0">
                  <a:solidFill>
                    <a:schemeClr val="tx1"/>
                  </a:solidFill>
                </a:rPr>
                <a:t>(O</a:t>
              </a:r>
              <a:r>
                <a:rPr lang="en-US" sz="2000" baseline="-25000" dirty="0" smtClean="0">
                  <a:solidFill>
                    <a:schemeClr val="tx1"/>
                  </a:solidFill>
                </a:rPr>
                <a:t>21</a:t>
              </a:r>
              <a:r>
                <a:rPr lang="en-US" sz="2000" dirty="0">
                  <a:solidFill>
                    <a:schemeClr val="tx1"/>
                  </a:solidFill>
                </a:rPr>
                <a:t>+ </a:t>
              </a:r>
              <a:r>
                <a:rPr lang="en-US" sz="2000" dirty="0" smtClean="0">
                  <a:solidFill>
                    <a:schemeClr val="tx1"/>
                  </a:solidFill>
                </a:rPr>
                <a:t>O</a:t>
              </a:r>
              <a:r>
                <a:rPr lang="en-US" sz="2000" baseline="-25000" dirty="0" smtClean="0">
                  <a:solidFill>
                    <a:schemeClr val="tx1"/>
                  </a:solidFill>
                </a:rPr>
                <a:t>2</a:t>
              </a:r>
              <a:r>
                <a:rPr lang="ru-RU" sz="2000" baseline="-25000" dirty="0" smtClean="0">
                  <a:solidFill>
                    <a:schemeClr val="tx1"/>
                  </a:solidFill>
                </a:rPr>
                <a:t>2</a:t>
              </a:r>
              <a:r>
                <a:rPr lang="en-US" sz="2000" dirty="0" smtClean="0">
                  <a:solidFill>
                    <a:schemeClr val="tx1"/>
                  </a:solidFill>
                </a:rPr>
                <a:t>)/N</a:t>
              </a:r>
              <a:endParaRPr lang="en-US" sz="2000" dirty="0"/>
            </a:p>
          </p:txBody>
        </p:sp>
        <p:sp>
          <p:nvSpPr>
            <p:cNvPr id="43" name="Прямоугольник 42"/>
            <p:cNvSpPr/>
            <p:nvPr/>
          </p:nvSpPr>
          <p:spPr>
            <a:xfrm>
              <a:off x="6982779" y="2557180"/>
              <a:ext cx="1671992" cy="693792"/>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a:t>
              </a:r>
              <a:r>
                <a:rPr lang="en-US" sz="2400" baseline="-25000" dirty="0" smtClean="0">
                  <a:solidFill>
                    <a:schemeClr val="tx1"/>
                  </a:solidFill>
                </a:rPr>
                <a:t>11</a:t>
              </a:r>
              <a:r>
                <a:rPr lang="en-US" sz="2400" dirty="0" smtClean="0">
                  <a:solidFill>
                    <a:schemeClr val="tx1"/>
                  </a:solidFill>
                </a:rPr>
                <a:t>+ O</a:t>
              </a:r>
              <a:r>
                <a:rPr lang="ru-RU" sz="2400" baseline="-25000" dirty="0" smtClean="0">
                  <a:solidFill>
                    <a:schemeClr val="tx1"/>
                  </a:solidFill>
                </a:rPr>
                <a:t>12</a:t>
              </a:r>
              <a:endParaRPr lang="en-US" sz="2400" dirty="0"/>
            </a:p>
          </p:txBody>
        </p:sp>
        <p:sp>
          <p:nvSpPr>
            <p:cNvPr id="44" name="Прямоугольник 43"/>
            <p:cNvSpPr/>
            <p:nvPr/>
          </p:nvSpPr>
          <p:spPr>
            <a:xfrm>
              <a:off x="6982779" y="3379076"/>
              <a:ext cx="1778002" cy="865590"/>
            </a:xfrm>
            <a:prstGeom prst="rect">
              <a:avLst/>
            </a:prstGeom>
            <a:solidFill>
              <a:srgbClr val="E9ED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a:t>
              </a:r>
              <a:r>
                <a:rPr lang="ru-RU" sz="2400" baseline="-25000" dirty="0">
                  <a:solidFill>
                    <a:schemeClr val="tx1"/>
                  </a:solidFill>
                </a:rPr>
                <a:t>2</a:t>
              </a:r>
              <a:r>
                <a:rPr lang="en-US" sz="2400" baseline="-25000" dirty="0" smtClean="0">
                  <a:solidFill>
                    <a:schemeClr val="tx1"/>
                  </a:solidFill>
                </a:rPr>
                <a:t>1</a:t>
              </a:r>
              <a:r>
                <a:rPr lang="en-US" sz="2400" dirty="0" smtClean="0">
                  <a:solidFill>
                    <a:schemeClr val="tx1"/>
                  </a:solidFill>
                </a:rPr>
                <a:t>+ O</a:t>
              </a:r>
              <a:r>
                <a:rPr lang="en-US" sz="2400" baseline="-25000" dirty="0" smtClean="0">
                  <a:solidFill>
                    <a:schemeClr val="tx1"/>
                  </a:solidFill>
                </a:rPr>
                <a:t>2</a:t>
              </a:r>
              <a:r>
                <a:rPr lang="ru-RU" sz="2400" baseline="-25000" dirty="0" smtClean="0">
                  <a:solidFill>
                    <a:schemeClr val="tx1"/>
                  </a:solidFill>
                </a:rPr>
                <a:t>2</a:t>
              </a:r>
              <a:endParaRPr lang="en-US" sz="2400" dirty="0"/>
            </a:p>
          </p:txBody>
        </p:sp>
        <p:sp>
          <p:nvSpPr>
            <p:cNvPr id="45" name="Прямоугольник 44"/>
            <p:cNvSpPr/>
            <p:nvPr/>
          </p:nvSpPr>
          <p:spPr>
            <a:xfrm>
              <a:off x="4778077" y="4474334"/>
              <a:ext cx="1951034" cy="504122"/>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a:t>
              </a:r>
              <a:r>
                <a:rPr lang="en-US" sz="2400" baseline="-25000" dirty="0" smtClean="0">
                  <a:solidFill>
                    <a:schemeClr val="tx1"/>
                  </a:solidFill>
                </a:rPr>
                <a:t>12</a:t>
              </a:r>
              <a:r>
                <a:rPr lang="en-US" sz="2400" dirty="0" smtClean="0">
                  <a:solidFill>
                    <a:schemeClr val="tx1"/>
                  </a:solidFill>
                </a:rPr>
                <a:t>+O</a:t>
              </a:r>
              <a:r>
                <a:rPr lang="en-US" sz="2400" baseline="-25000" dirty="0" smtClean="0">
                  <a:solidFill>
                    <a:schemeClr val="tx1"/>
                  </a:solidFill>
                </a:rPr>
                <a:t>22</a:t>
              </a:r>
              <a:endParaRPr lang="en-US" sz="2400" dirty="0" smtClean="0">
                <a:solidFill>
                  <a:schemeClr val="tx1"/>
                </a:solidFill>
              </a:endParaRPr>
            </a:p>
          </p:txBody>
        </p:sp>
        <p:sp>
          <p:nvSpPr>
            <p:cNvPr id="46" name="Прямоугольник 45"/>
            <p:cNvSpPr/>
            <p:nvPr/>
          </p:nvSpPr>
          <p:spPr>
            <a:xfrm>
              <a:off x="2256947" y="4466254"/>
              <a:ext cx="2074562" cy="519854"/>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a:t>
              </a:r>
              <a:r>
                <a:rPr lang="en-US" sz="2400" baseline="-25000" dirty="0" smtClean="0">
                  <a:solidFill>
                    <a:schemeClr val="tx1"/>
                  </a:solidFill>
                </a:rPr>
                <a:t>11</a:t>
              </a:r>
              <a:r>
                <a:rPr lang="en-US" sz="2400" dirty="0" smtClean="0">
                  <a:solidFill>
                    <a:schemeClr val="tx1"/>
                  </a:solidFill>
                </a:rPr>
                <a:t>+ O</a:t>
              </a:r>
              <a:r>
                <a:rPr lang="en-US" sz="2400" baseline="-25000" dirty="0" smtClean="0">
                  <a:solidFill>
                    <a:schemeClr val="tx1"/>
                  </a:solidFill>
                </a:rPr>
                <a:t>21</a:t>
              </a:r>
              <a:endParaRPr lang="en-US" sz="2400" dirty="0">
                <a:solidFill>
                  <a:schemeClr val="tx1"/>
                </a:solidFill>
              </a:endParaRPr>
            </a:p>
          </p:txBody>
        </p:sp>
        <p:sp>
          <p:nvSpPr>
            <p:cNvPr id="47" name="Прямоугольник 46"/>
            <p:cNvSpPr/>
            <p:nvPr/>
          </p:nvSpPr>
          <p:spPr>
            <a:xfrm>
              <a:off x="4550279" y="2537423"/>
              <a:ext cx="2287196" cy="686350"/>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E</a:t>
              </a:r>
              <a:r>
                <a:rPr lang="en-US" sz="2000" baseline="-25000" dirty="0" smtClean="0">
                  <a:solidFill>
                    <a:schemeClr val="tx1"/>
                  </a:solidFill>
                </a:rPr>
                <a:t>12</a:t>
              </a:r>
              <a:r>
                <a:rPr lang="en-US" sz="2000" dirty="0" smtClean="0">
                  <a:solidFill>
                    <a:schemeClr val="tx1"/>
                  </a:solidFill>
                </a:rPr>
                <a:t>=</a:t>
              </a:r>
              <a:r>
                <a:rPr lang="en-US" sz="2000" baseline="0" dirty="0" smtClean="0">
                  <a:solidFill>
                    <a:schemeClr val="tx1"/>
                  </a:solidFill>
                </a:rPr>
                <a:t>(</a:t>
              </a:r>
              <a:r>
                <a:rPr lang="en-US" sz="2000" dirty="0" smtClean="0">
                  <a:solidFill>
                    <a:schemeClr val="tx1"/>
                  </a:solidFill>
                </a:rPr>
                <a:t>O</a:t>
              </a:r>
              <a:r>
                <a:rPr lang="en-US" sz="2000" baseline="-25000" dirty="0" smtClean="0">
                  <a:solidFill>
                    <a:schemeClr val="tx1"/>
                  </a:solidFill>
                </a:rPr>
                <a:t>12</a:t>
              </a:r>
              <a:r>
                <a:rPr lang="en-US" sz="2000" dirty="0" smtClean="0">
                  <a:solidFill>
                    <a:schemeClr val="tx1"/>
                  </a:solidFill>
                </a:rPr>
                <a:t>+ O</a:t>
              </a:r>
              <a:r>
                <a:rPr lang="en-US" sz="2000" baseline="-25000" dirty="0" smtClean="0">
                  <a:solidFill>
                    <a:schemeClr val="tx1"/>
                  </a:solidFill>
                </a:rPr>
                <a:t>22</a:t>
              </a:r>
              <a:r>
                <a:rPr lang="en-US" sz="2000" baseline="0" dirty="0" smtClean="0">
                  <a:solidFill>
                    <a:schemeClr val="tx1"/>
                  </a:solidFill>
                </a:rPr>
                <a:t>)*</a:t>
              </a:r>
            </a:p>
            <a:p>
              <a:pPr lvl="0" algn="ctr" defTabSz="914400" eaLnBrk="1" fontAlgn="auto" hangingPunct="1">
                <a:spcBef>
                  <a:spcPts val="0"/>
                </a:spcBef>
                <a:spcAft>
                  <a:spcPts val="0"/>
                </a:spcAft>
                <a:defRPr/>
              </a:pPr>
              <a:r>
                <a:rPr lang="en-US" sz="2000" dirty="0" smtClean="0">
                  <a:solidFill>
                    <a:schemeClr val="tx1"/>
                  </a:solidFill>
                </a:rPr>
                <a:t>(O</a:t>
              </a:r>
              <a:r>
                <a:rPr lang="en-US" sz="2000" baseline="-25000" dirty="0" smtClean="0">
                  <a:solidFill>
                    <a:schemeClr val="tx1"/>
                  </a:solidFill>
                </a:rPr>
                <a:t>11</a:t>
              </a:r>
              <a:r>
                <a:rPr lang="en-US" sz="2000" dirty="0">
                  <a:solidFill>
                    <a:schemeClr val="tx1"/>
                  </a:solidFill>
                </a:rPr>
                <a:t>+ O</a:t>
              </a:r>
              <a:r>
                <a:rPr lang="ru-RU" sz="2000" baseline="-25000" dirty="0" smtClean="0">
                  <a:solidFill>
                    <a:schemeClr val="tx1"/>
                  </a:solidFill>
                </a:rPr>
                <a:t>12</a:t>
              </a:r>
              <a:r>
                <a:rPr lang="en-US" sz="2000" dirty="0" smtClean="0">
                  <a:solidFill>
                    <a:schemeClr val="tx1"/>
                  </a:solidFill>
                </a:rPr>
                <a:t>)</a:t>
              </a:r>
              <a:endParaRPr lang="en-US" sz="2000" dirty="0"/>
            </a:p>
          </p:txBody>
        </p:sp>
        <p:sp>
          <p:nvSpPr>
            <p:cNvPr id="48" name="Прямоугольник 47"/>
            <p:cNvSpPr/>
            <p:nvPr/>
          </p:nvSpPr>
          <p:spPr>
            <a:xfrm>
              <a:off x="4524819" y="3406861"/>
              <a:ext cx="2295283" cy="889377"/>
            </a:xfrm>
            <a:prstGeom prst="rect">
              <a:avLst/>
            </a:prstGeom>
            <a:solidFill>
              <a:srgbClr val="E9EDF4"/>
            </a:solidFill>
            <a:ln>
              <a:solidFill>
                <a:srgbClr val="E9ED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E</a:t>
              </a:r>
              <a:r>
                <a:rPr lang="en-US" sz="2000" baseline="-25000" dirty="0" smtClean="0">
                  <a:solidFill>
                    <a:schemeClr val="tx1"/>
                  </a:solidFill>
                </a:rPr>
                <a:t>22</a:t>
              </a:r>
              <a:r>
                <a:rPr lang="en-US" sz="2000" dirty="0" smtClean="0">
                  <a:solidFill>
                    <a:schemeClr val="tx1"/>
                  </a:solidFill>
                </a:rPr>
                <a:t>=</a:t>
              </a:r>
              <a:r>
                <a:rPr lang="en-US" sz="2000" baseline="0" dirty="0" smtClean="0">
                  <a:solidFill>
                    <a:schemeClr val="tx1"/>
                  </a:solidFill>
                </a:rPr>
                <a:t>(</a:t>
              </a:r>
              <a:r>
                <a:rPr lang="en-US" sz="2000" dirty="0" smtClean="0">
                  <a:solidFill>
                    <a:schemeClr val="tx1"/>
                  </a:solidFill>
                </a:rPr>
                <a:t>O</a:t>
              </a:r>
              <a:r>
                <a:rPr lang="en-US" sz="2000" baseline="-25000" dirty="0" smtClean="0">
                  <a:solidFill>
                    <a:schemeClr val="tx1"/>
                  </a:solidFill>
                </a:rPr>
                <a:t>12</a:t>
              </a:r>
              <a:r>
                <a:rPr lang="en-US" sz="2000" dirty="0" smtClean="0">
                  <a:solidFill>
                    <a:schemeClr val="tx1"/>
                  </a:solidFill>
                </a:rPr>
                <a:t>+ O</a:t>
              </a:r>
              <a:r>
                <a:rPr lang="en-US" sz="2000" baseline="-25000" dirty="0" smtClean="0">
                  <a:solidFill>
                    <a:schemeClr val="tx1"/>
                  </a:solidFill>
                </a:rPr>
                <a:t>22</a:t>
              </a:r>
              <a:r>
                <a:rPr lang="en-US" sz="2000" baseline="0" dirty="0" smtClean="0">
                  <a:solidFill>
                    <a:schemeClr val="tx1"/>
                  </a:solidFill>
                </a:rPr>
                <a:t>)*</a:t>
              </a:r>
            </a:p>
            <a:p>
              <a:pPr lvl="0" algn="ctr" defTabSz="914400" eaLnBrk="1" fontAlgn="auto" hangingPunct="1">
                <a:spcBef>
                  <a:spcPts val="0"/>
                </a:spcBef>
                <a:spcAft>
                  <a:spcPts val="0"/>
                </a:spcAft>
                <a:defRPr/>
              </a:pPr>
              <a:r>
                <a:rPr lang="en-US" sz="2000" dirty="0" smtClean="0">
                  <a:solidFill>
                    <a:schemeClr val="tx1"/>
                  </a:solidFill>
                </a:rPr>
                <a:t>(O</a:t>
              </a:r>
              <a:r>
                <a:rPr lang="en-US" sz="2000" baseline="-25000" dirty="0" smtClean="0">
                  <a:solidFill>
                    <a:schemeClr val="tx1"/>
                  </a:solidFill>
                </a:rPr>
                <a:t>21</a:t>
              </a:r>
              <a:r>
                <a:rPr lang="en-US" sz="2000" dirty="0">
                  <a:solidFill>
                    <a:schemeClr val="tx1"/>
                  </a:solidFill>
                </a:rPr>
                <a:t>+ </a:t>
              </a:r>
              <a:r>
                <a:rPr lang="en-US" sz="2000" dirty="0" smtClean="0">
                  <a:solidFill>
                    <a:schemeClr val="tx1"/>
                  </a:solidFill>
                </a:rPr>
                <a:t>O</a:t>
              </a:r>
              <a:r>
                <a:rPr lang="en-US" sz="2000" baseline="-25000" dirty="0" smtClean="0">
                  <a:solidFill>
                    <a:schemeClr val="tx1"/>
                  </a:solidFill>
                </a:rPr>
                <a:t>2</a:t>
              </a:r>
              <a:r>
                <a:rPr lang="ru-RU" sz="2000" baseline="-25000" dirty="0" smtClean="0">
                  <a:solidFill>
                    <a:schemeClr val="tx1"/>
                  </a:solidFill>
                </a:rPr>
                <a:t>2</a:t>
              </a:r>
              <a:r>
                <a:rPr lang="en-US" sz="2000" dirty="0" smtClean="0">
                  <a:solidFill>
                    <a:schemeClr val="tx1"/>
                  </a:solidFill>
                </a:rPr>
                <a:t>)/N</a:t>
              </a:r>
              <a:endParaRPr lang="en-US" sz="2000" dirty="0"/>
            </a:p>
          </p:txBody>
        </p:sp>
      </p:grpSp>
      <p:sp>
        <p:nvSpPr>
          <p:cNvPr id="33" name="Rectangle 2"/>
          <p:cNvSpPr txBox="1">
            <a:spLocks noChangeArrowheads="1"/>
          </p:cNvSpPr>
          <p:nvPr/>
        </p:nvSpPr>
        <p:spPr bwMode="auto">
          <a:xfrm>
            <a:off x="1717675" y="-33338"/>
            <a:ext cx="7045325" cy="954088"/>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Матрица сопряженности. К</a:t>
            </a:r>
            <a:r>
              <a:rPr lang="ru-RU" altLang="en-US" sz="2800" kern="0" dirty="0" smtClean="0"/>
              <a:t>ритерий </a:t>
            </a:r>
            <a:r>
              <a:rPr lang="en-US" sz="2800" dirty="0"/>
              <a:t>χ</a:t>
            </a:r>
            <a:r>
              <a:rPr lang="ru-RU" sz="2800" baseline="30000" dirty="0"/>
              <a:t>2</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07045639"/>
              </p:ext>
            </p:extLst>
          </p:nvPr>
        </p:nvGraphicFramePr>
        <p:xfrm>
          <a:off x="817173" y="1748249"/>
          <a:ext cx="7561262" cy="2479675"/>
        </p:xfrm>
        <a:graphic>
          <a:graphicData uri="http://schemas.openxmlformats.org/drawingml/2006/table">
            <a:tbl>
              <a:tblPr bandRow="1">
                <a:tableStyleId>{5C22544A-7EE6-4342-B048-85BDC9FD1C3A}</a:tableStyleId>
              </a:tblPr>
              <a:tblGrid>
                <a:gridCol w="2088349">
                  <a:extLst>
                    <a:ext uri="{9D8B030D-6E8A-4147-A177-3AD203B41FA5}">
                      <a16:colId xmlns:a16="http://schemas.microsoft.com/office/drawing/2014/main" val="20000"/>
                    </a:ext>
                  </a:extLst>
                </a:gridCol>
                <a:gridCol w="2736457">
                  <a:extLst>
                    <a:ext uri="{9D8B030D-6E8A-4147-A177-3AD203B41FA5}">
                      <a16:colId xmlns:a16="http://schemas.microsoft.com/office/drawing/2014/main" val="20001"/>
                    </a:ext>
                  </a:extLst>
                </a:gridCol>
                <a:gridCol w="2736456">
                  <a:extLst>
                    <a:ext uri="{9D8B030D-6E8A-4147-A177-3AD203B41FA5}">
                      <a16:colId xmlns:a16="http://schemas.microsoft.com/office/drawing/2014/main" val="20002"/>
                    </a:ext>
                  </a:extLst>
                </a:gridCol>
              </a:tblGrid>
              <a:tr h="495935">
                <a:tc>
                  <a:txBody>
                    <a:bodyPr/>
                    <a:lstStyle/>
                    <a:p>
                      <a:pPr>
                        <a:spcAft>
                          <a:spcPts val="0"/>
                        </a:spcAft>
                      </a:pPr>
                      <a:r>
                        <a:rPr lang="en-US" sz="2400" dirty="0">
                          <a:effectLst/>
                          <a:latin typeface="Times New Roman" panose="02020603050405020304" pitchFamily="18" charset="0"/>
                          <a:cs typeface="Times New Roman" panose="02020603050405020304" pitchFamily="18" charset="0"/>
                        </a:rPr>
                        <a:t>w</a:t>
                      </a:r>
                      <a:endParaRPr lang="en-GB" sz="2400" dirty="0">
                        <a:effectLst/>
                        <a:latin typeface="Times New Roman" panose="02020603050405020304" pitchFamily="18" charset="0"/>
                        <a:ea typeface="Times New Roman"/>
                        <a:cs typeface="Times New Roman" panose="02020603050405020304" pitchFamily="18" charset="0"/>
                      </a:endParaRPr>
                    </a:p>
                  </a:txBody>
                  <a:tcPr marL="68584" marR="685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2400">
                          <a:effectLst/>
                          <a:latin typeface="Times New Roman" panose="02020603050405020304" pitchFamily="18" charset="0"/>
                          <a:cs typeface="Times New Roman" panose="02020603050405020304" pitchFamily="18" charset="0"/>
                        </a:rPr>
                        <a:t>= neww1 6</a:t>
                      </a:r>
                      <a:endParaRPr lang="en-GB" sz="2400">
                        <a:effectLst/>
                        <a:latin typeface="Times New Roman" panose="02020603050405020304" pitchFamily="18" charset="0"/>
                        <a:ea typeface="Times New Roman"/>
                        <a:cs typeface="Times New Roman" panose="02020603050405020304" pitchFamily="18" charset="0"/>
                      </a:endParaRPr>
                    </a:p>
                  </a:txBody>
                  <a:tcPr marL="68584" marR="685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2400" dirty="0">
                          <a:effectLst/>
                          <a:latin typeface="Times New Roman" panose="02020603050405020304" pitchFamily="18" charset="0"/>
                          <a:cs typeface="Times New Roman" panose="02020603050405020304" pitchFamily="18" charset="0"/>
                        </a:rPr>
                        <a:t> ¬new</a:t>
                      </a:r>
                      <a:endParaRPr lang="en-GB" sz="2400" dirty="0">
                        <a:effectLst/>
                        <a:latin typeface="Times New Roman" panose="02020603050405020304" pitchFamily="18" charset="0"/>
                        <a:ea typeface="Times New Roman"/>
                        <a:cs typeface="Times New Roman" panose="02020603050405020304" pitchFamily="18" charset="0"/>
                      </a:endParaRPr>
                    </a:p>
                  </a:txBody>
                  <a:tcPr marL="68584" marR="685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91870">
                <a:tc>
                  <a:txBody>
                    <a:bodyPr/>
                    <a:lstStyle/>
                    <a:p>
                      <a:pPr>
                        <a:spcAft>
                          <a:spcPts val="0"/>
                        </a:spcAft>
                      </a:pPr>
                      <a:r>
                        <a:rPr lang="en-US" sz="2400" dirty="0">
                          <a:effectLst/>
                          <a:latin typeface="Times New Roman" panose="02020603050405020304" pitchFamily="18" charset="0"/>
                          <a:cs typeface="Times New Roman" panose="02020603050405020304" pitchFamily="18" charset="0"/>
                        </a:rPr>
                        <a:t>w2 = companies</a:t>
                      </a:r>
                      <a:endParaRPr lang="en-GB" sz="2400" dirty="0">
                        <a:effectLst/>
                        <a:latin typeface="Times New Roman" panose="02020603050405020304" pitchFamily="18" charset="0"/>
                        <a:ea typeface="Times New Roman"/>
                        <a:cs typeface="Times New Roman" panose="02020603050405020304" pitchFamily="18" charset="0"/>
                      </a:endParaRPr>
                    </a:p>
                  </a:txBody>
                  <a:tcPr marL="68584" marR="685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2400" dirty="0">
                          <a:effectLst/>
                          <a:latin typeface="Times New Roman" panose="02020603050405020304" pitchFamily="18" charset="0"/>
                          <a:cs typeface="Times New Roman" panose="02020603050405020304" pitchFamily="18" charset="0"/>
                        </a:rPr>
                        <a:t> 8</a:t>
                      </a:r>
                      <a:endParaRPr lang="en-GB" sz="2400" dirty="0">
                        <a:effectLst/>
                        <a:latin typeface="Times New Roman" panose="02020603050405020304" pitchFamily="18" charset="0"/>
                        <a:cs typeface="Times New Roman" panose="02020603050405020304" pitchFamily="18" charset="0"/>
                      </a:endParaRPr>
                    </a:p>
                    <a:p>
                      <a:pPr>
                        <a:spcAft>
                          <a:spcPts val="0"/>
                        </a:spcAft>
                      </a:pPr>
                      <a:r>
                        <a:rPr lang="en-US" sz="2400" dirty="0">
                          <a:effectLst/>
                          <a:latin typeface="Times New Roman" panose="02020603050405020304" pitchFamily="18" charset="0"/>
                          <a:cs typeface="Times New Roman" panose="02020603050405020304" pitchFamily="18" charset="0"/>
                        </a:rPr>
                        <a:t>(new companies)</a:t>
                      </a:r>
                      <a:endParaRPr lang="en-GB" sz="2400" dirty="0">
                        <a:effectLst/>
                        <a:latin typeface="Times New Roman" panose="02020603050405020304" pitchFamily="18" charset="0"/>
                        <a:ea typeface="Times New Roman"/>
                        <a:cs typeface="Times New Roman" panose="02020603050405020304" pitchFamily="18" charset="0"/>
                      </a:endParaRPr>
                    </a:p>
                  </a:txBody>
                  <a:tcPr marL="68584" marR="685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2400" dirty="0">
                          <a:effectLst/>
                          <a:latin typeface="Times New Roman" panose="02020603050405020304" pitchFamily="18" charset="0"/>
                          <a:cs typeface="Times New Roman" panose="02020603050405020304" pitchFamily="18" charset="0"/>
                        </a:rPr>
                        <a:t> 4667</a:t>
                      </a:r>
                      <a:endParaRPr lang="en-GB" sz="2400" dirty="0">
                        <a:effectLst/>
                        <a:latin typeface="Times New Roman" panose="02020603050405020304" pitchFamily="18" charset="0"/>
                        <a:cs typeface="Times New Roman" panose="02020603050405020304" pitchFamily="18" charset="0"/>
                      </a:endParaRPr>
                    </a:p>
                    <a:p>
                      <a:pPr>
                        <a:spcAft>
                          <a:spcPts val="0"/>
                        </a:spcAft>
                      </a:pPr>
                      <a:r>
                        <a:rPr lang="en-US" sz="2400" dirty="0">
                          <a:effectLst/>
                          <a:latin typeface="Times New Roman" panose="02020603050405020304" pitchFamily="18" charset="0"/>
                          <a:cs typeface="Times New Roman" panose="02020603050405020304" pitchFamily="18" charset="0"/>
                        </a:rPr>
                        <a:t>(e.g., old companies)</a:t>
                      </a:r>
                      <a:endParaRPr lang="en-GB" sz="2400" dirty="0">
                        <a:effectLst/>
                        <a:latin typeface="Times New Roman" panose="02020603050405020304" pitchFamily="18" charset="0"/>
                        <a:ea typeface="Times New Roman"/>
                        <a:cs typeface="Times New Roman" panose="02020603050405020304" pitchFamily="18" charset="0"/>
                      </a:endParaRPr>
                    </a:p>
                  </a:txBody>
                  <a:tcPr marL="68584" marR="685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91870">
                <a:tc>
                  <a:txBody>
                    <a:bodyPr/>
                    <a:lstStyle/>
                    <a:p>
                      <a:pPr>
                        <a:spcAft>
                          <a:spcPts val="0"/>
                        </a:spcAft>
                      </a:pPr>
                      <a:r>
                        <a:rPr lang="en-US" sz="2400" dirty="0">
                          <a:effectLst/>
                          <a:latin typeface="Times New Roman" panose="02020603050405020304" pitchFamily="18" charset="0"/>
                          <a:cs typeface="Times New Roman" panose="02020603050405020304" pitchFamily="18" charset="0"/>
                        </a:rPr>
                        <a:t>¬companies </a:t>
                      </a:r>
                      <a:endParaRPr lang="en-GB" sz="2400" dirty="0">
                        <a:effectLst/>
                        <a:latin typeface="Times New Roman" panose="02020603050405020304" pitchFamily="18" charset="0"/>
                        <a:ea typeface="Times New Roman"/>
                        <a:cs typeface="Times New Roman" panose="02020603050405020304" pitchFamily="18" charset="0"/>
                      </a:endParaRPr>
                    </a:p>
                  </a:txBody>
                  <a:tcPr marL="68584" marR="685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2400" dirty="0">
                          <a:effectLst/>
                          <a:latin typeface="Times New Roman" panose="02020603050405020304" pitchFamily="18" charset="0"/>
                          <a:cs typeface="Times New Roman" panose="02020603050405020304" pitchFamily="18" charset="0"/>
                        </a:rPr>
                        <a:t>15820 </a:t>
                      </a:r>
                      <a:endParaRPr lang="en-GB" sz="2400" dirty="0">
                        <a:effectLst/>
                        <a:latin typeface="Times New Roman" panose="02020603050405020304" pitchFamily="18" charset="0"/>
                        <a:cs typeface="Times New Roman" panose="02020603050405020304" pitchFamily="18" charset="0"/>
                      </a:endParaRPr>
                    </a:p>
                    <a:p>
                      <a:pPr>
                        <a:spcAft>
                          <a:spcPts val="0"/>
                        </a:spcAft>
                      </a:pPr>
                      <a:r>
                        <a:rPr lang="en-US" sz="2400" dirty="0">
                          <a:effectLst/>
                          <a:latin typeface="Times New Roman" panose="02020603050405020304" pitchFamily="18" charset="0"/>
                          <a:cs typeface="Times New Roman" panose="02020603050405020304" pitchFamily="18" charset="0"/>
                        </a:rPr>
                        <a:t>(e.g., new machines)</a:t>
                      </a:r>
                      <a:endParaRPr lang="en-GB" sz="2400" dirty="0">
                        <a:effectLst/>
                        <a:latin typeface="Times New Roman" panose="02020603050405020304" pitchFamily="18" charset="0"/>
                        <a:ea typeface="Times New Roman"/>
                        <a:cs typeface="Times New Roman" panose="02020603050405020304" pitchFamily="18" charset="0"/>
                      </a:endParaRPr>
                    </a:p>
                  </a:txBody>
                  <a:tcPr marL="68584" marR="685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2400" dirty="0">
                          <a:effectLst/>
                          <a:latin typeface="Times New Roman" panose="02020603050405020304" pitchFamily="18" charset="0"/>
                          <a:cs typeface="Times New Roman" panose="02020603050405020304" pitchFamily="18" charset="0"/>
                        </a:rPr>
                        <a:t>14287181</a:t>
                      </a:r>
                      <a:endParaRPr lang="en-GB" sz="2400" dirty="0">
                        <a:effectLst/>
                        <a:latin typeface="Times New Roman" panose="02020603050405020304" pitchFamily="18" charset="0"/>
                        <a:cs typeface="Times New Roman" panose="02020603050405020304" pitchFamily="18" charset="0"/>
                      </a:endParaRPr>
                    </a:p>
                    <a:p>
                      <a:pPr>
                        <a:spcAft>
                          <a:spcPts val="0"/>
                        </a:spcAft>
                      </a:pPr>
                      <a:r>
                        <a:rPr lang="en-US" sz="2400" dirty="0">
                          <a:effectLst/>
                          <a:latin typeface="Times New Roman" panose="02020603050405020304" pitchFamily="18" charset="0"/>
                          <a:cs typeface="Times New Roman" panose="02020603050405020304" pitchFamily="18" charset="0"/>
                        </a:rPr>
                        <a:t>(e.g., old machines)</a:t>
                      </a:r>
                      <a:endParaRPr lang="en-GB" sz="2400" dirty="0">
                        <a:effectLst/>
                        <a:latin typeface="Times New Roman" panose="02020603050405020304" pitchFamily="18" charset="0"/>
                        <a:ea typeface="Times New Roman"/>
                        <a:cs typeface="Times New Roman" panose="02020603050405020304" pitchFamily="18" charset="0"/>
                      </a:endParaRPr>
                    </a:p>
                  </a:txBody>
                  <a:tcPr marL="68584" marR="685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Дата 3"/>
          <p:cNvSpPr>
            <a:spLocks noGrp="1"/>
          </p:cNvSpPr>
          <p:nvPr>
            <p:ph type="dt" sz="quarter" idx="4294967295"/>
          </p:nvPr>
        </p:nvSpPr>
        <p:spPr>
          <a:xfrm>
            <a:off x="0" y="6356350"/>
            <a:ext cx="2133600" cy="365125"/>
          </a:xfrm>
        </p:spPr>
        <p:txBody>
          <a:bodyPr/>
          <a:lstStyle/>
          <a:p>
            <a:pPr>
              <a:defRPr/>
            </a:pPr>
            <a:fld id="{2A948AB0-A57E-4FE4-A5CC-0718D69C7FF0}" type="datetime1">
              <a:rPr lang="en-US" altLang="en-US"/>
              <a:pPr>
                <a:defRPr/>
              </a:pPr>
              <a:t>12/19/2018</a:t>
            </a:fld>
            <a:endParaRPr lang="en-US" altLang="en-US"/>
          </a:p>
        </p:txBody>
      </p:sp>
      <p:pic>
        <p:nvPicPr>
          <p:cNvPr id="22" name="Рисунок 21"/>
          <p:cNvPicPr>
            <a:picLocks noChangeAspect="1"/>
          </p:cNvPicPr>
          <p:nvPr/>
        </p:nvPicPr>
        <p:blipFill>
          <a:blip r:embed="rId2"/>
          <a:stretch>
            <a:fillRect/>
          </a:stretch>
        </p:blipFill>
        <p:spPr>
          <a:xfrm>
            <a:off x="1152525" y="4437112"/>
            <a:ext cx="3943350" cy="1076325"/>
          </a:xfrm>
          <a:prstGeom prst="rect">
            <a:avLst/>
          </a:prstGeom>
        </p:spPr>
      </p:pic>
      <p:sp>
        <p:nvSpPr>
          <p:cNvPr id="5" name="Прямоугольник 4"/>
          <p:cNvSpPr/>
          <p:nvPr/>
        </p:nvSpPr>
        <p:spPr>
          <a:xfrm>
            <a:off x="971600" y="5565561"/>
            <a:ext cx="2787943" cy="369332"/>
          </a:xfrm>
          <a:prstGeom prst="rect">
            <a:avLst/>
          </a:prstGeom>
        </p:spPr>
        <p:txBody>
          <a:bodyPr wrap="none">
            <a:spAutoFit/>
          </a:bodyPr>
          <a:lstStyle/>
          <a:p>
            <a:r>
              <a:rPr lang="en-US" sz="1800" b="0" i="0" u="none" strike="noStrike" baseline="0" dirty="0" smtClean="0">
                <a:latin typeface="TimesNewRomanPSMT"/>
              </a:rPr>
              <a:t>(</a:t>
            </a:r>
            <a:r>
              <a:rPr lang="en-US" sz="1800" b="0" i="0" u="none" strike="noStrike" baseline="0" dirty="0" smtClean="0">
                <a:solidFill>
                  <a:schemeClr val="tx1"/>
                </a:solidFill>
                <a:latin typeface="TimesNewRomanPSMT"/>
              </a:rPr>
              <a:t>Church and Gale 1991b)</a:t>
            </a:r>
            <a:endParaRPr lang="en-US" dirty="0">
              <a:solidFill>
                <a:schemeClr val="tx1"/>
              </a:solidFill>
            </a:endParaRPr>
          </a:p>
        </p:txBody>
      </p:sp>
      <p:sp>
        <p:nvSpPr>
          <p:cNvPr id="23" name="Rectangle 2"/>
          <p:cNvSpPr txBox="1">
            <a:spLocks noChangeArrowheads="1"/>
          </p:cNvSpPr>
          <p:nvPr/>
        </p:nvSpPr>
        <p:spPr bwMode="auto">
          <a:xfrm>
            <a:off x="1717675" y="-33338"/>
            <a:ext cx="7045325" cy="954088"/>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Матрица сопряженности. К</a:t>
            </a:r>
            <a:r>
              <a:rPr lang="ru-RU" altLang="en-US" sz="2800" kern="0" dirty="0" smtClean="0"/>
              <a:t>ритерий </a:t>
            </a:r>
            <a:r>
              <a:rPr lang="en-US" sz="2800" dirty="0"/>
              <a:t>χ</a:t>
            </a:r>
            <a:r>
              <a:rPr lang="ru-RU" sz="2800" baseline="30000" dirty="0"/>
              <a:t>2</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5"/>
          <p:cNvGraphicFramePr>
            <a:graphicFrameLocks noChangeAspect="1"/>
          </p:cNvGraphicFramePr>
          <p:nvPr>
            <p:extLst>
              <p:ext uri="{D42A27DB-BD31-4B8C-83A1-F6EECF244321}">
                <p14:modId xmlns:p14="http://schemas.microsoft.com/office/powerpoint/2010/main" val="3944969623"/>
              </p:ext>
            </p:extLst>
          </p:nvPr>
        </p:nvGraphicFramePr>
        <p:xfrm>
          <a:off x="755576" y="3284984"/>
          <a:ext cx="8856662" cy="933450"/>
        </p:xfrm>
        <a:graphic>
          <a:graphicData uri="http://schemas.openxmlformats.org/presentationml/2006/ole">
            <mc:AlternateContent xmlns:mc="http://schemas.openxmlformats.org/markup-compatibility/2006">
              <mc:Choice xmlns:v="urn:schemas-microsoft-com:vml" Requires="v">
                <p:oleObj spid="_x0000_s149522" name="Picture" r:id="rId3" imgW="4913761" imgH="475427" progId="Word.Picture.8">
                  <p:embed/>
                </p:oleObj>
              </mc:Choice>
              <mc:Fallback>
                <p:oleObj name="Picture" r:id="rId3" imgW="4913761" imgH="475427" progId="Word.Picture.8">
                  <p:embed/>
                  <p:pic>
                    <p:nvPicPr>
                      <p:cNvPr id="6246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284984"/>
                        <a:ext cx="88566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p:cNvSpPr>
            <a:spLocks noGrp="1"/>
          </p:cNvSpPr>
          <p:nvPr>
            <p:ph sz="quarter" idx="10"/>
          </p:nvPr>
        </p:nvSpPr>
        <p:spPr/>
        <p:txBody>
          <a:bodyPr/>
          <a:lstStyle/>
          <a:p>
            <a:endParaRPr lang="en-US"/>
          </a:p>
        </p:txBody>
      </p:sp>
      <p:sp>
        <p:nvSpPr>
          <p:cNvPr id="2" name="Нижний колонтитул 1"/>
          <p:cNvSpPr>
            <a:spLocks noGrp="1"/>
          </p:cNvSpPr>
          <p:nvPr>
            <p:ph type="ftr" sz="quarter" idx="4294967295"/>
          </p:nvPr>
        </p:nvSpPr>
        <p:spPr>
          <a:xfrm>
            <a:off x="0" y="6356350"/>
            <a:ext cx="2895600" cy="365125"/>
          </a:xfrm>
        </p:spPr>
        <p:txBody>
          <a:bodyPr/>
          <a:lstStyle/>
          <a:p>
            <a:pPr>
              <a:defRPr/>
            </a:pPr>
            <a:r>
              <a:rPr lang="ru-RU"/>
              <a:t>ВШЭ. Компьютерная лингвистика-2.  Толдова С.Ю</a:t>
            </a:r>
          </a:p>
        </p:txBody>
      </p:sp>
      <p:pic>
        <p:nvPicPr>
          <p:cNvPr id="4" name="Рисунок 3"/>
          <p:cNvPicPr>
            <a:picLocks noChangeAspect="1"/>
          </p:cNvPicPr>
          <p:nvPr/>
        </p:nvPicPr>
        <p:blipFill>
          <a:blip r:embed="rId5"/>
          <a:stretch>
            <a:fillRect/>
          </a:stretch>
        </p:blipFill>
        <p:spPr>
          <a:xfrm>
            <a:off x="1043608" y="1686715"/>
            <a:ext cx="2771775" cy="1019175"/>
          </a:xfrm>
          <a:prstGeom prst="rect">
            <a:avLst/>
          </a:prstGeom>
        </p:spPr>
      </p:pic>
      <p:pic>
        <p:nvPicPr>
          <p:cNvPr id="6" name="Рисунок 5"/>
          <p:cNvPicPr>
            <a:picLocks noChangeAspect="1"/>
          </p:cNvPicPr>
          <p:nvPr/>
        </p:nvPicPr>
        <p:blipFill>
          <a:blip r:embed="rId6"/>
          <a:stretch>
            <a:fillRect/>
          </a:stretch>
        </p:blipFill>
        <p:spPr>
          <a:xfrm>
            <a:off x="668741" y="4755411"/>
            <a:ext cx="7858125" cy="1038225"/>
          </a:xfrm>
          <a:prstGeom prst="rect">
            <a:avLst/>
          </a:prstGeom>
        </p:spPr>
      </p:pic>
      <p:sp>
        <p:nvSpPr>
          <p:cNvPr id="25" name="Rectangle 2"/>
          <p:cNvSpPr txBox="1">
            <a:spLocks noChangeArrowheads="1"/>
          </p:cNvSpPr>
          <p:nvPr/>
        </p:nvSpPr>
        <p:spPr bwMode="auto">
          <a:xfrm>
            <a:off x="1717675" y="-33338"/>
            <a:ext cx="7045325" cy="954088"/>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Матрица сопряженности. К</a:t>
            </a:r>
            <a:r>
              <a:rPr lang="ru-RU" altLang="en-US" sz="2800" kern="0" dirty="0" smtClean="0"/>
              <a:t>ритерий </a:t>
            </a:r>
            <a:r>
              <a:rPr lang="en-US" sz="2800" dirty="0"/>
              <a:t>χ</a:t>
            </a:r>
            <a:r>
              <a:rPr lang="ru-RU" sz="2800" baseline="30000" dirty="0"/>
              <a:t>2</a:t>
            </a:r>
            <a:endParaRPr lang="en-US" altLang="en-US" sz="2800" dirty="0" smtClean="0"/>
          </a:p>
        </p:txBody>
      </p:sp>
    </p:spTree>
    <p:extLst>
      <p:ext uri="{BB962C8B-B14F-4D97-AF65-F5344CB8AC3E}">
        <p14:creationId xmlns:p14="http://schemas.microsoft.com/office/powerpoint/2010/main" val="2165744663"/>
      </p:ext>
    </p:extLst>
  </p:cSld>
  <p:clrMapOvr>
    <a:masterClrMapping/>
  </p:clrMapOvr>
  <p:transition spd="slow">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3491"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3492"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349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3494" name="Rectangle 3"/>
          <p:cNvSpPr>
            <a:spLocks noChangeArrowheads="1"/>
          </p:cNvSpPr>
          <p:nvPr/>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folHlink"/>
              </a:solidFill>
              <a:latin typeface="Times New Roman" panose="02020603050405020304" pitchFamily="18" charset="0"/>
            </a:endParaRPr>
          </a:p>
        </p:txBody>
      </p:sp>
      <p:sp>
        <p:nvSpPr>
          <p:cNvPr id="6349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3496" name="Rectangle 3"/>
          <p:cNvSpPr>
            <a:spLocks noChangeArrowheads="1"/>
          </p:cNvSpPr>
          <p:nvPr/>
        </p:nvSpPr>
        <p:spPr bwMode="auto">
          <a:xfrm>
            <a:off x="0" y="93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chemeClr val="folHlink"/>
                </a:solidFill>
                <a:latin typeface="Times New Roman" panose="02020603050405020304" pitchFamily="18" charset="0"/>
                <a:cs typeface="Times New Roman" panose="02020603050405020304" pitchFamily="18" charset="0"/>
              </a:rPr>
              <a:t> </a:t>
            </a:r>
            <a:endParaRPr lang="en-US" altLang="en-US" sz="1800">
              <a:solidFill>
                <a:schemeClr val="folHlink"/>
              </a:solidFill>
              <a:latin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7087298"/>
              </p:ext>
            </p:extLst>
          </p:nvPr>
        </p:nvGraphicFramePr>
        <p:xfrm>
          <a:off x="827088" y="1844675"/>
          <a:ext cx="5113337" cy="1441451"/>
        </p:xfrm>
        <a:graphic>
          <a:graphicData uri="http://schemas.openxmlformats.org/drawingml/2006/table">
            <a:tbl>
              <a:tblPr>
                <a:tableStyleId>{5C22544A-7EE6-4342-B048-85BDC9FD1C3A}</a:tableStyleId>
              </a:tblPr>
              <a:tblGrid>
                <a:gridCol w="1431734">
                  <a:extLst>
                    <a:ext uri="{9D8B030D-6E8A-4147-A177-3AD203B41FA5}">
                      <a16:colId xmlns:a16="http://schemas.microsoft.com/office/drawing/2014/main" val="20000"/>
                    </a:ext>
                  </a:extLst>
                </a:gridCol>
                <a:gridCol w="2192462">
                  <a:extLst>
                    <a:ext uri="{9D8B030D-6E8A-4147-A177-3AD203B41FA5}">
                      <a16:colId xmlns:a16="http://schemas.microsoft.com/office/drawing/2014/main" val="20001"/>
                    </a:ext>
                  </a:extLst>
                </a:gridCol>
                <a:gridCol w="1489141">
                  <a:extLst>
                    <a:ext uri="{9D8B030D-6E8A-4147-A177-3AD203B41FA5}">
                      <a16:colId xmlns:a16="http://schemas.microsoft.com/office/drawing/2014/main" val="20002"/>
                    </a:ext>
                  </a:extLst>
                </a:gridCol>
              </a:tblGrid>
              <a:tr h="454660">
                <a:tc>
                  <a:txBody>
                    <a:bodyPr/>
                    <a:lstStyle/>
                    <a:p>
                      <a:pPr>
                        <a:spcAft>
                          <a:spcPts val="0"/>
                        </a:spcAft>
                      </a:pPr>
                      <a:r>
                        <a:rPr lang="ru-RU" sz="2000" dirty="0">
                          <a:effectLst/>
                        </a:rPr>
                        <a:t> </a:t>
                      </a:r>
                      <a:endParaRPr lang="en-GB" sz="2000" dirty="0">
                        <a:effectLst/>
                        <a:latin typeface="Times New Roman"/>
                        <a:ea typeface="Times New Roman"/>
                      </a:endParaRPr>
                    </a:p>
                  </a:txBody>
                  <a:tcPr marL="68590" marR="68590" marT="0" marB="0"/>
                </a:tc>
                <a:tc>
                  <a:txBody>
                    <a:bodyPr/>
                    <a:lstStyle/>
                    <a:p>
                      <a:pPr>
                        <a:spcAft>
                          <a:spcPts val="0"/>
                        </a:spcAft>
                      </a:pPr>
                      <a:r>
                        <a:rPr lang="en-US" sz="2000">
                          <a:effectLst/>
                        </a:rPr>
                        <a:t>cow</a:t>
                      </a:r>
                      <a:endParaRPr lang="en-GB" sz="2000">
                        <a:effectLst/>
                        <a:latin typeface="Times New Roman"/>
                        <a:ea typeface="Times New Roman"/>
                      </a:endParaRPr>
                    </a:p>
                  </a:txBody>
                  <a:tcPr marL="68590" marR="68590" marT="0" marB="0"/>
                </a:tc>
                <a:tc>
                  <a:txBody>
                    <a:bodyPr/>
                    <a:lstStyle/>
                    <a:p>
                      <a:pPr>
                        <a:spcAft>
                          <a:spcPts val="0"/>
                        </a:spcAft>
                      </a:pPr>
                      <a:r>
                        <a:rPr lang="ru-RU" sz="2000">
                          <a:effectLst/>
                        </a:rPr>
                        <a:t>¬</a:t>
                      </a:r>
                      <a:r>
                        <a:rPr lang="en-US" sz="2000">
                          <a:effectLst/>
                        </a:rPr>
                        <a:t>cow</a:t>
                      </a:r>
                      <a:endParaRPr lang="en-GB" sz="2000">
                        <a:effectLst/>
                        <a:latin typeface="Times New Roman"/>
                        <a:ea typeface="Times New Roman"/>
                      </a:endParaRPr>
                    </a:p>
                  </a:txBody>
                  <a:tcPr marL="68590" marR="68590" marT="0" marB="0"/>
                </a:tc>
                <a:extLst>
                  <a:ext uri="{0D108BD9-81ED-4DB2-BD59-A6C34878D82A}">
                    <a16:rowId xmlns:a16="http://schemas.microsoft.com/office/drawing/2014/main" val="10000"/>
                  </a:ext>
                </a:extLst>
              </a:tr>
              <a:tr h="304800">
                <a:tc>
                  <a:txBody>
                    <a:bodyPr/>
                    <a:lstStyle/>
                    <a:p>
                      <a:pPr>
                        <a:spcAft>
                          <a:spcPts val="0"/>
                        </a:spcAft>
                      </a:pPr>
                      <a:r>
                        <a:rPr lang="en-US" sz="2000" dirty="0" smtClean="0">
                          <a:effectLst/>
                        </a:rPr>
                        <a:t>vice</a:t>
                      </a:r>
                      <a:endParaRPr lang="en-GB" sz="2000" dirty="0">
                        <a:effectLst/>
                        <a:latin typeface="Times New Roman"/>
                        <a:ea typeface="Times New Roman"/>
                      </a:endParaRPr>
                    </a:p>
                  </a:txBody>
                  <a:tcPr marL="68590" marR="68590" marT="0" marB="0"/>
                </a:tc>
                <a:tc>
                  <a:txBody>
                    <a:bodyPr/>
                    <a:lstStyle/>
                    <a:p>
                      <a:pPr>
                        <a:spcAft>
                          <a:spcPts val="0"/>
                        </a:spcAft>
                      </a:pPr>
                      <a:r>
                        <a:rPr lang="ru-RU" sz="2000">
                          <a:effectLst/>
                        </a:rPr>
                        <a:t> 59</a:t>
                      </a:r>
                      <a:endParaRPr lang="en-GB" sz="2000">
                        <a:effectLst/>
                        <a:latin typeface="Times New Roman"/>
                        <a:ea typeface="Times New Roman"/>
                      </a:endParaRPr>
                    </a:p>
                  </a:txBody>
                  <a:tcPr marL="68590" marR="68590" marT="0" marB="0"/>
                </a:tc>
                <a:tc>
                  <a:txBody>
                    <a:bodyPr/>
                    <a:lstStyle/>
                    <a:p>
                      <a:pPr>
                        <a:spcAft>
                          <a:spcPts val="0"/>
                        </a:spcAft>
                      </a:pPr>
                      <a:r>
                        <a:rPr lang="ru-RU" sz="2000">
                          <a:effectLst/>
                        </a:rPr>
                        <a:t> 6</a:t>
                      </a:r>
                      <a:endParaRPr lang="en-GB" sz="2000">
                        <a:effectLst/>
                        <a:latin typeface="Times New Roman"/>
                        <a:ea typeface="Times New Roman"/>
                      </a:endParaRPr>
                    </a:p>
                  </a:txBody>
                  <a:tcPr marL="68590" marR="68590" marT="0" marB="0"/>
                </a:tc>
                <a:extLst>
                  <a:ext uri="{0D108BD9-81ED-4DB2-BD59-A6C34878D82A}">
                    <a16:rowId xmlns:a16="http://schemas.microsoft.com/office/drawing/2014/main" val="10001"/>
                  </a:ext>
                </a:extLst>
              </a:tr>
              <a:tr h="681991">
                <a:tc>
                  <a:txBody>
                    <a:bodyPr/>
                    <a:lstStyle/>
                    <a:p>
                      <a:pPr>
                        <a:spcAft>
                          <a:spcPts val="0"/>
                        </a:spcAft>
                      </a:pPr>
                      <a:r>
                        <a:rPr lang="ru-RU" sz="2000" dirty="0">
                          <a:effectLst/>
                        </a:rPr>
                        <a:t>¬</a:t>
                      </a:r>
                      <a:r>
                        <a:rPr lang="en-US" sz="2000" dirty="0" err="1">
                          <a:effectLst/>
                        </a:rPr>
                        <a:t>vache</a:t>
                      </a:r>
                      <a:endParaRPr lang="en-GB" sz="2000" dirty="0">
                        <a:effectLst/>
                        <a:latin typeface="Times New Roman"/>
                        <a:ea typeface="Times New Roman"/>
                      </a:endParaRPr>
                    </a:p>
                  </a:txBody>
                  <a:tcPr marL="68590" marR="68590" marT="0" marB="0"/>
                </a:tc>
                <a:tc>
                  <a:txBody>
                    <a:bodyPr/>
                    <a:lstStyle/>
                    <a:p>
                      <a:pPr>
                        <a:spcAft>
                          <a:spcPts val="0"/>
                        </a:spcAft>
                      </a:pPr>
                      <a:r>
                        <a:rPr lang="ru-RU" sz="2000" dirty="0">
                          <a:effectLst/>
                        </a:rPr>
                        <a:t> 8</a:t>
                      </a:r>
                      <a:endParaRPr lang="en-GB" sz="2000" dirty="0">
                        <a:effectLst/>
                        <a:latin typeface="Times New Roman"/>
                        <a:ea typeface="Times New Roman"/>
                      </a:endParaRPr>
                    </a:p>
                  </a:txBody>
                  <a:tcPr marL="68590" marR="68590" marT="0" marB="0"/>
                </a:tc>
                <a:tc>
                  <a:txBody>
                    <a:bodyPr/>
                    <a:lstStyle/>
                    <a:p>
                      <a:pPr>
                        <a:spcAft>
                          <a:spcPts val="0"/>
                        </a:spcAft>
                      </a:pPr>
                      <a:r>
                        <a:rPr lang="ru-RU" sz="2000" dirty="0">
                          <a:effectLst/>
                        </a:rPr>
                        <a:t> 570934</a:t>
                      </a:r>
                      <a:endParaRPr lang="en-GB" sz="2000" dirty="0">
                        <a:effectLst/>
                        <a:latin typeface="Times New Roman"/>
                        <a:ea typeface="Times New Roman"/>
                      </a:endParaRPr>
                    </a:p>
                  </a:txBody>
                  <a:tcPr marL="68590" marR="68590" marT="0" marB="0"/>
                </a:tc>
                <a:extLst>
                  <a:ext uri="{0D108BD9-81ED-4DB2-BD59-A6C34878D82A}">
                    <a16:rowId xmlns:a16="http://schemas.microsoft.com/office/drawing/2014/main" val="10002"/>
                  </a:ext>
                </a:extLst>
              </a:tr>
            </a:tbl>
          </a:graphicData>
        </a:graphic>
      </p:graphicFrame>
      <p:sp>
        <p:nvSpPr>
          <p:cNvPr id="63515" name="Rectangle 1"/>
          <p:cNvSpPr>
            <a:spLocks noChangeArrowheads="1"/>
          </p:cNvSpPr>
          <p:nvPr/>
        </p:nvSpPr>
        <p:spPr bwMode="auto">
          <a:xfrm>
            <a:off x="395288" y="1289050"/>
            <a:ext cx="88519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002060"/>
                </a:solidFill>
                <a:latin typeface="Times New Roman" panose="02020603050405020304" pitchFamily="18" charset="0"/>
                <a:cs typeface="Times New Roman" panose="02020603050405020304" pitchFamily="18" charset="0"/>
              </a:rPr>
              <a:t>χ</a:t>
            </a:r>
            <a:r>
              <a:rPr lang="ru-RU" altLang="en-US" sz="2000" baseline="30000">
                <a:solidFill>
                  <a:srgbClr val="002060"/>
                </a:solidFill>
                <a:latin typeface="Times New Roman" panose="02020603050405020304" pitchFamily="18" charset="0"/>
                <a:cs typeface="Times New Roman" panose="02020603050405020304" pitchFamily="18" charset="0"/>
              </a:rPr>
              <a:t>2</a:t>
            </a:r>
            <a:r>
              <a:rPr lang="ru-RU" altLang="en-US" sz="2000">
                <a:solidFill>
                  <a:srgbClr val="002060"/>
                </a:solidFill>
                <a:latin typeface="Times New Roman" panose="02020603050405020304" pitchFamily="18" charset="0"/>
                <a:cs typeface="Times New Roman" panose="02020603050405020304" pitchFamily="18" charset="0"/>
              </a:rPr>
              <a:t> для установления соответствий между лексемами в двуязычном корпусе</a:t>
            </a:r>
            <a:endParaRPr lang="en-GB" altLang="en-US" sz="2000">
              <a:solidFill>
                <a:srgbClr val="002060"/>
              </a:solidFill>
              <a:latin typeface="Times New Roman" panose="02020603050405020304" pitchFamily="18" charset="0"/>
            </a:endParaRPr>
          </a:p>
          <a:p>
            <a:pPr>
              <a:spcBef>
                <a:spcPct val="0"/>
              </a:spcBef>
              <a:buFontTx/>
              <a:buNone/>
            </a:pPr>
            <a:endParaRPr lang="en-GB" altLang="en-US" sz="2000">
              <a:solidFill>
                <a:srgbClr val="002060"/>
              </a:solidFill>
              <a:latin typeface="Times New Roman" panose="02020603050405020304" pitchFamily="18" charset="0"/>
            </a:endParaRPr>
          </a:p>
        </p:txBody>
      </p:sp>
      <p:graphicFrame>
        <p:nvGraphicFramePr>
          <p:cNvPr id="13" name="Table 12"/>
          <p:cNvGraphicFramePr>
            <a:graphicFrameLocks noGrp="1"/>
          </p:cNvGraphicFramePr>
          <p:nvPr/>
        </p:nvGraphicFramePr>
        <p:xfrm>
          <a:off x="900113" y="3789363"/>
          <a:ext cx="7848600" cy="1943100"/>
        </p:xfrm>
        <a:graphic>
          <a:graphicData uri="http://schemas.openxmlformats.org/drawingml/2006/table">
            <a:tbl>
              <a:tblPr>
                <a:tableStyleId>{5C22544A-7EE6-4342-B048-85BDC9FD1C3A}</a:tableStyleId>
              </a:tblPr>
              <a:tblGrid>
                <a:gridCol w="1245893">
                  <a:extLst>
                    <a:ext uri="{9D8B030D-6E8A-4147-A177-3AD203B41FA5}">
                      <a16:colId xmlns:a16="http://schemas.microsoft.com/office/drawing/2014/main" val="20000"/>
                    </a:ext>
                  </a:extLst>
                </a:gridCol>
                <a:gridCol w="1920643">
                  <a:extLst>
                    <a:ext uri="{9D8B030D-6E8A-4147-A177-3AD203B41FA5}">
                      <a16:colId xmlns:a16="http://schemas.microsoft.com/office/drawing/2014/main" val="20001"/>
                    </a:ext>
                  </a:extLst>
                </a:gridCol>
                <a:gridCol w="1624444">
                  <a:extLst>
                    <a:ext uri="{9D8B030D-6E8A-4147-A177-3AD203B41FA5}">
                      <a16:colId xmlns:a16="http://schemas.microsoft.com/office/drawing/2014/main" val="20002"/>
                    </a:ext>
                  </a:extLst>
                </a:gridCol>
                <a:gridCol w="1528810">
                  <a:extLst>
                    <a:ext uri="{9D8B030D-6E8A-4147-A177-3AD203B41FA5}">
                      <a16:colId xmlns:a16="http://schemas.microsoft.com/office/drawing/2014/main" val="20003"/>
                    </a:ext>
                  </a:extLst>
                </a:gridCol>
                <a:gridCol w="1528810">
                  <a:extLst>
                    <a:ext uri="{9D8B030D-6E8A-4147-A177-3AD203B41FA5}">
                      <a16:colId xmlns:a16="http://schemas.microsoft.com/office/drawing/2014/main" val="20004"/>
                    </a:ext>
                  </a:extLst>
                </a:gridCol>
              </a:tblGrid>
              <a:tr h="323850">
                <a:tc>
                  <a:txBody>
                    <a:bodyPr/>
                    <a:lstStyle/>
                    <a:p>
                      <a:pPr>
                        <a:spcAft>
                          <a:spcPts val="0"/>
                        </a:spcAft>
                      </a:pPr>
                      <a:r>
                        <a:rPr lang="en-US" sz="2000" dirty="0">
                          <a:effectLst/>
                        </a:rPr>
                        <a:t> </a:t>
                      </a:r>
                      <a:endParaRPr lang="en-GB" sz="2000" dirty="0">
                        <a:effectLst/>
                        <a:latin typeface="Times New Roman"/>
                        <a:ea typeface="Times New Roman"/>
                      </a:endParaRPr>
                    </a:p>
                  </a:txBody>
                  <a:tcPr marL="68578" marR="68578" marT="0" marB="0"/>
                </a:tc>
                <a:tc>
                  <a:txBody>
                    <a:bodyPr/>
                    <a:lstStyle/>
                    <a:p>
                      <a:pPr>
                        <a:spcAft>
                          <a:spcPts val="0"/>
                        </a:spcAft>
                      </a:pPr>
                      <a:r>
                        <a:rPr lang="en-US" sz="2000">
                          <a:effectLst/>
                        </a:rPr>
                        <a:t> chambre</a:t>
                      </a:r>
                      <a:endParaRPr lang="en-GB" sz="2000">
                        <a:effectLst/>
                        <a:latin typeface="Times New Roman"/>
                        <a:ea typeface="Times New Roman"/>
                      </a:endParaRPr>
                    </a:p>
                  </a:txBody>
                  <a:tcPr marL="68578" marR="68578" marT="0" marB="0"/>
                </a:tc>
                <a:tc>
                  <a:txBody>
                    <a:bodyPr/>
                    <a:lstStyle/>
                    <a:p>
                      <a:pPr>
                        <a:spcAft>
                          <a:spcPts val="0"/>
                        </a:spcAft>
                      </a:pPr>
                      <a:r>
                        <a:rPr lang="en-US" sz="2000">
                          <a:effectLst/>
                        </a:rPr>
                        <a:t>¬chambre</a:t>
                      </a:r>
                      <a:endParaRPr lang="en-GB" sz="2000">
                        <a:effectLst/>
                        <a:latin typeface="Times New Roman"/>
                        <a:ea typeface="Times New Roman"/>
                      </a:endParaRPr>
                    </a:p>
                  </a:txBody>
                  <a:tcPr marL="68578" marR="68578" marT="0" marB="0"/>
                </a:tc>
                <a:tc>
                  <a:txBody>
                    <a:bodyPr/>
                    <a:lstStyle/>
                    <a:p>
                      <a:pPr>
                        <a:spcAft>
                          <a:spcPts val="0"/>
                        </a:spcAft>
                      </a:pPr>
                      <a:r>
                        <a:rPr lang="en-US" sz="2000">
                          <a:effectLst/>
                        </a:rPr>
                        <a:t>MI_2</a:t>
                      </a:r>
                      <a:endParaRPr lang="en-GB" sz="2000">
                        <a:effectLst/>
                        <a:latin typeface="Times New Roman"/>
                        <a:ea typeface="Times New Roman"/>
                      </a:endParaRPr>
                    </a:p>
                  </a:txBody>
                  <a:tcPr marL="68578" marR="68578" marT="0" marB="0"/>
                </a:tc>
                <a:tc>
                  <a:txBody>
                    <a:bodyPr/>
                    <a:lstStyle/>
                    <a:p>
                      <a:pPr>
                        <a:spcAft>
                          <a:spcPts val="0"/>
                        </a:spcAft>
                      </a:pPr>
                      <a:r>
                        <a:rPr lang="en-US" sz="2000">
                          <a:effectLst/>
                        </a:rPr>
                        <a:t>χ</a:t>
                      </a:r>
                      <a:r>
                        <a:rPr lang="en-US" sz="2000" baseline="30000">
                          <a:effectLst/>
                        </a:rPr>
                        <a:t>2</a:t>
                      </a:r>
                      <a:endParaRPr lang="en-GB" sz="2000">
                        <a:effectLst/>
                        <a:latin typeface="Times New Roman"/>
                        <a:ea typeface="Times New Roman"/>
                      </a:endParaRPr>
                    </a:p>
                  </a:txBody>
                  <a:tcPr marL="68578" marR="68578" marT="0" marB="0"/>
                </a:tc>
                <a:extLst>
                  <a:ext uri="{0D108BD9-81ED-4DB2-BD59-A6C34878D82A}">
                    <a16:rowId xmlns:a16="http://schemas.microsoft.com/office/drawing/2014/main" val="10000"/>
                  </a:ext>
                </a:extLst>
              </a:tr>
              <a:tr h="323850">
                <a:tc>
                  <a:txBody>
                    <a:bodyPr/>
                    <a:lstStyle/>
                    <a:p>
                      <a:pPr>
                        <a:spcAft>
                          <a:spcPts val="0"/>
                        </a:spcAft>
                      </a:pPr>
                      <a:r>
                        <a:rPr lang="en-US" sz="2000">
                          <a:effectLst/>
                        </a:rPr>
                        <a:t>house</a:t>
                      </a:r>
                      <a:endParaRPr lang="en-GB" sz="2000">
                        <a:effectLst/>
                        <a:latin typeface="Times New Roman"/>
                        <a:ea typeface="Times New Roman"/>
                      </a:endParaRPr>
                    </a:p>
                  </a:txBody>
                  <a:tcPr marL="68578" marR="68578" marT="0" marB="0"/>
                </a:tc>
                <a:tc>
                  <a:txBody>
                    <a:bodyPr/>
                    <a:lstStyle/>
                    <a:p>
                      <a:pPr>
                        <a:spcAft>
                          <a:spcPts val="0"/>
                        </a:spcAft>
                        <a:tabLst>
                          <a:tab pos="2637155" algn="ctr"/>
                          <a:tab pos="5274310" algn="r"/>
                          <a:tab pos="457200" algn="l"/>
                        </a:tabLst>
                      </a:pPr>
                      <a:r>
                        <a:rPr lang="en-US" sz="2000">
                          <a:effectLst/>
                        </a:rPr>
                        <a:t>31,950</a:t>
                      </a:r>
                      <a:endParaRPr lang="en-GB" sz="2000">
                        <a:effectLst/>
                        <a:latin typeface="Times New Roman"/>
                        <a:ea typeface="Times New Roman"/>
                      </a:endParaRPr>
                    </a:p>
                  </a:txBody>
                  <a:tcPr marL="68578" marR="68578" marT="0" marB="0"/>
                </a:tc>
                <a:tc>
                  <a:txBody>
                    <a:bodyPr/>
                    <a:lstStyle/>
                    <a:p>
                      <a:pPr>
                        <a:spcAft>
                          <a:spcPts val="0"/>
                        </a:spcAft>
                      </a:pPr>
                      <a:r>
                        <a:rPr lang="en-US" sz="2000">
                          <a:effectLst/>
                        </a:rPr>
                        <a:t>12,004</a:t>
                      </a:r>
                      <a:endParaRPr lang="en-GB" sz="2000">
                        <a:effectLst/>
                        <a:latin typeface="Times New Roman"/>
                        <a:ea typeface="Times New Roman"/>
                      </a:endParaRPr>
                    </a:p>
                  </a:txBody>
                  <a:tcPr marL="68578" marR="68578" marT="0" marB="0"/>
                </a:tc>
                <a:tc>
                  <a:txBody>
                    <a:bodyPr/>
                    <a:lstStyle/>
                    <a:p>
                      <a:pPr>
                        <a:spcAft>
                          <a:spcPts val="0"/>
                        </a:spcAft>
                      </a:pPr>
                      <a:r>
                        <a:rPr lang="en-US" sz="2000">
                          <a:effectLst/>
                        </a:rPr>
                        <a:t>4.1</a:t>
                      </a:r>
                      <a:endParaRPr lang="en-GB" sz="2000">
                        <a:effectLst/>
                        <a:latin typeface="Times New Roman"/>
                        <a:ea typeface="Times New Roman"/>
                      </a:endParaRPr>
                    </a:p>
                  </a:txBody>
                  <a:tcPr marL="68578" marR="68578" marT="0" marB="0"/>
                </a:tc>
                <a:tc>
                  <a:txBody>
                    <a:bodyPr/>
                    <a:lstStyle/>
                    <a:p>
                      <a:pPr>
                        <a:spcAft>
                          <a:spcPts val="0"/>
                        </a:spcAft>
                      </a:pPr>
                      <a:r>
                        <a:rPr lang="en-US" sz="2000">
                          <a:effectLst/>
                        </a:rPr>
                        <a:t>553610</a:t>
                      </a:r>
                      <a:endParaRPr lang="en-GB" sz="2000">
                        <a:effectLst/>
                        <a:latin typeface="Times New Roman"/>
                        <a:ea typeface="Times New Roman"/>
                      </a:endParaRPr>
                    </a:p>
                  </a:txBody>
                  <a:tcPr marL="68578" marR="68578" marT="0" marB="0"/>
                </a:tc>
                <a:extLst>
                  <a:ext uri="{0D108BD9-81ED-4DB2-BD59-A6C34878D82A}">
                    <a16:rowId xmlns:a16="http://schemas.microsoft.com/office/drawing/2014/main" val="10001"/>
                  </a:ext>
                </a:extLst>
              </a:tr>
              <a:tr h="323850">
                <a:tc>
                  <a:txBody>
                    <a:bodyPr/>
                    <a:lstStyle/>
                    <a:p>
                      <a:pPr>
                        <a:spcAft>
                          <a:spcPts val="0"/>
                        </a:spcAft>
                      </a:pPr>
                      <a:r>
                        <a:rPr lang="en-US" sz="2000">
                          <a:effectLst/>
                        </a:rPr>
                        <a:t>¬house</a:t>
                      </a:r>
                      <a:endParaRPr lang="en-GB" sz="2000">
                        <a:effectLst/>
                        <a:latin typeface="Times New Roman"/>
                        <a:ea typeface="Times New Roman"/>
                      </a:endParaRPr>
                    </a:p>
                  </a:txBody>
                  <a:tcPr marL="68578" marR="68578" marT="0" marB="0"/>
                </a:tc>
                <a:tc>
                  <a:txBody>
                    <a:bodyPr/>
                    <a:lstStyle/>
                    <a:p>
                      <a:pPr>
                        <a:spcAft>
                          <a:spcPts val="0"/>
                        </a:spcAft>
                        <a:tabLst>
                          <a:tab pos="717550" algn="ctr"/>
                        </a:tabLst>
                      </a:pPr>
                      <a:r>
                        <a:rPr lang="en-US" sz="2000">
                          <a:effectLst/>
                        </a:rPr>
                        <a:t>4,793	</a:t>
                      </a:r>
                      <a:endParaRPr lang="en-GB" sz="2000">
                        <a:effectLst/>
                        <a:latin typeface="Times New Roman"/>
                        <a:ea typeface="Times New Roman"/>
                      </a:endParaRPr>
                    </a:p>
                  </a:txBody>
                  <a:tcPr marL="68578" marR="68578" marT="0" marB="0"/>
                </a:tc>
                <a:tc>
                  <a:txBody>
                    <a:bodyPr/>
                    <a:lstStyle/>
                    <a:p>
                      <a:pPr>
                        <a:spcAft>
                          <a:spcPts val="0"/>
                        </a:spcAft>
                      </a:pPr>
                      <a:r>
                        <a:rPr lang="en-US" sz="2000">
                          <a:effectLst/>
                        </a:rPr>
                        <a:t>848,330</a:t>
                      </a:r>
                      <a:endParaRPr lang="en-GB" sz="2000">
                        <a:effectLst/>
                        <a:latin typeface="Times New Roman"/>
                        <a:ea typeface="Times New Roman"/>
                      </a:endParaRPr>
                    </a:p>
                  </a:txBody>
                  <a:tcPr marL="68578" marR="68578" marT="0" marB="0"/>
                </a:tc>
                <a:tc>
                  <a:txBody>
                    <a:bodyPr/>
                    <a:lstStyle/>
                    <a:p>
                      <a:pPr>
                        <a:spcAft>
                          <a:spcPts val="0"/>
                        </a:spcAft>
                      </a:pPr>
                      <a:r>
                        <a:rPr lang="en-US" sz="2000">
                          <a:effectLst/>
                        </a:rPr>
                        <a:t> </a:t>
                      </a:r>
                      <a:endParaRPr lang="en-GB" sz="2000">
                        <a:effectLst/>
                        <a:latin typeface="Times New Roman"/>
                        <a:ea typeface="Times New Roman"/>
                      </a:endParaRPr>
                    </a:p>
                  </a:txBody>
                  <a:tcPr marL="68578" marR="68578" marT="0" marB="0"/>
                </a:tc>
                <a:tc>
                  <a:txBody>
                    <a:bodyPr/>
                    <a:lstStyle/>
                    <a:p>
                      <a:pPr>
                        <a:spcAft>
                          <a:spcPts val="0"/>
                        </a:spcAft>
                      </a:pPr>
                      <a:r>
                        <a:rPr lang="en-US" sz="2000">
                          <a:effectLst/>
                        </a:rPr>
                        <a:t> </a:t>
                      </a:r>
                      <a:endParaRPr lang="en-GB" sz="2000">
                        <a:effectLst/>
                        <a:latin typeface="Times New Roman"/>
                        <a:ea typeface="Times New Roman"/>
                      </a:endParaRPr>
                    </a:p>
                  </a:txBody>
                  <a:tcPr marL="68578" marR="68578" marT="0" marB="0"/>
                </a:tc>
                <a:extLst>
                  <a:ext uri="{0D108BD9-81ED-4DB2-BD59-A6C34878D82A}">
                    <a16:rowId xmlns:a16="http://schemas.microsoft.com/office/drawing/2014/main" val="10002"/>
                  </a:ext>
                </a:extLst>
              </a:tr>
              <a:tr h="323850">
                <a:tc>
                  <a:txBody>
                    <a:bodyPr/>
                    <a:lstStyle/>
                    <a:p>
                      <a:pPr>
                        <a:spcAft>
                          <a:spcPts val="0"/>
                        </a:spcAft>
                      </a:pPr>
                      <a:r>
                        <a:rPr lang="en-US" sz="2000">
                          <a:effectLst/>
                        </a:rPr>
                        <a:t> </a:t>
                      </a:r>
                      <a:endParaRPr lang="en-GB" sz="2000">
                        <a:effectLst/>
                        <a:latin typeface="Times New Roman"/>
                        <a:ea typeface="Times New Roman"/>
                      </a:endParaRPr>
                    </a:p>
                  </a:txBody>
                  <a:tcPr marL="68578" marR="68578" marT="0" marB="0"/>
                </a:tc>
                <a:tc>
                  <a:txBody>
                    <a:bodyPr/>
                    <a:lstStyle/>
                    <a:p>
                      <a:pPr>
                        <a:spcAft>
                          <a:spcPts val="0"/>
                        </a:spcAft>
                      </a:pPr>
                      <a:r>
                        <a:rPr lang="en-US" sz="2000">
                          <a:effectLst/>
                        </a:rPr>
                        <a:t>communes </a:t>
                      </a:r>
                      <a:endParaRPr lang="en-GB" sz="2000">
                        <a:effectLst/>
                        <a:latin typeface="Times New Roman"/>
                        <a:ea typeface="Times New Roman"/>
                      </a:endParaRPr>
                    </a:p>
                  </a:txBody>
                  <a:tcPr marL="68578" marR="68578" marT="0" marB="0"/>
                </a:tc>
                <a:tc>
                  <a:txBody>
                    <a:bodyPr/>
                    <a:lstStyle/>
                    <a:p>
                      <a:pPr>
                        <a:spcAft>
                          <a:spcPts val="0"/>
                        </a:spcAft>
                      </a:pPr>
                      <a:r>
                        <a:rPr lang="en-US" sz="2000">
                          <a:effectLst/>
                        </a:rPr>
                        <a:t>¬communes</a:t>
                      </a:r>
                      <a:endParaRPr lang="en-GB" sz="2000">
                        <a:effectLst/>
                        <a:latin typeface="Times New Roman"/>
                        <a:ea typeface="Times New Roman"/>
                      </a:endParaRPr>
                    </a:p>
                  </a:txBody>
                  <a:tcPr marL="68578" marR="68578" marT="0" marB="0"/>
                </a:tc>
                <a:tc>
                  <a:txBody>
                    <a:bodyPr/>
                    <a:lstStyle/>
                    <a:p>
                      <a:pPr>
                        <a:spcAft>
                          <a:spcPts val="0"/>
                        </a:spcAft>
                      </a:pPr>
                      <a:r>
                        <a:rPr lang="en-US" sz="2000">
                          <a:effectLst/>
                        </a:rPr>
                        <a:t> </a:t>
                      </a:r>
                      <a:endParaRPr lang="en-GB" sz="2000">
                        <a:effectLst/>
                        <a:latin typeface="Times New Roman"/>
                        <a:ea typeface="Times New Roman"/>
                      </a:endParaRPr>
                    </a:p>
                  </a:txBody>
                  <a:tcPr marL="68578" marR="68578" marT="0" marB="0"/>
                </a:tc>
                <a:tc>
                  <a:txBody>
                    <a:bodyPr/>
                    <a:lstStyle/>
                    <a:p>
                      <a:pPr>
                        <a:spcAft>
                          <a:spcPts val="0"/>
                        </a:spcAft>
                      </a:pPr>
                      <a:r>
                        <a:rPr lang="en-US" sz="2000">
                          <a:effectLst/>
                        </a:rPr>
                        <a:t> </a:t>
                      </a:r>
                      <a:endParaRPr lang="en-GB" sz="2000">
                        <a:effectLst/>
                        <a:latin typeface="Times New Roman"/>
                        <a:ea typeface="Times New Roman"/>
                      </a:endParaRPr>
                    </a:p>
                  </a:txBody>
                  <a:tcPr marL="68578" marR="68578" marT="0" marB="0"/>
                </a:tc>
                <a:extLst>
                  <a:ext uri="{0D108BD9-81ED-4DB2-BD59-A6C34878D82A}">
                    <a16:rowId xmlns:a16="http://schemas.microsoft.com/office/drawing/2014/main" val="10003"/>
                  </a:ext>
                </a:extLst>
              </a:tr>
              <a:tr h="323850">
                <a:tc>
                  <a:txBody>
                    <a:bodyPr/>
                    <a:lstStyle/>
                    <a:p>
                      <a:pPr>
                        <a:spcAft>
                          <a:spcPts val="0"/>
                        </a:spcAft>
                      </a:pPr>
                      <a:r>
                        <a:rPr lang="en-US" sz="2000">
                          <a:effectLst/>
                        </a:rPr>
                        <a:t>house</a:t>
                      </a:r>
                      <a:endParaRPr lang="en-GB" sz="2000">
                        <a:effectLst/>
                        <a:latin typeface="Times New Roman"/>
                        <a:ea typeface="Times New Roman"/>
                      </a:endParaRPr>
                    </a:p>
                  </a:txBody>
                  <a:tcPr marL="68578" marR="68578" marT="0" marB="0"/>
                </a:tc>
                <a:tc>
                  <a:txBody>
                    <a:bodyPr/>
                    <a:lstStyle/>
                    <a:p>
                      <a:pPr>
                        <a:spcAft>
                          <a:spcPts val="0"/>
                        </a:spcAft>
                      </a:pPr>
                      <a:r>
                        <a:rPr lang="en-US" sz="2000">
                          <a:effectLst/>
                        </a:rPr>
                        <a:t>4,974 </a:t>
                      </a:r>
                      <a:endParaRPr lang="en-GB" sz="2000">
                        <a:effectLst/>
                        <a:latin typeface="Times New Roman"/>
                        <a:ea typeface="Times New Roman"/>
                      </a:endParaRPr>
                    </a:p>
                  </a:txBody>
                  <a:tcPr marL="68578" marR="68578" marT="0" marB="0"/>
                </a:tc>
                <a:tc>
                  <a:txBody>
                    <a:bodyPr/>
                    <a:lstStyle/>
                    <a:p>
                      <a:pPr>
                        <a:spcAft>
                          <a:spcPts val="0"/>
                        </a:spcAft>
                      </a:pPr>
                      <a:r>
                        <a:rPr lang="en-US" sz="2000">
                          <a:effectLst/>
                        </a:rPr>
                        <a:t>38,980</a:t>
                      </a:r>
                      <a:endParaRPr lang="en-GB" sz="2000">
                        <a:effectLst/>
                        <a:latin typeface="Times New Roman"/>
                        <a:ea typeface="Times New Roman"/>
                      </a:endParaRPr>
                    </a:p>
                  </a:txBody>
                  <a:tcPr marL="68578" marR="68578" marT="0" marB="0"/>
                </a:tc>
                <a:tc>
                  <a:txBody>
                    <a:bodyPr/>
                    <a:lstStyle/>
                    <a:p>
                      <a:pPr>
                        <a:spcAft>
                          <a:spcPts val="0"/>
                        </a:spcAft>
                      </a:pPr>
                      <a:r>
                        <a:rPr lang="en-US" sz="2000">
                          <a:effectLst/>
                        </a:rPr>
                        <a:t>4.2</a:t>
                      </a:r>
                      <a:endParaRPr lang="en-GB" sz="2000">
                        <a:effectLst/>
                        <a:latin typeface="Times New Roman"/>
                        <a:ea typeface="Times New Roman"/>
                      </a:endParaRPr>
                    </a:p>
                  </a:txBody>
                  <a:tcPr marL="68578" marR="68578" marT="0" marB="0"/>
                </a:tc>
                <a:tc>
                  <a:txBody>
                    <a:bodyPr/>
                    <a:lstStyle/>
                    <a:p>
                      <a:pPr>
                        <a:spcAft>
                          <a:spcPts val="0"/>
                        </a:spcAft>
                      </a:pPr>
                      <a:r>
                        <a:rPr lang="en-US" sz="2000">
                          <a:effectLst/>
                        </a:rPr>
                        <a:t>88405</a:t>
                      </a:r>
                      <a:endParaRPr lang="en-GB" sz="2000">
                        <a:effectLst/>
                        <a:latin typeface="Times New Roman"/>
                        <a:ea typeface="Times New Roman"/>
                      </a:endParaRPr>
                    </a:p>
                  </a:txBody>
                  <a:tcPr marL="68578" marR="68578" marT="0" marB="0"/>
                </a:tc>
                <a:extLst>
                  <a:ext uri="{0D108BD9-81ED-4DB2-BD59-A6C34878D82A}">
                    <a16:rowId xmlns:a16="http://schemas.microsoft.com/office/drawing/2014/main" val="10004"/>
                  </a:ext>
                </a:extLst>
              </a:tr>
              <a:tr h="323850">
                <a:tc>
                  <a:txBody>
                    <a:bodyPr/>
                    <a:lstStyle/>
                    <a:p>
                      <a:pPr>
                        <a:spcAft>
                          <a:spcPts val="0"/>
                        </a:spcAft>
                      </a:pPr>
                      <a:r>
                        <a:rPr lang="en-US" sz="2000" dirty="0">
                          <a:effectLst/>
                        </a:rPr>
                        <a:t>¬house</a:t>
                      </a:r>
                      <a:endParaRPr lang="en-GB" sz="2000" dirty="0">
                        <a:effectLst/>
                        <a:latin typeface="Times New Roman"/>
                        <a:ea typeface="Times New Roman"/>
                      </a:endParaRPr>
                    </a:p>
                  </a:txBody>
                  <a:tcPr marL="68578" marR="68578" marT="0" marB="0"/>
                </a:tc>
                <a:tc>
                  <a:txBody>
                    <a:bodyPr/>
                    <a:lstStyle/>
                    <a:p>
                      <a:pPr>
                        <a:spcAft>
                          <a:spcPts val="0"/>
                        </a:spcAft>
                        <a:tabLst>
                          <a:tab pos="717550" algn="ctr"/>
                        </a:tabLst>
                      </a:pPr>
                      <a:r>
                        <a:rPr lang="en-US" sz="2000" dirty="0">
                          <a:effectLst/>
                        </a:rPr>
                        <a:t>: 441</a:t>
                      </a:r>
                      <a:endParaRPr lang="en-GB" sz="2000" dirty="0">
                        <a:effectLst/>
                        <a:latin typeface="Times New Roman"/>
                        <a:ea typeface="Times New Roman"/>
                      </a:endParaRPr>
                    </a:p>
                  </a:txBody>
                  <a:tcPr marL="68578" marR="68578" marT="0" marB="0"/>
                </a:tc>
                <a:tc>
                  <a:txBody>
                    <a:bodyPr/>
                    <a:lstStyle/>
                    <a:p>
                      <a:pPr>
                        <a:spcAft>
                          <a:spcPts val="0"/>
                        </a:spcAft>
                      </a:pPr>
                      <a:r>
                        <a:rPr lang="en-US" sz="2000" dirty="0">
                          <a:effectLst/>
                        </a:rPr>
                        <a:t>852,682</a:t>
                      </a:r>
                      <a:endParaRPr lang="en-GB" sz="2000" dirty="0">
                        <a:effectLst/>
                        <a:latin typeface="Times New Roman"/>
                        <a:ea typeface="Times New Roman"/>
                      </a:endParaRPr>
                    </a:p>
                  </a:txBody>
                  <a:tcPr marL="68578" marR="68578" marT="0" marB="0"/>
                </a:tc>
                <a:tc>
                  <a:txBody>
                    <a:bodyPr/>
                    <a:lstStyle/>
                    <a:p>
                      <a:pPr>
                        <a:spcAft>
                          <a:spcPts val="0"/>
                        </a:spcAft>
                      </a:pPr>
                      <a:r>
                        <a:rPr lang="en-US" sz="2000" dirty="0">
                          <a:effectLst/>
                        </a:rPr>
                        <a:t> </a:t>
                      </a:r>
                      <a:endParaRPr lang="en-GB" sz="2000" dirty="0">
                        <a:effectLst/>
                        <a:latin typeface="Times New Roman"/>
                        <a:ea typeface="Times New Roman"/>
                      </a:endParaRPr>
                    </a:p>
                  </a:txBody>
                  <a:tcPr marL="68578" marR="68578" marT="0" marB="0"/>
                </a:tc>
                <a:tc>
                  <a:txBody>
                    <a:bodyPr/>
                    <a:lstStyle/>
                    <a:p>
                      <a:pPr>
                        <a:spcAft>
                          <a:spcPts val="0"/>
                        </a:spcAft>
                      </a:pPr>
                      <a:r>
                        <a:rPr lang="en-US" sz="2000" dirty="0">
                          <a:effectLst/>
                        </a:rPr>
                        <a:t> </a:t>
                      </a:r>
                      <a:endParaRPr lang="en-GB" sz="2000" dirty="0">
                        <a:effectLst/>
                        <a:latin typeface="Times New Roman"/>
                        <a:ea typeface="Times New Roman"/>
                      </a:endParaRPr>
                    </a:p>
                  </a:txBody>
                  <a:tcPr marL="68578" marR="68578" marT="0" marB="0"/>
                </a:tc>
                <a:extLst>
                  <a:ext uri="{0D108BD9-81ED-4DB2-BD59-A6C34878D82A}">
                    <a16:rowId xmlns:a16="http://schemas.microsoft.com/office/drawing/2014/main" val="10005"/>
                  </a:ext>
                </a:extLst>
              </a:tr>
            </a:tbl>
          </a:graphicData>
        </a:graphic>
      </p:graphicFrame>
      <p:sp>
        <p:nvSpPr>
          <p:cNvPr id="4" name="Дата 3"/>
          <p:cNvSpPr>
            <a:spLocks noGrp="1"/>
          </p:cNvSpPr>
          <p:nvPr>
            <p:ph type="dt" sz="quarter" idx="4294967295"/>
          </p:nvPr>
        </p:nvSpPr>
        <p:spPr>
          <a:xfrm>
            <a:off x="0" y="6356350"/>
            <a:ext cx="2133600" cy="365125"/>
          </a:xfrm>
        </p:spPr>
        <p:txBody>
          <a:bodyPr/>
          <a:lstStyle/>
          <a:p>
            <a:pPr>
              <a:defRPr/>
            </a:pPr>
            <a:fld id="{7F45AB2D-6B68-4A8A-AD59-0F9F37510821}" type="datetime1">
              <a:rPr lang="en-US" altLang="en-US"/>
              <a:pPr>
                <a:defRPr/>
              </a:pPr>
              <a:t>12/19/2018</a:t>
            </a:fld>
            <a:endParaRPr lang="en-US" altLang="en-US"/>
          </a:p>
        </p:txBody>
      </p:sp>
      <p:sp>
        <p:nvSpPr>
          <p:cNvPr id="35" name="Rectangle 2"/>
          <p:cNvSpPr txBox="1">
            <a:spLocks noChangeArrowheads="1"/>
          </p:cNvSpPr>
          <p:nvPr/>
        </p:nvSpPr>
        <p:spPr bwMode="auto">
          <a:xfrm>
            <a:off x="1717675" y="-33338"/>
            <a:ext cx="7045325" cy="954088"/>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Матрица сопряженности. К</a:t>
            </a:r>
            <a:r>
              <a:rPr lang="ru-RU" altLang="en-US" sz="2800" kern="0" dirty="0" smtClean="0"/>
              <a:t>ритерий </a:t>
            </a:r>
            <a:r>
              <a:rPr lang="en-US" sz="2800" dirty="0"/>
              <a:t>χ</a:t>
            </a:r>
            <a:r>
              <a:rPr lang="ru-RU" sz="2800" baseline="30000" dirty="0"/>
              <a:t>2</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451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4516"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4517"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4518" name="Rectangle 3"/>
          <p:cNvSpPr>
            <a:spLocks noChangeArrowheads="1"/>
          </p:cNvSpPr>
          <p:nvPr/>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folHlink"/>
              </a:solidFill>
              <a:latin typeface="Times New Roman" panose="02020603050405020304" pitchFamily="18" charset="0"/>
            </a:endParaRPr>
          </a:p>
        </p:txBody>
      </p:sp>
      <p:graphicFrame>
        <p:nvGraphicFramePr>
          <p:cNvPr id="3" name="Table 2"/>
          <p:cNvGraphicFramePr>
            <a:graphicFrameLocks noGrp="1"/>
          </p:cNvGraphicFramePr>
          <p:nvPr/>
        </p:nvGraphicFramePr>
        <p:xfrm>
          <a:off x="1042988" y="2060575"/>
          <a:ext cx="7561262" cy="2479675"/>
        </p:xfrm>
        <a:graphic>
          <a:graphicData uri="http://schemas.openxmlformats.org/drawingml/2006/table">
            <a:tbl>
              <a:tblPr>
                <a:tableStyleId>{5C22544A-7EE6-4342-B048-85BDC9FD1C3A}</a:tableStyleId>
              </a:tblPr>
              <a:tblGrid>
                <a:gridCol w="2088349">
                  <a:extLst>
                    <a:ext uri="{9D8B030D-6E8A-4147-A177-3AD203B41FA5}">
                      <a16:colId xmlns:a16="http://schemas.microsoft.com/office/drawing/2014/main" val="20000"/>
                    </a:ext>
                  </a:extLst>
                </a:gridCol>
                <a:gridCol w="2736457">
                  <a:extLst>
                    <a:ext uri="{9D8B030D-6E8A-4147-A177-3AD203B41FA5}">
                      <a16:colId xmlns:a16="http://schemas.microsoft.com/office/drawing/2014/main" val="20001"/>
                    </a:ext>
                  </a:extLst>
                </a:gridCol>
                <a:gridCol w="2736456">
                  <a:extLst>
                    <a:ext uri="{9D8B030D-6E8A-4147-A177-3AD203B41FA5}">
                      <a16:colId xmlns:a16="http://schemas.microsoft.com/office/drawing/2014/main" val="20002"/>
                    </a:ext>
                  </a:extLst>
                </a:gridCol>
              </a:tblGrid>
              <a:tr h="495935">
                <a:tc>
                  <a:txBody>
                    <a:bodyPr/>
                    <a:lstStyle/>
                    <a:p>
                      <a:pPr>
                        <a:spcAft>
                          <a:spcPts val="0"/>
                        </a:spcAft>
                      </a:pPr>
                      <a:r>
                        <a:rPr lang="en-US" sz="2000" dirty="0">
                          <a:effectLst/>
                        </a:rPr>
                        <a:t>w</a:t>
                      </a:r>
                      <a:endParaRPr lang="en-GB" sz="2000" dirty="0">
                        <a:effectLst/>
                        <a:latin typeface="Times New Roman"/>
                        <a:ea typeface="Times New Roman"/>
                      </a:endParaRPr>
                    </a:p>
                  </a:txBody>
                  <a:tcPr marL="68584" marR="68584" marT="0" marB="0"/>
                </a:tc>
                <a:tc>
                  <a:txBody>
                    <a:bodyPr/>
                    <a:lstStyle/>
                    <a:p>
                      <a:pPr>
                        <a:spcAft>
                          <a:spcPts val="0"/>
                        </a:spcAft>
                      </a:pPr>
                      <a:r>
                        <a:rPr lang="en-US" sz="2000" dirty="0" smtClean="0">
                          <a:effectLst/>
                        </a:rPr>
                        <a:t>w1= new</a:t>
                      </a:r>
                      <a:endParaRPr lang="en-GB" sz="2000" dirty="0">
                        <a:effectLst/>
                        <a:latin typeface="Times New Roman"/>
                        <a:ea typeface="Times New Roman"/>
                      </a:endParaRPr>
                    </a:p>
                  </a:txBody>
                  <a:tcPr marL="68584" marR="68584" marT="0" marB="0"/>
                </a:tc>
                <a:tc>
                  <a:txBody>
                    <a:bodyPr/>
                    <a:lstStyle/>
                    <a:p>
                      <a:pPr>
                        <a:spcAft>
                          <a:spcPts val="0"/>
                        </a:spcAft>
                      </a:pPr>
                      <a:r>
                        <a:rPr lang="en-US" sz="2000">
                          <a:effectLst/>
                        </a:rPr>
                        <a:t> ¬new</a:t>
                      </a:r>
                      <a:endParaRPr lang="en-GB" sz="2000">
                        <a:effectLst/>
                        <a:latin typeface="Times New Roman"/>
                        <a:ea typeface="Times New Roman"/>
                      </a:endParaRPr>
                    </a:p>
                  </a:txBody>
                  <a:tcPr marL="68584" marR="68584" marT="0" marB="0"/>
                </a:tc>
                <a:extLst>
                  <a:ext uri="{0D108BD9-81ED-4DB2-BD59-A6C34878D82A}">
                    <a16:rowId xmlns:a16="http://schemas.microsoft.com/office/drawing/2014/main" val="10000"/>
                  </a:ext>
                </a:extLst>
              </a:tr>
              <a:tr h="991870">
                <a:tc>
                  <a:txBody>
                    <a:bodyPr/>
                    <a:lstStyle/>
                    <a:p>
                      <a:pPr>
                        <a:spcAft>
                          <a:spcPts val="0"/>
                        </a:spcAft>
                      </a:pPr>
                      <a:r>
                        <a:rPr lang="en-US" sz="2000">
                          <a:effectLst/>
                        </a:rPr>
                        <a:t>w2 = companies</a:t>
                      </a:r>
                      <a:endParaRPr lang="en-GB" sz="2000">
                        <a:effectLst/>
                        <a:latin typeface="Times New Roman"/>
                        <a:ea typeface="Times New Roman"/>
                      </a:endParaRPr>
                    </a:p>
                  </a:txBody>
                  <a:tcPr marL="68584" marR="68584" marT="0" marB="0"/>
                </a:tc>
                <a:tc>
                  <a:txBody>
                    <a:bodyPr/>
                    <a:lstStyle/>
                    <a:p>
                      <a:pPr>
                        <a:spcAft>
                          <a:spcPts val="0"/>
                        </a:spcAft>
                      </a:pPr>
                      <a:r>
                        <a:rPr lang="en-GB" sz="2000" dirty="0" smtClean="0">
                          <a:effectLst/>
                          <a:latin typeface="Times New Roman"/>
                          <a:ea typeface="Times New Roman"/>
                        </a:rPr>
                        <a:t> </a:t>
                      </a:r>
                      <a:r>
                        <a:rPr lang="en-GB" sz="2000" dirty="0" smtClean="0">
                          <a:effectLst/>
                          <a:latin typeface="Times New Roman"/>
                          <a:ea typeface="Times New Roman"/>
                          <a:sym typeface="Symbol" panose="05050102010706020507" pitchFamily="18" charset="2"/>
                        </a:rPr>
                        <a:t> 5.2</a:t>
                      </a:r>
                      <a:endParaRPr lang="en-GB" sz="2000" dirty="0">
                        <a:effectLst/>
                        <a:latin typeface="Times New Roman"/>
                        <a:ea typeface="Times New Roman"/>
                      </a:endParaRPr>
                    </a:p>
                  </a:txBody>
                  <a:tcPr marL="68584" marR="68584" marT="0" marB="0"/>
                </a:tc>
                <a:tc>
                  <a:txBody>
                    <a:bodyPr/>
                    <a:lstStyle/>
                    <a:p>
                      <a:pPr>
                        <a:spcAft>
                          <a:spcPts val="0"/>
                        </a:spcAft>
                      </a:pPr>
                      <a:endParaRPr lang="en-GB" sz="2000" dirty="0">
                        <a:effectLst/>
                        <a:latin typeface="Times New Roman"/>
                        <a:ea typeface="Times New Roman"/>
                      </a:endParaRPr>
                    </a:p>
                  </a:txBody>
                  <a:tcPr marL="68584" marR="68584" marT="0" marB="0"/>
                </a:tc>
                <a:extLst>
                  <a:ext uri="{0D108BD9-81ED-4DB2-BD59-A6C34878D82A}">
                    <a16:rowId xmlns:a16="http://schemas.microsoft.com/office/drawing/2014/main" val="10001"/>
                  </a:ext>
                </a:extLst>
              </a:tr>
              <a:tr h="991870">
                <a:tc>
                  <a:txBody>
                    <a:bodyPr/>
                    <a:lstStyle/>
                    <a:p>
                      <a:pPr>
                        <a:spcAft>
                          <a:spcPts val="0"/>
                        </a:spcAft>
                      </a:pPr>
                      <a:r>
                        <a:rPr lang="en-US" sz="2000" dirty="0">
                          <a:effectLst/>
                        </a:rPr>
                        <a:t>¬companies </a:t>
                      </a:r>
                      <a:endParaRPr lang="en-GB" sz="2000" dirty="0">
                        <a:effectLst/>
                        <a:latin typeface="Times New Roman"/>
                        <a:ea typeface="Times New Roman"/>
                      </a:endParaRPr>
                    </a:p>
                  </a:txBody>
                  <a:tcPr marL="68584" marR="68584" marT="0" marB="0"/>
                </a:tc>
                <a:tc>
                  <a:txBody>
                    <a:bodyPr/>
                    <a:lstStyle/>
                    <a:p>
                      <a:pPr>
                        <a:spcAft>
                          <a:spcPts val="0"/>
                        </a:spcAft>
                      </a:pPr>
                      <a:endParaRPr lang="en-GB" sz="2000" dirty="0">
                        <a:effectLst/>
                        <a:latin typeface="Times New Roman"/>
                        <a:ea typeface="Times New Roman"/>
                      </a:endParaRPr>
                    </a:p>
                  </a:txBody>
                  <a:tcPr marL="68584" marR="68584" marT="0" marB="0"/>
                </a:tc>
                <a:tc>
                  <a:txBody>
                    <a:bodyPr/>
                    <a:lstStyle/>
                    <a:p>
                      <a:pPr>
                        <a:spcAft>
                          <a:spcPts val="0"/>
                        </a:spcAft>
                      </a:pPr>
                      <a:endParaRPr lang="en-GB" sz="2000" dirty="0">
                        <a:effectLst/>
                        <a:latin typeface="Times New Roman"/>
                        <a:ea typeface="Times New Roman"/>
                      </a:endParaRPr>
                    </a:p>
                  </a:txBody>
                  <a:tcPr marL="68584" marR="68584" marT="0" marB="0"/>
                </a:tc>
                <a:extLst>
                  <a:ext uri="{0D108BD9-81ED-4DB2-BD59-A6C34878D82A}">
                    <a16:rowId xmlns:a16="http://schemas.microsoft.com/office/drawing/2014/main" val="10002"/>
                  </a:ext>
                </a:extLst>
              </a:tr>
            </a:tbl>
          </a:graphicData>
        </a:graphic>
      </p:graphicFrame>
      <p:sp>
        <p:nvSpPr>
          <p:cNvPr id="5" name="Content Placeholder 4"/>
          <p:cNvSpPr>
            <a:spLocks noGrp="1"/>
          </p:cNvSpPr>
          <p:nvPr>
            <p:ph sz="quarter" idx="10"/>
          </p:nvPr>
        </p:nvSpPr>
        <p:spPr/>
        <p:txBody>
          <a:bodyPr/>
          <a:lstStyle/>
          <a:p>
            <a:endParaRPr lang="en-US"/>
          </a:p>
        </p:txBody>
      </p:sp>
      <p:sp>
        <p:nvSpPr>
          <p:cNvPr id="4" name="Дата 3"/>
          <p:cNvSpPr>
            <a:spLocks noGrp="1"/>
          </p:cNvSpPr>
          <p:nvPr>
            <p:ph type="dt" sz="quarter" idx="4294967295"/>
          </p:nvPr>
        </p:nvSpPr>
        <p:spPr>
          <a:xfrm>
            <a:off x="0" y="6356350"/>
            <a:ext cx="2133600" cy="365125"/>
          </a:xfrm>
        </p:spPr>
        <p:txBody>
          <a:bodyPr/>
          <a:lstStyle/>
          <a:p>
            <a:pPr>
              <a:defRPr/>
            </a:pPr>
            <a:fld id="{0D18159E-76A8-4488-9F22-A623F592DA43}" type="datetime1">
              <a:rPr lang="en-US" altLang="en-US"/>
              <a:pPr>
                <a:defRPr/>
              </a:pPr>
              <a:t>12/19/2018</a:t>
            </a:fld>
            <a:endParaRPr lang="en-US" altLang="en-US" dirty="0"/>
          </a:p>
        </p:txBody>
      </p:sp>
      <p:sp>
        <p:nvSpPr>
          <p:cNvPr id="64538" name="TextBox 4"/>
          <p:cNvSpPr txBox="1">
            <a:spLocks noChangeArrowheads="1"/>
          </p:cNvSpPr>
          <p:nvPr/>
        </p:nvSpPr>
        <p:spPr bwMode="auto">
          <a:xfrm>
            <a:off x="1295400" y="5175250"/>
            <a:ext cx="7164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002060"/>
                </a:solidFill>
              </a:rPr>
              <a:t>E</a:t>
            </a:r>
            <a:r>
              <a:rPr lang="en-US" altLang="en-US" sz="2400" baseline="-25000">
                <a:solidFill>
                  <a:srgbClr val="002060"/>
                </a:solidFill>
              </a:rPr>
              <a:t>ij</a:t>
            </a:r>
            <a:r>
              <a:rPr lang="en-US" altLang="en-US" sz="2400">
                <a:solidFill>
                  <a:srgbClr val="002060"/>
                </a:solidFill>
              </a:rPr>
              <a:t> = p(w</a:t>
            </a:r>
            <a:r>
              <a:rPr lang="ru-RU" altLang="en-US" sz="2400">
                <a:solidFill>
                  <a:srgbClr val="002060"/>
                </a:solidFill>
              </a:rPr>
              <a:t>1</a:t>
            </a:r>
            <a:r>
              <a:rPr lang="en-US" altLang="en-US" sz="2400">
                <a:solidFill>
                  <a:srgbClr val="002060"/>
                </a:solidFill>
              </a:rPr>
              <a:t>)</a:t>
            </a:r>
            <a:r>
              <a:rPr lang="ru-RU" altLang="en-US" sz="2400">
                <a:solidFill>
                  <a:srgbClr val="002060"/>
                </a:solidFill>
              </a:rPr>
              <a:t>*</a:t>
            </a:r>
            <a:r>
              <a:rPr lang="en-US" altLang="en-US" sz="2400">
                <a:solidFill>
                  <a:srgbClr val="002060"/>
                </a:solidFill>
              </a:rPr>
              <a:t>Count(w2) = ((O</a:t>
            </a:r>
            <a:r>
              <a:rPr lang="en-US" altLang="en-US" sz="2400" baseline="-25000">
                <a:solidFill>
                  <a:srgbClr val="002060"/>
                </a:solidFill>
              </a:rPr>
              <a:t>11</a:t>
            </a:r>
            <a:r>
              <a:rPr lang="en-US" altLang="en-US" sz="2400">
                <a:solidFill>
                  <a:srgbClr val="002060"/>
                </a:solidFill>
              </a:rPr>
              <a:t>+ O</a:t>
            </a:r>
            <a:r>
              <a:rPr lang="en-US" altLang="en-US" sz="2400" baseline="-25000">
                <a:solidFill>
                  <a:srgbClr val="002060"/>
                </a:solidFill>
              </a:rPr>
              <a:t>12</a:t>
            </a:r>
            <a:r>
              <a:rPr lang="en-US" altLang="en-US" sz="2400">
                <a:solidFill>
                  <a:srgbClr val="002060"/>
                </a:solidFill>
              </a:rPr>
              <a:t>)</a:t>
            </a:r>
            <a:r>
              <a:rPr lang="en-US" altLang="en-US" sz="2400" baseline="-25000">
                <a:solidFill>
                  <a:srgbClr val="002060"/>
                </a:solidFill>
              </a:rPr>
              <a:t> </a:t>
            </a:r>
            <a:r>
              <a:rPr lang="en-US" altLang="en-US" sz="2400">
                <a:solidFill>
                  <a:srgbClr val="002060"/>
                </a:solidFill>
              </a:rPr>
              <a:t>/N)* (O</a:t>
            </a:r>
            <a:r>
              <a:rPr lang="en-US" altLang="en-US" sz="2400" baseline="-25000">
                <a:solidFill>
                  <a:srgbClr val="002060"/>
                </a:solidFill>
              </a:rPr>
              <a:t>11 </a:t>
            </a:r>
            <a:r>
              <a:rPr lang="en-US" altLang="en-US" sz="2400">
                <a:solidFill>
                  <a:srgbClr val="002060"/>
                </a:solidFill>
              </a:rPr>
              <a:t>+O</a:t>
            </a:r>
            <a:r>
              <a:rPr lang="en-US" altLang="en-US" sz="2400" baseline="-25000">
                <a:solidFill>
                  <a:srgbClr val="002060"/>
                </a:solidFill>
              </a:rPr>
              <a:t>21</a:t>
            </a:r>
            <a:r>
              <a:rPr lang="en-US" altLang="en-US" sz="2400">
                <a:solidFill>
                  <a:srgbClr val="002060"/>
                </a:solidFill>
              </a:rPr>
              <a:t>)</a:t>
            </a:r>
          </a:p>
        </p:txBody>
      </p:sp>
      <p:sp>
        <p:nvSpPr>
          <p:cNvPr id="29" name="Rectangle 2"/>
          <p:cNvSpPr txBox="1">
            <a:spLocks noChangeArrowheads="1"/>
          </p:cNvSpPr>
          <p:nvPr/>
        </p:nvSpPr>
        <p:spPr bwMode="auto">
          <a:xfrm>
            <a:off x="1717675" y="-33338"/>
            <a:ext cx="7045325" cy="954088"/>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Матрица сопряженности. К</a:t>
            </a:r>
            <a:r>
              <a:rPr lang="ru-RU" altLang="en-US" sz="2800" kern="0" dirty="0" smtClean="0"/>
              <a:t>ритерий </a:t>
            </a:r>
            <a:r>
              <a:rPr lang="en-US" sz="2800" dirty="0"/>
              <a:t>χ</a:t>
            </a:r>
            <a:r>
              <a:rPr lang="ru-RU" sz="2800" baseline="30000" dirty="0"/>
              <a:t>2</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5539"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5540"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5541"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5542" name="Rectangle 3"/>
          <p:cNvSpPr>
            <a:spLocks noChangeArrowheads="1"/>
          </p:cNvSpPr>
          <p:nvPr/>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folHlink"/>
              </a:solidFill>
              <a:latin typeface="Times New Roman" panose="02020603050405020304" pitchFamily="18" charset="0"/>
            </a:endParaRPr>
          </a:p>
        </p:txBody>
      </p:sp>
      <p:sp>
        <p:nvSpPr>
          <p:cNvPr id="6554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5544" name="Rectangle 3"/>
          <p:cNvSpPr>
            <a:spLocks noChangeArrowheads="1"/>
          </p:cNvSpPr>
          <p:nvPr/>
        </p:nvSpPr>
        <p:spPr bwMode="auto">
          <a:xfrm>
            <a:off x="0" y="93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chemeClr val="folHlink"/>
                </a:solidFill>
                <a:latin typeface="Times New Roman" panose="02020603050405020304" pitchFamily="18" charset="0"/>
                <a:cs typeface="Times New Roman" panose="02020603050405020304" pitchFamily="18" charset="0"/>
              </a:rPr>
              <a:t> </a:t>
            </a:r>
            <a:endParaRPr lang="en-US" altLang="en-US" sz="1800">
              <a:solidFill>
                <a:schemeClr val="folHlink"/>
              </a:solidFill>
              <a:latin typeface="Times New Roman" panose="02020603050405020304" pitchFamily="18" charset="0"/>
            </a:endParaRPr>
          </a:p>
        </p:txBody>
      </p:sp>
      <p:sp>
        <p:nvSpPr>
          <p:cNvPr id="4" name="Дата 3"/>
          <p:cNvSpPr>
            <a:spLocks noGrp="1"/>
          </p:cNvSpPr>
          <p:nvPr>
            <p:ph type="dt" sz="quarter" idx="4294967295"/>
          </p:nvPr>
        </p:nvSpPr>
        <p:spPr>
          <a:xfrm>
            <a:off x="0" y="6356350"/>
            <a:ext cx="2133600" cy="365125"/>
          </a:xfrm>
        </p:spPr>
        <p:txBody>
          <a:bodyPr/>
          <a:lstStyle/>
          <a:p>
            <a:pPr>
              <a:defRPr/>
            </a:pPr>
            <a:fld id="{CB1EFA92-A9FF-44B3-BFBD-359DBD4FE8A9}" type="datetime1">
              <a:rPr lang="en-US" altLang="en-US"/>
              <a:pPr>
                <a:defRPr/>
              </a:pPr>
              <a:t>12/19/2018</a:t>
            </a:fld>
            <a:endParaRPr lang="en-US" altLang="en-US"/>
          </a:p>
        </p:txBody>
      </p:sp>
      <p:pic>
        <p:nvPicPr>
          <p:cNvPr id="65546" name="Рисунок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631950"/>
            <a:ext cx="4756150"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Рисунок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3644900"/>
            <a:ext cx="6196013"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Рисунок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08113" y="4530725"/>
            <a:ext cx="6327775"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9" name="Рисунок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5915025"/>
            <a:ext cx="12239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408113" y="5773738"/>
            <a:ext cx="1892300" cy="646112"/>
          </a:xfrm>
          <a:prstGeom prst="rect">
            <a:avLst/>
          </a:prstGeom>
          <a:noFill/>
        </p:spPr>
        <p:txBody>
          <a:bodyPr>
            <a:spAutoFit/>
          </a:bodyPr>
          <a:lstStyle/>
          <a:p>
            <a:pPr>
              <a:defRPr/>
            </a:pPr>
            <a:r>
              <a:rPr lang="ru-RU" dirty="0">
                <a:solidFill>
                  <a:schemeClr val="accent4">
                    <a:lumMod val="50000"/>
                  </a:schemeClr>
                </a:solidFill>
              </a:rPr>
              <a:t>Критическое значение</a:t>
            </a:r>
            <a:endParaRPr lang="en-US" dirty="0">
              <a:solidFill>
                <a:schemeClr val="accent4">
                  <a:lumMod val="50000"/>
                </a:schemeClr>
              </a:solidFill>
            </a:endParaRPr>
          </a:p>
        </p:txBody>
      </p:sp>
      <p:pic>
        <p:nvPicPr>
          <p:cNvPr id="65551" name="Рисунок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5895975"/>
            <a:ext cx="123983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2"/>
          <p:cNvSpPr txBox="1">
            <a:spLocks noChangeArrowheads="1"/>
          </p:cNvSpPr>
          <p:nvPr/>
        </p:nvSpPr>
        <p:spPr bwMode="auto">
          <a:xfrm>
            <a:off x="1717675" y="-33338"/>
            <a:ext cx="7045325" cy="954088"/>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Матрица сопряженности. К</a:t>
            </a:r>
            <a:r>
              <a:rPr lang="ru-RU" altLang="en-US" sz="2800" kern="0" dirty="0" smtClean="0"/>
              <a:t>ритерий </a:t>
            </a:r>
            <a:r>
              <a:rPr lang="en-US" sz="2800" dirty="0"/>
              <a:t>χ</a:t>
            </a:r>
            <a:r>
              <a:rPr lang="ru-RU" sz="2800" baseline="30000" dirty="0"/>
              <a:t>2</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sz="quarter" idx="10"/>
          </p:nvPr>
        </p:nvSpPr>
        <p:spPr/>
        <p:txBody>
          <a:bodyPr/>
          <a:lstStyle/>
          <a:p>
            <a:pPr eaLnBrk="1" hangingPunct="1"/>
            <a:r>
              <a:rPr lang="ru-RU" altLang="en-US" smtClean="0"/>
              <a:t>Английская традиция:</a:t>
            </a:r>
          </a:p>
          <a:p>
            <a:pPr lvl="1" eaLnBrk="1" hangingPunct="1"/>
            <a:r>
              <a:rPr lang="en-US" altLang="en-US" sz="2000" i="1" smtClean="0">
                <a:latin typeface="Times New Roman" panose="02020603050405020304" pitchFamily="18" charset="0"/>
                <a:cs typeface="Times New Roman" panose="02020603050405020304" pitchFamily="18" charset="0"/>
              </a:rPr>
              <a:t>Firth</a:t>
            </a:r>
            <a:r>
              <a:rPr lang="en-GB" altLang="en-US" sz="2000" i="1" smtClean="0">
                <a:latin typeface="Times New Roman" panose="02020603050405020304" pitchFamily="18" charset="0"/>
                <a:cs typeface="Times New Roman" panose="02020603050405020304" pitchFamily="18" charset="0"/>
              </a:rPr>
              <a:t> </a:t>
            </a:r>
            <a:r>
              <a:rPr lang="en-US" altLang="en-US" sz="2000" i="1" smtClean="0">
                <a:latin typeface="Times New Roman" panose="02020603050405020304" pitchFamily="18" charset="0"/>
                <a:cs typeface="Times New Roman" panose="02020603050405020304" pitchFamily="18" charset="0"/>
              </a:rPr>
              <a:t>J</a:t>
            </a:r>
            <a:r>
              <a:rPr lang="en-GB" altLang="en-US" sz="2000" i="1" smtClean="0">
                <a:latin typeface="Times New Roman" panose="02020603050405020304" pitchFamily="18" charset="0"/>
                <a:cs typeface="Times New Roman" panose="02020603050405020304" pitchFamily="18" charset="0"/>
              </a:rPr>
              <a:t>. </a:t>
            </a:r>
            <a:r>
              <a:rPr lang="en-US" altLang="en-US" sz="2000" i="1" smtClean="0">
                <a:latin typeface="Times New Roman" panose="02020603050405020304" pitchFamily="18" charset="0"/>
                <a:cs typeface="Times New Roman" panose="02020603050405020304" pitchFamily="18" charset="0"/>
              </a:rPr>
              <a:t>R</a:t>
            </a:r>
            <a:r>
              <a:rPr lang="en-GB" altLang="en-US" sz="2000" i="1" smtClean="0">
                <a:latin typeface="Times New Roman" panose="02020603050405020304" pitchFamily="18" charset="0"/>
                <a:cs typeface="Times New Roman" panose="02020603050405020304" pitchFamily="18" charset="0"/>
              </a:rPr>
              <a:t>. </a:t>
            </a:r>
            <a:r>
              <a:rPr lang="en-US" altLang="en-US" sz="2000" i="1" smtClean="0">
                <a:latin typeface="Times New Roman" panose="02020603050405020304" pitchFamily="18" charset="0"/>
                <a:cs typeface="Times New Roman" panose="02020603050405020304" pitchFamily="18" charset="0"/>
              </a:rPr>
              <a:t>A synopsis of linguistic theory, 1930-1955. // </a:t>
            </a:r>
            <a:r>
              <a:rPr lang="en-GB" altLang="en-US" sz="2000" i="1" smtClean="0">
                <a:latin typeface="Times New Roman" panose="02020603050405020304" pitchFamily="18" charset="0"/>
                <a:cs typeface="Times New Roman" panose="02020603050405020304" pitchFamily="18" charset="0"/>
              </a:rPr>
              <a:t>J. R. Firth et al. Studies in Linguistic Analysis. — Special volume of the Philological Society. —Oxford: Blackwell. </a:t>
            </a:r>
            <a:r>
              <a:rPr lang="en-US" altLang="en-US" sz="2000" i="1" smtClean="0">
                <a:latin typeface="Times New Roman" panose="02020603050405020304" pitchFamily="18" charset="0"/>
                <a:cs typeface="Times New Roman" panose="02020603050405020304" pitchFamily="18" charset="0"/>
              </a:rPr>
              <a:t>1957. P. </a:t>
            </a:r>
            <a:r>
              <a:rPr lang="ru-RU" altLang="en-US" sz="2000" i="1" smtClean="0">
                <a:latin typeface="Times New Roman" panose="02020603050405020304" pitchFamily="18" charset="0"/>
                <a:cs typeface="Times New Roman" panose="02020603050405020304" pitchFamily="18" charset="0"/>
              </a:rPr>
              <a:t>1</a:t>
            </a:r>
            <a:r>
              <a:rPr lang="en-US" altLang="en-US" sz="2000" i="1" smtClean="0">
                <a:latin typeface="Times New Roman" panose="02020603050405020304" pitchFamily="18" charset="0"/>
                <a:cs typeface="Times New Roman" panose="02020603050405020304" pitchFamily="18" charset="0"/>
              </a:rPr>
              <a:t>‑</a:t>
            </a:r>
            <a:r>
              <a:rPr lang="ru-RU" altLang="en-US" sz="2000" i="1" smtClean="0">
                <a:latin typeface="Times New Roman" panose="02020603050405020304" pitchFamily="18" charset="0"/>
                <a:cs typeface="Times New Roman" panose="02020603050405020304" pitchFamily="18" charset="0"/>
              </a:rPr>
              <a:t>32.</a:t>
            </a:r>
            <a:endParaRPr lang="ru-RU" altLang="en-US" sz="2000" smtClean="0">
              <a:latin typeface="Times New Roman" panose="02020603050405020304" pitchFamily="18" charset="0"/>
              <a:cs typeface="Times New Roman" panose="02020603050405020304" pitchFamily="18" charset="0"/>
            </a:endParaRPr>
          </a:p>
          <a:p>
            <a:pPr lvl="1" eaLnBrk="1" hangingPunct="1"/>
            <a:r>
              <a:rPr lang="en-US" altLang="en-US" sz="2000" i="1" smtClean="0">
                <a:latin typeface="Times New Roman" panose="02020603050405020304" pitchFamily="18" charset="0"/>
                <a:cs typeface="Times New Roman" panose="02020603050405020304" pitchFamily="18" charset="0"/>
              </a:rPr>
              <a:t>Jackson</a:t>
            </a:r>
            <a:r>
              <a:rPr lang="en-GB" altLang="en-US" sz="2000" i="1" smtClean="0">
                <a:latin typeface="Times New Roman" panose="02020603050405020304" pitchFamily="18" charset="0"/>
                <a:cs typeface="Times New Roman" panose="02020603050405020304" pitchFamily="18" charset="0"/>
              </a:rPr>
              <a:t> </a:t>
            </a:r>
            <a:r>
              <a:rPr lang="en-US" altLang="en-US" sz="2000" i="1" smtClean="0">
                <a:latin typeface="Times New Roman" panose="02020603050405020304" pitchFamily="18" charset="0"/>
                <a:cs typeface="Times New Roman" panose="02020603050405020304" pitchFamily="18" charset="0"/>
              </a:rPr>
              <a:t>H. Words and their Meaning. </a:t>
            </a:r>
            <a:r>
              <a:rPr lang="en-GB" altLang="en-US" sz="2000" i="1" smtClean="0">
                <a:latin typeface="Times New Roman" panose="02020603050405020304" pitchFamily="18" charset="0"/>
                <a:cs typeface="Times New Roman" panose="02020603050405020304" pitchFamily="18" charset="0"/>
              </a:rPr>
              <a:t>— </a:t>
            </a:r>
            <a:r>
              <a:rPr lang="en-US" altLang="en-US" sz="2000" i="1" smtClean="0">
                <a:latin typeface="Times New Roman" panose="02020603050405020304" pitchFamily="18" charset="0"/>
                <a:cs typeface="Times New Roman" panose="02020603050405020304" pitchFamily="18" charset="0"/>
              </a:rPr>
              <a:t>London and New York: Longman, 1995.</a:t>
            </a:r>
            <a:endParaRPr lang="ru-RU" altLang="en-US" sz="2000" smtClean="0">
              <a:latin typeface="Times New Roman" panose="02020603050405020304" pitchFamily="18" charset="0"/>
              <a:cs typeface="Times New Roman" panose="02020603050405020304" pitchFamily="18" charset="0"/>
            </a:endParaRPr>
          </a:p>
          <a:p>
            <a:pPr eaLnBrk="1" hangingPunct="1"/>
            <a:r>
              <a:rPr lang="ru-RU" altLang="en-US" smtClean="0"/>
              <a:t>Русская лексикография:</a:t>
            </a:r>
          </a:p>
          <a:p>
            <a:pPr lvl="1" eaLnBrk="1" hangingPunct="1"/>
            <a:r>
              <a:rPr lang="ru-RU" altLang="en-US" sz="2000" i="1" smtClean="0">
                <a:latin typeface="Times New Roman" panose="02020603050405020304" pitchFamily="18" charset="0"/>
                <a:cs typeface="Times New Roman" panose="02020603050405020304" pitchFamily="18" charset="0"/>
              </a:rPr>
              <a:t>Виноградов В. В. Фразеология. Семасиология // Лексикология и лексикография. Избранные труды. — М.: Наука, 1977</a:t>
            </a:r>
          </a:p>
          <a:p>
            <a:pPr lvl="1" eaLnBrk="1" hangingPunct="1"/>
            <a:r>
              <a:rPr lang="ru-RU" altLang="en-US" sz="2000" i="1" smtClean="0">
                <a:latin typeface="Times New Roman" panose="02020603050405020304" pitchFamily="18" charset="0"/>
                <a:cs typeface="Times New Roman" panose="02020603050405020304" pitchFamily="18" charset="0"/>
              </a:rPr>
              <a:t>Баранов А.Н., Добровольский Д.О. Аспекты теории фразеологии. М.: Знак, 2008. – 656 с. (Studia phililogica)</a:t>
            </a:r>
          </a:p>
          <a:p>
            <a:pPr lvl="1" eaLnBrk="1" hangingPunct="1"/>
            <a:r>
              <a:rPr lang="ru-RU" altLang="en-US" sz="2000" i="1" smtClean="0">
                <a:latin typeface="Times New Roman" panose="02020603050405020304" pitchFamily="18" charset="0"/>
                <a:cs typeface="Times New Roman" panose="02020603050405020304" pitchFamily="18" charset="0"/>
              </a:rPr>
              <a:t>Шанский Н. М. Фразеология современного русского языка / Н. М. Шанский. — 3-е изд., испр. и доп. — М., 1985.</a:t>
            </a:r>
          </a:p>
        </p:txBody>
      </p:sp>
      <p:sp>
        <p:nvSpPr>
          <p:cNvPr id="14" name="Rectangle 2"/>
          <p:cNvSpPr>
            <a:spLocks noGrp="1" noChangeArrowheads="1"/>
          </p:cNvSpPr>
          <p:nvPr>
            <p:ph type="title" idx="4294967295"/>
          </p:nvPr>
        </p:nvSpPr>
        <p:spPr>
          <a:xfrm>
            <a:off x="1222375" y="288925"/>
            <a:ext cx="7921625" cy="587375"/>
          </a:xfrm>
        </p:spPr>
        <p:txBody>
          <a:bodyPr rtlCol="0">
            <a:normAutofit fontScale="90000"/>
          </a:bodyPr>
          <a:lstStyle/>
          <a:p>
            <a:pPr eaLnBrk="1" fontAlgn="auto" hangingPunct="1">
              <a:spcAft>
                <a:spcPts val="0"/>
              </a:spcAft>
              <a:defRPr/>
            </a:pPr>
            <a:r>
              <a:rPr lang="ru-RU" altLang="en-US" sz="4000" dirty="0" err="1">
                <a:latin typeface="Times New Roman" panose="02020603050405020304" pitchFamily="18" charset="0"/>
              </a:rPr>
              <a:t>Коллокации</a:t>
            </a:r>
            <a:r>
              <a:rPr lang="en-US" altLang="en-US" sz="4000" dirty="0">
                <a:latin typeface="Times New Roman" panose="02020603050405020304" pitchFamily="18" charset="0"/>
              </a:rPr>
              <a:t>: </a:t>
            </a:r>
            <a:r>
              <a:rPr lang="ru-RU" altLang="en-US" sz="4000" dirty="0">
                <a:latin typeface="Times New Roman" panose="02020603050405020304" pitchFamily="18" charset="0"/>
              </a:rPr>
              <a:t>ориентация </a:t>
            </a:r>
            <a:r>
              <a:rPr lang="ru-RU" altLang="en-US" sz="3600" dirty="0">
                <a:latin typeface="Times New Roman" panose="02020603050405020304" pitchFamily="18" charset="0"/>
              </a:rPr>
              <a:t>на значение</a:t>
            </a:r>
            <a:r>
              <a:rPr lang="ru-RU" altLang="en-US" sz="4000" dirty="0" smtClean="0">
                <a:latin typeface="Times New Roman" panose="02020603050405020304" pitchFamily="18" charset="0"/>
              </a:rPr>
              <a:t> </a:t>
            </a:r>
            <a:endParaRPr lang="ru-RU" altLang="en-US" sz="4000" dirty="0" smtClean="0"/>
          </a:p>
        </p:txBody>
      </p:sp>
      <p:sp>
        <p:nvSpPr>
          <p:cNvPr id="2" name="Дата 1"/>
          <p:cNvSpPr>
            <a:spLocks noGrp="1"/>
          </p:cNvSpPr>
          <p:nvPr>
            <p:ph type="dt" sz="quarter" idx="4294967295"/>
          </p:nvPr>
        </p:nvSpPr>
        <p:spPr>
          <a:xfrm>
            <a:off x="0" y="6356350"/>
            <a:ext cx="2133600" cy="365125"/>
          </a:xfrm>
        </p:spPr>
        <p:txBody>
          <a:bodyPr/>
          <a:lstStyle/>
          <a:p>
            <a:pPr>
              <a:defRPr/>
            </a:pPr>
            <a:fld id="{F7AFA06D-9675-469B-8FE7-49AF4186E102}" type="datetime1">
              <a:rPr lang="en-US" altLang="en-US"/>
              <a:pPr>
                <a:defRPr/>
              </a:pPr>
              <a:t>12/19/2018</a:t>
            </a:fld>
            <a:endParaRPr lang="en-US" altLang="en-US"/>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6563"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6564"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656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6566" name="Rectangle 3"/>
          <p:cNvSpPr>
            <a:spLocks noChangeArrowheads="1"/>
          </p:cNvSpPr>
          <p:nvPr/>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folHlink"/>
              </a:solidFill>
              <a:latin typeface="Times New Roman" panose="02020603050405020304" pitchFamily="18" charset="0"/>
            </a:endParaRPr>
          </a:p>
        </p:txBody>
      </p:sp>
      <p:sp>
        <p:nvSpPr>
          <p:cNvPr id="66567"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6568" name="Rectangle 3"/>
          <p:cNvSpPr>
            <a:spLocks noChangeArrowheads="1"/>
          </p:cNvSpPr>
          <p:nvPr/>
        </p:nvSpPr>
        <p:spPr bwMode="auto">
          <a:xfrm>
            <a:off x="0" y="93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chemeClr val="folHlink"/>
                </a:solidFill>
                <a:latin typeface="Times New Roman" panose="02020603050405020304" pitchFamily="18" charset="0"/>
                <a:cs typeface="Times New Roman" panose="02020603050405020304" pitchFamily="18" charset="0"/>
              </a:rPr>
              <a:t> </a:t>
            </a:r>
            <a:endParaRPr lang="en-US" altLang="en-US" sz="1800">
              <a:solidFill>
                <a:schemeClr val="folHlink"/>
              </a:solidFill>
              <a:latin typeface="Times New Roman" panose="02020603050405020304" pitchFamily="18" charset="0"/>
            </a:endParaRPr>
          </a:p>
        </p:txBody>
      </p:sp>
      <p:graphicFrame>
        <p:nvGraphicFramePr>
          <p:cNvPr id="3" name="Table 2"/>
          <p:cNvGraphicFramePr>
            <a:graphicFrameLocks noGrp="1"/>
          </p:cNvGraphicFramePr>
          <p:nvPr/>
        </p:nvGraphicFramePr>
        <p:xfrm>
          <a:off x="2195513" y="2997200"/>
          <a:ext cx="5113337" cy="1501813"/>
        </p:xfrm>
        <a:graphic>
          <a:graphicData uri="http://schemas.openxmlformats.org/drawingml/2006/table">
            <a:tbl>
              <a:tblPr>
                <a:tableStyleId>{5C22544A-7EE6-4342-B048-85BDC9FD1C3A}</a:tableStyleId>
              </a:tblPr>
              <a:tblGrid>
                <a:gridCol w="1431734">
                  <a:extLst>
                    <a:ext uri="{9D8B030D-6E8A-4147-A177-3AD203B41FA5}">
                      <a16:colId xmlns:a16="http://schemas.microsoft.com/office/drawing/2014/main" val="20000"/>
                    </a:ext>
                  </a:extLst>
                </a:gridCol>
                <a:gridCol w="2192462">
                  <a:extLst>
                    <a:ext uri="{9D8B030D-6E8A-4147-A177-3AD203B41FA5}">
                      <a16:colId xmlns:a16="http://schemas.microsoft.com/office/drawing/2014/main" val="20001"/>
                    </a:ext>
                  </a:extLst>
                </a:gridCol>
                <a:gridCol w="1489141">
                  <a:extLst>
                    <a:ext uri="{9D8B030D-6E8A-4147-A177-3AD203B41FA5}">
                      <a16:colId xmlns:a16="http://schemas.microsoft.com/office/drawing/2014/main" val="20002"/>
                    </a:ext>
                  </a:extLst>
                </a:gridCol>
              </a:tblGrid>
              <a:tr h="454421">
                <a:tc>
                  <a:txBody>
                    <a:bodyPr/>
                    <a:lstStyle/>
                    <a:p>
                      <a:pPr>
                        <a:spcAft>
                          <a:spcPts val="0"/>
                        </a:spcAft>
                      </a:pPr>
                      <a:r>
                        <a:rPr lang="ru-RU" sz="2400" dirty="0">
                          <a:effectLst/>
                        </a:rPr>
                        <a:t> </a:t>
                      </a:r>
                      <a:endParaRPr lang="en-GB" sz="2400" dirty="0">
                        <a:effectLst/>
                        <a:latin typeface="Times New Roman"/>
                        <a:ea typeface="Times New Roman"/>
                      </a:endParaRPr>
                    </a:p>
                  </a:txBody>
                  <a:tcPr marL="68590" marR="68590" marT="0" marB="0"/>
                </a:tc>
                <a:tc>
                  <a:txBody>
                    <a:bodyPr/>
                    <a:lstStyle/>
                    <a:p>
                      <a:pPr>
                        <a:spcAft>
                          <a:spcPts val="0"/>
                        </a:spcAft>
                      </a:pPr>
                      <a:r>
                        <a:rPr lang="en-US" sz="2400">
                          <a:effectLst/>
                        </a:rPr>
                        <a:t>cow</a:t>
                      </a:r>
                      <a:endParaRPr lang="en-GB" sz="2400">
                        <a:effectLst/>
                        <a:latin typeface="Times New Roman"/>
                        <a:ea typeface="Times New Roman"/>
                      </a:endParaRPr>
                    </a:p>
                  </a:txBody>
                  <a:tcPr marL="68590" marR="68590" marT="0" marB="0"/>
                </a:tc>
                <a:tc>
                  <a:txBody>
                    <a:bodyPr/>
                    <a:lstStyle/>
                    <a:p>
                      <a:pPr>
                        <a:spcAft>
                          <a:spcPts val="0"/>
                        </a:spcAft>
                      </a:pPr>
                      <a:r>
                        <a:rPr lang="ru-RU" sz="2400" dirty="0">
                          <a:effectLst/>
                        </a:rPr>
                        <a:t>¬</a:t>
                      </a:r>
                      <a:r>
                        <a:rPr lang="en-US" sz="2400" dirty="0">
                          <a:effectLst/>
                        </a:rPr>
                        <a:t>cow</a:t>
                      </a:r>
                      <a:endParaRPr lang="en-GB" sz="2400" dirty="0">
                        <a:effectLst/>
                        <a:latin typeface="Times New Roman"/>
                        <a:ea typeface="Times New Roman"/>
                      </a:endParaRPr>
                    </a:p>
                  </a:txBody>
                  <a:tcPr marL="68590" marR="68590" marT="0" marB="0"/>
                </a:tc>
                <a:extLst>
                  <a:ext uri="{0D108BD9-81ED-4DB2-BD59-A6C34878D82A}">
                    <a16:rowId xmlns:a16="http://schemas.microsoft.com/office/drawing/2014/main" val="10000"/>
                  </a:ext>
                </a:extLst>
              </a:tr>
              <a:tr h="365722">
                <a:tc>
                  <a:txBody>
                    <a:bodyPr/>
                    <a:lstStyle/>
                    <a:p>
                      <a:pPr>
                        <a:spcAft>
                          <a:spcPts val="0"/>
                        </a:spcAft>
                      </a:pPr>
                      <a:r>
                        <a:rPr lang="en-US" sz="2400">
                          <a:effectLst/>
                        </a:rPr>
                        <a:t>vache</a:t>
                      </a:r>
                      <a:endParaRPr lang="en-GB" sz="2400">
                        <a:effectLst/>
                        <a:latin typeface="Times New Roman"/>
                        <a:ea typeface="Times New Roman"/>
                      </a:endParaRPr>
                    </a:p>
                  </a:txBody>
                  <a:tcPr marL="68590" marR="68590" marT="0" marB="0"/>
                </a:tc>
                <a:tc>
                  <a:txBody>
                    <a:bodyPr/>
                    <a:lstStyle/>
                    <a:p>
                      <a:pPr>
                        <a:spcAft>
                          <a:spcPts val="0"/>
                        </a:spcAft>
                      </a:pPr>
                      <a:r>
                        <a:rPr lang="ru-RU" sz="2400">
                          <a:effectLst/>
                        </a:rPr>
                        <a:t> 59</a:t>
                      </a:r>
                      <a:endParaRPr lang="en-GB" sz="2400">
                        <a:effectLst/>
                        <a:latin typeface="Times New Roman"/>
                        <a:ea typeface="Times New Roman"/>
                      </a:endParaRPr>
                    </a:p>
                  </a:txBody>
                  <a:tcPr marL="68590" marR="68590" marT="0" marB="0"/>
                </a:tc>
                <a:tc>
                  <a:txBody>
                    <a:bodyPr/>
                    <a:lstStyle/>
                    <a:p>
                      <a:pPr>
                        <a:spcAft>
                          <a:spcPts val="0"/>
                        </a:spcAft>
                      </a:pPr>
                      <a:r>
                        <a:rPr lang="ru-RU" sz="2400" dirty="0">
                          <a:effectLst/>
                        </a:rPr>
                        <a:t> 6</a:t>
                      </a:r>
                      <a:endParaRPr lang="en-GB" sz="2400" dirty="0">
                        <a:effectLst/>
                        <a:latin typeface="Times New Roman"/>
                        <a:ea typeface="Times New Roman"/>
                      </a:endParaRPr>
                    </a:p>
                  </a:txBody>
                  <a:tcPr marL="68590" marR="68590" marT="0" marB="0"/>
                </a:tc>
                <a:extLst>
                  <a:ext uri="{0D108BD9-81ED-4DB2-BD59-A6C34878D82A}">
                    <a16:rowId xmlns:a16="http://schemas.microsoft.com/office/drawing/2014/main" val="10001"/>
                  </a:ext>
                </a:extLst>
              </a:tr>
              <a:tr h="681632">
                <a:tc>
                  <a:txBody>
                    <a:bodyPr/>
                    <a:lstStyle/>
                    <a:p>
                      <a:pPr>
                        <a:spcAft>
                          <a:spcPts val="0"/>
                        </a:spcAft>
                      </a:pPr>
                      <a:r>
                        <a:rPr lang="ru-RU" sz="2400" dirty="0">
                          <a:effectLst/>
                        </a:rPr>
                        <a:t>¬</a:t>
                      </a:r>
                      <a:r>
                        <a:rPr lang="en-US" sz="2400" dirty="0" err="1">
                          <a:effectLst/>
                        </a:rPr>
                        <a:t>vache</a:t>
                      </a:r>
                      <a:endParaRPr lang="en-GB" sz="2400" dirty="0">
                        <a:effectLst/>
                        <a:latin typeface="Times New Roman"/>
                        <a:ea typeface="Times New Roman"/>
                      </a:endParaRPr>
                    </a:p>
                  </a:txBody>
                  <a:tcPr marL="68590" marR="68590" marT="0" marB="0"/>
                </a:tc>
                <a:tc>
                  <a:txBody>
                    <a:bodyPr/>
                    <a:lstStyle/>
                    <a:p>
                      <a:pPr>
                        <a:spcAft>
                          <a:spcPts val="0"/>
                        </a:spcAft>
                      </a:pPr>
                      <a:r>
                        <a:rPr lang="ru-RU" sz="2400" dirty="0">
                          <a:effectLst/>
                        </a:rPr>
                        <a:t> 8</a:t>
                      </a:r>
                      <a:endParaRPr lang="en-GB" sz="2400" dirty="0">
                        <a:effectLst/>
                        <a:latin typeface="Times New Roman"/>
                        <a:ea typeface="Times New Roman"/>
                      </a:endParaRPr>
                    </a:p>
                  </a:txBody>
                  <a:tcPr marL="68590" marR="68590" marT="0" marB="0"/>
                </a:tc>
                <a:tc>
                  <a:txBody>
                    <a:bodyPr/>
                    <a:lstStyle/>
                    <a:p>
                      <a:pPr>
                        <a:spcAft>
                          <a:spcPts val="0"/>
                        </a:spcAft>
                      </a:pPr>
                      <a:r>
                        <a:rPr lang="ru-RU" sz="2400" dirty="0">
                          <a:effectLst/>
                        </a:rPr>
                        <a:t> 570934</a:t>
                      </a:r>
                      <a:endParaRPr lang="en-GB" sz="2400" dirty="0">
                        <a:effectLst/>
                        <a:latin typeface="Times New Roman"/>
                        <a:ea typeface="Times New Roman"/>
                      </a:endParaRPr>
                    </a:p>
                  </a:txBody>
                  <a:tcPr marL="68590" marR="68590" marT="0" marB="0"/>
                </a:tc>
                <a:extLst>
                  <a:ext uri="{0D108BD9-81ED-4DB2-BD59-A6C34878D82A}">
                    <a16:rowId xmlns:a16="http://schemas.microsoft.com/office/drawing/2014/main" val="10002"/>
                  </a:ext>
                </a:extLst>
              </a:tr>
            </a:tbl>
          </a:graphicData>
        </a:graphic>
      </p:graphicFrame>
      <p:sp>
        <p:nvSpPr>
          <p:cNvPr id="66587" name="Rectangle 1"/>
          <p:cNvSpPr>
            <a:spLocks noChangeArrowheads="1"/>
          </p:cNvSpPr>
          <p:nvPr/>
        </p:nvSpPr>
        <p:spPr bwMode="auto">
          <a:xfrm>
            <a:off x="382588" y="1890713"/>
            <a:ext cx="88519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002060"/>
                </a:solidFill>
                <a:latin typeface="Times New Roman" panose="02020603050405020304" pitchFamily="18" charset="0"/>
                <a:cs typeface="Times New Roman" panose="02020603050405020304" pitchFamily="18" charset="0"/>
              </a:rPr>
              <a:t>χ</a:t>
            </a:r>
            <a:r>
              <a:rPr lang="ru-RU" altLang="en-US" sz="2000" baseline="30000">
                <a:solidFill>
                  <a:srgbClr val="002060"/>
                </a:solidFill>
                <a:latin typeface="Times New Roman" panose="02020603050405020304" pitchFamily="18" charset="0"/>
                <a:cs typeface="Times New Roman" panose="02020603050405020304" pitchFamily="18" charset="0"/>
              </a:rPr>
              <a:t>2</a:t>
            </a:r>
            <a:r>
              <a:rPr lang="ru-RU" altLang="en-US" sz="2000">
                <a:solidFill>
                  <a:srgbClr val="002060"/>
                </a:solidFill>
                <a:latin typeface="Times New Roman" panose="02020603050405020304" pitchFamily="18" charset="0"/>
                <a:cs typeface="Times New Roman" panose="02020603050405020304" pitchFamily="18" charset="0"/>
              </a:rPr>
              <a:t> для установления соответствий между лексемами в двуязычном корпусе</a:t>
            </a:r>
            <a:endParaRPr lang="en-GB" altLang="en-US" sz="2000">
              <a:solidFill>
                <a:srgbClr val="002060"/>
              </a:solidFill>
              <a:latin typeface="Times New Roman" panose="02020603050405020304" pitchFamily="18" charset="0"/>
            </a:endParaRPr>
          </a:p>
          <a:p>
            <a:pPr>
              <a:spcBef>
                <a:spcPct val="0"/>
              </a:spcBef>
              <a:buFontTx/>
              <a:buNone/>
            </a:pPr>
            <a:endParaRPr lang="en-GB" altLang="en-US" sz="2000">
              <a:solidFill>
                <a:srgbClr val="002060"/>
              </a:solidFill>
              <a:latin typeface="Times New Roman" panose="02020603050405020304" pitchFamily="18" charset="0"/>
            </a:endParaRPr>
          </a:p>
        </p:txBody>
      </p:sp>
      <p:sp>
        <p:nvSpPr>
          <p:cNvPr id="4" name="Дата 3"/>
          <p:cNvSpPr>
            <a:spLocks noGrp="1"/>
          </p:cNvSpPr>
          <p:nvPr>
            <p:ph type="dt" sz="quarter" idx="4294967295"/>
          </p:nvPr>
        </p:nvSpPr>
        <p:spPr>
          <a:xfrm>
            <a:off x="0" y="6356350"/>
            <a:ext cx="2133600" cy="365125"/>
          </a:xfrm>
        </p:spPr>
        <p:txBody>
          <a:bodyPr/>
          <a:lstStyle/>
          <a:p>
            <a:pPr>
              <a:defRPr/>
            </a:pPr>
            <a:fld id="{6E58E495-572A-4FBC-BF40-444355FD0112}" type="datetime1">
              <a:rPr lang="en-US" altLang="en-US"/>
              <a:pPr>
                <a:defRPr/>
              </a:pPr>
              <a:t>12/19/2018</a:t>
            </a:fld>
            <a:endParaRPr lang="en-US" altLang="en-US"/>
          </a:p>
        </p:txBody>
      </p:sp>
    </p:spTree>
  </p:cSld>
  <p:clrMapOvr>
    <a:masterClrMapping/>
  </p:clrMapOvr>
  <p:transition spd="slow">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7587"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7588"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7589"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7590" name="Rectangle 3"/>
          <p:cNvSpPr>
            <a:spLocks noChangeArrowheads="1"/>
          </p:cNvSpPr>
          <p:nvPr/>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folHlink"/>
              </a:solidFill>
              <a:latin typeface="Times New Roman" panose="02020603050405020304" pitchFamily="18" charset="0"/>
            </a:endParaRPr>
          </a:p>
        </p:txBody>
      </p:sp>
      <p:sp>
        <p:nvSpPr>
          <p:cNvPr id="67591"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7592" name="Rectangle 3"/>
          <p:cNvSpPr>
            <a:spLocks noChangeArrowheads="1"/>
          </p:cNvSpPr>
          <p:nvPr/>
        </p:nvSpPr>
        <p:spPr bwMode="auto">
          <a:xfrm>
            <a:off x="0" y="93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chemeClr val="folHlink"/>
                </a:solidFill>
                <a:latin typeface="Times New Roman" panose="02020603050405020304" pitchFamily="18" charset="0"/>
                <a:cs typeface="Times New Roman" panose="02020603050405020304" pitchFamily="18" charset="0"/>
              </a:rPr>
              <a:t> </a:t>
            </a:r>
            <a:endParaRPr lang="en-US" altLang="en-US" sz="1800">
              <a:solidFill>
                <a:schemeClr val="folHlink"/>
              </a:solidFill>
              <a:latin typeface="Times New Roman" panose="02020603050405020304" pitchFamily="18" charset="0"/>
            </a:endParaRPr>
          </a:p>
        </p:txBody>
      </p:sp>
      <p:sp>
        <p:nvSpPr>
          <p:cNvPr id="67593" name="Rectangle 1"/>
          <p:cNvSpPr>
            <a:spLocks noChangeArrowheads="1"/>
          </p:cNvSpPr>
          <p:nvPr/>
        </p:nvSpPr>
        <p:spPr bwMode="auto">
          <a:xfrm>
            <a:off x="742950" y="4178300"/>
            <a:ext cx="7716838"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solidFill>
                  <a:srgbClr val="002060"/>
                </a:solidFill>
                <a:latin typeface="Times New Roman" panose="02020603050405020304" pitchFamily="18" charset="0"/>
                <a:cs typeface="Times New Roman" panose="02020603050405020304" pitchFamily="18" charset="0"/>
              </a:rPr>
              <a:t>χ</a:t>
            </a:r>
            <a:r>
              <a:rPr lang="ru-RU" altLang="en-US" sz="2400" baseline="30000">
                <a:solidFill>
                  <a:srgbClr val="002060"/>
                </a:solidFill>
                <a:latin typeface="Times New Roman" panose="02020603050405020304" pitchFamily="18" charset="0"/>
                <a:cs typeface="Times New Roman" panose="02020603050405020304" pitchFamily="18" charset="0"/>
              </a:rPr>
              <a:t>2</a:t>
            </a:r>
            <a:r>
              <a:rPr lang="ru-RU" altLang="en-US" sz="2400">
                <a:solidFill>
                  <a:srgbClr val="002060"/>
                </a:solidFill>
                <a:latin typeface="Times New Roman" panose="02020603050405020304" pitchFamily="18" charset="0"/>
                <a:cs typeface="Times New Roman" panose="02020603050405020304" pitchFamily="18" charset="0"/>
              </a:rPr>
              <a:t> для сравнения двух корпусов</a:t>
            </a:r>
            <a:endParaRPr lang="en-GB" altLang="en-US" sz="2400">
              <a:solidFill>
                <a:srgbClr val="002060"/>
              </a:solidFill>
              <a:latin typeface="Times New Roman" panose="02020603050405020304" pitchFamily="18" charset="0"/>
            </a:endParaRPr>
          </a:p>
          <a:p>
            <a:pPr>
              <a:spcBef>
                <a:spcPct val="0"/>
              </a:spcBef>
              <a:buFontTx/>
              <a:buNone/>
            </a:pPr>
            <a:endParaRPr lang="en-GB" altLang="en-US" sz="2000">
              <a:solidFill>
                <a:srgbClr val="002060"/>
              </a:solidFill>
              <a:latin typeface="Times New Roman" panose="02020603050405020304" pitchFamily="18" charset="0"/>
            </a:endParaRPr>
          </a:p>
        </p:txBody>
      </p:sp>
      <p:graphicFrame>
        <p:nvGraphicFramePr>
          <p:cNvPr id="13" name="Table 12"/>
          <p:cNvGraphicFramePr>
            <a:graphicFrameLocks noGrp="1"/>
          </p:cNvGraphicFramePr>
          <p:nvPr/>
        </p:nvGraphicFramePr>
        <p:xfrm>
          <a:off x="827088" y="2420938"/>
          <a:ext cx="5726112" cy="1463676"/>
        </p:xfrm>
        <a:graphic>
          <a:graphicData uri="http://schemas.openxmlformats.org/drawingml/2006/table">
            <a:tbl>
              <a:tblPr/>
              <a:tblGrid>
                <a:gridCol w="1489396">
                  <a:extLst>
                    <a:ext uri="{9D8B030D-6E8A-4147-A177-3AD203B41FA5}">
                      <a16:colId xmlns:a16="http://schemas.microsoft.com/office/drawing/2014/main" val="20000"/>
                    </a:ext>
                  </a:extLst>
                </a:gridCol>
                <a:gridCol w="2295757">
                  <a:extLst>
                    <a:ext uri="{9D8B030D-6E8A-4147-A177-3AD203B41FA5}">
                      <a16:colId xmlns:a16="http://schemas.microsoft.com/office/drawing/2014/main" val="20001"/>
                    </a:ext>
                  </a:extLst>
                </a:gridCol>
                <a:gridCol w="1940959">
                  <a:extLst>
                    <a:ext uri="{9D8B030D-6E8A-4147-A177-3AD203B41FA5}">
                      <a16:colId xmlns:a16="http://schemas.microsoft.com/office/drawing/2014/main" val="20002"/>
                    </a:ext>
                  </a:extLst>
                </a:gridCol>
              </a:tblGrid>
              <a:tr h="365919">
                <a:tc>
                  <a:txBody>
                    <a:bodyPr/>
                    <a:lstStyle>
                      <a:lvl1pPr>
                        <a:buFont typeface="Verdana" panose="020B0604030504040204" pitchFamily="34" charset="0"/>
                        <a:defRPr sz="2800">
                          <a:solidFill>
                            <a:schemeClr val="tx1"/>
                          </a:solidFill>
                          <a:latin typeface="Sans-PS" pitchFamily="65" charset="0"/>
                        </a:defRPr>
                      </a:lvl1pPr>
                      <a:lvl2pPr marL="457200">
                        <a:spcBef>
                          <a:spcPts val="638"/>
                        </a:spcBef>
                        <a:buFont typeface="Verdana" panose="020B0604030504040204" pitchFamily="34" charset="0"/>
                        <a:defRPr sz="2400">
                          <a:solidFill>
                            <a:schemeClr val="tx1"/>
                          </a:solidFill>
                          <a:latin typeface="Sans-PS" pitchFamily="65" charset="0"/>
                        </a:defRPr>
                      </a:lvl2pPr>
                      <a:lvl3pPr marL="914400">
                        <a:spcBef>
                          <a:spcPts val="550"/>
                        </a:spcBef>
                        <a:buFont typeface="Verdana" panose="020B0604030504040204" pitchFamily="34" charset="0"/>
                        <a:defRPr sz="2000">
                          <a:solidFill>
                            <a:schemeClr val="tx1"/>
                          </a:solidFill>
                          <a:latin typeface="Sans-PS" pitchFamily="65" charset="0"/>
                        </a:defRPr>
                      </a:lvl3pPr>
                      <a:lvl4pPr marL="1371600">
                        <a:spcBef>
                          <a:spcPts val="450"/>
                        </a:spcBef>
                        <a:buFont typeface="Verdana" panose="020B0604030504040204" pitchFamily="34" charset="0"/>
                        <a:defRPr>
                          <a:solidFill>
                            <a:schemeClr val="tx1"/>
                          </a:solidFill>
                          <a:latin typeface="Sans-PS" pitchFamily="65" charset="0"/>
                        </a:defRPr>
                      </a:lvl4pPr>
                      <a:lvl5pPr marL="1828800">
                        <a:spcBef>
                          <a:spcPts val="450"/>
                        </a:spcBef>
                        <a:buFont typeface="Verdana" panose="020B0604030504040204" pitchFamily="34" charset="0"/>
                        <a:defRPr>
                          <a:solidFill>
                            <a:schemeClr val="tx1"/>
                          </a:solidFill>
                          <a:latin typeface="Sans-PS" pitchFamily="65" charset="0"/>
                        </a:defRPr>
                      </a:lvl5pPr>
                      <a:lvl6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6pPr>
                      <a:lvl7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7pPr>
                      <a:lvl8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8pPr>
                      <a:lvl9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2400" b="0" i="0" u="none" strike="noStrike" cap="none" normalizeH="0" baseline="0" dirty="0" smtClean="0">
                        <a:ln>
                          <a:noFill/>
                        </a:ln>
                        <a:solidFill>
                          <a:srgbClr val="26699F"/>
                        </a:solidFill>
                        <a:effectLst/>
                        <a:latin typeface="Times New Roman" panose="02020603050405020304" pitchFamily="18" charset="0"/>
                        <a:cs typeface="Times New Roman" panose="02020603050405020304" pitchFamily="18"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8FC"/>
                    </a:solidFill>
                  </a:tcPr>
                </a:tc>
                <a:tc>
                  <a:txBody>
                    <a:bodyPr/>
                    <a:lstStyle>
                      <a:lvl1pPr>
                        <a:buFont typeface="Verdana" panose="020B0604030504040204" pitchFamily="34" charset="0"/>
                        <a:defRPr sz="2800">
                          <a:solidFill>
                            <a:schemeClr val="tx1"/>
                          </a:solidFill>
                          <a:latin typeface="Sans-PS" pitchFamily="65" charset="0"/>
                        </a:defRPr>
                      </a:lvl1pPr>
                      <a:lvl2pPr marL="457200">
                        <a:spcBef>
                          <a:spcPts val="638"/>
                        </a:spcBef>
                        <a:buFont typeface="Verdana" panose="020B0604030504040204" pitchFamily="34" charset="0"/>
                        <a:defRPr sz="2400">
                          <a:solidFill>
                            <a:schemeClr val="tx1"/>
                          </a:solidFill>
                          <a:latin typeface="Sans-PS" pitchFamily="65" charset="0"/>
                        </a:defRPr>
                      </a:lvl2pPr>
                      <a:lvl3pPr marL="914400">
                        <a:spcBef>
                          <a:spcPts val="550"/>
                        </a:spcBef>
                        <a:buFont typeface="Verdana" panose="020B0604030504040204" pitchFamily="34" charset="0"/>
                        <a:defRPr sz="2000">
                          <a:solidFill>
                            <a:schemeClr val="tx1"/>
                          </a:solidFill>
                          <a:latin typeface="Sans-PS" pitchFamily="65" charset="0"/>
                        </a:defRPr>
                      </a:lvl3pPr>
                      <a:lvl4pPr marL="1371600">
                        <a:spcBef>
                          <a:spcPts val="450"/>
                        </a:spcBef>
                        <a:buFont typeface="Verdana" panose="020B0604030504040204" pitchFamily="34" charset="0"/>
                        <a:defRPr>
                          <a:solidFill>
                            <a:schemeClr val="tx1"/>
                          </a:solidFill>
                          <a:latin typeface="Sans-PS" pitchFamily="65" charset="0"/>
                        </a:defRPr>
                      </a:lvl4pPr>
                      <a:lvl5pPr marL="1828800">
                        <a:spcBef>
                          <a:spcPts val="450"/>
                        </a:spcBef>
                        <a:buFont typeface="Verdana" panose="020B0604030504040204" pitchFamily="34" charset="0"/>
                        <a:defRPr>
                          <a:solidFill>
                            <a:schemeClr val="tx1"/>
                          </a:solidFill>
                          <a:latin typeface="Sans-PS" pitchFamily="65" charset="0"/>
                        </a:defRPr>
                      </a:lvl5pPr>
                      <a:lvl6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6pPr>
                      <a:lvl7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7pPr>
                      <a:lvl8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8pPr>
                      <a:lvl9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en-US" sz="2400" b="0" i="0" u="none" strike="noStrike" cap="none" normalizeH="0" baseline="0" smtClean="0">
                          <a:ln>
                            <a:noFill/>
                          </a:ln>
                          <a:solidFill>
                            <a:srgbClr val="26699F"/>
                          </a:solidFill>
                          <a:effectLst/>
                          <a:latin typeface="Sans-PS" pitchFamily="65" charset="0"/>
                        </a:rPr>
                        <a:t> корпус 1</a:t>
                      </a:r>
                      <a:endParaRPr kumimoji="0" lang="en-GB" altLang="en-US" sz="2400" b="0" i="0" u="none" strike="noStrike" cap="none" normalizeH="0" baseline="0" smtClean="0">
                        <a:ln>
                          <a:noFill/>
                        </a:ln>
                        <a:solidFill>
                          <a:srgbClr val="26699F"/>
                        </a:solidFill>
                        <a:effectLst/>
                        <a:latin typeface="Times New Roman" panose="02020603050405020304" pitchFamily="18" charset="0"/>
                        <a:cs typeface="Times New Roman" panose="02020603050405020304" pitchFamily="18"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8FC"/>
                    </a:solidFill>
                  </a:tcPr>
                </a:tc>
                <a:tc>
                  <a:txBody>
                    <a:bodyPr/>
                    <a:lstStyle>
                      <a:lvl1pPr>
                        <a:buFont typeface="Verdana" panose="020B0604030504040204" pitchFamily="34" charset="0"/>
                        <a:defRPr sz="2800">
                          <a:solidFill>
                            <a:schemeClr val="tx1"/>
                          </a:solidFill>
                          <a:latin typeface="Sans-PS" pitchFamily="65" charset="0"/>
                        </a:defRPr>
                      </a:lvl1pPr>
                      <a:lvl2pPr marL="457200">
                        <a:spcBef>
                          <a:spcPts val="638"/>
                        </a:spcBef>
                        <a:buFont typeface="Verdana" panose="020B0604030504040204" pitchFamily="34" charset="0"/>
                        <a:defRPr sz="2400">
                          <a:solidFill>
                            <a:schemeClr val="tx1"/>
                          </a:solidFill>
                          <a:latin typeface="Sans-PS" pitchFamily="65" charset="0"/>
                        </a:defRPr>
                      </a:lvl2pPr>
                      <a:lvl3pPr marL="914400">
                        <a:spcBef>
                          <a:spcPts val="550"/>
                        </a:spcBef>
                        <a:buFont typeface="Verdana" panose="020B0604030504040204" pitchFamily="34" charset="0"/>
                        <a:defRPr sz="2000">
                          <a:solidFill>
                            <a:schemeClr val="tx1"/>
                          </a:solidFill>
                          <a:latin typeface="Sans-PS" pitchFamily="65" charset="0"/>
                        </a:defRPr>
                      </a:lvl3pPr>
                      <a:lvl4pPr marL="1371600">
                        <a:spcBef>
                          <a:spcPts val="450"/>
                        </a:spcBef>
                        <a:buFont typeface="Verdana" panose="020B0604030504040204" pitchFamily="34" charset="0"/>
                        <a:defRPr>
                          <a:solidFill>
                            <a:schemeClr val="tx1"/>
                          </a:solidFill>
                          <a:latin typeface="Sans-PS" pitchFamily="65" charset="0"/>
                        </a:defRPr>
                      </a:lvl4pPr>
                      <a:lvl5pPr marL="1828800">
                        <a:spcBef>
                          <a:spcPts val="450"/>
                        </a:spcBef>
                        <a:buFont typeface="Verdana" panose="020B0604030504040204" pitchFamily="34" charset="0"/>
                        <a:defRPr>
                          <a:solidFill>
                            <a:schemeClr val="tx1"/>
                          </a:solidFill>
                          <a:latin typeface="Sans-PS" pitchFamily="65" charset="0"/>
                        </a:defRPr>
                      </a:lvl5pPr>
                      <a:lvl6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6pPr>
                      <a:lvl7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7pPr>
                      <a:lvl8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8pPr>
                      <a:lvl9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en-US" sz="2400" b="0" i="0" u="none" strike="noStrike" cap="none" normalizeH="0" baseline="0" dirty="0" smtClean="0">
                          <a:ln>
                            <a:noFill/>
                          </a:ln>
                          <a:solidFill>
                            <a:srgbClr val="26699F"/>
                          </a:solidFill>
                          <a:effectLst/>
                          <a:latin typeface="Times New Roman" panose="02020603050405020304" pitchFamily="18" charset="0"/>
                          <a:cs typeface="Times New Roman" panose="02020603050405020304" pitchFamily="18" charset="0"/>
                        </a:rPr>
                        <a:t>корпус 2</a:t>
                      </a:r>
                      <a:endParaRPr kumimoji="0" lang="en-GB" altLang="en-US" sz="2400" b="0" i="0" u="none" strike="noStrike" cap="none" normalizeH="0" baseline="0" dirty="0" smtClean="0">
                        <a:ln>
                          <a:noFill/>
                        </a:ln>
                        <a:solidFill>
                          <a:srgbClr val="26699F"/>
                        </a:solidFill>
                        <a:effectLst/>
                        <a:latin typeface="Times New Roman" panose="02020603050405020304" pitchFamily="18" charset="0"/>
                        <a:cs typeface="Times New Roman" panose="02020603050405020304" pitchFamily="18"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8FC"/>
                    </a:solidFill>
                  </a:tcPr>
                </a:tc>
                <a:extLst>
                  <a:ext uri="{0D108BD9-81ED-4DB2-BD59-A6C34878D82A}">
                    <a16:rowId xmlns:a16="http://schemas.microsoft.com/office/drawing/2014/main" val="10000"/>
                  </a:ext>
                </a:extLst>
              </a:tr>
              <a:tr h="365919">
                <a:tc>
                  <a:txBody>
                    <a:bodyPr/>
                    <a:lstStyle>
                      <a:lvl1pPr>
                        <a:buFont typeface="Verdana" panose="020B0604030504040204" pitchFamily="34" charset="0"/>
                        <a:defRPr sz="2800">
                          <a:solidFill>
                            <a:schemeClr val="tx1"/>
                          </a:solidFill>
                          <a:latin typeface="Sans-PS" pitchFamily="65" charset="0"/>
                        </a:defRPr>
                      </a:lvl1pPr>
                      <a:lvl2pPr marL="457200">
                        <a:spcBef>
                          <a:spcPts val="638"/>
                        </a:spcBef>
                        <a:buFont typeface="Verdana" panose="020B0604030504040204" pitchFamily="34" charset="0"/>
                        <a:defRPr sz="2400">
                          <a:solidFill>
                            <a:schemeClr val="tx1"/>
                          </a:solidFill>
                          <a:latin typeface="Sans-PS" pitchFamily="65" charset="0"/>
                        </a:defRPr>
                      </a:lvl2pPr>
                      <a:lvl3pPr marL="914400">
                        <a:spcBef>
                          <a:spcPts val="550"/>
                        </a:spcBef>
                        <a:buFont typeface="Verdana" panose="020B0604030504040204" pitchFamily="34" charset="0"/>
                        <a:defRPr sz="2000">
                          <a:solidFill>
                            <a:schemeClr val="tx1"/>
                          </a:solidFill>
                          <a:latin typeface="Sans-PS" pitchFamily="65" charset="0"/>
                        </a:defRPr>
                      </a:lvl3pPr>
                      <a:lvl4pPr marL="1371600">
                        <a:spcBef>
                          <a:spcPts val="450"/>
                        </a:spcBef>
                        <a:buFont typeface="Verdana" panose="020B0604030504040204" pitchFamily="34" charset="0"/>
                        <a:defRPr>
                          <a:solidFill>
                            <a:schemeClr val="tx1"/>
                          </a:solidFill>
                          <a:latin typeface="Sans-PS" pitchFamily="65" charset="0"/>
                        </a:defRPr>
                      </a:lvl4pPr>
                      <a:lvl5pPr marL="1828800">
                        <a:spcBef>
                          <a:spcPts val="450"/>
                        </a:spcBef>
                        <a:buFont typeface="Verdana" panose="020B0604030504040204" pitchFamily="34" charset="0"/>
                        <a:defRPr>
                          <a:solidFill>
                            <a:schemeClr val="tx1"/>
                          </a:solidFill>
                          <a:latin typeface="Sans-PS" pitchFamily="65" charset="0"/>
                        </a:defRPr>
                      </a:lvl5pPr>
                      <a:lvl6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6pPr>
                      <a:lvl7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7pPr>
                      <a:lvl8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8pPr>
                      <a:lvl9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en-US" sz="2400" b="0" i="0" u="none" strike="noStrike" cap="none" normalizeH="0" baseline="0" smtClean="0">
                          <a:ln>
                            <a:noFill/>
                          </a:ln>
                          <a:solidFill>
                            <a:srgbClr val="26699F"/>
                          </a:solidFill>
                          <a:effectLst/>
                          <a:latin typeface="Times New Roman" panose="02020603050405020304" pitchFamily="18" charset="0"/>
                          <a:cs typeface="Times New Roman" panose="02020603050405020304" pitchFamily="18" charset="0"/>
                        </a:rPr>
                        <a:t>Слово 1</a:t>
                      </a:r>
                      <a:endParaRPr kumimoji="0" lang="en-GB" altLang="en-US" sz="2400" b="0" i="0" u="none" strike="noStrike" cap="none" normalizeH="0" baseline="0" smtClean="0">
                        <a:ln>
                          <a:noFill/>
                        </a:ln>
                        <a:solidFill>
                          <a:srgbClr val="26699F"/>
                        </a:solidFill>
                        <a:effectLst/>
                        <a:latin typeface="Times New Roman" panose="02020603050405020304" pitchFamily="18" charset="0"/>
                        <a:cs typeface="Times New Roman" panose="02020603050405020304" pitchFamily="18"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8FC"/>
                    </a:solidFill>
                  </a:tcPr>
                </a:tc>
                <a:tc>
                  <a:txBody>
                    <a:bodyPr/>
                    <a:lstStyle>
                      <a:lvl1pPr>
                        <a:buFont typeface="Verdana" panose="020B0604030504040204" pitchFamily="34" charset="0"/>
                        <a:tabLst>
                          <a:tab pos="457200" algn="l"/>
                          <a:tab pos="2636838" algn="ctr"/>
                          <a:tab pos="5273675" algn="r"/>
                        </a:tabLst>
                        <a:defRPr sz="2800">
                          <a:solidFill>
                            <a:schemeClr val="tx1"/>
                          </a:solidFill>
                          <a:latin typeface="Sans-PS" pitchFamily="65" charset="0"/>
                        </a:defRPr>
                      </a:lvl1pPr>
                      <a:lvl2pPr marL="457200">
                        <a:spcBef>
                          <a:spcPts val="638"/>
                        </a:spcBef>
                        <a:buFont typeface="Verdana" panose="020B0604030504040204" pitchFamily="34" charset="0"/>
                        <a:tabLst>
                          <a:tab pos="457200" algn="l"/>
                          <a:tab pos="2636838" algn="ctr"/>
                          <a:tab pos="5273675" algn="r"/>
                        </a:tabLst>
                        <a:defRPr sz="2400">
                          <a:solidFill>
                            <a:schemeClr val="tx1"/>
                          </a:solidFill>
                          <a:latin typeface="Sans-PS" pitchFamily="65" charset="0"/>
                        </a:defRPr>
                      </a:lvl2pPr>
                      <a:lvl3pPr marL="914400">
                        <a:spcBef>
                          <a:spcPts val="550"/>
                        </a:spcBef>
                        <a:buFont typeface="Verdana" panose="020B0604030504040204" pitchFamily="34" charset="0"/>
                        <a:tabLst>
                          <a:tab pos="457200" algn="l"/>
                          <a:tab pos="2636838" algn="ctr"/>
                          <a:tab pos="5273675" algn="r"/>
                        </a:tabLst>
                        <a:defRPr sz="2000">
                          <a:solidFill>
                            <a:schemeClr val="tx1"/>
                          </a:solidFill>
                          <a:latin typeface="Sans-PS" pitchFamily="65" charset="0"/>
                        </a:defRPr>
                      </a:lvl3pPr>
                      <a:lvl4pPr marL="1371600">
                        <a:spcBef>
                          <a:spcPts val="450"/>
                        </a:spcBef>
                        <a:buFont typeface="Verdana" panose="020B0604030504040204" pitchFamily="34" charset="0"/>
                        <a:tabLst>
                          <a:tab pos="457200" algn="l"/>
                          <a:tab pos="2636838" algn="ctr"/>
                          <a:tab pos="5273675" algn="r"/>
                        </a:tabLst>
                        <a:defRPr>
                          <a:solidFill>
                            <a:schemeClr val="tx1"/>
                          </a:solidFill>
                          <a:latin typeface="Sans-PS" pitchFamily="65" charset="0"/>
                        </a:defRPr>
                      </a:lvl4pPr>
                      <a:lvl5pPr marL="1828800">
                        <a:spcBef>
                          <a:spcPts val="450"/>
                        </a:spcBef>
                        <a:buFont typeface="Verdana" panose="020B0604030504040204" pitchFamily="34" charset="0"/>
                        <a:tabLst>
                          <a:tab pos="457200" algn="l"/>
                          <a:tab pos="2636838" algn="ctr"/>
                          <a:tab pos="5273675" algn="r"/>
                        </a:tabLst>
                        <a:defRPr>
                          <a:solidFill>
                            <a:schemeClr val="tx1"/>
                          </a:solidFill>
                          <a:latin typeface="Sans-PS" pitchFamily="65" charset="0"/>
                        </a:defRPr>
                      </a:lvl5pPr>
                      <a:lvl6pPr indent="304800" eaLnBrk="0" fontAlgn="base" hangingPunct="0">
                        <a:spcBef>
                          <a:spcPts val="450"/>
                        </a:spcBef>
                        <a:spcAft>
                          <a:spcPct val="0"/>
                        </a:spcAft>
                        <a:buFont typeface="Verdana" panose="020B0604030504040204" pitchFamily="34" charset="0"/>
                        <a:tabLst>
                          <a:tab pos="457200" algn="l"/>
                          <a:tab pos="2636838" algn="ctr"/>
                          <a:tab pos="5273675" algn="r"/>
                        </a:tabLst>
                        <a:defRPr>
                          <a:solidFill>
                            <a:schemeClr val="tx1"/>
                          </a:solidFill>
                          <a:latin typeface="Sans-PS" pitchFamily="65" charset="0"/>
                        </a:defRPr>
                      </a:lvl6pPr>
                      <a:lvl7pPr indent="304800" eaLnBrk="0" fontAlgn="base" hangingPunct="0">
                        <a:spcBef>
                          <a:spcPts val="450"/>
                        </a:spcBef>
                        <a:spcAft>
                          <a:spcPct val="0"/>
                        </a:spcAft>
                        <a:buFont typeface="Verdana" panose="020B0604030504040204" pitchFamily="34" charset="0"/>
                        <a:tabLst>
                          <a:tab pos="457200" algn="l"/>
                          <a:tab pos="2636838" algn="ctr"/>
                          <a:tab pos="5273675" algn="r"/>
                        </a:tabLst>
                        <a:defRPr>
                          <a:solidFill>
                            <a:schemeClr val="tx1"/>
                          </a:solidFill>
                          <a:latin typeface="Sans-PS" pitchFamily="65" charset="0"/>
                        </a:defRPr>
                      </a:lvl7pPr>
                      <a:lvl8pPr indent="304800" eaLnBrk="0" fontAlgn="base" hangingPunct="0">
                        <a:spcBef>
                          <a:spcPts val="450"/>
                        </a:spcBef>
                        <a:spcAft>
                          <a:spcPct val="0"/>
                        </a:spcAft>
                        <a:buFont typeface="Verdana" panose="020B0604030504040204" pitchFamily="34" charset="0"/>
                        <a:tabLst>
                          <a:tab pos="457200" algn="l"/>
                          <a:tab pos="2636838" algn="ctr"/>
                          <a:tab pos="5273675" algn="r"/>
                        </a:tabLst>
                        <a:defRPr>
                          <a:solidFill>
                            <a:schemeClr val="tx1"/>
                          </a:solidFill>
                          <a:latin typeface="Sans-PS" pitchFamily="65" charset="0"/>
                        </a:defRPr>
                      </a:lvl8pPr>
                      <a:lvl9pPr indent="304800" eaLnBrk="0" fontAlgn="base" hangingPunct="0">
                        <a:spcBef>
                          <a:spcPts val="450"/>
                        </a:spcBef>
                        <a:spcAft>
                          <a:spcPct val="0"/>
                        </a:spcAft>
                        <a:buFont typeface="Verdana" panose="020B0604030504040204" pitchFamily="34" charset="0"/>
                        <a:tabLst>
                          <a:tab pos="457200" algn="l"/>
                          <a:tab pos="2636838" algn="ctr"/>
                          <a:tab pos="5273675" algn="r"/>
                        </a:tabLst>
                        <a:defRPr>
                          <a:solidFill>
                            <a:schemeClr val="tx1"/>
                          </a:solidFill>
                          <a:latin typeface="Sans-PS" pitchFamily="65"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636838" algn="ctr"/>
                          <a:tab pos="5273675" algn="r"/>
                        </a:tabLst>
                      </a:pPr>
                      <a:r>
                        <a:rPr kumimoji="0" lang="ru-RU" altLang="en-US" sz="2400" b="0" i="0" u="none" strike="noStrike" cap="none" normalizeH="0" baseline="0" smtClean="0">
                          <a:ln>
                            <a:noFill/>
                          </a:ln>
                          <a:solidFill>
                            <a:srgbClr val="26699F"/>
                          </a:solidFill>
                          <a:effectLst/>
                          <a:latin typeface="Times New Roman" panose="02020603050405020304" pitchFamily="18" charset="0"/>
                          <a:cs typeface="Times New Roman" panose="02020603050405020304" pitchFamily="18" charset="0"/>
                        </a:rPr>
                        <a:t>60</a:t>
                      </a:r>
                      <a:endParaRPr kumimoji="0" lang="en-GB" altLang="en-US" sz="2400" b="0" i="0" u="none" strike="noStrike" cap="none" normalizeH="0" baseline="0" smtClean="0">
                        <a:ln>
                          <a:noFill/>
                        </a:ln>
                        <a:solidFill>
                          <a:srgbClr val="26699F"/>
                        </a:solidFill>
                        <a:effectLst/>
                        <a:latin typeface="Times New Roman" panose="02020603050405020304" pitchFamily="18" charset="0"/>
                        <a:cs typeface="Times New Roman" panose="02020603050405020304" pitchFamily="18"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8FC"/>
                    </a:solidFill>
                  </a:tcPr>
                </a:tc>
                <a:tc>
                  <a:txBody>
                    <a:bodyPr/>
                    <a:lstStyle>
                      <a:lvl1pPr>
                        <a:buFont typeface="Verdana" panose="020B0604030504040204" pitchFamily="34" charset="0"/>
                        <a:defRPr sz="2800">
                          <a:solidFill>
                            <a:schemeClr val="tx1"/>
                          </a:solidFill>
                          <a:latin typeface="Sans-PS" pitchFamily="65" charset="0"/>
                        </a:defRPr>
                      </a:lvl1pPr>
                      <a:lvl2pPr marL="457200">
                        <a:spcBef>
                          <a:spcPts val="638"/>
                        </a:spcBef>
                        <a:buFont typeface="Verdana" panose="020B0604030504040204" pitchFamily="34" charset="0"/>
                        <a:defRPr sz="2400">
                          <a:solidFill>
                            <a:schemeClr val="tx1"/>
                          </a:solidFill>
                          <a:latin typeface="Sans-PS" pitchFamily="65" charset="0"/>
                        </a:defRPr>
                      </a:lvl2pPr>
                      <a:lvl3pPr marL="914400">
                        <a:spcBef>
                          <a:spcPts val="550"/>
                        </a:spcBef>
                        <a:buFont typeface="Verdana" panose="020B0604030504040204" pitchFamily="34" charset="0"/>
                        <a:defRPr sz="2000">
                          <a:solidFill>
                            <a:schemeClr val="tx1"/>
                          </a:solidFill>
                          <a:latin typeface="Sans-PS" pitchFamily="65" charset="0"/>
                        </a:defRPr>
                      </a:lvl3pPr>
                      <a:lvl4pPr marL="1371600">
                        <a:spcBef>
                          <a:spcPts val="450"/>
                        </a:spcBef>
                        <a:buFont typeface="Verdana" panose="020B0604030504040204" pitchFamily="34" charset="0"/>
                        <a:defRPr>
                          <a:solidFill>
                            <a:schemeClr val="tx1"/>
                          </a:solidFill>
                          <a:latin typeface="Sans-PS" pitchFamily="65" charset="0"/>
                        </a:defRPr>
                      </a:lvl4pPr>
                      <a:lvl5pPr marL="1828800">
                        <a:spcBef>
                          <a:spcPts val="450"/>
                        </a:spcBef>
                        <a:buFont typeface="Verdana" panose="020B0604030504040204" pitchFamily="34" charset="0"/>
                        <a:defRPr>
                          <a:solidFill>
                            <a:schemeClr val="tx1"/>
                          </a:solidFill>
                          <a:latin typeface="Sans-PS" pitchFamily="65" charset="0"/>
                        </a:defRPr>
                      </a:lvl5pPr>
                      <a:lvl6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6pPr>
                      <a:lvl7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7pPr>
                      <a:lvl8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8pPr>
                      <a:lvl9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en-US" sz="2400" b="0" i="0" u="none" strike="noStrike" cap="none" normalizeH="0" baseline="0" dirty="0" smtClean="0">
                          <a:ln>
                            <a:noFill/>
                          </a:ln>
                          <a:solidFill>
                            <a:srgbClr val="26699F"/>
                          </a:solidFill>
                          <a:effectLst/>
                          <a:latin typeface="Times New Roman" panose="02020603050405020304" pitchFamily="18" charset="0"/>
                          <a:cs typeface="Times New Roman" panose="02020603050405020304" pitchFamily="18" charset="0"/>
                        </a:rPr>
                        <a:t>9</a:t>
                      </a:r>
                      <a:endParaRPr kumimoji="0" lang="en-GB" altLang="en-US" sz="2400" b="0" i="0" u="none" strike="noStrike" cap="none" normalizeH="0" baseline="0" dirty="0" smtClean="0">
                        <a:ln>
                          <a:noFill/>
                        </a:ln>
                        <a:solidFill>
                          <a:srgbClr val="26699F"/>
                        </a:solidFill>
                        <a:effectLst/>
                        <a:latin typeface="Times New Roman" panose="02020603050405020304" pitchFamily="18" charset="0"/>
                        <a:cs typeface="Times New Roman" panose="02020603050405020304" pitchFamily="18"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8FC"/>
                    </a:solidFill>
                  </a:tcPr>
                </a:tc>
                <a:extLst>
                  <a:ext uri="{0D108BD9-81ED-4DB2-BD59-A6C34878D82A}">
                    <a16:rowId xmlns:a16="http://schemas.microsoft.com/office/drawing/2014/main" val="10001"/>
                  </a:ext>
                </a:extLst>
              </a:tr>
              <a:tr h="365919">
                <a:tc>
                  <a:txBody>
                    <a:bodyPr/>
                    <a:lstStyle>
                      <a:lvl1pPr>
                        <a:buFont typeface="Verdana" panose="020B0604030504040204" pitchFamily="34" charset="0"/>
                        <a:defRPr sz="2800">
                          <a:solidFill>
                            <a:schemeClr val="tx1"/>
                          </a:solidFill>
                          <a:latin typeface="Sans-PS" pitchFamily="65" charset="0"/>
                        </a:defRPr>
                      </a:lvl1pPr>
                      <a:lvl2pPr marL="457200">
                        <a:spcBef>
                          <a:spcPts val="638"/>
                        </a:spcBef>
                        <a:buFont typeface="Verdana" panose="020B0604030504040204" pitchFamily="34" charset="0"/>
                        <a:defRPr sz="2400">
                          <a:solidFill>
                            <a:schemeClr val="tx1"/>
                          </a:solidFill>
                          <a:latin typeface="Sans-PS" pitchFamily="65" charset="0"/>
                        </a:defRPr>
                      </a:lvl2pPr>
                      <a:lvl3pPr marL="914400">
                        <a:spcBef>
                          <a:spcPts val="550"/>
                        </a:spcBef>
                        <a:buFont typeface="Verdana" panose="020B0604030504040204" pitchFamily="34" charset="0"/>
                        <a:defRPr sz="2000">
                          <a:solidFill>
                            <a:schemeClr val="tx1"/>
                          </a:solidFill>
                          <a:latin typeface="Sans-PS" pitchFamily="65" charset="0"/>
                        </a:defRPr>
                      </a:lvl3pPr>
                      <a:lvl4pPr marL="1371600">
                        <a:spcBef>
                          <a:spcPts val="450"/>
                        </a:spcBef>
                        <a:buFont typeface="Verdana" panose="020B0604030504040204" pitchFamily="34" charset="0"/>
                        <a:defRPr>
                          <a:solidFill>
                            <a:schemeClr val="tx1"/>
                          </a:solidFill>
                          <a:latin typeface="Sans-PS" pitchFamily="65" charset="0"/>
                        </a:defRPr>
                      </a:lvl4pPr>
                      <a:lvl5pPr marL="1828800">
                        <a:spcBef>
                          <a:spcPts val="450"/>
                        </a:spcBef>
                        <a:buFont typeface="Verdana" panose="020B0604030504040204" pitchFamily="34" charset="0"/>
                        <a:defRPr>
                          <a:solidFill>
                            <a:schemeClr val="tx1"/>
                          </a:solidFill>
                          <a:latin typeface="Sans-PS" pitchFamily="65" charset="0"/>
                        </a:defRPr>
                      </a:lvl5pPr>
                      <a:lvl6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6pPr>
                      <a:lvl7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7pPr>
                      <a:lvl8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8pPr>
                      <a:lvl9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en-US" sz="2400" b="0" i="0" u="none" strike="noStrike" cap="none" normalizeH="0" baseline="0" dirty="0" smtClean="0">
                          <a:ln>
                            <a:noFill/>
                          </a:ln>
                          <a:solidFill>
                            <a:srgbClr val="26699F"/>
                          </a:solidFill>
                          <a:effectLst/>
                          <a:latin typeface="Sans-PS" pitchFamily="65" charset="0"/>
                        </a:rPr>
                        <a:t>Слово 2</a:t>
                      </a:r>
                      <a:endParaRPr kumimoji="0" lang="en-GB" altLang="en-US" sz="2400" b="0" i="0" u="none" strike="noStrike" cap="none" normalizeH="0" baseline="0" dirty="0" smtClean="0">
                        <a:ln>
                          <a:noFill/>
                        </a:ln>
                        <a:solidFill>
                          <a:srgbClr val="26699F"/>
                        </a:solidFill>
                        <a:effectLst/>
                        <a:latin typeface="Times New Roman" panose="02020603050405020304" pitchFamily="18" charset="0"/>
                        <a:cs typeface="Times New Roman" panose="02020603050405020304" pitchFamily="18"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8FC"/>
                    </a:solidFill>
                  </a:tcPr>
                </a:tc>
                <a:tc>
                  <a:txBody>
                    <a:bodyPr/>
                    <a:lstStyle>
                      <a:lvl1pPr>
                        <a:buFont typeface="Verdana" panose="020B0604030504040204" pitchFamily="34" charset="0"/>
                        <a:tabLst>
                          <a:tab pos="717550" algn="ctr"/>
                        </a:tabLst>
                        <a:defRPr sz="2800">
                          <a:solidFill>
                            <a:schemeClr val="tx1"/>
                          </a:solidFill>
                          <a:latin typeface="Sans-PS" pitchFamily="65" charset="0"/>
                        </a:defRPr>
                      </a:lvl1pPr>
                      <a:lvl2pPr marL="457200">
                        <a:spcBef>
                          <a:spcPts val="638"/>
                        </a:spcBef>
                        <a:buFont typeface="Verdana" panose="020B0604030504040204" pitchFamily="34" charset="0"/>
                        <a:tabLst>
                          <a:tab pos="717550" algn="ctr"/>
                        </a:tabLst>
                        <a:defRPr sz="2400">
                          <a:solidFill>
                            <a:schemeClr val="tx1"/>
                          </a:solidFill>
                          <a:latin typeface="Sans-PS" pitchFamily="65" charset="0"/>
                        </a:defRPr>
                      </a:lvl2pPr>
                      <a:lvl3pPr marL="914400">
                        <a:spcBef>
                          <a:spcPts val="550"/>
                        </a:spcBef>
                        <a:buFont typeface="Verdana" panose="020B0604030504040204" pitchFamily="34" charset="0"/>
                        <a:tabLst>
                          <a:tab pos="717550" algn="ctr"/>
                        </a:tabLst>
                        <a:defRPr sz="2000">
                          <a:solidFill>
                            <a:schemeClr val="tx1"/>
                          </a:solidFill>
                          <a:latin typeface="Sans-PS" pitchFamily="65" charset="0"/>
                        </a:defRPr>
                      </a:lvl3pPr>
                      <a:lvl4pPr marL="1371600">
                        <a:spcBef>
                          <a:spcPts val="450"/>
                        </a:spcBef>
                        <a:buFont typeface="Verdana" panose="020B0604030504040204" pitchFamily="34" charset="0"/>
                        <a:tabLst>
                          <a:tab pos="717550" algn="ctr"/>
                        </a:tabLst>
                        <a:defRPr>
                          <a:solidFill>
                            <a:schemeClr val="tx1"/>
                          </a:solidFill>
                          <a:latin typeface="Sans-PS" pitchFamily="65" charset="0"/>
                        </a:defRPr>
                      </a:lvl4pPr>
                      <a:lvl5pPr marL="1828800">
                        <a:spcBef>
                          <a:spcPts val="450"/>
                        </a:spcBef>
                        <a:buFont typeface="Verdana" panose="020B0604030504040204" pitchFamily="34" charset="0"/>
                        <a:tabLst>
                          <a:tab pos="717550" algn="ctr"/>
                        </a:tabLst>
                        <a:defRPr>
                          <a:solidFill>
                            <a:schemeClr val="tx1"/>
                          </a:solidFill>
                          <a:latin typeface="Sans-PS" pitchFamily="65" charset="0"/>
                        </a:defRPr>
                      </a:lvl5pPr>
                      <a:lvl6pPr indent="304800" eaLnBrk="0" fontAlgn="base" hangingPunct="0">
                        <a:spcBef>
                          <a:spcPts val="450"/>
                        </a:spcBef>
                        <a:spcAft>
                          <a:spcPct val="0"/>
                        </a:spcAft>
                        <a:buFont typeface="Verdana" panose="020B0604030504040204" pitchFamily="34" charset="0"/>
                        <a:tabLst>
                          <a:tab pos="717550" algn="ctr"/>
                        </a:tabLst>
                        <a:defRPr>
                          <a:solidFill>
                            <a:schemeClr val="tx1"/>
                          </a:solidFill>
                          <a:latin typeface="Sans-PS" pitchFamily="65" charset="0"/>
                        </a:defRPr>
                      </a:lvl6pPr>
                      <a:lvl7pPr indent="304800" eaLnBrk="0" fontAlgn="base" hangingPunct="0">
                        <a:spcBef>
                          <a:spcPts val="450"/>
                        </a:spcBef>
                        <a:spcAft>
                          <a:spcPct val="0"/>
                        </a:spcAft>
                        <a:buFont typeface="Verdana" panose="020B0604030504040204" pitchFamily="34" charset="0"/>
                        <a:tabLst>
                          <a:tab pos="717550" algn="ctr"/>
                        </a:tabLst>
                        <a:defRPr>
                          <a:solidFill>
                            <a:schemeClr val="tx1"/>
                          </a:solidFill>
                          <a:latin typeface="Sans-PS" pitchFamily="65" charset="0"/>
                        </a:defRPr>
                      </a:lvl7pPr>
                      <a:lvl8pPr indent="304800" eaLnBrk="0" fontAlgn="base" hangingPunct="0">
                        <a:spcBef>
                          <a:spcPts val="450"/>
                        </a:spcBef>
                        <a:spcAft>
                          <a:spcPct val="0"/>
                        </a:spcAft>
                        <a:buFont typeface="Verdana" panose="020B0604030504040204" pitchFamily="34" charset="0"/>
                        <a:tabLst>
                          <a:tab pos="717550" algn="ctr"/>
                        </a:tabLst>
                        <a:defRPr>
                          <a:solidFill>
                            <a:schemeClr val="tx1"/>
                          </a:solidFill>
                          <a:latin typeface="Sans-PS" pitchFamily="65" charset="0"/>
                        </a:defRPr>
                      </a:lvl8pPr>
                      <a:lvl9pPr indent="304800" eaLnBrk="0" fontAlgn="base" hangingPunct="0">
                        <a:spcBef>
                          <a:spcPts val="450"/>
                        </a:spcBef>
                        <a:spcAft>
                          <a:spcPct val="0"/>
                        </a:spcAft>
                        <a:buFont typeface="Verdana" panose="020B0604030504040204" pitchFamily="34" charset="0"/>
                        <a:tabLst>
                          <a:tab pos="717550" algn="ctr"/>
                        </a:tabLst>
                        <a:defRPr>
                          <a:solidFill>
                            <a:schemeClr val="tx1"/>
                          </a:solidFill>
                          <a:latin typeface="Sans-PS" pitchFamily="65"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717550" algn="ctr"/>
                        </a:tabLst>
                      </a:pPr>
                      <a:r>
                        <a:rPr kumimoji="0" lang="ru-RU" altLang="en-US" sz="2400" b="0" i="0" u="none" strike="noStrike" cap="none" normalizeH="0" baseline="0" smtClean="0">
                          <a:ln>
                            <a:noFill/>
                          </a:ln>
                          <a:solidFill>
                            <a:srgbClr val="26699F"/>
                          </a:solidFill>
                          <a:effectLst/>
                          <a:latin typeface="Times New Roman" panose="02020603050405020304" pitchFamily="18" charset="0"/>
                          <a:cs typeface="Times New Roman" panose="02020603050405020304" pitchFamily="18" charset="0"/>
                        </a:rPr>
                        <a:t>500</a:t>
                      </a:r>
                      <a:endParaRPr kumimoji="0" lang="en-GB" altLang="en-US" sz="2400" b="0" i="0" u="none" strike="noStrike" cap="none" normalizeH="0" baseline="0" smtClean="0">
                        <a:ln>
                          <a:noFill/>
                        </a:ln>
                        <a:solidFill>
                          <a:srgbClr val="26699F"/>
                        </a:solidFill>
                        <a:effectLst/>
                        <a:latin typeface="Times New Roman" panose="02020603050405020304" pitchFamily="18" charset="0"/>
                        <a:cs typeface="Times New Roman" panose="02020603050405020304" pitchFamily="18"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8FC"/>
                    </a:solidFill>
                  </a:tcPr>
                </a:tc>
                <a:tc>
                  <a:txBody>
                    <a:bodyPr/>
                    <a:lstStyle>
                      <a:lvl1pPr>
                        <a:buFont typeface="Verdana" panose="020B0604030504040204" pitchFamily="34" charset="0"/>
                        <a:defRPr sz="2800">
                          <a:solidFill>
                            <a:schemeClr val="tx1"/>
                          </a:solidFill>
                          <a:latin typeface="Sans-PS" pitchFamily="65" charset="0"/>
                        </a:defRPr>
                      </a:lvl1pPr>
                      <a:lvl2pPr marL="457200">
                        <a:spcBef>
                          <a:spcPts val="638"/>
                        </a:spcBef>
                        <a:buFont typeface="Verdana" panose="020B0604030504040204" pitchFamily="34" charset="0"/>
                        <a:defRPr sz="2400">
                          <a:solidFill>
                            <a:schemeClr val="tx1"/>
                          </a:solidFill>
                          <a:latin typeface="Sans-PS" pitchFamily="65" charset="0"/>
                        </a:defRPr>
                      </a:lvl2pPr>
                      <a:lvl3pPr marL="914400">
                        <a:spcBef>
                          <a:spcPts val="550"/>
                        </a:spcBef>
                        <a:buFont typeface="Verdana" panose="020B0604030504040204" pitchFamily="34" charset="0"/>
                        <a:defRPr sz="2000">
                          <a:solidFill>
                            <a:schemeClr val="tx1"/>
                          </a:solidFill>
                          <a:latin typeface="Sans-PS" pitchFamily="65" charset="0"/>
                        </a:defRPr>
                      </a:lvl3pPr>
                      <a:lvl4pPr marL="1371600">
                        <a:spcBef>
                          <a:spcPts val="450"/>
                        </a:spcBef>
                        <a:buFont typeface="Verdana" panose="020B0604030504040204" pitchFamily="34" charset="0"/>
                        <a:defRPr>
                          <a:solidFill>
                            <a:schemeClr val="tx1"/>
                          </a:solidFill>
                          <a:latin typeface="Sans-PS" pitchFamily="65" charset="0"/>
                        </a:defRPr>
                      </a:lvl4pPr>
                      <a:lvl5pPr marL="1828800">
                        <a:spcBef>
                          <a:spcPts val="450"/>
                        </a:spcBef>
                        <a:buFont typeface="Verdana" panose="020B0604030504040204" pitchFamily="34" charset="0"/>
                        <a:defRPr>
                          <a:solidFill>
                            <a:schemeClr val="tx1"/>
                          </a:solidFill>
                          <a:latin typeface="Sans-PS" pitchFamily="65" charset="0"/>
                        </a:defRPr>
                      </a:lvl5pPr>
                      <a:lvl6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6pPr>
                      <a:lvl7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7pPr>
                      <a:lvl8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8pPr>
                      <a:lvl9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en-US" sz="2400" b="0" i="0" u="none" strike="noStrike" cap="none" normalizeH="0" baseline="0" dirty="0" smtClean="0">
                          <a:ln>
                            <a:noFill/>
                          </a:ln>
                          <a:solidFill>
                            <a:srgbClr val="26699F"/>
                          </a:solidFill>
                          <a:effectLst/>
                          <a:latin typeface="Times New Roman" panose="02020603050405020304" pitchFamily="18" charset="0"/>
                          <a:cs typeface="Times New Roman" panose="02020603050405020304" pitchFamily="18" charset="0"/>
                        </a:rPr>
                        <a:t>76</a:t>
                      </a:r>
                      <a:endParaRPr kumimoji="0" lang="en-GB" altLang="en-US" sz="2400" b="0" i="0" u="none" strike="noStrike" cap="none" normalizeH="0" baseline="0" dirty="0" smtClean="0">
                        <a:ln>
                          <a:noFill/>
                        </a:ln>
                        <a:solidFill>
                          <a:srgbClr val="26699F"/>
                        </a:solidFill>
                        <a:effectLst/>
                        <a:latin typeface="Times New Roman" panose="02020603050405020304" pitchFamily="18" charset="0"/>
                        <a:cs typeface="Times New Roman" panose="02020603050405020304" pitchFamily="18"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8FC"/>
                    </a:solidFill>
                  </a:tcPr>
                </a:tc>
                <a:extLst>
                  <a:ext uri="{0D108BD9-81ED-4DB2-BD59-A6C34878D82A}">
                    <a16:rowId xmlns:a16="http://schemas.microsoft.com/office/drawing/2014/main" val="10002"/>
                  </a:ext>
                </a:extLst>
              </a:tr>
              <a:tr h="365919">
                <a:tc>
                  <a:txBody>
                    <a:bodyPr/>
                    <a:lstStyle>
                      <a:lvl1pPr>
                        <a:buFont typeface="Verdana" panose="020B0604030504040204" pitchFamily="34" charset="0"/>
                        <a:defRPr sz="2800">
                          <a:solidFill>
                            <a:schemeClr val="tx1"/>
                          </a:solidFill>
                          <a:latin typeface="Sans-PS" pitchFamily="65" charset="0"/>
                        </a:defRPr>
                      </a:lvl1pPr>
                      <a:lvl2pPr marL="457200">
                        <a:spcBef>
                          <a:spcPts val="638"/>
                        </a:spcBef>
                        <a:buFont typeface="Verdana" panose="020B0604030504040204" pitchFamily="34" charset="0"/>
                        <a:defRPr sz="2400">
                          <a:solidFill>
                            <a:schemeClr val="tx1"/>
                          </a:solidFill>
                          <a:latin typeface="Sans-PS" pitchFamily="65" charset="0"/>
                        </a:defRPr>
                      </a:lvl2pPr>
                      <a:lvl3pPr marL="914400">
                        <a:spcBef>
                          <a:spcPts val="550"/>
                        </a:spcBef>
                        <a:buFont typeface="Verdana" panose="020B0604030504040204" pitchFamily="34" charset="0"/>
                        <a:defRPr sz="2000">
                          <a:solidFill>
                            <a:schemeClr val="tx1"/>
                          </a:solidFill>
                          <a:latin typeface="Sans-PS" pitchFamily="65" charset="0"/>
                        </a:defRPr>
                      </a:lvl3pPr>
                      <a:lvl4pPr marL="1371600">
                        <a:spcBef>
                          <a:spcPts val="450"/>
                        </a:spcBef>
                        <a:buFont typeface="Verdana" panose="020B0604030504040204" pitchFamily="34" charset="0"/>
                        <a:defRPr>
                          <a:solidFill>
                            <a:schemeClr val="tx1"/>
                          </a:solidFill>
                          <a:latin typeface="Sans-PS" pitchFamily="65" charset="0"/>
                        </a:defRPr>
                      </a:lvl4pPr>
                      <a:lvl5pPr marL="1828800">
                        <a:spcBef>
                          <a:spcPts val="450"/>
                        </a:spcBef>
                        <a:buFont typeface="Verdana" panose="020B0604030504040204" pitchFamily="34" charset="0"/>
                        <a:defRPr>
                          <a:solidFill>
                            <a:schemeClr val="tx1"/>
                          </a:solidFill>
                          <a:latin typeface="Sans-PS" pitchFamily="65" charset="0"/>
                        </a:defRPr>
                      </a:lvl5pPr>
                      <a:lvl6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6pPr>
                      <a:lvl7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7pPr>
                      <a:lvl8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8pPr>
                      <a:lvl9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en-US" sz="2400" b="0" i="0" u="none" strike="noStrike" cap="none" normalizeH="0" baseline="0" smtClean="0">
                          <a:ln>
                            <a:noFill/>
                          </a:ln>
                          <a:solidFill>
                            <a:srgbClr val="26699F"/>
                          </a:solidFill>
                          <a:effectLst/>
                          <a:latin typeface="Sans-PS" pitchFamily="65" charset="0"/>
                        </a:rPr>
                        <a:t>Слово 3</a:t>
                      </a:r>
                      <a:endParaRPr kumimoji="0" lang="en-GB" altLang="en-US" sz="2400" b="0" i="0" u="none" strike="noStrike" cap="none" normalizeH="0" baseline="0" smtClean="0">
                        <a:ln>
                          <a:noFill/>
                        </a:ln>
                        <a:solidFill>
                          <a:srgbClr val="26699F"/>
                        </a:solidFill>
                        <a:effectLst/>
                        <a:latin typeface="Times New Roman" panose="02020603050405020304" pitchFamily="18" charset="0"/>
                        <a:cs typeface="Times New Roman" panose="02020603050405020304" pitchFamily="18"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8FC"/>
                    </a:solidFill>
                  </a:tcPr>
                </a:tc>
                <a:tc>
                  <a:txBody>
                    <a:bodyPr/>
                    <a:lstStyle>
                      <a:lvl1pPr>
                        <a:buFont typeface="Verdana" panose="020B0604030504040204" pitchFamily="34" charset="0"/>
                        <a:defRPr sz="2800">
                          <a:solidFill>
                            <a:schemeClr val="tx1"/>
                          </a:solidFill>
                          <a:latin typeface="Sans-PS" pitchFamily="65" charset="0"/>
                        </a:defRPr>
                      </a:lvl1pPr>
                      <a:lvl2pPr marL="457200">
                        <a:spcBef>
                          <a:spcPts val="638"/>
                        </a:spcBef>
                        <a:buFont typeface="Verdana" panose="020B0604030504040204" pitchFamily="34" charset="0"/>
                        <a:defRPr sz="2400">
                          <a:solidFill>
                            <a:schemeClr val="tx1"/>
                          </a:solidFill>
                          <a:latin typeface="Sans-PS" pitchFamily="65" charset="0"/>
                        </a:defRPr>
                      </a:lvl2pPr>
                      <a:lvl3pPr marL="914400">
                        <a:spcBef>
                          <a:spcPts val="550"/>
                        </a:spcBef>
                        <a:buFont typeface="Verdana" panose="020B0604030504040204" pitchFamily="34" charset="0"/>
                        <a:defRPr sz="2000">
                          <a:solidFill>
                            <a:schemeClr val="tx1"/>
                          </a:solidFill>
                          <a:latin typeface="Sans-PS" pitchFamily="65" charset="0"/>
                        </a:defRPr>
                      </a:lvl3pPr>
                      <a:lvl4pPr marL="1371600">
                        <a:spcBef>
                          <a:spcPts val="450"/>
                        </a:spcBef>
                        <a:buFont typeface="Verdana" panose="020B0604030504040204" pitchFamily="34" charset="0"/>
                        <a:defRPr>
                          <a:solidFill>
                            <a:schemeClr val="tx1"/>
                          </a:solidFill>
                          <a:latin typeface="Sans-PS" pitchFamily="65" charset="0"/>
                        </a:defRPr>
                      </a:lvl4pPr>
                      <a:lvl5pPr marL="1828800">
                        <a:spcBef>
                          <a:spcPts val="450"/>
                        </a:spcBef>
                        <a:buFont typeface="Verdana" panose="020B0604030504040204" pitchFamily="34" charset="0"/>
                        <a:defRPr>
                          <a:solidFill>
                            <a:schemeClr val="tx1"/>
                          </a:solidFill>
                          <a:latin typeface="Sans-PS" pitchFamily="65" charset="0"/>
                        </a:defRPr>
                      </a:lvl5pPr>
                      <a:lvl6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6pPr>
                      <a:lvl7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7pPr>
                      <a:lvl8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8pPr>
                      <a:lvl9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en-US" sz="2400" b="0" i="0" u="none" strike="noStrike" cap="none" normalizeH="0" baseline="0" smtClean="0">
                          <a:ln>
                            <a:noFill/>
                          </a:ln>
                          <a:solidFill>
                            <a:srgbClr val="26699F"/>
                          </a:solidFill>
                          <a:effectLst/>
                          <a:latin typeface="Times New Roman" panose="02020603050405020304" pitchFamily="18" charset="0"/>
                          <a:cs typeface="Times New Roman" panose="02020603050405020304" pitchFamily="18" charset="0"/>
                        </a:rPr>
                        <a:t>124</a:t>
                      </a:r>
                      <a:endParaRPr kumimoji="0" lang="en-GB" altLang="en-US" sz="2400" b="0" i="0" u="none" strike="noStrike" cap="none" normalizeH="0" baseline="0" smtClean="0">
                        <a:ln>
                          <a:noFill/>
                        </a:ln>
                        <a:solidFill>
                          <a:srgbClr val="26699F"/>
                        </a:solidFill>
                        <a:effectLst/>
                        <a:latin typeface="Times New Roman" panose="02020603050405020304" pitchFamily="18" charset="0"/>
                        <a:cs typeface="Times New Roman" panose="02020603050405020304" pitchFamily="18"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8FC"/>
                    </a:solidFill>
                  </a:tcPr>
                </a:tc>
                <a:tc>
                  <a:txBody>
                    <a:bodyPr/>
                    <a:lstStyle>
                      <a:lvl1pPr>
                        <a:buFont typeface="Verdana" panose="020B0604030504040204" pitchFamily="34" charset="0"/>
                        <a:defRPr sz="2800">
                          <a:solidFill>
                            <a:schemeClr val="tx1"/>
                          </a:solidFill>
                          <a:latin typeface="Sans-PS" pitchFamily="65" charset="0"/>
                        </a:defRPr>
                      </a:lvl1pPr>
                      <a:lvl2pPr marL="457200">
                        <a:spcBef>
                          <a:spcPts val="638"/>
                        </a:spcBef>
                        <a:buFont typeface="Verdana" panose="020B0604030504040204" pitchFamily="34" charset="0"/>
                        <a:defRPr sz="2400">
                          <a:solidFill>
                            <a:schemeClr val="tx1"/>
                          </a:solidFill>
                          <a:latin typeface="Sans-PS" pitchFamily="65" charset="0"/>
                        </a:defRPr>
                      </a:lvl2pPr>
                      <a:lvl3pPr marL="914400">
                        <a:spcBef>
                          <a:spcPts val="550"/>
                        </a:spcBef>
                        <a:buFont typeface="Verdana" panose="020B0604030504040204" pitchFamily="34" charset="0"/>
                        <a:defRPr sz="2000">
                          <a:solidFill>
                            <a:schemeClr val="tx1"/>
                          </a:solidFill>
                          <a:latin typeface="Sans-PS" pitchFamily="65" charset="0"/>
                        </a:defRPr>
                      </a:lvl3pPr>
                      <a:lvl4pPr marL="1371600">
                        <a:spcBef>
                          <a:spcPts val="450"/>
                        </a:spcBef>
                        <a:buFont typeface="Verdana" panose="020B0604030504040204" pitchFamily="34" charset="0"/>
                        <a:defRPr>
                          <a:solidFill>
                            <a:schemeClr val="tx1"/>
                          </a:solidFill>
                          <a:latin typeface="Sans-PS" pitchFamily="65" charset="0"/>
                        </a:defRPr>
                      </a:lvl4pPr>
                      <a:lvl5pPr marL="1828800">
                        <a:spcBef>
                          <a:spcPts val="450"/>
                        </a:spcBef>
                        <a:buFont typeface="Verdana" panose="020B0604030504040204" pitchFamily="34" charset="0"/>
                        <a:defRPr>
                          <a:solidFill>
                            <a:schemeClr val="tx1"/>
                          </a:solidFill>
                          <a:latin typeface="Sans-PS" pitchFamily="65" charset="0"/>
                        </a:defRPr>
                      </a:lvl5pPr>
                      <a:lvl6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6pPr>
                      <a:lvl7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7pPr>
                      <a:lvl8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8pPr>
                      <a:lvl9pPr indent="304800" eaLnBrk="0" fontAlgn="base" hangingPunct="0">
                        <a:spcBef>
                          <a:spcPts val="450"/>
                        </a:spcBef>
                        <a:spcAft>
                          <a:spcPct val="0"/>
                        </a:spcAft>
                        <a:buFont typeface="Verdana" panose="020B0604030504040204" pitchFamily="34" charset="0"/>
                        <a:defRPr>
                          <a:solidFill>
                            <a:schemeClr val="tx1"/>
                          </a:solidFill>
                          <a:latin typeface="Sans-PS" pitchFamily="65"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en-US" sz="2400" b="0" i="0" u="none" strike="noStrike" cap="none" normalizeH="0" baseline="0" dirty="0" smtClean="0">
                          <a:ln>
                            <a:noFill/>
                          </a:ln>
                          <a:solidFill>
                            <a:srgbClr val="26699F"/>
                          </a:solidFill>
                          <a:effectLst/>
                          <a:latin typeface="Times New Roman" panose="02020603050405020304" pitchFamily="18" charset="0"/>
                          <a:cs typeface="Times New Roman" panose="02020603050405020304" pitchFamily="18" charset="0"/>
                        </a:rPr>
                        <a:t>20</a:t>
                      </a:r>
                      <a:endParaRPr kumimoji="0" lang="en-GB" altLang="en-US" sz="2400" b="0" i="0" u="none" strike="noStrike" cap="none" normalizeH="0" baseline="0" dirty="0" smtClean="0">
                        <a:ln>
                          <a:noFill/>
                        </a:ln>
                        <a:solidFill>
                          <a:srgbClr val="26699F"/>
                        </a:solidFill>
                        <a:effectLst/>
                        <a:latin typeface="Times New Roman" panose="02020603050405020304" pitchFamily="18" charset="0"/>
                        <a:cs typeface="Times New Roman" panose="02020603050405020304" pitchFamily="18"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8FC"/>
                    </a:solidFill>
                  </a:tcPr>
                </a:tc>
                <a:extLst>
                  <a:ext uri="{0D108BD9-81ED-4DB2-BD59-A6C34878D82A}">
                    <a16:rowId xmlns:a16="http://schemas.microsoft.com/office/drawing/2014/main" val="10003"/>
                  </a:ext>
                </a:extLst>
              </a:tr>
            </a:tbl>
          </a:graphicData>
        </a:graphic>
      </p:graphicFrame>
      <p:sp>
        <p:nvSpPr>
          <p:cNvPr id="4" name="Дата 3"/>
          <p:cNvSpPr>
            <a:spLocks noGrp="1"/>
          </p:cNvSpPr>
          <p:nvPr>
            <p:ph type="dt" sz="quarter" idx="4294967295"/>
          </p:nvPr>
        </p:nvSpPr>
        <p:spPr>
          <a:xfrm>
            <a:off x="0" y="6356350"/>
            <a:ext cx="2133600" cy="365125"/>
          </a:xfrm>
        </p:spPr>
        <p:txBody>
          <a:bodyPr/>
          <a:lstStyle/>
          <a:p>
            <a:pPr>
              <a:defRPr/>
            </a:pPr>
            <a:fld id="{3019CC8F-073F-4EC1-A0BB-015CE7D34935}" type="datetime1">
              <a:rPr lang="en-US" altLang="en-US"/>
              <a:pPr>
                <a:defRPr/>
              </a:pPr>
              <a:t>12/19/2018</a:t>
            </a:fld>
            <a:endParaRPr lang="en-US" altLang="en-US"/>
          </a:p>
        </p:txBody>
      </p:sp>
      <p:sp>
        <p:nvSpPr>
          <p:cNvPr id="31" name="Rectangle 2"/>
          <p:cNvSpPr txBox="1">
            <a:spLocks noChangeArrowheads="1"/>
          </p:cNvSpPr>
          <p:nvPr/>
        </p:nvSpPr>
        <p:spPr bwMode="auto">
          <a:xfrm>
            <a:off x="1717675" y="-33338"/>
            <a:ext cx="7045325" cy="954088"/>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Матрица сопряженности. К</a:t>
            </a:r>
            <a:r>
              <a:rPr lang="ru-RU" altLang="en-US" sz="2800" kern="0" dirty="0" smtClean="0"/>
              <a:t>ритерий </a:t>
            </a:r>
            <a:r>
              <a:rPr lang="en-US" sz="2800" dirty="0"/>
              <a:t>χ</a:t>
            </a:r>
            <a:r>
              <a:rPr lang="ru-RU" sz="2800" baseline="30000" dirty="0"/>
              <a:t>2</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4"/>
          <p:cNvSpPr>
            <a:spLocks noGrp="1"/>
          </p:cNvSpPr>
          <p:nvPr>
            <p:ph sz="quarter" idx="10"/>
          </p:nvPr>
        </p:nvSpPr>
        <p:spPr>
          <a:extLst>
            <a:ext uri="{909E8E84-426E-40DD-AFC4-6F175D3DCCD1}">
              <a14:hiddenFill xmlns:a14="http://schemas.microsoft.com/office/drawing/2010/main">
                <a:gradFill rotWithShape="0">
                  <a:gsLst>
                    <a:gs pos="0">
                      <a:schemeClr val="bg1"/>
                    </a:gs>
                    <a:gs pos="100000">
                      <a:schemeClr val="accent1"/>
                    </a:gs>
                  </a:gsLst>
                  <a:path path="rect">
                    <a:fillToRect l="48000" t="48999" r="52000" b="51001"/>
                  </a:path>
                </a:gradFill>
              </a14:hiddenFill>
            </a:ext>
          </a:extLst>
        </p:spPr>
        <p:txBody>
          <a:bodyPr/>
          <a:lstStyle/>
          <a:p>
            <a:pPr algn="ctr">
              <a:spcBef>
                <a:spcPts val="2400"/>
              </a:spcBef>
            </a:pPr>
            <a:r>
              <a:rPr lang="en-US" altLang="en-US" sz="4000" smtClean="0">
                <a:latin typeface="Times New Roman" panose="02020603050405020304" pitchFamily="18" charset="0"/>
                <a:cs typeface="Times New Roman" panose="02020603050405020304" pitchFamily="18" charset="0"/>
              </a:rPr>
              <a:t>LogLikelihood</a:t>
            </a:r>
            <a:endParaRPr lang="en-GB" altLang="en-US" sz="4000" smtClean="0">
              <a:latin typeface="Times New Roman" panose="02020603050405020304" pitchFamily="18" charset="0"/>
              <a:cs typeface="Times New Roman" panose="02020603050405020304" pitchFamily="18" charset="0"/>
            </a:endParaRPr>
          </a:p>
        </p:txBody>
      </p:sp>
      <p:sp>
        <p:nvSpPr>
          <p:cNvPr id="2" name="Дата 1"/>
          <p:cNvSpPr>
            <a:spLocks noGrp="1"/>
          </p:cNvSpPr>
          <p:nvPr>
            <p:ph type="dt" sz="quarter" idx="4294967295"/>
          </p:nvPr>
        </p:nvSpPr>
        <p:spPr>
          <a:xfrm>
            <a:off x="0" y="6356350"/>
            <a:ext cx="2133600" cy="365125"/>
          </a:xfrm>
        </p:spPr>
        <p:txBody>
          <a:bodyPr/>
          <a:lstStyle/>
          <a:p>
            <a:pPr>
              <a:defRPr/>
            </a:pPr>
            <a:fld id="{AD6FDDA4-5F38-4C9D-8B42-A029466FE1CA}" type="datetime1">
              <a:rPr lang="en-US" altLang="en-US"/>
              <a:pPr>
                <a:defRPr/>
              </a:pPr>
              <a:t>12/19/2018</a:t>
            </a:fld>
            <a:endParaRPr lang="en-US" altLang="en-US"/>
          </a:p>
        </p:txBody>
      </p:sp>
      <p:sp>
        <p:nvSpPr>
          <p:cNvPr id="3" name="Прямоугольник 2"/>
          <p:cNvSpPr/>
          <p:nvPr/>
        </p:nvSpPr>
        <p:spPr>
          <a:xfrm>
            <a:off x="1835150" y="242888"/>
            <a:ext cx="7200900" cy="646112"/>
          </a:xfrm>
          <a:prstGeom prst="rect">
            <a:avLst/>
          </a:prstGeom>
        </p:spPr>
        <p:txBody>
          <a:bodyPr>
            <a:spAutoFit/>
          </a:bodyPr>
          <a:lstStyle/>
          <a:p>
            <a:pPr>
              <a:defRPr/>
            </a:pPr>
            <a:r>
              <a:rPr lang="ru-RU" altLang="en-US" sz="3600" dirty="0">
                <a:solidFill>
                  <a:prstClr val="black"/>
                </a:solidFill>
                <a:effectLst>
                  <a:outerShdw blurRad="38100" dist="38100" dir="2700000" algn="tl">
                    <a:srgbClr val="000000">
                      <a:alpha val="43137"/>
                    </a:srgbClr>
                  </a:outerShdw>
                </a:effectLst>
                <a:ea typeface="+mj-ea"/>
                <a:cs typeface="+mj-cs"/>
              </a:rPr>
              <a:t>Методы выделения </a:t>
            </a:r>
            <a:r>
              <a:rPr lang="ru-RU" altLang="en-US" sz="3600" dirty="0" err="1">
                <a:solidFill>
                  <a:prstClr val="black"/>
                </a:solidFill>
                <a:effectLst>
                  <a:outerShdw blurRad="38100" dist="38100" dir="2700000" algn="tl">
                    <a:srgbClr val="000000">
                      <a:alpha val="43137"/>
                    </a:srgbClr>
                  </a:outerShdw>
                </a:effectLst>
                <a:ea typeface="+mj-ea"/>
                <a:cs typeface="+mj-cs"/>
              </a:rPr>
              <a:t>коллокаций</a:t>
            </a:r>
            <a:endParaRPr lang="en-US" dirty="0"/>
          </a:p>
        </p:txBody>
      </p:sp>
    </p:spTree>
  </p:cSld>
  <p:clrMapOvr>
    <a:masterClrMapping/>
  </p:clrMapOvr>
  <p:transition spd="slow">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963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9636"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9637"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9638" name="Rectangle 3"/>
          <p:cNvSpPr>
            <a:spLocks noChangeArrowheads="1"/>
          </p:cNvSpPr>
          <p:nvPr/>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folHlink"/>
              </a:solidFill>
              <a:latin typeface="Times New Roman" panose="02020603050405020304" pitchFamily="18" charset="0"/>
            </a:endParaRPr>
          </a:p>
        </p:txBody>
      </p:sp>
      <p:sp>
        <p:nvSpPr>
          <p:cNvPr id="69639"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9640" name="Rectangle 3"/>
          <p:cNvSpPr>
            <a:spLocks noChangeArrowheads="1"/>
          </p:cNvSpPr>
          <p:nvPr/>
        </p:nvSpPr>
        <p:spPr bwMode="auto">
          <a:xfrm>
            <a:off x="0" y="93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chemeClr val="folHlink"/>
                </a:solidFill>
                <a:latin typeface="Times New Roman" panose="02020603050405020304" pitchFamily="18" charset="0"/>
                <a:cs typeface="Times New Roman" panose="02020603050405020304" pitchFamily="18" charset="0"/>
              </a:rPr>
              <a:t> </a:t>
            </a:r>
            <a:endParaRPr lang="en-US" altLang="en-US" sz="1800">
              <a:solidFill>
                <a:schemeClr val="folHlink"/>
              </a:solidFill>
              <a:latin typeface="Times New Roman" panose="02020603050405020304" pitchFamily="18" charset="0"/>
            </a:endParaRPr>
          </a:p>
        </p:txBody>
      </p:sp>
      <p:sp>
        <p:nvSpPr>
          <p:cNvPr id="4" name="Дата 3"/>
          <p:cNvSpPr>
            <a:spLocks noGrp="1"/>
          </p:cNvSpPr>
          <p:nvPr>
            <p:ph type="dt" sz="quarter" idx="4294967295"/>
          </p:nvPr>
        </p:nvSpPr>
        <p:spPr>
          <a:xfrm>
            <a:off x="0" y="6356350"/>
            <a:ext cx="2133600" cy="365125"/>
          </a:xfrm>
        </p:spPr>
        <p:txBody>
          <a:bodyPr/>
          <a:lstStyle/>
          <a:p>
            <a:pPr>
              <a:defRPr/>
            </a:pPr>
            <a:fld id="{F5D62196-AFBE-4D4B-8E78-A304D44DF7BB}" type="datetime1">
              <a:rPr lang="en-US" altLang="en-US"/>
              <a:pPr>
                <a:defRPr/>
              </a:pPr>
              <a:t>12/19/2018</a:t>
            </a:fld>
            <a:endParaRPr lang="en-US" altLang="en-US" dirty="0"/>
          </a:p>
        </p:txBody>
      </p:sp>
      <p:pic>
        <p:nvPicPr>
          <p:cNvPr id="69642" name="Рисунок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754188"/>
            <a:ext cx="5903913" cy="408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Прямоугольник 4"/>
          <p:cNvSpPr/>
          <p:nvPr/>
        </p:nvSpPr>
        <p:spPr>
          <a:xfrm>
            <a:off x="1492250" y="5934075"/>
            <a:ext cx="3948113" cy="400050"/>
          </a:xfrm>
          <a:prstGeom prst="rect">
            <a:avLst/>
          </a:prstGeom>
        </p:spPr>
        <p:txBody>
          <a:bodyPr wrap="none">
            <a:spAutoFit/>
          </a:bodyPr>
          <a:lstStyle/>
          <a:p>
            <a:pPr>
              <a:defRPr/>
            </a:pPr>
            <a:r>
              <a:rPr lang="en-US" sz="2000" dirty="0">
                <a:solidFill>
                  <a:schemeClr val="accent4">
                    <a:lumMod val="50000"/>
                  </a:schemeClr>
                </a:solidFill>
              </a:rPr>
              <a:t>http://ucrel.lancs.ac.uk/llwizard.html</a:t>
            </a:r>
          </a:p>
        </p:txBody>
      </p:sp>
      <p:sp>
        <p:nvSpPr>
          <p:cNvPr id="31" name="Rectangle 2"/>
          <p:cNvSpPr txBox="1">
            <a:spLocks noChangeArrowheads="1"/>
          </p:cNvSpPr>
          <p:nvPr/>
        </p:nvSpPr>
        <p:spPr bwMode="auto">
          <a:xfrm>
            <a:off x="2555776" y="214640"/>
            <a:ext cx="3502397" cy="523220"/>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en-US" altLang="en-US" sz="2800" dirty="0" smtClean="0"/>
              <a:t>Likelihood </a:t>
            </a:r>
            <a:r>
              <a:rPr lang="en-US" altLang="en-US" sz="2800" dirty="0" smtClean="0"/>
              <a:t>Ratio</a:t>
            </a:r>
            <a:endParaRPr lang="ru-RU" altLang="en-US" sz="2800" dirty="0" smtClean="0"/>
          </a:p>
        </p:txBody>
      </p:sp>
    </p:spTree>
  </p:cSld>
  <p:clrMapOvr>
    <a:masterClrMapping/>
  </p:clrMapOvr>
  <p:transition spd="slow">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963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9636"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9637"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9638" name="Rectangle 3"/>
          <p:cNvSpPr>
            <a:spLocks noChangeArrowheads="1"/>
          </p:cNvSpPr>
          <p:nvPr/>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folHlink"/>
              </a:solidFill>
              <a:latin typeface="Times New Roman" panose="02020603050405020304" pitchFamily="18" charset="0"/>
            </a:endParaRPr>
          </a:p>
        </p:txBody>
      </p:sp>
      <p:sp>
        <p:nvSpPr>
          <p:cNvPr id="69639"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69640" name="Rectangle 3"/>
          <p:cNvSpPr>
            <a:spLocks noChangeArrowheads="1"/>
          </p:cNvSpPr>
          <p:nvPr/>
        </p:nvSpPr>
        <p:spPr bwMode="auto">
          <a:xfrm>
            <a:off x="0" y="93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chemeClr val="folHlink"/>
                </a:solidFill>
                <a:latin typeface="Times New Roman" panose="02020603050405020304" pitchFamily="18" charset="0"/>
                <a:cs typeface="Times New Roman" panose="02020603050405020304" pitchFamily="18" charset="0"/>
              </a:rPr>
              <a:t> </a:t>
            </a:r>
            <a:endParaRPr lang="en-US" altLang="en-US" sz="1800">
              <a:solidFill>
                <a:schemeClr val="folHlink"/>
              </a:solidFill>
              <a:latin typeface="Times New Roman" panose="02020603050405020304" pitchFamily="18" charset="0"/>
            </a:endParaRPr>
          </a:p>
        </p:txBody>
      </p:sp>
      <p:sp>
        <p:nvSpPr>
          <p:cNvPr id="2" name="Нижний колонтитул 1"/>
          <p:cNvSpPr>
            <a:spLocks noGrp="1"/>
          </p:cNvSpPr>
          <p:nvPr>
            <p:ph type="ftr" sz="quarter" idx="4294967295"/>
          </p:nvPr>
        </p:nvSpPr>
        <p:spPr>
          <a:xfrm>
            <a:off x="0" y="6356350"/>
            <a:ext cx="2895600" cy="365125"/>
          </a:xfrm>
        </p:spPr>
        <p:txBody>
          <a:bodyPr/>
          <a:lstStyle/>
          <a:p>
            <a:pPr>
              <a:defRPr/>
            </a:pPr>
            <a:r>
              <a:rPr lang="ru-RU" altLang="en-US" dirty="0"/>
              <a:t>ВШЭ. Компьютерная лингвистика-2.  </a:t>
            </a:r>
            <a:r>
              <a:rPr lang="ru-RU" altLang="en-US" dirty="0" err="1"/>
              <a:t>Толдова</a:t>
            </a:r>
            <a:r>
              <a:rPr lang="ru-RU" altLang="en-US" dirty="0"/>
              <a:t> С.Ю</a:t>
            </a:r>
            <a:endParaRPr lang="en-US" altLang="en-US" dirty="0"/>
          </a:p>
        </p:txBody>
      </p:sp>
      <p:sp>
        <p:nvSpPr>
          <p:cNvPr id="5" name="Прямоугольник 4"/>
          <p:cNvSpPr/>
          <p:nvPr/>
        </p:nvSpPr>
        <p:spPr>
          <a:xfrm>
            <a:off x="1492250" y="5934075"/>
            <a:ext cx="3948113" cy="400050"/>
          </a:xfrm>
          <a:prstGeom prst="rect">
            <a:avLst/>
          </a:prstGeom>
        </p:spPr>
        <p:txBody>
          <a:bodyPr wrap="none">
            <a:spAutoFit/>
          </a:bodyPr>
          <a:lstStyle/>
          <a:p>
            <a:pPr>
              <a:defRPr/>
            </a:pPr>
            <a:r>
              <a:rPr lang="en-US" sz="2000" dirty="0">
                <a:solidFill>
                  <a:schemeClr val="accent4">
                    <a:lumMod val="50000"/>
                  </a:schemeClr>
                </a:solidFill>
              </a:rPr>
              <a:t>http://ucrel.lancs.ac.uk/llwizard.html</a:t>
            </a:r>
          </a:p>
        </p:txBody>
      </p:sp>
      <p:pic>
        <p:nvPicPr>
          <p:cNvPr id="3" name="Рисунок 2"/>
          <p:cNvPicPr>
            <a:picLocks noChangeAspect="1"/>
          </p:cNvPicPr>
          <p:nvPr/>
        </p:nvPicPr>
        <p:blipFill>
          <a:blip r:embed="rId2"/>
          <a:stretch>
            <a:fillRect/>
          </a:stretch>
        </p:blipFill>
        <p:spPr>
          <a:xfrm>
            <a:off x="323528" y="2420888"/>
            <a:ext cx="8214101" cy="1800200"/>
          </a:xfrm>
          <a:prstGeom prst="rect">
            <a:avLst/>
          </a:prstGeom>
        </p:spPr>
      </p:pic>
      <p:sp>
        <p:nvSpPr>
          <p:cNvPr id="6" name="TextBox 5"/>
          <p:cNvSpPr txBox="1"/>
          <p:nvPr/>
        </p:nvSpPr>
        <p:spPr>
          <a:xfrm>
            <a:off x="457200" y="4365104"/>
            <a:ext cx="7787208" cy="923330"/>
          </a:xfrm>
          <a:prstGeom prst="rect">
            <a:avLst/>
          </a:prstGeom>
          <a:noFill/>
        </p:spPr>
        <p:txBody>
          <a:bodyPr wrap="square" rtlCol="0">
            <a:spAutoFit/>
          </a:bodyPr>
          <a:lstStyle/>
          <a:p>
            <a:r>
              <a:rPr lang="ru-RU" dirty="0" smtClean="0">
                <a:solidFill>
                  <a:schemeClr val="tx1"/>
                </a:solidFill>
              </a:rPr>
              <a:t>Биномиальное распределение: </a:t>
            </a:r>
            <a:r>
              <a:rPr lang="en-US" dirty="0" smtClean="0">
                <a:solidFill>
                  <a:schemeClr val="tx1"/>
                </a:solidFill>
              </a:rPr>
              <a:t>b(</a:t>
            </a:r>
            <a:r>
              <a:rPr lang="en-US" dirty="0" err="1" smtClean="0">
                <a:solidFill>
                  <a:schemeClr val="tx1"/>
                </a:solidFill>
              </a:rPr>
              <a:t>k,n,p</a:t>
            </a:r>
            <a:r>
              <a:rPr lang="en-US" dirty="0" smtClean="0">
                <a:solidFill>
                  <a:schemeClr val="tx1"/>
                </a:solidFill>
              </a:rPr>
              <a:t>) – k </a:t>
            </a:r>
            <a:r>
              <a:rPr lang="ru-RU" dirty="0" smtClean="0">
                <a:solidFill>
                  <a:schemeClr val="tx1"/>
                </a:solidFill>
              </a:rPr>
              <a:t>успехов из </a:t>
            </a:r>
            <a:r>
              <a:rPr lang="en-US" dirty="0" smtClean="0">
                <a:solidFill>
                  <a:schemeClr val="tx1"/>
                </a:solidFill>
              </a:rPr>
              <a:t>n</a:t>
            </a:r>
            <a:r>
              <a:rPr lang="ru-RU" dirty="0" smtClean="0">
                <a:solidFill>
                  <a:schemeClr val="tx1"/>
                </a:solidFill>
              </a:rPr>
              <a:t> испытаний с вероятностью успеха </a:t>
            </a:r>
            <a:r>
              <a:rPr lang="en-US" dirty="0" smtClean="0">
                <a:solidFill>
                  <a:schemeClr val="tx1"/>
                </a:solidFill>
              </a:rPr>
              <a:t>p</a:t>
            </a:r>
          </a:p>
          <a:p>
            <a:endParaRPr lang="en-US" dirty="0">
              <a:solidFill>
                <a:schemeClr val="tx1"/>
              </a:solidFill>
            </a:endParaRPr>
          </a:p>
        </p:txBody>
      </p:sp>
      <p:sp>
        <p:nvSpPr>
          <p:cNvPr id="32" name="Rectangle 2"/>
          <p:cNvSpPr txBox="1">
            <a:spLocks noChangeArrowheads="1"/>
          </p:cNvSpPr>
          <p:nvPr/>
        </p:nvSpPr>
        <p:spPr bwMode="auto">
          <a:xfrm>
            <a:off x="2555776" y="121142"/>
            <a:ext cx="3502397" cy="523220"/>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en-US" altLang="en-US" sz="2800" dirty="0" smtClean="0"/>
              <a:t>Likelihood </a:t>
            </a:r>
            <a:r>
              <a:rPr lang="en-US" altLang="en-US" sz="2800" dirty="0" smtClean="0"/>
              <a:t>Ratio</a:t>
            </a:r>
            <a:endParaRPr lang="ru-RU" altLang="en-US" sz="2800" dirty="0" smtClean="0"/>
          </a:p>
        </p:txBody>
      </p:sp>
    </p:spTree>
    <p:extLst>
      <p:ext uri="{BB962C8B-B14F-4D97-AF65-F5344CB8AC3E}">
        <p14:creationId xmlns:p14="http://schemas.microsoft.com/office/powerpoint/2010/main" val="1464981772"/>
      </p:ext>
    </p:extLst>
  </p:cSld>
  <p:clrMapOvr>
    <a:masterClrMapping/>
  </p:clrMapOvr>
  <p:transition spd="slow">
    <p:cu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0659"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0660"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0661"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0662" name="Rectangle 3"/>
          <p:cNvSpPr>
            <a:spLocks noChangeArrowheads="1"/>
          </p:cNvSpPr>
          <p:nvPr/>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folHlink"/>
              </a:solidFill>
              <a:latin typeface="Times New Roman" panose="02020603050405020304" pitchFamily="18" charset="0"/>
            </a:endParaRPr>
          </a:p>
        </p:txBody>
      </p:sp>
      <p:sp>
        <p:nvSpPr>
          <p:cNvPr id="70664" name="Rectangle 3"/>
          <p:cNvSpPr>
            <a:spLocks noChangeArrowheads="1"/>
          </p:cNvSpPr>
          <p:nvPr/>
        </p:nvSpPr>
        <p:spPr bwMode="auto">
          <a:xfrm>
            <a:off x="0" y="93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chemeClr val="folHlink"/>
                </a:solidFill>
                <a:latin typeface="Times New Roman" panose="02020603050405020304" pitchFamily="18" charset="0"/>
                <a:cs typeface="Times New Roman" panose="02020603050405020304" pitchFamily="18" charset="0"/>
              </a:rPr>
              <a:t> </a:t>
            </a:r>
            <a:endParaRPr lang="en-US" altLang="en-US" sz="1800">
              <a:solidFill>
                <a:schemeClr val="folHlink"/>
              </a:solidFill>
              <a:latin typeface="Times New Roman" panose="02020603050405020304" pitchFamily="18" charset="0"/>
            </a:endParaRPr>
          </a:p>
        </p:txBody>
      </p:sp>
      <p:sp>
        <p:nvSpPr>
          <p:cNvPr id="4" name="Дата 3"/>
          <p:cNvSpPr>
            <a:spLocks noGrp="1"/>
          </p:cNvSpPr>
          <p:nvPr>
            <p:ph type="dt" sz="quarter" idx="4294967295"/>
          </p:nvPr>
        </p:nvSpPr>
        <p:spPr>
          <a:xfrm>
            <a:off x="0" y="6356350"/>
            <a:ext cx="2133600" cy="365125"/>
          </a:xfrm>
        </p:spPr>
        <p:txBody>
          <a:bodyPr/>
          <a:lstStyle/>
          <a:p>
            <a:pPr>
              <a:defRPr/>
            </a:pPr>
            <a:fld id="{BE64D139-27A0-4E9E-8E35-C3BF19FB1C26}" type="datetime1">
              <a:rPr lang="en-US" altLang="en-US"/>
              <a:pPr>
                <a:defRPr/>
              </a:pPr>
              <a:t>12/19/2018</a:t>
            </a:fld>
            <a:endParaRPr lang="en-US" altLang="en-US"/>
          </a:p>
        </p:txBody>
      </p:sp>
      <p:pic>
        <p:nvPicPr>
          <p:cNvPr id="70666" name="Рисунок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8813" y="1238251"/>
            <a:ext cx="7729611" cy="4212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7" name="Рисунок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5475289"/>
            <a:ext cx="489426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2"/>
          <p:cNvSpPr txBox="1">
            <a:spLocks noChangeArrowheads="1"/>
          </p:cNvSpPr>
          <p:nvPr/>
        </p:nvSpPr>
        <p:spPr bwMode="auto">
          <a:xfrm>
            <a:off x="2411760" y="252489"/>
            <a:ext cx="3502397" cy="523220"/>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en-US" altLang="en-US" sz="2800" dirty="0" smtClean="0"/>
              <a:t>Likelihood </a:t>
            </a:r>
            <a:r>
              <a:rPr lang="en-US" altLang="en-US" sz="2800" dirty="0" smtClean="0"/>
              <a:t>Ratio</a:t>
            </a:r>
            <a:endParaRPr lang="ru-RU" altLang="en-US" sz="2800" dirty="0" smtClean="0"/>
          </a:p>
        </p:txBody>
      </p:sp>
    </p:spTree>
  </p:cSld>
  <p:clrMapOvr>
    <a:masterClrMapping/>
  </p:clrMapOvr>
  <p:transition spd="slow">
    <p:cu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Объект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050372" y="1341438"/>
            <a:ext cx="5401948" cy="4922836"/>
          </a:xfrm>
        </p:spPr>
      </p:pic>
      <p:sp>
        <p:nvSpPr>
          <p:cNvPr id="3" name="Дата 2"/>
          <p:cNvSpPr>
            <a:spLocks noGrp="1"/>
          </p:cNvSpPr>
          <p:nvPr>
            <p:ph type="dt" sz="quarter" idx="4294967295"/>
          </p:nvPr>
        </p:nvSpPr>
        <p:spPr>
          <a:xfrm>
            <a:off x="0" y="6356350"/>
            <a:ext cx="2133600" cy="365125"/>
          </a:xfrm>
        </p:spPr>
        <p:txBody>
          <a:bodyPr/>
          <a:lstStyle/>
          <a:p>
            <a:pPr>
              <a:defRPr/>
            </a:pPr>
            <a:fld id="{4DDDAAA3-8AFD-44F1-8468-E0B4491BEA1A}" type="datetime1">
              <a:rPr lang="en-US" altLang="en-US"/>
              <a:pPr>
                <a:defRPr/>
              </a:pPr>
              <a:t>12/19/2018</a:t>
            </a:fld>
            <a:endParaRPr lang="en-US" altLang="en-US"/>
          </a:p>
        </p:txBody>
      </p:sp>
      <p:sp>
        <p:nvSpPr>
          <p:cNvPr id="22" name="Rectangle 2"/>
          <p:cNvSpPr txBox="1">
            <a:spLocks noChangeArrowheads="1"/>
          </p:cNvSpPr>
          <p:nvPr/>
        </p:nvSpPr>
        <p:spPr bwMode="auto">
          <a:xfrm>
            <a:off x="2267744" y="260648"/>
            <a:ext cx="3502397" cy="523220"/>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en-US" altLang="en-US" sz="2800" dirty="0" smtClean="0"/>
              <a:t>Likelihood </a:t>
            </a:r>
            <a:r>
              <a:rPr lang="en-US" altLang="en-US" sz="2800" dirty="0" smtClean="0"/>
              <a:t>Ratio</a:t>
            </a:r>
            <a:endParaRPr lang="ru-RU" altLang="en-US" sz="2800" dirty="0" smtClean="0"/>
          </a:p>
        </p:txBody>
      </p:sp>
    </p:spTree>
  </p:cSld>
  <p:clrMapOvr>
    <a:masterClrMapping/>
  </p:clrMapOvr>
  <p:transition spd="slow">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7" name="Picture 2" descr="Expectation formula"/>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tretch>
            <a:fillRect/>
          </a:stretch>
        </p:blipFill>
        <p:spPr>
          <a:xfrm>
            <a:off x="4074319" y="3298031"/>
            <a:ext cx="923925" cy="695325"/>
          </a:xfrm>
          <a:noFill/>
        </p:spPr>
      </p:pic>
      <p:sp>
        <p:nvSpPr>
          <p:cNvPr id="9" name="Дата 8"/>
          <p:cNvSpPr>
            <a:spLocks noGrp="1"/>
          </p:cNvSpPr>
          <p:nvPr>
            <p:ph type="dt" sz="quarter" idx="4294967295"/>
          </p:nvPr>
        </p:nvSpPr>
        <p:spPr>
          <a:xfrm>
            <a:off x="0" y="6356350"/>
            <a:ext cx="2133600" cy="365125"/>
          </a:xfrm>
        </p:spPr>
        <p:txBody>
          <a:bodyPr/>
          <a:lstStyle/>
          <a:p>
            <a:pPr>
              <a:defRPr/>
            </a:pPr>
            <a:fld id="{3A49B92F-5FC8-41D2-949B-65707445FBE6}" type="datetime1">
              <a:rPr lang="en-US" altLang="en-US"/>
              <a:pPr>
                <a:defRPr/>
              </a:pPr>
              <a:t>12/19/2018</a:t>
            </a:fld>
            <a:endParaRPr lang="en-US" altLang="en-US"/>
          </a:p>
        </p:txBody>
      </p:sp>
      <p:pic>
        <p:nvPicPr>
          <p:cNvPr id="74758" name="Picture 6" descr="Log-likelihood formu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650" y="4430713"/>
            <a:ext cx="3182938"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9" name="TextBox 1"/>
          <p:cNvSpPr txBox="1">
            <a:spLocks noChangeArrowheads="1"/>
          </p:cNvSpPr>
          <p:nvPr/>
        </p:nvSpPr>
        <p:spPr bwMode="auto">
          <a:xfrm>
            <a:off x="900113" y="1449388"/>
            <a:ext cx="71278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In our case N1 = c, and N2 = d. So, for this word, E1 = c*(a+b) / (c+d) and E2 = d*(a+b) / (c+d). The calculation for the expected values takes account of the size of the two corpora, so we do not need to normalize the figures before applying the formula. We can then calculate the log-likelihood value according to this formula: </a:t>
            </a:r>
          </a:p>
        </p:txBody>
      </p:sp>
      <p:pic>
        <p:nvPicPr>
          <p:cNvPr id="74760" name="Рисунок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3071813"/>
            <a:ext cx="478155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1" name="Прямоугольник 5"/>
          <p:cNvSpPr>
            <a:spLocks noChangeArrowheads="1"/>
          </p:cNvSpPr>
          <p:nvPr/>
        </p:nvSpPr>
        <p:spPr bwMode="auto">
          <a:xfrm>
            <a:off x="468313" y="5557838"/>
            <a:ext cx="8267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altLang="en-US">
                <a:solidFill>
                  <a:srgbClr val="000000"/>
                </a:solidFill>
                <a:latin typeface="Arial" panose="020B0604020202020204" pitchFamily="34" charset="0"/>
              </a:rPr>
              <a:t>Отсюда: </a:t>
            </a:r>
            <a:r>
              <a:rPr lang="en-US" altLang="en-US">
                <a:solidFill>
                  <a:srgbClr val="000000"/>
                </a:solidFill>
                <a:latin typeface="Arial" panose="020B0604020202020204" pitchFamily="34" charset="0"/>
              </a:rPr>
              <a:t>log-likelihood G2 as follows: G2 = 2*((a*ln (a/E1)) + (b*ln (b/E2)))</a:t>
            </a:r>
            <a:endParaRPr lang="en-US" altLang="en-US"/>
          </a:p>
        </p:txBody>
      </p:sp>
      <p:sp>
        <p:nvSpPr>
          <p:cNvPr id="14" name="Rectangle 2"/>
          <p:cNvSpPr txBox="1">
            <a:spLocks noChangeArrowheads="1"/>
          </p:cNvSpPr>
          <p:nvPr/>
        </p:nvSpPr>
        <p:spPr bwMode="auto">
          <a:xfrm>
            <a:off x="2411760" y="289581"/>
            <a:ext cx="3502397" cy="523220"/>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en-US" altLang="en-US" sz="2800" dirty="0" smtClean="0"/>
              <a:t>Likelihood </a:t>
            </a:r>
            <a:r>
              <a:rPr lang="en-US" altLang="en-US" sz="2800" dirty="0" smtClean="0"/>
              <a:t>Ratio</a:t>
            </a:r>
            <a:endParaRPr lang="ru-RU" altLang="en-US" sz="2800" dirty="0" smtClean="0"/>
          </a:p>
        </p:txBody>
      </p:sp>
    </p:spTree>
  </p:cSld>
  <p:clrMapOvr>
    <a:masterClrMapping/>
  </p:clrMapOvr>
  <p:transition spd="slow">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Дата 11"/>
          <p:cNvSpPr>
            <a:spLocks noGrp="1"/>
          </p:cNvSpPr>
          <p:nvPr>
            <p:ph type="dt" sz="quarter" idx="4294967295"/>
          </p:nvPr>
        </p:nvSpPr>
        <p:spPr>
          <a:xfrm>
            <a:off x="0" y="6356350"/>
            <a:ext cx="2133600" cy="365125"/>
          </a:xfrm>
        </p:spPr>
        <p:txBody>
          <a:bodyPr/>
          <a:lstStyle/>
          <a:p>
            <a:pPr>
              <a:defRPr/>
            </a:pPr>
            <a:fld id="{07F468CE-8290-4BEF-8CFA-BF2598B57E16}" type="datetime1">
              <a:rPr lang="en-US" altLang="en-US"/>
              <a:pPr>
                <a:defRPr/>
              </a:pPr>
              <a:t>12/19/2018</a:t>
            </a:fld>
            <a:endParaRPr lang="en-US" altLang="en-US"/>
          </a:p>
        </p:txBody>
      </p:sp>
      <p:sp>
        <p:nvSpPr>
          <p:cNvPr id="3" name="Прямоугольник 2"/>
          <p:cNvSpPr/>
          <p:nvPr/>
        </p:nvSpPr>
        <p:spPr>
          <a:xfrm>
            <a:off x="1835150" y="242888"/>
            <a:ext cx="7200900" cy="646112"/>
          </a:xfrm>
          <a:prstGeom prst="rect">
            <a:avLst/>
          </a:prstGeom>
        </p:spPr>
        <p:txBody>
          <a:bodyPr>
            <a:spAutoFit/>
          </a:bodyPr>
          <a:lstStyle/>
          <a:p>
            <a:pPr>
              <a:defRPr/>
            </a:pPr>
            <a:r>
              <a:rPr lang="ru-RU" altLang="en-US" sz="3600" dirty="0">
                <a:solidFill>
                  <a:prstClr val="black"/>
                </a:solidFill>
                <a:effectLst>
                  <a:outerShdw blurRad="38100" dist="38100" dir="2700000" algn="tl">
                    <a:srgbClr val="000000">
                      <a:alpha val="43137"/>
                    </a:srgbClr>
                  </a:outerShdw>
                </a:effectLst>
                <a:ea typeface="+mj-ea"/>
                <a:cs typeface="+mj-cs"/>
              </a:rPr>
              <a:t>Методы выделения </a:t>
            </a:r>
            <a:r>
              <a:rPr lang="ru-RU" altLang="en-US" sz="3600" dirty="0" err="1">
                <a:solidFill>
                  <a:prstClr val="black"/>
                </a:solidFill>
                <a:effectLst>
                  <a:outerShdw blurRad="38100" dist="38100" dir="2700000" algn="tl">
                    <a:srgbClr val="000000">
                      <a:alpha val="43137"/>
                    </a:srgbClr>
                  </a:outerShdw>
                </a:effectLst>
                <a:ea typeface="+mj-ea"/>
                <a:cs typeface="+mj-cs"/>
              </a:rPr>
              <a:t>коллокаций</a:t>
            </a:r>
            <a:endParaRPr lang="en-US" dirty="0"/>
          </a:p>
        </p:txBody>
      </p:sp>
      <p:sp>
        <p:nvSpPr>
          <p:cNvPr id="75781" name="TextBox 1"/>
          <p:cNvSpPr txBox="1">
            <a:spLocks noChangeArrowheads="1"/>
          </p:cNvSpPr>
          <p:nvPr/>
        </p:nvSpPr>
        <p:spPr bwMode="auto">
          <a:xfrm>
            <a:off x="827088" y="2133600"/>
            <a:ext cx="71294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95th percentile; 5% level; p &lt; 0.05; critical value = 3.84</a:t>
            </a:r>
          </a:p>
          <a:p>
            <a:r>
              <a:rPr lang="en-US" altLang="en-US">
                <a:solidFill>
                  <a:schemeClr val="tx1"/>
                </a:solidFill>
              </a:rPr>
              <a:t>99th percentile; 1% level; p &lt; 0.01; critical value = 6.63</a:t>
            </a:r>
          </a:p>
          <a:p>
            <a:r>
              <a:rPr lang="en-US" altLang="en-US">
                <a:solidFill>
                  <a:schemeClr val="tx1"/>
                </a:solidFill>
              </a:rPr>
              <a:t>99.9th percentile; 0.1% level; p &lt; 0.001; critical value = 10.83</a:t>
            </a:r>
          </a:p>
          <a:p>
            <a:r>
              <a:rPr lang="en-US" altLang="en-US">
                <a:solidFill>
                  <a:schemeClr val="tx1"/>
                </a:solidFill>
              </a:rPr>
              <a:t>99.99th percentile; 0.01% level; p &lt; 0.0001; critical value = 15.13</a:t>
            </a:r>
          </a:p>
        </p:txBody>
      </p:sp>
    </p:spTree>
  </p:cSld>
  <p:clrMapOvr>
    <a:masterClrMapping/>
  </p:clrMapOvr>
  <p:transition spd="slow">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0"/>
            <p:extLst>
              <p:ext uri="{D42A27DB-BD31-4B8C-83A1-F6EECF244321}">
                <p14:modId xmlns:p14="http://schemas.microsoft.com/office/powerpoint/2010/main" val="1239180291"/>
              </p:ext>
            </p:extLst>
          </p:nvPr>
        </p:nvGraphicFramePr>
        <p:xfrm>
          <a:off x="539552" y="1854947"/>
          <a:ext cx="7993060" cy="2759087"/>
        </p:xfrm>
        <a:graphic>
          <a:graphicData uri="http://schemas.openxmlformats.org/drawingml/2006/table">
            <a:tbl>
              <a:tblPr firstRow="1" firstCol="1" bandRow="1">
                <a:tableStyleId>{5C22544A-7EE6-4342-B048-85BDC9FD1C3A}</a:tableStyleId>
              </a:tblPr>
              <a:tblGrid>
                <a:gridCol w="3170804">
                  <a:extLst>
                    <a:ext uri="{9D8B030D-6E8A-4147-A177-3AD203B41FA5}">
                      <a16:colId xmlns:a16="http://schemas.microsoft.com/office/drawing/2014/main" val="20000"/>
                    </a:ext>
                  </a:extLst>
                </a:gridCol>
                <a:gridCol w="1486312">
                  <a:extLst>
                    <a:ext uri="{9D8B030D-6E8A-4147-A177-3AD203B41FA5}">
                      <a16:colId xmlns:a16="http://schemas.microsoft.com/office/drawing/2014/main" val="20001"/>
                    </a:ext>
                  </a:extLst>
                </a:gridCol>
                <a:gridCol w="1667972">
                  <a:extLst>
                    <a:ext uri="{9D8B030D-6E8A-4147-A177-3AD203B41FA5}">
                      <a16:colId xmlns:a16="http://schemas.microsoft.com/office/drawing/2014/main" val="20002"/>
                    </a:ext>
                  </a:extLst>
                </a:gridCol>
                <a:gridCol w="1667972">
                  <a:extLst>
                    <a:ext uri="{9D8B030D-6E8A-4147-A177-3AD203B41FA5}">
                      <a16:colId xmlns:a16="http://schemas.microsoft.com/office/drawing/2014/main" val="20003"/>
                    </a:ext>
                  </a:extLst>
                </a:gridCol>
              </a:tblGrid>
              <a:tr h="378153">
                <a:tc>
                  <a:txBody>
                    <a:bodyPr/>
                    <a:lstStyle/>
                    <a:p>
                      <a:pPr algn="ctr"/>
                      <a:r>
                        <a:rPr lang="en-US" sz="2000" dirty="0"/>
                        <a:t>Collocation </a:t>
                      </a:r>
                    </a:p>
                  </a:txBody>
                  <a:tcPr marL="89204" marR="89204" marT="26527" marB="26527" anchor="ctr"/>
                </a:tc>
                <a:tc>
                  <a:txBody>
                    <a:bodyPr/>
                    <a:lstStyle/>
                    <a:p>
                      <a:pPr algn="ctr"/>
                      <a:r>
                        <a:rPr lang="en-US" sz="2000" dirty="0"/>
                        <a:t>Joint </a:t>
                      </a:r>
                    </a:p>
                  </a:txBody>
                  <a:tcPr marL="89204" marR="89204" marT="26527" marB="26527" anchor="ctr"/>
                </a:tc>
                <a:tc>
                  <a:txBody>
                    <a:bodyPr/>
                    <a:lstStyle/>
                    <a:p>
                      <a:pPr algn="ctr"/>
                      <a:r>
                        <a:rPr lang="en-US" sz="2000" dirty="0"/>
                        <a:t>Freq2 </a:t>
                      </a:r>
                    </a:p>
                  </a:txBody>
                  <a:tcPr marL="89204" marR="89204" marT="26527" marB="26527" anchor="ctr"/>
                </a:tc>
                <a:tc>
                  <a:txBody>
                    <a:bodyPr/>
                    <a:lstStyle/>
                    <a:p>
                      <a:pPr algn="ctr"/>
                      <a:r>
                        <a:rPr lang="en-US" sz="2000"/>
                        <a:t>LL score </a:t>
                      </a:r>
                    </a:p>
                  </a:txBody>
                  <a:tcPr marL="89204" marR="89204" marT="26527" marB="26527" anchor="ctr"/>
                </a:tc>
                <a:extLst>
                  <a:ext uri="{0D108BD9-81ED-4DB2-BD59-A6C34878D82A}">
                    <a16:rowId xmlns:a16="http://schemas.microsoft.com/office/drawing/2014/main" val="10000"/>
                  </a:ext>
                </a:extLst>
              </a:tr>
              <a:tr h="404616">
                <a:tc>
                  <a:txBody>
                    <a:bodyPr/>
                    <a:lstStyle/>
                    <a:p>
                      <a:pPr algn="ctr"/>
                      <a:r>
                        <a:rPr lang="ru-RU" sz="2000" dirty="0"/>
                        <a:t>бросать ~~ вызов</a:t>
                      </a:r>
                    </a:p>
                  </a:txBody>
                  <a:tcPr marL="89204" marR="89204" marT="26527" marB="26527" anchor="ctr"/>
                </a:tc>
                <a:tc>
                  <a:txBody>
                    <a:bodyPr/>
                    <a:lstStyle/>
                    <a:p>
                      <a:pPr algn="ctr"/>
                      <a:r>
                        <a:rPr lang="ru-RU" sz="2000" dirty="0"/>
                        <a:t>249</a:t>
                      </a:r>
                    </a:p>
                  </a:txBody>
                  <a:tcPr marL="89204" marR="89204" marT="26527" marB="26527" anchor="ctr"/>
                </a:tc>
                <a:tc>
                  <a:txBody>
                    <a:bodyPr/>
                    <a:lstStyle/>
                    <a:p>
                      <a:pPr algn="ctr"/>
                      <a:r>
                        <a:rPr lang="ru-RU" sz="2000" dirty="0"/>
                        <a:t>6367</a:t>
                      </a:r>
                    </a:p>
                  </a:txBody>
                  <a:tcPr marL="89204" marR="89204" marT="26527" marB="26527" anchor="ctr"/>
                </a:tc>
                <a:tc>
                  <a:txBody>
                    <a:bodyPr/>
                    <a:lstStyle/>
                    <a:p>
                      <a:pPr algn="ctr"/>
                      <a:r>
                        <a:rPr lang="ru-RU" sz="2000" dirty="0"/>
                        <a:t>723.03</a:t>
                      </a:r>
                    </a:p>
                  </a:txBody>
                  <a:tcPr marL="89204" marR="89204" marT="26527" marB="26527" anchor="ctr"/>
                </a:tc>
                <a:extLst>
                  <a:ext uri="{0D108BD9-81ED-4DB2-BD59-A6C34878D82A}">
                    <a16:rowId xmlns:a16="http://schemas.microsoft.com/office/drawing/2014/main" val="10001"/>
                  </a:ext>
                </a:extLst>
              </a:tr>
              <a:tr h="404616">
                <a:tc>
                  <a:txBody>
                    <a:bodyPr/>
                    <a:lstStyle/>
                    <a:p>
                      <a:pPr algn="ctr"/>
                      <a:r>
                        <a:rPr lang="ru-RU" sz="2000"/>
                        <a:t>бросать ~~ взгляд</a:t>
                      </a:r>
                    </a:p>
                  </a:txBody>
                  <a:tcPr marL="89204" marR="89204" marT="26527" marB="26527" anchor="ctr"/>
                </a:tc>
                <a:tc>
                  <a:txBody>
                    <a:bodyPr/>
                    <a:lstStyle/>
                    <a:p>
                      <a:pPr algn="ctr"/>
                      <a:r>
                        <a:rPr lang="ru-RU" sz="2000"/>
                        <a:t>340</a:t>
                      </a:r>
                    </a:p>
                  </a:txBody>
                  <a:tcPr marL="89204" marR="89204" marT="26527" marB="26527" anchor="ctr"/>
                </a:tc>
                <a:tc>
                  <a:txBody>
                    <a:bodyPr/>
                    <a:lstStyle/>
                    <a:p>
                      <a:pPr algn="ctr"/>
                      <a:r>
                        <a:rPr lang="ru-RU" sz="2000" dirty="0"/>
                        <a:t>52308</a:t>
                      </a:r>
                    </a:p>
                  </a:txBody>
                  <a:tcPr marL="89204" marR="89204" marT="26527" marB="26527" anchor="ctr"/>
                </a:tc>
                <a:tc>
                  <a:txBody>
                    <a:bodyPr/>
                    <a:lstStyle/>
                    <a:p>
                      <a:pPr algn="ctr"/>
                      <a:r>
                        <a:rPr lang="ru-RU" sz="2000" dirty="0"/>
                        <a:t>681.21</a:t>
                      </a:r>
                    </a:p>
                  </a:txBody>
                  <a:tcPr marL="89204" marR="89204" marT="26527" marB="26527" anchor="ctr"/>
                </a:tc>
                <a:extLst>
                  <a:ext uri="{0D108BD9-81ED-4DB2-BD59-A6C34878D82A}">
                    <a16:rowId xmlns:a16="http://schemas.microsoft.com/office/drawing/2014/main" val="10002"/>
                  </a:ext>
                </a:extLst>
              </a:tr>
              <a:tr h="404616">
                <a:tc>
                  <a:txBody>
                    <a:bodyPr/>
                    <a:lstStyle/>
                    <a:p>
                      <a:pPr algn="ctr"/>
                      <a:r>
                        <a:rPr lang="ru-RU" sz="2000" dirty="0"/>
                        <a:t>бросать ~~ трубка</a:t>
                      </a:r>
                    </a:p>
                  </a:txBody>
                  <a:tcPr marL="89204" marR="89204" marT="26527" marB="26527" anchor="ctr"/>
                </a:tc>
                <a:tc>
                  <a:txBody>
                    <a:bodyPr/>
                    <a:lstStyle/>
                    <a:p>
                      <a:pPr algn="ctr"/>
                      <a:r>
                        <a:rPr lang="ru-RU" sz="2000"/>
                        <a:t>121</a:t>
                      </a:r>
                    </a:p>
                  </a:txBody>
                  <a:tcPr marL="89204" marR="89204" marT="26527" marB="26527" anchor="ctr"/>
                </a:tc>
                <a:tc>
                  <a:txBody>
                    <a:bodyPr/>
                    <a:lstStyle/>
                    <a:p>
                      <a:pPr algn="ctr"/>
                      <a:r>
                        <a:rPr lang="ru-RU" sz="2000"/>
                        <a:t>12327</a:t>
                      </a:r>
                    </a:p>
                  </a:txBody>
                  <a:tcPr marL="89204" marR="89204" marT="26527" marB="26527" anchor="ctr"/>
                </a:tc>
                <a:tc>
                  <a:txBody>
                    <a:bodyPr/>
                    <a:lstStyle/>
                    <a:p>
                      <a:pPr algn="ctr"/>
                      <a:r>
                        <a:rPr lang="ru-RU" sz="2000" dirty="0"/>
                        <a:t>266.58</a:t>
                      </a:r>
                    </a:p>
                  </a:txBody>
                  <a:tcPr marL="89204" marR="89204" marT="26527" marB="26527" anchor="ctr"/>
                </a:tc>
                <a:extLst>
                  <a:ext uri="{0D108BD9-81ED-4DB2-BD59-A6C34878D82A}">
                    <a16:rowId xmlns:a16="http://schemas.microsoft.com/office/drawing/2014/main" val="10003"/>
                  </a:ext>
                </a:extLst>
              </a:tr>
              <a:tr h="283230">
                <a:tc>
                  <a:txBody>
                    <a:bodyPr/>
                    <a:lstStyle/>
                    <a:p>
                      <a:pPr algn="ctr"/>
                      <a:r>
                        <a:rPr lang="ru-RU" sz="2000"/>
                        <a:t>бросать ~~ тень</a:t>
                      </a:r>
                    </a:p>
                  </a:txBody>
                  <a:tcPr marL="89204" marR="89204" marT="26527" marB="26527" anchor="ctr"/>
                </a:tc>
                <a:tc>
                  <a:txBody>
                    <a:bodyPr/>
                    <a:lstStyle/>
                    <a:p>
                      <a:pPr algn="ctr"/>
                      <a:r>
                        <a:rPr lang="ru-RU" sz="2000"/>
                        <a:t>80</a:t>
                      </a:r>
                    </a:p>
                  </a:txBody>
                  <a:tcPr marL="89204" marR="89204" marT="26527" marB="26527" anchor="ctr"/>
                </a:tc>
                <a:tc>
                  <a:txBody>
                    <a:bodyPr/>
                    <a:lstStyle/>
                    <a:p>
                      <a:pPr algn="ctr"/>
                      <a:r>
                        <a:rPr lang="ru-RU" sz="2000"/>
                        <a:t>13556</a:t>
                      </a:r>
                    </a:p>
                  </a:txBody>
                  <a:tcPr marL="89204" marR="89204" marT="26527" marB="26527" anchor="ctr"/>
                </a:tc>
                <a:tc>
                  <a:txBody>
                    <a:bodyPr/>
                    <a:lstStyle/>
                    <a:p>
                      <a:pPr algn="ctr"/>
                      <a:r>
                        <a:rPr lang="ru-RU" sz="2000" dirty="0"/>
                        <a:t>155.85</a:t>
                      </a:r>
                    </a:p>
                  </a:txBody>
                  <a:tcPr marL="89204" marR="89204" marT="26527" marB="26527" anchor="ctr"/>
                </a:tc>
                <a:extLst>
                  <a:ext uri="{0D108BD9-81ED-4DB2-BD59-A6C34878D82A}">
                    <a16:rowId xmlns:a16="http://schemas.microsoft.com/office/drawing/2014/main" val="10004"/>
                  </a:ext>
                </a:extLst>
              </a:tr>
              <a:tr h="404616">
                <a:tc>
                  <a:txBody>
                    <a:bodyPr/>
                    <a:lstStyle/>
                    <a:p>
                      <a:pPr algn="ctr"/>
                      <a:r>
                        <a:rPr lang="ru-RU" sz="2000"/>
                        <a:t>бросать ~~ граната</a:t>
                      </a:r>
                    </a:p>
                  </a:txBody>
                  <a:tcPr marL="89204" marR="89204" marT="26527" marB="26527" anchor="ctr"/>
                </a:tc>
                <a:tc>
                  <a:txBody>
                    <a:bodyPr/>
                    <a:lstStyle/>
                    <a:p>
                      <a:pPr algn="ctr"/>
                      <a:r>
                        <a:rPr lang="ru-RU" sz="2000" dirty="0"/>
                        <a:t>48</a:t>
                      </a:r>
                    </a:p>
                  </a:txBody>
                  <a:tcPr marL="89204" marR="89204" marT="26527" marB="26527" anchor="ctr"/>
                </a:tc>
                <a:tc>
                  <a:txBody>
                    <a:bodyPr/>
                    <a:lstStyle/>
                    <a:p>
                      <a:pPr algn="ctr"/>
                      <a:r>
                        <a:rPr lang="ru-RU" sz="2000"/>
                        <a:t>2690</a:t>
                      </a:r>
                    </a:p>
                  </a:txBody>
                  <a:tcPr marL="89204" marR="89204" marT="26527" marB="26527" anchor="ctr"/>
                </a:tc>
                <a:tc>
                  <a:txBody>
                    <a:bodyPr/>
                    <a:lstStyle/>
                    <a:p>
                      <a:pPr algn="ctr"/>
                      <a:r>
                        <a:rPr lang="ru-RU" sz="2000" dirty="0"/>
                        <a:t>120.05</a:t>
                      </a:r>
                    </a:p>
                  </a:txBody>
                  <a:tcPr marL="89204" marR="89204" marT="26527" marB="26527" anchor="ctr"/>
                </a:tc>
                <a:extLst>
                  <a:ext uri="{0D108BD9-81ED-4DB2-BD59-A6C34878D82A}">
                    <a16:rowId xmlns:a16="http://schemas.microsoft.com/office/drawing/2014/main" val="10005"/>
                  </a:ext>
                </a:extLst>
              </a:tr>
              <a:tr h="404616">
                <a:tc>
                  <a:txBody>
                    <a:bodyPr/>
                    <a:lstStyle/>
                    <a:p>
                      <a:pPr algn="ctr"/>
                      <a:r>
                        <a:rPr lang="ru-RU" sz="2000" dirty="0"/>
                        <a:t>бросать ~~ дрожь</a:t>
                      </a:r>
                    </a:p>
                  </a:txBody>
                  <a:tcPr marL="89204" marR="89204" marT="26527" marB="26527" anchor="ctr"/>
                </a:tc>
                <a:tc>
                  <a:txBody>
                    <a:bodyPr/>
                    <a:lstStyle/>
                    <a:p>
                      <a:pPr algn="ctr"/>
                      <a:r>
                        <a:rPr lang="ru-RU" sz="2000" dirty="0"/>
                        <a:t>44</a:t>
                      </a:r>
                    </a:p>
                  </a:txBody>
                  <a:tcPr marL="89204" marR="89204" marT="26527" marB="26527" anchor="ctr"/>
                </a:tc>
                <a:tc>
                  <a:txBody>
                    <a:bodyPr/>
                    <a:lstStyle/>
                    <a:p>
                      <a:pPr algn="ctr"/>
                      <a:r>
                        <a:rPr lang="ru-RU" sz="2000" dirty="0"/>
                        <a:t>1973</a:t>
                      </a:r>
                    </a:p>
                  </a:txBody>
                  <a:tcPr marL="89204" marR="89204" marT="26527" marB="26527" anchor="ctr"/>
                </a:tc>
                <a:tc>
                  <a:txBody>
                    <a:bodyPr/>
                    <a:lstStyle/>
                    <a:p>
                      <a:pPr algn="ctr"/>
                      <a:r>
                        <a:rPr lang="ru-RU" sz="2000" dirty="0"/>
                        <a:t>114.98</a:t>
                      </a:r>
                    </a:p>
                  </a:txBody>
                  <a:tcPr marL="89204" marR="89204" marT="26527" marB="26527" anchor="ctr"/>
                </a:tc>
                <a:extLst>
                  <a:ext uri="{0D108BD9-81ED-4DB2-BD59-A6C34878D82A}">
                    <a16:rowId xmlns:a16="http://schemas.microsoft.com/office/drawing/2014/main" val="10006"/>
                  </a:ext>
                </a:extLst>
              </a:tr>
            </a:tbl>
          </a:graphicData>
        </a:graphic>
      </p:graphicFrame>
      <p:sp>
        <p:nvSpPr>
          <p:cNvPr id="76844" name="Rectangle 1">
            <a:hlinkClick r:id="rId2"/>
          </p:cNvPr>
          <p:cNvSpPr>
            <a:spLocks noGrp="1" noChangeArrowheads="1"/>
          </p:cNvSpPr>
          <p:nvPr>
            <p:ph type="title" idx="4294967295"/>
          </p:nvPr>
        </p:nvSpPr>
        <p:spPr>
          <a:xfrm>
            <a:off x="38908" y="1398725"/>
            <a:ext cx="6172200" cy="438582"/>
          </a:xfrm>
        </p:spPr>
        <p:txBody>
          <a:bodyPr lIns="68580" tIns="34290" rIns="68580" bIns="34290">
            <a:spAutoFit/>
          </a:bodyPr>
          <a:lstStyle/>
          <a:p>
            <a:r>
              <a:rPr lang="ru-RU" altLang="en-US" sz="2400" dirty="0" smtClean="0"/>
              <a:t>Пример</a:t>
            </a:r>
          </a:p>
        </p:txBody>
      </p:sp>
      <p:sp>
        <p:nvSpPr>
          <p:cNvPr id="5" name="Дата 4"/>
          <p:cNvSpPr>
            <a:spLocks noGrp="1"/>
          </p:cNvSpPr>
          <p:nvPr>
            <p:ph type="dt" sz="quarter" idx="4294967295"/>
          </p:nvPr>
        </p:nvSpPr>
        <p:spPr>
          <a:xfrm>
            <a:off x="0" y="6356350"/>
            <a:ext cx="2133600" cy="365125"/>
          </a:xfrm>
        </p:spPr>
        <p:txBody>
          <a:bodyPr/>
          <a:lstStyle/>
          <a:p>
            <a:pPr>
              <a:defRPr/>
            </a:pPr>
            <a:fld id="{4BACDB51-5DCF-4412-B2A3-296B39876F0E}" type="datetime1">
              <a:rPr lang="en-US" altLang="en-US"/>
              <a:pPr>
                <a:defRPr/>
              </a:pPr>
              <a:t>12/19/2018</a:t>
            </a:fld>
            <a:endParaRPr lang="en-US" altLang="en-US"/>
          </a:p>
        </p:txBody>
      </p:sp>
      <p:sp>
        <p:nvSpPr>
          <p:cNvPr id="76845" name="TextBox 6"/>
          <p:cNvSpPr txBox="1">
            <a:spLocks noChangeArrowheads="1"/>
          </p:cNvSpPr>
          <p:nvPr/>
        </p:nvSpPr>
        <p:spPr bwMode="auto">
          <a:xfrm>
            <a:off x="1331913" y="4562475"/>
            <a:ext cx="205263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100" b="1">
                <a:solidFill>
                  <a:srgbClr val="002060"/>
                </a:solidFill>
              </a:rPr>
              <a:t>[lemma=</a:t>
            </a:r>
            <a:endParaRPr lang="ru-RU" altLang="en-US" sz="2100" b="1">
              <a:solidFill>
                <a:srgbClr val="002060"/>
              </a:solidFill>
            </a:endParaRPr>
          </a:p>
          <a:p>
            <a:r>
              <a:rPr lang="en-US" altLang="en-US" sz="2100" b="1">
                <a:solidFill>
                  <a:srgbClr val="002060"/>
                </a:solidFill>
              </a:rPr>
              <a:t>"</a:t>
            </a:r>
            <a:r>
              <a:rPr lang="ru-RU" altLang="en-US" sz="2100" b="1">
                <a:solidFill>
                  <a:srgbClr val="002060"/>
                </a:solidFill>
              </a:rPr>
              <a:t>бросать"]</a:t>
            </a:r>
          </a:p>
        </p:txBody>
      </p:sp>
      <p:pic>
        <p:nvPicPr>
          <p:cNvPr id="768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026" y="4718050"/>
            <a:ext cx="4421188"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Овал 8"/>
          <p:cNvSpPr/>
          <p:nvPr/>
        </p:nvSpPr>
        <p:spPr>
          <a:xfrm>
            <a:off x="3203848" y="5711438"/>
            <a:ext cx="2320925" cy="48577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10" name="Овал 9"/>
          <p:cNvSpPr/>
          <p:nvPr/>
        </p:nvSpPr>
        <p:spPr>
          <a:xfrm>
            <a:off x="3203848" y="5286708"/>
            <a:ext cx="2862263" cy="53975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27" name="Rectangle 2"/>
          <p:cNvSpPr txBox="1">
            <a:spLocks noChangeArrowheads="1"/>
          </p:cNvSpPr>
          <p:nvPr/>
        </p:nvSpPr>
        <p:spPr bwMode="auto">
          <a:xfrm>
            <a:off x="2022376" y="294174"/>
            <a:ext cx="3502397" cy="523220"/>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en-US" altLang="en-US" sz="2800" dirty="0" smtClean="0"/>
              <a:t>Likelihood </a:t>
            </a:r>
            <a:r>
              <a:rPr lang="en-US" altLang="en-US" sz="2800" dirty="0" smtClean="0"/>
              <a:t>Ratio</a:t>
            </a:r>
            <a:endParaRPr lang="ru-RU" altLang="en-US" sz="2800" dirty="0" smtClean="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sz="quarter" idx="10"/>
          </p:nvPr>
        </p:nvSpPr>
        <p:spPr/>
        <p:txBody>
          <a:bodyPr/>
          <a:lstStyle/>
          <a:p>
            <a:pPr eaLnBrk="1" hangingPunct="1"/>
            <a:r>
              <a:rPr lang="en-US"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Collocations</a:t>
            </a:r>
            <a:r>
              <a:rPr lang="en-US" dirty="0" smtClean="0">
                <a:latin typeface="Times New Roman" panose="02020603050405020304" pitchFamily="18" charset="0"/>
                <a:cs typeface="Times New Roman" panose="02020603050405020304" pitchFamily="18" charset="0"/>
              </a:rPr>
              <a:t> of a given word are statements of the habitual or customary places of that word.”</a:t>
            </a:r>
            <a:r>
              <a:rPr lang="ru-RU"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(Firth 1957)</a:t>
            </a:r>
          </a:p>
          <a:p>
            <a:pPr eaLnBrk="1" hangingPunct="1"/>
            <a:r>
              <a:rPr lang="en-US" altLang="en-US" dirty="0" smtClean="0">
                <a:latin typeface="Times New Roman" panose="02020603050405020304" pitchFamily="18" charset="0"/>
                <a:cs typeface="Times New Roman" panose="02020603050405020304" pitchFamily="18" charset="0"/>
              </a:rPr>
              <a:t>“recurrent </a:t>
            </a:r>
            <a:r>
              <a:rPr lang="en-US" altLang="en-US" dirty="0">
                <a:latin typeface="Times New Roman" panose="02020603050405020304" pitchFamily="18" charset="0"/>
                <a:cs typeface="Times New Roman" panose="02020603050405020304" pitchFamily="18" charset="0"/>
              </a:rPr>
              <a:t>combinations of words that co-occur more often than chance and that correspond to arbitrary word usages</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Smadja</a:t>
            </a:r>
            <a:r>
              <a:rPr lang="en-US" altLang="en-US" dirty="0" smtClean="0">
                <a:latin typeface="Times New Roman" panose="02020603050405020304" pitchFamily="18" charset="0"/>
                <a:cs typeface="Times New Roman" panose="02020603050405020304" pitchFamily="18" charset="0"/>
              </a:rPr>
              <a:t> 1993)</a:t>
            </a:r>
          </a:p>
          <a:p>
            <a:pPr eaLnBrk="1" hangingPunct="1"/>
            <a:endParaRPr lang="en-US" dirty="0">
              <a:latin typeface="Times New Roman" panose="02020603050405020304" pitchFamily="18" charset="0"/>
              <a:cs typeface="Times New Roman" panose="02020603050405020304" pitchFamily="18" charset="0"/>
            </a:endParaRPr>
          </a:p>
          <a:p>
            <a:pPr eaLnBrk="1" hangingPunct="1"/>
            <a:endParaRPr lang="ru-RU" altLang="en-US" dirty="0">
              <a:latin typeface="Times New Roman" panose="02020603050405020304" pitchFamily="18" charset="0"/>
              <a:cs typeface="Times New Roman" panose="02020603050405020304" pitchFamily="18" charset="0"/>
            </a:endParaRPr>
          </a:p>
        </p:txBody>
      </p:sp>
      <p:sp>
        <p:nvSpPr>
          <p:cNvPr id="14" name="Rectangle 2"/>
          <p:cNvSpPr>
            <a:spLocks noGrp="1" noChangeArrowheads="1"/>
          </p:cNvSpPr>
          <p:nvPr>
            <p:ph type="title" idx="4294967295"/>
          </p:nvPr>
        </p:nvSpPr>
        <p:spPr>
          <a:xfrm>
            <a:off x="1222375" y="288925"/>
            <a:ext cx="7921625" cy="587375"/>
          </a:xfrm>
        </p:spPr>
        <p:txBody>
          <a:bodyPr rtlCol="0">
            <a:normAutofit fontScale="90000"/>
          </a:bodyPr>
          <a:lstStyle/>
          <a:p>
            <a:pPr eaLnBrk="1" fontAlgn="auto" hangingPunct="1">
              <a:spcAft>
                <a:spcPts val="0"/>
              </a:spcAft>
              <a:defRPr/>
            </a:pPr>
            <a:r>
              <a:rPr lang="ru-RU" altLang="en-US" sz="4000" dirty="0" err="1">
                <a:latin typeface="Times New Roman" panose="02020603050405020304" pitchFamily="18" charset="0"/>
              </a:rPr>
              <a:t>Коллокации</a:t>
            </a:r>
            <a:r>
              <a:rPr lang="en-US" altLang="en-US" sz="4000" dirty="0">
                <a:latin typeface="Times New Roman" panose="02020603050405020304" pitchFamily="18" charset="0"/>
              </a:rPr>
              <a:t>: </a:t>
            </a:r>
            <a:r>
              <a:rPr lang="ru-RU" altLang="en-US" sz="4000" dirty="0">
                <a:latin typeface="Times New Roman" panose="02020603050405020304" pitchFamily="18" charset="0"/>
              </a:rPr>
              <a:t>ориентация </a:t>
            </a:r>
            <a:r>
              <a:rPr lang="ru-RU" altLang="en-US" sz="3600" dirty="0">
                <a:latin typeface="Times New Roman" panose="02020603050405020304" pitchFamily="18" charset="0"/>
              </a:rPr>
              <a:t>на значение</a:t>
            </a:r>
            <a:r>
              <a:rPr lang="ru-RU" altLang="en-US" sz="4000" dirty="0" smtClean="0">
                <a:latin typeface="Times New Roman" panose="02020603050405020304" pitchFamily="18" charset="0"/>
              </a:rPr>
              <a:t> </a:t>
            </a:r>
            <a:endParaRPr lang="ru-RU" altLang="en-US" sz="4000" dirty="0" smtClean="0"/>
          </a:p>
        </p:txBody>
      </p:sp>
      <p:sp>
        <p:nvSpPr>
          <p:cNvPr id="2" name="Дата 1"/>
          <p:cNvSpPr>
            <a:spLocks noGrp="1"/>
          </p:cNvSpPr>
          <p:nvPr>
            <p:ph type="dt" sz="quarter" idx="4294967295"/>
          </p:nvPr>
        </p:nvSpPr>
        <p:spPr>
          <a:xfrm>
            <a:off x="0" y="6356350"/>
            <a:ext cx="2133600" cy="365125"/>
          </a:xfrm>
        </p:spPr>
        <p:txBody>
          <a:bodyPr/>
          <a:lstStyle/>
          <a:p>
            <a:pPr>
              <a:defRPr/>
            </a:pPr>
            <a:fld id="{F7AFA06D-9675-469B-8FE7-49AF4186E102}" type="datetime1">
              <a:rPr lang="en-US" altLang="en-US"/>
              <a:pPr>
                <a:defRPr/>
              </a:pPr>
              <a:t>12/19/2018</a:t>
            </a:fld>
            <a:endParaRPr lang="en-US" altLang="en-US"/>
          </a:p>
        </p:txBody>
      </p:sp>
      <p:sp>
        <p:nvSpPr>
          <p:cNvPr id="4" name="Footer Placeholder 3"/>
          <p:cNvSpPr>
            <a:spLocks noGrp="1"/>
          </p:cNvSpPr>
          <p:nvPr>
            <p:ph type="ftr" sz="quarter" idx="4294967295"/>
          </p:nvPr>
        </p:nvSpPr>
        <p:spPr>
          <a:xfrm>
            <a:off x="0" y="6381750"/>
            <a:ext cx="3384550" cy="430213"/>
          </a:xfrm>
        </p:spPr>
        <p:txBody>
          <a:bodyPr/>
          <a:lstStyle/>
          <a:p>
            <a:pPr algn="l">
              <a:defRPr/>
            </a:pPr>
            <a:r>
              <a:rPr lang="ru-RU" altLang="en-US" sz="1000" dirty="0"/>
              <a:t>ВШЭ. Компьютерная лингвистика-2.  </a:t>
            </a:r>
            <a:r>
              <a:rPr lang="ru-RU" altLang="en-US" sz="1000" dirty="0" err="1"/>
              <a:t>Толдова</a:t>
            </a:r>
            <a:r>
              <a:rPr lang="ru-RU" altLang="en-US" sz="1000" dirty="0"/>
              <a:t> С.Ю</a:t>
            </a:r>
            <a:endParaRPr lang="en-US" altLang="en-US" sz="1000" dirty="0"/>
          </a:p>
        </p:txBody>
      </p:sp>
      <p:grpSp>
        <p:nvGrpSpPr>
          <p:cNvPr id="16387" name="Группа 8"/>
          <p:cNvGrpSpPr>
            <a:grpSpLocks/>
          </p:cNvGrpSpPr>
          <p:nvPr/>
        </p:nvGrpSpPr>
        <p:grpSpPr bwMode="auto">
          <a:xfrm>
            <a:off x="-60325" y="1588"/>
            <a:ext cx="9204325" cy="6899275"/>
            <a:chOff x="-56236" y="-76509"/>
            <a:chExt cx="9204666" cy="6899318"/>
          </a:xfrm>
        </p:grpSpPr>
        <p:grpSp>
          <p:nvGrpSpPr>
            <p:cNvPr id="16391" name="Группа 9"/>
            <p:cNvGrpSpPr>
              <a:grpSpLocks/>
            </p:cNvGrpSpPr>
            <p:nvPr/>
          </p:nvGrpSpPr>
          <p:grpSpPr bwMode="auto">
            <a:xfrm>
              <a:off x="-56236" y="-76509"/>
              <a:ext cx="9204666" cy="6899318"/>
              <a:chOff x="-56236" y="-76509"/>
              <a:chExt cx="9204666" cy="6899318"/>
            </a:xfrm>
          </p:grpSpPr>
          <p:pic>
            <p:nvPicPr>
              <p:cNvPr id="15" name="Picture 2" descr="http://www.hse.ru/pubs/lib/data/access/ram/ticket/79/144196565691ca43a1b8670fb6a227fde3c5e8e9a0/cached-thumb-img.29274.0.252964193739569.jp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b="59214"/>
              <a:stretch/>
            </p:blipFill>
            <p:spPr bwMode="auto">
              <a:xfrm>
                <a:off x="-4430" y="-76509"/>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Прямая соединительная линия 15"/>
              <p:cNvCxnSpPr/>
              <p:nvPr/>
            </p:nvCxnSpPr>
            <p:spPr>
              <a:xfrm>
                <a:off x="-56236" y="1131586"/>
                <a:ext cx="9204666" cy="1270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16395" name="Группа 16"/>
              <p:cNvGrpSpPr>
                <a:grpSpLocks/>
              </p:cNvGrpSpPr>
              <p:nvPr/>
            </p:nvGrpSpPr>
            <p:grpSpPr bwMode="auto">
              <a:xfrm>
                <a:off x="62832" y="6189119"/>
                <a:ext cx="8420620" cy="633690"/>
                <a:chOff x="62832" y="6189119"/>
                <a:chExt cx="8420620" cy="633690"/>
              </a:xfrm>
            </p:grpSpPr>
            <p:sp>
              <p:nvSpPr>
                <p:cNvPr id="18" name="Прямоугольник 17"/>
                <p:cNvSpPr/>
                <p:nvPr/>
              </p:nvSpPr>
              <p:spPr>
                <a:xfrm>
                  <a:off x="62831" y="6276706"/>
                  <a:ext cx="7317058" cy="525465"/>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solidFill>
                      <a:schemeClr val="tx1"/>
                    </a:solidFill>
                  </a:endParaRPr>
                </a:p>
              </p:txBody>
            </p:sp>
            <p:pic>
              <p:nvPicPr>
                <p:cNvPr id="16397" name="Picture 6" descr="http://www.hse.ru/data/2012/01/19/1263884310/logo_%D1%81_hse_black_e.png"/>
                <p:cNvPicPr>
                  <a:picLocks noChangeAspect="1" noChangeArrowheads="1"/>
                </p:cNvPicPr>
                <p:nvPr/>
              </p:nvPicPr>
              <p:blipFill>
                <a:blip r:embed="rId4">
                  <a:extLst>
                    <a:ext uri="{28A0092B-C50C-407E-A947-70E740481C1C}">
                      <a14:useLocalDpi xmlns:a14="http://schemas.microsoft.com/office/drawing/2010/main" val="0"/>
                    </a:ext>
                  </a:extLst>
                </a:blip>
                <a:srcRect b="21013"/>
                <a:stretch>
                  <a:fillRect/>
                </a:stretch>
              </p:blipFill>
              <p:spPr bwMode="auto">
                <a:xfrm>
                  <a:off x="7860925" y="6189119"/>
                  <a:ext cx="622527" cy="63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6392" name="Рисунок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996" y="28548"/>
              <a:ext cx="1627684" cy="109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Прямоугольник 5"/>
          <p:cNvSpPr/>
          <p:nvPr/>
        </p:nvSpPr>
        <p:spPr>
          <a:xfrm>
            <a:off x="755576" y="2967334"/>
            <a:ext cx="7992888" cy="369332"/>
          </a:xfrm>
          <a:prstGeom prst="rect">
            <a:avLst/>
          </a:prstGeom>
        </p:spPr>
        <p:txBody>
          <a:bodyPr wrap="square">
            <a:spAutoFit/>
          </a:bodyPr>
          <a:lstStyle/>
          <a:p>
            <a:pPr lvl="0"/>
            <a:r>
              <a:rPr lang="en-US" altLang="en-US" dirty="0" smtClean="0">
                <a:solidFill>
                  <a:srgbClr val="800080"/>
                </a:solidFill>
              </a:rPr>
              <a:t> </a:t>
            </a:r>
            <a:endParaRPr lang="en-US" altLang="en-US" dirty="0">
              <a:solidFill>
                <a:srgbClr val="800080"/>
              </a:solidFill>
            </a:endParaRPr>
          </a:p>
        </p:txBody>
      </p:sp>
    </p:spTree>
    <p:extLst>
      <p:ext uri="{BB962C8B-B14F-4D97-AF65-F5344CB8AC3E}">
        <p14:creationId xmlns:p14="http://schemas.microsoft.com/office/powerpoint/2010/main" val="3670919195"/>
      </p:ext>
    </p:extLst>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4"/>
          <p:cNvSpPr>
            <a:spLocks noGrp="1"/>
          </p:cNvSpPr>
          <p:nvPr>
            <p:ph sz="quarter" idx="10"/>
          </p:nvPr>
        </p:nvSpPr>
        <p:spPr>
          <a:extLst>
            <a:ext uri="{909E8E84-426E-40DD-AFC4-6F175D3DCCD1}">
              <a14:hiddenFill xmlns:a14="http://schemas.microsoft.com/office/drawing/2010/main">
                <a:gradFill rotWithShape="0">
                  <a:gsLst>
                    <a:gs pos="0">
                      <a:schemeClr val="bg1"/>
                    </a:gs>
                    <a:gs pos="100000">
                      <a:schemeClr val="accent1"/>
                    </a:gs>
                  </a:gsLst>
                  <a:path path="rect">
                    <a:fillToRect l="48000" t="48999" r="52000" b="51001"/>
                  </a:path>
                </a:gradFill>
              </a14:hiddenFill>
            </a:ext>
          </a:extLst>
        </p:spPr>
        <p:txBody>
          <a:bodyPr/>
          <a:lstStyle/>
          <a:p>
            <a:pPr algn="ctr">
              <a:spcBef>
                <a:spcPts val="2400"/>
              </a:spcBef>
            </a:pPr>
            <a:r>
              <a:rPr lang="ru-RU" altLang="en-US" sz="4000" smtClean="0">
                <a:latin typeface="Times New Roman" panose="02020603050405020304" pitchFamily="18" charset="0"/>
                <a:cs typeface="Times New Roman" panose="02020603050405020304" pitchFamily="18" charset="0"/>
              </a:rPr>
              <a:t>Поточечная взаимная информация</a:t>
            </a:r>
          </a:p>
          <a:p>
            <a:pPr algn="ctr">
              <a:spcBef>
                <a:spcPts val="2400"/>
              </a:spcBef>
            </a:pPr>
            <a:r>
              <a:rPr lang="en-US" altLang="en-US" sz="4000" smtClean="0">
                <a:latin typeface="Times New Roman" panose="02020603050405020304" pitchFamily="18" charset="0"/>
                <a:cs typeface="Times New Roman" panose="02020603050405020304" pitchFamily="18" charset="0"/>
              </a:rPr>
              <a:t>PMI</a:t>
            </a:r>
            <a:endParaRPr lang="en-GB" altLang="en-US" sz="4000" smtClean="0">
              <a:latin typeface="Times New Roman" panose="02020603050405020304" pitchFamily="18" charset="0"/>
              <a:cs typeface="Times New Roman" panose="02020603050405020304" pitchFamily="18" charset="0"/>
            </a:endParaRPr>
          </a:p>
        </p:txBody>
      </p:sp>
      <p:sp>
        <p:nvSpPr>
          <p:cNvPr id="2" name="Дата 1"/>
          <p:cNvSpPr>
            <a:spLocks noGrp="1"/>
          </p:cNvSpPr>
          <p:nvPr>
            <p:ph type="dt" sz="quarter" idx="4294967295"/>
          </p:nvPr>
        </p:nvSpPr>
        <p:spPr>
          <a:xfrm>
            <a:off x="0" y="6356350"/>
            <a:ext cx="2133600" cy="365125"/>
          </a:xfrm>
        </p:spPr>
        <p:txBody>
          <a:bodyPr/>
          <a:lstStyle/>
          <a:p>
            <a:pPr>
              <a:defRPr/>
            </a:pPr>
            <a:fld id="{ED58B959-AF49-4E32-AC53-9FBA65C68FE1}" type="datetime1">
              <a:rPr lang="en-US" altLang="en-US"/>
              <a:pPr>
                <a:defRPr/>
              </a:pPr>
              <a:t>12/19/2018</a:t>
            </a:fld>
            <a:endParaRPr lang="en-US" altLang="en-US"/>
          </a:p>
        </p:txBody>
      </p:sp>
      <p:sp>
        <p:nvSpPr>
          <p:cNvPr id="3" name="Прямоугольник 2"/>
          <p:cNvSpPr/>
          <p:nvPr/>
        </p:nvSpPr>
        <p:spPr>
          <a:xfrm>
            <a:off x="1835150" y="242888"/>
            <a:ext cx="7200900" cy="646112"/>
          </a:xfrm>
          <a:prstGeom prst="rect">
            <a:avLst/>
          </a:prstGeom>
        </p:spPr>
        <p:txBody>
          <a:bodyPr>
            <a:spAutoFit/>
          </a:bodyPr>
          <a:lstStyle/>
          <a:p>
            <a:pPr>
              <a:defRPr/>
            </a:pPr>
            <a:r>
              <a:rPr lang="ru-RU" altLang="en-US" sz="3600" dirty="0">
                <a:solidFill>
                  <a:prstClr val="black"/>
                </a:solidFill>
                <a:effectLst>
                  <a:outerShdw blurRad="38100" dist="38100" dir="2700000" algn="tl">
                    <a:srgbClr val="000000">
                      <a:alpha val="43137"/>
                    </a:srgbClr>
                  </a:outerShdw>
                </a:effectLst>
                <a:ea typeface="+mj-ea"/>
                <a:cs typeface="+mj-cs"/>
              </a:rPr>
              <a:t>Методы выделения </a:t>
            </a:r>
            <a:r>
              <a:rPr lang="ru-RU" altLang="en-US" sz="3600" dirty="0" err="1">
                <a:solidFill>
                  <a:prstClr val="black"/>
                </a:solidFill>
                <a:effectLst>
                  <a:outerShdw blurRad="38100" dist="38100" dir="2700000" algn="tl">
                    <a:srgbClr val="000000">
                      <a:alpha val="43137"/>
                    </a:srgbClr>
                  </a:outerShdw>
                </a:effectLst>
                <a:ea typeface="+mj-ea"/>
                <a:cs typeface="+mj-cs"/>
              </a:rPr>
              <a:t>коллокаций</a:t>
            </a:r>
            <a:endParaRPr lang="en-US" dirty="0"/>
          </a:p>
        </p:txBody>
      </p:sp>
    </p:spTree>
  </p:cSld>
  <p:clrMapOvr>
    <a:masterClrMapping/>
  </p:clrMapOvr>
  <p:transition spd="slow">
    <p:cu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8851"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8852"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885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8854" name="Rectangle 3"/>
          <p:cNvSpPr>
            <a:spLocks noChangeArrowheads="1"/>
          </p:cNvSpPr>
          <p:nvPr/>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folHlink"/>
              </a:solidFill>
              <a:latin typeface="Times New Roman" panose="02020603050405020304" pitchFamily="18" charset="0"/>
            </a:endParaRPr>
          </a:p>
        </p:txBody>
      </p:sp>
      <p:sp>
        <p:nvSpPr>
          <p:cNvPr id="7885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8856" name="Rectangle 3"/>
          <p:cNvSpPr>
            <a:spLocks noChangeArrowheads="1"/>
          </p:cNvSpPr>
          <p:nvPr/>
        </p:nvSpPr>
        <p:spPr bwMode="auto">
          <a:xfrm>
            <a:off x="0" y="93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chemeClr val="folHlink"/>
                </a:solidFill>
                <a:latin typeface="Times New Roman" panose="02020603050405020304" pitchFamily="18" charset="0"/>
                <a:cs typeface="Times New Roman" panose="02020603050405020304" pitchFamily="18" charset="0"/>
              </a:rPr>
              <a:t> </a:t>
            </a:r>
            <a:endParaRPr lang="en-US" altLang="en-US" sz="1800">
              <a:solidFill>
                <a:schemeClr val="folHlink"/>
              </a:solidFill>
              <a:latin typeface="Times New Roman" panose="02020603050405020304" pitchFamily="18" charset="0"/>
            </a:endParaRPr>
          </a:p>
        </p:txBody>
      </p:sp>
      <p:sp>
        <p:nvSpPr>
          <p:cNvPr id="78857" name="Rectangle 5"/>
          <p:cNvSpPr>
            <a:spLocks noChangeArrowheads="1"/>
          </p:cNvSpPr>
          <p:nvPr/>
        </p:nvSpPr>
        <p:spPr bwMode="auto">
          <a:xfrm>
            <a:off x="1331913" y="2565400"/>
            <a:ext cx="62753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ru-RU" altLang="en-US" sz="2400" dirty="0">
                <a:solidFill>
                  <a:srgbClr val="002060"/>
                </a:solidFill>
                <a:latin typeface="Times New Roman" panose="02020603050405020304" pitchFamily="18" charset="0"/>
              </a:rPr>
              <a:t>Мера ассоциативной связи:</a:t>
            </a:r>
            <a:endParaRPr lang="en-GB" altLang="en-US" sz="2400" dirty="0">
              <a:solidFill>
                <a:srgbClr val="002060"/>
              </a:solidFill>
              <a:latin typeface="Times New Roman" panose="02020603050405020304" pitchFamily="18" charset="0"/>
            </a:endParaRPr>
          </a:p>
          <a:p>
            <a:pPr>
              <a:spcBef>
                <a:spcPct val="0"/>
              </a:spcBef>
              <a:buFontTx/>
              <a:buNone/>
            </a:pPr>
            <a:r>
              <a:rPr lang="fr-FR" altLang="en-US" sz="2400" dirty="0">
                <a:solidFill>
                  <a:srgbClr val="002060"/>
                </a:solidFill>
                <a:latin typeface="Times New Roman" panose="02020603050405020304" pitchFamily="18" charset="0"/>
              </a:rPr>
              <a:t>I(X,Y)=log</a:t>
            </a:r>
            <a:r>
              <a:rPr lang="fr-FR" altLang="en-US" sz="2400" baseline="-25000" dirty="0">
                <a:solidFill>
                  <a:srgbClr val="002060"/>
                </a:solidFill>
                <a:latin typeface="Times New Roman" panose="02020603050405020304" pitchFamily="18" charset="0"/>
              </a:rPr>
              <a:t>2</a:t>
            </a:r>
            <a:r>
              <a:rPr lang="fr-FR" altLang="en-US" sz="2400" dirty="0">
                <a:solidFill>
                  <a:srgbClr val="002060"/>
                </a:solidFill>
                <a:latin typeface="Times New Roman" panose="02020603050405020304" pitchFamily="18" charset="0"/>
              </a:rPr>
              <a:t>(P(X,Y)/P(X)P(Y))</a:t>
            </a:r>
            <a:endParaRPr lang="en-GB" altLang="en-US" sz="2400" dirty="0">
              <a:solidFill>
                <a:srgbClr val="002060"/>
              </a:solidFill>
              <a:latin typeface="Times New Roman" panose="02020603050405020304" pitchFamily="18" charset="0"/>
            </a:endParaRPr>
          </a:p>
          <a:p>
            <a:pPr>
              <a:spcBef>
                <a:spcPct val="0"/>
              </a:spcBef>
              <a:buFontTx/>
              <a:buNone/>
            </a:pPr>
            <a:r>
              <a:rPr lang="en-US" altLang="en-US" sz="2400" dirty="0">
                <a:solidFill>
                  <a:srgbClr val="002060"/>
                </a:solidFill>
                <a:latin typeface="Times New Roman" panose="02020603050405020304" pitchFamily="18" charset="0"/>
              </a:rPr>
              <a:t>I&gt;&gt; 0 – collocation </a:t>
            </a:r>
            <a:endParaRPr lang="en-GB" altLang="en-US" sz="2400" dirty="0">
              <a:solidFill>
                <a:srgbClr val="002060"/>
              </a:solidFill>
              <a:latin typeface="Times New Roman" panose="02020603050405020304" pitchFamily="18" charset="0"/>
            </a:endParaRPr>
          </a:p>
          <a:p>
            <a:pPr>
              <a:spcBef>
                <a:spcPct val="0"/>
              </a:spcBef>
              <a:buFontTx/>
              <a:buNone/>
            </a:pPr>
            <a:r>
              <a:rPr lang="en-US" altLang="en-US" sz="2400" dirty="0">
                <a:solidFill>
                  <a:srgbClr val="002060"/>
                </a:solidFill>
                <a:latin typeface="Times New Roman" panose="02020603050405020304" pitchFamily="18" charset="0"/>
              </a:rPr>
              <a:t>I=0 </a:t>
            </a:r>
            <a:endParaRPr lang="en-GB" altLang="en-US" sz="2400" dirty="0">
              <a:solidFill>
                <a:srgbClr val="002060"/>
              </a:solidFill>
              <a:latin typeface="Times New Roman" panose="02020603050405020304" pitchFamily="18" charset="0"/>
            </a:endParaRPr>
          </a:p>
          <a:p>
            <a:pPr>
              <a:spcBef>
                <a:spcPct val="0"/>
              </a:spcBef>
              <a:buFontTx/>
              <a:buNone/>
            </a:pPr>
            <a:r>
              <a:rPr lang="en-US" altLang="en-US" sz="2400" dirty="0">
                <a:solidFill>
                  <a:srgbClr val="002060"/>
                </a:solidFill>
                <a:latin typeface="Times New Roman" panose="02020603050405020304" pitchFamily="18" charset="0"/>
              </a:rPr>
              <a:t>I&lt;&lt;0 – </a:t>
            </a:r>
            <a:r>
              <a:rPr lang="ru-RU" altLang="en-US" sz="2400" dirty="0">
                <a:solidFill>
                  <a:srgbClr val="002060"/>
                </a:solidFill>
                <a:latin typeface="Times New Roman" panose="02020603050405020304" pitchFamily="18" charset="0"/>
              </a:rPr>
              <a:t>дополнительная</a:t>
            </a:r>
            <a:r>
              <a:rPr lang="en-US" altLang="en-US" sz="2400" dirty="0">
                <a:solidFill>
                  <a:srgbClr val="002060"/>
                </a:solidFill>
                <a:latin typeface="Times New Roman" panose="02020603050405020304" pitchFamily="18" charset="0"/>
              </a:rPr>
              <a:t>  </a:t>
            </a:r>
            <a:r>
              <a:rPr lang="ru-RU" altLang="en-US" sz="2400" dirty="0">
                <a:solidFill>
                  <a:srgbClr val="002060"/>
                </a:solidFill>
                <a:latin typeface="Times New Roman" panose="02020603050405020304" pitchFamily="18" charset="0"/>
              </a:rPr>
              <a:t>дистрибуция</a:t>
            </a:r>
            <a:endParaRPr lang="en-GB" altLang="en-US" sz="2400" dirty="0">
              <a:solidFill>
                <a:srgbClr val="002060"/>
              </a:solidFill>
              <a:latin typeface="Times New Roman" panose="02020603050405020304" pitchFamily="18" charset="0"/>
            </a:endParaRPr>
          </a:p>
          <a:p>
            <a:pPr>
              <a:spcBef>
                <a:spcPct val="0"/>
              </a:spcBef>
              <a:buFontTx/>
              <a:buNone/>
            </a:pPr>
            <a:r>
              <a:rPr lang="en-US" altLang="en-US" sz="2400" i="1" dirty="0">
                <a:solidFill>
                  <a:srgbClr val="002060"/>
                </a:solidFill>
                <a:latin typeface="Times New Roman" panose="02020603050405020304" pitchFamily="18" charset="0"/>
              </a:rPr>
              <a:t>dentists, nurses, treating, trea</a:t>
            </a:r>
            <a:r>
              <a:rPr lang="en-US" altLang="en-US" sz="2400" dirty="0">
                <a:solidFill>
                  <a:srgbClr val="002060"/>
                </a:solidFill>
                <a:latin typeface="Times New Roman" panose="02020603050405020304" pitchFamily="18" charset="0"/>
              </a:rPr>
              <a:t>t, </a:t>
            </a:r>
            <a:r>
              <a:rPr lang="en-US" altLang="en-US" sz="2400" i="1" dirty="0">
                <a:solidFill>
                  <a:srgbClr val="002060"/>
                </a:solidFill>
                <a:latin typeface="Times New Roman" panose="02020603050405020304" pitchFamily="18" charset="0"/>
              </a:rPr>
              <a:t>hospital</a:t>
            </a:r>
            <a:r>
              <a:rPr lang="en-US" altLang="en-US" sz="2400" dirty="0">
                <a:solidFill>
                  <a:srgbClr val="002060"/>
                </a:solidFill>
                <a:latin typeface="Times New Roman" panose="02020603050405020304" pitchFamily="18" charset="0"/>
              </a:rPr>
              <a:t>s</a:t>
            </a:r>
            <a:endParaRPr lang="en-GB" altLang="en-US" sz="2400" dirty="0">
              <a:solidFill>
                <a:srgbClr val="002060"/>
              </a:solidFill>
              <a:latin typeface="Times New Roman" panose="02020603050405020304" pitchFamily="18" charset="0"/>
            </a:endParaRPr>
          </a:p>
        </p:txBody>
      </p:sp>
      <p:sp>
        <p:nvSpPr>
          <p:cNvPr id="3" name="Дата 2"/>
          <p:cNvSpPr>
            <a:spLocks noGrp="1"/>
          </p:cNvSpPr>
          <p:nvPr>
            <p:ph type="dt" sz="quarter" idx="4294967295"/>
          </p:nvPr>
        </p:nvSpPr>
        <p:spPr>
          <a:xfrm>
            <a:off x="0" y="6356350"/>
            <a:ext cx="2133600" cy="365125"/>
          </a:xfrm>
        </p:spPr>
        <p:txBody>
          <a:bodyPr/>
          <a:lstStyle/>
          <a:p>
            <a:pPr>
              <a:defRPr/>
            </a:pPr>
            <a:fld id="{77339F13-7A31-4354-B010-687BEB2662E2}" type="datetime1">
              <a:rPr lang="en-US" altLang="en-US"/>
              <a:pPr>
                <a:defRPr/>
              </a:pPr>
              <a:t>12/19/2018</a:t>
            </a:fld>
            <a:endParaRPr lang="en-US" altLang="en-US"/>
          </a:p>
        </p:txBody>
      </p:sp>
      <p:sp>
        <p:nvSpPr>
          <p:cNvPr id="78860" name="Прямоугольник 2"/>
          <p:cNvSpPr>
            <a:spLocks noChangeArrowheads="1"/>
          </p:cNvSpPr>
          <p:nvPr/>
        </p:nvSpPr>
        <p:spPr bwMode="auto">
          <a:xfrm>
            <a:off x="900113" y="1443038"/>
            <a:ext cx="549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400" dirty="0">
                <a:solidFill>
                  <a:schemeClr val="tx1"/>
                </a:solidFill>
              </a:rPr>
              <a:t>PMI</a:t>
            </a:r>
            <a:r>
              <a:rPr lang="ru-RU" altLang="en-US" sz="2400" dirty="0">
                <a:solidFill>
                  <a:schemeClr val="tx1"/>
                </a:solidFill>
              </a:rPr>
              <a:t> - поточечная взаимная информация</a:t>
            </a:r>
            <a:endParaRPr lang="en-US" altLang="en-US" sz="2400" dirty="0">
              <a:solidFill>
                <a:schemeClr val="tx1"/>
              </a:solidFill>
            </a:endParaRPr>
          </a:p>
        </p:txBody>
      </p:sp>
      <p:sp>
        <p:nvSpPr>
          <p:cNvPr id="6" name="TextBox 5"/>
          <p:cNvSpPr txBox="1"/>
          <p:nvPr/>
        </p:nvSpPr>
        <p:spPr>
          <a:xfrm>
            <a:off x="1907704" y="180886"/>
            <a:ext cx="7344816" cy="1200329"/>
          </a:xfrm>
          <a:prstGeom prst="rect">
            <a:avLst/>
          </a:prstGeom>
          <a:noFill/>
        </p:spPr>
        <p:txBody>
          <a:bodyPr wrap="square" rtlCol="0">
            <a:spAutoFit/>
          </a:bodyPr>
          <a:lstStyle/>
          <a:p>
            <a:r>
              <a:rPr lang="en-US" altLang="en-US" sz="3600" dirty="0">
                <a:solidFill>
                  <a:schemeClr val="tx1"/>
                </a:solidFill>
              </a:rPr>
              <a:t>PMI</a:t>
            </a:r>
            <a:r>
              <a:rPr lang="ru-RU" altLang="en-US" sz="3600" dirty="0">
                <a:solidFill>
                  <a:schemeClr val="tx1"/>
                </a:solidFill>
              </a:rPr>
              <a:t> – </a:t>
            </a:r>
            <a:r>
              <a:rPr lang="en-US" altLang="en-US" sz="3600" dirty="0">
                <a:solidFill>
                  <a:schemeClr val="tx1"/>
                </a:solidFill>
              </a:rPr>
              <a:t>pointwise </a:t>
            </a:r>
            <a:r>
              <a:rPr lang="en-US" altLang="en-US" sz="3600" dirty="0" smtClean="0">
                <a:solidFill>
                  <a:schemeClr val="tx1"/>
                </a:solidFill>
              </a:rPr>
              <a:t>mutual</a:t>
            </a:r>
            <a:r>
              <a:rPr lang="ru-RU" altLang="en-US" sz="3600" dirty="0" smtClean="0">
                <a:solidFill>
                  <a:schemeClr val="tx1"/>
                </a:solidFill>
              </a:rPr>
              <a:t> </a:t>
            </a:r>
            <a:r>
              <a:rPr lang="en-US" altLang="en-US" sz="3600" dirty="0" smtClean="0">
                <a:solidFill>
                  <a:schemeClr val="tx1"/>
                </a:solidFill>
              </a:rPr>
              <a:t>information </a:t>
            </a:r>
            <a:endParaRPr lang="ru-RU" altLang="en-US" sz="3600" dirty="0">
              <a:solidFill>
                <a:schemeClr val="tx1"/>
              </a:solidFill>
            </a:endParaRPr>
          </a:p>
          <a:p>
            <a:endParaRPr lang="en-US" sz="3600" dirty="0"/>
          </a:p>
        </p:txBody>
      </p:sp>
    </p:spTree>
  </p:cSld>
  <p:clrMapOvr>
    <a:masterClrMapping/>
  </p:clrMapOvr>
  <p:transition spd="slow">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987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9876"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9877"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9878" name="Rectangle 3"/>
          <p:cNvSpPr>
            <a:spLocks noChangeArrowheads="1"/>
          </p:cNvSpPr>
          <p:nvPr/>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folHlink"/>
              </a:solidFill>
              <a:latin typeface="Times New Roman" panose="02020603050405020304" pitchFamily="18" charset="0"/>
            </a:endParaRPr>
          </a:p>
        </p:txBody>
      </p:sp>
      <p:sp>
        <p:nvSpPr>
          <p:cNvPr id="79879"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9880" name="Rectangle 3"/>
          <p:cNvSpPr>
            <a:spLocks noChangeArrowheads="1"/>
          </p:cNvSpPr>
          <p:nvPr/>
        </p:nvSpPr>
        <p:spPr bwMode="auto">
          <a:xfrm>
            <a:off x="0" y="93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chemeClr val="folHlink"/>
                </a:solidFill>
                <a:latin typeface="Times New Roman" panose="02020603050405020304" pitchFamily="18" charset="0"/>
                <a:cs typeface="Times New Roman" panose="02020603050405020304" pitchFamily="18" charset="0"/>
              </a:rPr>
              <a:t> </a:t>
            </a:r>
            <a:endParaRPr lang="en-US" altLang="en-US" sz="1800">
              <a:solidFill>
                <a:schemeClr val="folHlink"/>
              </a:solidFill>
              <a:latin typeface="Times New Roman" panose="02020603050405020304" pitchFamily="18" charset="0"/>
            </a:endParaRPr>
          </a:p>
        </p:txBody>
      </p:sp>
      <p:sp>
        <p:nvSpPr>
          <p:cNvPr id="2" name="Footer Placeholder 1"/>
          <p:cNvSpPr>
            <a:spLocks noGrp="1"/>
          </p:cNvSpPr>
          <p:nvPr>
            <p:ph type="ftr" sz="quarter" idx="4294967295"/>
          </p:nvPr>
        </p:nvSpPr>
        <p:spPr>
          <a:xfrm>
            <a:off x="0" y="6356350"/>
            <a:ext cx="2895600" cy="365125"/>
          </a:xfrm>
        </p:spPr>
        <p:txBody>
          <a:bodyPr/>
          <a:lstStyle/>
          <a:p>
            <a:pPr>
              <a:defRPr/>
            </a:pPr>
            <a:r>
              <a:rPr lang="ru-RU" altLang="en-US"/>
              <a:t>ВШЭ. Компьютерная лингвистика-2.  Толдова С.Ю</a:t>
            </a:r>
            <a:endParaRPr lang="en-US" altLang="en-US" dirty="0"/>
          </a:p>
        </p:txBody>
      </p:sp>
      <p:sp>
        <p:nvSpPr>
          <p:cNvPr id="3" name="Дата 2"/>
          <p:cNvSpPr>
            <a:spLocks noGrp="1"/>
          </p:cNvSpPr>
          <p:nvPr>
            <p:ph type="dt" sz="quarter" idx="4294967295"/>
          </p:nvPr>
        </p:nvSpPr>
        <p:spPr>
          <a:xfrm>
            <a:off x="0" y="6356350"/>
            <a:ext cx="2133600" cy="365125"/>
          </a:xfrm>
        </p:spPr>
        <p:txBody>
          <a:bodyPr/>
          <a:lstStyle/>
          <a:p>
            <a:pPr>
              <a:defRPr/>
            </a:pPr>
            <a:fld id="{7A03DDCF-3581-48BA-B442-BAA10BADD323}" type="datetime1">
              <a:rPr lang="en-US" altLang="en-US"/>
              <a:pPr>
                <a:defRPr/>
              </a:pPr>
              <a:t>12/19/2018</a:t>
            </a:fld>
            <a:endParaRPr lang="en-US" altLang="en-US"/>
          </a:p>
        </p:txBody>
      </p:sp>
      <p:sp>
        <p:nvSpPr>
          <p:cNvPr id="7" name="Прямоугольник 6"/>
          <p:cNvSpPr/>
          <p:nvPr/>
        </p:nvSpPr>
        <p:spPr>
          <a:xfrm>
            <a:off x="539750" y="1377950"/>
            <a:ext cx="7920038" cy="3416320"/>
          </a:xfrm>
          <a:prstGeom prst="rect">
            <a:avLst/>
          </a:prstGeom>
        </p:spPr>
        <p:txBody>
          <a:bodyPr>
            <a:spAutoFit/>
          </a:bodyPr>
          <a:lstStyle/>
          <a:p>
            <a:pPr>
              <a:defRPr/>
            </a:pPr>
            <a:r>
              <a:rPr lang="ru-RU" sz="2400" dirty="0">
                <a:solidFill>
                  <a:schemeClr val="accent4">
                    <a:lumMod val="50000"/>
                  </a:schemeClr>
                </a:solidFill>
              </a:rPr>
              <a:t>Информационная энтропия - неопределённость появления какого-либо символа первичного алфавита. </a:t>
            </a:r>
            <a:endParaRPr lang="en-US" sz="2400" dirty="0">
              <a:solidFill>
                <a:schemeClr val="accent4">
                  <a:lumMod val="50000"/>
                </a:schemeClr>
              </a:solidFill>
            </a:endParaRPr>
          </a:p>
          <a:p>
            <a:pPr>
              <a:defRPr/>
            </a:pPr>
            <a:r>
              <a:rPr lang="ru-RU" sz="2400" dirty="0">
                <a:solidFill>
                  <a:schemeClr val="accent4">
                    <a:lumMod val="50000"/>
                  </a:schemeClr>
                </a:solidFill>
              </a:rPr>
              <a:t>При отсутствии информационных потерь численно равна количеству информации на символ передаваемого сообщения. </a:t>
            </a:r>
            <a:endParaRPr lang="en-US" sz="2400" dirty="0">
              <a:solidFill>
                <a:schemeClr val="accent4">
                  <a:lumMod val="50000"/>
                </a:schemeClr>
              </a:solidFill>
            </a:endParaRPr>
          </a:p>
          <a:p>
            <a:pPr>
              <a:defRPr/>
            </a:pPr>
            <a:r>
              <a:rPr lang="ru-RU" sz="2400" dirty="0">
                <a:solidFill>
                  <a:schemeClr val="accent4">
                    <a:lumMod val="50000"/>
                  </a:schemeClr>
                </a:solidFill>
              </a:rPr>
              <a:t>Например, в последовательности букв, составляющих какое-либо предложение на русском языке, разные буквы появляются с разной частотой, поэтому неопределённость появления для некоторых букв меньше, чем для других. </a:t>
            </a:r>
            <a:endParaRPr lang="en-US" sz="2400" dirty="0">
              <a:solidFill>
                <a:schemeClr val="accent4">
                  <a:lumMod val="50000"/>
                </a:schemeClr>
              </a:solidFill>
            </a:endParaRPr>
          </a:p>
        </p:txBody>
      </p:sp>
      <p:sp>
        <p:nvSpPr>
          <p:cNvPr id="31" name="TextBox 30"/>
          <p:cNvSpPr txBox="1"/>
          <p:nvPr/>
        </p:nvSpPr>
        <p:spPr>
          <a:xfrm>
            <a:off x="1907704" y="180886"/>
            <a:ext cx="7056784" cy="646331"/>
          </a:xfrm>
          <a:prstGeom prst="rect">
            <a:avLst/>
          </a:prstGeom>
          <a:noFill/>
        </p:spPr>
        <p:txBody>
          <a:bodyPr wrap="square" rtlCol="0">
            <a:spAutoFit/>
          </a:bodyPr>
          <a:lstStyle/>
          <a:p>
            <a:r>
              <a:rPr lang="en-US" altLang="en-US" sz="3600" dirty="0">
                <a:solidFill>
                  <a:schemeClr val="tx1"/>
                </a:solidFill>
              </a:rPr>
              <a:t>PMI</a:t>
            </a:r>
            <a:r>
              <a:rPr lang="ru-RU" altLang="en-US" sz="3600" dirty="0">
                <a:solidFill>
                  <a:schemeClr val="tx1"/>
                </a:solidFill>
              </a:rPr>
              <a:t> – </a:t>
            </a:r>
            <a:r>
              <a:rPr lang="en-US" altLang="en-US" sz="3600" dirty="0">
                <a:solidFill>
                  <a:schemeClr val="tx1"/>
                </a:solidFill>
              </a:rPr>
              <a:t>pointwise </a:t>
            </a:r>
            <a:r>
              <a:rPr lang="en-US" altLang="en-US" sz="3600" dirty="0" smtClean="0">
                <a:solidFill>
                  <a:schemeClr val="tx1"/>
                </a:solidFill>
              </a:rPr>
              <a:t>mutual</a:t>
            </a:r>
            <a:r>
              <a:rPr lang="ru-RU" altLang="en-US" sz="3600" dirty="0" smtClean="0">
                <a:solidFill>
                  <a:schemeClr val="tx1"/>
                </a:solidFill>
              </a:rPr>
              <a:t> </a:t>
            </a:r>
            <a:r>
              <a:rPr lang="en-US" altLang="en-US" sz="3600" dirty="0" smtClean="0">
                <a:solidFill>
                  <a:schemeClr val="tx1"/>
                </a:solidFill>
              </a:rPr>
              <a:t>information</a:t>
            </a:r>
            <a:endParaRPr lang="en-US" sz="3600" dirty="0"/>
          </a:p>
        </p:txBody>
      </p:sp>
    </p:spTree>
  </p:cSld>
  <p:clrMapOvr>
    <a:masterClrMapping/>
  </p:clrMapOvr>
  <p:transition spd="slow">
    <p:cu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0899"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0900"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0901"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0902" name="Rectangle 3"/>
          <p:cNvSpPr>
            <a:spLocks noChangeArrowheads="1"/>
          </p:cNvSpPr>
          <p:nvPr/>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folHlink"/>
              </a:solidFill>
              <a:latin typeface="Times New Roman" panose="02020603050405020304" pitchFamily="18" charset="0"/>
            </a:endParaRPr>
          </a:p>
        </p:txBody>
      </p:sp>
      <p:sp>
        <p:nvSpPr>
          <p:cNvPr id="80904" name="Rectangle 3"/>
          <p:cNvSpPr>
            <a:spLocks noChangeArrowheads="1"/>
          </p:cNvSpPr>
          <p:nvPr/>
        </p:nvSpPr>
        <p:spPr bwMode="auto">
          <a:xfrm>
            <a:off x="0" y="93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chemeClr val="folHlink"/>
                </a:solidFill>
                <a:latin typeface="Times New Roman" panose="02020603050405020304" pitchFamily="18" charset="0"/>
                <a:cs typeface="Times New Roman" panose="02020603050405020304" pitchFamily="18" charset="0"/>
              </a:rPr>
              <a:t> </a:t>
            </a:r>
            <a:endParaRPr lang="en-US" altLang="en-US" sz="1800">
              <a:solidFill>
                <a:schemeClr val="folHlink"/>
              </a:solidFill>
              <a:latin typeface="Times New Roman" panose="02020603050405020304" pitchFamily="18" charset="0"/>
            </a:endParaRPr>
          </a:p>
        </p:txBody>
      </p:sp>
      <p:sp>
        <p:nvSpPr>
          <p:cNvPr id="3" name="Дата 2"/>
          <p:cNvSpPr>
            <a:spLocks noGrp="1"/>
          </p:cNvSpPr>
          <p:nvPr>
            <p:ph type="dt" sz="quarter" idx="4294967295"/>
          </p:nvPr>
        </p:nvSpPr>
        <p:spPr>
          <a:xfrm>
            <a:off x="0" y="6356350"/>
            <a:ext cx="2133600" cy="365125"/>
          </a:xfrm>
        </p:spPr>
        <p:txBody>
          <a:bodyPr/>
          <a:lstStyle/>
          <a:p>
            <a:pPr>
              <a:defRPr/>
            </a:pPr>
            <a:fld id="{EC904A5A-154E-4754-A890-7948F9127096}" type="datetime1">
              <a:rPr lang="en-US" altLang="en-US"/>
              <a:pPr>
                <a:defRPr/>
              </a:pPr>
              <a:t>12/19/2018</a:t>
            </a:fld>
            <a:endParaRPr lang="en-US" altLang="en-US" dirty="0"/>
          </a:p>
        </p:txBody>
      </p:sp>
      <p:pic>
        <p:nvPicPr>
          <p:cNvPr id="80907" name="Picture 2" descr="http://planetcalc.ru/cgi-bin/mimetex.cgi?I%20=%20\log_2%20N%20=%20n%20\log_2%20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675" y="4105275"/>
            <a:ext cx="4645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8" name="Rectangle 5"/>
          <p:cNvSpPr>
            <a:spLocks noChangeArrowheads="1"/>
          </p:cNvSpPr>
          <p:nvPr/>
        </p:nvSpPr>
        <p:spPr bwMode="auto">
          <a:xfrm>
            <a:off x="0" y="-261938"/>
            <a:ext cx="358775" cy="52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folHlink"/>
                </a:solidFill>
                <a:latin typeface="Times New Roman" panose="02020603050405020304" pitchFamily="18" charset="0"/>
              </a:defRPr>
            </a:lvl1pPr>
            <a:lvl2pPr>
              <a:defRPr>
                <a:solidFill>
                  <a:schemeClr val="folHlink"/>
                </a:solidFill>
                <a:latin typeface="Times New Roman" panose="02020603050405020304" pitchFamily="18" charset="0"/>
              </a:defRPr>
            </a:lvl2pPr>
            <a:lvl3pPr>
              <a:defRPr>
                <a:solidFill>
                  <a:schemeClr val="folHlink"/>
                </a:solidFill>
                <a:latin typeface="Times New Roman" panose="02020603050405020304" pitchFamily="18" charset="0"/>
              </a:defRPr>
            </a:lvl3pPr>
            <a:lvl4pPr>
              <a:defRPr>
                <a:solidFill>
                  <a:schemeClr val="folHlink"/>
                </a:solidFill>
                <a:latin typeface="Times New Roman" panose="02020603050405020304" pitchFamily="18" charset="0"/>
              </a:defRPr>
            </a:lvl4pPr>
            <a:lvl5pPr>
              <a:defRPr>
                <a:solidFill>
                  <a:schemeClr val="folHlink"/>
                </a:solidFill>
                <a:latin typeface="Times New Roman" panose="02020603050405020304" pitchFamily="18" charset="0"/>
              </a:defRPr>
            </a:lvl5pPr>
            <a:lvl6pPr marL="1981200" indent="304800" eaLnBrk="0" fontAlgn="base" hangingPunct="0">
              <a:spcBef>
                <a:spcPct val="0"/>
              </a:spcBef>
              <a:spcAft>
                <a:spcPct val="0"/>
              </a:spcAft>
              <a:defRPr>
                <a:solidFill>
                  <a:schemeClr val="folHlink"/>
                </a:solidFill>
                <a:latin typeface="Times New Roman" panose="02020603050405020304" pitchFamily="18" charset="0"/>
              </a:defRPr>
            </a:lvl6pPr>
            <a:lvl7pPr marL="2438400" indent="304800" eaLnBrk="0" fontAlgn="base" hangingPunct="0">
              <a:spcBef>
                <a:spcPct val="0"/>
              </a:spcBef>
              <a:spcAft>
                <a:spcPct val="0"/>
              </a:spcAft>
              <a:defRPr>
                <a:solidFill>
                  <a:schemeClr val="folHlink"/>
                </a:solidFill>
                <a:latin typeface="Times New Roman" panose="02020603050405020304" pitchFamily="18" charset="0"/>
              </a:defRPr>
            </a:lvl7pPr>
            <a:lvl8pPr marL="2895600" indent="304800" eaLnBrk="0" fontAlgn="base" hangingPunct="0">
              <a:spcBef>
                <a:spcPct val="0"/>
              </a:spcBef>
              <a:spcAft>
                <a:spcPct val="0"/>
              </a:spcAft>
              <a:defRPr>
                <a:solidFill>
                  <a:schemeClr val="folHlink"/>
                </a:solidFill>
                <a:latin typeface="Times New Roman" panose="02020603050405020304" pitchFamily="18" charset="0"/>
              </a:defRPr>
            </a:lvl8pPr>
            <a:lvl9pPr marL="3352800" indent="304800" eaLnBrk="0" fontAlgn="base" hangingPunct="0">
              <a:spcBef>
                <a:spcPct val="0"/>
              </a:spcBef>
              <a:spcAft>
                <a:spcPct val="0"/>
              </a:spcAft>
              <a:defRPr>
                <a:solidFill>
                  <a:schemeClr val="folHlink"/>
                </a:solidFill>
                <a:latin typeface="Times New Roman" panose="02020603050405020304" pitchFamily="18" charset="0"/>
              </a:defRPr>
            </a:lvl9pPr>
          </a:lstStyle>
          <a:p>
            <a:pPr defTabSz="914400"/>
            <a:r>
              <a:rPr lang="en-US" altLang="en-US" sz="1000">
                <a:solidFill>
                  <a:srgbClr val="333333"/>
                </a:solidFill>
                <a:latin typeface="Helvetica Neue"/>
              </a:rPr>
              <a:t>: </a:t>
            </a:r>
            <a:r>
              <a:rPr lang="en-US" altLang="en-US" sz="800">
                <a:solidFill>
                  <a:schemeClr val="tx1"/>
                </a:solidFill>
              </a:rPr>
              <a:t/>
            </a:r>
            <a:br>
              <a:rPr lang="en-US" altLang="en-US" sz="800">
                <a:solidFill>
                  <a:schemeClr val="tx1"/>
                </a:solidFill>
              </a:rPr>
            </a:br>
            <a:r>
              <a:rPr lang="en-US" altLang="en-US">
                <a:solidFill>
                  <a:schemeClr val="tx1"/>
                </a:solidFill>
                <a:latin typeface="Arial" panose="020B0604020202020204" pitchFamily="34" charset="0"/>
              </a:rPr>
              <a:t>  </a:t>
            </a:r>
            <a:r>
              <a:rPr lang="en-US" altLang="en-US" sz="1300">
                <a:solidFill>
                  <a:schemeClr val="tx1"/>
                </a:solidFill>
                <a:latin typeface="Arial" panose="020B0604020202020204" pitchFamily="34" charset="0"/>
              </a:rPr>
              <a:t> </a:t>
            </a:r>
            <a:endParaRPr lang="en-US" altLang="en-US">
              <a:solidFill>
                <a:schemeClr val="tx1"/>
              </a:solidFill>
              <a:latin typeface="Arial" panose="020B0604020202020204" pitchFamily="34" charset="0"/>
            </a:endParaRPr>
          </a:p>
        </p:txBody>
      </p:sp>
      <p:pic>
        <p:nvPicPr>
          <p:cNvPr id="80909" name="Picture 6" descr="|A| = 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5" y="1635125"/>
            <a:ext cx="162242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0" name="Прямоугольник 5"/>
          <p:cNvSpPr>
            <a:spLocks noChangeArrowheads="1"/>
          </p:cNvSpPr>
          <p:nvPr/>
        </p:nvSpPr>
        <p:spPr bwMode="auto">
          <a:xfrm>
            <a:off x="498475" y="1209675"/>
            <a:ext cx="7602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altLang="en-US">
                <a:solidFill>
                  <a:srgbClr val="333333"/>
                </a:solidFill>
                <a:latin typeface="Helvetica Neue"/>
              </a:rPr>
              <a:t>И</a:t>
            </a:r>
            <a:r>
              <a:rPr lang="en-US" altLang="en-US">
                <a:solidFill>
                  <a:srgbClr val="333333"/>
                </a:solidFill>
                <a:latin typeface="Helvetica Neue"/>
              </a:rPr>
              <a:t>меется алфавит А, из букв которого составляется сообщение</a:t>
            </a:r>
            <a:endParaRPr lang="en-US" altLang="en-US"/>
          </a:p>
        </p:txBody>
      </p:sp>
      <p:sp>
        <p:nvSpPr>
          <p:cNvPr id="80911" name="Rectangle 9"/>
          <p:cNvSpPr>
            <a:spLocks noChangeArrowheads="1"/>
          </p:cNvSpPr>
          <p:nvPr/>
        </p:nvSpPr>
        <p:spPr bwMode="auto">
          <a:xfrm>
            <a:off x="498475" y="2076450"/>
            <a:ext cx="7986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folHlink"/>
                </a:solidFill>
                <a:latin typeface="Times New Roman" panose="02020603050405020304" pitchFamily="18" charset="0"/>
              </a:defRPr>
            </a:lvl1pPr>
            <a:lvl2pPr>
              <a:defRPr>
                <a:solidFill>
                  <a:schemeClr val="folHlink"/>
                </a:solidFill>
                <a:latin typeface="Times New Roman" panose="02020603050405020304" pitchFamily="18" charset="0"/>
              </a:defRPr>
            </a:lvl2pPr>
            <a:lvl3pPr>
              <a:defRPr>
                <a:solidFill>
                  <a:schemeClr val="folHlink"/>
                </a:solidFill>
                <a:latin typeface="Times New Roman" panose="02020603050405020304" pitchFamily="18" charset="0"/>
              </a:defRPr>
            </a:lvl3pPr>
            <a:lvl4pPr>
              <a:defRPr>
                <a:solidFill>
                  <a:schemeClr val="folHlink"/>
                </a:solidFill>
                <a:latin typeface="Times New Roman" panose="02020603050405020304" pitchFamily="18" charset="0"/>
              </a:defRPr>
            </a:lvl4pPr>
            <a:lvl5pPr>
              <a:defRPr>
                <a:solidFill>
                  <a:schemeClr val="folHlink"/>
                </a:solidFill>
                <a:latin typeface="Times New Roman" panose="02020603050405020304" pitchFamily="18" charset="0"/>
              </a:defRPr>
            </a:lvl5pPr>
            <a:lvl6pPr marL="1981200" indent="304800" eaLnBrk="0" fontAlgn="base" hangingPunct="0">
              <a:spcBef>
                <a:spcPct val="0"/>
              </a:spcBef>
              <a:spcAft>
                <a:spcPct val="0"/>
              </a:spcAft>
              <a:defRPr>
                <a:solidFill>
                  <a:schemeClr val="folHlink"/>
                </a:solidFill>
                <a:latin typeface="Times New Roman" panose="02020603050405020304" pitchFamily="18" charset="0"/>
              </a:defRPr>
            </a:lvl6pPr>
            <a:lvl7pPr marL="2438400" indent="304800" eaLnBrk="0" fontAlgn="base" hangingPunct="0">
              <a:spcBef>
                <a:spcPct val="0"/>
              </a:spcBef>
              <a:spcAft>
                <a:spcPct val="0"/>
              </a:spcAft>
              <a:defRPr>
                <a:solidFill>
                  <a:schemeClr val="folHlink"/>
                </a:solidFill>
                <a:latin typeface="Times New Roman" panose="02020603050405020304" pitchFamily="18" charset="0"/>
              </a:defRPr>
            </a:lvl7pPr>
            <a:lvl8pPr marL="2895600" indent="304800" eaLnBrk="0" fontAlgn="base" hangingPunct="0">
              <a:spcBef>
                <a:spcPct val="0"/>
              </a:spcBef>
              <a:spcAft>
                <a:spcPct val="0"/>
              </a:spcAft>
              <a:defRPr>
                <a:solidFill>
                  <a:schemeClr val="folHlink"/>
                </a:solidFill>
                <a:latin typeface="Times New Roman" panose="02020603050405020304" pitchFamily="18" charset="0"/>
              </a:defRPr>
            </a:lvl8pPr>
            <a:lvl9pPr marL="3352800" indent="304800" eaLnBrk="0" fontAlgn="base" hangingPunct="0">
              <a:spcBef>
                <a:spcPct val="0"/>
              </a:spcBef>
              <a:spcAft>
                <a:spcPct val="0"/>
              </a:spcAft>
              <a:defRPr>
                <a:solidFill>
                  <a:schemeClr val="folHlink"/>
                </a:solidFill>
                <a:latin typeface="Times New Roman" panose="02020603050405020304" pitchFamily="18" charset="0"/>
              </a:defRPr>
            </a:lvl9pPr>
          </a:lstStyle>
          <a:p>
            <a:pPr defTabSz="914400"/>
            <a:r>
              <a:rPr lang="en-US" altLang="en-US" sz="2400">
                <a:solidFill>
                  <a:srgbClr val="333333"/>
                </a:solidFill>
                <a:latin typeface="Helvetica Neue"/>
              </a:rPr>
              <a:t>Количество возможных вариантов разных сообщений:</a:t>
            </a:r>
            <a:endParaRPr lang="en-US" altLang="en-US" sz="2400">
              <a:solidFill>
                <a:schemeClr val="tx1"/>
              </a:solidFill>
              <a:latin typeface="Arial" panose="020B0604020202020204" pitchFamily="34" charset="0"/>
            </a:endParaRPr>
          </a:p>
        </p:txBody>
      </p:sp>
      <p:pic>
        <p:nvPicPr>
          <p:cNvPr id="80912" name="Picture 10" descr="N = m^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2538413"/>
            <a:ext cx="153035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3" name="Прямоугольник 9"/>
          <p:cNvSpPr>
            <a:spLocks noChangeArrowheads="1"/>
          </p:cNvSpPr>
          <p:nvPr/>
        </p:nvSpPr>
        <p:spPr bwMode="auto">
          <a:xfrm>
            <a:off x="358775" y="2949575"/>
            <a:ext cx="83280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altLang="en-US">
                <a:solidFill>
                  <a:srgbClr val="333333"/>
                </a:solidFill>
                <a:latin typeface="Helvetica Neue"/>
              </a:rPr>
              <a:t>где N — возможное количество различных сообщений, шт; m — количество букв в алфавите, шт; n — количество букв в сообщении, шт.</a:t>
            </a:r>
            <a:endParaRPr lang="en-US" altLang="en-US"/>
          </a:p>
        </p:txBody>
      </p:sp>
      <p:sp>
        <p:nvSpPr>
          <p:cNvPr id="80914" name="Прямоугольник 10"/>
          <p:cNvSpPr>
            <a:spLocks noChangeArrowheads="1"/>
          </p:cNvSpPr>
          <p:nvPr/>
        </p:nvSpPr>
        <p:spPr bwMode="auto">
          <a:xfrm>
            <a:off x="414338" y="3554413"/>
            <a:ext cx="1997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altLang="en-US">
                <a:solidFill>
                  <a:srgbClr val="333333"/>
                </a:solidFill>
                <a:latin typeface="Helvetica Neue"/>
              </a:rPr>
              <a:t>формула Хартли</a:t>
            </a:r>
            <a:endParaRPr lang="en-US" altLang="en-US"/>
          </a:p>
        </p:txBody>
      </p:sp>
      <p:sp>
        <p:nvSpPr>
          <p:cNvPr id="37" name="TextBox 36"/>
          <p:cNvSpPr txBox="1"/>
          <p:nvPr/>
        </p:nvSpPr>
        <p:spPr>
          <a:xfrm>
            <a:off x="1907704" y="180886"/>
            <a:ext cx="7056784" cy="646331"/>
          </a:xfrm>
          <a:prstGeom prst="rect">
            <a:avLst/>
          </a:prstGeom>
          <a:noFill/>
        </p:spPr>
        <p:txBody>
          <a:bodyPr wrap="square" rtlCol="0">
            <a:spAutoFit/>
          </a:bodyPr>
          <a:lstStyle/>
          <a:p>
            <a:r>
              <a:rPr lang="en-US" altLang="en-US" sz="3600" dirty="0">
                <a:solidFill>
                  <a:schemeClr val="tx1"/>
                </a:solidFill>
              </a:rPr>
              <a:t>PMI</a:t>
            </a:r>
            <a:r>
              <a:rPr lang="ru-RU" altLang="en-US" sz="3600" dirty="0">
                <a:solidFill>
                  <a:schemeClr val="tx1"/>
                </a:solidFill>
              </a:rPr>
              <a:t> – </a:t>
            </a:r>
            <a:r>
              <a:rPr lang="en-US" altLang="en-US" sz="3600" dirty="0">
                <a:solidFill>
                  <a:schemeClr val="tx1"/>
                </a:solidFill>
              </a:rPr>
              <a:t>pointwise </a:t>
            </a:r>
            <a:r>
              <a:rPr lang="en-US" altLang="en-US" sz="3600" dirty="0" smtClean="0">
                <a:solidFill>
                  <a:schemeClr val="tx1"/>
                </a:solidFill>
              </a:rPr>
              <a:t>mutual</a:t>
            </a:r>
            <a:r>
              <a:rPr lang="ru-RU" altLang="en-US" sz="3600" dirty="0" smtClean="0">
                <a:solidFill>
                  <a:schemeClr val="tx1"/>
                </a:solidFill>
              </a:rPr>
              <a:t> </a:t>
            </a:r>
            <a:r>
              <a:rPr lang="en-US" altLang="en-US" sz="3600" dirty="0" smtClean="0">
                <a:solidFill>
                  <a:schemeClr val="tx1"/>
                </a:solidFill>
              </a:rPr>
              <a:t>information</a:t>
            </a:r>
            <a:endParaRPr lang="en-US" sz="3600" dirty="0"/>
          </a:p>
        </p:txBody>
      </p:sp>
    </p:spTree>
  </p:cSld>
  <p:clrMapOvr>
    <a:masterClrMapping/>
  </p:clrMapOvr>
  <p:transition spd="slow">
    <p:cu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1923"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1924"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192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1926" name="Rectangle 3"/>
          <p:cNvSpPr>
            <a:spLocks noChangeArrowheads="1"/>
          </p:cNvSpPr>
          <p:nvPr/>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folHlink"/>
              </a:solidFill>
              <a:latin typeface="Times New Roman" panose="02020603050405020304" pitchFamily="18" charset="0"/>
            </a:endParaRPr>
          </a:p>
        </p:txBody>
      </p:sp>
      <p:sp>
        <p:nvSpPr>
          <p:cNvPr id="81927"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1928" name="Rectangle 3"/>
          <p:cNvSpPr>
            <a:spLocks noChangeArrowheads="1"/>
          </p:cNvSpPr>
          <p:nvPr/>
        </p:nvSpPr>
        <p:spPr bwMode="auto">
          <a:xfrm>
            <a:off x="0" y="93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chemeClr val="folHlink"/>
                </a:solidFill>
                <a:latin typeface="Times New Roman" panose="02020603050405020304" pitchFamily="18" charset="0"/>
                <a:cs typeface="Times New Roman" panose="02020603050405020304" pitchFamily="18" charset="0"/>
              </a:rPr>
              <a:t> </a:t>
            </a:r>
            <a:endParaRPr lang="en-US" altLang="en-US" sz="1800">
              <a:solidFill>
                <a:schemeClr val="folHlink"/>
              </a:solidFill>
              <a:latin typeface="Times New Roman" panose="02020603050405020304" pitchFamily="18" charset="0"/>
            </a:endParaRPr>
          </a:p>
        </p:txBody>
      </p:sp>
      <p:sp>
        <p:nvSpPr>
          <p:cNvPr id="5" name="Content Placeholder 4"/>
          <p:cNvSpPr>
            <a:spLocks noGrp="1"/>
          </p:cNvSpPr>
          <p:nvPr>
            <p:ph sz="quarter" idx="10"/>
          </p:nvPr>
        </p:nvSpPr>
        <p:spPr/>
        <p:txBody>
          <a:bodyPr/>
          <a:lstStyle/>
          <a:p>
            <a:endParaRPr lang="en-US"/>
          </a:p>
        </p:txBody>
      </p:sp>
      <p:sp>
        <p:nvSpPr>
          <p:cNvPr id="4" name="Дата 3"/>
          <p:cNvSpPr>
            <a:spLocks noGrp="1"/>
          </p:cNvSpPr>
          <p:nvPr>
            <p:ph type="dt" sz="quarter" idx="4294967295"/>
          </p:nvPr>
        </p:nvSpPr>
        <p:spPr>
          <a:xfrm>
            <a:off x="0" y="6356350"/>
            <a:ext cx="2133600" cy="365125"/>
          </a:xfrm>
        </p:spPr>
        <p:txBody>
          <a:bodyPr/>
          <a:lstStyle/>
          <a:p>
            <a:pPr>
              <a:defRPr/>
            </a:pPr>
            <a:fld id="{DA7D3D42-98C2-4E11-9013-9AAAD39D6E19}" type="datetime1">
              <a:rPr lang="en-US" altLang="en-US"/>
              <a:pPr>
                <a:defRPr/>
              </a:pPr>
              <a:t>12/19/2018</a:t>
            </a:fld>
            <a:endParaRPr lang="en-US" altLang="en-US"/>
          </a:p>
        </p:txBody>
      </p:sp>
      <p:sp>
        <p:nvSpPr>
          <p:cNvPr id="3" name="Прямоугольник 2"/>
          <p:cNvSpPr/>
          <p:nvPr/>
        </p:nvSpPr>
        <p:spPr>
          <a:xfrm>
            <a:off x="755650" y="1743075"/>
            <a:ext cx="7931150" cy="2308225"/>
          </a:xfrm>
          <a:prstGeom prst="rect">
            <a:avLst/>
          </a:prstGeom>
        </p:spPr>
        <p:txBody>
          <a:bodyPr>
            <a:spAutoFit/>
          </a:bodyPr>
          <a:lstStyle/>
          <a:p>
            <a:pPr>
              <a:defRPr/>
            </a:pPr>
            <a:r>
              <a:rPr lang="ru-RU" b="1" dirty="0">
                <a:solidFill>
                  <a:srgbClr val="252525"/>
                </a:solidFill>
                <a:latin typeface="Arial" panose="020B0604020202020204" pitchFamily="34" charset="0"/>
              </a:rPr>
              <a:t>Взаимная информация</a:t>
            </a:r>
            <a:r>
              <a:rPr lang="ru-RU" dirty="0">
                <a:solidFill>
                  <a:srgbClr val="252525"/>
                </a:solidFill>
                <a:latin typeface="Arial" panose="020B0604020202020204" pitchFamily="34" charset="0"/>
              </a:rPr>
              <a:t> — статистическая функция двух случайных величин, описывающая количество информации, содержащееся в одной случайной величине относительно другой</a:t>
            </a:r>
            <a:endParaRPr lang="en-US" dirty="0">
              <a:solidFill>
                <a:srgbClr val="252525"/>
              </a:solidFill>
              <a:latin typeface="Arial" panose="020B0604020202020204" pitchFamily="34" charset="0"/>
            </a:endParaRPr>
          </a:p>
          <a:p>
            <a:pPr>
              <a:defRPr/>
            </a:pPr>
            <a:endParaRPr lang="en-US" dirty="0">
              <a:solidFill>
                <a:srgbClr val="252525"/>
              </a:solidFill>
              <a:latin typeface="Arial" panose="020B0604020202020204" pitchFamily="34" charset="0"/>
            </a:endParaRPr>
          </a:p>
          <a:p>
            <a:pPr>
              <a:defRPr/>
            </a:pPr>
            <a:r>
              <a:rPr lang="ru-RU" dirty="0">
                <a:solidFill>
                  <a:schemeClr val="accent4">
                    <a:lumMod val="50000"/>
                  </a:schemeClr>
                </a:solidFill>
              </a:rPr>
              <a:t>Взаимная информация определяется через </a:t>
            </a:r>
            <a:r>
              <a:rPr lang="ru-RU" dirty="0">
                <a:solidFill>
                  <a:schemeClr val="accent4">
                    <a:lumMod val="50000"/>
                  </a:schemeClr>
                </a:solidFill>
                <a:hlinkClick r:id="rId2" tooltip="Информационная энтропия"/>
              </a:rPr>
              <a:t>энтропию</a:t>
            </a:r>
            <a:r>
              <a:rPr lang="ru-RU" dirty="0">
                <a:solidFill>
                  <a:schemeClr val="accent4">
                    <a:lumMod val="50000"/>
                  </a:schemeClr>
                </a:solidFill>
              </a:rPr>
              <a:t> и </a:t>
            </a:r>
            <a:r>
              <a:rPr lang="ru-RU" dirty="0">
                <a:solidFill>
                  <a:schemeClr val="accent4">
                    <a:lumMod val="50000"/>
                  </a:schemeClr>
                </a:solidFill>
                <a:hlinkClick r:id="rId3" tooltip="Условная энтропия"/>
              </a:rPr>
              <a:t>условную энтропию</a:t>
            </a:r>
            <a:r>
              <a:rPr lang="ru-RU" dirty="0">
                <a:solidFill>
                  <a:schemeClr val="accent4">
                    <a:lumMod val="50000"/>
                  </a:schemeClr>
                </a:solidFill>
              </a:rPr>
              <a:t> двух </a:t>
            </a:r>
            <a:r>
              <a:rPr lang="ru-RU" dirty="0">
                <a:solidFill>
                  <a:schemeClr val="accent4">
                    <a:lumMod val="50000"/>
                  </a:schemeClr>
                </a:solidFill>
                <a:hlinkClick r:id="rId4" tooltip="Случайная величина"/>
              </a:rPr>
              <a:t>случайных величин</a:t>
            </a:r>
            <a:r>
              <a:rPr lang="ru-RU" dirty="0">
                <a:solidFill>
                  <a:schemeClr val="accent4">
                    <a:lumMod val="50000"/>
                  </a:schemeClr>
                </a:solidFill>
              </a:rPr>
              <a:t> как</a:t>
            </a:r>
            <a:endParaRPr lang="en-US" dirty="0">
              <a:solidFill>
                <a:schemeClr val="accent4">
                  <a:lumMod val="50000"/>
                </a:schemeClr>
              </a:solidFill>
            </a:endParaRPr>
          </a:p>
          <a:p>
            <a:pPr>
              <a:defRPr/>
            </a:pPr>
            <a:endParaRPr lang="en-US" dirty="0">
              <a:solidFill>
                <a:schemeClr val="accent4">
                  <a:lumMod val="50000"/>
                </a:schemeClr>
              </a:solidFill>
            </a:endParaRPr>
          </a:p>
          <a:p>
            <a:pPr>
              <a:defRPr/>
            </a:pPr>
            <a:endParaRPr lang="en-US" dirty="0">
              <a:solidFill>
                <a:srgbClr val="252525"/>
              </a:solidFill>
              <a:latin typeface="Arial" panose="020B0604020202020204" pitchFamily="34" charset="0"/>
            </a:endParaRPr>
          </a:p>
        </p:txBody>
      </p:sp>
      <p:pic>
        <p:nvPicPr>
          <p:cNvPr id="81931" name="Picture 2" descr="I\left( {X;Y} \right) = H\left( X \right) - H\left( {X|Y} \right) = H\left( X \right) + H\left( Y \right) - H\left( {X,Y} \righ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713" y="3894138"/>
            <a:ext cx="75723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3" name="AutoShape 4" descr="{\displaystyle H(x)=-\sum _{x\in X}p(x)\log _{2}p(x)}"/>
          <p:cNvSpPr>
            <a:spLocks noChangeAspect="1" noChangeArrowheads="1"/>
          </p:cNvSpPr>
          <p:nvPr/>
        </p:nvSpPr>
        <p:spPr bwMode="auto">
          <a:xfrm>
            <a:off x="1908175" y="5103813"/>
            <a:ext cx="10795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pic>
        <p:nvPicPr>
          <p:cNvPr id="81934" name="Picture 8" descr="H(X)= - \sum_{i=1}^np(x_i)\log_b p(x_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13" y="4710113"/>
            <a:ext cx="4794250"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p:nvSpPr>
        <p:spPr>
          <a:xfrm>
            <a:off x="1907704" y="180886"/>
            <a:ext cx="7056784" cy="646331"/>
          </a:xfrm>
          <a:prstGeom prst="rect">
            <a:avLst/>
          </a:prstGeom>
          <a:noFill/>
        </p:spPr>
        <p:txBody>
          <a:bodyPr wrap="square" rtlCol="0">
            <a:spAutoFit/>
          </a:bodyPr>
          <a:lstStyle/>
          <a:p>
            <a:r>
              <a:rPr lang="en-US" altLang="en-US" sz="3600" dirty="0">
                <a:solidFill>
                  <a:schemeClr val="tx1"/>
                </a:solidFill>
              </a:rPr>
              <a:t>PMI</a:t>
            </a:r>
            <a:r>
              <a:rPr lang="ru-RU" altLang="en-US" sz="3600" dirty="0">
                <a:solidFill>
                  <a:schemeClr val="tx1"/>
                </a:solidFill>
              </a:rPr>
              <a:t> – </a:t>
            </a:r>
            <a:r>
              <a:rPr lang="en-US" altLang="en-US" sz="3600" dirty="0">
                <a:solidFill>
                  <a:schemeClr val="tx1"/>
                </a:solidFill>
              </a:rPr>
              <a:t>pointwise </a:t>
            </a:r>
            <a:r>
              <a:rPr lang="en-US" altLang="en-US" sz="3600" dirty="0" smtClean="0">
                <a:solidFill>
                  <a:schemeClr val="tx1"/>
                </a:solidFill>
              </a:rPr>
              <a:t>mutual</a:t>
            </a:r>
            <a:r>
              <a:rPr lang="ru-RU" altLang="en-US" sz="3600" dirty="0" smtClean="0">
                <a:solidFill>
                  <a:schemeClr val="tx1"/>
                </a:solidFill>
              </a:rPr>
              <a:t> </a:t>
            </a:r>
            <a:r>
              <a:rPr lang="en-US" altLang="en-US" sz="3600" dirty="0" smtClean="0">
                <a:solidFill>
                  <a:schemeClr val="tx1"/>
                </a:solidFill>
              </a:rPr>
              <a:t>information</a:t>
            </a:r>
            <a:endParaRPr lang="en-US" sz="3600" dirty="0"/>
          </a:p>
        </p:txBody>
      </p:sp>
    </p:spTree>
  </p:cSld>
  <p:clrMapOvr>
    <a:masterClrMapping/>
  </p:clrMapOvr>
  <p:transition spd="slow">
    <p:cu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8851"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8852"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885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8854" name="Rectangle 3"/>
          <p:cNvSpPr>
            <a:spLocks noChangeArrowheads="1"/>
          </p:cNvSpPr>
          <p:nvPr/>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folHlink"/>
              </a:solidFill>
              <a:latin typeface="Times New Roman" panose="02020603050405020304" pitchFamily="18" charset="0"/>
            </a:endParaRPr>
          </a:p>
        </p:txBody>
      </p:sp>
      <p:sp>
        <p:nvSpPr>
          <p:cNvPr id="7885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78856" name="Rectangle 3"/>
          <p:cNvSpPr>
            <a:spLocks noChangeArrowheads="1"/>
          </p:cNvSpPr>
          <p:nvPr/>
        </p:nvSpPr>
        <p:spPr bwMode="auto">
          <a:xfrm>
            <a:off x="0" y="93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chemeClr val="folHlink"/>
                </a:solidFill>
                <a:latin typeface="Times New Roman" panose="02020603050405020304" pitchFamily="18" charset="0"/>
                <a:cs typeface="Times New Roman" panose="02020603050405020304" pitchFamily="18" charset="0"/>
              </a:rPr>
              <a:t> </a:t>
            </a:r>
            <a:endParaRPr lang="en-US" altLang="en-US" sz="1800">
              <a:solidFill>
                <a:schemeClr val="folHlink"/>
              </a:solidFill>
              <a:latin typeface="Times New Roman" panose="02020603050405020304" pitchFamily="18" charset="0"/>
            </a:endParaRPr>
          </a:p>
        </p:txBody>
      </p:sp>
      <p:sp>
        <p:nvSpPr>
          <p:cNvPr id="78857" name="Rectangle 5"/>
          <p:cNvSpPr>
            <a:spLocks noChangeArrowheads="1"/>
          </p:cNvSpPr>
          <p:nvPr/>
        </p:nvSpPr>
        <p:spPr bwMode="auto">
          <a:xfrm>
            <a:off x="1331913" y="2565400"/>
            <a:ext cx="62753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ru-RU" altLang="en-US" sz="2400">
                <a:solidFill>
                  <a:srgbClr val="002060"/>
                </a:solidFill>
                <a:latin typeface="Times New Roman" panose="02020603050405020304" pitchFamily="18" charset="0"/>
              </a:rPr>
              <a:t>Мера ассоциативной связи:</a:t>
            </a:r>
            <a:endParaRPr lang="en-GB" altLang="en-US" sz="2400">
              <a:solidFill>
                <a:srgbClr val="002060"/>
              </a:solidFill>
              <a:latin typeface="Times New Roman" panose="02020603050405020304" pitchFamily="18" charset="0"/>
            </a:endParaRPr>
          </a:p>
          <a:p>
            <a:pPr>
              <a:spcBef>
                <a:spcPct val="0"/>
              </a:spcBef>
              <a:buFontTx/>
              <a:buNone/>
            </a:pPr>
            <a:r>
              <a:rPr lang="fr-FR" altLang="en-US" sz="2400">
                <a:solidFill>
                  <a:srgbClr val="002060"/>
                </a:solidFill>
                <a:latin typeface="Times New Roman" panose="02020603050405020304" pitchFamily="18" charset="0"/>
              </a:rPr>
              <a:t>I(X,Y)=log</a:t>
            </a:r>
            <a:r>
              <a:rPr lang="fr-FR" altLang="en-US" sz="2400" baseline="-25000">
                <a:solidFill>
                  <a:srgbClr val="002060"/>
                </a:solidFill>
                <a:latin typeface="Times New Roman" panose="02020603050405020304" pitchFamily="18" charset="0"/>
              </a:rPr>
              <a:t>2</a:t>
            </a:r>
            <a:r>
              <a:rPr lang="fr-FR" altLang="en-US" sz="2400">
                <a:solidFill>
                  <a:srgbClr val="002060"/>
                </a:solidFill>
                <a:latin typeface="Times New Roman" panose="02020603050405020304" pitchFamily="18" charset="0"/>
              </a:rPr>
              <a:t>(P(X,Y)/P(X)P(Y))</a:t>
            </a:r>
            <a:endParaRPr lang="en-GB" altLang="en-US" sz="2400">
              <a:solidFill>
                <a:srgbClr val="002060"/>
              </a:solidFill>
              <a:latin typeface="Times New Roman" panose="02020603050405020304" pitchFamily="18" charset="0"/>
            </a:endParaRPr>
          </a:p>
          <a:p>
            <a:pPr>
              <a:spcBef>
                <a:spcPct val="0"/>
              </a:spcBef>
              <a:buFontTx/>
              <a:buNone/>
            </a:pPr>
            <a:r>
              <a:rPr lang="en-US" altLang="en-US" sz="2400">
                <a:solidFill>
                  <a:srgbClr val="002060"/>
                </a:solidFill>
                <a:latin typeface="Times New Roman" panose="02020603050405020304" pitchFamily="18" charset="0"/>
              </a:rPr>
              <a:t>I&gt;&gt; 0 – collocation </a:t>
            </a:r>
            <a:endParaRPr lang="en-GB" altLang="en-US" sz="2400">
              <a:solidFill>
                <a:srgbClr val="002060"/>
              </a:solidFill>
              <a:latin typeface="Times New Roman" panose="02020603050405020304" pitchFamily="18" charset="0"/>
            </a:endParaRPr>
          </a:p>
          <a:p>
            <a:pPr>
              <a:spcBef>
                <a:spcPct val="0"/>
              </a:spcBef>
              <a:buFontTx/>
              <a:buNone/>
            </a:pPr>
            <a:r>
              <a:rPr lang="en-US" altLang="en-US" sz="2400">
                <a:solidFill>
                  <a:srgbClr val="002060"/>
                </a:solidFill>
                <a:latin typeface="Times New Roman" panose="02020603050405020304" pitchFamily="18" charset="0"/>
              </a:rPr>
              <a:t>I=0 </a:t>
            </a:r>
            <a:endParaRPr lang="en-GB" altLang="en-US" sz="2400">
              <a:solidFill>
                <a:srgbClr val="002060"/>
              </a:solidFill>
              <a:latin typeface="Times New Roman" panose="02020603050405020304" pitchFamily="18" charset="0"/>
            </a:endParaRPr>
          </a:p>
          <a:p>
            <a:pPr>
              <a:spcBef>
                <a:spcPct val="0"/>
              </a:spcBef>
              <a:buFontTx/>
              <a:buNone/>
            </a:pPr>
            <a:r>
              <a:rPr lang="en-US" altLang="en-US" sz="2400">
                <a:solidFill>
                  <a:srgbClr val="002060"/>
                </a:solidFill>
                <a:latin typeface="Times New Roman" panose="02020603050405020304" pitchFamily="18" charset="0"/>
              </a:rPr>
              <a:t>I&lt;&lt;0 – </a:t>
            </a:r>
            <a:r>
              <a:rPr lang="ru-RU" altLang="en-US" sz="2400">
                <a:solidFill>
                  <a:srgbClr val="002060"/>
                </a:solidFill>
                <a:latin typeface="Times New Roman" panose="02020603050405020304" pitchFamily="18" charset="0"/>
              </a:rPr>
              <a:t>дополнительная</a:t>
            </a:r>
            <a:r>
              <a:rPr lang="en-US" altLang="en-US" sz="2400">
                <a:solidFill>
                  <a:srgbClr val="002060"/>
                </a:solidFill>
                <a:latin typeface="Times New Roman" panose="02020603050405020304" pitchFamily="18" charset="0"/>
              </a:rPr>
              <a:t>  </a:t>
            </a:r>
            <a:r>
              <a:rPr lang="ru-RU" altLang="en-US" sz="2400">
                <a:solidFill>
                  <a:srgbClr val="002060"/>
                </a:solidFill>
                <a:latin typeface="Times New Roman" panose="02020603050405020304" pitchFamily="18" charset="0"/>
              </a:rPr>
              <a:t>дистрибуция</a:t>
            </a:r>
            <a:endParaRPr lang="en-GB" altLang="en-US" sz="2400">
              <a:solidFill>
                <a:srgbClr val="002060"/>
              </a:solidFill>
              <a:latin typeface="Times New Roman" panose="02020603050405020304" pitchFamily="18" charset="0"/>
            </a:endParaRPr>
          </a:p>
          <a:p>
            <a:pPr>
              <a:spcBef>
                <a:spcPct val="0"/>
              </a:spcBef>
              <a:buFontTx/>
              <a:buNone/>
            </a:pPr>
            <a:r>
              <a:rPr lang="en-US" altLang="en-US" sz="2400" i="1">
                <a:solidFill>
                  <a:srgbClr val="002060"/>
                </a:solidFill>
                <a:latin typeface="Times New Roman" panose="02020603050405020304" pitchFamily="18" charset="0"/>
              </a:rPr>
              <a:t>dentists, nurses, treating, trea</a:t>
            </a:r>
            <a:r>
              <a:rPr lang="en-US" altLang="en-US" sz="2400">
                <a:solidFill>
                  <a:srgbClr val="002060"/>
                </a:solidFill>
                <a:latin typeface="Times New Roman" panose="02020603050405020304" pitchFamily="18" charset="0"/>
              </a:rPr>
              <a:t>t, </a:t>
            </a:r>
            <a:r>
              <a:rPr lang="en-US" altLang="en-US" sz="2400" i="1">
                <a:solidFill>
                  <a:srgbClr val="002060"/>
                </a:solidFill>
                <a:latin typeface="Times New Roman" panose="02020603050405020304" pitchFamily="18" charset="0"/>
              </a:rPr>
              <a:t>hospital</a:t>
            </a:r>
            <a:r>
              <a:rPr lang="en-US" altLang="en-US" sz="2400">
                <a:solidFill>
                  <a:srgbClr val="002060"/>
                </a:solidFill>
                <a:latin typeface="Times New Roman" panose="02020603050405020304" pitchFamily="18" charset="0"/>
              </a:rPr>
              <a:t>s</a:t>
            </a:r>
            <a:endParaRPr lang="en-GB" altLang="en-US" sz="2400">
              <a:solidFill>
                <a:srgbClr val="002060"/>
              </a:solidFill>
              <a:latin typeface="Times New Roman" panose="02020603050405020304" pitchFamily="18" charset="0"/>
            </a:endParaRPr>
          </a:p>
        </p:txBody>
      </p:sp>
      <p:sp>
        <p:nvSpPr>
          <p:cNvPr id="2" name="Footer Placeholder 1"/>
          <p:cNvSpPr>
            <a:spLocks noGrp="1"/>
          </p:cNvSpPr>
          <p:nvPr>
            <p:ph type="ftr" sz="quarter" idx="4294967295"/>
          </p:nvPr>
        </p:nvSpPr>
        <p:spPr>
          <a:xfrm>
            <a:off x="4895850" y="6024563"/>
            <a:ext cx="4248150" cy="430212"/>
          </a:xfrm>
        </p:spPr>
        <p:txBody>
          <a:bodyPr/>
          <a:lstStyle/>
          <a:p>
            <a:pPr>
              <a:defRPr/>
            </a:pPr>
            <a:r>
              <a:rPr lang="ru-RU" altLang="en-US"/>
              <a:t>ВШЭ. Компьютерная лингвистика-2.  Толдова С.Ю</a:t>
            </a:r>
            <a:endParaRPr lang="en-US" altLang="en-US" dirty="0"/>
          </a:p>
        </p:txBody>
      </p:sp>
      <p:sp>
        <p:nvSpPr>
          <p:cNvPr id="3" name="Дата 2"/>
          <p:cNvSpPr>
            <a:spLocks noGrp="1"/>
          </p:cNvSpPr>
          <p:nvPr>
            <p:ph type="dt" sz="quarter" idx="4294967295"/>
          </p:nvPr>
        </p:nvSpPr>
        <p:spPr>
          <a:xfrm>
            <a:off x="0" y="6356350"/>
            <a:ext cx="2133600" cy="365125"/>
          </a:xfrm>
        </p:spPr>
        <p:txBody>
          <a:bodyPr/>
          <a:lstStyle/>
          <a:p>
            <a:pPr>
              <a:defRPr/>
            </a:pPr>
            <a:fld id="{77339F13-7A31-4354-B010-687BEB2662E2}" type="datetime1">
              <a:rPr lang="en-US" altLang="en-US"/>
              <a:pPr>
                <a:defRPr/>
              </a:pPr>
              <a:t>12/19/2018</a:t>
            </a:fld>
            <a:endParaRPr lang="en-US" altLang="en-US"/>
          </a:p>
        </p:txBody>
      </p:sp>
      <p:sp>
        <p:nvSpPr>
          <p:cNvPr id="78860" name="Прямоугольник 2"/>
          <p:cNvSpPr>
            <a:spLocks noChangeArrowheads="1"/>
          </p:cNvSpPr>
          <p:nvPr/>
        </p:nvSpPr>
        <p:spPr bwMode="auto">
          <a:xfrm>
            <a:off x="900113" y="1443038"/>
            <a:ext cx="549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400"/>
              <a:t>PMI</a:t>
            </a:r>
            <a:r>
              <a:rPr lang="ru-RU" altLang="en-US" sz="2400"/>
              <a:t> - поточечная взаимная информация</a:t>
            </a:r>
            <a:endParaRPr lang="en-US" altLang="en-US" sz="2400"/>
          </a:p>
        </p:txBody>
      </p:sp>
      <p:sp>
        <p:nvSpPr>
          <p:cNvPr id="32" name="TextBox 31"/>
          <p:cNvSpPr txBox="1"/>
          <p:nvPr/>
        </p:nvSpPr>
        <p:spPr>
          <a:xfrm>
            <a:off x="1907704" y="180886"/>
            <a:ext cx="7056784" cy="646331"/>
          </a:xfrm>
          <a:prstGeom prst="rect">
            <a:avLst/>
          </a:prstGeom>
          <a:noFill/>
        </p:spPr>
        <p:txBody>
          <a:bodyPr wrap="square" rtlCol="0">
            <a:spAutoFit/>
          </a:bodyPr>
          <a:lstStyle/>
          <a:p>
            <a:r>
              <a:rPr lang="en-US" altLang="en-US" sz="3600" dirty="0">
                <a:solidFill>
                  <a:schemeClr val="tx1"/>
                </a:solidFill>
              </a:rPr>
              <a:t>PMI</a:t>
            </a:r>
            <a:r>
              <a:rPr lang="ru-RU" altLang="en-US" sz="3600" dirty="0">
                <a:solidFill>
                  <a:schemeClr val="tx1"/>
                </a:solidFill>
              </a:rPr>
              <a:t> – </a:t>
            </a:r>
            <a:r>
              <a:rPr lang="en-US" altLang="en-US" sz="3600" dirty="0">
                <a:solidFill>
                  <a:schemeClr val="tx1"/>
                </a:solidFill>
              </a:rPr>
              <a:t>pointwise </a:t>
            </a:r>
            <a:r>
              <a:rPr lang="en-US" altLang="en-US" sz="3600" dirty="0" smtClean="0">
                <a:solidFill>
                  <a:schemeClr val="tx1"/>
                </a:solidFill>
              </a:rPr>
              <a:t>mutual</a:t>
            </a:r>
            <a:r>
              <a:rPr lang="ru-RU" altLang="en-US" sz="3600" dirty="0" smtClean="0">
                <a:solidFill>
                  <a:schemeClr val="tx1"/>
                </a:solidFill>
              </a:rPr>
              <a:t> </a:t>
            </a:r>
            <a:r>
              <a:rPr lang="en-US" altLang="en-US" sz="3600" dirty="0" smtClean="0">
                <a:solidFill>
                  <a:schemeClr val="tx1"/>
                </a:solidFill>
              </a:rPr>
              <a:t>information</a:t>
            </a:r>
            <a:endParaRPr lang="en-US" sz="3600" dirty="0"/>
          </a:p>
        </p:txBody>
      </p:sp>
    </p:spTree>
    <p:extLst>
      <p:ext uri="{BB962C8B-B14F-4D97-AF65-F5344CB8AC3E}">
        <p14:creationId xmlns:p14="http://schemas.microsoft.com/office/powerpoint/2010/main" val="4000052412"/>
      </p:ext>
    </p:extLst>
  </p:cSld>
  <p:clrMapOvr>
    <a:masterClrMapping/>
  </p:clrMapOvr>
  <p:transition spd="slow">
    <p:cu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2947"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2948"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2949"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2950" name="Rectangle 3"/>
          <p:cNvSpPr>
            <a:spLocks noChangeArrowheads="1"/>
          </p:cNvSpPr>
          <p:nvPr/>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folHlink"/>
              </a:solidFill>
              <a:latin typeface="Times New Roman" panose="02020603050405020304" pitchFamily="18" charset="0"/>
            </a:endParaRPr>
          </a:p>
        </p:txBody>
      </p:sp>
      <p:sp>
        <p:nvSpPr>
          <p:cNvPr id="82951"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2952" name="Rectangle 3"/>
          <p:cNvSpPr>
            <a:spLocks noChangeArrowheads="1"/>
          </p:cNvSpPr>
          <p:nvPr/>
        </p:nvSpPr>
        <p:spPr bwMode="auto">
          <a:xfrm>
            <a:off x="0" y="93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chemeClr val="folHlink"/>
                </a:solidFill>
                <a:latin typeface="Times New Roman" panose="02020603050405020304" pitchFamily="18" charset="0"/>
                <a:cs typeface="Times New Roman" panose="02020603050405020304" pitchFamily="18" charset="0"/>
              </a:rPr>
              <a:t> </a:t>
            </a:r>
            <a:endParaRPr lang="en-US" altLang="en-US" sz="1800">
              <a:solidFill>
                <a:schemeClr val="folHlink"/>
              </a:solidFill>
              <a:latin typeface="Times New Roman" panose="02020603050405020304" pitchFamily="18" charset="0"/>
            </a:endParaRPr>
          </a:p>
        </p:txBody>
      </p:sp>
      <p:graphicFrame>
        <p:nvGraphicFramePr>
          <p:cNvPr id="3" name="Table 2"/>
          <p:cNvGraphicFramePr>
            <a:graphicFrameLocks noGrp="1"/>
          </p:cNvGraphicFramePr>
          <p:nvPr/>
        </p:nvGraphicFramePr>
        <p:xfrm>
          <a:off x="971550" y="2060575"/>
          <a:ext cx="7777163" cy="3324227"/>
        </p:xfrm>
        <a:graphic>
          <a:graphicData uri="http://schemas.openxmlformats.org/drawingml/2006/table">
            <a:tbl>
              <a:tblPr>
                <a:tableStyleId>{5C22544A-7EE6-4342-B048-85BDC9FD1C3A}</a:tableStyleId>
              </a:tblPr>
              <a:tblGrid>
                <a:gridCol w="1295539">
                  <a:extLst>
                    <a:ext uri="{9D8B030D-6E8A-4147-A177-3AD203B41FA5}">
                      <a16:colId xmlns:a16="http://schemas.microsoft.com/office/drawing/2014/main" val="20000"/>
                    </a:ext>
                  </a:extLst>
                </a:gridCol>
                <a:gridCol w="1296325">
                  <a:extLst>
                    <a:ext uri="{9D8B030D-6E8A-4147-A177-3AD203B41FA5}">
                      <a16:colId xmlns:a16="http://schemas.microsoft.com/office/drawing/2014/main" val="20001"/>
                    </a:ext>
                  </a:extLst>
                </a:gridCol>
                <a:gridCol w="1296325">
                  <a:extLst>
                    <a:ext uri="{9D8B030D-6E8A-4147-A177-3AD203B41FA5}">
                      <a16:colId xmlns:a16="http://schemas.microsoft.com/office/drawing/2014/main" val="20002"/>
                    </a:ext>
                  </a:extLst>
                </a:gridCol>
                <a:gridCol w="792513">
                  <a:extLst>
                    <a:ext uri="{9D8B030D-6E8A-4147-A177-3AD203B41FA5}">
                      <a16:colId xmlns:a16="http://schemas.microsoft.com/office/drawing/2014/main" val="20003"/>
                    </a:ext>
                  </a:extLst>
                </a:gridCol>
                <a:gridCol w="1800136">
                  <a:extLst>
                    <a:ext uri="{9D8B030D-6E8A-4147-A177-3AD203B41FA5}">
                      <a16:colId xmlns:a16="http://schemas.microsoft.com/office/drawing/2014/main" val="20004"/>
                    </a:ext>
                  </a:extLst>
                </a:gridCol>
                <a:gridCol w="1296325">
                  <a:extLst>
                    <a:ext uri="{9D8B030D-6E8A-4147-A177-3AD203B41FA5}">
                      <a16:colId xmlns:a16="http://schemas.microsoft.com/office/drawing/2014/main" val="20005"/>
                    </a:ext>
                  </a:extLst>
                </a:gridCol>
              </a:tblGrid>
              <a:tr h="304800">
                <a:tc>
                  <a:txBody>
                    <a:bodyPr/>
                    <a:lstStyle/>
                    <a:p>
                      <a:pPr>
                        <a:spcAft>
                          <a:spcPts val="0"/>
                        </a:spcAft>
                      </a:pPr>
                      <a:r>
                        <a:rPr lang="en-US" sz="2000">
                          <a:effectLst/>
                        </a:rPr>
                        <a:t>4.4721</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42</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20</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20</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Ayatollah</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Ruhollah</a:t>
                      </a:r>
                      <a:endParaRPr lang="en-GB" sz="2000">
                        <a:effectLst/>
                        <a:latin typeface="Times New Roman"/>
                        <a:ea typeface="Times New Roman"/>
                      </a:endParaRPr>
                    </a:p>
                  </a:txBody>
                  <a:tcPr marL="68583" marR="68583" marT="0" marB="0"/>
                </a:tc>
                <a:extLst>
                  <a:ext uri="{0D108BD9-81ED-4DB2-BD59-A6C34878D82A}">
                    <a16:rowId xmlns:a16="http://schemas.microsoft.com/office/drawing/2014/main" val="10000"/>
                  </a:ext>
                </a:extLst>
              </a:tr>
              <a:tr h="304800">
                <a:tc>
                  <a:txBody>
                    <a:bodyPr/>
                    <a:lstStyle/>
                    <a:p>
                      <a:pPr>
                        <a:spcAft>
                          <a:spcPts val="0"/>
                        </a:spcAft>
                      </a:pPr>
                      <a:r>
                        <a:rPr lang="en-US" sz="2000">
                          <a:effectLst/>
                        </a:rPr>
                        <a:t>4.4721</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41</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27</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20</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Bette</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Midler</a:t>
                      </a:r>
                      <a:endParaRPr lang="en-GB" sz="2000">
                        <a:effectLst/>
                        <a:latin typeface="Times New Roman"/>
                        <a:ea typeface="Times New Roman"/>
                      </a:endParaRPr>
                    </a:p>
                  </a:txBody>
                  <a:tcPr marL="68583" marR="68583" marT="0" marB="0"/>
                </a:tc>
                <a:extLst>
                  <a:ext uri="{0D108BD9-81ED-4DB2-BD59-A6C34878D82A}">
                    <a16:rowId xmlns:a16="http://schemas.microsoft.com/office/drawing/2014/main" val="10001"/>
                  </a:ext>
                </a:extLst>
              </a:tr>
              <a:tr h="304800">
                <a:tc>
                  <a:txBody>
                    <a:bodyPr/>
                    <a:lstStyle/>
                    <a:p>
                      <a:pPr>
                        <a:spcAft>
                          <a:spcPts val="0"/>
                        </a:spcAft>
                      </a:pPr>
                      <a:r>
                        <a:rPr lang="en-US" sz="2000">
                          <a:effectLst/>
                        </a:rPr>
                        <a:t>4.4720</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30</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117</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20</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Agatha</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Christie</a:t>
                      </a:r>
                      <a:endParaRPr lang="en-GB" sz="2000">
                        <a:effectLst/>
                        <a:latin typeface="Times New Roman"/>
                        <a:ea typeface="Times New Roman"/>
                      </a:endParaRPr>
                    </a:p>
                  </a:txBody>
                  <a:tcPr marL="68583" marR="68583" marT="0" marB="0"/>
                </a:tc>
                <a:extLst>
                  <a:ext uri="{0D108BD9-81ED-4DB2-BD59-A6C34878D82A}">
                    <a16:rowId xmlns:a16="http://schemas.microsoft.com/office/drawing/2014/main" val="10002"/>
                  </a:ext>
                </a:extLst>
              </a:tr>
              <a:tr h="581027">
                <a:tc>
                  <a:txBody>
                    <a:bodyPr/>
                    <a:lstStyle/>
                    <a:p>
                      <a:pPr>
                        <a:spcAft>
                          <a:spcPts val="0"/>
                        </a:spcAft>
                      </a:pPr>
                      <a:r>
                        <a:rPr lang="en-US" sz="2000">
                          <a:effectLst/>
                        </a:rPr>
                        <a:t>4.4720</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77</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59</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20</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videocassette</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recorder</a:t>
                      </a:r>
                      <a:endParaRPr lang="en-GB" sz="2000">
                        <a:effectLst/>
                        <a:latin typeface="Times New Roman"/>
                        <a:ea typeface="Times New Roman"/>
                      </a:endParaRPr>
                    </a:p>
                  </a:txBody>
                  <a:tcPr marL="68583" marR="68583" marT="0" marB="0"/>
                </a:tc>
                <a:extLst>
                  <a:ext uri="{0D108BD9-81ED-4DB2-BD59-A6C34878D82A}">
                    <a16:rowId xmlns:a16="http://schemas.microsoft.com/office/drawing/2014/main" val="10003"/>
                  </a:ext>
                </a:extLst>
              </a:tr>
              <a:tr h="304800">
                <a:tc>
                  <a:txBody>
                    <a:bodyPr/>
                    <a:lstStyle/>
                    <a:p>
                      <a:pPr>
                        <a:spcAft>
                          <a:spcPts val="0"/>
                        </a:spcAft>
                      </a:pPr>
                      <a:r>
                        <a:rPr lang="en-US" sz="2000">
                          <a:effectLst/>
                        </a:rPr>
                        <a:t>4.4720</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24</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320</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20</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unsalted</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butter</a:t>
                      </a:r>
                      <a:endParaRPr lang="en-GB" sz="2000">
                        <a:effectLst/>
                        <a:latin typeface="Times New Roman"/>
                        <a:ea typeface="Times New Roman"/>
                      </a:endParaRPr>
                    </a:p>
                  </a:txBody>
                  <a:tcPr marL="68583" marR="68583" marT="0" marB="0"/>
                </a:tc>
                <a:extLst>
                  <a:ext uri="{0D108BD9-81ED-4DB2-BD59-A6C34878D82A}">
                    <a16:rowId xmlns:a16="http://schemas.microsoft.com/office/drawing/2014/main" val="10004"/>
                  </a:ext>
                </a:extLst>
              </a:tr>
              <a:tr h="304800">
                <a:tc>
                  <a:txBody>
                    <a:bodyPr/>
                    <a:lstStyle/>
                    <a:p>
                      <a:pPr>
                        <a:spcAft>
                          <a:spcPts val="0"/>
                        </a:spcAft>
                      </a:pPr>
                      <a:r>
                        <a:rPr lang="en-US" sz="2000">
                          <a:effectLst/>
                        </a:rPr>
                        <a:t>2.3714</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14907</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9017</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20</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first</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made</a:t>
                      </a:r>
                      <a:endParaRPr lang="en-GB" sz="2000">
                        <a:effectLst/>
                        <a:latin typeface="Times New Roman"/>
                        <a:ea typeface="Times New Roman"/>
                      </a:endParaRPr>
                    </a:p>
                  </a:txBody>
                  <a:tcPr marL="68583" marR="68583" marT="0" marB="0"/>
                </a:tc>
                <a:extLst>
                  <a:ext uri="{0D108BD9-81ED-4DB2-BD59-A6C34878D82A}">
                    <a16:rowId xmlns:a16="http://schemas.microsoft.com/office/drawing/2014/main" val="10005"/>
                  </a:ext>
                </a:extLst>
              </a:tr>
              <a:tr h="304800">
                <a:tc>
                  <a:txBody>
                    <a:bodyPr/>
                    <a:lstStyle/>
                    <a:p>
                      <a:pPr>
                        <a:spcAft>
                          <a:spcPts val="0"/>
                        </a:spcAft>
                      </a:pPr>
                      <a:r>
                        <a:rPr lang="en-US" sz="2000">
                          <a:effectLst/>
                        </a:rPr>
                        <a:t>2.2446</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13484</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10570</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20</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over</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many</a:t>
                      </a:r>
                      <a:endParaRPr lang="en-GB" sz="2000">
                        <a:effectLst/>
                        <a:latin typeface="Times New Roman"/>
                        <a:ea typeface="Times New Roman"/>
                      </a:endParaRPr>
                    </a:p>
                  </a:txBody>
                  <a:tcPr marL="68583" marR="68583" marT="0" marB="0"/>
                </a:tc>
                <a:extLst>
                  <a:ext uri="{0D108BD9-81ED-4DB2-BD59-A6C34878D82A}">
                    <a16:rowId xmlns:a16="http://schemas.microsoft.com/office/drawing/2014/main" val="10006"/>
                  </a:ext>
                </a:extLst>
              </a:tr>
              <a:tr h="304800">
                <a:tc>
                  <a:txBody>
                    <a:bodyPr/>
                    <a:lstStyle/>
                    <a:p>
                      <a:pPr>
                        <a:spcAft>
                          <a:spcPts val="0"/>
                        </a:spcAft>
                      </a:pPr>
                      <a:r>
                        <a:rPr lang="en-US" sz="2000">
                          <a:effectLst/>
                        </a:rPr>
                        <a:t>1.3685</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14734</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13478</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20</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into</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them</a:t>
                      </a:r>
                      <a:endParaRPr lang="en-GB" sz="2000">
                        <a:effectLst/>
                        <a:latin typeface="Times New Roman"/>
                        <a:ea typeface="Times New Roman"/>
                      </a:endParaRPr>
                    </a:p>
                  </a:txBody>
                  <a:tcPr marL="68583" marR="68583" marT="0" marB="0"/>
                </a:tc>
                <a:extLst>
                  <a:ext uri="{0D108BD9-81ED-4DB2-BD59-A6C34878D82A}">
                    <a16:rowId xmlns:a16="http://schemas.microsoft.com/office/drawing/2014/main" val="10007"/>
                  </a:ext>
                </a:extLst>
              </a:tr>
              <a:tr h="304800">
                <a:tc>
                  <a:txBody>
                    <a:bodyPr/>
                    <a:lstStyle/>
                    <a:p>
                      <a:pPr>
                        <a:spcAft>
                          <a:spcPts val="0"/>
                        </a:spcAft>
                      </a:pPr>
                      <a:r>
                        <a:rPr lang="en-US" sz="2000">
                          <a:effectLst/>
                        </a:rPr>
                        <a:t>1.2176</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14093</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14776</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20</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like</a:t>
                      </a:r>
                      <a:endParaRPr lang="en-GB" sz="2000">
                        <a:effectLst/>
                        <a:latin typeface="Times New Roman"/>
                        <a:ea typeface="Times New Roman"/>
                      </a:endParaRPr>
                    </a:p>
                  </a:txBody>
                  <a:tcPr marL="68583" marR="68583" marT="0" marB="0"/>
                </a:tc>
                <a:tc>
                  <a:txBody>
                    <a:bodyPr/>
                    <a:lstStyle/>
                    <a:p>
                      <a:pPr>
                        <a:spcAft>
                          <a:spcPts val="0"/>
                        </a:spcAft>
                      </a:pPr>
                      <a:r>
                        <a:rPr lang="en-US" sz="2000">
                          <a:effectLst/>
                        </a:rPr>
                        <a:t>people</a:t>
                      </a:r>
                      <a:endParaRPr lang="en-GB" sz="2000">
                        <a:effectLst/>
                        <a:latin typeface="Times New Roman"/>
                        <a:ea typeface="Times New Roman"/>
                      </a:endParaRPr>
                    </a:p>
                  </a:txBody>
                  <a:tcPr marL="68583" marR="68583" marT="0" marB="0"/>
                </a:tc>
                <a:extLst>
                  <a:ext uri="{0D108BD9-81ED-4DB2-BD59-A6C34878D82A}">
                    <a16:rowId xmlns:a16="http://schemas.microsoft.com/office/drawing/2014/main" val="10008"/>
                  </a:ext>
                </a:extLst>
              </a:tr>
              <a:tr h="304800">
                <a:tc>
                  <a:txBody>
                    <a:bodyPr/>
                    <a:lstStyle/>
                    <a:p>
                      <a:pPr>
                        <a:spcAft>
                          <a:spcPts val="0"/>
                        </a:spcAft>
                      </a:pPr>
                      <a:r>
                        <a:rPr lang="en-US" sz="2000" dirty="0">
                          <a:effectLst/>
                        </a:rPr>
                        <a:t>0.8036</a:t>
                      </a:r>
                      <a:endParaRPr lang="en-GB" sz="2000" dirty="0">
                        <a:effectLst/>
                        <a:latin typeface="Times New Roman"/>
                        <a:ea typeface="Times New Roman"/>
                      </a:endParaRPr>
                    </a:p>
                  </a:txBody>
                  <a:tcPr marL="68583" marR="68583" marT="0" marB="0"/>
                </a:tc>
                <a:tc>
                  <a:txBody>
                    <a:bodyPr/>
                    <a:lstStyle/>
                    <a:p>
                      <a:pPr>
                        <a:spcAft>
                          <a:spcPts val="0"/>
                        </a:spcAft>
                      </a:pPr>
                      <a:r>
                        <a:rPr lang="en-US" sz="2000" dirty="0">
                          <a:effectLst/>
                        </a:rPr>
                        <a:t>15019</a:t>
                      </a:r>
                      <a:endParaRPr lang="en-GB" sz="2000" dirty="0">
                        <a:effectLst/>
                        <a:latin typeface="Times New Roman"/>
                        <a:ea typeface="Times New Roman"/>
                      </a:endParaRPr>
                    </a:p>
                  </a:txBody>
                  <a:tcPr marL="68583" marR="68583" marT="0" marB="0"/>
                </a:tc>
                <a:tc>
                  <a:txBody>
                    <a:bodyPr/>
                    <a:lstStyle/>
                    <a:p>
                      <a:pPr>
                        <a:spcAft>
                          <a:spcPts val="0"/>
                        </a:spcAft>
                      </a:pPr>
                      <a:r>
                        <a:rPr lang="en-US" sz="2000" dirty="0">
                          <a:effectLst/>
                        </a:rPr>
                        <a:t>15629</a:t>
                      </a:r>
                      <a:endParaRPr lang="en-GB" sz="2000" dirty="0">
                        <a:effectLst/>
                        <a:latin typeface="Times New Roman"/>
                        <a:ea typeface="Times New Roman"/>
                      </a:endParaRPr>
                    </a:p>
                  </a:txBody>
                  <a:tcPr marL="68583" marR="68583" marT="0" marB="0"/>
                </a:tc>
                <a:tc>
                  <a:txBody>
                    <a:bodyPr/>
                    <a:lstStyle/>
                    <a:p>
                      <a:pPr>
                        <a:spcAft>
                          <a:spcPts val="0"/>
                        </a:spcAft>
                      </a:pPr>
                      <a:r>
                        <a:rPr lang="en-US" sz="2000">
                          <a:effectLst/>
                        </a:rPr>
                        <a:t>20</a:t>
                      </a:r>
                      <a:endParaRPr lang="en-GB" sz="2000">
                        <a:effectLst/>
                        <a:latin typeface="Times New Roman"/>
                        <a:ea typeface="Times New Roman"/>
                      </a:endParaRPr>
                    </a:p>
                  </a:txBody>
                  <a:tcPr marL="68583" marR="68583" marT="0" marB="0"/>
                </a:tc>
                <a:tc>
                  <a:txBody>
                    <a:bodyPr/>
                    <a:lstStyle/>
                    <a:p>
                      <a:pPr>
                        <a:spcAft>
                          <a:spcPts val="0"/>
                        </a:spcAft>
                      </a:pPr>
                      <a:r>
                        <a:rPr lang="en-US" sz="2000" dirty="0">
                          <a:effectLst/>
                        </a:rPr>
                        <a:t>time</a:t>
                      </a:r>
                      <a:endParaRPr lang="en-GB" sz="2000" dirty="0">
                        <a:effectLst/>
                        <a:latin typeface="Times New Roman"/>
                        <a:ea typeface="Times New Roman"/>
                      </a:endParaRPr>
                    </a:p>
                  </a:txBody>
                  <a:tcPr marL="68583" marR="68583" marT="0" marB="0"/>
                </a:tc>
                <a:tc>
                  <a:txBody>
                    <a:bodyPr/>
                    <a:lstStyle/>
                    <a:p>
                      <a:pPr>
                        <a:spcAft>
                          <a:spcPts val="0"/>
                        </a:spcAft>
                      </a:pPr>
                      <a:r>
                        <a:rPr lang="en-US" sz="2000" dirty="0">
                          <a:effectLst/>
                        </a:rPr>
                        <a:t>last</a:t>
                      </a:r>
                      <a:endParaRPr lang="en-GB" sz="2000" dirty="0">
                        <a:effectLst/>
                        <a:latin typeface="Times New Roman"/>
                        <a:ea typeface="Times New Roman"/>
                      </a:endParaRPr>
                    </a:p>
                  </a:txBody>
                  <a:tcPr marL="68583" marR="68583" marT="0" marB="0"/>
                </a:tc>
                <a:extLst>
                  <a:ext uri="{0D108BD9-81ED-4DB2-BD59-A6C34878D82A}">
                    <a16:rowId xmlns:a16="http://schemas.microsoft.com/office/drawing/2014/main" val="10009"/>
                  </a:ext>
                </a:extLst>
              </a:tr>
            </a:tbl>
          </a:graphicData>
        </a:graphic>
      </p:graphicFrame>
      <p:sp>
        <p:nvSpPr>
          <p:cNvPr id="5" name="Content Placeholder 4"/>
          <p:cNvSpPr>
            <a:spLocks noGrp="1"/>
          </p:cNvSpPr>
          <p:nvPr>
            <p:ph sz="quarter" idx="10"/>
          </p:nvPr>
        </p:nvSpPr>
        <p:spPr/>
        <p:txBody>
          <a:bodyPr/>
          <a:lstStyle/>
          <a:p>
            <a:endParaRPr lang="en-US"/>
          </a:p>
        </p:txBody>
      </p:sp>
      <p:sp>
        <p:nvSpPr>
          <p:cNvPr id="4" name="Дата 3"/>
          <p:cNvSpPr>
            <a:spLocks noGrp="1"/>
          </p:cNvSpPr>
          <p:nvPr>
            <p:ph type="dt" sz="quarter" idx="4294967295"/>
          </p:nvPr>
        </p:nvSpPr>
        <p:spPr>
          <a:xfrm>
            <a:off x="0" y="6356350"/>
            <a:ext cx="2133600" cy="365125"/>
          </a:xfrm>
        </p:spPr>
        <p:txBody>
          <a:bodyPr/>
          <a:lstStyle/>
          <a:p>
            <a:pPr>
              <a:defRPr/>
            </a:pPr>
            <a:fld id="{857D18A2-CC58-4EEE-905B-028B46EF11B5}" type="datetime1">
              <a:rPr lang="en-US" altLang="en-US"/>
              <a:pPr>
                <a:defRPr/>
              </a:pPr>
              <a:t>12/19/2018</a:t>
            </a:fld>
            <a:endParaRPr lang="en-US" altLang="en-US" dirty="0"/>
          </a:p>
        </p:txBody>
      </p:sp>
      <p:sp>
        <p:nvSpPr>
          <p:cNvPr id="32" name="TextBox 31"/>
          <p:cNvSpPr txBox="1"/>
          <p:nvPr/>
        </p:nvSpPr>
        <p:spPr>
          <a:xfrm>
            <a:off x="1907704" y="180886"/>
            <a:ext cx="7056784" cy="646331"/>
          </a:xfrm>
          <a:prstGeom prst="rect">
            <a:avLst/>
          </a:prstGeom>
          <a:noFill/>
        </p:spPr>
        <p:txBody>
          <a:bodyPr wrap="square" rtlCol="0">
            <a:spAutoFit/>
          </a:bodyPr>
          <a:lstStyle/>
          <a:p>
            <a:r>
              <a:rPr lang="en-US" altLang="en-US" sz="3600" dirty="0">
                <a:solidFill>
                  <a:schemeClr val="tx1"/>
                </a:solidFill>
              </a:rPr>
              <a:t>PMI</a:t>
            </a:r>
            <a:r>
              <a:rPr lang="ru-RU" altLang="en-US" sz="3600" dirty="0">
                <a:solidFill>
                  <a:schemeClr val="tx1"/>
                </a:solidFill>
              </a:rPr>
              <a:t> – </a:t>
            </a:r>
            <a:r>
              <a:rPr lang="en-US" altLang="en-US" sz="3600" dirty="0">
                <a:solidFill>
                  <a:schemeClr val="tx1"/>
                </a:solidFill>
              </a:rPr>
              <a:t>pointwise </a:t>
            </a:r>
            <a:r>
              <a:rPr lang="en-US" altLang="en-US" sz="3600" dirty="0" smtClean="0">
                <a:solidFill>
                  <a:schemeClr val="tx1"/>
                </a:solidFill>
              </a:rPr>
              <a:t>mutual</a:t>
            </a:r>
            <a:r>
              <a:rPr lang="ru-RU" altLang="en-US" sz="3600" dirty="0" smtClean="0">
                <a:solidFill>
                  <a:schemeClr val="tx1"/>
                </a:solidFill>
              </a:rPr>
              <a:t> </a:t>
            </a:r>
            <a:r>
              <a:rPr lang="en-US" altLang="en-US" sz="3600" dirty="0" smtClean="0">
                <a:solidFill>
                  <a:schemeClr val="tx1"/>
                </a:solidFill>
              </a:rPr>
              <a:t>information</a:t>
            </a:r>
            <a:endParaRPr lang="en-US" sz="3600" dirty="0"/>
          </a:p>
        </p:txBody>
      </p:sp>
    </p:spTree>
  </p:cSld>
  <p:clrMapOvr>
    <a:masterClrMapping/>
  </p:clrMapOvr>
  <p:transition spd="slow">
    <p:cu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87" name="Group 199"/>
          <p:cNvGraphicFramePr>
            <a:graphicFrameLocks noGrp="1"/>
          </p:cNvGraphicFramePr>
          <p:nvPr>
            <p:ph sz="quarter" idx="10"/>
            <p:extLst>
              <p:ext uri="{D42A27DB-BD31-4B8C-83A1-F6EECF244321}">
                <p14:modId xmlns:p14="http://schemas.microsoft.com/office/powerpoint/2010/main" val="2777888015"/>
              </p:ext>
            </p:extLst>
          </p:nvPr>
        </p:nvGraphicFramePr>
        <p:xfrm>
          <a:off x="467544" y="1700808"/>
          <a:ext cx="7993063" cy="4667252"/>
        </p:xfrm>
        <a:graphic>
          <a:graphicData uri="http://schemas.openxmlformats.org/drawingml/2006/table">
            <a:tbl>
              <a:tblPr/>
              <a:tblGrid>
                <a:gridCol w="2292433">
                  <a:extLst>
                    <a:ext uri="{9D8B030D-6E8A-4147-A177-3AD203B41FA5}">
                      <a16:colId xmlns:a16="http://schemas.microsoft.com/office/drawing/2014/main" val="20000"/>
                    </a:ext>
                  </a:extLst>
                </a:gridCol>
                <a:gridCol w="528724">
                  <a:extLst>
                    <a:ext uri="{9D8B030D-6E8A-4147-A177-3AD203B41FA5}">
                      <a16:colId xmlns:a16="http://schemas.microsoft.com/office/drawing/2014/main" val="20001"/>
                    </a:ext>
                  </a:extLst>
                </a:gridCol>
                <a:gridCol w="646651">
                  <a:extLst>
                    <a:ext uri="{9D8B030D-6E8A-4147-A177-3AD203B41FA5}">
                      <a16:colId xmlns:a16="http://schemas.microsoft.com/office/drawing/2014/main" val="20002"/>
                    </a:ext>
                  </a:extLst>
                </a:gridCol>
                <a:gridCol w="587039">
                  <a:extLst>
                    <a:ext uri="{9D8B030D-6E8A-4147-A177-3AD203B41FA5}">
                      <a16:colId xmlns:a16="http://schemas.microsoft.com/office/drawing/2014/main" val="20003"/>
                    </a:ext>
                  </a:extLst>
                </a:gridCol>
                <a:gridCol w="940818">
                  <a:extLst>
                    <a:ext uri="{9D8B030D-6E8A-4147-A177-3AD203B41FA5}">
                      <a16:colId xmlns:a16="http://schemas.microsoft.com/office/drawing/2014/main" val="20004"/>
                    </a:ext>
                  </a:extLst>
                </a:gridCol>
                <a:gridCol w="598702">
                  <a:extLst>
                    <a:ext uri="{9D8B030D-6E8A-4147-A177-3AD203B41FA5}">
                      <a16:colId xmlns:a16="http://schemas.microsoft.com/office/drawing/2014/main" val="20005"/>
                    </a:ext>
                  </a:extLst>
                </a:gridCol>
                <a:gridCol w="929154">
                  <a:extLst>
                    <a:ext uri="{9D8B030D-6E8A-4147-A177-3AD203B41FA5}">
                      <a16:colId xmlns:a16="http://schemas.microsoft.com/office/drawing/2014/main" val="20006"/>
                    </a:ext>
                  </a:extLst>
                </a:gridCol>
                <a:gridCol w="671273">
                  <a:extLst>
                    <a:ext uri="{9D8B030D-6E8A-4147-A177-3AD203B41FA5}">
                      <a16:colId xmlns:a16="http://schemas.microsoft.com/office/drawing/2014/main" val="20007"/>
                    </a:ext>
                  </a:extLst>
                </a:gridCol>
                <a:gridCol w="798269">
                  <a:extLst>
                    <a:ext uri="{9D8B030D-6E8A-4147-A177-3AD203B41FA5}">
                      <a16:colId xmlns:a16="http://schemas.microsoft.com/office/drawing/2014/main" val="20008"/>
                    </a:ext>
                  </a:extLst>
                </a:gridCol>
              </a:tblGrid>
              <a:tr h="772294">
                <a:tc>
                  <a:txBody>
                    <a:bodyPr/>
                    <a:lstStyle/>
                    <a:p>
                      <a:pPr marL="0" marR="0" lvl="0" indent="0" algn="ctr"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Collocation</a:t>
                      </a:r>
                    </a:p>
                  </a:txBody>
                  <a:tcPr marL="74643" marR="74643" marT="31107" marB="311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Joint</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Freq1</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Rank</a:t>
                      </a:r>
                      <a:br>
                        <a:rPr kumimoji="0" lang="en-US"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br>
                      <a:r>
                        <a:rPr kumimoji="0" lang="en-US"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MI</a:t>
                      </a:r>
                      <a:endPar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p>
                      <a:pPr marL="0" marR="0" lvl="0" indent="0" algn="ctr" defTabSz="1008063"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MI score </a:t>
                      </a:r>
                      <a:r>
                        <a:rPr kumimoji="0" lang="en-US"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
                      </a:r>
                      <a:br>
                        <a:rPr kumimoji="0" lang="en-US"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br>
                      <a:r>
                        <a:rPr kumimoji="0" lang="en-US"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(7,08-</a:t>
                      </a:r>
                      <a:br>
                        <a:rPr kumimoji="0" lang="en-US"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br>
                      <a:r>
                        <a:rPr kumimoji="0" lang="en-US"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2,14) </a:t>
                      </a:r>
                      <a:endPar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Rank</a:t>
                      </a:r>
                      <a:br>
                        <a:rPr kumimoji="0" lang="en-US"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br>
                      <a:r>
                        <a:rPr kumimoji="0" lang="en-US"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LL </a:t>
                      </a:r>
                      <a:endPar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LL score </a:t>
                      </a:r>
                      <a:br>
                        <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br>
                      <a:r>
                        <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(1064,06-2,96) </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Rank</a:t>
                      </a:r>
                      <a:br>
                        <a:rPr kumimoji="0" lang="en-US"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br>
                      <a:r>
                        <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T</a:t>
                      </a:r>
                      <a:r>
                        <a:rPr kumimoji="0" lang="en-US"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a:t>
                      </a:r>
                      <a:r>
                        <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 score</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T</a:t>
                      </a:r>
                      <a:r>
                        <a:rPr kumimoji="0" lang="en-US"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a:t>
                      </a:r>
                      <a:r>
                        <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 score</a:t>
                      </a:r>
                      <a:br>
                        <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br>
                      <a:r>
                        <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(22,79-</a:t>
                      </a:r>
                      <a:br>
                        <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br>
                      <a:r>
                        <a:rPr kumimoji="0" lang="ru-RU" sz="12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1,96)</a:t>
                      </a:r>
                    </a:p>
                  </a:txBody>
                  <a:tcPr marL="74643" marR="74643" marT="31107" marB="311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140">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честно говорить</a:t>
                      </a:r>
                    </a:p>
                  </a:txBody>
                  <a:tcPr marL="74643" marR="74643" marT="31107" marB="311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527</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2339</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1</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7,08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1</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1064,06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101</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1,96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140">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постоянно говорить</a:t>
                      </a:r>
                    </a:p>
                  </a:txBody>
                  <a:tcPr marL="74643" marR="74643" marT="31107" marB="311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62</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4158</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2</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7,04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14</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40,59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85</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2,26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140">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условно говорить</a:t>
                      </a:r>
                    </a:p>
                  </a:txBody>
                  <a:tcPr marL="74643" marR="74643" marT="31107" marB="311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90</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585</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3</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6,53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8</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162,73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91</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2,11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6059">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обиженно говорить</a:t>
                      </a:r>
                    </a:p>
                  </a:txBody>
                  <a:tcPr marL="74643" marR="74643" marT="31107" marB="311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5</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208</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4</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6,46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77</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4,37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16</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6,52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140">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dirty="0" smtClean="0">
                          <a:ln>
                            <a:noFill/>
                          </a:ln>
                          <a:solidFill>
                            <a:srgbClr val="000000"/>
                          </a:solidFill>
                          <a:effectLst/>
                          <a:latin typeface="Times New Roman" pitchFamily="18" charset="0"/>
                          <a:ea typeface="MS Mincho" pitchFamily="49" charset="-128"/>
                          <a:cs typeface="Times New Roman" pitchFamily="18" charset="0"/>
                        </a:rPr>
                        <a:t>грубо говорить</a:t>
                      </a:r>
                    </a:p>
                  </a:txBody>
                  <a:tcPr marL="74643" marR="74643" marT="31107" marB="311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130</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0" i="0" u="none" strike="noStrike" cap="none" normalizeH="0" baseline="0" smtClean="0">
                          <a:ln>
                            <a:noFill/>
                          </a:ln>
                          <a:solidFill>
                            <a:srgbClr val="000000"/>
                          </a:solidFill>
                          <a:effectLst/>
                          <a:latin typeface="Times New Roman" pitchFamily="18" charset="0"/>
                          <a:cs typeface="Times New Roman" pitchFamily="18" charset="0"/>
                        </a:rPr>
                        <a:t>988</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5</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6,30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6</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224,23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93</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2,10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7140">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умело говорить</a:t>
                      </a:r>
                    </a:p>
                  </a:txBody>
                  <a:tcPr marL="74643" marR="74643" marT="31107" marB="311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23</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2034</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6</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6,20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33</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12,26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70</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2,40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6059">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откровенно говорить</a:t>
                      </a:r>
                    </a:p>
                  </a:txBody>
                  <a:tcPr marL="74643" marR="74643" marT="31107" marB="311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139</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1203</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7</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6,12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5</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230,24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94</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2,09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7140">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собственно говорить</a:t>
                      </a:r>
                    </a:p>
                  </a:txBody>
                  <a:tcPr marL="74643" marR="74643" marT="31107" marB="311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333</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3114</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8</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6,00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2</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538,32 </a:t>
                      </a:r>
                      <a:endParaRPr kumimoji="0" lang="ru-RU" sz="14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sz="1400" b="1"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99</a:t>
                      </a:r>
                    </a:p>
                  </a:txBody>
                  <a:tcPr marL="74643" marR="74643" marT="31107" marB="311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8063"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ru-RU" altLang="ja-JP" sz="1400" b="0" i="0" u="none" strike="noStrike" cap="none" normalizeH="0" baseline="0" dirty="0" smtClean="0">
                          <a:ln>
                            <a:noFill/>
                          </a:ln>
                          <a:solidFill>
                            <a:srgbClr val="000000"/>
                          </a:solidFill>
                          <a:effectLst/>
                          <a:latin typeface="Times New Roman" pitchFamily="18" charset="0"/>
                          <a:ea typeface="MS Mincho" pitchFamily="49" charset="-128"/>
                          <a:cs typeface="Times New Roman" pitchFamily="18" charset="0"/>
                        </a:rPr>
                        <a:t>1,97 </a:t>
                      </a:r>
                      <a:endParaRPr kumimoji="0" lang="ru-RU" sz="1400" b="0" i="0" u="none" strike="noStrike" cap="none" normalizeH="0" baseline="0" dirty="0" smtClean="0">
                        <a:ln>
                          <a:noFill/>
                        </a:ln>
                        <a:solidFill>
                          <a:srgbClr val="000000"/>
                        </a:solidFill>
                        <a:effectLst/>
                        <a:latin typeface="Times New Roman" pitchFamily="18" charset="0"/>
                        <a:ea typeface="MS Mincho" pitchFamily="49" charset="-128"/>
                        <a:cs typeface="Times New Roman" pitchFamily="18" charset="0"/>
                      </a:endParaRPr>
                    </a:p>
                  </a:txBody>
                  <a:tcPr marL="74643" marR="74643" marT="31107" marB="311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2289" name="Rectangle 1"/>
          <p:cNvSpPr>
            <a:spLocks noGrp="1" noChangeArrowheads="1"/>
          </p:cNvSpPr>
          <p:nvPr>
            <p:ph type="title" idx="4294967295"/>
          </p:nvPr>
        </p:nvSpPr>
        <p:spPr>
          <a:xfrm>
            <a:off x="1547664" y="1062633"/>
            <a:ext cx="6172200" cy="638175"/>
          </a:xfrm>
          <a:extLst>
            <a:ext uri="{91240B29-F687-4F45-9708-019B960494DF}">
              <a14:hiddenLine xmlns:a14="http://schemas.microsoft.com/office/drawing/2010/main" w="9525">
                <a:solidFill>
                  <a:srgbClr val="000000"/>
                </a:solidFill>
                <a:round/>
                <a:headEnd/>
                <a:tailEnd/>
              </a14:hiddenLine>
            </a:ext>
          </a:extLst>
        </p:spPr>
        <p:txBody>
          <a:bodyPr lIns="0" tIns="15425" rIns="0" bIns="0" rtlCol="0">
            <a:normAutofit/>
          </a:bodyPr>
          <a:lstStyle/>
          <a:p>
            <a:pPr>
              <a:lnSpc>
                <a:spcPct val="95000"/>
              </a:lnSpc>
              <a:spcBef>
                <a:spcPts val="817"/>
              </a:spcBef>
              <a:spcAft>
                <a:spcPts val="817"/>
              </a:spcAft>
              <a:tabLst>
                <a:tab pos="492488" algn="l"/>
                <a:tab pos="984974" algn="l"/>
                <a:tab pos="1477462" algn="l"/>
                <a:tab pos="1969949" algn="l"/>
                <a:tab pos="2462436" algn="l"/>
                <a:tab pos="2954924" algn="l"/>
                <a:tab pos="3446331" algn="l"/>
                <a:tab pos="3939899" algn="l"/>
                <a:tab pos="4432385" algn="l"/>
                <a:tab pos="4922713" algn="l"/>
                <a:tab pos="5414120" algn="l"/>
              </a:tabLst>
              <a:defRPr/>
            </a:pPr>
            <a:r>
              <a:rPr lang="en-US" sz="1650" b="1" dirty="0" err="1">
                <a:latin typeface="Times;Times New Roman" pitchFamily="16" charset="0"/>
                <a:cs typeface="Times New Roman" pitchFamily="18" charset="0"/>
              </a:rPr>
              <a:t>Результаты</a:t>
            </a:r>
            <a:r>
              <a:rPr lang="en-US" sz="1650" b="1" dirty="0">
                <a:latin typeface="Times;Times New Roman" pitchFamily="16" charset="0"/>
                <a:cs typeface="Times New Roman" pitchFamily="18" charset="0"/>
              </a:rPr>
              <a:t> </a:t>
            </a:r>
            <a:r>
              <a:rPr lang="en-US" sz="1650" b="1" dirty="0" err="1">
                <a:latin typeface="Times;Times New Roman" pitchFamily="16" charset="0"/>
                <a:cs typeface="Times New Roman" pitchFamily="18" charset="0"/>
              </a:rPr>
              <a:t>для</a:t>
            </a:r>
            <a:r>
              <a:rPr lang="en-US" sz="1650" b="1" dirty="0">
                <a:latin typeface="Times;Times New Roman" pitchFamily="16" charset="0"/>
                <a:cs typeface="Times New Roman" pitchFamily="18" charset="0"/>
              </a:rPr>
              <a:t> </a:t>
            </a:r>
            <a:r>
              <a:rPr lang="en-US" sz="1650" b="1" dirty="0" err="1">
                <a:latin typeface="Times;Times New Roman" pitchFamily="16" charset="0"/>
                <a:cs typeface="Times New Roman" pitchFamily="18" charset="0"/>
              </a:rPr>
              <a:t>глагола</a:t>
            </a:r>
            <a:r>
              <a:rPr lang="en-US" sz="1650" b="1" dirty="0">
                <a:latin typeface="Times;Times New Roman" pitchFamily="16" charset="0"/>
                <a:cs typeface="Times New Roman" pitchFamily="18" charset="0"/>
              </a:rPr>
              <a:t> «</a:t>
            </a:r>
            <a:r>
              <a:rPr lang="en-US" sz="1650" b="1" dirty="0" err="1">
                <a:latin typeface="Times;Times New Roman" pitchFamily="16" charset="0"/>
                <a:cs typeface="Times New Roman" pitchFamily="18" charset="0"/>
              </a:rPr>
              <a:t>говорить</a:t>
            </a:r>
            <a:r>
              <a:rPr lang="en-US" sz="1650" b="1" dirty="0">
                <a:latin typeface="Times;Times New Roman" pitchFamily="16" charset="0"/>
                <a:cs typeface="Times New Roman" pitchFamily="18" charset="0"/>
              </a:rPr>
              <a:t>» (</a:t>
            </a:r>
            <a:r>
              <a:rPr lang="en-US" sz="1650" b="1" dirty="0" err="1">
                <a:latin typeface="Times;Times New Roman" pitchFamily="16" charset="0"/>
                <a:cs typeface="Times New Roman" pitchFamily="18" charset="0"/>
              </a:rPr>
              <a:t>левый</a:t>
            </a:r>
            <a:r>
              <a:rPr lang="en-US" sz="1650" b="1" dirty="0">
                <a:latin typeface="Times;Times New Roman" pitchFamily="16" charset="0"/>
                <a:cs typeface="Times New Roman" pitchFamily="18" charset="0"/>
              </a:rPr>
              <a:t> </a:t>
            </a:r>
            <a:r>
              <a:rPr lang="en-US" sz="1650" b="1" dirty="0" err="1">
                <a:latin typeface="Times;Times New Roman" pitchFamily="16" charset="0"/>
                <a:cs typeface="Times New Roman" pitchFamily="18" charset="0"/>
              </a:rPr>
              <a:t>контекст</a:t>
            </a:r>
            <a:r>
              <a:rPr lang="en-US" sz="1650" b="1" dirty="0">
                <a:latin typeface="Times;Times New Roman" pitchFamily="16" charset="0"/>
                <a:cs typeface="Times New Roman" pitchFamily="18" charset="0"/>
              </a:rPr>
              <a:t>) (</a:t>
            </a:r>
            <a:r>
              <a:rPr lang="en-US" sz="1650" b="1" dirty="0" err="1">
                <a:latin typeface="Times;Times New Roman" pitchFamily="16" charset="0"/>
                <a:cs typeface="Times New Roman" pitchFamily="18" charset="0"/>
              </a:rPr>
              <a:t>модель</a:t>
            </a:r>
            <a:r>
              <a:rPr lang="en-US" sz="1650" b="1" dirty="0">
                <a:latin typeface="Times;Times New Roman" pitchFamily="16" charset="0"/>
                <a:cs typeface="Times New Roman" pitchFamily="18" charset="0"/>
              </a:rPr>
              <a:t> </a:t>
            </a:r>
            <a:r>
              <a:rPr lang="en-GB" sz="1650" b="1" dirty="0" err="1">
                <a:latin typeface="Times;Times New Roman" pitchFamily="16" charset="0"/>
                <a:cs typeface="Times New Roman" pitchFamily="18" charset="0"/>
              </a:rPr>
              <a:t>Adv</a:t>
            </a:r>
            <a:r>
              <a:rPr lang="en-US" sz="1650" b="1" dirty="0">
                <a:latin typeface="Times;Times New Roman" pitchFamily="16" charset="0"/>
                <a:cs typeface="Times New Roman" pitchFamily="18" charset="0"/>
              </a:rPr>
              <a:t>+</a:t>
            </a:r>
            <a:r>
              <a:rPr lang="en-GB" sz="1650" b="1" dirty="0">
                <a:latin typeface="Times;Times New Roman" pitchFamily="16" charset="0"/>
                <a:cs typeface="Times New Roman" pitchFamily="18" charset="0"/>
              </a:rPr>
              <a:t>V</a:t>
            </a:r>
            <a:r>
              <a:rPr lang="en-US" sz="1650" b="1" dirty="0">
                <a:latin typeface="Times;Times New Roman" pitchFamily="16" charset="0"/>
                <a:cs typeface="Times New Roman" pitchFamily="18" charset="0"/>
              </a:rPr>
              <a:t>), </a:t>
            </a:r>
            <a:r>
              <a:rPr lang="en-US" sz="1650" b="1" dirty="0" err="1">
                <a:latin typeface="Times;Times New Roman" pitchFamily="16" charset="0"/>
                <a:cs typeface="Times New Roman" pitchFamily="18" charset="0"/>
              </a:rPr>
              <a:t>отсортированных</a:t>
            </a:r>
            <a:r>
              <a:rPr lang="en-US" sz="1650" b="1" dirty="0">
                <a:latin typeface="Times;Times New Roman" pitchFamily="16" charset="0"/>
                <a:cs typeface="Times New Roman" pitchFamily="18" charset="0"/>
              </a:rPr>
              <a:t> </a:t>
            </a:r>
            <a:r>
              <a:rPr lang="en-US" sz="1650" b="1" dirty="0" err="1">
                <a:latin typeface="Times;Times New Roman" pitchFamily="16" charset="0"/>
                <a:cs typeface="Times New Roman" pitchFamily="18" charset="0"/>
              </a:rPr>
              <a:t>по</a:t>
            </a:r>
            <a:r>
              <a:rPr lang="en-US" sz="1650" b="1" dirty="0">
                <a:latin typeface="Times;Times New Roman" pitchFamily="16" charset="0"/>
                <a:cs typeface="Times New Roman" pitchFamily="18" charset="0"/>
              </a:rPr>
              <a:t> </a:t>
            </a:r>
            <a:r>
              <a:rPr lang="en-US" sz="1650" b="1" dirty="0" err="1">
                <a:latin typeface="Times;Times New Roman" pitchFamily="16" charset="0"/>
                <a:cs typeface="Times New Roman" pitchFamily="18" charset="0"/>
              </a:rPr>
              <a:t>мере</a:t>
            </a:r>
            <a:r>
              <a:rPr lang="en-US" sz="1650" b="1" dirty="0">
                <a:latin typeface="Times;Times New Roman" pitchFamily="16" charset="0"/>
                <a:cs typeface="Times New Roman" pitchFamily="18" charset="0"/>
              </a:rPr>
              <a:t> </a:t>
            </a:r>
            <a:r>
              <a:rPr lang="en-GB" sz="1650" b="1" dirty="0">
                <a:latin typeface="Times;Times New Roman" pitchFamily="16" charset="0"/>
                <a:cs typeface="Times New Roman" pitchFamily="18" charset="0"/>
              </a:rPr>
              <a:t>MI</a:t>
            </a:r>
          </a:p>
        </p:txBody>
      </p:sp>
      <p:sp>
        <p:nvSpPr>
          <p:cNvPr id="3" name="Дата 2"/>
          <p:cNvSpPr>
            <a:spLocks noGrp="1"/>
          </p:cNvSpPr>
          <p:nvPr>
            <p:ph type="dt" sz="quarter" idx="4294967295"/>
          </p:nvPr>
        </p:nvSpPr>
        <p:spPr>
          <a:xfrm>
            <a:off x="0" y="6248400"/>
            <a:ext cx="2133600" cy="457200"/>
          </a:xfrm>
        </p:spPr>
        <p:txBody>
          <a:bodyPr/>
          <a:lstStyle/>
          <a:p>
            <a:pPr>
              <a:defRPr/>
            </a:pPr>
            <a:fld id="{B942EDCA-B88F-4312-8C13-36E890CE2BAF}" type="datetime1">
              <a:rPr lang="en-US"/>
              <a:pPr>
                <a:defRPr/>
              </a:pPr>
              <a:t>12/19/2018</a:t>
            </a:fld>
            <a:endParaRPr lang="ru-RU" dirty="0"/>
          </a:p>
        </p:txBody>
      </p:sp>
      <p:sp>
        <p:nvSpPr>
          <p:cNvPr id="6" name="TextBox 5"/>
          <p:cNvSpPr txBox="1"/>
          <p:nvPr/>
        </p:nvSpPr>
        <p:spPr>
          <a:xfrm>
            <a:off x="1907704" y="180886"/>
            <a:ext cx="7056784" cy="646331"/>
          </a:xfrm>
          <a:prstGeom prst="rect">
            <a:avLst/>
          </a:prstGeom>
          <a:noFill/>
        </p:spPr>
        <p:txBody>
          <a:bodyPr wrap="square" rtlCol="0">
            <a:spAutoFit/>
          </a:bodyPr>
          <a:lstStyle/>
          <a:p>
            <a:r>
              <a:rPr lang="en-US" altLang="en-US" sz="3600" dirty="0">
                <a:solidFill>
                  <a:schemeClr val="tx1"/>
                </a:solidFill>
              </a:rPr>
              <a:t>PMI</a:t>
            </a:r>
            <a:r>
              <a:rPr lang="ru-RU" altLang="en-US" sz="3600" dirty="0">
                <a:solidFill>
                  <a:schemeClr val="tx1"/>
                </a:solidFill>
              </a:rPr>
              <a:t> – </a:t>
            </a:r>
            <a:r>
              <a:rPr lang="en-US" altLang="en-US" sz="3600" dirty="0">
                <a:solidFill>
                  <a:schemeClr val="tx1"/>
                </a:solidFill>
              </a:rPr>
              <a:t>pointwise </a:t>
            </a:r>
            <a:r>
              <a:rPr lang="en-US" altLang="en-US" sz="3600" dirty="0" smtClean="0">
                <a:solidFill>
                  <a:schemeClr val="tx1"/>
                </a:solidFill>
              </a:rPr>
              <a:t>mutual</a:t>
            </a:r>
            <a:r>
              <a:rPr lang="ru-RU" altLang="en-US" sz="3600" dirty="0" smtClean="0">
                <a:solidFill>
                  <a:schemeClr val="tx1"/>
                </a:solidFill>
              </a:rPr>
              <a:t> </a:t>
            </a:r>
            <a:r>
              <a:rPr lang="en-US" altLang="en-US" sz="3600" dirty="0" smtClean="0">
                <a:solidFill>
                  <a:schemeClr val="tx1"/>
                </a:solidFill>
              </a:rPr>
              <a:t>information</a:t>
            </a:r>
            <a:endParaRPr lang="en-US" sz="36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ntent Placeholder 4"/>
          <p:cNvSpPr>
            <a:spLocks noGrp="1"/>
          </p:cNvSpPr>
          <p:nvPr>
            <p:ph sz="quarter" idx="10"/>
          </p:nvPr>
        </p:nvSpPr>
        <p:spPr>
          <a:extLst>
            <a:ext uri="{909E8E84-426E-40DD-AFC4-6F175D3DCCD1}">
              <a14:hiddenFill xmlns:a14="http://schemas.microsoft.com/office/drawing/2010/main">
                <a:gradFill rotWithShape="0">
                  <a:gsLst>
                    <a:gs pos="0">
                      <a:schemeClr val="bg1"/>
                    </a:gs>
                    <a:gs pos="100000">
                      <a:schemeClr val="accent1"/>
                    </a:gs>
                  </a:gsLst>
                  <a:path path="rect">
                    <a:fillToRect l="48000" t="48999" r="52000" b="51001"/>
                  </a:path>
                </a:gradFill>
              </a14:hiddenFill>
            </a:ext>
          </a:extLst>
        </p:spPr>
        <p:txBody>
          <a:bodyPr/>
          <a:lstStyle/>
          <a:p>
            <a:pPr algn="ctr">
              <a:spcBef>
                <a:spcPts val="2400"/>
              </a:spcBef>
            </a:pPr>
            <a:r>
              <a:rPr lang="ru-RU" altLang="en-US" sz="4000" smtClean="0">
                <a:latin typeface="Times New Roman" panose="02020603050405020304" pitchFamily="18" charset="0"/>
                <a:cs typeface="Times New Roman" panose="02020603050405020304" pitchFamily="18" charset="0"/>
              </a:rPr>
              <a:t>Жаккар и Дайс</a:t>
            </a:r>
            <a:endParaRPr lang="en-GB" altLang="en-US" sz="4000" smtClean="0">
              <a:latin typeface="Times New Roman" panose="02020603050405020304" pitchFamily="18" charset="0"/>
              <a:cs typeface="Times New Roman" panose="02020603050405020304" pitchFamily="18" charset="0"/>
            </a:endParaRPr>
          </a:p>
        </p:txBody>
      </p:sp>
      <p:sp>
        <p:nvSpPr>
          <p:cNvPr id="2" name="Дата 1"/>
          <p:cNvSpPr>
            <a:spLocks noGrp="1"/>
          </p:cNvSpPr>
          <p:nvPr>
            <p:ph type="dt" sz="quarter" idx="4294967295"/>
          </p:nvPr>
        </p:nvSpPr>
        <p:spPr>
          <a:xfrm>
            <a:off x="0" y="6356350"/>
            <a:ext cx="2133600" cy="365125"/>
          </a:xfrm>
        </p:spPr>
        <p:txBody>
          <a:bodyPr/>
          <a:lstStyle/>
          <a:p>
            <a:pPr>
              <a:defRPr/>
            </a:pPr>
            <a:fld id="{3382650B-4B04-4139-A77B-06704CBEDB0E}" type="datetime1">
              <a:rPr lang="en-US" altLang="en-US"/>
              <a:pPr>
                <a:defRPr/>
              </a:pPr>
              <a:t>12/19/2018</a:t>
            </a:fld>
            <a:endParaRPr lang="en-US" altLang="en-US"/>
          </a:p>
        </p:txBody>
      </p:sp>
      <p:sp>
        <p:nvSpPr>
          <p:cNvPr id="3" name="Прямоугольник 2"/>
          <p:cNvSpPr/>
          <p:nvPr/>
        </p:nvSpPr>
        <p:spPr>
          <a:xfrm>
            <a:off x="1835150" y="242888"/>
            <a:ext cx="7200900" cy="646112"/>
          </a:xfrm>
          <a:prstGeom prst="rect">
            <a:avLst/>
          </a:prstGeom>
        </p:spPr>
        <p:txBody>
          <a:bodyPr>
            <a:spAutoFit/>
          </a:bodyPr>
          <a:lstStyle/>
          <a:p>
            <a:pPr>
              <a:defRPr/>
            </a:pPr>
            <a:r>
              <a:rPr lang="ru-RU" altLang="en-US" sz="3600" dirty="0">
                <a:solidFill>
                  <a:prstClr val="black"/>
                </a:solidFill>
                <a:effectLst>
                  <a:outerShdw blurRad="38100" dist="38100" dir="2700000" algn="tl">
                    <a:srgbClr val="000000">
                      <a:alpha val="43137"/>
                    </a:srgbClr>
                  </a:outerShdw>
                </a:effectLst>
                <a:ea typeface="+mj-ea"/>
                <a:cs typeface="+mj-cs"/>
              </a:rPr>
              <a:t>Методы выделения </a:t>
            </a:r>
            <a:r>
              <a:rPr lang="ru-RU" altLang="en-US" sz="3600" dirty="0" err="1">
                <a:solidFill>
                  <a:prstClr val="black"/>
                </a:solidFill>
                <a:effectLst>
                  <a:outerShdw blurRad="38100" dist="38100" dir="2700000" algn="tl">
                    <a:srgbClr val="000000">
                      <a:alpha val="43137"/>
                    </a:srgbClr>
                  </a:outerShdw>
                </a:effectLst>
                <a:ea typeface="+mj-ea"/>
                <a:cs typeface="+mj-cs"/>
              </a:rPr>
              <a:t>коллокаций</a:t>
            </a:r>
            <a:endParaRPr lang="en-US" dirty="0"/>
          </a:p>
        </p:txBody>
      </p:sp>
    </p:spTree>
  </p:cSld>
  <p:clrMapOvr>
    <a:masterClrMapping/>
  </p:clrMapOvr>
  <p:transition spd="slow">
    <p:cu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p:cNvSpPr>
            <a:spLocks noGrp="1"/>
          </p:cNvSpPr>
          <p:nvPr>
            <p:ph sz="quarter" idx="10"/>
          </p:nvPr>
        </p:nvSpPr>
        <p:spPr/>
        <p:txBody>
          <a:bodyPr/>
          <a:lstStyle/>
          <a:p>
            <a:r>
              <a:rPr lang="ru-RU" altLang="en-US" smtClean="0"/>
              <a:t>Дайс:</a:t>
            </a:r>
          </a:p>
          <a:p>
            <a:endParaRPr lang="ru-RU" altLang="en-US" smtClean="0"/>
          </a:p>
          <a:p>
            <a:endParaRPr lang="ru-RU" altLang="en-US" smtClean="0"/>
          </a:p>
          <a:p>
            <a:r>
              <a:rPr lang="en-US" altLang="en-US" sz="2400" smtClean="0"/>
              <a:t>A </a:t>
            </a:r>
            <a:r>
              <a:rPr lang="en-US" altLang="en-US" sz="2400" smtClean="0">
                <a:sym typeface="Symbol" panose="05050102010706020507" pitchFamily="18" charset="2"/>
              </a:rPr>
              <a:t> B – </a:t>
            </a:r>
            <a:r>
              <a:rPr lang="ru-RU" altLang="en-US" sz="2400" smtClean="0">
                <a:sym typeface="Symbol" panose="05050102010706020507" pitchFamily="18" charset="2"/>
              </a:rPr>
              <a:t>сколько раз в корпусе слова встречаются вместе</a:t>
            </a:r>
          </a:p>
          <a:p>
            <a:r>
              <a:rPr lang="en-US" altLang="en-US" sz="2400" smtClean="0">
                <a:sym typeface="Symbol" panose="05050102010706020507" pitchFamily="18" charset="2"/>
              </a:rPr>
              <a:t>|A| + |B| </a:t>
            </a:r>
            <a:r>
              <a:rPr lang="ru-RU" altLang="en-US" sz="2400" smtClean="0">
                <a:sym typeface="Symbol" panose="05050102010706020507" pitchFamily="18" charset="2"/>
              </a:rPr>
              <a:t>- сумма частоты первого и второго слова</a:t>
            </a:r>
          </a:p>
          <a:p>
            <a:r>
              <a:rPr lang="ru-RU" altLang="en-US" smtClean="0"/>
              <a:t>Жаккар:</a:t>
            </a:r>
          </a:p>
          <a:p>
            <a:r>
              <a:rPr lang="en-US" altLang="en-US" sz="2800" smtClean="0"/>
              <a:t>|A </a:t>
            </a:r>
            <a:r>
              <a:rPr lang="en-US" altLang="en-US" sz="2800" smtClean="0">
                <a:sym typeface="Symbol" panose="05050102010706020507" pitchFamily="18" charset="2"/>
              </a:rPr>
              <a:t> B|</a:t>
            </a:r>
            <a:r>
              <a:rPr lang="ru-RU" altLang="en-US" sz="2800" smtClean="0">
                <a:sym typeface="Symbol" panose="05050102010706020507" pitchFamily="18" charset="2"/>
              </a:rPr>
              <a:t> </a:t>
            </a:r>
            <a:r>
              <a:rPr lang="en-US" altLang="en-US" sz="2800" smtClean="0">
                <a:sym typeface="Symbol" panose="05050102010706020507" pitchFamily="18" charset="2"/>
              </a:rPr>
              <a:t>/ |A  B|</a:t>
            </a:r>
            <a:endParaRPr lang="en-GB" altLang="en-US" sz="2800" smtClean="0"/>
          </a:p>
        </p:txBody>
      </p:sp>
      <p:sp>
        <p:nvSpPr>
          <p:cNvPr id="3" name="Дата 2"/>
          <p:cNvSpPr>
            <a:spLocks noGrp="1"/>
          </p:cNvSpPr>
          <p:nvPr>
            <p:ph type="dt" sz="quarter" idx="4294967295"/>
          </p:nvPr>
        </p:nvSpPr>
        <p:spPr>
          <a:xfrm>
            <a:off x="0" y="6356350"/>
            <a:ext cx="2133600" cy="365125"/>
          </a:xfrm>
        </p:spPr>
        <p:txBody>
          <a:bodyPr/>
          <a:lstStyle/>
          <a:p>
            <a:pPr>
              <a:defRPr/>
            </a:pPr>
            <a:fld id="{3B9CA6FE-198C-484D-A62C-F80EDE411FA7}" type="datetime1">
              <a:rPr lang="en-US" altLang="en-US"/>
              <a:pPr>
                <a:defRPr/>
              </a:pPr>
              <a:t>12/19/2018</a:t>
            </a:fld>
            <a:endParaRPr lang="en-US" altLang="en-US" dirty="0"/>
          </a:p>
        </p:txBody>
      </p:sp>
      <p:pic>
        <p:nvPicPr>
          <p:cNvPr id="87043" name="Picture 5" descr=" QS = \frac{2C}{A + B} = \frac{2 |A \cap B|}{|A| +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263" y="2295525"/>
            <a:ext cx="3325812"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7044" name="Группа 4"/>
          <p:cNvGrpSpPr>
            <a:grpSpLocks/>
          </p:cNvGrpSpPr>
          <p:nvPr/>
        </p:nvGrpSpPr>
        <p:grpSpPr bwMode="auto">
          <a:xfrm>
            <a:off x="-12700" y="-33338"/>
            <a:ext cx="9169400" cy="1185863"/>
            <a:chOff x="-12585" y="-33436"/>
            <a:chExt cx="9169170" cy="1185961"/>
          </a:xfrm>
        </p:grpSpPr>
        <p:sp>
          <p:nvSpPr>
            <p:cNvPr id="8704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7048"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7049"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7050"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7051" name="Rectangle 3"/>
            <p:cNvSpPr>
              <a:spLocks noChangeArrowheads="1"/>
            </p:cNvSpPr>
            <p:nvPr/>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folHlink"/>
                </a:solidFill>
                <a:latin typeface="Times New Roman" panose="02020603050405020304" pitchFamily="18" charset="0"/>
              </a:endParaRPr>
            </a:p>
          </p:txBody>
        </p:sp>
        <p:sp>
          <p:nvSpPr>
            <p:cNvPr id="8705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7053" name="Rectangle 3"/>
            <p:cNvSpPr>
              <a:spLocks noChangeArrowheads="1"/>
            </p:cNvSpPr>
            <p:nvPr/>
          </p:nvSpPr>
          <p:spPr bwMode="auto">
            <a:xfrm>
              <a:off x="0" y="93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chemeClr val="folHlink"/>
                  </a:solidFill>
                  <a:latin typeface="Times New Roman" panose="02020603050405020304" pitchFamily="18" charset="0"/>
                  <a:cs typeface="Times New Roman" panose="02020603050405020304" pitchFamily="18" charset="0"/>
                </a:rPr>
                <a:t> </a:t>
              </a:r>
              <a:endParaRPr lang="en-US" altLang="en-US" sz="1800">
                <a:solidFill>
                  <a:schemeClr val="folHlink"/>
                </a:solidFill>
                <a:latin typeface="Times New Roman" panose="02020603050405020304" pitchFamily="18" charset="0"/>
              </a:endParaRPr>
            </a:p>
          </p:txBody>
        </p:sp>
        <p:grpSp>
          <p:nvGrpSpPr>
            <p:cNvPr id="87054" name="Группа 12"/>
            <p:cNvGrpSpPr>
              <a:grpSpLocks/>
            </p:cNvGrpSpPr>
            <p:nvPr/>
          </p:nvGrpSpPr>
          <p:grpSpPr bwMode="auto">
            <a:xfrm>
              <a:off x="-12585" y="-33436"/>
              <a:ext cx="9169170" cy="1094111"/>
              <a:chOff x="-12585" y="-33436"/>
              <a:chExt cx="9169170" cy="1094111"/>
            </a:xfrm>
          </p:grpSpPr>
          <p:sp>
            <p:nvSpPr>
              <p:cNvPr id="8705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7056"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sp>
            <p:nvSpPr>
              <p:cNvPr id="87057"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800">
                  <a:solidFill>
                    <a:schemeClr val="folHlink"/>
                  </a:solidFill>
                  <a:latin typeface="Times New Roman" panose="02020603050405020304" pitchFamily="18" charset="0"/>
                </a:endParaRPr>
              </a:p>
            </p:txBody>
          </p:sp>
          <p:grpSp>
            <p:nvGrpSpPr>
              <p:cNvPr id="87058" name="Группа 16"/>
              <p:cNvGrpSpPr>
                <a:grpSpLocks/>
              </p:cNvGrpSpPr>
              <p:nvPr/>
            </p:nvGrpSpPr>
            <p:grpSpPr bwMode="auto">
              <a:xfrm>
                <a:off x="-12585" y="7939"/>
                <a:ext cx="9169170" cy="1052736"/>
                <a:chOff x="-56236" y="-24994"/>
                <a:chExt cx="9204666" cy="1211236"/>
              </a:xfrm>
            </p:grpSpPr>
            <p:pic>
              <p:nvPicPr>
                <p:cNvPr id="19" name="Picture 2" descr="http://www.hse.ru/pubs/lib/data/access/ram/ticket/79/144196565691ca43a1b8670fb6a227fde3c5e8e9a0/cached-thumb-img.29274.0.252964193739569.jp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Прямая соединительная линия 19"/>
                <p:cNvCxnSpPr/>
                <p:nvPr/>
              </p:nvCxnSpPr>
              <p:spPr>
                <a:xfrm>
                  <a:off x="-56236" y="1173188"/>
                  <a:ext cx="9204666" cy="12786"/>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87062" name="Рисунок 2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96" y="28548"/>
                  <a:ext cx="1277464" cy="109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 name="Rectangle 2"/>
              <p:cNvSpPr txBox="1">
                <a:spLocks noChangeArrowheads="1"/>
              </p:cNvSpPr>
              <p:nvPr/>
            </p:nvSpPr>
            <p:spPr bwMode="auto">
              <a:xfrm>
                <a:off x="1717747" y="-33436"/>
                <a:ext cx="7045148" cy="954166"/>
              </a:xfrm>
              <a:prstGeom prst="rect">
                <a:avLst/>
              </a:prstGeom>
              <a:extLst/>
            </p:spPr>
            <p:txBody>
              <a:bodyPr>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err="1" smtClean="0"/>
                  <a:t>Дайс</a:t>
                </a:r>
                <a:r>
                  <a:rPr lang="ru-RU" altLang="en-US" sz="2800" dirty="0" smtClean="0"/>
                  <a:t> и </a:t>
                </a:r>
                <a:r>
                  <a:rPr lang="ru-RU" altLang="en-US" sz="2800" dirty="0" err="1" smtClean="0"/>
                  <a:t>Жаккар</a:t>
                </a:r>
                <a:r>
                  <a:rPr lang="ru-RU" altLang="en-US" sz="2800" dirty="0" smtClean="0"/>
                  <a:t> ((Д)</a:t>
                </a:r>
                <a:r>
                  <a:rPr lang="ru-RU" altLang="en-US" sz="2800" dirty="0" err="1" smtClean="0"/>
                  <a:t>жаккард</a:t>
                </a:r>
                <a:r>
                  <a:rPr lang="ru-RU" altLang="en-US" sz="2800" dirty="0" smtClean="0"/>
                  <a:t>) </a:t>
                </a:r>
                <a:endParaRPr lang="en-US" altLang="en-US" sz="2800" dirty="0"/>
              </a:p>
            </p:txBody>
          </p:sp>
        </p:grpSp>
      </p:gr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sz="quarter" idx="10"/>
          </p:nvPr>
        </p:nvSpPr>
        <p:spPr/>
        <p:txBody>
          <a:bodyPr/>
          <a:lstStyle/>
          <a:p>
            <a:pPr marL="0" indent="0" eaLnBrk="1" hangingPunct="1">
              <a:spcBef>
                <a:spcPts val="1200"/>
              </a:spcBef>
              <a:buFont typeface="Verdana" panose="020B0604030504040204" pitchFamily="34" charset="0"/>
              <a:buNone/>
            </a:pPr>
            <a:r>
              <a:rPr lang="ru-RU" altLang="en-US" sz="2800" dirty="0" smtClean="0">
                <a:latin typeface="Times New Roman" panose="02020603050405020304" pitchFamily="18" charset="0"/>
              </a:rPr>
              <a:t> «</a:t>
            </a:r>
            <a:r>
              <a:rPr lang="en-US" altLang="en-US" sz="2800" dirty="0" smtClean="0">
                <a:latin typeface="Times New Roman" panose="02020603050405020304" pitchFamily="18" charset="0"/>
              </a:rPr>
              <a:t>phraseological</a:t>
            </a:r>
            <a:r>
              <a:rPr lang="ru-RU" altLang="en-US" sz="2800" dirty="0" smtClean="0">
                <a:latin typeface="Times New Roman" panose="02020603050405020304" pitchFamily="18" charset="0"/>
              </a:rPr>
              <a:t>» или «</a:t>
            </a:r>
            <a:r>
              <a:rPr lang="en-US" altLang="en-US" sz="2800" dirty="0" smtClean="0">
                <a:latin typeface="Times New Roman" panose="02020603050405020304" pitchFamily="18" charset="0"/>
              </a:rPr>
              <a:t>significant</a:t>
            </a:r>
            <a:r>
              <a:rPr lang="ru-RU" altLang="en-US" sz="2800" dirty="0" smtClean="0">
                <a:latin typeface="Times New Roman" panose="02020603050405020304" pitchFamily="18" charset="0"/>
              </a:rPr>
              <a:t>-</a:t>
            </a:r>
            <a:r>
              <a:rPr lang="en-US" altLang="en-US" sz="2800" dirty="0" err="1" smtClean="0">
                <a:latin typeface="Times New Roman" panose="02020603050405020304" pitchFamily="18" charset="0"/>
              </a:rPr>
              <a:t>orriented</a:t>
            </a:r>
            <a:r>
              <a:rPr lang="ru-RU" altLang="en-US" sz="2800" dirty="0" smtClean="0">
                <a:latin typeface="Times New Roman" panose="02020603050405020304" pitchFamily="18" charset="0"/>
              </a:rPr>
              <a:t>»</a:t>
            </a:r>
            <a:endParaRPr lang="en-US" altLang="en-US" sz="2800" dirty="0" smtClean="0">
              <a:latin typeface="Times New Roman" panose="02020603050405020304" pitchFamily="18" charset="0"/>
            </a:endParaRPr>
          </a:p>
          <a:p>
            <a:pPr marL="0" indent="0" eaLnBrk="1" hangingPunct="1">
              <a:spcBef>
                <a:spcPts val="1800"/>
              </a:spcBef>
              <a:buFont typeface="Verdana" panose="020B0604030504040204" pitchFamily="34" charset="0"/>
              <a:buNone/>
            </a:pPr>
            <a:r>
              <a:rPr lang="en-US" altLang="en-US" sz="2400" dirty="0" smtClean="0">
                <a:latin typeface="Times New Roman" panose="02020603050405020304" pitchFamily="18" charset="0"/>
                <a:cs typeface="Times New Roman" panose="02020603050405020304" pitchFamily="18" charset="0"/>
              </a:rPr>
              <a:t>1. </a:t>
            </a:r>
            <a:r>
              <a:rPr lang="ru-RU" altLang="en-US" sz="2400" dirty="0" smtClean="0">
                <a:latin typeface="Times New Roman" panose="02020603050405020304" pitchFamily="18" charset="0"/>
                <a:cs typeface="Times New Roman" panose="02020603050405020304" pitchFamily="18" charset="0"/>
              </a:rPr>
              <a:t>Нельзя вывести значение целого из значения частей (значение не </a:t>
            </a:r>
            <a:r>
              <a:rPr lang="ru-RU" altLang="en-US" sz="2400" dirty="0" err="1" smtClean="0">
                <a:latin typeface="Times New Roman" panose="02020603050405020304" pitchFamily="18" charset="0"/>
                <a:cs typeface="Times New Roman" panose="02020603050405020304" pitchFamily="18" charset="0"/>
              </a:rPr>
              <a:t>композиционально</a:t>
            </a:r>
            <a:r>
              <a:rPr lang="ru-RU" altLang="en-US" sz="2400" dirty="0" smtClean="0">
                <a:latin typeface="Times New Roman" panose="02020603050405020304" pitchFamily="18" charset="0"/>
                <a:cs typeface="Times New Roman" panose="02020603050405020304" pitchFamily="18" charset="0"/>
              </a:rPr>
              <a:t>)</a:t>
            </a:r>
          </a:p>
          <a:p>
            <a:pPr marL="0" indent="0" eaLnBrk="1" hangingPunct="1">
              <a:spcBef>
                <a:spcPts val="1200"/>
              </a:spcBef>
              <a:buFont typeface="Verdana" panose="020B0604030504040204" pitchFamily="34" charset="0"/>
              <a:buNone/>
            </a:pPr>
            <a:r>
              <a:rPr lang="ru-RU" altLang="en-US" sz="2400" dirty="0" smtClean="0">
                <a:latin typeface="Times New Roman" panose="02020603050405020304" pitchFamily="18" charset="0"/>
                <a:cs typeface="Times New Roman" panose="02020603050405020304" pitchFamily="18" charset="0"/>
              </a:rPr>
              <a:t>2. Нельзя (или сильно ограничено) подставить </a:t>
            </a:r>
            <a:r>
              <a:rPr lang="ru-RU" altLang="en-US" sz="2400" dirty="0" err="1" smtClean="0">
                <a:latin typeface="Times New Roman" panose="02020603050405020304" pitchFamily="18" charset="0"/>
                <a:cs typeface="Times New Roman" panose="02020603050405020304" pitchFamily="18" charset="0"/>
              </a:rPr>
              <a:t>квази</a:t>
            </a:r>
            <a:r>
              <a:rPr lang="ru-RU" altLang="en-US" sz="2400" dirty="0" smtClean="0">
                <a:latin typeface="Times New Roman" panose="02020603050405020304" pitchFamily="18" charset="0"/>
                <a:cs typeface="Times New Roman" panose="02020603050405020304" pitchFamily="18" charset="0"/>
              </a:rPr>
              <a:t>-синоним, </a:t>
            </a:r>
            <a:r>
              <a:rPr lang="ru-RU" altLang="en-US" sz="2400" dirty="0" err="1" smtClean="0">
                <a:latin typeface="Times New Roman" panose="02020603050405020304" pitchFamily="18" charset="0"/>
                <a:cs typeface="Times New Roman" panose="02020603050405020304" pitchFamily="18" charset="0"/>
              </a:rPr>
              <a:t>когипоним</a:t>
            </a:r>
            <a:r>
              <a:rPr lang="ru-RU" altLang="en-US" sz="2400" dirty="0" smtClean="0">
                <a:latin typeface="Times New Roman" panose="02020603050405020304" pitchFamily="18" charset="0"/>
                <a:cs typeface="Times New Roman" panose="02020603050405020304" pitchFamily="18" charset="0"/>
              </a:rPr>
              <a:t> и т.п. вместо одного из </a:t>
            </a:r>
            <a:r>
              <a:rPr lang="ru-RU" altLang="en-US" sz="2400" dirty="0" err="1" smtClean="0">
                <a:latin typeface="Times New Roman" panose="02020603050405020304" pitchFamily="18" charset="0"/>
                <a:cs typeface="Times New Roman" panose="02020603050405020304" pitchFamily="18" charset="0"/>
              </a:rPr>
              <a:t>коллокантов</a:t>
            </a:r>
            <a:r>
              <a:rPr lang="ru-RU" altLang="en-US" sz="2400" dirty="0" smtClean="0">
                <a:latin typeface="Times New Roman" panose="02020603050405020304" pitchFamily="18" charset="0"/>
                <a:cs typeface="Times New Roman" panose="02020603050405020304" pitchFamily="18" charset="0"/>
              </a:rPr>
              <a:t>.</a:t>
            </a:r>
          </a:p>
          <a:p>
            <a:pPr marL="0" indent="0" eaLnBrk="1" hangingPunct="1">
              <a:spcBef>
                <a:spcPts val="0"/>
              </a:spcBef>
              <a:buFont typeface="Arial" panose="020B0604020202020204" pitchFamily="34" charset="0"/>
              <a:buNone/>
            </a:pPr>
            <a:r>
              <a:rPr lang="ru-RU" altLang="en-US" sz="2400" dirty="0" smtClean="0">
                <a:latin typeface="Times New Roman" panose="02020603050405020304" pitchFamily="18" charset="0"/>
                <a:cs typeface="Times New Roman" panose="02020603050405020304" pitchFamily="18" charset="0"/>
              </a:rPr>
              <a:t>«произвольны» - не могут быть переведены слово в слово, ср. </a:t>
            </a:r>
            <a:r>
              <a:rPr lang="en-US" altLang="en-US" sz="2400" i="1" dirty="0" smtClean="0">
                <a:latin typeface="Times New Roman" panose="02020603050405020304" pitchFamily="18" charset="0"/>
                <a:cs typeface="Times New Roman" panose="02020603050405020304" pitchFamily="18" charset="0"/>
              </a:rPr>
              <a:t>to open the door </a:t>
            </a:r>
            <a:r>
              <a:rPr lang="en-US" altLang="en-US" sz="2400" dirty="0" smtClean="0">
                <a:latin typeface="Times New Roman" panose="02020603050405020304" pitchFamily="18" charset="0"/>
                <a:cs typeface="Times New Roman" panose="02020603050405020304" pitchFamily="18" charset="0"/>
              </a:rPr>
              <a:t>vs</a:t>
            </a:r>
            <a:r>
              <a:rPr lang="ru-RU" altLang="en-US" sz="24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to break down</a:t>
            </a:r>
            <a:r>
              <a:rPr lang="ru-RU" altLang="en-US" sz="2400" i="1" dirty="0" smtClean="0">
                <a:latin typeface="Times New Roman" panose="02020603050405020304" pitchFamily="18" charset="0"/>
                <a:cs typeface="Times New Roman" panose="02020603050405020304" pitchFamily="18" charset="0"/>
              </a:rPr>
              <a:t>/</a:t>
            </a:r>
            <a:r>
              <a:rPr lang="en-US" altLang="en-US" sz="2400" i="1" dirty="0" smtClean="0">
                <a:latin typeface="Times New Roman" panose="02020603050405020304" pitchFamily="18" charset="0"/>
                <a:cs typeface="Times New Roman" panose="02020603050405020304" pitchFamily="18" charset="0"/>
              </a:rPr>
              <a:t>to force the door</a:t>
            </a:r>
          </a:p>
          <a:p>
            <a:pPr marL="0" indent="0" eaLnBrk="1" hangingPunct="1">
              <a:spcBef>
                <a:spcPts val="0"/>
              </a:spcBef>
              <a:buFont typeface="Arial" panose="020B0604020202020204" pitchFamily="34" charset="0"/>
              <a:buNone/>
            </a:pPr>
            <a:r>
              <a:rPr lang="en-US" altLang="en-US" sz="2400" i="1" dirty="0" smtClean="0">
                <a:latin typeface="Times New Roman" panose="02020603050405020304" pitchFamily="18" charset="0"/>
                <a:cs typeface="Times New Roman" panose="02020603050405020304" pitchFamily="18" charset="0"/>
              </a:rPr>
              <a:t>kill your speed, speed hump </a:t>
            </a:r>
            <a:r>
              <a:rPr lang="en-US" altLang="en-US" sz="2400" dirty="0" smtClean="0">
                <a:latin typeface="Times New Roman" panose="02020603050405020304" pitchFamily="18" charset="0"/>
                <a:cs typeface="Times New Roman" panose="02020603050405020304" pitchFamily="18" charset="0"/>
              </a:rPr>
              <a:t>vs. </a:t>
            </a:r>
            <a:r>
              <a:rPr lang="ru-RU" altLang="en-US" sz="2400" i="1" dirty="0" smtClean="0">
                <a:latin typeface="Times New Roman" panose="02020603050405020304" pitchFamily="18" charset="0"/>
                <a:cs typeface="Times New Roman" panose="02020603050405020304" pitchFamily="18" charset="0"/>
              </a:rPr>
              <a:t>лежачий полицейский</a:t>
            </a:r>
            <a:endParaRPr lang="ru-RU" altLang="en-US" sz="2400" dirty="0" smtClean="0">
              <a:latin typeface="Times New Roman" panose="02020603050405020304" pitchFamily="18" charset="0"/>
              <a:cs typeface="Times New Roman" panose="02020603050405020304" pitchFamily="18" charset="0"/>
            </a:endParaRPr>
          </a:p>
          <a:p>
            <a:pPr marL="0" indent="0" eaLnBrk="1" hangingPunct="1">
              <a:spcBef>
                <a:spcPts val="1200"/>
              </a:spcBef>
              <a:buFont typeface="Arial" panose="020B0604020202020204" pitchFamily="34" charset="0"/>
              <a:buNone/>
            </a:pPr>
            <a:r>
              <a:rPr lang="ru-RU" altLang="en-US" sz="2400" dirty="0" smtClean="0">
                <a:latin typeface="Times New Roman" panose="02020603050405020304" pitchFamily="18" charset="0"/>
                <a:cs typeface="Times New Roman" panose="02020603050405020304" pitchFamily="18" charset="0"/>
              </a:rPr>
              <a:t>3. Части имеют «фиксированную» позицию</a:t>
            </a:r>
          </a:p>
          <a:p>
            <a:pPr marL="0" indent="0" eaLnBrk="1" hangingPunct="1">
              <a:spcBef>
                <a:spcPts val="1200"/>
              </a:spcBef>
              <a:buFont typeface="Arial" panose="020B0604020202020204" pitchFamily="34" charset="0"/>
              <a:buNone/>
            </a:pPr>
            <a:r>
              <a:rPr lang="ru-RU" altLang="en-US" sz="2400" i="1" dirty="0">
                <a:latin typeface="Times New Roman" panose="02020603050405020304" pitchFamily="18" charset="0"/>
                <a:cs typeface="Times New Roman" panose="02020603050405020304" pitchFamily="18" charset="0"/>
              </a:rPr>
              <a:t>	</a:t>
            </a:r>
            <a:r>
              <a:rPr lang="ru-RU" altLang="en-US" sz="2400" i="1" dirty="0" smtClean="0">
                <a:latin typeface="Times New Roman" panose="02020603050405020304" pitchFamily="18" charset="0"/>
                <a:cs typeface="Times New Roman" panose="02020603050405020304" pitchFamily="18" charset="0"/>
              </a:rPr>
              <a:t>не солоно хлебавши </a:t>
            </a:r>
            <a:r>
              <a:rPr lang="en-US" altLang="en-US" sz="2400" dirty="0" smtClean="0">
                <a:latin typeface="Times New Roman" panose="02020603050405020304" pitchFamily="18" charset="0"/>
                <a:cs typeface="Times New Roman" panose="02020603050405020304" pitchFamily="18" charset="0"/>
              </a:rPr>
              <a:t>vs.</a:t>
            </a:r>
            <a:r>
              <a:rPr lang="ru-RU" altLang="en-US" sz="2400" dirty="0" smtClean="0">
                <a:latin typeface="Times New Roman" panose="02020603050405020304" pitchFamily="18" charset="0"/>
                <a:cs typeface="Times New Roman" panose="02020603050405020304" pitchFamily="18" charset="0"/>
              </a:rPr>
              <a:t>*</a:t>
            </a:r>
            <a:r>
              <a:rPr lang="ru-RU" altLang="en-US" sz="2400" i="1" dirty="0" smtClean="0">
                <a:latin typeface="Times New Roman" panose="02020603050405020304" pitchFamily="18" charset="0"/>
                <a:cs typeface="Times New Roman" panose="02020603050405020304" pitchFamily="18" charset="0"/>
              </a:rPr>
              <a:t>не хлебавши солоно</a:t>
            </a:r>
            <a:endParaRPr lang="en-GB" altLang="en-US" sz="2400" dirty="0" smtClean="0">
              <a:latin typeface="Times New Roman" panose="02020603050405020304" pitchFamily="18" charset="0"/>
              <a:cs typeface="Times New Roman" panose="02020603050405020304" pitchFamily="18" charset="0"/>
            </a:endParaRPr>
          </a:p>
          <a:p>
            <a:pPr marL="0" indent="0" eaLnBrk="1" hangingPunct="1">
              <a:spcBef>
                <a:spcPts val="1200"/>
              </a:spcBef>
              <a:buFont typeface="Verdana" panose="020B0604030504040204" pitchFamily="34" charset="0"/>
              <a:buNone/>
            </a:pPr>
            <a:endParaRPr lang="ru-RU" altLang="en-US" sz="2400" dirty="0" smtClean="0">
              <a:latin typeface="Times New Roman" panose="02020603050405020304" pitchFamily="18" charset="0"/>
              <a:cs typeface="Times New Roman" panose="02020603050405020304" pitchFamily="18" charset="0"/>
            </a:endParaRPr>
          </a:p>
        </p:txBody>
      </p:sp>
      <p:sp>
        <p:nvSpPr>
          <p:cNvPr id="10242" name="Rectangle 2"/>
          <p:cNvSpPr>
            <a:spLocks noGrp="1" noChangeArrowheads="1"/>
          </p:cNvSpPr>
          <p:nvPr>
            <p:ph type="title" idx="4294967295"/>
          </p:nvPr>
        </p:nvSpPr>
        <p:spPr>
          <a:xfrm>
            <a:off x="1222375" y="290513"/>
            <a:ext cx="7921625" cy="587375"/>
          </a:xfrm>
        </p:spPr>
        <p:txBody>
          <a:bodyPr rtlCol="0">
            <a:normAutofit fontScale="90000"/>
          </a:bodyPr>
          <a:lstStyle/>
          <a:p>
            <a:pPr eaLnBrk="1" fontAlgn="auto" hangingPunct="1">
              <a:spcAft>
                <a:spcPts val="0"/>
              </a:spcAft>
              <a:defRPr/>
            </a:pPr>
            <a:r>
              <a:rPr lang="ru-RU" altLang="en-US" sz="4000" dirty="0" err="1" smtClean="0">
                <a:latin typeface="Times New Roman" panose="02020603050405020304" pitchFamily="18" charset="0"/>
              </a:rPr>
              <a:t>Коллокации</a:t>
            </a:r>
            <a:r>
              <a:rPr lang="en-US" altLang="en-US" sz="4000" dirty="0" smtClean="0">
                <a:latin typeface="Times New Roman" panose="02020603050405020304" pitchFamily="18" charset="0"/>
              </a:rPr>
              <a:t>: </a:t>
            </a:r>
            <a:r>
              <a:rPr lang="ru-RU" altLang="en-US" sz="4000" dirty="0" smtClean="0">
                <a:latin typeface="Times New Roman" panose="02020603050405020304" pitchFamily="18" charset="0"/>
              </a:rPr>
              <a:t>ориентация </a:t>
            </a:r>
            <a:r>
              <a:rPr lang="ru-RU" altLang="en-US" sz="3600" dirty="0">
                <a:latin typeface="Times New Roman" panose="02020603050405020304" pitchFamily="18" charset="0"/>
              </a:rPr>
              <a:t>на значение</a:t>
            </a:r>
            <a:endParaRPr lang="ru-RU" altLang="en-US" sz="4000" dirty="0" smtClean="0"/>
          </a:p>
        </p:txBody>
      </p:sp>
      <p:sp>
        <p:nvSpPr>
          <p:cNvPr id="4" name="Дата 3"/>
          <p:cNvSpPr>
            <a:spLocks noGrp="1"/>
          </p:cNvSpPr>
          <p:nvPr>
            <p:ph type="dt" sz="quarter" idx="4294967295"/>
          </p:nvPr>
        </p:nvSpPr>
        <p:spPr>
          <a:xfrm>
            <a:off x="0" y="6356350"/>
            <a:ext cx="2133600" cy="365125"/>
          </a:xfrm>
        </p:spPr>
        <p:txBody>
          <a:bodyPr/>
          <a:lstStyle/>
          <a:p>
            <a:pPr>
              <a:defRPr/>
            </a:pPr>
            <a:fld id="{763E7A22-BA56-4183-A804-21F2B46E074D}" type="datetime1">
              <a:rPr lang="en-US" altLang="en-US"/>
              <a:pPr>
                <a:defRPr/>
              </a:pPr>
              <a:t>12/19/2018</a:t>
            </a:fld>
            <a:endParaRPr lang="en-US" altLang="en-US"/>
          </a:p>
        </p:txBody>
      </p:sp>
    </p:spTree>
  </p:cSld>
  <p:clrMapOvr>
    <a:overrideClrMapping bg1="lt1" tx1="dk1" bg2="lt2" tx2="dk2" accent1="accent1" accent2="accent2" accent3="accent3" accent4="accent4" accent5="accent5" accent6="accent6" hlink="hlink" folHlink="folHlink"/>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Box 1"/>
          <p:cNvSpPr txBox="1">
            <a:spLocks noChangeArrowheads="1"/>
          </p:cNvSpPr>
          <p:nvPr/>
        </p:nvSpPr>
        <p:spPr bwMode="auto">
          <a:xfrm>
            <a:off x="2268538" y="2852738"/>
            <a:ext cx="3994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altLang="en-US" sz="2800" b="1">
                <a:solidFill>
                  <a:schemeClr val="tx1"/>
                </a:solidFill>
              </a:rPr>
              <a:t>История про синтаксис</a:t>
            </a:r>
            <a:endParaRPr lang="en-US" altLang="en-US" sz="2800" b="1">
              <a:solidFill>
                <a:schemeClr val="tx1"/>
              </a:solidFill>
            </a:endParaRPr>
          </a:p>
        </p:txBody>
      </p:sp>
      <p:sp>
        <p:nvSpPr>
          <p:cNvPr id="4" name="Дата 3"/>
          <p:cNvSpPr>
            <a:spLocks noGrp="1"/>
          </p:cNvSpPr>
          <p:nvPr>
            <p:ph type="dt" sz="quarter" idx="4294967295"/>
          </p:nvPr>
        </p:nvSpPr>
        <p:spPr>
          <a:xfrm>
            <a:off x="0" y="6356350"/>
            <a:ext cx="2133600" cy="365125"/>
          </a:xfrm>
        </p:spPr>
        <p:txBody>
          <a:bodyPr/>
          <a:lstStyle/>
          <a:p>
            <a:pPr>
              <a:defRPr/>
            </a:pPr>
            <a:fld id="{F42A0A76-4F3D-41A5-80D3-F88CE1CC9C8A}" type="datetime1">
              <a:rPr lang="en-US" altLang="en-US"/>
              <a:pPr>
                <a:defRPr/>
              </a:pPr>
              <a:t>12/19/2018</a:t>
            </a:fld>
            <a:endParaRPr lang="en-US" altLang="en-US" dirty="0"/>
          </a:p>
        </p:txBody>
      </p:sp>
      <p:sp>
        <p:nvSpPr>
          <p:cNvPr id="23"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Content Placeholder 2"/>
          <p:cNvSpPr>
            <a:spLocks noGrp="1"/>
          </p:cNvSpPr>
          <p:nvPr>
            <p:ph sz="quarter" idx="10"/>
          </p:nvPr>
        </p:nvSpPr>
        <p:spPr>
          <a:xfrm>
            <a:off x="827584" y="2144230"/>
            <a:ext cx="5040560" cy="2882605"/>
          </a:xfrm>
        </p:spPr>
        <p:txBody>
          <a:bodyPr/>
          <a:lstStyle/>
          <a:p>
            <a:r>
              <a:rPr lang="ru-RU" altLang="en-US" dirty="0" smtClean="0"/>
              <a:t>Добавим синтаксический фильтр</a:t>
            </a:r>
          </a:p>
          <a:p>
            <a:endParaRPr lang="ru-RU" altLang="en-US" dirty="0" smtClean="0"/>
          </a:p>
          <a:p>
            <a:r>
              <a:rPr lang="en-US" altLang="en-US" dirty="0" smtClean="0"/>
              <a:t>Sketch engine</a:t>
            </a:r>
          </a:p>
          <a:p>
            <a:endParaRPr lang="en-US" altLang="en-US" dirty="0" smtClean="0"/>
          </a:p>
          <a:p>
            <a:r>
              <a:rPr lang="en-US" altLang="en-US" dirty="0" err="1" smtClean="0"/>
              <a:t>Kilgariff</a:t>
            </a:r>
            <a:endParaRPr lang="ru-RU" altLang="en-US" dirty="0" smtClean="0"/>
          </a:p>
        </p:txBody>
      </p:sp>
      <p:sp>
        <p:nvSpPr>
          <p:cNvPr id="89090" name="Title 1"/>
          <p:cNvSpPr>
            <a:spLocks noGrp="1"/>
          </p:cNvSpPr>
          <p:nvPr>
            <p:ph type="title" idx="4294967295"/>
          </p:nvPr>
        </p:nvSpPr>
        <p:spPr>
          <a:xfrm>
            <a:off x="126277" y="1369875"/>
            <a:ext cx="3938563" cy="573515"/>
          </a:xfrm>
        </p:spPr>
        <p:txBody>
          <a:bodyPr/>
          <a:lstStyle/>
          <a:p>
            <a:r>
              <a:rPr lang="ru-RU" altLang="en-US" sz="2800" dirty="0" smtClean="0"/>
              <a:t>Кто кандидат</a:t>
            </a:r>
            <a:r>
              <a:rPr lang="en-US" altLang="en-US" sz="2800" dirty="0" smtClean="0"/>
              <a:t>?</a:t>
            </a:r>
            <a:endParaRPr lang="ru-RU" altLang="en-US" sz="2800" dirty="0" smtClean="0"/>
          </a:p>
        </p:txBody>
      </p:sp>
      <p:sp>
        <p:nvSpPr>
          <p:cNvPr id="3" name="Дата 2"/>
          <p:cNvSpPr>
            <a:spLocks noGrp="1"/>
          </p:cNvSpPr>
          <p:nvPr>
            <p:ph type="dt" sz="quarter" idx="4294967295"/>
          </p:nvPr>
        </p:nvSpPr>
        <p:spPr>
          <a:xfrm>
            <a:off x="0" y="6356350"/>
            <a:ext cx="2133600" cy="365125"/>
          </a:xfrm>
        </p:spPr>
        <p:txBody>
          <a:bodyPr/>
          <a:lstStyle/>
          <a:p>
            <a:pPr>
              <a:defRPr/>
            </a:pPr>
            <a:fld id="{07761CD1-1307-4321-9F73-CFD1C0A26A7E}" type="datetime1">
              <a:rPr lang="en-US" altLang="en-US"/>
              <a:pPr>
                <a:defRPr/>
              </a:pPr>
              <a:t>12/19/2018</a:t>
            </a:fld>
            <a:endParaRPr lang="en-US" altLang="en-US" dirty="0"/>
          </a:p>
        </p:txBody>
      </p:sp>
      <p:sp>
        <p:nvSpPr>
          <p:cNvPr id="23"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Объект 2"/>
          <p:cNvSpPr>
            <a:spLocks noGrp="1"/>
          </p:cNvSpPr>
          <p:nvPr>
            <p:ph sz="quarter" idx="10"/>
          </p:nvPr>
        </p:nvSpPr>
        <p:spPr/>
        <p:txBody>
          <a:bodyPr/>
          <a:lstStyle/>
          <a:p>
            <a:r>
              <a:rPr lang="en-US" altLang="en-US" smtClean="0"/>
              <a:t>Verb-Noun links:</a:t>
            </a:r>
            <a:endParaRPr lang="en-US" altLang="en-US" b="1" smtClean="0"/>
          </a:p>
          <a:p>
            <a:pPr lvl="1"/>
            <a:r>
              <a:rPr lang="en-US" altLang="en-US" smtClean="0"/>
              <a:t>Direct link</a:t>
            </a:r>
          </a:p>
          <a:p>
            <a:pPr lvl="1"/>
            <a:r>
              <a:rPr lang="en-US" altLang="en-US" smtClean="0"/>
              <a:t>Prepositional link</a:t>
            </a:r>
          </a:p>
        </p:txBody>
      </p:sp>
      <p:sp>
        <p:nvSpPr>
          <p:cNvPr id="3" name="Дата 2"/>
          <p:cNvSpPr>
            <a:spLocks noGrp="1"/>
          </p:cNvSpPr>
          <p:nvPr>
            <p:ph type="dt" sz="quarter" idx="4294967295"/>
          </p:nvPr>
        </p:nvSpPr>
        <p:spPr>
          <a:xfrm>
            <a:off x="0" y="6356350"/>
            <a:ext cx="2133600" cy="365125"/>
          </a:xfrm>
        </p:spPr>
        <p:txBody>
          <a:bodyPr/>
          <a:lstStyle/>
          <a:p>
            <a:pPr>
              <a:defRPr/>
            </a:pPr>
            <a:fld id="{63D4E056-0CD5-424A-B908-FEDA47BB787E}" type="datetime1">
              <a:rPr lang="en-US" altLang="en-US"/>
              <a:pPr>
                <a:defRPr/>
              </a:pPr>
              <a:t>12/19/2018</a:t>
            </a:fld>
            <a:endParaRPr lang="en-US" altLang="en-US" dirty="0"/>
          </a:p>
        </p:txBody>
      </p:sp>
      <p:pic>
        <p:nvPicPr>
          <p:cNvPr id="90116" name="Picture 2" descr="C:\Users\1 запуск BeCompact\Desktop\png\0-agafono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933825"/>
            <a:ext cx="8748712"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p:cNvSpPr>
            <a:spLocks noGrp="1"/>
          </p:cNvSpPr>
          <p:nvPr>
            <p:ph type="dt" sz="quarter" idx="4294967295"/>
          </p:nvPr>
        </p:nvSpPr>
        <p:spPr>
          <a:xfrm>
            <a:off x="0" y="6356350"/>
            <a:ext cx="2133600" cy="365125"/>
          </a:xfrm>
        </p:spPr>
        <p:txBody>
          <a:bodyPr/>
          <a:lstStyle/>
          <a:p>
            <a:pPr>
              <a:defRPr/>
            </a:pPr>
            <a:fld id="{A19F55F6-3F14-4A4D-8430-D8BCAB197CDB}" type="datetime1">
              <a:rPr lang="en-US" altLang="en-US"/>
              <a:pPr>
                <a:defRPr/>
              </a:pPr>
              <a:t>12/19/2018</a:t>
            </a:fld>
            <a:endParaRPr lang="en-US" altLang="en-US" dirty="0"/>
          </a:p>
        </p:txBody>
      </p:sp>
      <p:graphicFrame>
        <p:nvGraphicFramePr>
          <p:cNvPr id="6" name="Таблица 5"/>
          <p:cNvGraphicFramePr>
            <a:graphicFrameLocks noGrp="1"/>
          </p:cNvGraphicFramePr>
          <p:nvPr>
            <p:extLst>
              <p:ext uri="{D42A27DB-BD31-4B8C-83A1-F6EECF244321}">
                <p14:modId xmlns:p14="http://schemas.microsoft.com/office/powerpoint/2010/main" val="2644054456"/>
              </p:ext>
            </p:extLst>
          </p:nvPr>
        </p:nvGraphicFramePr>
        <p:xfrm>
          <a:off x="198441" y="1844824"/>
          <a:ext cx="8712522" cy="3856273"/>
        </p:xfrm>
        <a:graphic>
          <a:graphicData uri="http://schemas.openxmlformats.org/drawingml/2006/table">
            <a:tbl>
              <a:tblPr firstRow="1" firstCol="1" bandRow="1">
                <a:tableStyleId>{EB344D84-9AFB-497E-A393-DC336BA19D2E}</a:tableStyleId>
              </a:tblPr>
              <a:tblGrid>
                <a:gridCol w="1756943">
                  <a:extLst>
                    <a:ext uri="{9D8B030D-6E8A-4147-A177-3AD203B41FA5}">
                      <a16:colId xmlns:a16="http://schemas.microsoft.com/office/drawing/2014/main" val="20000"/>
                    </a:ext>
                  </a:extLst>
                </a:gridCol>
                <a:gridCol w="3427187">
                  <a:extLst>
                    <a:ext uri="{9D8B030D-6E8A-4147-A177-3AD203B41FA5}">
                      <a16:colId xmlns:a16="http://schemas.microsoft.com/office/drawing/2014/main" val="20001"/>
                    </a:ext>
                  </a:extLst>
                </a:gridCol>
                <a:gridCol w="3528392">
                  <a:extLst>
                    <a:ext uri="{9D8B030D-6E8A-4147-A177-3AD203B41FA5}">
                      <a16:colId xmlns:a16="http://schemas.microsoft.com/office/drawing/2014/main" val="20002"/>
                    </a:ext>
                  </a:extLst>
                </a:gridCol>
              </a:tblGrid>
              <a:tr h="292126">
                <a:tc>
                  <a:txBody>
                    <a:bodyPr/>
                    <a:lstStyle/>
                    <a:p>
                      <a:pPr algn="ctr" fontAlgn="b"/>
                      <a:r>
                        <a:rPr lang="en-US" sz="2000" u="none" strike="noStrike" dirty="0">
                          <a:effectLst/>
                        </a:rPr>
                        <a:t>Verb</a:t>
                      </a:r>
                      <a:endParaRPr lang="en-US" sz="2000" b="0" i="0" u="none" strike="noStrike" dirty="0">
                        <a:solidFill>
                          <a:srgbClr val="000000"/>
                        </a:solidFill>
                        <a:effectLst/>
                        <a:latin typeface="Calibri"/>
                      </a:endParaRPr>
                    </a:p>
                  </a:txBody>
                  <a:tcPr marL="9524" marR="952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smtClean="0">
                          <a:solidFill>
                            <a:schemeClr val="lt1"/>
                          </a:solidFill>
                          <a:effectLst/>
                          <a:latin typeface="+mn-lt"/>
                        </a:rPr>
                        <a:t>Syntactic</a:t>
                      </a:r>
                      <a:r>
                        <a:rPr lang="en-US" sz="2000" b="1" i="0" u="none" strike="noStrike" baseline="0" dirty="0" smtClean="0">
                          <a:solidFill>
                            <a:schemeClr val="lt1"/>
                          </a:solidFill>
                          <a:effectLst/>
                          <a:latin typeface="+mn-lt"/>
                        </a:rPr>
                        <a:t> method</a:t>
                      </a:r>
                      <a:endParaRPr lang="ru-RU" sz="2000" b="0" i="0" u="none" strike="noStrike" dirty="0">
                        <a:solidFill>
                          <a:srgbClr val="000000"/>
                        </a:solidFill>
                        <a:effectLst/>
                        <a:latin typeface="Calibri"/>
                      </a:endParaRPr>
                    </a:p>
                  </a:txBody>
                  <a:tcPr marL="9524" marR="952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smtClean="0">
                          <a:effectLst/>
                        </a:rPr>
                        <a:t>Context</a:t>
                      </a:r>
                      <a:r>
                        <a:rPr lang="en-US" sz="2000" u="none" strike="noStrike" baseline="0" dirty="0" smtClean="0">
                          <a:effectLst/>
                        </a:rPr>
                        <a:t> method</a:t>
                      </a:r>
                      <a:endParaRPr lang="ru-RU" sz="2000" b="0" i="0" u="none" strike="noStrike" dirty="0">
                        <a:solidFill>
                          <a:srgbClr val="000000"/>
                        </a:solidFill>
                        <a:effectLst/>
                        <a:latin typeface="Calibri"/>
                      </a:endParaRPr>
                    </a:p>
                  </a:txBody>
                  <a:tcPr marL="9524" marR="952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6004">
                <a:tc>
                  <a:txBody>
                    <a:bodyPr/>
                    <a:lstStyle/>
                    <a:p>
                      <a:pPr algn="ctr" fontAlgn="b"/>
                      <a:r>
                        <a:rPr lang="ru-RU" sz="2000" u="none" strike="noStrike" dirty="0" smtClean="0">
                          <a:effectLst/>
                        </a:rPr>
                        <a:t>Снять</a:t>
                      </a:r>
                      <a:r>
                        <a:rPr lang="en-US" sz="2000" u="none" strike="noStrike" dirty="0" smtClean="0">
                          <a:effectLst/>
                        </a:rPr>
                        <a:t> (‘shoot’)</a:t>
                      </a:r>
                      <a:endParaRPr lang="ru-RU" sz="2000" b="0" i="0" u="none" strike="noStrike" dirty="0">
                        <a:solidFill>
                          <a:srgbClr val="000000"/>
                        </a:solidFill>
                        <a:effectLst/>
                        <a:latin typeface="Calibri"/>
                      </a:endParaRPr>
                    </a:p>
                  </a:txBody>
                  <a:tcPr marL="9524" marR="952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ru-RU" sz="2000" u="none" strike="noStrike" dirty="0" smtClean="0">
                          <a:effectLst/>
                        </a:rPr>
                        <a:t>год, фильм</a:t>
                      </a:r>
                      <a:endParaRPr lang="ru-RU" sz="2000" b="0" i="0" u="none" strike="noStrike" dirty="0">
                        <a:solidFill>
                          <a:srgbClr val="000000"/>
                        </a:solidFill>
                        <a:effectLst/>
                        <a:latin typeface="Calibri"/>
                      </a:endParaRPr>
                    </a:p>
                  </a:txBody>
                  <a:tcPr marL="9524" marR="952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ru-RU" sz="2000" u="none" strike="noStrike" dirty="0" smtClean="0">
                          <a:effectLst/>
                        </a:rPr>
                        <a:t>год, фильм</a:t>
                      </a:r>
                      <a:endParaRPr lang="ru-RU" sz="2000" b="0" i="0" u="none" strike="noStrike" dirty="0">
                        <a:solidFill>
                          <a:srgbClr val="000000"/>
                        </a:solidFill>
                        <a:effectLst/>
                        <a:latin typeface="Calibri"/>
                      </a:endParaRPr>
                    </a:p>
                  </a:txBody>
                  <a:tcPr marL="9524" marR="952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33441">
                <a:tc>
                  <a:txBody>
                    <a:bodyPr/>
                    <a:lstStyle/>
                    <a:p>
                      <a:pPr algn="ctr" fontAlgn="b"/>
                      <a:r>
                        <a:rPr lang="ru-RU" sz="2000" u="none" strike="noStrike" dirty="0" smtClean="0">
                          <a:effectLst/>
                        </a:rPr>
                        <a:t>Понять</a:t>
                      </a:r>
                    </a:p>
                    <a:p>
                      <a:pPr algn="ctr" fontAlgn="b"/>
                      <a:r>
                        <a:rPr lang="en-US" sz="2000" u="none" strike="noStrike" dirty="0" smtClean="0">
                          <a:effectLst/>
                        </a:rPr>
                        <a:t>(‘understand’)</a:t>
                      </a:r>
                      <a:endParaRPr lang="ru-RU" sz="2000" b="0" i="0" u="none" strike="noStrike" dirty="0">
                        <a:solidFill>
                          <a:srgbClr val="000000"/>
                        </a:solidFill>
                        <a:effectLst/>
                        <a:latin typeface="Calibri"/>
                      </a:endParaRPr>
                    </a:p>
                  </a:txBody>
                  <a:tcPr marL="9524" marR="952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ru-RU" sz="2000" u="none" strike="noStrike" dirty="0" smtClean="0">
                          <a:effectLst/>
                        </a:rPr>
                        <a:t>человек</a:t>
                      </a:r>
                      <a:endParaRPr lang="ru-RU" sz="2000" b="0" i="0" u="none" strike="noStrike" dirty="0">
                        <a:solidFill>
                          <a:srgbClr val="000000"/>
                        </a:solidFill>
                        <a:effectLst/>
                        <a:latin typeface="Calibri"/>
                      </a:endParaRPr>
                    </a:p>
                  </a:txBody>
                  <a:tcPr marL="9524" marR="952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ru-RU" sz="2000" u="none" strike="noStrike" dirty="0" smtClean="0">
                          <a:effectLst/>
                        </a:rPr>
                        <a:t>время, год, деньги, жизнь</a:t>
                      </a:r>
                      <a:r>
                        <a:rPr lang="en-US" sz="2000" u="none" strike="noStrike" dirty="0" smtClean="0">
                          <a:effectLst/>
                        </a:rPr>
                        <a:t>,</a:t>
                      </a:r>
                      <a:r>
                        <a:rPr lang="ru-RU" sz="2000" u="none" strike="noStrike" dirty="0" smtClean="0">
                          <a:effectLst/>
                        </a:rPr>
                        <a:t> момент, человек</a:t>
                      </a:r>
                      <a:endParaRPr lang="ru-RU" sz="2000" b="0" i="0" u="none" strike="noStrike" dirty="0">
                        <a:solidFill>
                          <a:srgbClr val="000000"/>
                        </a:solidFill>
                        <a:effectLst/>
                        <a:latin typeface="Calibri"/>
                      </a:endParaRPr>
                    </a:p>
                  </a:txBody>
                  <a:tcPr marL="9524" marR="952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92685">
                <a:tc>
                  <a:txBody>
                    <a:bodyPr/>
                    <a:lstStyle/>
                    <a:p>
                      <a:pPr algn="ctr" fontAlgn="b"/>
                      <a:r>
                        <a:rPr lang="ru-RU" sz="2000" u="none" strike="noStrike" dirty="0" smtClean="0">
                          <a:effectLst/>
                        </a:rPr>
                        <a:t>Продлить</a:t>
                      </a:r>
                    </a:p>
                    <a:p>
                      <a:pPr algn="ctr" fontAlgn="b"/>
                      <a:r>
                        <a:rPr lang="en-US" sz="2000" u="none" strike="noStrike" dirty="0" smtClean="0">
                          <a:effectLst/>
                        </a:rPr>
                        <a:t>(‘prolong’)</a:t>
                      </a:r>
                      <a:endParaRPr lang="ru-RU" sz="2000" b="0" i="0" u="none" strike="noStrike" dirty="0">
                        <a:solidFill>
                          <a:srgbClr val="000000"/>
                        </a:solidFill>
                        <a:effectLst/>
                        <a:latin typeface="Calibri"/>
                      </a:endParaRPr>
                    </a:p>
                  </a:txBody>
                  <a:tcPr marL="9524" marR="952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ru-RU" sz="2000" u="none" strike="noStrike" dirty="0" smtClean="0">
                          <a:effectLst/>
                        </a:rPr>
                        <a:t>арест, год, контракт, срок, суд</a:t>
                      </a:r>
                      <a:endParaRPr lang="ru-RU" sz="2000" b="0" i="0" u="none" strike="noStrike" dirty="0">
                        <a:solidFill>
                          <a:srgbClr val="000000"/>
                        </a:solidFill>
                        <a:effectLst/>
                        <a:latin typeface="Calibri"/>
                      </a:endParaRPr>
                    </a:p>
                  </a:txBody>
                  <a:tcPr marL="9524" marR="952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ru-RU" sz="2000" u="none" strike="noStrike" dirty="0" smtClean="0">
                          <a:effectLst/>
                        </a:rPr>
                        <a:t>арест, год, контракт, срок, суд</a:t>
                      </a:r>
                      <a:endParaRPr lang="ru-RU" sz="2000" b="0" i="0" u="none" strike="noStrike" dirty="0">
                        <a:solidFill>
                          <a:srgbClr val="000000"/>
                        </a:solidFill>
                        <a:effectLst/>
                        <a:latin typeface="Calibri"/>
                      </a:endParaRPr>
                    </a:p>
                  </a:txBody>
                  <a:tcPr marL="9524" marR="952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701497">
                <a:tc>
                  <a:txBody>
                    <a:bodyPr/>
                    <a:lstStyle/>
                    <a:p>
                      <a:pPr algn="ctr" fontAlgn="b"/>
                      <a:r>
                        <a:rPr lang="ru-RU" sz="2000" u="none" strike="noStrike" dirty="0" smtClean="0">
                          <a:effectLst/>
                        </a:rPr>
                        <a:t>Приобрести</a:t>
                      </a:r>
                    </a:p>
                    <a:p>
                      <a:pPr algn="ctr" fontAlgn="b"/>
                      <a:r>
                        <a:rPr lang="en-US" sz="2000" u="none" strike="noStrike" dirty="0" smtClean="0">
                          <a:effectLst/>
                        </a:rPr>
                        <a:t>(‘purchase’)</a:t>
                      </a:r>
                      <a:endParaRPr lang="ru-RU" sz="2000" b="0" i="0" u="none" strike="noStrike" dirty="0">
                        <a:solidFill>
                          <a:srgbClr val="000000"/>
                        </a:solidFill>
                        <a:effectLst/>
                        <a:latin typeface="Calibri"/>
                      </a:endParaRPr>
                    </a:p>
                  </a:txBody>
                  <a:tcPr marL="9524" marR="952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ru-RU" sz="2000" u="none" strike="noStrike" dirty="0" smtClean="0">
                          <a:effectLst/>
                        </a:rPr>
                        <a:t>год, компания, миллион, популярность, характер</a:t>
                      </a:r>
                      <a:endParaRPr lang="ru-RU" sz="2000" b="0" i="0" u="none" strike="noStrike" dirty="0">
                        <a:solidFill>
                          <a:srgbClr val="000000"/>
                        </a:solidFill>
                        <a:effectLst/>
                        <a:latin typeface="Calibri"/>
                      </a:endParaRPr>
                    </a:p>
                  </a:txBody>
                  <a:tcPr marL="9524" marR="952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ru-RU" sz="2000" u="none" strike="noStrike" dirty="0" smtClean="0">
                          <a:effectLst/>
                        </a:rPr>
                        <a:t>акция, год, доля, </a:t>
                      </a:r>
                      <a:r>
                        <a:rPr lang="ru-RU" sz="2000" u="none" strike="noStrike" dirty="0">
                          <a:effectLst/>
                        </a:rPr>
                        <a:t>компания</a:t>
                      </a:r>
                      <a:r>
                        <a:rPr lang="ru-RU" sz="2000" u="none" strike="noStrike" dirty="0" smtClean="0">
                          <a:effectLst/>
                        </a:rPr>
                        <a:t>, миллион, опыт, популярность, характер</a:t>
                      </a:r>
                      <a:endParaRPr lang="ru-RU" sz="2000" b="0" i="0" u="none" strike="noStrike" dirty="0">
                        <a:solidFill>
                          <a:srgbClr val="000000"/>
                        </a:solidFill>
                        <a:effectLst/>
                        <a:latin typeface="Calibri"/>
                      </a:endParaRPr>
                    </a:p>
                  </a:txBody>
                  <a:tcPr marL="9524" marR="952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2"/>
          <p:cNvSpPr>
            <a:spLocks noGrp="1"/>
          </p:cNvSpPr>
          <p:nvPr>
            <p:ph type="dt" sz="quarter" idx="4294967295"/>
          </p:nvPr>
        </p:nvSpPr>
        <p:spPr>
          <a:xfrm>
            <a:off x="0" y="6356350"/>
            <a:ext cx="2133600" cy="365125"/>
          </a:xfrm>
        </p:spPr>
        <p:txBody>
          <a:bodyPr/>
          <a:lstStyle/>
          <a:p>
            <a:pPr>
              <a:defRPr/>
            </a:pPr>
            <a:fld id="{BDC9E261-F915-4EC7-B811-26C78F592C31}" type="datetime1">
              <a:rPr lang="en-US" altLang="en-US"/>
              <a:pPr>
                <a:defRPr/>
              </a:pPr>
              <a:t>12/19/2018</a:t>
            </a:fld>
            <a:endParaRPr lang="en-US" altLang="en-US"/>
          </a:p>
        </p:txBody>
      </p:sp>
      <p:pic>
        <p:nvPicPr>
          <p:cNvPr id="92163"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9632" y="2638218"/>
            <a:ext cx="3983037"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
        <p:nvSpPr>
          <p:cNvPr id="6" name="TextBox 5"/>
          <p:cNvSpPr txBox="1"/>
          <p:nvPr/>
        </p:nvSpPr>
        <p:spPr>
          <a:xfrm>
            <a:off x="987388" y="1772816"/>
            <a:ext cx="3816424" cy="461665"/>
          </a:xfrm>
          <a:prstGeom prst="rect">
            <a:avLst/>
          </a:prstGeom>
          <a:noFill/>
        </p:spPr>
        <p:txBody>
          <a:bodyPr wrap="square" rtlCol="0">
            <a:spAutoFit/>
          </a:bodyPr>
          <a:lstStyle/>
          <a:p>
            <a:r>
              <a:rPr lang="ru-RU" sz="2400" dirty="0" smtClean="0">
                <a:solidFill>
                  <a:schemeClr val="tx1"/>
                </a:solidFill>
              </a:rPr>
              <a:t>Пересечение списков</a:t>
            </a:r>
            <a:endParaRPr lang="en-US" sz="2400" dirty="0">
              <a:solidFill>
                <a:schemeClr val="tx1"/>
              </a:solidFill>
            </a:endParaRPr>
          </a:p>
        </p:txBody>
      </p:sp>
    </p:spTree>
  </p:cSld>
  <p:clrMapOvr>
    <a:masterClrMapping/>
  </p:clrMapOvr>
  <p:transition spd="slow">
    <p:cu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2"/>
          <p:cNvSpPr>
            <a:spLocks noGrp="1"/>
          </p:cNvSpPr>
          <p:nvPr>
            <p:ph type="dt" sz="quarter" idx="4294967295"/>
          </p:nvPr>
        </p:nvSpPr>
        <p:spPr>
          <a:xfrm>
            <a:off x="0" y="6356350"/>
            <a:ext cx="2133600" cy="365125"/>
          </a:xfrm>
        </p:spPr>
        <p:txBody>
          <a:bodyPr/>
          <a:lstStyle/>
          <a:p>
            <a:pPr>
              <a:defRPr/>
            </a:pPr>
            <a:fld id="{4A5B09B4-E01D-4EC2-B097-E75D5CBC5F73}" type="datetime1">
              <a:rPr lang="en-US" altLang="en-US"/>
              <a:pPr>
                <a:defRPr/>
              </a:pPr>
              <a:t>12/19/2018</a:t>
            </a:fld>
            <a:endParaRPr lang="en-US" altLang="en-US" dirty="0"/>
          </a:p>
        </p:txBody>
      </p:sp>
      <p:pic>
        <p:nvPicPr>
          <p:cNvPr id="9318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 y="1492535"/>
            <a:ext cx="9032875" cy="444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8" name="TextBox 2"/>
          <p:cNvSpPr txBox="1">
            <a:spLocks noChangeArrowheads="1"/>
          </p:cNvSpPr>
          <p:nvPr/>
        </p:nvSpPr>
        <p:spPr bwMode="auto">
          <a:xfrm>
            <a:off x="539552" y="5864752"/>
            <a:ext cx="4418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dirty="0">
                <a:solidFill>
                  <a:schemeClr val="tx1"/>
                </a:solidFill>
              </a:rPr>
              <a:t>C – syntax threshold; </a:t>
            </a:r>
            <a:r>
              <a:rPr lang="en-US" altLang="en-US" dirty="0" err="1">
                <a:solidFill>
                  <a:schemeClr val="tx1"/>
                </a:solidFill>
              </a:rPr>
              <a:t>Wc</a:t>
            </a:r>
            <a:r>
              <a:rPr lang="en-US" altLang="en-US" dirty="0">
                <a:solidFill>
                  <a:schemeClr val="tx1"/>
                </a:solidFill>
              </a:rPr>
              <a:t> – window threshold</a:t>
            </a:r>
            <a:endParaRPr lang="ru-RU" altLang="en-US" dirty="0">
              <a:solidFill>
                <a:schemeClr val="tx1"/>
              </a:solidFill>
            </a:endParaRPr>
          </a:p>
        </p:txBody>
      </p:sp>
      <p:sp>
        <p:nvSpPr>
          <p:cNvPr id="8"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0"/>
          </p:nvPr>
        </p:nvSpPr>
        <p:spPr/>
        <p:txBody>
          <a:bodyPr>
            <a:normAutofit/>
          </a:bodyPr>
          <a:lstStyle/>
          <a:p>
            <a:pPr>
              <a:defRPr/>
            </a:pPr>
            <a:r>
              <a:rPr lang="en-US" sz="2800" dirty="0" smtClean="0"/>
              <a:t>WI(</a:t>
            </a:r>
            <a:r>
              <a:rPr lang="en-US" sz="2800" dirty="0" err="1" smtClean="0"/>
              <a:t>window,syntax</a:t>
            </a:r>
            <a:r>
              <a:rPr lang="en-US" sz="2800" dirty="0" smtClean="0"/>
              <a:t>) &gt;&gt; WI(</a:t>
            </a:r>
            <a:r>
              <a:rPr lang="en-US" sz="2800" dirty="0" err="1" smtClean="0"/>
              <a:t>syntax,window</a:t>
            </a:r>
            <a:r>
              <a:rPr lang="en-US" sz="2800" dirty="0" smtClean="0"/>
              <a:t>)</a:t>
            </a:r>
          </a:p>
          <a:p>
            <a:pPr>
              <a:defRPr/>
            </a:pPr>
            <a:endParaRPr lang="en-US" sz="2800" dirty="0" smtClean="0"/>
          </a:p>
          <a:p>
            <a:pPr>
              <a:defRPr/>
            </a:pPr>
            <a:r>
              <a:rPr lang="en-US" sz="2800" dirty="0" smtClean="0"/>
              <a:t>Threshold 10</a:t>
            </a:r>
          </a:p>
          <a:p>
            <a:pPr lvl="1">
              <a:defRPr/>
            </a:pPr>
            <a:r>
              <a:rPr lang="en-US" sz="2400" dirty="0" smtClean="0"/>
              <a:t>Syntax-based </a:t>
            </a:r>
            <a:r>
              <a:rPr lang="en-US" sz="2400" dirty="0" err="1" smtClean="0"/>
              <a:t>collocationd</a:t>
            </a:r>
            <a:r>
              <a:rPr lang="en-US" sz="2400" dirty="0" smtClean="0"/>
              <a:t> lists are included in window-based lists in 60% of cases (247 verbs out of 418)</a:t>
            </a:r>
          </a:p>
          <a:p>
            <a:pPr>
              <a:defRPr/>
            </a:pPr>
            <a:r>
              <a:rPr lang="en-US" sz="2800" dirty="0" smtClean="0"/>
              <a:t>Maximal list intersection </a:t>
            </a:r>
          </a:p>
          <a:p>
            <a:pPr lvl="1">
              <a:defRPr/>
            </a:pPr>
            <a:r>
              <a:rPr lang="en-US" sz="2400" dirty="0" smtClean="0"/>
              <a:t>Threshold 5 for syntax-based collocation candidates</a:t>
            </a:r>
          </a:p>
          <a:p>
            <a:pPr lvl="1">
              <a:defRPr/>
            </a:pPr>
            <a:r>
              <a:rPr lang="en-US" sz="2400" dirty="0" smtClean="0"/>
              <a:t>Threshold 10 for window-based candidates</a:t>
            </a:r>
            <a:endParaRPr lang="en-US" sz="2400" dirty="0"/>
          </a:p>
          <a:p>
            <a:pPr marL="0" indent="0">
              <a:buFont typeface="Arial" panose="020B0604020202020204" pitchFamily="34" charset="0"/>
              <a:buNone/>
              <a:defRPr/>
            </a:pPr>
            <a:endParaRPr lang="ru-RU" dirty="0"/>
          </a:p>
        </p:txBody>
      </p:sp>
      <p:sp>
        <p:nvSpPr>
          <p:cNvPr id="4" name="Дата 3"/>
          <p:cNvSpPr>
            <a:spLocks noGrp="1"/>
          </p:cNvSpPr>
          <p:nvPr>
            <p:ph type="dt" sz="quarter" idx="4294967295"/>
          </p:nvPr>
        </p:nvSpPr>
        <p:spPr>
          <a:xfrm>
            <a:off x="0" y="6356350"/>
            <a:ext cx="2133600" cy="365125"/>
          </a:xfrm>
        </p:spPr>
        <p:txBody>
          <a:bodyPr/>
          <a:lstStyle/>
          <a:p>
            <a:pPr>
              <a:defRPr/>
            </a:pPr>
            <a:fld id="{54A378CE-C298-4BFF-B77B-A1E97483F106}" type="datetime1">
              <a:rPr lang="en-US" altLang="en-US"/>
              <a:pPr>
                <a:defRPr/>
              </a:pPr>
              <a:t>12/19/2018</a:t>
            </a:fld>
            <a:endParaRPr lang="en-US" altLang="en-US" dirty="0"/>
          </a:p>
        </p:txBody>
      </p:sp>
      <p:sp>
        <p:nvSpPr>
          <p:cNvPr id="6"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0"/>
          </p:nvPr>
        </p:nvSpPr>
        <p:spPr/>
        <p:txBody>
          <a:bodyPr>
            <a:normAutofit fontScale="85000" lnSpcReduction="20000"/>
          </a:bodyPr>
          <a:lstStyle/>
          <a:p>
            <a:pPr>
              <a:defRPr/>
            </a:pPr>
            <a:r>
              <a:rPr lang="en-US" sz="2800" dirty="0" smtClean="0"/>
              <a:t>PMI tends to overrate low-frequency candidates</a:t>
            </a:r>
          </a:p>
          <a:p>
            <a:pPr>
              <a:defRPr/>
            </a:pPr>
            <a:r>
              <a:rPr lang="en-US" sz="2800" b="1" dirty="0" smtClean="0"/>
              <a:t>Frequency threshold variation</a:t>
            </a:r>
            <a:r>
              <a:rPr lang="en-US" sz="2800" dirty="0" smtClean="0"/>
              <a:t>: </a:t>
            </a:r>
            <a:r>
              <a:rPr lang="en-US" sz="2800" dirty="0" smtClean="0">
                <a:solidFill>
                  <a:srgbClr val="C00000"/>
                </a:solidFill>
              </a:rPr>
              <a:t>2</a:t>
            </a:r>
            <a:r>
              <a:rPr lang="en-US" sz="2800" dirty="0" smtClean="0"/>
              <a:t>,</a:t>
            </a:r>
            <a:r>
              <a:rPr lang="en-US" sz="2800" dirty="0" smtClean="0">
                <a:solidFill>
                  <a:srgbClr val="C00000"/>
                </a:solidFill>
              </a:rPr>
              <a:t> 5</a:t>
            </a:r>
            <a:r>
              <a:rPr lang="en-US" sz="2800" dirty="0" smtClean="0"/>
              <a:t>,</a:t>
            </a:r>
            <a:r>
              <a:rPr lang="en-US" sz="2800" dirty="0" smtClean="0">
                <a:solidFill>
                  <a:srgbClr val="C00000"/>
                </a:solidFill>
              </a:rPr>
              <a:t> 10</a:t>
            </a:r>
          </a:p>
          <a:p>
            <a:pPr>
              <a:defRPr/>
            </a:pPr>
            <a:endParaRPr lang="en-US" b="1" i="1" dirty="0" smtClean="0"/>
          </a:p>
          <a:p>
            <a:pPr marL="0" indent="0">
              <a:buFont typeface="Arial" panose="020B0604020202020204" pitchFamily="34" charset="0"/>
              <a:buNone/>
              <a:defRPr/>
            </a:pPr>
            <a:r>
              <a:rPr lang="ru-RU" b="1" i="1" dirty="0" smtClean="0"/>
              <a:t>сломать </a:t>
            </a:r>
            <a:r>
              <a:rPr lang="ru-RU" i="1" dirty="0"/>
              <a:t>(‘</a:t>
            </a:r>
            <a:r>
              <a:rPr lang="en-US" i="1" dirty="0"/>
              <a:t>break’)</a:t>
            </a:r>
          </a:p>
          <a:p>
            <a:pPr marL="274320" lvl="1" indent="0">
              <a:buFont typeface="Arial" panose="020B0604020202020204" pitchFamily="34" charset="0"/>
              <a:buNone/>
              <a:defRPr/>
            </a:pPr>
            <a:r>
              <a:rPr lang="en-US" b="1" dirty="0" smtClean="0">
                <a:solidFill>
                  <a:srgbClr val="C00000"/>
                </a:solidFill>
              </a:rPr>
              <a:t>Threshold 10</a:t>
            </a:r>
            <a:r>
              <a:rPr lang="en-US" b="1" dirty="0" smtClean="0"/>
              <a:t>: </a:t>
            </a:r>
            <a:r>
              <a:rPr lang="en-US" b="1" dirty="0"/>
              <a:t>syntax</a:t>
            </a:r>
            <a:r>
              <a:rPr lang="en-US" dirty="0"/>
              <a:t>, </a:t>
            </a:r>
            <a:r>
              <a:rPr lang="en-US" b="1" dirty="0"/>
              <a:t>window</a:t>
            </a:r>
            <a:r>
              <a:rPr lang="en-US" dirty="0"/>
              <a:t>: </a:t>
            </a:r>
            <a:r>
              <a:rPr lang="ru-RU" i="1" dirty="0"/>
              <a:t>рука (‘</a:t>
            </a:r>
            <a:r>
              <a:rPr lang="en-US" i="1" dirty="0"/>
              <a:t>arm’), </a:t>
            </a:r>
            <a:r>
              <a:rPr lang="ru-RU" i="1" dirty="0"/>
              <a:t>нога (‘</a:t>
            </a:r>
            <a:r>
              <a:rPr lang="en-US" i="1" dirty="0"/>
              <a:t>leg’)</a:t>
            </a:r>
          </a:p>
          <a:p>
            <a:pPr marL="274320" lvl="1" indent="0">
              <a:buFont typeface="Arial" panose="020B0604020202020204" pitchFamily="34" charset="0"/>
              <a:buNone/>
              <a:defRPr/>
            </a:pPr>
            <a:r>
              <a:rPr lang="en-US" b="1" dirty="0" smtClean="0">
                <a:solidFill>
                  <a:srgbClr val="C00000"/>
                </a:solidFill>
              </a:rPr>
              <a:t>Threshold 5</a:t>
            </a:r>
            <a:r>
              <a:rPr lang="en-US" b="1" dirty="0" smtClean="0"/>
              <a:t>: syntax</a:t>
            </a:r>
            <a:r>
              <a:rPr lang="en-US" dirty="0"/>
              <a:t>, </a:t>
            </a:r>
            <a:r>
              <a:rPr lang="en-US" b="1" dirty="0"/>
              <a:t>window</a:t>
            </a:r>
            <a:r>
              <a:rPr lang="en-US" dirty="0"/>
              <a:t>: </a:t>
            </a:r>
            <a:r>
              <a:rPr lang="ru-RU" i="1" dirty="0"/>
              <a:t>нога (‘</a:t>
            </a:r>
            <a:r>
              <a:rPr lang="en-US" i="1" dirty="0"/>
              <a:t>leg’), </a:t>
            </a:r>
            <a:r>
              <a:rPr lang="ru-RU" i="1" dirty="0"/>
              <a:t>нос (‘</a:t>
            </a:r>
            <a:r>
              <a:rPr lang="en-US" i="1" dirty="0"/>
              <a:t>nose’), </a:t>
            </a:r>
            <a:r>
              <a:rPr lang="ru-RU" i="1" dirty="0"/>
              <a:t>ребро (‘</a:t>
            </a:r>
            <a:r>
              <a:rPr lang="en-US" i="1" dirty="0"/>
              <a:t>rib’), </a:t>
            </a:r>
            <a:r>
              <a:rPr lang="ru-RU" i="1" dirty="0"/>
              <a:t>рука (‘</a:t>
            </a:r>
            <a:r>
              <a:rPr lang="en-US" i="1" dirty="0"/>
              <a:t>arm</a:t>
            </a:r>
            <a:r>
              <a:rPr lang="en-US" i="1" dirty="0" smtClean="0"/>
              <a:t>’)</a:t>
            </a:r>
          </a:p>
          <a:p>
            <a:pPr marL="274320" lvl="1" indent="0">
              <a:buFont typeface="Arial" panose="020B0604020202020204" pitchFamily="34" charset="0"/>
              <a:buNone/>
              <a:defRPr/>
            </a:pPr>
            <a:r>
              <a:rPr lang="en-US" b="1" dirty="0" smtClean="0">
                <a:solidFill>
                  <a:srgbClr val="C00000"/>
                </a:solidFill>
              </a:rPr>
              <a:t>Threshold 2</a:t>
            </a:r>
            <a:r>
              <a:rPr lang="en-US" b="1" dirty="0" smtClean="0"/>
              <a:t>: syntax</a:t>
            </a:r>
            <a:r>
              <a:rPr lang="en-US" dirty="0" smtClean="0"/>
              <a:t>: </a:t>
            </a:r>
            <a:r>
              <a:rPr lang="ru-RU" i="1" dirty="0" smtClean="0"/>
              <a:t>нога (‘</a:t>
            </a:r>
            <a:r>
              <a:rPr lang="en-US" i="1" dirty="0" smtClean="0"/>
              <a:t>leg’), </a:t>
            </a:r>
            <a:r>
              <a:rPr lang="ru-RU" i="1" dirty="0" smtClean="0"/>
              <a:t>нос (‘</a:t>
            </a:r>
            <a:r>
              <a:rPr lang="en-US" i="1" dirty="0" smtClean="0"/>
              <a:t>nose’), </a:t>
            </a:r>
            <a:r>
              <a:rPr lang="ru-RU" i="1" dirty="0" smtClean="0"/>
              <a:t>ребро (‘</a:t>
            </a:r>
            <a:r>
              <a:rPr lang="en-US" i="1" dirty="0" smtClean="0"/>
              <a:t>rib’), </a:t>
            </a:r>
            <a:r>
              <a:rPr lang="ru-RU" i="1" dirty="0" smtClean="0"/>
              <a:t>результат (‘</a:t>
            </a:r>
            <a:r>
              <a:rPr lang="en-US" i="1" dirty="0" smtClean="0"/>
              <a:t>result’), </a:t>
            </a:r>
            <a:r>
              <a:rPr lang="ru-RU" i="1" dirty="0" smtClean="0"/>
              <a:t>рука </a:t>
            </a:r>
            <a:r>
              <a:rPr lang="ru-RU" i="1" dirty="0"/>
              <a:t>(‘</a:t>
            </a:r>
            <a:r>
              <a:rPr lang="en-US" i="1" dirty="0"/>
              <a:t>arm’), </a:t>
            </a:r>
            <a:r>
              <a:rPr lang="ru-RU" i="1" dirty="0"/>
              <a:t>челюсть (‘</a:t>
            </a:r>
            <a:r>
              <a:rPr lang="en-US" i="1" dirty="0"/>
              <a:t>jaw’)</a:t>
            </a:r>
          </a:p>
          <a:p>
            <a:pPr marL="274320" lvl="1" indent="0">
              <a:buFont typeface="Arial" panose="020B0604020202020204" pitchFamily="34" charset="0"/>
              <a:buNone/>
              <a:defRPr/>
            </a:pPr>
            <a:r>
              <a:rPr lang="en-US" b="1" dirty="0" smtClean="0">
                <a:solidFill>
                  <a:srgbClr val="C00000"/>
                </a:solidFill>
              </a:rPr>
              <a:t>Threshold 2</a:t>
            </a:r>
            <a:r>
              <a:rPr lang="en-US" b="1" dirty="0" smtClean="0"/>
              <a:t>: </a:t>
            </a:r>
            <a:r>
              <a:rPr lang="en-US" b="1" dirty="0"/>
              <a:t>window</a:t>
            </a:r>
            <a:r>
              <a:rPr lang="en-US" dirty="0"/>
              <a:t>: </a:t>
            </a:r>
            <a:r>
              <a:rPr lang="ru-RU" i="1" dirty="0" err="1"/>
              <a:t>андрей</a:t>
            </a:r>
            <a:r>
              <a:rPr lang="ru-RU" i="1" dirty="0"/>
              <a:t> (‘</a:t>
            </a:r>
            <a:r>
              <a:rPr lang="en-US" i="1" dirty="0"/>
              <a:t>Andrej’), </a:t>
            </a:r>
            <a:r>
              <a:rPr lang="ru-RU" i="1" dirty="0"/>
              <a:t>бедро (‘</a:t>
            </a:r>
            <a:r>
              <a:rPr lang="en-US" i="1" dirty="0"/>
              <a:t>hip’), </a:t>
            </a:r>
            <a:r>
              <a:rPr lang="ru-RU" i="1" dirty="0"/>
              <a:t>год (‘</a:t>
            </a:r>
            <a:r>
              <a:rPr lang="en-US" i="1" dirty="0"/>
              <a:t>year’),</a:t>
            </a:r>
          </a:p>
          <a:p>
            <a:pPr marL="274320" lvl="1" indent="0">
              <a:buFont typeface="Arial" panose="020B0604020202020204" pitchFamily="34" charset="0"/>
              <a:buNone/>
              <a:defRPr/>
            </a:pPr>
            <a:r>
              <a:rPr lang="ru-RU" i="1" dirty="0"/>
              <a:t>женщина (‘</a:t>
            </a:r>
            <a:r>
              <a:rPr lang="en-US" i="1" dirty="0"/>
              <a:t>woman’), </a:t>
            </a:r>
            <a:r>
              <a:rPr lang="ru-RU" i="1" dirty="0"/>
              <a:t>камера (‘</a:t>
            </a:r>
            <a:r>
              <a:rPr lang="en-US" i="1" dirty="0"/>
              <a:t>camera’), </a:t>
            </a:r>
            <a:r>
              <a:rPr lang="ru-RU" i="1" dirty="0"/>
              <a:t>лицо (‘</a:t>
            </a:r>
            <a:r>
              <a:rPr lang="en-US" i="1" dirty="0"/>
              <a:t>face’), </a:t>
            </a:r>
            <a:r>
              <a:rPr lang="ru-RU" i="1" dirty="0"/>
              <a:t>мальчик (‘</a:t>
            </a:r>
            <a:r>
              <a:rPr lang="en-US" i="1" dirty="0"/>
              <a:t>boy</a:t>
            </a:r>
            <a:r>
              <a:rPr lang="en-US" i="1" dirty="0" smtClean="0"/>
              <a:t>’), </a:t>
            </a:r>
            <a:r>
              <a:rPr lang="ru-RU" i="1" dirty="0" smtClean="0"/>
              <a:t>матч </a:t>
            </a:r>
            <a:r>
              <a:rPr lang="ru-RU" i="1" dirty="0"/>
              <a:t>(‘</a:t>
            </a:r>
            <a:r>
              <a:rPr lang="en-US" i="1" dirty="0"/>
              <a:t>match’), </a:t>
            </a:r>
            <a:r>
              <a:rPr lang="ru-RU" i="1" dirty="0"/>
              <a:t>нога (‘</a:t>
            </a:r>
            <a:r>
              <a:rPr lang="en-US" i="1" dirty="0"/>
              <a:t>leg’), </a:t>
            </a:r>
            <a:r>
              <a:rPr lang="ru-RU" i="1" dirty="0"/>
              <a:t>нос (‘</a:t>
            </a:r>
            <a:r>
              <a:rPr lang="en-US" i="1" dirty="0"/>
              <a:t>nose’), </a:t>
            </a:r>
            <a:r>
              <a:rPr lang="ru-RU" i="1" dirty="0"/>
              <a:t>падение (‘</a:t>
            </a:r>
            <a:r>
              <a:rPr lang="en-US" i="1" dirty="0"/>
              <a:t>fall’),</a:t>
            </a:r>
          </a:p>
          <a:p>
            <a:pPr marL="274320" lvl="1" indent="0">
              <a:buFont typeface="Arial" panose="020B0604020202020204" pitchFamily="34" charset="0"/>
              <a:buNone/>
              <a:defRPr/>
            </a:pPr>
            <a:r>
              <a:rPr lang="ru-RU" i="1" dirty="0"/>
              <a:t>палец (‘</a:t>
            </a:r>
            <a:r>
              <a:rPr lang="en-US" i="1" dirty="0"/>
              <a:t>finger’), </a:t>
            </a:r>
            <a:r>
              <a:rPr lang="ru-RU" i="1" dirty="0"/>
              <a:t>побои (‘</a:t>
            </a:r>
            <a:r>
              <a:rPr lang="en-US" i="1" dirty="0"/>
              <a:t>beating’), </a:t>
            </a:r>
            <a:r>
              <a:rPr lang="ru-RU" i="1" dirty="0"/>
              <a:t>раз(‘</a:t>
            </a:r>
            <a:r>
              <a:rPr lang="en-US" i="1" dirty="0"/>
              <a:t>once’), </a:t>
            </a:r>
            <a:r>
              <a:rPr lang="ru-RU" i="1" dirty="0"/>
              <a:t>ребро (‘</a:t>
            </a:r>
            <a:r>
              <a:rPr lang="en-US" i="1" dirty="0"/>
              <a:t>rib’),</a:t>
            </a:r>
          </a:p>
          <a:p>
            <a:pPr marL="274320" lvl="1" indent="0">
              <a:buFont typeface="Arial" panose="020B0604020202020204" pitchFamily="34" charset="0"/>
              <a:buNone/>
              <a:defRPr/>
            </a:pPr>
            <a:r>
              <a:rPr lang="ru-RU" i="1" dirty="0"/>
              <a:t>результат (‘</a:t>
            </a:r>
            <a:r>
              <a:rPr lang="en-US" i="1" dirty="0"/>
              <a:t>result’), </a:t>
            </a:r>
            <a:r>
              <a:rPr lang="ru-RU" i="1" dirty="0"/>
              <a:t>рука (‘</a:t>
            </a:r>
            <a:r>
              <a:rPr lang="en-US" i="1" dirty="0"/>
              <a:t>arm’), </a:t>
            </a:r>
            <a:r>
              <a:rPr lang="ru-RU" i="1" dirty="0"/>
              <a:t>челюсть (‘</a:t>
            </a:r>
            <a:r>
              <a:rPr lang="en-US" i="1" dirty="0"/>
              <a:t>jaw’), </a:t>
            </a:r>
            <a:r>
              <a:rPr lang="ru-RU" i="1" dirty="0"/>
              <a:t>шея (‘</a:t>
            </a:r>
            <a:r>
              <a:rPr lang="en-US" i="1" dirty="0"/>
              <a:t>neck’)</a:t>
            </a:r>
            <a:endParaRPr lang="ru-RU" dirty="0"/>
          </a:p>
        </p:txBody>
      </p:sp>
      <p:sp>
        <p:nvSpPr>
          <p:cNvPr id="4" name="Дата 3"/>
          <p:cNvSpPr>
            <a:spLocks noGrp="1"/>
          </p:cNvSpPr>
          <p:nvPr>
            <p:ph type="dt" sz="quarter" idx="4294967295"/>
          </p:nvPr>
        </p:nvSpPr>
        <p:spPr>
          <a:xfrm>
            <a:off x="0" y="6356350"/>
            <a:ext cx="2133600" cy="365125"/>
          </a:xfrm>
        </p:spPr>
        <p:txBody>
          <a:bodyPr/>
          <a:lstStyle/>
          <a:p>
            <a:pPr>
              <a:defRPr/>
            </a:pPr>
            <a:fld id="{DCD1405B-A877-465C-874B-0C4A0DAA3F69}" type="datetime1">
              <a:rPr lang="en-US" altLang="en-US"/>
              <a:pPr>
                <a:defRPr/>
              </a:pPr>
              <a:t>12/19/2018</a:t>
            </a:fld>
            <a:endParaRPr lang="en-US" altLang="en-US" dirty="0"/>
          </a:p>
        </p:txBody>
      </p:sp>
      <p:sp>
        <p:nvSpPr>
          <p:cNvPr id="6"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0"/>
          </p:nvPr>
        </p:nvSpPr>
        <p:spPr/>
        <p:txBody>
          <a:bodyPr>
            <a:normAutofit fontScale="92500"/>
          </a:bodyPr>
          <a:lstStyle/>
          <a:p>
            <a:pPr>
              <a:defRPr/>
            </a:pPr>
            <a:r>
              <a:rPr lang="en-US" sz="3000" b="1" dirty="0" smtClean="0"/>
              <a:t>Corpus </a:t>
            </a:r>
            <a:r>
              <a:rPr lang="en-US" sz="3000" b="1" dirty="0" err="1" smtClean="0"/>
              <a:t>skewness</a:t>
            </a:r>
            <a:endParaRPr lang="en-US" sz="3000" b="1" dirty="0" smtClean="0"/>
          </a:p>
          <a:p>
            <a:pPr>
              <a:defRPr/>
            </a:pPr>
            <a:endParaRPr lang="en-US" sz="3000" b="1" dirty="0"/>
          </a:p>
          <a:p>
            <a:pPr marL="0" indent="0">
              <a:buFont typeface="Arial" panose="020B0604020202020204" pitchFamily="34" charset="0"/>
              <a:buNone/>
              <a:defRPr/>
            </a:pPr>
            <a:r>
              <a:rPr lang="en-US" b="1" i="1" dirty="0" err="1"/>
              <a:t>возглавить</a:t>
            </a:r>
            <a:r>
              <a:rPr lang="en-US" b="1" i="1" dirty="0"/>
              <a:t> </a:t>
            </a:r>
            <a:r>
              <a:rPr lang="en-US" i="1" dirty="0"/>
              <a:t>(‘be head of</a:t>
            </a:r>
            <a:r>
              <a:rPr lang="en-US" i="1" dirty="0" smtClean="0"/>
              <a:t>’) </a:t>
            </a:r>
            <a:r>
              <a:rPr lang="en-US" dirty="0" smtClean="0"/>
              <a:t>threshold=10</a:t>
            </a:r>
            <a:endParaRPr lang="en-US" dirty="0"/>
          </a:p>
          <a:p>
            <a:pPr marL="0" indent="0">
              <a:buFont typeface="Arial" panose="020B0604020202020204" pitchFamily="34" charset="0"/>
              <a:buNone/>
              <a:defRPr/>
            </a:pPr>
            <a:r>
              <a:rPr lang="en-US" b="1" dirty="0"/>
              <a:t>syntax</a:t>
            </a:r>
            <a:r>
              <a:rPr lang="en-US" dirty="0"/>
              <a:t>: </a:t>
            </a:r>
            <a:r>
              <a:rPr lang="ru-RU" i="1" dirty="0"/>
              <a:t>год (‘</a:t>
            </a:r>
            <a:r>
              <a:rPr lang="en-US" i="1" dirty="0"/>
              <a:t>year’), </a:t>
            </a:r>
            <a:r>
              <a:rPr lang="ru-RU" i="1" dirty="0"/>
              <a:t>рейтинг (‘</a:t>
            </a:r>
            <a:r>
              <a:rPr lang="en-US" i="1" dirty="0"/>
              <a:t>rating’), </a:t>
            </a:r>
            <a:r>
              <a:rPr lang="ru-RU" i="1" dirty="0"/>
              <a:t>совет (‘</a:t>
            </a:r>
            <a:r>
              <a:rPr lang="en-US" i="1" dirty="0"/>
              <a:t>council’), </a:t>
            </a:r>
            <a:r>
              <a:rPr lang="ru-RU" i="1" dirty="0"/>
              <a:t>список (‘</a:t>
            </a:r>
            <a:r>
              <a:rPr lang="en-US" i="1" dirty="0"/>
              <a:t>list’)</a:t>
            </a:r>
          </a:p>
          <a:p>
            <a:pPr marL="0" indent="0">
              <a:buFont typeface="Arial" panose="020B0604020202020204" pitchFamily="34" charset="0"/>
              <a:buNone/>
              <a:defRPr/>
            </a:pPr>
            <a:r>
              <a:rPr lang="en-US" b="1" dirty="0"/>
              <a:t>window</a:t>
            </a:r>
            <a:r>
              <a:rPr lang="en-US" dirty="0"/>
              <a:t>: </a:t>
            </a:r>
            <a:r>
              <a:rPr lang="ru-RU" i="1" dirty="0" err="1"/>
              <a:t>александр</a:t>
            </a:r>
            <a:r>
              <a:rPr lang="ru-RU" i="1" dirty="0"/>
              <a:t> (‘</a:t>
            </a:r>
            <a:r>
              <a:rPr lang="en-US" i="1" dirty="0"/>
              <a:t>Alexander’), </a:t>
            </a:r>
            <a:r>
              <a:rPr lang="ru-RU" i="1" dirty="0" err="1"/>
              <a:t>владимир</a:t>
            </a:r>
            <a:r>
              <a:rPr lang="ru-RU" i="1" dirty="0"/>
              <a:t> (‘</a:t>
            </a:r>
            <a:r>
              <a:rPr lang="en-US" i="1" dirty="0"/>
              <a:t>Vladimir’), </a:t>
            </a:r>
            <a:r>
              <a:rPr lang="ru-RU" i="1" dirty="0"/>
              <a:t>год (‘</a:t>
            </a:r>
            <a:r>
              <a:rPr lang="en-US" i="1" dirty="0"/>
              <a:t>year</a:t>
            </a:r>
            <a:r>
              <a:rPr lang="en-US" i="1" dirty="0" smtClean="0"/>
              <a:t>’), </a:t>
            </a:r>
            <a:r>
              <a:rPr lang="ru-RU" i="1" dirty="0" smtClean="0"/>
              <a:t>группа </a:t>
            </a:r>
            <a:r>
              <a:rPr lang="ru-RU" i="1" dirty="0"/>
              <a:t>(‘</a:t>
            </a:r>
            <a:r>
              <a:rPr lang="en-US" i="1" dirty="0"/>
              <a:t>group’), </a:t>
            </a:r>
            <a:r>
              <a:rPr lang="ru-RU" i="1" dirty="0" err="1"/>
              <a:t>дмитрий</a:t>
            </a:r>
            <a:r>
              <a:rPr lang="ru-RU" i="1" dirty="0"/>
              <a:t> (‘</a:t>
            </a:r>
            <a:r>
              <a:rPr lang="en-US" i="1" dirty="0"/>
              <a:t>Dmitry’), </a:t>
            </a:r>
            <a:r>
              <a:rPr lang="ru-RU" i="1" dirty="0"/>
              <a:t>комитет (‘</a:t>
            </a:r>
            <a:r>
              <a:rPr lang="en-US" i="1" dirty="0"/>
              <a:t>committee</a:t>
            </a:r>
            <a:r>
              <a:rPr lang="en-US" i="1" dirty="0" smtClean="0"/>
              <a:t>’), </a:t>
            </a:r>
            <a:r>
              <a:rPr lang="ru-RU" i="1" dirty="0" err="1" smtClean="0"/>
              <a:t>медведев</a:t>
            </a:r>
            <a:r>
              <a:rPr lang="ru-RU" i="1" dirty="0" smtClean="0"/>
              <a:t> </a:t>
            </a:r>
            <a:r>
              <a:rPr lang="ru-RU" i="1" dirty="0"/>
              <a:t>(‘</a:t>
            </a:r>
            <a:r>
              <a:rPr lang="en-US" i="1" dirty="0"/>
              <a:t>Medvedev’), </a:t>
            </a:r>
            <a:r>
              <a:rPr lang="ru-RU" i="1" dirty="0"/>
              <a:t>отделение (‘</a:t>
            </a:r>
            <a:r>
              <a:rPr lang="en-US" i="1" dirty="0"/>
              <a:t>department’), </a:t>
            </a:r>
            <a:r>
              <a:rPr lang="ru-RU" i="1" dirty="0"/>
              <a:t>партия (‘</a:t>
            </a:r>
            <a:r>
              <a:rPr lang="en-US" i="1" dirty="0"/>
              <a:t>party</a:t>
            </a:r>
            <a:r>
              <a:rPr lang="en-US" i="1" dirty="0" smtClean="0"/>
              <a:t>’), </a:t>
            </a:r>
            <a:r>
              <a:rPr lang="ru-RU" i="1" dirty="0" smtClean="0"/>
              <a:t>правительство </a:t>
            </a:r>
            <a:r>
              <a:rPr lang="ru-RU" i="1" dirty="0"/>
              <a:t>(‘</a:t>
            </a:r>
            <a:r>
              <a:rPr lang="en-US" i="1" dirty="0"/>
              <a:t>government’), </a:t>
            </a:r>
            <a:r>
              <a:rPr lang="ru-RU" i="1" dirty="0"/>
              <a:t>президент (‘</a:t>
            </a:r>
            <a:r>
              <a:rPr lang="en-US" i="1" dirty="0"/>
              <a:t>president’), </a:t>
            </a:r>
            <a:r>
              <a:rPr lang="ru-RU" i="1" dirty="0"/>
              <a:t>путин (‘</a:t>
            </a:r>
            <a:r>
              <a:rPr lang="en-US" i="1" dirty="0"/>
              <a:t>Putin</a:t>
            </a:r>
            <a:r>
              <a:rPr lang="en-US" i="1" dirty="0" smtClean="0"/>
              <a:t>’), </a:t>
            </a:r>
            <a:r>
              <a:rPr lang="ru-RU" i="1" dirty="0" smtClean="0"/>
              <a:t>рейтинг </a:t>
            </a:r>
            <a:r>
              <a:rPr lang="ru-RU" i="1" dirty="0"/>
              <a:t>(‘</a:t>
            </a:r>
            <a:r>
              <a:rPr lang="en-US" i="1" dirty="0"/>
              <a:t>rating’), </a:t>
            </a:r>
            <a:r>
              <a:rPr lang="ru-RU" i="1" dirty="0"/>
              <a:t>руководитель (‘</a:t>
            </a:r>
            <a:r>
              <a:rPr lang="en-US" i="1" dirty="0"/>
              <a:t>leader’), </a:t>
            </a:r>
            <a:r>
              <a:rPr lang="ru-RU" i="1" dirty="0" err="1"/>
              <a:t>сергей</a:t>
            </a:r>
            <a:r>
              <a:rPr lang="ru-RU" i="1" dirty="0"/>
              <a:t> (‘</a:t>
            </a:r>
            <a:r>
              <a:rPr lang="en-US" i="1" dirty="0" err="1"/>
              <a:t>Sergej</a:t>
            </a:r>
            <a:r>
              <a:rPr lang="en-US" i="1" dirty="0" smtClean="0"/>
              <a:t>’), </a:t>
            </a:r>
            <a:r>
              <a:rPr lang="ru-RU" i="1" dirty="0" smtClean="0"/>
              <a:t>совет </a:t>
            </a:r>
            <a:r>
              <a:rPr lang="ru-RU" i="1" dirty="0"/>
              <a:t>(‘</a:t>
            </a:r>
            <a:r>
              <a:rPr lang="en-US" i="1" dirty="0"/>
              <a:t>council’), </a:t>
            </a:r>
            <a:r>
              <a:rPr lang="ru-RU" i="1" dirty="0"/>
              <a:t>список (‘</a:t>
            </a:r>
            <a:r>
              <a:rPr lang="en-US" i="1" dirty="0"/>
              <a:t>list’), </a:t>
            </a:r>
            <a:r>
              <a:rPr lang="ru-RU" i="1" dirty="0"/>
              <a:t>управление (‘</a:t>
            </a:r>
            <a:r>
              <a:rPr lang="en-US" i="1" dirty="0"/>
              <a:t>board’), </a:t>
            </a:r>
            <a:r>
              <a:rPr lang="ru-RU" i="1" dirty="0"/>
              <a:t>человек (‘</a:t>
            </a:r>
            <a:r>
              <a:rPr lang="en-US" i="1" dirty="0"/>
              <a:t>man</a:t>
            </a:r>
            <a:r>
              <a:rPr lang="en-US" i="1" dirty="0" smtClean="0"/>
              <a:t>’)</a:t>
            </a:r>
          </a:p>
          <a:p>
            <a:pPr>
              <a:defRPr/>
            </a:pPr>
            <a:endParaRPr lang="en-US" dirty="0"/>
          </a:p>
          <a:p>
            <a:pPr>
              <a:defRPr/>
            </a:pPr>
            <a:endParaRPr lang="ru-RU" dirty="0"/>
          </a:p>
        </p:txBody>
      </p:sp>
      <p:sp>
        <p:nvSpPr>
          <p:cNvPr id="4" name="Дата 3"/>
          <p:cNvSpPr>
            <a:spLocks noGrp="1"/>
          </p:cNvSpPr>
          <p:nvPr>
            <p:ph type="dt" sz="quarter" idx="4294967295"/>
          </p:nvPr>
        </p:nvSpPr>
        <p:spPr>
          <a:xfrm>
            <a:off x="0" y="6356350"/>
            <a:ext cx="2133600" cy="365125"/>
          </a:xfrm>
        </p:spPr>
        <p:txBody>
          <a:bodyPr/>
          <a:lstStyle/>
          <a:p>
            <a:pPr>
              <a:defRPr/>
            </a:pPr>
            <a:fld id="{22545091-FA21-4762-A580-8D49F20B8E7D}" type="datetime1">
              <a:rPr lang="en-US" altLang="en-US"/>
              <a:pPr>
                <a:defRPr/>
              </a:pPr>
              <a:t>12/19/2018</a:t>
            </a:fld>
            <a:endParaRPr lang="en-US" altLang="en-US"/>
          </a:p>
        </p:txBody>
      </p:sp>
      <p:sp>
        <p:nvSpPr>
          <p:cNvPr id="6"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0"/>
          </p:nvPr>
        </p:nvSpPr>
        <p:spPr/>
        <p:txBody>
          <a:bodyPr/>
          <a:lstStyle/>
          <a:p>
            <a:pPr>
              <a:defRPr/>
            </a:pPr>
            <a:r>
              <a:rPr lang="en-US" sz="2800" b="1" dirty="0" smtClean="0"/>
              <a:t>Preposition-like constructions with noun</a:t>
            </a:r>
            <a:endParaRPr lang="ru-RU" sz="2800" b="1" dirty="0"/>
          </a:p>
          <a:p>
            <a:pPr marL="0" indent="0">
              <a:buFont typeface="Arial" panose="020B0604020202020204" pitchFamily="34" charset="0"/>
              <a:buNone/>
              <a:defRPr/>
            </a:pPr>
            <a:endParaRPr lang="en-US" b="1" i="1" dirty="0" smtClean="0"/>
          </a:p>
          <a:p>
            <a:pPr marL="0" indent="0">
              <a:buFont typeface="Arial" panose="020B0604020202020204" pitchFamily="34" charset="0"/>
              <a:buNone/>
              <a:defRPr/>
            </a:pPr>
            <a:r>
              <a:rPr lang="ru-RU" b="1" i="1" dirty="0" smtClean="0"/>
              <a:t>следить </a:t>
            </a:r>
            <a:r>
              <a:rPr lang="ru-RU" i="1" dirty="0"/>
              <a:t>(‘</a:t>
            </a:r>
            <a:r>
              <a:rPr lang="en-US" i="1" dirty="0"/>
              <a:t>follow’) </a:t>
            </a:r>
            <a:r>
              <a:rPr lang="en-US" dirty="0" smtClean="0"/>
              <a:t>threshold=5</a:t>
            </a:r>
            <a:endParaRPr lang="en-US" dirty="0"/>
          </a:p>
          <a:p>
            <a:pPr marL="0" indent="0">
              <a:buFont typeface="Arial" panose="020B0604020202020204" pitchFamily="34" charset="0"/>
              <a:buNone/>
              <a:defRPr/>
            </a:pPr>
            <a:r>
              <a:rPr lang="en-US" b="1" dirty="0"/>
              <a:t>syntax</a:t>
            </a:r>
            <a:r>
              <a:rPr lang="en-US" dirty="0"/>
              <a:t>: </a:t>
            </a:r>
            <a:r>
              <a:rPr lang="ru-RU" i="1" dirty="0"/>
              <a:t>ход (‘</a:t>
            </a:r>
            <a:r>
              <a:rPr lang="en-US" i="1" dirty="0"/>
              <a:t>progress’)</a:t>
            </a:r>
          </a:p>
          <a:p>
            <a:pPr marL="0" indent="0">
              <a:buFont typeface="Arial" panose="020B0604020202020204" pitchFamily="34" charset="0"/>
              <a:buNone/>
              <a:defRPr/>
            </a:pPr>
            <a:r>
              <a:rPr lang="en-US" b="1" dirty="0"/>
              <a:t>window</a:t>
            </a:r>
            <a:r>
              <a:rPr lang="en-US" dirty="0"/>
              <a:t>: </a:t>
            </a:r>
            <a:r>
              <a:rPr lang="ru-RU" i="1" dirty="0"/>
              <a:t>ход (‘</a:t>
            </a:r>
            <a:r>
              <a:rPr lang="en-US" i="1" dirty="0"/>
              <a:t>progress’), </a:t>
            </a:r>
            <a:r>
              <a:rPr lang="ru-RU" i="1" dirty="0"/>
              <a:t>голосование (‘</a:t>
            </a:r>
            <a:r>
              <a:rPr lang="en-US" i="1" dirty="0"/>
              <a:t>voting’)</a:t>
            </a:r>
            <a:endParaRPr lang="ru-RU" dirty="0"/>
          </a:p>
          <a:p>
            <a:pPr>
              <a:defRPr/>
            </a:pPr>
            <a:endParaRPr lang="ru-RU" dirty="0"/>
          </a:p>
        </p:txBody>
      </p:sp>
      <p:sp>
        <p:nvSpPr>
          <p:cNvPr id="4" name="Дата 3"/>
          <p:cNvSpPr>
            <a:spLocks noGrp="1"/>
          </p:cNvSpPr>
          <p:nvPr>
            <p:ph type="dt" sz="quarter" idx="4294967295"/>
          </p:nvPr>
        </p:nvSpPr>
        <p:spPr>
          <a:xfrm>
            <a:off x="0" y="6356350"/>
            <a:ext cx="2133600" cy="365125"/>
          </a:xfrm>
        </p:spPr>
        <p:txBody>
          <a:bodyPr/>
          <a:lstStyle/>
          <a:p>
            <a:pPr>
              <a:defRPr/>
            </a:pPr>
            <a:fld id="{F30D142B-394B-4BB9-B1D5-F4EC0DBF9D00}" type="datetime1">
              <a:rPr lang="en-US" altLang="en-US"/>
              <a:pPr>
                <a:defRPr/>
              </a:pPr>
              <a:t>12/19/2018</a:t>
            </a:fld>
            <a:endParaRPr lang="en-US" altLang="en-US"/>
          </a:p>
        </p:txBody>
      </p:sp>
      <p:pic>
        <p:nvPicPr>
          <p:cNvPr id="972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5229225"/>
            <a:ext cx="8101012" cy="80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
          <p:cNvSpPr txBox="1">
            <a:spLocks noChangeArrowheads="1"/>
          </p:cNvSpPr>
          <p:nvPr/>
        </p:nvSpPr>
        <p:spPr bwMode="auto">
          <a:xfrm>
            <a:off x="1691681" y="39986"/>
            <a:ext cx="7219282" cy="954107"/>
          </a:xfrm>
          <a:prstGeom prst="rect">
            <a:avLst/>
          </a:prstGeom>
          <a:extLst/>
        </p:spPr>
        <p:txBody>
          <a:bodyPr wrap="square">
            <a:spAutoFit/>
          </a:bodyPr>
          <a:lstStyle>
            <a:defPPr>
              <a:defRPr lang="ru-RU"/>
            </a:defPPr>
            <a:lvl1pPr>
              <a:defRPr sz="3600">
                <a:solidFill>
                  <a:prstClr val="black"/>
                </a:solidFill>
                <a:effectLst>
                  <a:outerShdw blurRad="38100" dist="38100" dir="2700000" algn="tl">
                    <a:srgbClr val="000000">
                      <a:alpha val="43137"/>
                    </a:srgbClr>
                  </a:outerShdw>
                </a:effectLst>
                <a:latin typeface="Times New Roman" panose="02020603050405020304" pitchFamily="18" charset="0"/>
                <a:ea typeface="+mj-ea"/>
                <a:cs typeface="+mj-cs"/>
              </a:defRPr>
            </a:lvl1pPr>
          </a:lstStyle>
          <a:p>
            <a:pPr>
              <a:defRPr/>
            </a:pPr>
            <a:r>
              <a:rPr lang="ru-RU" altLang="en-US" sz="2800" dirty="0"/>
              <a:t>Методы выделения </a:t>
            </a:r>
            <a:r>
              <a:rPr lang="ru-RU" altLang="en-US" sz="2800" dirty="0" err="1" smtClean="0"/>
              <a:t>коллокаций</a:t>
            </a:r>
            <a:endParaRPr lang="ru-RU" altLang="en-US" sz="2800" dirty="0" smtClean="0"/>
          </a:p>
          <a:p>
            <a:pPr>
              <a:defRPr/>
            </a:pPr>
            <a:r>
              <a:rPr lang="ru-RU" altLang="en-US" sz="2800" dirty="0" smtClean="0"/>
              <a:t>Синтаксический </a:t>
            </a:r>
            <a:r>
              <a:rPr lang="en-US" altLang="en-US" sz="2800" dirty="0" smtClean="0"/>
              <a:t>vs.</a:t>
            </a:r>
            <a:r>
              <a:rPr lang="ru-RU" altLang="en-US" sz="2800" dirty="0" smtClean="0"/>
              <a:t> морфологический фильтр</a:t>
            </a:r>
            <a:endParaRPr lang="en-US" altLang="en-US" sz="2800" dirty="0" smtClean="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HS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Другая 1">
      <a:majorFont>
        <a:latin typeface="Calibri"/>
        <a:ea typeface=""/>
        <a:cs typeface=""/>
      </a:majorFont>
      <a:minorFont>
        <a:latin typeface="Calibr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SE" id="{DB3CA70F-6CE1-4A9C-8E03-277B75C94914}" vid="{26EE47CF-F837-4714-BE4C-2DAB0079CF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a6ce5c68-5ef3-4630-a36d-de452f974331" Revision="1" Stencil="System.MyShapes" StencilVersion="1.0"/>
</Control>
</file>

<file path=customXml/itemProps1.xml><?xml version="1.0" encoding="utf-8"?>
<ds:datastoreItem xmlns:ds="http://schemas.openxmlformats.org/officeDocument/2006/customXml" ds:itemID="{4EB21CFC-7D0F-47D6-ADC9-0F3DCF034D5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2788</TotalTime>
  <Words>5110</Words>
  <Application>Microsoft Office PowerPoint</Application>
  <PresentationFormat>On-screen Show (4:3)</PresentationFormat>
  <Paragraphs>1578</Paragraphs>
  <Slides>115</Slides>
  <Notes>5</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115</vt:i4>
      </vt:variant>
    </vt:vector>
  </HeadingPairs>
  <TitlesOfParts>
    <vt:vector size="133" baseType="lpstr">
      <vt:lpstr>Arial</vt:lpstr>
      <vt:lpstr>Calibri</vt:lpstr>
      <vt:lpstr>Cambria Math</vt:lpstr>
      <vt:lpstr>Helvetica Neue</vt:lpstr>
      <vt:lpstr>Lucida Grande</vt:lpstr>
      <vt:lpstr>Marij</vt:lpstr>
      <vt:lpstr>MS Mincho</vt:lpstr>
      <vt:lpstr>Palatino Linotype</vt:lpstr>
      <vt:lpstr>Sans-PS</vt:lpstr>
      <vt:lpstr>Symbol</vt:lpstr>
      <vt:lpstr>Times New Roman</vt:lpstr>
      <vt:lpstr>Times;Times New Roman</vt:lpstr>
      <vt:lpstr>TimesNewRomanPSMT</vt:lpstr>
      <vt:lpstr>Verdana</vt:lpstr>
      <vt:lpstr>Wingdings</vt:lpstr>
      <vt:lpstr>HSE</vt:lpstr>
      <vt:lpstr>Document</vt:lpstr>
      <vt:lpstr>Picture</vt:lpstr>
      <vt:lpstr>PowerPoint Presentation</vt:lpstr>
      <vt:lpstr>План</vt:lpstr>
      <vt:lpstr>Коллокации</vt:lpstr>
      <vt:lpstr>Коллокации</vt:lpstr>
      <vt:lpstr>Коллокации: ориентация на значение </vt:lpstr>
      <vt:lpstr>Коллокации: ориентация на значение </vt:lpstr>
      <vt:lpstr>Коллокации: ориентация на значение </vt:lpstr>
      <vt:lpstr>Коллокации: ориентация на значение </vt:lpstr>
      <vt:lpstr>Коллокации: ориентация на значение</vt:lpstr>
      <vt:lpstr>Коллокации: ориентация на значение </vt:lpstr>
      <vt:lpstr>Коллокации: ориентация на значение </vt:lpstr>
      <vt:lpstr>Коллокации </vt:lpstr>
      <vt:lpstr>2. Коллокации:  ориентация на статистику </vt:lpstr>
      <vt:lpstr>Что ищем?</vt:lpstr>
      <vt:lpstr>Коллокации 2. Ориентация на статистику </vt:lpstr>
      <vt:lpstr>2. Коллокации:  ориентация на статистику </vt:lpstr>
      <vt:lpstr>Коллокации Что ищем?</vt:lpstr>
      <vt:lpstr>Методы выделения коллокаций</vt:lpstr>
      <vt:lpstr>Методы выделения коллокаций</vt:lpstr>
      <vt:lpstr>Сочетание словоформ или лексем? </vt:lpstr>
      <vt:lpstr>PowerPoint Presentation</vt:lpstr>
      <vt:lpstr>PowerPoint Presentation</vt:lpstr>
      <vt:lpstr>PowerPoint Presentation</vt:lpstr>
      <vt:lpstr>PowerPoint Presentation</vt:lpstr>
      <vt:lpstr>PowerPoint Presentation</vt:lpstr>
      <vt:lpstr>PowerPoint Presentation</vt:lpstr>
      <vt:lpstr>Какое расстояние рассматривать?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Пример</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Результаты для глагола «говорить» (левый контекст) (модель Adv+V), отсортированных по мере MI</vt:lpstr>
      <vt:lpstr>PowerPoint Presentation</vt:lpstr>
      <vt:lpstr>PowerPoint Presentation</vt:lpstr>
      <vt:lpstr>PowerPoint Presentation</vt:lpstr>
      <vt:lpstr>Кто кандидат?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Лексико-синтаксические шаблоны Sketch Engine</vt:lpstr>
      <vt:lpstr>Лексико-синтаксические шаблоны Sketch Engine</vt:lpstr>
      <vt:lpstr>Обобщения Вопрос 1. Другие задачи?</vt:lpstr>
      <vt:lpstr>Обобщения Вопрос 1. Другие задачи?</vt:lpstr>
      <vt:lpstr>Обобщения Вопрос 1. Другие задачи?  </vt:lpstr>
      <vt:lpstr>Обобщения Вопрос 2.  Какие параметры условий можно менять? </vt:lpstr>
      <vt:lpstr>Обобщения Вопрос 2.  Какие параметры условий можно менять?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АВТОМАТИЧЕСКОЕ ИЗВЛЕЧЕНИЕ  ЛЕКСИКО-СЕМАНТИЧЕСКИХ СВЯЗЕЙ ИЗ КОРПУСА ТЕКСТОВ С ПОМОЩЬЮ АНАЛИЗА КОЛЛОКАЦИЙ</dc:title>
  <dc:creator>Sveta</dc:creator>
  <cp:lastModifiedBy>Дмитрий Горшков</cp:lastModifiedBy>
  <cp:revision>141</cp:revision>
  <dcterms:modified xsi:type="dcterms:W3CDTF">2018-12-19T19:03:16Z</dcterms:modified>
</cp:coreProperties>
</file>