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  <p:sldMasterId id="2147483660" r:id="rId4"/>
    <p:sldMasterId id="2147483666" r:id="rId5"/>
  </p:sldMasterIdLst>
  <p:notesMasterIdLst>
    <p:notesMasterId r:id="rId57"/>
  </p:notesMasterIdLst>
  <p:sldIdLst>
    <p:sldId id="341" r:id="rId6"/>
    <p:sldId id="427" r:id="rId7"/>
    <p:sldId id="426" r:id="rId8"/>
    <p:sldId id="439" r:id="rId9"/>
    <p:sldId id="425" r:id="rId10"/>
    <p:sldId id="417" r:id="rId11"/>
    <p:sldId id="420" r:id="rId12"/>
    <p:sldId id="421" r:id="rId13"/>
    <p:sldId id="346" r:id="rId14"/>
    <p:sldId id="380" r:id="rId15"/>
    <p:sldId id="381" r:id="rId16"/>
    <p:sldId id="297" r:id="rId17"/>
    <p:sldId id="298" r:id="rId18"/>
    <p:sldId id="299" r:id="rId19"/>
    <p:sldId id="360" r:id="rId20"/>
    <p:sldId id="361" r:id="rId21"/>
    <p:sldId id="362" r:id="rId22"/>
    <p:sldId id="363" r:id="rId23"/>
    <p:sldId id="364" r:id="rId24"/>
    <p:sldId id="429" r:id="rId25"/>
    <p:sldId id="430" r:id="rId26"/>
    <p:sldId id="431" r:id="rId27"/>
    <p:sldId id="432" r:id="rId28"/>
    <p:sldId id="433" r:id="rId29"/>
    <p:sldId id="435" r:id="rId30"/>
    <p:sldId id="436" r:id="rId31"/>
    <p:sldId id="428" r:id="rId32"/>
    <p:sldId id="301" r:id="rId33"/>
    <p:sldId id="440" r:id="rId34"/>
    <p:sldId id="305" r:id="rId35"/>
    <p:sldId id="306" r:id="rId36"/>
    <p:sldId id="373" r:id="rId37"/>
    <p:sldId id="331" r:id="rId38"/>
    <p:sldId id="441" r:id="rId39"/>
    <p:sldId id="444" r:id="rId40"/>
    <p:sldId id="442" r:id="rId41"/>
    <p:sldId id="443" r:id="rId42"/>
    <p:sldId id="375" r:id="rId43"/>
    <p:sldId id="437" r:id="rId44"/>
    <p:sldId id="376" r:id="rId45"/>
    <p:sldId id="377" r:id="rId46"/>
    <p:sldId id="338" r:id="rId47"/>
    <p:sldId id="333" r:id="rId48"/>
    <p:sldId id="334" r:id="rId49"/>
    <p:sldId id="335" r:id="rId50"/>
    <p:sldId id="382" r:id="rId51"/>
    <p:sldId id="383" r:id="rId52"/>
    <p:sldId id="336" r:id="rId53"/>
    <p:sldId id="337" r:id="rId54"/>
    <p:sldId id="374" r:id="rId55"/>
    <p:sldId id="438" r:id="rId5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2" autoAdjust="0"/>
    <p:restoredTop sz="94590" autoAdjust="0"/>
  </p:normalViewPr>
  <p:slideViewPr>
    <p:cSldViewPr>
      <p:cViewPr varScale="1">
        <p:scale>
          <a:sx n="124" d="100"/>
          <a:sy n="124" d="100"/>
        </p:scale>
        <p:origin x="122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presProps" Target="presProps.xml"/><Relationship Id="rId5" Type="http://schemas.openxmlformats.org/officeDocument/2006/relationships/slideMaster" Target="slideMasters/slideMaster3.xml"/><Relationship Id="rId61" Type="http://schemas.openxmlformats.org/officeDocument/2006/relationships/tableStyles" Target="tableStyles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viewProps" Target="view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2EC4F-FEC7-4560-8100-DF041C04736D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D4B5DF-236E-4307-843C-4582E59FF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85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72B07E-0D7E-434D-8BA2-7A4C04E28B61}" type="slidenum">
              <a:rPr lang="en-US"/>
              <a:pPr/>
              <a:t>15</a:t>
            </a:fld>
            <a:endParaRPr lang="en-US"/>
          </a:p>
        </p:txBody>
      </p:sp>
      <p:sp>
        <p:nvSpPr>
          <p:cNvPr id="129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9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25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B2632C3-FB9D-48F6-A76D-2352AA6B7BC0}" type="slidenum">
              <a:rPr lang="en-US" altLang="en-US">
                <a:latin typeface="Calibri" panose="020F0502020204030204" pitchFamily="34" charset="0"/>
              </a:rPr>
              <a:pPr eaLnBrk="1" hangingPunct="1"/>
              <a:t>38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823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B2632C3-FB9D-48F6-A76D-2352AA6B7BC0}" type="slidenum">
              <a:rPr lang="en-US" altLang="en-US">
                <a:latin typeface="Calibri" panose="020F0502020204030204" pitchFamily="34" charset="0"/>
              </a:rPr>
              <a:pPr eaLnBrk="1" hangingPunct="1"/>
              <a:t>39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743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A22DCC1-CCF7-4172-89E5-4312EDD96D9B}" type="slidenum">
              <a:rPr lang="en-US" altLang="en-US">
                <a:latin typeface="Calibri" panose="020F0502020204030204" pitchFamily="34" charset="0"/>
              </a:rPr>
              <a:pPr eaLnBrk="1" hangingPunct="1"/>
              <a:t>41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072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D56119-FEB9-024C-9E26-A8022B3BE3D9}" type="slidenum">
              <a:rPr lang="en-US"/>
              <a:pPr/>
              <a:t>16</a:t>
            </a:fld>
            <a:endParaRPr lang="en-US"/>
          </a:p>
        </p:txBody>
      </p:sp>
      <p:sp>
        <p:nvSpPr>
          <p:cNvPr id="130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0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401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E818B4-D967-AC4C-88FB-62E5C1B8A753}" type="slidenum">
              <a:rPr lang="en-US"/>
              <a:pPr/>
              <a:t>17</a:t>
            </a:fld>
            <a:endParaRPr lang="en-US"/>
          </a:p>
        </p:txBody>
      </p:sp>
      <p:sp>
        <p:nvSpPr>
          <p:cNvPr id="130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0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480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995F13-1BAC-BB4C-929E-4FBD8DAD4B57}" type="slidenum">
              <a:rPr lang="en-US"/>
              <a:pPr/>
              <a:t>18</a:t>
            </a:fld>
            <a:endParaRPr lang="en-US"/>
          </a:p>
        </p:txBody>
      </p:sp>
      <p:sp>
        <p:nvSpPr>
          <p:cNvPr id="130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0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726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B6FC21-9A06-8140-9F2F-1D2CE90C0E89}" type="slidenum">
              <a:rPr lang="en-US"/>
              <a:pPr/>
              <a:t>19</a:t>
            </a:fld>
            <a:endParaRPr lang="en-US"/>
          </a:p>
        </p:txBody>
      </p:sp>
      <p:sp>
        <p:nvSpPr>
          <p:cNvPr id="130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0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32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995F13-1BAC-BB4C-929E-4FBD8DAD4B57}" type="slidenum">
              <a:rPr lang="en-US"/>
              <a:pPr/>
              <a:t>27</a:t>
            </a:fld>
            <a:endParaRPr lang="en-US"/>
          </a:p>
        </p:txBody>
      </p:sp>
      <p:sp>
        <p:nvSpPr>
          <p:cNvPr id="130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0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4347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365CF89-CC75-452A-AD10-570F1340C78E}" type="slidenum">
              <a:rPr lang="en-US" altLang="en-US">
                <a:latin typeface="Calibri" panose="020F0502020204030204" pitchFamily="34" charset="0"/>
              </a:rPr>
              <a:pPr eaLnBrk="1" hangingPunct="1"/>
              <a:t>31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316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365CF89-CC75-452A-AD10-570F1340C78E}" type="slidenum">
              <a:rPr lang="en-US" altLang="en-US">
                <a:latin typeface="Calibri" panose="020F0502020204030204" pitchFamily="34" charset="0"/>
              </a:rPr>
              <a:pPr eaLnBrk="1" hangingPunct="1"/>
              <a:t>32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3090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365CF89-CC75-452A-AD10-570F1340C78E}" type="slidenum">
              <a:rPr lang="en-US" altLang="en-US">
                <a:latin typeface="Calibri" panose="020F0502020204030204" pitchFamily="34" charset="0"/>
              </a:rPr>
              <a:pPr eaLnBrk="1" hangingPunct="1"/>
              <a:t>33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923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2.xml"/><Relationship Id="rId1" Type="http://schemas.openxmlformats.org/officeDocument/2006/relationships/customXml" Target="../../customXml/item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2.xml"/><Relationship Id="rId1" Type="http://schemas.openxmlformats.org/officeDocument/2006/relationships/customXml" Target="../../customXml/item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23EC-5F07-46E4-BE55-B295B81610EC}" type="datetime1">
              <a:rPr lang="ru-RU" smtClean="0"/>
              <a:t>19.12.2018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Компьютерная лингвисткиа. С.Ю.Толдова, Е.Мещерякова, 2018. ВШЭ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835A1-215F-43A1-8796-0F93B25450B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5D001-3BB1-445D-BCD7-BE549889E0E8}" type="datetime1">
              <a:rPr lang="ru-RU" smtClean="0"/>
              <a:t>19.12.2018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Компьютерная лингвисткиа. С.Ю.Толдова, Е.Мещерякова, 2018. ВШЭ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835A1-215F-43A1-8796-0F93B25450B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243F-83F1-491C-AEAD-1433F84F379D}" type="datetime1">
              <a:rPr lang="ru-RU" smtClean="0"/>
              <a:t>19.12.2018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Компьютерная лингвисткиа. С.Ю.Толдова, Е.Мещерякова, 2018. ВШЭ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835A1-215F-43A1-8796-0F93B25450B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0374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2_20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Группа 2"/>
          <p:cNvGrpSpPr/>
          <p:nvPr userDrawn="1">
            <p:custDataLst>
              <p:custData r:id="rId1"/>
            </p:custDataLst>
          </p:nvPr>
        </p:nvGrpSpPr>
        <p:grpSpPr>
          <a:xfrm>
            <a:off x="-93509" y="0"/>
            <a:ext cx="9259580" cy="6898709"/>
            <a:chOff x="12822" y="-87587"/>
            <a:chExt cx="9357337" cy="6921031"/>
          </a:xfrm>
        </p:grpSpPr>
        <p:grpSp>
          <p:nvGrpSpPr>
            <p:cNvPr id="21" name="Группа 3"/>
            <p:cNvGrpSpPr/>
            <p:nvPr/>
          </p:nvGrpSpPr>
          <p:grpSpPr>
            <a:xfrm>
              <a:off x="12822" y="-87587"/>
              <a:ext cx="9357337" cy="6921031"/>
              <a:chOff x="12822" y="-87587"/>
              <a:chExt cx="9357337" cy="6921031"/>
            </a:xfrm>
          </p:grpSpPr>
          <p:pic>
            <p:nvPicPr>
              <p:cNvPr id="23" name="Picture 2" descr="http://www.hse.ru/pubs/lib/data/access/ram/ticket/79/144196565691ca43a1b8670fb6a227fde3c5e8e9a0/cached-thumb-img.29274.0.252964193739569.jpg"/>
              <p:cNvPicPr>
                <a:picLocks noChangeAspect="1" noChangeArrowheads="1"/>
              </p:cNvPicPr>
              <p:nvPr/>
            </p:nvPicPr>
            <p:blipFill rotWithShape="1">
              <a:blip r:embed="rId3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1500"/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9214"/>
              <a:stretch/>
            </p:blipFill>
            <p:spPr bwMode="auto">
              <a:xfrm>
                <a:off x="121857" y="-87587"/>
                <a:ext cx="9248302" cy="11775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24" name="Прямая соединительная линия 6"/>
              <p:cNvCxnSpPr/>
              <p:nvPr/>
            </p:nvCxnSpPr>
            <p:spPr>
              <a:xfrm>
                <a:off x="120829" y="1089919"/>
                <a:ext cx="9241564" cy="24540"/>
              </a:xfrm>
              <a:prstGeom prst="line">
                <a:avLst/>
              </a:prstGeom>
              <a:ln w="762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5" name="Группа 7"/>
              <p:cNvGrpSpPr/>
              <p:nvPr/>
            </p:nvGrpSpPr>
            <p:grpSpPr>
              <a:xfrm>
                <a:off x="12822" y="6189119"/>
                <a:ext cx="8470630" cy="644325"/>
                <a:chOff x="12822" y="6189119"/>
                <a:chExt cx="8470630" cy="644325"/>
              </a:xfrm>
            </p:grpSpPr>
            <p:sp>
              <p:nvSpPr>
                <p:cNvPr id="26" name="Прямоугольник 8"/>
                <p:cNvSpPr/>
                <p:nvPr/>
              </p:nvSpPr>
              <p:spPr>
                <a:xfrm>
                  <a:off x="99519" y="6306570"/>
                  <a:ext cx="7316316" cy="526874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75000">
                      <a:srgbClr val="DDDDDD"/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135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27" name="Прямоугольник 9"/>
                <p:cNvSpPr/>
                <p:nvPr/>
              </p:nvSpPr>
              <p:spPr>
                <a:xfrm>
                  <a:off x="12822" y="6279446"/>
                  <a:ext cx="5279258" cy="25473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ru-RU" sz="1050" kern="0" dirty="0" smtClean="0">
                      <a:ln w="6350">
                        <a:solidFill>
                          <a:prstClr val="black"/>
                        </a:solidFill>
                      </a:ln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lang="ru-RU" sz="1050" kern="0" dirty="0">
                    <a:ln w="6350">
                      <a:solidFill>
                        <a:prstClr val="black"/>
                      </a:solidFill>
                    </a:ln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28" name="Picture 6" descr="http://www.hse.ru/data/2012/01/19/1263884310/logo_%D1%81_hse_black_e.png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21013"/>
                <a:stretch/>
              </p:blipFill>
              <p:spPr bwMode="auto">
                <a:xfrm>
                  <a:off x="7860925" y="6189119"/>
                  <a:ext cx="622527" cy="63369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pic>
          <p:nvPicPr>
            <p:cNvPr id="22" name="Рисунок 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553" y="-39654"/>
              <a:ext cx="1627684" cy="1096196"/>
            </a:xfrm>
            <a:prstGeom prst="rect">
              <a:avLst/>
            </a:prstGeom>
          </p:spPr>
        </p:pic>
      </p:grpSp>
      <p:sp>
        <p:nvSpPr>
          <p:cNvPr id="29" name="Прямоугольник 17"/>
          <p:cNvSpPr/>
          <p:nvPr userDrawn="1"/>
        </p:nvSpPr>
        <p:spPr>
          <a:xfrm>
            <a:off x="467544" y="6381328"/>
            <a:ext cx="5265404" cy="41549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ru-RU" sz="1050" kern="0" dirty="0">
                <a:ln w="3175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Высшая Школа Экономики, Москва, </a:t>
            </a:r>
            <a:r>
              <a:rPr lang="ru-RU" sz="1050" kern="0" dirty="0" smtClean="0">
                <a:ln w="3175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2018. </a:t>
            </a:r>
          </a:p>
          <a:p>
            <a:pPr algn="ctr"/>
            <a:r>
              <a:rPr lang="ru-RU" sz="1050" kern="0" dirty="0" smtClean="0">
                <a:ln w="3175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С.Ю</a:t>
            </a:r>
            <a:r>
              <a:rPr lang="ru-RU" sz="1050" kern="0" dirty="0">
                <a:ln w="3175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050" kern="0" dirty="0" err="1" smtClean="0">
                <a:ln w="3175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Толдова</a:t>
            </a:r>
            <a:r>
              <a:rPr lang="ru-RU" sz="1050" kern="0" dirty="0" smtClean="0">
                <a:ln w="3175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050" kern="0" dirty="0" err="1" smtClean="0">
                <a:ln w="3175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М.Нефедов</a:t>
            </a:r>
            <a:r>
              <a:rPr lang="ru-RU" sz="1050" kern="0" dirty="0" smtClean="0">
                <a:ln w="3175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050" kern="0" dirty="0">
                <a:ln w="3175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Компьютерная лингвистика </a:t>
            </a:r>
            <a:r>
              <a:rPr lang="ru-RU" sz="1050" kern="0" dirty="0">
                <a:ln w="6350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</a:p>
        </p:txBody>
      </p:sp>
      <p:sp>
        <p:nvSpPr>
          <p:cNvPr id="30" name="Content Placeholder 29"/>
          <p:cNvSpPr>
            <a:spLocks noGrp="1"/>
          </p:cNvSpPr>
          <p:nvPr>
            <p:ph sz="quarter" idx="10"/>
          </p:nvPr>
        </p:nvSpPr>
        <p:spPr>
          <a:xfrm>
            <a:off x="539750" y="1341438"/>
            <a:ext cx="7993063" cy="460851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394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 userDrawn="1"/>
        </p:nvGrpSpPr>
        <p:grpSpPr>
          <a:xfrm>
            <a:off x="-107895" y="-40709"/>
            <a:ext cx="9259580" cy="6898709"/>
            <a:chOff x="12822" y="-87587"/>
            <a:chExt cx="9357337" cy="6921031"/>
          </a:xfrm>
        </p:grpSpPr>
        <p:grpSp>
          <p:nvGrpSpPr>
            <p:cNvPr id="4" name="Группа 3"/>
            <p:cNvGrpSpPr/>
            <p:nvPr/>
          </p:nvGrpSpPr>
          <p:grpSpPr>
            <a:xfrm>
              <a:off x="12822" y="-87587"/>
              <a:ext cx="9357337" cy="6921031"/>
              <a:chOff x="12822" y="-87587"/>
              <a:chExt cx="9357337" cy="6921031"/>
            </a:xfrm>
          </p:grpSpPr>
          <p:pic>
            <p:nvPicPr>
              <p:cNvPr id="6" name="Picture 2" descr="http://www.hse.ru/pubs/lib/data/access/ram/ticket/79/144196565691ca43a1b8670fb6a227fde3c5e8e9a0/cached-thumb-img.29274.0.252964193739569.jp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colorTemperature colorTemp="1500"/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9214"/>
              <a:stretch/>
            </p:blipFill>
            <p:spPr bwMode="auto">
              <a:xfrm>
                <a:off x="121857" y="-87587"/>
                <a:ext cx="9248302" cy="11775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7" name="Прямая соединительная линия 6"/>
              <p:cNvCxnSpPr/>
              <p:nvPr/>
            </p:nvCxnSpPr>
            <p:spPr>
              <a:xfrm>
                <a:off x="120829" y="1089919"/>
                <a:ext cx="9241564" cy="24540"/>
              </a:xfrm>
              <a:prstGeom prst="line">
                <a:avLst/>
              </a:prstGeom>
              <a:ln w="762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8" name="Группа 7"/>
              <p:cNvGrpSpPr/>
              <p:nvPr/>
            </p:nvGrpSpPr>
            <p:grpSpPr>
              <a:xfrm>
                <a:off x="12822" y="6189119"/>
                <a:ext cx="8470630" cy="644325"/>
                <a:chOff x="12822" y="6189119"/>
                <a:chExt cx="8470630" cy="644325"/>
              </a:xfrm>
            </p:grpSpPr>
            <p:sp>
              <p:nvSpPr>
                <p:cNvPr id="9" name="Прямоугольник 8"/>
                <p:cNvSpPr/>
                <p:nvPr/>
              </p:nvSpPr>
              <p:spPr>
                <a:xfrm>
                  <a:off x="99519" y="6306570"/>
                  <a:ext cx="7316316" cy="526874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75000">
                      <a:srgbClr val="DDDDDD"/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135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10" name="Прямоугольник 9"/>
                <p:cNvSpPr/>
                <p:nvPr/>
              </p:nvSpPr>
              <p:spPr>
                <a:xfrm>
                  <a:off x="12822" y="6279446"/>
                  <a:ext cx="5279258" cy="25473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ru-RU" sz="1050" kern="0" dirty="0" smtClean="0">
                      <a:ln w="6350">
                        <a:solidFill>
                          <a:prstClr val="black"/>
                        </a:solidFill>
                      </a:ln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lang="ru-RU" sz="1050" kern="0" dirty="0">
                    <a:ln w="6350">
                      <a:solidFill>
                        <a:prstClr val="black"/>
                      </a:solidFill>
                    </a:ln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1" name="Picture 6" descr="http://www.hse.ru/data/2012/01/19/1263884310/logo_%D1%81_hse_black_e.png"/>
                <p:cNvPicPr>
                  <a:picLocks noChangeAspect="1" noChangeArrowheads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21013"/>
                <a:stretch/>
              </p:blipFill>
              <p:spPr bwMode="auto">
                <a:xfrm>
                  <a:off x="7860925" y="6189119"/>
                  <a:ext cx="622527" cy="63369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553" y="-39654"/>
              <a:ext cx="1627684" cy="1096196"/>
            </a:xfrm>
            <a:prstGeom prst="rect">
              <a:avLst/>
            </a:prstGeom>
          </p:spPr>
        </p:pic>
      </p:grpSp>
      <p:sp>
        <p:nvSpPr>
          <p:cNvPr id="12" name="Title 1"/>
          <p:cNvSpPr txBox="1">
            <a:spLocks/>
          </p:cNvSpPr>
          <p:nvPr userDrawn="1"/>
        </p:nvSpPr>
        <p:spPr>
          <a:xfrm>
            <a:off x="1835696" y="167789"/>
            <a:ext cx="6434472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700" dirty="0" smtClean="0">
                <a:solidFill>
                  <a:prstClr val="black"/>
                </a:solidFill>
                <a:latin typeface="Calibri"/>
              </a:rPr>
              <a:t>Отступление</a:t>
            </a:r>
            <a:endParaRPr lang="ru-RU" sz="27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6125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SE_C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 userDrawn="1">
            <p:custDataLst>
              <p:custData r:id="rId1"/>
            </p:custDataLst>
          </p:nvPr>
        </p:nvGrpSpPr>
        <p:grpSpPr>
          <a:xfrm>
            <a:off x="-107895" y="-40709"/>
            <a:ext cx="9259580" cy="6898709"/>
            <a:chOff x="12822" y="-87587"/>
            <a:chExt cx="9357337" cy="6921031"/>
          </a:xfrm>
        </p:grpSpPr>
        <p:grpSp>
          <p:nvGrpSpPr>
            <p:cNvPr id="4" name="Группа 3"/>
            <p:cNvGrpSpPr/>
            <p:nvPr/>
          </p:nvGrpSpPr>
          <p:grpSpPr>
            <a:xfrm>
              <a:off x="12822" y="-87587"/>
              <a:ext cx="9357337" cy="6921031"/>
              <a:chOff x="12822" y="-87587"/>
              <a:chExt cx="9357337" cy="6921031"/>
            </a:xfrm>
          </p:grpSpPr>
          <p:pic>
            <p:nvPicPr>
              <p:cNvPr id="6" name="Picture 2" descr="http://www.hse.ru/pubs/lib/data/access/ram/ticket/79/144196565691ca43a1b8670fb6a227fde3c5e8e9a0/cached-thumb-img.29274.0.252964193739569.jpg"/>
              <p:cNvPicPr>
                <a:picLocks noChangeAspect="1" noChangeArrowheads="1"/>
              </p:cNvPicPr>
              <p:nvPr/>
            </p:nvPicPr>
            <p:blipFill rotWithShape="1">
              <a:blip r:embed="rId3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1500"/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9214"/>
              <a:stretch/>
            </p:blipFill>
            <p:spPr bwMode="auto">
              <a:xfrm>
                <a:off x="121857" y="-87587"/>
                <a:ext cx="9248302" cy="11775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7" name="Прямая соединительная линия 6"/>
              <p:cNvCxnSpPr/>
              <p:nvPr/>
            </p:nvCxnSpPr>
            <p:spPr>
              <a:xfrm>
                <a:off x="120829" y="1089919"/>
                <a:ext cx="9241564" cy="24540"/>
              </a:xfrm>
              <a:prstGeom prst="line">
                <a:avLst/>
              </a:prstGeom>
              <a:ln w="762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8" name="Группа 7"/>
              <p:cNvGrpSpPr/>
              <p:nvPr/>
            </p:nvGrpSpPr>
            <p:grpSpPr>
              <a:xfrm>
                <a:off x="12822" y="6189119"/>
                <a:ext cx="8470630" cy="644325"/>
                <a:chOff x="12822" y="6189119"/>
                <a:chExt cx="8470630" cy="644325"/>
              </a:xfrm>
            </p:grpSpPr>
            <p:sp>
              <p:nvSpPr>
                <p:cNvPr id="9" name="Прямоугольник 8"/>
                <p:cNvSpPr/>
                <p:nvPr/>
              </p:nvSpPr>
              <p:spPr>
                <a:xfrm>
                  <a:off x="99519" y="6306570"/>
                  <a:ext cx="7316316" cy="526874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75000">
                      <a:srgbClr val="DDDDDD"/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135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10" name="Прямоугольник 9"/>
                <p:cNvSpPr/>
                <p:nvPr/>
              </p:nvSpPr>
              <p:spPr>
                <a:xfrm>
                  <a:off x="12822" y="6279446"/>
                  <a:ext cx="5279258" cy="25473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ru-RU" sz="1050" kern="0" dirty="0" smtClean="0">
                      <a:ln w="6350">
                        <a:solidFill>
                          <a:prstClr val="black"/>
                        </a:solidFill>
                      </a:ln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lang="ru-RU" sz="1050" kern="0" dirty="0">
                    <a:ln w="6350">
                      <a:solidFill>
                        <a:prstClr val="black"/>
                      </a:solidFill>
                    </a:ln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1" name="Picture 6" descr="http://www.hse.ru/data/2012/01/19/1263884310/logo_%D1%81_hse_black_e.png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21013"/>
                <a:stretch/>
              </p:blipFill>
              <p:spPr bwMode="auto">
                <a:xfrm>
                  <a:off x="7860925" y="6189119"/>
                  <a:ext cx="622527" cy="63369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553" y="-39654"/>
              <a:ext cx="1627684" cy="1096196"/>
            </a:xfrm>
            <a:prstGeom prst="rect">
              <a:avLst/>
            </a:prstGeom>
          </p:spPr>
        </p:pic>
      </p:grpSp>
      <p:sp>
        <p:nvSpPr>
          <p:cNvPr id="12" name="Title 1"/>
          <p:cNvSpPr txBox="1">
            <a:spLocks/>
          </p:cNvSpPr>
          <p:nvPr userDrawn="1"/>
        </p:nvSpPr>
        <p:spPr>
          <a:xfrm>
            <a:off x="1835696" y="167789"/>
            <a:ext cx="6434472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700" dirty="0" smtClean="0">
                <a:solidFill>
                  <a:prstClr val="black"/>
                </a:solidFill>
                <a:latin typeface="Calibri"/>
              </a:rPr>
              <a:t>Отступление</a:t>
            </a:r>
            <a:endParaRPr lang="ru-RU" sz="27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3" name="Группа 12"/>
          <p:cNvGrpSpPr/>
          <p:nvPr userDrawn="1"/>
        </p:nvGrpSpPr>
        <p:grpSpPr>
          <a:xfrm>
            <a:off x="0" y="0"/>
            <a:ext cx="9180511" cy="6796827"/>
            <a:chOff x="12190" y="-46746"/>
            <a:chExt cx="9204666" cy="6818819"/>
          </a:xfrm>
        </p:grpSpPr>
        <p:grpSp>
          <p:nvGrpSpPr>
            <p:cNvPr id="14" name="Группа 13"/>
            <p:cNvGrpSpPr/>
            <p:nvPr/>
          </p:nvGrpSpPr>
          <p:grpSpPr>
            <a:xfrm>
              <a:off x="12190" y="-46746"/>
              <a:ext cx="9204666" cy="6818819"/>
              <a:chOff x="12190" y="-46746"/>
              <a:chExt cx="9204666" cy="6818819"/>
            </a:xfrm>
          </p:grpSpPr>
          <p:pic>
            <p:nvPicPr>
              <p:cNvPr id="16" name="Picture 2" descr="http://www.hse.ru/pubs/lib/data/access/ram/ticket/79/144196565691ca43a1b8670fb6a227fde3c5e8e9a0/cached-thumb-img.29274.0.252964193739569.jpg"/>
              <p:cNvPicPr>
                <a:picLocks noChangeAspect="1" noChangeArrowheads="1"/>
              </p:cNvPicPr>
              <p:nvPr/>
            </p:nvPicPr>
            <p:blipFill rotWithShape="1">
              <a:blip r:embed="rId3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1500"/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9214"/>
              <a:stretch/>
            </p:blipFill>
            <p:spPr bwMode="auto">
              <a:xfrm>
                <a:off x="63996" y="-46746"/>
                <a:ext cx="9152860" cy="11712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7" name="Прямая соединительная линия 16"/>
              <p:cNvCxnSpPr/>
              <p:nvPr/>
            </p:nvCxnSpPr>
            <p:spPr>
              <a:xfrm>
                <a:off x="12190" y="1152164"/>
                <a:ext cx="9204666" cy="13490"/>
              </a:xfrm>
              <a:prstGeom prst="line">
                <a:avLst/>
              </a:prstGeom>
              <a:ln w="762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Прямоугольник 17"/>
              <p:cNvSpPr/>
              <p:nvPr/>
            </p:nvSpPr>
            <p:spPr>
              <a:xfrm>
                <a:off x="480964" y="6355230"/>
                <a:ext cx="5279258" cy="416843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/>
                <a:r>
                  <a:rPr lang="ru-RU" sz="1050" kern="0" dirty="0">
                    <a:ln w="3175">
                      <a:solidFill>
                        <a:schemeClr val="bg2">
                          <a:lumMod val="50000"/>
                        </a:schemeClr>
                      </a:solidFill>
                    </a:ln>
                    <a:solidFill>
                      <a:schemeClr val="bg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Высшая Школа Экономики, Москва, </a:t>
                </a:r>
                <a:r>
                  <a:rPr lang="ru-RU" sz="1050" kern="0" dirty="0" smtClean="0">
                    <a:ln w="3175">
                      <a:solidFill>
                        <a:schemeClr val="bg2">
                          <a:lumMod val="50000"/>
                        </a:schemeClr>
                      </a:solidFill>
                    </a:ln>
                    <a:solidFill>
                      <a:schemeClr val="bg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2018. </a:t>
                </a:r>
              </a:p>
              <a:p>
                <a:pPr algn="ctr"/>
                <a:r>
                  <a:rPr lang="ru-RU" sz="1050" kern="0" dirty="0" smtClean="0">
                    <a:ln w="3175">
                      <a:solidFill>
                        <a:schemeClr val="bg2">
                          <a:lumMod val="50000"/>
                        </a:schemeClr>
                      </a:solidFill>
                    </a:ln>
                    <a:solidFill>
                      <a:schemeClr val="bg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С.Ю</a:t>
                </a:r>
                <a:r>
                  <a:rPr lang="ru-RU" sz="1050" kern="0" dirty="0">
                    <a:ln w="3175">
                      <a:solidFill>
                        <a:schemeClr val="bg2">
                          <a:lumMod val="50000"/>
                        </a:schemeClr>
                      </a:solidFill>
                    </a:ln>
                    <a:solidFill>
                      <a:schemeClr val="bg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ru-RU" sz="1050" kern="0" dirty="0" err="1" smtClean="0">
                    <a:ln w="3175">
                      <a:solidFill>
                        <a:schemeClr val="bg2">
                          <a:lumMod val="50000"/>
                        </a:schemeClr>
                      </a:solidFill>
                    </a:ln>
                    <a:solidFill>
                      <a:schemeClr val="bg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Толдова</a:t>
                </a:r>
                <a:r>
                  <a:rPr lang="ru-RU" sz="1050" kern="0" dirty="0" smtClean="0">
                    <a:ln w="3175">
                      <a:solidFill>
                        <a:schemeClr val="bg2">
                          <a:lumMod val="50000"/>
                        </a:schemeClr>
                      </a:solidFill>
                    </a:ln>
                    <a:solidFill>
                      <a:schemeClr val="bg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ru-RU" sz="1050" kern="0" dirty="0" err="1" smtClean="0">
                    <a:ln w="3175">
                      <a:solidFill>
                        <a:schemeClr val="bg2">
                          <a:lumMod val="50000"/>
                        </a:schemeClr>
                      </a:solidFill>
                    </a:ln>
                    <a:solidFill>
                      <a:schemeClr val="bg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М.Нефедов</a:t>
                </a:r>
                <a:r>
                  <a:rPr lang="ru-RU" sz="1050" kern="0" dirty="0" smtClean="0">
                    <a:ln w="3175">
                      <a:solidFill>
                        <a:schemeClr val="bg2">
                          <a:lumMod val="50000"/>
                        </a:schemeClr>
                      </a:solidFill>
                    </a:ln>
                    <a:solidFill>
                      <a:schemeClr val="bg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ru-RU" sz="1050" kern="0" dirty="0">
                    <a:ln w="3175">
                      <a:solidFill>
                        <a:schemeClr val="bg2">
                          <a:lumMod val="50000"/>
                        </a:schemeClr>
                      </a:solidFill>
                    </a:ln>
                    <a:solidFill>
                      <a:schemeClr val="bg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Компьютерная лингвистика </a:t>
                </a:r>
                <a:r>
                  <a:rPr lang="ru-RU" sz="1050" kern="0" dirty="0">
                    <a:ln w="6350">
                      <a:solidFill>
                        <a:schemeClr val="bg2">
                          <a:lumMod val="50000"/>
                        </a:schemeClr>
                      </a:solidFill>
                    </a:ln>
                    <a:solidFill>
                      <a:schemeClr val="bg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</a:p>
            </p:txBody>
          </p:sp>
        </p:grpSp>
        <p:pic>
          <p:nvPicPr>
            <p:cNvPr id="15" name="Рисунок 1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96" y="28548"/>
              <a:ext cx="1627684" cy="1096196"/>
            </a:xfrm>
            <a:prstGeom prst="rect">
              <a:avLst/>
            </a:prstGeom>
          </p:spPr>
        </p:pic>
      </p:grpSp>
      <p:sp>
        <p:nvSpPr>
          <p:cNvPr id="19" name="Text Placeholder 2"/>
          <p:cNvSpPr>
            <a:spLocks noGrp="1"/>
          </p:cNvSpPr>
          <p:nvPr>
            <p:ph idx="1"/>
          </p:nvPr>
        </p:nvSpPr>
        <p:spPr>
          <a:xfrm>
            <a:off x="492676" y="1472711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itle 1"/>
          <p:cNvSpPr txBox="1">
            <a:spLocks/>
          </p:cNvSpPr>
          <p:nvPr userDrawn="1"/>
        </p:nvSpPr>
        <p:spPr>
          <a:xfrm>
            <a:off x="1988096" y="320189"/>
            <a:ext cx="6434472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700" dirty="0" smtClean="0">
                <a:solidFill>
                  <a:prstClr val="black"/>
                </a:solidFill>
                <a:latin typeface="Calibri"/>
              </a:rPr>
              <a:t>Постановка задачи</a:t>
            </a:r>
            <a:endParaRPr lang="ru-RU" sz="27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554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10828-0682-4A3B-B59D-6332E3C15838}" type="datetime1">
              <a:rPr lang="ru-RU" smtClean="0"/>
              <a:t>19.12.2018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Компьютерная лингвисткиа. С.Ю.Толдова, Е.Мещерякова, 2018. ВШЭ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835A1-215F-43A1-8796-0F93B25450B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58076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5E400-61C1-4524-A892-6A69EACC5CA9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C8A2A-2926-4133-A2F6-E1C20D4AD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7757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5E400-61C1-4524-A892-6A69EACC5CA9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C8A2A-2926-4133-A2F6-E1C20D4AD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4864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5E400-61C1-4524-A892-6A69EACC5CA9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C8A2A-2926-4133-A2F6-E1C20D4AD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285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10828-0682-4A3B-B59D-6332E3C15838}" type="datetime1">
              <a:rPr lang="ru-RU" smtClean="0"/>
              <a:t>19.12.2018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Компьютерная лингвисткиа. С.Ю.Толдова, Е.Мещерякова, 2018. ВШЭ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835A1-215F-43A1-8796-0F93B25450B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5E400-61C1-4524-A892-6A69EACC5CA9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C8A2A-2926-4133-A2F6-E1C20D4AD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3511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5E400-61C1-4524-A892-6A69EACC5CA9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C8A2A-2926-4133-A2F6-E1C20D4AD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381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5E400-61C1-4524-A892-6A69EACC5CA9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C8A2A-2926-4133-A2F6-E1C20D4AD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3956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5E400-61C1-4524-A892-6A69EACC5CA9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C8A2A-2926-4133-A2F6-E1C20D4AD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5830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5E400-61C1-4524-A892-6A69EACC5CA9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C8A2A-2926-4133-A2F6-E1C20D4AD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0645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5E400-61C1-4524-A892-6A69EACC5CA9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C8A2A-2926-4133-A2F6-E1C20D4AD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342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5E400-61C1-4524-A892-6A69EACC5CA9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C8A2A-2926-4133-A2F6-E1C20D4AD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9448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5E400-61C1-4524-A892-6A69EACC5CA9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C8A2A-2926-4133-A2F6-E1C20D4AD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839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B500C-FA47-44CA-B877-E9EDACEAEC02}" type="datetime1">
              <a:rPr lang="ru-RU" smtClean="0"/>
              <a:t>19.12.2018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Компьютерная лингвисткиа. С.Ю.Толдова, Е.Мещерякова, 2018. ВШЭ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835A1-215F-43A1-8796-0F93B25450B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EA2E7-CEBC-4104-8EB5-A98FC4C71A5C}" type="datetime1">
              <a:rPr lang="ru-RU" smtClean="0"/>
              <a:t>19.12.2018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Компьютерная лингвисткиа. С.Ю.Толдова, Е.Мещерякова, 2018. ВШЭ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835A1-215F-43A1-8796-0F93B25450B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4854-FD66-4B45-87BE-5A60E9E0E932}" type="datetime1">
              <a:rPr lang="ru-RU" smtClean="0"/>
              <a:t>19.12.2018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Компьютерная лингвисткиа. С.Ю.Толдова, Е.Мещерякова, 2018. ВШЭ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835A1-215F-43A1-8796-0F93B25450B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C535C-4A8B-47C9-B365-8200367F1B5E}" type="datetime1">
              <a:rPr lang="ru-RU" smtClean="0"/>
              <a:t>19.12.2018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Компьютерная лингвисткиа. С.Ю.Толдова, Е.Мещерякова, 2018. ВШЭ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835A1-215F-43A1-8796-0F93B25450B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9A641-EF45-41CF-831B-7A6958A71640}" type="datetime1">
              <a:rPr lang="ru-RU" smtClean="0"/>
              <a:t>19.12.2018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Компьютерная лингвисткиа. С.Ю.Толдова, Е.Мещерякова, 2018. ВШЭ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835A1-215F-43A1-8796-0F93B25450B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00831-E801-43F4-A16C-7D9699EAEC2C}" type="datetime1">
              <a:rPr lang="ru-RU" smtClean="0"/>
              <a:t>19.12.2018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Компьютерная лингвисткиа. С.Ю.Толдова, Е.Мещерякова, 2018. ВШЭ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835A1-215F-43A1-8796-0F93B25450B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DF2D4-8A86-44A2-8518-17767EE2E9BA}" type="datetime1">
              <a:rPr lang="ru-RU" smtClean="0"/>
              <a:t>19.12.2018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Компьютерная лингвисткиа. С.Ю.Толдова, Е.Мещерякова, 2018. ВШЭ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835A1-215F-43A1-8796-0F93B25450B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D1474-5715-4C0B-B408-9BA7F3D1D8FE}" type="datetime1">
              <a:rPr lang="ru-RU" smtClean="0"/>
              <a:t>19.12.2018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Компьютерная лингвисткиа. С.Ю.Толдова, Е.Мещерякова, 2018. ВШЭ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835A1-215F-43A1-8796-0F93B25450BF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788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2" r:id="rId3"/>
    <p:sldLayoutId id="2147483663" r:id="rId4"/>
    <p:sldLayoutId id="2147483665" r:id="rId5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5E400-61C1-4524-A892-6A69EACC5CA9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C8A2A-2926-4133-A2F6-E1C20D4AD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827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1.jpeg"/><Relationship Id="rId7" Type="http://schemas.openxmlformats.org/officeDocument/2006/relationships/image" Target="../media/image8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2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se.iitb.ac.in/~nlp-ai/WSD.ppt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cse.iitb.ac.in/~nlp-ai/WSD.ppt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cse.iitb.ac.in/~nlp-ai/WSD.pp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uscorpora.ru/corpora-sem.html" TargetMode="External"/><Relationship Id="rId2" Type="http://schemas.openxmlformats.org/officeDocument/2006/relationships/hyperlink" Target="http://www.gabormelli.com/RKB/SemCor_Corpus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wn-similarity.sourceforge.net/" TargetMode="External"/><Relationship Id="rId4" Type="http://schemas.openxmlformats.org/officeDocument/2006/relationships/hyperlink" Target="http://opencorpora.org/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lrec2014.lrec-conf.org/" TargetMode="External"/><Relationship Id="rId2" Type="http://schemas.openxmlformats.org/officeDocument/2006/relationships/hyperlink" Target="http://www.senseval.org/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romip.ru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hemeOverride" Target="../theme/themeOverride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://russe.nlpub.ru/" TargetMode="Externa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vassar.edu/~cs366/docs/Manning_Schuetze_StatisticalNLP.pdf" TargetMode="External"/><Relationship Id="rId2" Type="http://schemas.openxmlformats.org/officeDocument/2006/relationships/hyperlink" Target="https://nlp.stanford.edu/fsnlp/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eb.stanford.edu/~jurafsky/slp3/ed3book.pdf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54447" y="1422797"/>
            <a:ext cx="9144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smtClean="0">
                <a:latin typeface="Palatino Linotype" panose="02040502050505030304" pitchFamily="18" charset="0"/>
              </a:rPr>
              <a:t>Разрешение семантической неоднозначности</a:t>
            </a:r>
            <a:endParaRPr lang="en-US" sz="4400" b="1" dirty="0" smtClean="0">
              <a:latin typeface="Palatino Linotype" panose="02040502050505030304" pitchFamily="18" charset="0"/>
            </a:endParaRPr>
          </a:p>
          <a:p>
            <a:pPr algn="ctr">
              <a:spcBef>
                <a:spcPts val="1200"/>
              </a:spcBef>
            </a:pPr>
            <a:r>
              <a:rPr lang="ru-RU" sz="3200" b="1" dirty="0" smtClean="0">
                <a:latin typeface="Palatino Linotype" panose="02040502050505030304" pitchFamily="18" charset="0"/>
              </a:rPr>
              <a:t>Часть 2. Методы с обучением</a:t>
            </a:r>
            <a:endParaRPr lang="ru-RU" sz="3200" b="1" dirty="0">
              <a:latin typeface="Palatino Linotype" panose="0204050205050503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755" y="3605511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err="1" smtClean="0">
                <a:latin typeface="Palatino Linotype" panose="02040502050505030304" pitchFamily="18" charset="0"/>
              </a:rPr>
              <a:t>Толдова</a:t>
            </a:r>
            <a:r>
              <a:rPr lang="ru-RU" sz="2800" dirty="0" smtClean="0">
                <a:latin typeface="Palatino Linotype" panose="02040502050505030304" pitchFamily="18" charset="0"/>
              </a:rPr>
              <a:t> С.Ю.</a:t>
            </a:r>
          </a:p>
        </p:txBody>
      </p:sp>
      <p:pic>
        <p:nvPicPr>
          <p:cNvPr id="1026" name="Picture 2" descr="http://www.hse.ru/pubs/lib/data/access/ram/ticket/79/144196565691ca43a1b8670fb6a227fde3c5e8e9a0/cached-thumb-img.29274.0.252964193739569.jpg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214"/>
          <a:stretch/>
        </p:blipFill>
        <p:spPr bwMode="auto">
          <a:xfrm>
            <a:off x="-4430" y="-24994"/>
            <a:ext cx="9152860" cy="1171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Прямая соединительная линия 6"/>
          <p:cNvCxnSpPr/>
          <p:nvPr/>
        </p:nvCxnSpPr>
        <p:spPr>
          <a:xfrm flipV="1">
            <a:off x="-36512" y="1146261"/>
            <a:ext cx="9252520" cy="13490"/>
          </a:xfrm>
          <a:prstGeom prst="line">
            <a:avLst/>
          </a:prstGeom>
          <a:ln w="76200">
            <a:solidFill>
              <a:schemeClr val="tx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" name="Группа 7"/>
          <p:cNvGrpSpPr/>
          <p:nvPr/>
        </p:nvGrpSpPr>
        <p:grpSpPr>
          <a:xfrm>
            <a:off x="-36512" y="6439990"/>
            <a:ext cx="9220438" cy="432397"/>
            <a:chOff x="-36512" y="6439990"/>
            <a:chExt cx="9220438" cy="432397"/>
          </a:xfrm>
        </p:grpSpPr>
        <p:pic>
          <p:nvPicPr>
            <p:cNvPr id="15" name="Picture 2" descr="http://www.hse.ru/pubs/lib/data/access/ram/ticket/79/144196565691ca43a1b8670fb6a227fde3c5e8e9a0/cached-thumb-img.29274.0.252964193739569.jpg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781" b="59214"/>
            <a:stretch/>
          </p:blipFill>
          <p:spPr bwMode="auto">
            <a:xfrm>
              <a:off x="0" y="6439990"/>
              <a:ext cx="9148430" cy="4323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179512" y="6439990"/>
              <a:ext cx="896448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b="1" dirty="0" smtClean="0">
                  <a:solidFill>
                    <a:schemeClr val="bg1"/>
                  </a:solidFill>
                  <a:latin typeface="Palatino Linotype" panose="02040502050505030304" pitchFamily="18" charset="0"/>
                </a:rPr>
                <a:t>Высшая Школа Экономики, Москва, 2015</a:t>
              </a:r>
            </a:p>
            <a:p>
              <a:pPr algn="ctr"/>
              <a:r>
                <a:rPr lang="en-US" sz="1100" b="1" dirty="0" smtClean="0">
                  <a:solidFill>
                    <a:schemeClr val="bg1"/>
                  </a:solidFill>
                  <a:latin typeface="Palatino Linotype" panose="02040502050505030304" pitchFamily="18" charset="0"/>
                </a:rPr>
                <a:t>www.hse.ru</a:t>
              </a:r>
              <a:endParaRPr lang="ru-RU" sz="1100" b="1" dirty="0">
                <a:solidFill>
                  <a:schemeClr val="bg1"/>
                </a:solidFill>
                <a:latin typeface="Palatino Linotype" panose="02040502050505030304" pitchFamily="18" charset="0"/>
              </a:endParaRPr>
            </a:p>
          </p:txBody>
        </p:sp>
        <p:cxnSp>
          <p:nvCxnSpPr>
            <p:cNvPr id="17" name="Прямая соединительная линия 16"/>
            <p:cNvCxnSpPr/>
            <p:nvPr/>
          </p:nvCxnSpPr>
          <p:spPr>
            <a:xfrm>
              <a:off x="-36512" y="6439990"/>
              <a:ext cx="9220438" cy="0"/>
            </a:xfrm>
            <a:prstGeom prst="line">
              <a:avLst/>
            </a:prstGeom>
            <a:ln w="762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Группа 3"/>
          <p:cNvGrpSpPr/>
          <p:nvPr/>
        </p:nvGrpSpPr>
        <p:grpSpPr>
          <a:xfrm>
            <a:off x="2123728" y="3995785"/>
            <a:ext cx="4968552" cy="1916073"/>
            <a:chOff x="2123728" y="3995785"/>
            <a:chExt cx="4968552" cy="1916073"/>
          </a:xfrm>
        </p:grpSpPr>
        <p:pic>
          <p:nvPicPr>
            <p:cNvPr id="1030" name="Picture 6" descr="http://www.hse.ru/data/2012/01/19/1263884310/logo_%D1%81_hse_black_e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013"/>
            <a:stretch/>
          </p:blipFill>
          <p:spPr bwMode="auto">
            <a:xfrm>
              <a:off x="5251341" y="4037907"/>
              <a:ext cx="1840939" cy="1873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3728" y="3995785"/>
              <a:ext cx="2845077" cy="1916073"/>
            </a:xfrm>
            <a:prstGeom prst="rect">
              <a:avLst/>
            </a:prstGeom>
          </p:spPr>
        </p:pic>
      </p:grp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Компьютерная лингвисткиа. С.Ю.Толдова, Е.Мещерякова, 2018. ВШЭ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644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0" y="1344613"/>
            <a:ext cx="8229600" cy="477996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определения весов признаков можно использовать:</a:t>
            </a:r>
          </a:p>
          <a:p>
            <a:pPr marL="0" indent="0">
              <a:buNone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(а) модель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tf.idf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меры ассоциативной связи</a:t>
            </a:r>
          </a:p>
          <a:p>
            <a:pPr marL="0" indent="0">
              <a:buNone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(в) </a:t>
            </a:r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графовые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модели</a:t>
            </a:r>
          </a:p>
          <a:p>
            <a:pPr marL="0" indent="0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определения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близости контекстов можно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использовать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меры ассоциативной связи (</a:t>
            </a:r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коллокационные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меры)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697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уменьшения признакового пространства и борьбы с разреженными данными можно использовать:</a:t>
            </a: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(а) латентно-семантический анализ 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SVD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дистрибутивной семантики</a:t>
            </a: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(в)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графовые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модели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58552" y="116632"/>
            <a:ext cx="857929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/>
              <a:t>Задача. Основные подходы. Применение</a:t>
            </a:r>
            <a:br>
              <a:rPr lang="ru-RU" sz="3600" dirty="0" smtClean="0"/>
            </a:br>
            <a:r>
              <a:rPr lang="ru-RU" sz="3600" dirty="0" smtClean="0"/>
              <a:t>Варианты задачи</a:t>
            </a:r>
            <a:endParaRPr lang="ru-RU" sz="3600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-51137" y="-14752"/>
            <a:ext cx="9204666" cy="6869555"/>
            <a:chOff x="12190" y="-46746"/>
            <a:chExt cx="9204666" cy="6869555"/>
          </a:xfrm>
        </p:grpSpPr>
        <p:grpSp>
          <p:nvGrpSpPr>
            <p:cNvPr id="7" name="Группа 6"/>
            <p:cNvGrpSpPr/>
            <p:nvPr/>
          </p:nvGrpSpPr>
          <p:grpSpPr>
            <a:xfrm>
              <a:off x="12190" y="-46746"/>
              <a:ext cx="9204666" cy="6869555"/>
              <a:chOff x="12190" y="-46746"/>
              <a:chExt cx="9204666" cy="6869555"/>
            </a:xfrm>
          </p:grpSpPr>
          <p:pic>
            <p:nvPicPr>
              <p:cNvPr id="9" name="Picture 2" descr="http://www.hse.ru/pubs/lib/data/access/ram/ticket/79/144196565691ca43a1b8670fb6a227fde3c5e8e9a0/cached-thumb-img.29274.0.252964193739569.jp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colorTemperature colorTemp="1500"/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9214"/>
              <a:stretch/>
            </p:blipFill>
            <p:spPr bwMode="auto">
              <a:xfrm>
                <a:off x="63996" y="-46746"/>
                <a:ext cx="9152860" cy="11712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0" name="Прямая соединительная линия 9"/>
              <p:cNvCxnSpPr/>
              <p:nvPr/>
            </p:nvCxnSpPr>
            <p:spPr>
              <a:xfrm>
                <a:off x="12190" y="1152164"/>
                <a:ext cx="9204666" cy="13490"/>
              </a:xfrm>
              <a:prstGeom prst="line">
                <a:avLst/>
              </a:prstGeom>
              <a:ln w="762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1" name="Группа 10"/>
              <p:cNvGrpSpPr/>
              <p:nvPr/>
            </p:nvGrpSpPr>
            <p:grpSpPr>
              <a:xfrm>
                <a:off x="63996" y="6189119"/>
                <a:ext cx="8419456" cy="633690"/>
                <a:chOff x="63996" y="6189119"/>
                <a:chExt cx="8419456" cy="633690"/>
              </a:xfrm>
            </p:grpSpPr>
            <p:sp>
              <p:nvSpPr>
                <p:cNvPr id="12" name="Прямоугольник 11"/>
                <p:cNvSpPr/>
                <p:nvPr/>
              </p:nvSpPr>
              <p:spPr>
                <a:xfrm>
                  <a:off x="63996" y="6275792"/>
                  <a:ext cx="7316316" cy="526874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75000">
                      <a:srgbClr val="DDDDDD"/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4" name="Picture 6" descr="http://www.hse.ru/data/2012/01/19/1263884310/logo_%D1%81_hse_black_e.png"/>
                <p:cNvPicPr>
                  <a:picLocks noChangeAspect="1" noChangeArrowheads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21013"/>
                <a:stretch/>
              </p:blipFill>
              <p:spPr bwMode="auto">
                <a:xfrm>
                  <a:off x="7860925" y="6189119"/>
                  <a:ext cx="622527" cy="63369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96" y="28548"/>
              <a:ext cx="1627684" cy="1096196"/>
            </a:xfrm>
            <a:prstGeom prst="rect">
              <a:avLst/>
            </a:prstGeom>
          </p:spPr>
        </p:pic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66393" y="75530"/>
            <a:ext cx="8579296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 	</a:t>
            </a:r>
            <a:r>
              <a:rPr lang="ru-RU" sz="3600" dirty="0" smtClean="0"/>
              <a:t>Введение. Постановка задачи</a:t>
            </a:r>
            <a:endParaRPr lang="ru-RU" sz="3600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Компьютерная </a:t>
            </a:r>
            <a:r>
              <a:rPr lang="ru-RU" dirty="0" err="1" smtClean="0"/>
              <a:t>лингвисткиа</a:t>
            </a:r>
            <a:r>
              <a:rPr lang="ru-RU" dirty="0" smtClean="0"/>
              <a:t>. </a:t>
            </a:r>
            <a:r>
              <a:rPr lang="ru-RU" dirty="0" err="1" smtClean="0"/>
              <a:t>С.Ю.Толдова</a:t>
            </a:r>
            <a:r>
              <a:rPr lang="ru-RU" dirty="0" smtClean="0"/>
              <a:t>, М. Нефедов, 2018. ВШЭ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228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ctrTitle" idx="4294967295"/>
          </p:nvPr>
        </p:nvSpPr>
        <p:spPr bwMode="auto">
          <a:xfrm>
            <a:off x="685800" y="2286000"/>
            <a:ext cx="77724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ru-RU" altLang="en-US" sz="3600" cap="none" smtClean="0">
                <a:latin typeface="Times New Roman" panose="02020603050405020304" pitchFamily="18" charset="0"/>
              </a:rPr>
              <a:t>Методы машинного обучения</a:t>
            </a:r>
          </a:p>
        </p:txBody>
      </p:sp>
      <p:sp>
        <p:nvSpPr>
          <p:cNvPr id="25603" name="Rectangle 3"/>
          <p:cNvSpPr>
            <a:spLocks noGrp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indent="0" algn="ctr">
              <a:buFont typeface="Wingdings" panose="05000000000000000000" pitchFamily="2" charset="2"/>
              <a:buNone/>
            </a:pPr>
            <a:r>
              <a:rPr lang="ru-RU" altLang="en-US" smtClean="0">
                <a:latin typeface="Times New Roman" panose="02020603050405020304" pitchFamily="18" charset="0"/>
              </a:rPr>
              <a:t>автоматическая классификация и кластеризация</a:t>
            </a:r>
          </a:p>
        </p:txBody>
      </p:sp>
      <p:grpSp>
        <p:nvGrpSpPr>
          <p:cNvPr id="4" name="Группа 3"/>
          <p:cNvGrpSpPr/>
          <p:nvPr/>
        </p:nvGrpSpPr>
        <p:grpSpPr>
          <a:xfrm>
            <a:off x="-51137" y="-14752"/>
            <a:ext cx="9204666" cy="6869555"/>
            <a:chOff x="12190" y="-46746"/>
            <a:chExt cx="9204666" cy="6869555"/>
          </a:xfrm>
        </p:grpSpPr>
        <p:grpSp>
          <p:nvGrpSpPr>
            <p:cNvPr id="5" name="Группа 4"/>
            <p:cNvGrpSpPr/>
            <p:nvPr/>
          </p:nvGrpSpPr>
          <p:grpSpPr>
            <a:xfrm>
              <a:off x="12190" y="-46746"/>
              <a:ext cx="9204666" cy="6869555"/>
              <a:chOff x="12190" y="-46746"/>
              <a:chExt cx="9204666" cy="6869555"/>
            </a:xfrm>
          </p:grpSpPr>
          <p:pic>
            <p:nvPicPr>
              <p:cNvPr id="7" name="Picture 2" descr="http://www.hse.ru/pubs/lib/data/access/ram/ticket/79/144196565691ca43a1b8670fb6a227fde3c5e8e9a0/cached-thumb-img.29274.0.252964193739569.jp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colorTemperature colorTemp="1500"/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9214"/>
              <a:stretch/>
            </p:blipFill>
            <p:spPr bwMode="auto">
              <a:xfrm>
                <a:off x="63996" y="-46746"/>
                <a:ext cx="9152860" cy="11712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8" name="Прямая соединительная линия 7"/>
              <p:cNvCxnSpPr/>
              <p:nvPr/>
            </p:nvCxnSpPr>
            <p:spPr>
              <a:xfrm>
                <a:off x="12190" y="1152164"/>
                <a:ext cx="9204666" cy="13490"/>
              </a:xfrm>
              <a:prstGeom prst="line">
                <a:avLst/>
              </a:prstGeom>
              <a:ln w="762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9" name="Группа 8"/>
              <p:cNvGrpSpPr/>
              <p:nvPr/>
            </p:nvGrpSpPr>
            <p:grpSpPr>
              <a:xfrm>
                <a:off x="63996" y="6189119"/>
                <a:ext cx="8419456" cy="633690"/>
                <a:chOff x="63996" y="6189119"/>
                <a:chExt cx="8419456" cy="633690"/>
              </a:xfrm>
            </p:grpSpPr>
            <p:sp>
              <p:nvSpPr>
                <p:cNvPr id="10" name="Прямоугольник 9"/>
                <p:cNvSpPr/>
                <p:nvPr/>
              </p:nvSpPr>
              <p:spPr>
                <a:xfrm>
                  <a:off x="63996" y="6275792"/>
                  <a:ext cx="7316316" cy="526874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75000">
                      <a:srgbClr val="DDDDDD"/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2" name="Picture 6" descr="http://www.hse.ru/data/2012/01/19/1263884310/logo_%D1%81_hse_black_e.png"/>
                <p:cNvPicPr>
                  <a:picLocks noChangeAspect="1" noChangeArrowheads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21013"/>
                <a:stretch/>
              </p:blipFill>
              <p:spPr bwMode="auto">
                <a:xfrm>
                  <a:off x="7860925" y="6189119"/>
                  <a:ext cx="622527" cy="63369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96" y="28548"/>
              <a:ext cx="1627684" cy="1096196"/>
            </a:xfrm>
            <a:prstGeom prst="rect">
              <a:avLst/>
            </a:prstGeom>
          </p:spPr>
        </p:pic>
      </p:grp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Компьютерная </a:t>
            </a:r>
            <a:r>
              <a:rPr lang="ru-RU" dirty="0" err="1" smtClean="0"/>
              <a:t>лингвисткиа</a:t>
            </a:r>
            <a:r>
              <a:rPr lang="ru-RU" dirty="0" smtClean="0"/>
              <a:t>. </a:t>
            </a:r>
            <a:r>
              <a:rPr lang="ru-RU" dirty="0" err="1" smtClean="0"/>
              <a:t>С.Ю.Толдова</a:t>
            </a:r>
            <a:r>
              <a:rPr lang="ru-RU" dirty="0" smtClean="0"/>
              <a:t>, </a:t>
            </a:r>
            <a:r>
              <a:rPr lang="ru-RU" dirty="0" err="1" smtClean="0"/>
              <a:t>М.Нефедов</a:t>
            </a:r>
            <a:r>
              <a:rPr lang="ru-RU" dirty="0" smtClean="0"/>
              <a:t>, 2018. ВШЭ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569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-51137" y="-14752"/>
            <a:ext cx="9204666" cy="6869555"/>
            <a:chOff x="12190" y="-46746"/>
            <a:chExt cx="9204666" cy="6869555"/>
          </a:xfrm>
        </p:grpSpPr>
        <p:grpSp>
          <p:nvGrpSpPr>
            <p:cNvPr id="5" name="Группа 4"/>
            <p:cNvGrpSpPr/>
            <p:nvPr/>
          </p:nvGrpSpPr>
          <p:grpSpPr>
            <a:xfrm>
              <a:off x="12190" y="-46746"/>
              <a:ext cx="9204666" cy="6869555"/>
              <a:chOff x="12190" y="-46746"/>
              <a:chExt cx="9204666" cy="6869555"/>
            </a:xfrm>
          </p:grpSpPr>
          <p:pic>
            <p:nvPicPr>
              <p:cNvPr id="7" name="Picture 2" descr="http://www.hse.ru/pubs/lib/data/access/ram/ticket/79/144196565691ca43a1b8670fb6a227fde3c5e8e9a0/cached-thumb-img.29274.0.252964193739569.jp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colorTemperature colorTemp="1500"/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9214"/>
              <a:stretch/>
            </p:blipFill>
            <p:spPr bwMode="auto">
              <a:xfrm>
                <a:off x="63996" y="-46746"/>
                <a:ext cx="9152860" cy="11712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8" name="Прямая соединительная линия 7"/>
              <p:cNvCxnSpPr/>
              <p:nvPr/>
            </p:nvCxnSpPr>
            <p:spPr>
              <a:xfrm>
                <a:off x="12190" y="1152164"/>
                <a:ext cx="9204666" cy="13490"/>
              </a:xfrm>
              <a:prstGeom prst="line">
                <a:avLst/>
              </a:prstGeom>
              <a:ln w="762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9" name="Группа 8"/>
              <p:cNvGrpSpPr/>
              <p:nvPr/>
            </p:nvGrpSpPr>
            <p:grpSpPr>
              <a:xfrm>
                <a:off x="63996" y="6189119"/>
                <a:ext cx="8419456" cy="633690"/>
                <a:chOff x="63996" y="6189119"/>
                <a:chExt cx="8419456" cy="633690"/>
              </a:xfrm>
            </p:grpSpPr>
            <p:sp>
              <p:nvSpPr>
                <p:cNvPr id="10" name="Прямоугольник 9"/>
                <p:cNvSpPr/>
                <p:nvPr/>
              </p:nvSpPr>
              <p:spPr>
                <a:xfrm>
                  <a:off x="63996" y="6275792"/>
                  <a:ext cx="7316316" cy="526874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75000">
                      <a:srgbClr val="DDDDDD"/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2" name="Picture 6" descr="http://www.hse.ru/data/2012/01/19/1263884310/logo_%D1%81_hse_black_e.png"/>
                <p:cNvPicPr>
                  <a:picLocks noChangeAspect="1" noChangeArrowheads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21013"/>
                <a:stretch/>
              </p:blipFill>
              <p:spPr bwMode="auto">
                <a:xfrm>
                  <a:off x="7860925" y="6189119"/>
                  <a:ext cx="622527" cy="63369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96" y="28548"/>
              <a:ext cx="1627684" cy="1096196"/>
            </a:xfrm>
            <a:prstGeom prst="rect">
              <a:avLst/>
            </a:prstGeom>
          </p:spPr>
        </p:pic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46352"/>
            <a:ext cx="7972425" cy="91757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dirty="0" smtClean="0"/>
              <a:t>Контролируемые методы машинного обучения</a:t>
            </a:r>
            <a:endParaRPr lang="ru-RU" dirty="0"/>
          </a:p>
        </p:txBody>
      </p:sp>
      <p:sp>
        <p:nvSpPr>
          <p:cNvPr id="49155" name="Содержимое 2"/>
          <p:cNvSpPr>
            <a:spLocks noGrp="1"/>
          </p:cNvSpPr>
          <p:nvPr>
            <p:ph sz="quarter" idx="1"/>
          </p:nvPr>
        </p:nvSpPr>
        <p:spPr>
          <a:xfrm>
            <a:off x="387242" y="1166360"/>
            <a:ext cx="8649254" cy="5259387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разрешения семантической неоднозначности сводится к задаче классификации:</a:t>
            </a:r>
          </a:p>
          <a:p>
            <a:pPr eaLnBrk="1" hangingPunct="1"/>
            <a:r>
              <a:rPr lang="ru-RU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Дано: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24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~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4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ru-RU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множестов</a:t>
            </a:r>
            <a:r>
              <a:rPr lang="ru-RU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смыслов для слова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24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ru-RU" altLang="en-US" sz="24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{f</a:t>
            </a:r>
            <a:r>
              <a:rPr lang="en-US" alt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множество признаков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ru-RU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(для данной задачи: признаки - множество контекстных слов, множество морфологических тегов и т.п.)</a:t>
            </a:r>
          </a:p>
          <a:p>
            <a:pPr marL="0" indent="0" eaLnBrk="1" hangingPunct="1">
              <a:buNone/>
            </a:pPr>
            <a:r>
              <a:rPr lang="ru-RU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Задача: наблюдаемое в конкретном контексте словоупотребление отнести к одному из классов (</a:t>
            </a:r>
            <a:r>
              <a:rPr lang="en-US" alt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4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на основе информации о значениях признаков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{f</a:t>
            </a:r>
            <a:r>
              <a:rPr lang="en-US" alt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ru-RU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данного контекста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ru-RU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ru-RU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ru-RU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надо построить такую модель, чтобы по комбинации значений признаков максимально точно предсказывать </a:t>
            </a:r>
            <a:r>
              <a:rPr lang="en-US" alt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4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ru-RU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Компьютерная </a:t>
            </a:r>
            <a:r>
              <a:rPr lang="ru-RU" dirty="0" err="1" smtClean="0"/>
              <a:t>лингвисткиа</a:t>
            </a:r>
            <a:r>
              <a:rPr lang="ru-RU" dirty="0" smtClean="0"/>
              <a:t>. </a:t>
            </a:r>
            <a:r>
              <a:rPr lang="ru-RU" dirty="0" err="1" smtClean="0"/>
              <a:t>С.Ю.Толдова,М.Нефедов</a:t>
            </a:r>
            <a:r>
              <a:rPr lang="ru-RU" dirty="0" smtClean="0"/>
              <a:t>, 2018. ВШЭ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0631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-51137" y="-14752"/>
            <a:ext cx="9204666" cy="6869555"/>
            <a:chOff x="12190" y="-46746"/>
            <a:chExt cx="9204666" cy="6869555"/>
          </a:xfrm>
        </p:grpSpPr>
        <p:grpSp>
          <p:nvGrpSpPr>
            <p:cNvPr id="5" name="Группа 4"/>
            <p:cNvGrpSpPr/>
            <p:nvPr/>
          </p:nvGrpSpPr>
          <p:grpSpPr>
            <a:xfrm>
              <a:off x="12190" y="-46746"/>
              <a:ext cx="9204666" cy="6869555"/>
              <a:chOff x="12190" y="-46746"/>
              <a:chExt cx="9204666" cy="6869555"/>
            </a:xfrm>
          </p:grpSpPr>
          <p:pic>
            <p:nvPicPr>
              <p:cNvPr id="7" name="Picture 2" descr="http://www.hse.ru/pubs/lib/data/access/ram/ticket/79/144196565691ca43a1b8670fb6a227fde3c5e8e9a0/cached-thumb-img.29274.0.252964193739569.jp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colorTemperature colorTemp="1500"/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9214"/>
              <a:stretch/>
            </p:blipFill>
            <p:spPr bwMode="auto">
              <a:xfrm>
                <a:off x="63996" y="-46746"/>
                <a:ext cx="9152860" cy="11712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8" name="Прямая соединительная линия 7"/>
              <p:cNvCxnSpPr/>
              <p:nvPr/>
            </p:nvCxnSpPr>
            <p:spPr>
              <a:xfrm>
                <a:off x="12190" y="1152164"/>
                <a:ext cx="9204666" cy="13490"/>
              </a:xfrm>
              <a:prstGeom prst="line">
                <a:avLst/>
              </a:prstGeom>
              <a:ln w="762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9" name="Группа 8"/>
              <p:cNvGrpSpPr/>
              <p:nvPr/>
            </p:nvGrpSpPr>
            <p:grpSpPr>
              <a:xfrm>
                <a:off x="63996" y="6189119"/>
                <a:ext cx="8419456" cy="633690"/>
                <a:chOff x="63996" y="6189119"/>
                <a:chExt cx="8419456" cy="633690"/>
              </a:xfrm>
            </p:grpSpPr>
            <p:sp>
              <p:nvSpPr>
                <p:cNvPr id="10" name="Прямоугольник 9"/>
                <p:cNvSpPr/>
                <p:nvPr/>
              </p:nvSpPr>
              <p:spPr>
                <a:xfrm>
                  <a:off x="63996" y="6275792"/>
                  <a:ext cx="7316316" cy="526874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75000">
                      <a:srgbClr val="DDDDDD"/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2" name="Picture 6" descr="http://www.hse.ru/data/2012/01/19/1263884310/logo_%D1%81_hse_black_e.png"/>
                <p:cNvPicPr>
                  <a:picLocks noChangeAspect="1" noChangeArrowheads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21013"/>
                <a:stretch/>
              </p:blipFill>
              <p:spPr bwMode="auto">
                <a:xfrm>
                  <a:off x="7860925" y="6189119"/>
                  <a:ext cx="622527" cy="63369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96" y="28548"/>
              <a:ext cx="1627684" cy="1096196"/>
            </a:xfrm>
            <a:prstGeom prst="rect">
              <a:avLst/>
            </a:prstGeom>
          </p:spPr>
        </p:pic>
      </p:grpSp>
      <p:sp>
        <p:nvSpPr>
          <p:cNvPr id="27650" name="Заголовок 1"/>
          <p:cNvSpPr>
            <a:spLocks noGrp="1"/>
          </p:cNvSpPr>
          <p:nvPr>
            <p:ph type="title"/>
          </p:nvPr>
        </p:nvSpPr>
        <p:spPr bwMode="auto">
          <a:xfrm>
            <a:off x="834794" y="123317"/>
            <a:ext cx="8410575" cy="1011238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r>
              <a:rPr lang="ru-RU" altLang="en-US" sz="3200" cap="none" dirty="0" smtClean="0">
                <a:latin typeface="Times New Roman" panose="02020603050405020304" pitchFamily="18" charset="0"/>
              </a:rPr>
              <a:t>КОНТРОЛИРУЕМЫЕ МЕТОДЫ ОБУЧЕНИЯ: ОБУЧАЕМЫЙ КЛАССИФИКАТОР</a:t>
            </a:r>
          </a:p>
        </p:txBody>
      </p:sp>
      <p:sp>
        <p:nvSpPr>
          <p:cNvPr id="27651" name="Содержимое 2"/>
          <p:cNvSpPr>
            <a:spLocks noGrp="1"/>
          </p:cNvSpPr>
          <p:nvPr>
            <p:ph sz="quarter" idx="1"/>
          </p:nvPr>
        </p:nvSpPr>
        <p:spPr>
          <a:xfrm>
            <a:off x="179512" y="1219200"/>
            <a:ext cx="8784976" cy="5500688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Обучающий корпус: размеченный по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4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вручную корпус текстов</a:t>
            </a:r>
          </a:p>
          <a:p>
            <a:pPr eaLnBrk="1" hangingPunct="1"/>
            <a:r>
              <a:rPr lang="ru-RU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Множество признаков: контекстные слова и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ru-RU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тэги с весами</a:t>
            </a:r>
          </a:p>
          <a:p>
            <a:pPr eaLnBrk="1" hangingPunct="1"/>
            <a:r>
              <a:rPr lang="ru-RU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Найти такие значения признаков, чтобы их комбинация была «оптимальна» на данном значении слова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например, вероятность приписать данное значение словоформе в данном контексте была максимальной или энтропия была бы максимальной)</a:t>
            </a:r>
          </a:p>
          <a:p>
            <a:pPr eaLnBrk="1" hangingPunct="1"/>
            <a:r>
              <a:rPr lang="en-GB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sˆ= </a:t>
            </a:r>
            <a:r>
              <a:rPr lang="en-GB" alt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argmax</a:t>
            </a:r>
            <a:r>
              <a:rPr lang="en-GB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b="1" baseline="-3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 ε senses</a:t>
            </a:r>
            <a:r>
              <a:rPr lang="en-GB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GB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alt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s|V</a:t>
            </a:r>
            <a:r>
              <a:rPr lang="en-GB" altLang="en-US" sz="2400" b="1" baseline="-3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GB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ru-RU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Обучение: </a:t>
            </a: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ru-RU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извлечение из корпуса информации о совместной встречаемости значения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GB" altLang="en-US" sz="2400" b="1" baseline="-3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b="1" baseline="-3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 признака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GB" altLang="en-US" sz="2400" b="1" baseline="-3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ru-RU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Компьютерная </a:t>
            </a:r>
            <a:r>
              <a:rPr lang="ru-RU" dirty="0" err="1" smtClean="0"/>
              <a:t>лингвисткиа</a:t>
            </a:r>
            <a:r>
              <a:rPr lang="ru-RU" dirty="0" smtClean="0"/>
              <a:t>. </a:t>
            </a:r>
            <a:r>
              <a:rPr lang="ru-RU" dirty="0" err="1" smtClean="0"/>
              <a:t>С.Ю.Толдова,М.Нефедов</a:t>
            </a:r>
            <a:r>
              <a:rPr lang="ru-RU" dirty="0" smtClean="0"/>
              <a:t>, 2018. ВШЭ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506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-66050" y="0"/>
            <a:ext cx="9204666" cy="6869555"/>
            <a:chOff x="12190" y="-46746"/>
            <a:chExt cx="9204666" cy="6869555"/>
          </a:xfrm>
        </p:grpSpPr>
        <p:grpSp>
          <p:nvGrpSpPr>
            <p:cNvPr id="5" name="Группа 4"/>
            <p:cNvGrpSpPr/>
            <p:nvPr/>
          </p:nvGrpSpPr>
          <p:grpSpPr>
            <a:xfrm>
              <a:off x="12190" y="-46746"/>
              <a:ext cx="9204666" cy="6869555"/>
              <a:chOff x="12190" y="-46746"/>
              <a:chExt cx="9204666" cy="6869555"/>
            </a:xfrm>
          </p:grpSpPr>
          <p:pic>
            <p:nvPicPr>
              <p:cNvPr id="7" name="Picture 2" descr="http://www.hse.ru/pubs/lib/data/access/ram/ticket/79/144196565691ca43a1b8670fb6a227fde3c5e8e9a0/cached-thumb-img.29274.0.252964193739569.jpg"/>
              <p:cNvPicPr>
                <a:picLocks noChangeAspect="1" noChangeArrowheads="1"/>
              </p:cNvPicPr>
              <p:nvPr/>
            </p:nvPicPr>
            <p:blipFill rotWithShape="1">
              <a:blip r:embed="rId3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1500"/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9214"/>
              <a:stretch/>
            </p:blipFill>
            <p:spPr bwMode="auto">
              <a:xfrm>
                <a:off x="63996" y="-46746"/>
                <a:ext cx="9152860" cy="11712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8" name="Прямая соединительная линия 7"/>
              <p:cNvCxnSpPr/>
              <p:nvPr/>
            </p:nvCxnSpPr>
            <p:spPr>
              <a:xfrm>
                <a:off x="12190" y="1152164"/>
                <a:ext cx="9204666" cy="13490"/>
              </a:xfrm>
              <a:prstGeom prst="line">
                <a:avLst/>
              </a:prstGeom>
              <a:ln w="762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9" name="Группа 8"/>
              <p:cNvGrpSpPr/>
              <p:nvPr/>
            </p:nvGrpSpPr>
            <p:grpSpPr>
              <a:xfrm>
                <a:off x="63996" y="6189119"/>
                <a:ext cx="8419456" cy="633690"/>
                <a:chOff x="63996" y="6189119"/>
                <a:chExt cx="8419456" cy="633690"/>
              </a:xfrm>
            </p:grpSpPr>
            <p:sp>
              <p:nvSpPr>
                <p:cNvPr id="10" name="Прямоугольник 9"/>
                <p:cNvSpPr/>
                <p:nvPr/>
              </p:nvSpPr>
              <p:spPr>
                <a:xfrm>
                  <a:off x="63996" y="6275792"/>
                  <a:ext cx="7316316" cy="526874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75000">
                      <a:srgbClr val="DDDDDD"/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2" name="Picture 6" descr="http://www.hse.ru/data/2012/01/19/1263884310/logo_%D1%81_hse_black_e.png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21013"/>
                <a:stretch/>
              </p:blipFill>
              <p:spPr bwMode="auto">
                <a:xfrm>
                  <a:off x="7860925" y="6189119"/>
                  <a:ext cx="622527" cy="63369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96" y="28548"/>
              <a:ext cx="1627684" cy="1096196"/>
            </a:xfrm>
            <a:prstGeom prst="rect">
              <a:avLst/>
            </a:prstGeom>
          </p:spPr>
        </p:pic>
      </p:grpSp>
      <p:sp>
        <p:nvSpPr>
          <p:cNvPr id="1223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099040" y="35296"/>
            <a:ext cx="8229600" cy="1143000"/>
          </a:xfrm>
        </p:spPr>
        <p:txBody>
          <a:bodyPr/>
          <a:lstStyle/>
          <a:p>
            <a:r>
              <a:rPr lang="ru-RU" dirty="0" smtClean="0"/>
              <a:t>Признаки для классификатора</a:t>
            </a:r>
            <a:endParaRPr lang="en-US" dirty="0"/>
          </a:p>
        </p:txBody>
      </p:sp>
      <p:sp>
        <p:nvSpPr>
          <p:cNvPr id="1223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5467" y="1626426"/>
            <a:ext cx="8453437" cy="3890805"/>
          </a:xfrm>
        </p:spPr>
        <p:txBody>
          <a:bodyPr>
            <a:normAutofit/>
          </a:bodyPr>
          <a:lstStyle/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Collocational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features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bag-of-words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  <a:p>
            <a:pPr lvl="1"/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Collocational</a:t>
            </a: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about words at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positions near target word</a:t>
            </a:r>
          </a:p>
          <a:p>
            <a:pPr lvl="3"/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Often limited to just word identity and POS</a:t>
            </a:r>
          </a:p>
          <a:p>
            <a:pPr lvl="1"/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Bag-of-words</a:t>
            </a: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about words that occur anywhere in the window (regardless of position)</a:t>
            </a:r>
          </a:p>
          <a:p>
            <a:pPr lvl="3"/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Typically limited to frequency 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counts</a:t>
            </a: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Компьютерная </a:t>
            </a:r>
            <a:r>
              <a:rPr lang="ru-RU" dirty="0" err="1" smtClean="0"/>
              <a:t>лингвисткиа</a:t>
            </a:r>
            <a:r>
              <a:rPr lang="ru-RU" dirty="0" smtClean="0"/>
              <a:t>. </a:t>
            </a:r>
            <a:r>
              <a:rPr lang="ru-RU" dirty="0" err="1" smtClean="0"/>
              <a:t>С.Ю.Толдова,М.Нефедов</a:t>
            </a:r>
            <a:r>
              <a:rPr lang="ru-RU" dirty="0" smtClean="0"/>
              <a:t>. ВШЭ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5845" y="5859081"/>
            <a:ext cx="40429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ru-RU" i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(Из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презентации </a:t>
            </a:r>
            <a:r>
              <a:rPr lang="en-US" i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Martin&amp;Jurafsky</a:t>
            </a:r>
            <a:r>
              <a:rPr lang="ru-RU" i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i="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39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-51137" y="-14752"/>
            <a:ext cx="9204666" cy="6869555"/>
            <a:chOff x="12190" y="-46746"/>
            <a:chExt cx="9204666" cy="6869555"/>
          </a:xfrm>
        </p:grpSpPr>
        <p:grpSp>
          <p:nvGrpSpPr>
            <p:cNvPr id="5" name="Группа 4"/>
            <p:cNvGrpSpPr/>
            <p:nvPr/>
          </p:nvGrpSpPr>
          <p:grpSpPr>
            <a:xfrm>
              <a:off x="12190" y="-46746"/>
              <a:ext cx="9204666" cy="6869555"/>
              <a:chOff x="12190" y="-46746"/>
              <a:chExt cx="9204666" cy="6869555"/>
            </a:xfrm>
          </p:grpSpPr>
          <p:pic>
            <p:nvPicPr>
              <p:cNvPr id="7" name="Picture 2" descr="http://www.hse.ru/pubs/lib/data/access/ram/ticket/79/144196565691ca43a1b8670fb6a227fde3c5e8e9a0/cached-thumb-img.29274.0.252964193739569.jpg"/>
              <p:cNvPicPr>
                <a:picLocks noChangeAspect="1" noChangeArrowheads="1"/>
              </p:cNvPicPr>
              <p:nvPr/>
            </p:nvPicPr>
            <p:blipFill rotWithShape="1">
              <a:blip r:embed="rId3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1500"/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9214"/>
              <a:stretch/>
            </p:blipFill>
            <p:spPr bwMode="auto">
              <a:xfrm>
                <a:off x="63996" y="-46746"/>
                <a:ext cx="9152860" cy="11712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8" name="Прямая соединительная линия 7"/>
              <p:cNvCxnSpPr/>
              <p:nvPr/>
            </p:nvCxnSpPr>
            <p:spPr>
              <a:xfrm>
                <a:off x="12190" y="1152164"/>
                <a:ext cx="9204666" cy="13490"/>
              </a:xfrm>
              <a:prstGeom prst="line">
                <a:avLst/>
              </a:prstGeom>
              <a:ln w="762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9" name="Группа 8"/>
              <p:cNvGrpSpPr/>
              <p:nvPr/>
            </p:nvGrpSpPr>
            <p:grpSpPr>
              <a:xfrm>
                <a:off x="63996" y="6189119"/>
                <a:ext cx="8419456" cy="633690"/>
                <a:chOff x="63996" y="6189119"/>
                <a:chExt cx="8419456" cy="633690"/>
              </a:xfrm>
            </p:grpSpPr>
            <p:sp>
              <p:nvSpPr>
                <p:cNvPr id="10" name="Прямоугольник 9"/>
                <p:cNvSpPr/>
                <p:nvPr/>
              </p:nvSpPr>
              <p:spPr>
                <a:xfrm>
                  <a:off x="63996" y="6275792"/>
                  <a:ext cx="7316316" cy="526874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75000">
                      <a:srgbClr val="DDDDDD"/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2" name="Picture 6" descr="http://www.hse.ru/data/2012/01/19/1263884310/logo_%D1%81_hse_black_e.png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21013"/>
                <a:stretch/>
              </p:blipFill>
              <p:spPr bwMode="auto">
                <a:xfrm>
                  <a:off x="7860925" y="6189119"/>
                  <a:ext cx="622527" cy="63369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96" y="28548"/>
              <a:ext cx="1627684" cy="1096196"/>
            </a:xfrm>
            <a:prstGeom prst="rect">
              <a:avLst/>
            </a:prstGeom>
          </p:spPr>
        </p:pic>
      </p:grpSp>
      <p:sp>
        <p:nvSpPr>
          <p:cNvPr id="1224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en-US" dirty="0"/>
          </a:p>
        </p:txBody>
      </p:sp>
      <p:sp>
        <p:nvSpPr>
          <p:cNvPr id="122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(WSJ):</a:t>
            </a:r>
          </a:p>
          <a:p>
            <a:pPr marL="457200" lvl="1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electric guitar and </a:t>
            </a:r>
            <a:r>
              <a:rPr lang="en-US" sz="32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player stand off to one side not really part of the scene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 a window of +/- 2 from the target</a:t>
            </a:r>
          </a:p>
          <a:p>
            <a:pPr marL="457200" lvl="1" indent="0">
              <a:buNone/>
            </a:pPr>
            <a:endParaRPr lang="ru-RU" dirty="0" smtClean="0"/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1800" i="1" dirty="0" smtClean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ru-RU" sz="1800" i="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(Из</a:t>
            </a:r>
            <a:r>
              <a:rPr lang="en-US" sz="1800" i="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i="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презентации </a:t>
            </a:r>
            <a:r>
              <a:rPr lang="en-US" sz="1800" i="1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Martin&amp;Jurafsky</a:t>
            </a:r>
            <a:r>
              <a:rPr lang="ru-RU" sz="1800" i="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i="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Компьютерная лингвисткиа. С.Ю.Толдова, Е.Мещерякова, 2018. ВШЭ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690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>
          <a:xfrm>
            <a:off x="-51137" y="-14752"/>
            <a:ext cx="9204666" cy="6869555"/>
            <a:chOff x="12190" y="-46746"/>
            <a:chExt cx="9204666" cy="6869555"/>
          </a:xfrm>
        </p:grpSpPr>
        <p:grpSp>
          <p:nvGrpSpPr>
            <p:cNvPr id="9" name="Группа 8"/>
            <p:cNvGrpSpPr/>
            <p:nvPr/>
          </p:nvGrpSpPr>
          <p:grpSpPr>
            <a:xfrm>
              <a:off x="12190" y="-46746"/>
              <a:ext cx="9204666" cy="6869555"/>
              <a:chOff x="12190" y="-46746"/>
              <a:chExt cx="9204666" cy="6869555"/>
            </a:xfrm>
          </p:grpSpPr>
          <p:pic>
            <p:nvPicPr>
              <p:cNvPr id="11" name="Picture 2" descr="http://www.hse.ru/pubs/lib/data/access/ram/ticket/79/144196565691ca43a1b8670fb6a227fde3c5e8e9a0/cached-thumb-img.29274.0.252964193739569.jpg"/>
              <p:cNvPicPr>
                <a:picLocks noChangeAspect="1" noChangeArrowheads="1"/>
              </p:cNvPicPr>
              <p:nvPr/>
            </p:nvPicPr>
            <p:blipFill rotWithShape="1">
              <a:blip r:embed="rId3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1500"/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9214"/>
              <a:stretch/>
            </p:blipFill>
            <p:spPr bwMode="auto">
              <a:xfrm>
                <a:off x="63996" y="-46746"/>
                <a:ext cx="9152860" cy="11712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2" name="Прямая соединительная линия 11"/>
              <p:cNvCxnSpPr/>
              <p:nvPr/>
            </p:nvCxnSpPr>
            <p:spPr>
              <a:xfrm>
                <a:off x="12190" y="1152164"/>
                <a:ext cx="9204666" cy="13490"/>
              </a:xfrm>
              <a:prstGeom prst="line">
                <a:avLst/>
              </a:prstGeom>
              <a:ln w="762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3" name="Группа 12"/>
              <p:cNvGrpSpPr/>
              <p:nvPr/>
            </p:nvGrpSpPr>
            <p:grpSpPr>
              <a:xfrm>
                <a:off x="63996" y="6189119"/>
                <a:ext cx="8419456" cy="633690"/>
                <a:chOff x="63996" y="6189119"/>
                <a:chExt cx="8419456" cy="633690"/>
              </a:xfrm>
            </p:grpSpPr>
            <p:sp>
              <p:nvSpPr>
                <p:cNvPr id="14" name="Прямоугольник 13"/>
                <p:cNvSpPr/>
                <p:nvPr/>
              </p:nvSpPr>
              <p:spPr>
                <a:xfrm>
                  <a:off x="63996" y="6275792"/>
                  <a:ext cx="7316316" cy="526874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75000">
                      <a:srgbClr val="DDDDDD"/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6" name="Picture 6" descr="http://www.hse.ru/data/2012/01/19/1263884310/logo_%D1%81_hse_black_e.png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21013"/>
                <a:stretch/>
              </p:blipFill>
              <p:spPr bwMode="auto">
                <a:xfrm>
                  <a:off x="7860925" y="6189119"/>
                  <a:ext cx="622527" cy="63369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pic>
          <p:nvPicPr>
            <p:cNvPr id="10" name="Рисунок 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96" y="28548"/>
              <a:ext cx="1627684" cy="1096196"/>
            </a:xfrm>
            <a:prstGeom prst="rect">
              <a:avLst/>
            </a:prstGeom>
          </p:spPr>
        </p:pic>
      </p:grpSp>
      <p:sp>
        <p:nvSpPr>
          <p:cNvPr id="1225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en-US" dirty="0"/>
          </a:p>
        </p:txBody>
      </p:sp>
      <p:sp>
        <p:nvSpPr>
          <p:cNvPr id="1225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WSJ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electric 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guitar and </a:t>
            </a:r>
            <a:r>
              <a:rPr lang="en-US" sz="32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player stand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 to one side not really part of the scene,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 a window of +/- 2 from the target</a:t>
            </a:r>
          </a:p>
          <a:p>
            <a:pPr lvl="1"/>
            <a:endParaRPr 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2764008" y="2270919"/>
            <a:ext cx="1066800" cy="4572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Lucida Sans" pitchFamily="-65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545647" y="2179638"/>
            <a:ext cx="990600" cy="4572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Lucida Sans" pitchFamily="-65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424620" y="2179638"/>
            <a:ext cx="1143000" cy="4572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Lucida Sans" pitchFamily="-65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886200" y="2270919"/>
            <a:ext cx="685800" cy="4572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Lucida Sans" pitchFamily="-65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Компьютерная лингвисткиа. С.Ю.Толдова, Е.Мещерякова, 2018. ВШЭ</a:t>
            </a:r>
            <a:endParaRPr lang="ru-RU"/>
          </a:p>
        </p:txBody>
      </p:sp>
      <p:sp>
        <p:nvSpPr>
          <p:cNvPr id="4" name="Rectangle 3"/>
          <p:cNvSpPr/>
          <p:nvPr/>
        </p:nvSpPr>
        <p:spPr>
          <a:xfrm>
            <a:off x="35887" y="5818635"/>
            <a:ext cx="40429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ru-RU" i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(Из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презентации </a:t>
            </a:r>
            <a:r>
              <a:rPr lang="en-US" i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Martin&amp;Jurafsky</a:t>
            </a:r>
            <a:r>
              <a:rPr lang="ru-RU" i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i="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05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-51137" y="-14752"/>
            <a:ext cx="9204666" cy="6869555"/>
            <a:chOff x="12190" y="-46746"/>
            <a:chExt cx="9204666" cy="6869555"/>
          </a:xfrm>
        </p:grpSpPr>
        <p:grpSp>
          <p:nvGrpSpPr>
            <p:cNvPr id="11" name="Группа 10"/>
            <p:cNvGrpSpPr/>
            <p:nvPr/>
          </p:nvGrpSpPr>
          <p:grpSpPr>
            <a:xfrm>
              <a:off x="12190" y="-46746"/>
              <a:ext cx="9204666" cy="6869555"/>
              <a:chOff x="12190" y="-46746"/>
              <a:chExt cx="9204666" cy="6869555"/>
            </a:xfrm>
          </p:grpSpPr>
          <p:pic>
            <p:nvPicPr>
              <p:cNvPr id="13" name="Picture 2" descr="http://www.hse.ru/pubs/lib/data/access/ram/ticket/79/144196565691ca43a1b8670fb6a227fde3c5e8e9a0/cached-thumb-img.29274.0.252964193739569.jpg"/>
              <p:cNvPicPr>
                <a:picLocks noChangeAspect="1" noChangeArrowheads="1"/>
              </p:cNvPicPr>
              <p:nvPr/>
            </p:nvPicPr>
            <p:blipFill rotWithShape="1">
              <a:blip r:embed="rId3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1500"/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9214"/>
              <a:stretch/>
            </p:blipFill>
            <p:spPr bwMode="auto">
              <a:xfrm>
                <a:off x="63996" y="-46746"/>
                <a:ext cx="9152860" cy="11712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4" name="Прямая соединительная линия 13"/>
              <p:cNvCxnSpPr/>
              <p:nvPr/>
            </p:nvCxnSpPr>
            <p:spPr>
              <a:xfrm>
                <a:off x="12190" y="1152164"/>
                <a:ext cx="9204666" cy="13490"/>
              </a:xfrm>
              <a:prstGeom prst="line">
                <a:avLst/>
              </a:prstGeom>
              <a:ln w="762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5" name="Группа 14"/>
              <p:cNvGrpSpPr/>
              <p:nvPr/>
            </p:nvGrpSpPr>
            <p:grpSpPr>
              <a:xfrm>
                <a:off x="63996" y="6189119"/>
                <a:ext cx="8419456" cy="633690"/>
                <a:chOff x="63996" y="6189119"/>
                <a:chExt cx="8419456" cy="633690"/>
              </a:xfrm>
            </p:grpSpPr>
            <p:sp>
              <p:nvSpPr>
                <p:cNvPr id="16" name="Прямоугольник 15"/>
                <p:cNvSpPr/>
                <p:nvPr/>
              </p:nvSpPr>
              <p:spPr>
                <a:xfrm>
                  <a:off x="63996" y="6275792"/>
                  <a:ext cx="7316316" cy="526874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75000">
                      <a:srgbClr val="DDDDDD"/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8" name="Picture 6" descr="http://www.hse.ru/data/2012/01/19/1263884310/logo_%D1%81_hse_black_e.png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21013"/>
                <a:stretch/>
              </p:blipFill>
              <p:spPr bwMode="auto">
                <a:xfrm>
                  <a:off x="7860925" y="6189119"/>
                  <a:ext cx="622527" cy="63369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pic>
          <p:nvPicPr>
            <p:cNvPr id="12" name="Рисунок 1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96" y="28548"/>
              <a:ext cx="1627684" cy="1096196"/>
            </a:xfrm>
            <a:prstGeom prst="rect">
              <a:avLst/>
            </a:prstGeom>
          </p:spPr>
        </p:pic>
      </p:grpSp>
      <p:sp>
        <p:nvSpPr>
          <p:cNvPr id="1226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Collocational</a:t>
            </a:r>
            <a:r>
              <a:rPr lang="en-US" dirty="0" smtClean="0"/>
              <a:t> features</a:t>
            </a:r>
            <a:endParaRPr lang="en-US" dirty="0"/>
          </a:p>
        </p:txBody>
      </p:sp>
      <p:sp>
        <p:nvSpPr>
          <p:cNvPr id="1226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565" y="2343150"/>
            <a:ext cx="8524875" cy="30861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Position-specific information about the words and collocations in window</a:t>
            </a:r>
          </a:p>
          <a:p>
            <a:r>
              <a:rPr lang="en-US" dirty="0">
                <a:solidFill>
                  <a:srgbClr val="0000FF"/>
                </a:solidFill>
              </a:rPr>
              <a:t>guitar and </a:t>
            </a:r>
            <a:r>
              <a:rPr lang="en-US" dirty="0">
                <a:solidFill>
                  <a:srgbClr val="A50021"/>
                </a:solidFill>
              </a:rPr>
              <a:t>bass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player stand</a:t>
            </a:r>
          </a:p>
          <a:p>
            <a:endParaRPr lang="en-US" sz="2800" dirty="0">
              <a:solidFill>
                <a:srgbClr val="0000FF"/>
              </a:solidFill>
            </a:endParaRPr>
          </a:p>
          <a:p>
            <a:endParaRPr lang="en-US" sz="2800" dirty="0">
              <a:solidFill>
                <a:srgbClr val="0000FF"/>
              </a:solidFill>
            </a:endParaRPr>
          </a:p>
          <a:p>
            <a:endParaRPr lang="en-US" sz="2800" dirty="0">
              <a:solidFill>
                <a:srgbClr val="0000FF"/>
              </a:solidFill>
            </a:endParaRPr>
          </a:p>
          <a:p>
            <a:r>
              <a:rPr lang="en-US" sz="2800" dirty="0"/>
              <a:t>word 1,2,3 grams in window of ±3 is common</a:t>
            </a:r>
          </a:p>
          <a:p>
            <a:endParaRPr lang="en-US" sz="2800" dirty="0">
              <a:solidFill>
                <a:srgbClr val="0000FF"/>
              </a:solidFill>
            </a:endParaRPr>
          </a:p>
        </p:txBody>
      </p:sp>
      <p:pic>
        <p:nvPicPr>
          <p:cNvPr id="2" name="Picture 1" descr="wsdvector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962400"/>
            <a:ext cx="8058150" cy="457200"/>
          </a:xfrm>
          <a:prstGeom prst="rect">
            <a:avLst/>
          </a:prstGeom>
        </p:spPr>
      </p:pic>
      <p:pic>
        <p:nvPicPr>
          <p:cNvPr id="3" name="Picture 2" descr="wsdvector2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58" y="4572001"/>
            <a:ext cx="9137343" cy="36794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685800" y="3221130"/>
            <a:ext cx="1066800" cy="4572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Lucida Sans" pitchFamily="-65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170203" y="3206810"/>
            <a:ext cx="990600" cy="4572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Lucida Sans" pitchFamily="-65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059832" y="3206810"/>
            <a:ext cx="1143000" cy="4572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Lucida Sans" pitchFamily="-65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724736" y="3221130"/>
            <a:ext cx="685800" cy="4572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Lucida Sans" pitchFamily="-65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Компьютерная лингвисткиа. С.Ю.Толдова, Е.Мещерякова, 2018. ВШЭ</a:t>
            </a:r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35887" y="5818635"/>
            <a:ext cx="40429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ru-RU" i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(Из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презентации </a:t>
            </a:r>
            <a:r>
              <a:rPr lang="en-US" i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Martin&amp;Jurafsky</a:t>
            </a:r>
            <a:r>
              <a:rPr lang="ru-RU" i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i="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86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-51137" y="-14752"/>
            <a:ext cx="9204666" cy="6869555"/>
            <a:chOff x="12190" y="-46746"/>
            <a:chExt cx="9204666" cy="6869555"/>
          </a:xfrm>
        </p:grpSpPr>
        <p:grpSp>
          <p:nvGrpSpPr>
            <p:cNvPr id="5" name="Группа 4"/>
            <p:cNvGrpSpPr/>
            <p:nvPr/>
          </p:nvGrpSpPr>
          <p:grpSpPr>
            <a:xfrm>
              <a:off x="12190" y="-46746"/>
              <a:ext cx="9204666" cy="6869555"/>
              <a:chOff x="12190" y="-46746"/>
              <a:chExt cx="9204666" cy="6869555"/>
            </a:xfrm>
          </p:grpSpPr>
          <p:pic>
            <p:nvPicPr>
              <p:cNvPr id="7" name="Picture 2" descr="http://www.hse.ru/pubs/lib/data/access/ram/ticket/79/144196565691ca43a1b8670fb6a227fde3c5e8e9a0/cached-thumb-img.29274.0.252964193739569.jpg"/>
              <p:cNvPicPr>
                <a:picLocks noChangeAspect="1" noChangeArrowheads="1"/>
              </p:cNvPicPr>
              <p:nvPr/>
            </p:nvPicPr>
            <p:blipFill rotWithShape="1">
              <a:blip r:embed="rId3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1500"/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9214"/>
              <a:stretch/>
            </p:blipFill>
            <p:spPr bwMode="auto">
              <a:xfrm>
                <a:off x="63996" y="-46746"/>
                <a:ext cx="9152860" cy="11712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8" name="Прямая соединительная линия 7"/>
              <p:cNvCxnSpPr/>
              <p:nvPr/>
            </p:nvCxnSpPr>
            <p:spPr>
              <a:xfrm>
                <a:off x="12190" y="1152164"/>
                <a:ext cx="9204666" cy="13490"/>
              </a:xfrm>
              <a:prstGeom prst="line">
                <a:avLst/>
              </a:prstGeom>
              <a:ln w="762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9" name="Группа 8"/>
              <p:cNvGrpSpPr/>
              <p:nvPr/>
            </p:nvGrpSpPr>
            <p:grpSpPr>
              <a:xfrm>
                <a:off x="63996" y="6189119"/>
                <a:ext cx="8419456" cy="633690"/>
                <a:chOff x="63996" y="6189119"/>
                <a:chExt cx="8419456" cy="633690"/>
              </a:xfrm>
            </p:grpSpPr>
            <p:sp>
              <p:nvSpPr>
                <p:cNvPr id="10" name="Прямоугольник 9"/>
                <p:cNvSpPr/>
                <p:nvPr/>
              </p:nvSpPr>
              <p:spPr>
                <a:xfrm>
                  <a:off x="63996" y="6275792"/>
                  <a:ext cx="7316316" cy="526874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75000">
                      <a:srgbClr val="DDDDDD"/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2" name="Picture 6" descr="http://www.hse.ru/data/2012/01/19/1263884310/logo_%D1%81_hse_black_e.png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21013"/>
                <a:stretch/>
              </p:blipFill>
              <p:spPr bwMode="auto">
                <a:xfrm>
                  <a:off x="7860925" y="6189119"/>
                  <a:ext cx="622527" cy="63369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96" y="28548"/>
              <a:ext cx="1627684" cy="1096196"/>
            </a:xfrm>
            <a:prstGeom prst="rect">
              <a:avLst/>
            </a:prstGeom>
          </p:spPr>
        </p:pic>
      </p:grpSp>
      <p:sp>
        <p:nvSpPr>
          <p:cNvPr id="1227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«Мешок слов». Признаки</a:t>
            </a:r>
            <a:endParaRPr lang="en-US" dirty="0"/>
          </a:p>
        </p:txBody>
      </p:sp>
      <p:sp>
        <p:nvSpPr>
          <p:cNvPr id="1227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игнорируем позиции</a:t>
            </a:r>
          </a:p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пределах окна</a:t>
            </a:r>
          </a:p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словаря</a:t>
            </a:r>
          </a:p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частота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бинарный признак</a:t>
            </a:r>
          </a:p>
          <a:p>
            <a:pPr>
              <a:buFont typeface="Wingdings" charset="0"/>
              <a:buNone/>
            </a:pPr>
            <a:endParaRPr lang="en-US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Компьютерная лингвисткиа. С.Ю.Толдова, Е.Мещерякова, 2018. ВШЭ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132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 txBox="1">
            <a:spLocks/>
          </p:cNvSpPr>
          <p:nvPr/>
        </p:nvSpPr>
        <p:spPr>
          <a:xfrm>
            <a:off x="1835696" y="167789"/>
            <a:ext cx="6434472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700" dirty="0" smtClean="0">
                <a:solidFill>
                  <a:prstClr val="black"/>
                </a:solidFill>
                <a:latin typeface="Calibri"/>
              </a:rPr>
              <a:t>Постановка задачи</a:t>
            </a:r>
            <a:endParaRPr lang="ru-RU" sz="27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23528" y="1700808"/>
            <a:ext cx="837485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WSD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word sense disambiguation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Тагетированное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разрешение семантической неоднозначности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Разрешение неоднозначности на всем тексте</a:t>
            </a: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WSI – word sense induction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Извлечение смыслов слова</a:t>
            </a: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76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Содержимое 2"/>
          <p:cNvSpPr>
            <a:spLocks noGrp="1"/>
          </p:cNvSpPr>
          <p:nvPr>
            <p:ph sz="quarter" idx="4294967295"/>
          </p:nvPr>
        </p:nvSpPr>
        <p:spPr>
          <a:xfrm>
            <a:off x="251520" y="1340768"/>
            <a:ext cx="8605838" cy="481022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Наивный байесовский классификатор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—вероятностный классификатор, основанный на применении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Теоремы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Байеса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Вероятностная модель для классификатора: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  <a:defRPr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ероятность того, что слово имеет значение </a:t>
            </a:r>
            <a:r>
              <a:rPr lang="ru-RU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С,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условии, что оно имеет признаки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F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…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оно находится в контексте слов из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{F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F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…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либо частей речи из этого множества, либо имеет др. признаки)</a:t>
            </a:r>
          </a:p>
          <a:p>
            <a:pPr marL="457200" lvl="1" indent="0">
              <a:spcBef>
                <a:spcPts val="0"/>
              </a:spcBef>
              <a:buNone/>
              <a:defRPr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spcBef>
                <a:spcPts val="0"/>
              </a:spcBef>
              <a:buNone/>
              <a:defRPr/>
            </a:pP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Мы не можем напрямую оценить эту вероятность, но можем оценить вероятность появления признака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при условии, что слово имеет значение </a:t>
            </a:r>
            <a:r>
              <a:rPr lang="ru-RU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(по обучающему корпусу)</a:t>
            </a:r>
          </a:p>
          <a:p>
            <a:pPr marL="457200" lvl="1" indent="0">
              <a:spcBef>
                <a:spcPts val="0"/>
              </a:spcBef>
              <a:buNone/>
              <a:defRPr/>
            </a:pPr>
            <a:endParaRPr lang="ru-RU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1748" name="Picture 3" descr="p(C \vert F_1,\dots,F_n)\,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4149080"/>
            <a:ext cx="2251075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835696" y="0"/>
            <a:ext cx="7467600" cy="7032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1" algn="ctr" eaLnBrk="1" fontAlgn="auto" hangingPunct="1">
              <a:spcAft>
                <a:spcPts val="0"/>
              </a:spcAft>
              <a:defRPr/>
            </a:pPr>
            <a:r>
              <a:rPr lang="ru-RU" sz="2400" b="1" dirty="0">
                <a:solidFill>
                  <a:sysClr val="windowText" lastClr="000000"/>
                </a:solidFill>
              </a:rPr>
              <a:t>Пример. Байесовская классификация. </a:t>
            </a:r>
            <a:endParaRPr lang="ru-RU" sz="40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17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475656" y="208451"/>
            <a:ext cx="7467600" cy="7032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1" algn="ctr" eaLnBrk="1" fontAlgn="auto" hangingPunct="1">
              <a:spcAft>
                <a:spcPts val="0"/>
              </a:spcAft>
              <a:defRPr/>
            </a:pPr>
            <a:r>
              <a:rPr lang="ru-RU" sz="2400" b="1" dirty="0">
                <a:solidFill>
                  <a:sysClr val="windowText" lastClr="000000"/>
                </a:solidFill>
              </a:rPr>
              <a:t>Пример. Байесовская классификация. </a:t>
            </a:r>
            <a:endParaRPr lang="ru-RU" sz="4000" dirty="0">
              <a:solidFill>
                <a:sysClr val="windowText" lastClr="000000"/>
              </a:solidFill>
            </a:endParaRPr>
          </a:p>
        </p:txBody>
      </p:sp>
      <p:sp useBgFill="1">
        <p:nvSpPr>
          <p:cNvPr id="3" name="Содержимое 2"/>
          <p:cNvSpPr>
            <a:spLocks noGrp="1"/>
          </p:cNvSpPr>
          <p:nvPr>
            <p:ph sz="quarter" idx="4294967295"/>
          </p:nvPr>
        </p:nvSpPr>
        <p:spPr>
          <a:xfrm>
            <a:off x="395536" y="1484784"/>
            <a:ext cx="8605838" cy="392360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lvl="1" indent="0">
              <a:spcBef>
                <a:spcPts val="0"/>
              </a:spcBef>
              <a:buNone/>
              <a:defRPr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Мы не можем напрямую оценить эту вероятность, но можем оценить вероятность появления признака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при условии, что слово имеет значение </a:t>
            </a:r>
            <a:r>
              <a:rPr lang="ru-RU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(по обучающему корпусу).</a:t>
            </a:r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Применим формулу условной вероятности:</a:t>
            </a:r>
          </a:p>
          <a:p>
            <a:pPr marL="457200" lvl="1" indent="0">
              <a:spcBef>
                <a:spcPts val="0"/>
              </a:spcBef>
              <a:buNone/>
              <a:defRPr/>
            </a:pPr>
            <a:endParaRPr lang="ru-RU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1749" name="Picture 4" descr="p(C \vert F_1,\dots,F_n) = \frac{p(C) \ p(F_1,\dots,F_n\vert C)}{p(F_1,\dots,F_n)}. \,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286387"/>
            <a:ext cx="5950600" cy="813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257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763688" y="67478"/>
            <a:ext cx="7467600" cy="7032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1" eaLnBrk="1" fontAlgn="auto" hangingPunct="1">
              <a:spcAft>
                <a:spcPts val="0"/>
              </a:spcAft>
              <a:defRPr/>
            </a:pPr>
            <a:r>
              <a:rPr lang="ru-RU" sz="2400" b="1" dirty="0">
                <a:solidFill>
                  <a:sysClr val="windowText" lastClr="000000"/>
                </a:solidFill>
              </a:rPr>
              <a:t>Пример. Байесовская </a:t>
            </a:r>
            <a:r>
              <a:rPr lang="ru-RU" sz="2400" b="1" dirty="0" smtClean="0">
                <a:solidFill>
                  <a:sysClr val="windowText" lastClr="000000"/>
                </a:solidFill>
              </a:rPr>
              <a:t>классификация</a:t>
            </a:r>
            <a:endParaRPr lang="ru-RU" sz="1800" dirty="0">
              <a:solidFill>
                <a:sysClr val="windowText" lastClr="000000"/>
              </a:solidFill>
            </a:endParaRPr>
          </a:p>
        </p:txBody>
      </p:sp>
      <p:sp useBgFill="1">
        <p:nvSpPr>
          <p:cNvPr id="3" name="Содержимое 2"/>
          <p:cNvSpPr>
            <a:spLocks noGrp="1"/>
          </p:cNvSpPr>
          <p:nvPr>
            <p:ph sz="quarter" idx="4294967295"/>
          </p:nvPr>
        </p:nvSpPr>
        <p:spPr>
          <a:xfrm>
            <a:off x="0" y="1268760"/>
            <a:ext cx="8821737" cy="502059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Знаменатель не зависит от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значения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даны (фиксированы)</a:t>
            </a:r>
          </a:p>
          <a:p>
            <a:pPr>
              <a:defRPr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Числитель – эквивалентен совместной встречаемости</a:t>
            </a:r>
          </a:p>
          <a:p>
            <a:pPr>
              <a:defRPr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1749" name="Picture 4" descr="p(C \vert F_1,\dots,F_n) = \frac{p(C) \ p(F_1,\dots,F_n\vert C)}{p(F_1,\dots,F_n)}. \,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492131"/>
            <a:ext cx="4369852" cy="597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588" y="3304952"/>
            <a:ext cx="1800200" cy="31082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313" y="4005064"/>
            <a:ext cx="9581149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1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2267744" y="198292"/>
            <a:ext cx="6192688" cy="7032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1" eaLnBrk="1" fontAlgn="auto" hangingPunct="1">
              <a:spcAft>
                <a:spcPts val="0"/>
              </a:spcAft>
              <a:defRPr/>
            </a:pPr>
            <a:r>
              <a:rPr lang="ru-RU" sz="2400" b="1" dirty="0">
                <a:solidFill>
                  <a:sysClr val="windowText" lastClr="000000"/>
                </a:solidFill>
              </a:rPr>
              <a:t>Пример. Байесовская </a:t>
            </a:r>
            <a:r>
              <a:rPr lang="ru-RU" sz="2400" b="1" dirty="0" smtClean="0">
                <a:solidFill>
                  <a:sysClr val="windowText" lastClr="000000"/>
                </a:solidFill>
              </a:rPr>
              <a:t>классификация</a:t>
            </a:r>
            <a:endParaRPr lang="ru-RU" sz="1800" dirty="0">
              <a:solidFill>
                <a:sysClr val="windowText" lastClr="000000"/>
              </a:solidFill>
            </a:endParaRPr>
          </a:p>
        </p:txBody>
      </p:sp>
      <p:sp useBgFill="1">
        <p:nvSpPr>
          <p:cNvPr id="3" name="Содержимое 2"/>
          <p:cNvSpPr>
            <a:spLocks noGrp="1"/>
          </p:cNvSpPr>
          <p:nvPr>
            <p:ph sz="quarter" idx="4294967295"/>
          </p:nvPr>
        </p:nvSpPr>
        <p:spPr>
          <a:xfrm>
            <a:off x="322263" y="1484313"/>
            <a:ext cx="8821737" cy="437356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Наивное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предположение об условной независимости:</a:t>
            </a:r>
          </a:p>
          <a:p>
            <a:pPr lvl="1">
              <a:defRPr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каждое свойство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 зависит от любого другого свойства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при данном классе (вероятность признаков не зависит друг от друга при данном классе)</a:t>
            </a:r>
          </a:p>
          <a:p>
            <a:pPr>
              <a:defRPr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порядок следования признаков объекта не имеет значения</a:t>
            </a:r>
          </a:p>
          <a:p>
            <a:pPr>
              <a:defRPr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Все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параметры модели могут быть аппроксимированы относительными частотами из набора данных обучения. Это оценки максимального правдоподобия вероятностей. 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402" y="2902987"/>
            <a:ext cx="2304256" cy="318674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402" y="3353092"/>
            <a:ext cx="6663097" cy="348397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402" y="3671044"/>
            <a:ext cx="2105716" cy="65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9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2519363" y="0"/>
            <a:ext cx="6624637" cy="6207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3600" dirty="0" smtClean="0"/>
              <a:t>Байесовский классификатор</a:t>
            </a:r>
            <a:endParaRPr lang="en-US" sz="3600" dirty="0"/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287338" y="1196975"/>
            <a:ext cx="8856662" cy="4608513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Переформулируем задачу:</a:t>
            </a:r>
          </a:p>
          <a:p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ано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множество 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объектов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sz="26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ru-RU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ru-RU" sz="2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ru-RU" sz="2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..., 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ru-RU" sz="2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u-RU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каждый обладает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некоторым набором признаков из множества всех признаков </a:t>
            </a: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= {f</a:t>
            </a:r>
            <a:r>
              <a:rPr lang="ru-RU" sz="2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</a:t>
            </a:r>
            <a:r>
              <a:rPr lang="ru-RU" sz="2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..., </a:t>
            </a:r>
            <a:r>
              <a:rPr lang="ru-RU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ru-RU" sz="2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ru-RU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также одной меткой из множества меток </a:t>
            </a: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= {c</a:t>
            </a:r>
            <a:r>
              <a:rPr lang="ru-RU" sz="2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</a:t>
            </a:r>
            <a:r>
              <a:rPr lang="ru-RU" sz="2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..., </a:t>
            </a:r>
            <a:r>
              <a:rPr lang="ru-RU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2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u-RU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нашем случае – многозначное слово в определенном контексте)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Задача: найти наиболее вероятный класс/метку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входящего объекта 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sz="2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опираясь на набор его признаков </a:t>
            </a:r>
            <a:r>
              <a:rPr lang="ru-RU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6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ru-RU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</a:t>
            </a:r>
            <a:r>
              <a:rPr lang="ru-RU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6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ru-RU" sz="2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6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ru-RU" sz="2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..., </a:t>
            </a:r>
            <a:r>
              <a:rPr lang="ru-RU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6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ru-RU" sz="2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Т.е. необходимо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вычислить такое значение случайной переменной </a:t>
            </a: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при котором достигается апостериорный максимум (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maximum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posteriori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probability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MAP).</a:t>
            </a:r>
            <a:r>
              <a:rPr lang="ru-RU" sz="2600" dirty="0"/>
              <a:t/>
            </a:r>
            <a:br>
              <a:rPr lang="ru-RU" sz="2600" dirty="0"/>
            </a:b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03666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835696" y="87636"/>
            <a:ext cx="6480720" cy="7032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1" eaLnBrk="1" fontAlgn="auto" hangingPunct="1">
              <a:spcAft>
                <a:spcPts val="0"/>
              </a:spcAft>
              <a:defRPr/>
            </a:pPr>
            <a:r>
              <a:rPr lang="ru-RU" sz="2400" b="1" dirty="0">
                <a:solidFill>
                  <a:sysClr val="windowText" lastClr="000000"/>
                </a:solidFill>
              </a:rPr>
              <a:t>Пример. Байесовская </a:t>
            </a:r>
            <a:r>
              <a:rPr lang="ru-RU" sz="2400" b="1" dirty="0" smtClean="0">
                <a:solidFill>
                  <a:sysClr val="windowText" lastClr="000000"/>
                </a:solidFill>
              </a:rPr>
              <a:t>классификация</a:t>
            </a:r>
            <a:endParaRPr lang="ru-RU" sz="1800" dirty="0">
              <a:solidFill>
                <a:sysClr val="windowText" lastClr="000000"/>
              </a:solidFill>
            </a:endParaRPr>
          </a:p>
        </p:txBody>
      </p:sp>
      <p:sp useBgFill="1">
        <p:nvSpPr>
          <p:cNvPr id="3" name="Содержимое 2"/>
          <p:cNvSpPr>
            <a:spLocks noGrp="1"/>
          </p:cNvSpPr>
          <p:nvPr>
            <p:ph sz="quarter" idx="4294967295"/>
          </p:nvPr>
        </p:nvSpPr>
        <p:spPr>
          <a:xfrm>
            <a:off x="320675" y="1052513"/>
            <a:ext cx="8823325" cy="48514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Будем считать, что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слово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представлено несколькими контекстами (имеет несколько значений),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которые могут быть представлены множеством слов с (независимой)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вероятностью (множеством слов контекста),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слово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данного контекста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встречается в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контексте значения С: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Тогда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вероятность для данного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контекста и значения </a:t>
            </a:r>
            <a:r>
              <a:rPr lang="ru-RU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C:</a:t>
            </a:r>
          </a:p>
          <a:p>
            <a:endParaRPr lang="ru-RU" sz="2000" i="1" dirty="0" smtClean="0"/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Вопрос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на который мы хотим ответить: «какова вероятность того, что данный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контекст 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принадлежит классу 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?» 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Чему равна вероятность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p(C|D)?</a:t>
            </a:r>
          </a:p>
          <a:p>
            <a:endParaRPr lang="ru-RU" sz="2000" i="1" dirty="0" smtClean="0"/>
          </a:p>
          <a:p>
            <a:endParaRPr lang="ru-RU" sz="2000" i="1" dirty="0" smtClean="0"/>
          </a:p>
          <a:p>
            <a:endParaRPr lang="en-US" sz="2000" b="1" dirty="0"/>
          </a:p>
        </p:txBody>
      </p:sp>
      <p:pic>
        <p:nvPicPr>
          <p:cNvPr id="79876" name="Picture 4" descr="p(w_i \vert C)\,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416" y="2393690"/>
            <a:ext cx="1080120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1351" y="3015344"/>
            <a:ext cx="2232248" cy="521667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4589935"/>
            <a:ext cx="2236484" cy="648072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9912" y="4589935"/>
            <a:ext cx="2232248" cy="646845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2875" y="5236780"/>
            <a:ext cx="2694073" cy="66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81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3167063" y="177800"/>
            <a:ext cx="5976937" cy="7032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1" eaLnBrk="1" fontAlgn="auto" hangingPunct="1">
              <a:spcAft>
                <a:spcPts val="0"/>
              </a:spcAft>
              <a:defRPr/>
            </a:pPr>
            <a:r>
              <a:rPr lang="ru-RU" sz="2400" b="1" dirty="0">
                <a:solidFill>
                  <a:sysClr val="windowText" lastClr="000000"/>
                </a:solidFill>
              </a:rPr>
              <a:t>Пример. Байесовская </a:t>
            </a:r>
            <a:r>
              <a:rPr lang="ru-RU" sz="2400" b="1" dirty="0" smtClean="0">
                <a:solidFill>
                  <a:sysClr val="windowText" lastClr="000000"/>
                </a:solidFill>
              </a:rPr>
              <a:t>классификация</a:t>
            </a:r>
            <a:endParaRPr lang="ru-RU" sz="1800" dirty="0">
              <a:solidFill>
                <a:sysClr val="windowText" lastClr="000000"/>
              </a:solidFill>
            </a:endParaRPr>
          </a:p>
        </p:txBody>
      </p:sp>
      <p:sp useBgFill="1">
        <p:nvSpPr>
          <p:cNvPr id="3" name="Содержимое 2"/>
          <p:cNvSpPr>
            <a:spLocks noGrp="1"/>
          </p:cNvSpPr>
          <p:nvPr>
            <p:ph sz="quarter" idx="4294967295"/>
          </p:nvPr>
        </p:nvSpPr>
        <p:spPr>
          <a:xfrm>
            <a:off x="251520" y="1357804"/>
            <a:ext cx="8821738" cy="475297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Предположим, что мы имеем только два класса: </a:t>
            </a: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¬</a:t>
            </a:r>
            <a:r>
              <a:rPr lang="ru-RU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sz="26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i="1" dirty="0" smtClean="0"/>
          </a:p>
          <a:p>
            <a:endParaRPr lang="en-US" sz="2000" b="1" i="1" dirty="0"/>
          </a:p>
          <a:p>
            <a:endParaRPr lang="en-US" sz="2000" b="1" i="1" dirty="0" smtClean="0"/>
          </a:p>
          <a:p>
            <a:endParaRPr lang="en-US" sz="2000" b="1" i="1" dirty="0"/>
          </a:p>
          <a:p>
            <a:endParaRPr lang="en-US" sz="2000" b="1" i="1" dirty="0" smtClean="0"/>
          </a:p>
          <a:p>
            <a:endParaRPr lang="en-US" sz="2000" b="1" i="1" dirty="0"/>
          </a:p>
          <a:p>
            <a:endParaRPr lang="en-US" sz="2000" b="1" i="1" dirty="0" smtClean="0"/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Если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b="1" dirty="0"/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  слово в данном контексте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имеет значение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974" y="1680639"/>
            <a:ext cx="2304256" cy="55353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2117571"/>
            <a:ext cx="2318012" cy="48385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8678" y="2597870"/>
            <a:ext cx="3072252" cy="72008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1800" y="3328816"/>
            <a:ext cx="2985970" cy="579694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4048" y="4035120"/>
            <a:ext cx="4487755" cy="673799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1640" y="4799019"/>
            <a:ext cx="2015270" cy="74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34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/>
          <p:cNvGrpSpPr/>
          <p:nvPr/>
        </p:nvGrpSpPr>
        <p:grpSpPr>
          <a:xfrm>
            <a:off x="-51137" y="-14752"/>
            <a:ext cx="9204666" cy="6869555"/>
            <a:chOff x="12190" y="-46746"/>
            <a:chExt cx="9204666" cy="6869555"/>
          </a:xfrm>
        </p:grpSpPr>
        <p:grpSp>
          <p:nvGrpSpPr>
            <p:cNvPr id="14" name="Группа 13"/>
            <p:cNvGrpSpPr/>
            <p:nvPr/>
          </p:nvGrpSpPr>
          <p:grpSpPr>
            <a:xfrm>
              <a:off x="12190" y="-46746"/>
              <a:ext cx="9204666" cy="6869555"/>
              <a:chOff x="12190" y="-46746"/>
              <a:chExt cx="9204666" cy="6869555"/>
            </a:xfrm>
          </p:grpSpPr>
          <p:pic>
            <p:nvPicPr>
              <p:cNvPr id="16" name="Picture 2" descr="http://www.hse.ru/pubs/lib/data/access/ram/ticket/79/144196565691ca43a1b8670fb6a227fde3c5e8e9a0/cached-thumb-img.29274.0.252964193739569.jpg"/>
              <p:cNvPicPr>
                <a:picLocks noChangeAspect="1" noChangeArrowheads="1"/>
              </p:cNvPicPr>
              <p:nvPr/>
            </p:nvPicPr>
            <p:blipFill rotWithShape="1">
              <a:blip r:embed="rId3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1500"/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9214"/>
              <a:stretch/>
            </p:blipFill>
            <p:spPr bwMode="auto">
              <a:xfrm>
                <a:off x="63996" y="-46746"/>
                <a:ext cx="9152860" cy="11712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7" name="Прямая соединительная линия 16"/>
              <p:cNvCxnSpPr/>
              <p:nvPr/>
            </p:nvCxnSpPr>
            <p:spPr>
              <a:xfrm>
                <a:off x="12190" y="1152164"/>
                <a:ext cx="9204666" cy="13490"/>
              </a:xfrm>
              <a:prstGeom prst="line">
                <a:avLst/>
              </a:prstGeom>
              <a:ln w="762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8" name="Группа 17"/>
              <p:cNvGrpSpPr/>
              <p:nvPr/>
            </p:nvGrpSpPr>
            <p:grpSpPr>
              <a:xfrm>
                <a:off x="63996" y="6189119"/>
                <a:ext cx="8419456" cy="633690"/>
                <a:chOff x="63996" y="6189119"/>
                <a:chExt cx="8419456" cy="633690"/>
              </a:xfrm>
            </p:grpSpPr>
            <p:sp>
              <p:nvSpPr>
                <p:cNvPr id="19" name="Прямоугольник 18"/>
                <p:cNvSpPr/>
                <p:nvPr/>
              </p:nvSpPr>
              <p:spPr>
                <a:xfrm>
                  <a:off x="63996" y="6275792"/>
                  <a:ext cx="7316316" cy="526874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75000">
                      <a:srgbClr val="DDDDDD"/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0" name="Picture 6" descr="http://www.hse.ru/data/2012/01/19/1263884310/logo_%D1%81_hse_black_e.png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21013"/>
                <a:stretch/>
              </p:blipFill>
              <p:spPr bwMode="auto">
                <a:xfrm>
                  <a:off x="7860925" y="6189119"/>
                  <a:ext cx="622527" cy="63369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pic>
          <p:nvPicPr>
            <p:cNvPr id="15" name="Рисунок 1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96" y="28548"/>
              <a:ext cx="1627684" cy="1096196"/>
            </a:xfrm>
            <a:prstGeom prst="rect">
              <a:avLst/>
            </a:prstGeom>
          </p:spPr>
        </p:pic>
      </p:grpSp>
      <p:sp>
        <p:nvSpPr>
          <p:cNvPr id="1226754" name="Rectangle 2"/>
          <p:cNvSpPr>
            <a:spLocks noGrp="1" noChangeArrowheads="1"/>
          </p:cNvSpPr>
          <p:nvPr>
            <p:ph type="title"/>
          </p:nvPr>
        </p:nvSpPr>
        <p:spPr>
          <a:xfrm>
            <a:off x="486111" y="109320"/>
            <a:ext cx="8229600" cy="1143000"/>
          </a:xfrm>
        </p:spPr>
        <p:txBody>
          <a:bodyPr/>
          <a:lstStyle/>
          <a:p>
            <a:r>
              <a:rPr lang="ru-RU" dirty="0" smtClean="0"/>
              <a:t>Пример: </a:t>
            </a:r>
            <a:r>
              <a:rPr lang="ru-RU" dirty="0" err="1" smtClean="0"/>
              <a:t>колокации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5A78E-2C85-4AEC-B29C-8F5D1FDCE44F}" type="datetime1">
              <a:rPr lang="ru-RU" smtClean="0"/>
              <a:t>19.12.2018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5851616" y="6376338"/>
            <a:ext cx="1921900" cy="345137"/>
          </a:xfrm>
        </p:spPr>
        <p:txBody>
          <a:bodyPr/>
          <a:lstStyle/>
          <a:p>
            <a:r>
              <a:rPr lang="ru-RU" dirty="0" smtClean="0"/>
              <a:t>Высшая Школа Экономики, Москва, С.Ю. </a:t>
            </a:r>
            <a:r>
              <a:rPr lang="ru-RU" dirty="0" err="1" smtClean="0"/>
              <a:t>Толдова</a:t>
            </a:r>
            <a:r>
              <a:rPr lang="ru-RU" dirty="0" smtClean="0"/>
              <a:t>. КЛ-2</a:t>
            </a:r>
            <a:endParaRPr lang="ru-RU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835A1-215F-43A1-8796-0F93B25450BF}" type="slidenum">
              <a:rPr lang="ru-RU" smtClean="0"/>
              <a:pPr/>
              <a:t>27</a:t>
            </a:fld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1847" y="1234302"/>
            <a:ext cx="8727558" cy="5073484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323528" y="3068960"/>
            <a:ext cx="1368152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Прямоугольник 20"/>
          <p:cNvSpPr/>
          <p:nvPr/>
        </p:nvSpPr>
        <p:spPr>
          <a:xfrm>
            <a:off x="395536" y="4143963"/>
            <a:ext cx="3744416" cy="2194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4079813" y="3554783"/>
            <a:ext cx="5073716" cy="2619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7385" y="6294495"/>
            <a:ext cx="7704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i="1" dirty="0">
                <a:solidFill>
                  <a:schemeClr val="tx2">
                    <a:lumMod val="75000"/>
                  </a:schemeClr>
                </a:solidFill>
              </a:rPr>
              <a:t>Слайд из презентации </a:t>
            </a:r>
            <a:r>
              <a:rPr lang="en-US" sz="1400" i="1" dirty="0">
                <a:solidFill>
                  <a:schemeClr val="tx2">
                    <a:lumMod val="75000"/>
                  </a:schemeClr>
                </a:solidFill>
              </a:rPr>
              <a:t>Daniel </a:t>
            </a:r>
            <a:r>
              <a:rPr lang="en-US" sz="1400" i="1" dirty="0" err="1">
                <a:solidFill>
                  <a:schemeClr val="tx2">
                    <a:lumMod val="75000"/>
                  </a:schemeClr>
                </a:solidFill>
              </a:rPr>
              <a:t>Jurafsky</a:t>
            </a:r>
            <a:r>
              <a:rPr lang="en-US" sz="1400" i="1" dirty="0">
                <a:solidFill>
                  <a:schemeClr val="tx2">
                    <a:lumMod val="75000"/>
                  </a:schemeClr>
                </a:solidFill>
              </a:rPr>
              <a:t>. James H. Martin. Speech and Language Processing. An Introduction to Natural Language Processing, Computational Linguistics, and Speech </a:t>
            </a:r>
            <a:r>
              <a:rPr lang="en-US" sz="1400" i="1" dirty="0">
                <a:solidFill>
                  <a:schemeClr val="tx2">
                    <a:lumMod val="75000"/>
                  </a:schemeClr>
                </a:solidFill>
              </a:rPr>
              <a:t>Recognition</a:t>
            </a:r>
            <a:r>
              <a:rPr lang="ru-RU" sz="1400" i="1" dirty="0">
                <a:solidFill>
                  <a:schemeClr val="tx2">
                    <a:lumMod val="75000"/>
                  </a:schemeClr>
                </a:solidFill>
              </a:rPr>
              <a:t>. </a:t>
            </a:r>
            <a:endParaRPr lang="en-US" sz="1400" i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220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1" grpId="0" animBg="1"/>
      <p:bldP spid="2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555776" y="116632"/>
            <a:ext cx="5961856" cy="996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ru-RU" altLang="en-US" sz="3600" dirty="0" err="1" smtClean="0"/>
              <a:t>Тагетирование</a:t>
            </a:r>
            <a:r>
              <a:rPr lang="ru-RU" altLang="en-US" sz="3600" dirty="0" smtClean="0"/>
              <a:t> разрешение неоднозначности</a:t>
            </a:r>
            <a:endParaRPr lang="en-US" altLang="en-US" sz="3600" cap="none" dirty="0" smtClean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341438"/>
            <a:ext cx="7778750" cy="4752975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marL="342900" indent="-342900" eaLnBrk="1" hangingPunct="1">
              <a:lnSpc>
                <a:spcPct val="90000"/>
              </a:lnSpc>
            </a:pPr>
            <a:r>
              <a:rPr lang="ru-RU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Окно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ru-RU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слов</a:t>
            </a:r>
          </a:p>
          <a:p>
            <a:pPr marL="342900" indent="-342900" eaLnBrk="1" hangingPunct="1">
              <a:lnSpc>
                <a:spcPct val="90000"/>
              </a:lnSpc>
            </a:pPr>
            <a:r>
              <a:rPr lang="ru-RU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Что может быть признаком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lvl="1" indent="-342900">
              <a:lnSpc>
                <a:spcPct val="90000"/>
              </a:lnSpc>
            </a:pPr>
            <a:r>
              <a:rPr lang="ru-RU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Слова, леммы, </a:t>
            </a:r>
            <a:r>
              <a:rPr lang="ru-RU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частеречные</a:t>
            </a:r>
            <a:r>
              <a:rPr lang="ru-RU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пометы, частоты</a:t>
            </a:r>
          </a:p>
          <a:p>
            <a:pPr marL="400050" lvl="1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electric </a:t>
            </a:r>
            <a:r>
              <a:rPr lang="en-US" altLang="en-US" sz="2400" i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guitar and </a:t>
            </a:r>
            <a:r>
              <a:rPr lang="en-US" altLang="en-US" sz="2400" b="1" i="1" u="sng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bass</a:t>
            </a:r>
            <a:r>
              <a:rPr lang="en-US" altLang="en-US" sz="2400" i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player stand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off to one side, not really part of the scene, just as a sort of nod to gringo expectations perhaps.</a:t>
            </a:r>
          </a:p>
          <a:p>
            <a:pPr marL="1143000" lvl="2" indent="-228600" eaLnBrk="1" hangingPunct="1">
              <a:lnSpc>
                <a:spcPct val="90000"/>
              </a:lnSpc>
              <a:spcBef>
                <a:spcPts val="600"/>
              </a:spcBef>
            </a:pPr>
            <a:r>
              <a:rPr lang="ru-RU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контекст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локальные признаки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600200" lvl="3" indent="-228600" eaLnBrk="1" hangingPunct="1">
              <a:lnSpc>
                <a:spcPct val="90000"/>
              </a:lnSpc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 (guitar, NN1),  (and, CJC), (player, NN1), (stand, VVB) ]</a:t>
            </a:r>
          </a:p>
          <a:p>
            <a:pPr marL="1143000" lvl="2" indent="-228600" eaLnBrk="1" hangingPunct="1">
              <a:lnSpc>
                <a:spcPct val="90000"/>
              </a:lnSpc>
              <a:spcBef>
                <a:spcPts val="600"/>
              </a:spcBef>
            </a:pPr>
            <a:r>
              <a:rPr lang="ru-RU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слова, имеющие высокую частоту совместной встречаемости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(topical features)</a:t>
            </a:r>
          </a:p>
          <a:p>
            <a:pPr marL="1600200" lvl="3" indent="-228600" eaLnBrk="1" hangingPunct="1">
              <a:lnSpc>
                <a:spcPct val="90000"/>
              </a:lnSpc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fishing, big, sound, player, fly, rod, pound, double, runs, playing, guitar, band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1600200" lvl="3" indent="-228600" eaLnBrk="1" hangingPunct="1">
              <a:lnSpc>
                <a:spcPct val="90000"/>
              </a:lnSpc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[0,0,0,1,0,0,0,0,0,0,1,0]</a:t>
            </a:r>
          </a:p>
          <a:p>
            <a:pPr marL="1143000" lvl="2" indent="-228600" eaLnBrk="1" hangingPunct="1">
              <a:lnSpc>
                <a:spcPct val="90000"/>
              </a:lnSpc>
            </a:pPr>
            <a:r>
              <a:rPr lang="ru-RU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другие признаки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600200" lvl="3" indent="-228600" eaLnBrk="1" hangingPunct="1">
              <a:lnSpc>
                <a:spcPct val="90000"/>
              </a:lnSpc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[followed by "player", contains "show" in the sentence,…] </a:t>
            </a:r>
          </a:p>
          <a:p>
            <a:pPr marL="1600200" lvl="3" indent="-228600" eaLnBrk="1" hangingPunct="1">
              <a:lnSpc>
                <a:spcPct val="90000"/>
              </a:lnSpc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[yes, no, … ]</a:t>
            </a:r>
          </a:p>
          <a:p>
            <a:pPr marL="1600200" lvl="3" indent="-228600" eaLnBrk="1" hangingPunct="1">
              <a:lnSpc>
                <a:spcPct val="90000"/>
              </a:lnSpc>
            </a:pPr>
            <a:endParaRPr lang="en-US" altLang="en-US" dirty="0" smtClean="0"/>
          </a:p>
          <a:p>
            <a:pPr marL="1600200" lvl="3" indent="-228600" eaLnBrk="1" hangingPunct="1">
              <a:lnSpc>
                <a:spcPct val="90000"/>
              </a:lnSpc>
            </a:pPr>
            <a:endParaRPr lang="en-US" altLang="en-US" sz="2100" i="1" dirty="0">
              <a:solidFill>
                <a:schemeClr val="tx2">
                  <a:lumMod val="75000"/>
                </a:schemeClr>
              </a:solidFill>
            </a:endParaRPr>
          </a:p>
          <a:p>
            <a:pPr marL="1600200" lvl="3" indent="-228600" eaLnBrk="1" hangingPunct="1">
              <a:lnSpc>
                <a:spcPct val="90000"/>
              </a:lnSpc>
            </a:pPr>
            <a:endParaRPr lang="en-US" altLang="en-US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179512" y="5953284"/>
            <a:ext cx="4042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ru-RU" i="1" dirty="0">
                <a:solidFill>
                  <a:schemeClr val="tx2">
                    <a:lumMod val="75000"/>
                  </a:schemeClr>
                </a:solidFill>
              </a:rPr>
              <a:t>(Из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i="1" dirty="0">
                <a:solidFill>
                  <a:schemeClr val="tx2">
                    <a:lumMod val="75000"/>
                  </a:schemeClr>
                </a:solidFill>
              </a:rPr>
              <a:t>презентации </a:t>
            </a:r>
            <a:r>
              <a:rPr lang="en-US" i="1" dirty="0" err="1">
                <a:solidFill>
                  <a:schemeClr val="tx2">
                    <a:lumMod val="75000"/>
                  </a:schemeClr>
                </a:solidFill>
              </a:rPr>
              <a:t>Martin&amp;Jurafsky</a:t>
            </a:r>
            <a:r>
              <a:rPr lang="ru-RU" i="1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en-US" i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618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 noGrp="1" noChangeArrowheads="1"/>
          </p:cNvSpPr>
          <p:nvPr>
            <p:ph sz="quarter" idx="10"/>
          </p:nvPr>
        </p:nvSpPr>
        <p:spPr/>
        <p:txBody>
          <a:bodyPr>
            <a:normAutofit fontScale="92500"/>
          </a:bodyPr>
          <a:lstStyle/>
          <a:p>
            <a:pPr indent="-228600" defTabSz="4572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Разрешение неоднозначности одного ключевого слова</a:t>
            </a:r>
          </a:p>
          <a:p>
            <a:pPr lvl="2" defTabSz="457200">
              <a:lnSpc>
                <a:spcPct val="90000"/>
              </a:lnSpc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“Take a seat on this </a:t>
            </a:r>
            <a:r>
              <a:rPr lang="en-US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chair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lvl="2" defTabSz="457200">
              <a:lnSpc>
                <a:spcPct val="90000"/>
              </a:lnSpc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“The </a:t>
            </a:r>
            <a:r>
              <a:rPr lang="en-US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chair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the Math Department”</a:t>
            </a:r>
          </a:p>
          <a:p>
            <a:pPr marL="741363" lvl="1" indent="-284163" defTabSz="457200" eaLnBrk="1" hangingPunct="1">
              <a:lnSpc>
                <a:spcPct val="90000"/>
              </a:lnSpc>
            </a:pPr>
            <a:r>
              <a:rPr lang="ru-RU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классификации: </a:t>
            </a:r>
          </a:p>
          <a:p>
            <a:pPr marL="1141413" lvl="2" indent="-284163" defTabSz="457200">
              <a:lnSpc>
                <a:spcPct val="90000"/>
              </a:lnSpc>
            </a:pPr>
            <a:r>
              <a:rPr lang="ru-RU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– мебель или не мебель, </a:t>
            </a:r>
            <a:endParaRPr lang="ru-RU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1413" lvl="2" indent="-284163" defTabSz="457200">
              <a:lnSpc>
                <a:spcPct val="90000"/>
              </a:lnSpc>
            </a:pPr>
            <a:r>
              <a:rPr lang="ru-RU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</a:t>
            </a:r>
            <a:r>
              <a:rPr lang="ru-RU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председатель или не председатель</a:t>
            </a:r>
            <a:endParaRPr lang="ru-RU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defTabSz="457200" eaLnBrk="1" hangingPunct="1">
              <a:lnSpc>
                <a:spcPct val="90000"/>
              </a:lnSpc>
              <a:buNone/>
            </a:pPr>
            <a:r>
              <a:rPr lang="ru-RU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Нужен корпус, где встречается ключевое слово, аннотированный по значениям данного слова</a:t>
            </a: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1363" lvl="1" indent="-284163" defTabSz="457200" eaLnBrk="1" hangingPunct="1">
              <a:lnSpc>
                <a:spcPct val="90000"/>
              </a:lnSpc>
            </a:pPr>
            <a:r>
              <a:rPr lang="ru-RU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основе корпуса строим вектор признаков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143000" lvl="2" indent="-228600" defTabSz="457200" eaLnBrk="1" hangingPunct="1">
              <a:lnSpc>
                <a:spcPct val="90000"/>
              </a:lnSpc>
            </a:pPr>
            <a:r>
              <a:rPr lang="ru-RU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вектор лингвистически значимых признаков, характеризующих контекст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например, слова из некоторого окна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1313" indent="-341313" defTabSz="457200" eaLnBrk="1" hangingPunct="1">
              <a:lnSpc>
                <a:spcPct val="90000"/>
              </a:lnSpc>
            </a:pPr>
            <a:r>
              <a:rPr lang="ru-RU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Разрешение неоднозначности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1363" lvl="1" indent="-284163" defTabSz="457200" eaLnBrk="1" hangingPunct="1">
              <a:lnSpc>
                <a:spcPct val="90000"/>
              </a:lnSpc>
            </a:pPr>
            <a:r>
              <a:rPr lang="ru-RU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приписываем значение ключевому слову в новых текстах</a:t>
            </a: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828142" y="44624"/>
            <a:ext cx="7320607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 sz="3600" cap="none" dirty="0" smtClean="0"/>
              <a:t>Targeted Word Sense Disambiguation</a:t>
            </a:r>
          </a:p>
        </p:txBody>
      </p:sp>
    </p:spTree>
    <p:extLst>
      <p:ext uri="{BB962C8B-B14F-4D97-AF65-F5344CB8AC3E}">
        <p14:creationId xmlns:p14="http://schemas.microsoft.com/office/powerpoint/2010/main" val="338313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 txBox="1">
            <a:spLocks/>
          </p:cNvSpPr>
          <p:nvPr/>
        </p:nvSpPr>
        <p:spPr>
          <a:xfrm>
            <a:off x="1835696" y="167789"/>
            <a:ext cx="6434472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700" dirty="0" smtClean="0">
                <a:solidFill>
                  <a:prstClr val="black"/>
                </a:solidFill>
                <a:latin typeface="Calibri"/>
              </a:rPr>
              <a:t>Постановка задачи</a:t>
            </a:r>
            <a:endParaRPr lang="ru-RU" sz="27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251520" y="1340768"/>
            <a:ext cx="8497887" cy="46863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разрешения неоднозначности: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основанные на знаниях (с использованием баз знаний и лексикографических ресурсов)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обучение с учителем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 частичным привлечением учителя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без учителя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93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Группа 16"/>
          <p:cNvGrpSpPr/>
          <p:nvPr/>
        </p:nvGrpSpPr>
        <p:grpSpPr>
          <a:xfrm>
            <a:off x="-51137" y="15829"/>
            <a:ext cx="9204666" cy="6869555"/>
            <a:chOff x="12190" y="-46746"/>
            <a:chExt cx="9204666" cy="6869555"/>
          </a:xfrm>
        </p:grpSpPr>
        <p:grpSp>
          <p:nvGrpSpPr>
            <p:cNvPr id="18" name="Группа 17"/>
            <p:cNvGrpSpPr/>
            <p:nvPr/>
          </p:nvGrpSpPr>
          <p:grpSpPr>
            <a:xfrm>
              <a:off x="12190" y="-46746"/>
              <a:ext cx="9204666" cy="6869555"/>
              <a:chOff x="12190" y="-46746"/>
              <a:chExt cx="9204666" cy="6869555"/>
            </a:xfrm>
          </p:grpSpPr>
          <p:pic>
            <p:nvPicPr>
              <p:cNvPr id="20" name="Picture 2" descr="http://www.hse.ru/pubs/lib/data/access/ram/ticket/79/144196565691ca43a1b8670fb6a227fde3c5e8e9a0/cached-thumb-img.29274.0.252964193739569.jp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colorTemperature colorTemp="1500"/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9214"/>
              <a:stretch/>
            </p:blipFill>
            <p:spPr bwMode="auto">
              <a:xfrm>
                <a:off x="63996" y="-46746"/>
                <a:ext cx="9152860" cy="11712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21" name="Прямая соединительная линия 20"/>
              <p:cNvCxnSpPr/>
              <p:nvPr/>
            </p:nvCxnSpPr>
            <p:spPr>
              <a:xfrm>
                <a:off x="12190" y="1152164"/>
                <a:ext cx="9204666" cy="13490"/>
              </a:xfrm>
              <a:prstGeom prst="line">
                <a:avLst/>
              </a:prstGeom>
              <a:ln w="762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2" name="Группа 21"/>
              <p:cNvGrpSpPr/>
              <p:nvPr/>
            </p:nvGrpSpPr>
            <p:grpSpPr>
              <a:xfrm>
                <a:off x="63996" y="6189119"/>
                <a:ext cx="8419456" cy="633690"/>
                <a:chOff x="63996" y="6189119"/>
                <a:chExt cx="8419456" cy="633690"/>
              </a:xfrm>
            </p:grpSpPr>
            <p:sp>
              <p:nvSpPr>
                <p:cNvPr id="23" name="Прямоугольник 22"/>
                <p:cNvSpPr/>
                <p:nvPr/>
              </p:nvSpPr>
              <p:spPr>
                <a:xfrm>
                  <a:off x="63996" y="6275792"/>
                  <a:ext cx="7316316" cy="526874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75000">
                      <a:srgbClr val="DDDDDD"/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5" name="Picture 6" descr="http://www.hse.ru/data/2012/01/19/1263884310/logo_%D1%81_hse_black_e.png"/>
                <p:cNvPicPr>
                  <a:picLocks noChangeAspect="1" noChangeArrowheads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21013"/>
                <a:stretch/>
              </p:blipFill>
              <p:spPr bwMode="auto">
                <a:xfrm>
                  <a:off x="7860925" y="6189119"/>
                  <a:ext cx="622527" cy="63369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pic>
          <p:nvPicPr>
            <p:cNvPr id="19" name="Рисунок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96" y="28548"/>
              <a:ext cx="1627684" cy="1096196"/>
            </a:xfrm>
            <a:prstGeom prst="rect">
              <a:avLst/>
            </a:prstGeom>
          </p:spPr>
        </p:pic>
      </p:grpSp>
      <p:sp>
        <p:nvSpPr>
          <p:cNvPr id="33795" name="Title 1"/>
          <p:cNvSpPr>
            <a:spLocks noGrp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en-US" b="1" cap="none" smtClean="0"/>
              <a:t>D</a:t>
            </a:r>
            <a:r>
              <a:rPr lang="en-US" altLang="en-US" sz="2400" b="1" cap="none" smtClean="0"/>
              <a:t>ECISION</a:t>
            </a:r>
            <a:r>
              <a:rPr lang="en-US" altLang="en-US" b="1" cap="none" smtClean="0"/>
              <a:t> L</a:t>
            </a:r>
            <a:r>
              <a:rPr lang="en-US" altLang="en-US" sz="2400" b="1" cap="none" smtClean="0"/>
              <a:t>IST</a:t>
            </a:r>
            <a:r>
              <a:rPr lang="en-US" altLang="en-US" b="1" cap="none" smtClean="0"/>
              <a:t> A</a:t>
            </a:r>
            <a:r>
              <a:rPr lang="en-US" altLang="en-US" sz="2400" b="1" cap="none" smtClean="0"/>
              <a:t>LGORITHM</a:t>
            </a:r>
          </a:p>
        </p:txBody>
      </p:sp>
      <p:sp>
        <p:nvSpPr>
          <p:cNvPr id="33796" name="Content Placeholder 2"/>
          <p:cNvSpPr>
            <a:spLocks noGrp="1"/>
          </p:cNvSpPr>
          <p:nvPr>
            <p:ph sz="quarter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‘One sense per collocation’ property.</a:t>
            </a:r>
          </a:p>
          <a:p>
            <a:pPr marL="742950" lvl="1" indent="-285750" eaLnBrk="1" hangingPunct="1"/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Nearby words provide strong and consistent clues as to the sense of a target word.</a:t>
            </a:r>
            <a:endParaRPr lang="en-US" altLang="zh-CN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Collect a large set of collocations for the ambiguous word.</a:t>
            </a:r>
          </a:p>
          <a:p>
            <a:pPr eaLnBrk="1" hangingPunct="1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word-sense probability distributions for all such collocations.</a:t>
            </a:r>
          </a:p>
          <a:p>
            <a:pPr eaLnBrk="1" hangingPunct="1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log-likelihood ratio</a:t>
            </a:r>
          </a:p>
          <a:p>
            <a:pPr eaLnBrk="1" hangingPunct="1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endParaRPr lang="en-US" altLang="zh-CN" sz="20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Higher log-likelihood = more predictive evidence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Collocations are ordered in a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list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with most predictive collocations ranked highest.</a:t>
            </a:r>
          </a:p>
          <a:p>
            <a:pPr marL="0" indent="0">
              <a:buNone/>
            </a:pPr>
            <a:r>
              <a:rPr lang="ru-RU" altLang="en-US" sz="1800" i="1" dirty="0" smtClean="0">
                <a:solidFill>
                  <a:schemeClr val="tx2">
                    <a:lumMod val="75000"/>
                  </a:schemeClr>
                </a:solidFill>
              </a:rPr>
              <a:t>Из презентации </a:t>
            </a:r>
            <a:r>
              <a:rPr lang="en-US" sz="1800" i="1" dirty="0" err="1">
                <a:solidFill>
                  <a:schemeClr val="tx2">
                    <a:lumMod val="75000"/>
                  </a:schemeClr>
                </a:solidFill>
              </a:rPr>
              <a:t>Mitesh</a:t>
            </a:r>
            <a:r>
              <a:rPr lang="en-US" sz="1800" i="1" dirty="0">
                <a:solidFill>
                  <a:schemeClr val="tx2">
                    <a:lumMod val="75000"/>
                  </a:schemeClr>
                </a:solidFill>
              </a:rPr>
              <a:t> M. </a:t>
            </a:r>
            <a:r>
              <a:rPr lang="en-US" sz="1800" i="1" dirty="0" err="1" smtClean="0">
                <a:solidFill>
                  <a:schemeClr val="tx2">
                    <a:lumMod val="75000"/>
                  </a:schemeClr>
                </a:solidFill>
              </a:rPr>
              <a:t>Khapra</a:t>
            </a:r>
            <a:r>
              <a:rPr lang="ru-RU" sz="1800" i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700" i="1" dirty="0">
                <a:solidFill>
                  <a:schemeClr val="tx2">
                    <a:lumMod val="75000"/>
                  </a:schemeClr>
                </a:solidFill>
                <a:hlinkClick r:id="rId6"/>
              </a:rPr>
              <a:t>https://www.cse.iitb.ac.in/~</a:t>
            </a:r>
            <a:r>
              <a:rPr lang="en-US" sz="1700" i="1" dirty="0" smtClean="0">
                <a:solidFill>
                  <a:schemeClr val="tx2">
                    <a:lumMod val="75000"/>
                  </a:schemeClr>
                </a:solidFill>
                <a:hlinkClick r:id="rId6"/>
              </a:rPr>
              <a:t>nlp-ai/WSD.ppt</a:t>
            </a:r>
            <a:r>
              <a:rPr lang="ru-RU" sz="1700" i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sz="1700" i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en-US" sz="1800" dirty="0" smtClean="0"/>
          </a:p>
        </p:txBody>
      </p:sp>
      <p:sp>
        <p:nvSpPr>
          <p:cNvPr id="33797" name="Slide Number Placeholder 3"/>
          <p:cNvSpPr txBox="1">
            <a:spLocks noGrp="1"/>
          </p:cNvSpPr>
          <p:nvPr/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0BEB8BA5-D1B7-4B71-B837-E04841E0DCDF}" type="slidenum">
              <a:rPr lang="en-US" altLang="en-US" sz="1400" b="1">
                <a:solidFill>
                  <a:srgbClr val="FFFFFF"/>
                </a:solidFill>
                <a:latin typeface="Century Schoolbook" panose="02040604050505020304" pitchFamily="18" charset="0"/>
              </a:rPr>
              <a:pPr algn="ctr" eaLnBrk="1" hangingPunct="1"/>
              <a:t>30</a:t>
            </a:fld>
            <a:endParaRPr lang="en-US" altLang="en-US" sz="1400" b="1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3798" name="Footer Placeholder 4"/>
          <p:cNvSpPr txBox="1">
            <a:spLocks noGrp="1"/>
          </p:cNvSpPr>
          <p:nvPr/>
        </p:nvSpPr>
        <p:spPr bwMode="auto">
          <a:xfrm rot="5400000">
            <a:off x="6989763" y="3736975"/>
            <a:ext cx="3200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>
                <a:solidFill>
                  <a:schemeClr val="tx2"/>
                </a:solidFill>
                <a:latin typeface="Century Schoolbook" panose="02040604050505020304" pitchFamily="18" charset="0"/>
              </a:rPr>
              <a:t>CFILT - IITB</a:t>
            </a:r>
          </a:p>
        </p:txBody>
      </p:sp>
      <p:grpSp>
        <p:nvGrpSpPr>
          <p:cNvPr id="33799" name="Group 16"/>
          <p:cNvGrpSpPr>
            <a:grpSpLocks/>
          </p:cNvGrpSpPr>
          <p:nvPr/>
        </p:nvGrpSpPr>
        <p:grpSpPr bwMode="auto">
          <a:xfrm>
            <a:off x="1143000" y="3886200"/>
            <a:ext cx="6049963" cy="854075"/>
            <a:chOff x="1085" y="3619"/>
            <a:chExt cx="3811" cy="538"/>
          </a:xfrm>
        </p:grpSpPr>
        <p:grpSp>
          <p:nvGrpSpPr>
            <p:cNvPr id="33805" name="Group 14"/>
            <p:cNvGrpSpPr>
              <a:grpSpLocks/>
            </p:cNvGrpSpPr>
            <p:nvPr/>
          </p:nvGrpSpPr>
          <p:grpSpPr bwMode="auto">
            <a:xfrm>
              <a:off x="1910" y="3619"/>
              <a:ext cx="2640" cy="538"/>
              <a:chOff x="1881" y="3523"/>
              <a:chExt cx="2640" cy="538"/>
            </a:xfrm>
          </p:grpSpPr>
          <p:sp>
            <p:nvSpPr>
              <p:cNvPr id="33807" name="Text Box 4"/>
              <p:cNvSpPr txBox="1">
                <a:spLocks noChangeArrowheads="1"/>
              </p:cNvSpPr>
              <p:nvPr/>
            </p:nvSpPr>
            <p:spPr bwMode="auto">
              <a:xfrm>
                <a:off x="1881" y="3523"/>
                <a:ext cx="2640" cy="5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/>
                  <a:t>Pr(Sense-A| Collocation</a:t>
                </a:r>
                <a:r>
                  <a:rPr lang="en-US" altLang="zh-CN" baseline="-25000"/>
                  <a:t>i</a:t>
                </a:r>
                <a:r>
                  <a:rPr lang="en-US" altLang="zh-CN"/>
                  <a:t>)</a:t>
                </a:r>
              </a:p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/>
                  <a:t>Pr(Sense-B| Collocation</a:t>
                </a:r>
                <a:r>
                  <a:rPr lang="en-US" altLang="zh-CN" baseline="-25000"/>
                  <a:t>i</a:t>
                </a:r>
                <a:r>
                  <a:rPr lang="en-US" altLang="zh-CN"/>
                  <a:t>)</a:t>
                </a:r>
              </a:p>
            </p:txBody>
          </p:sp>
          <p:sp>
            <p:nvSpPr>
              <p:cNvPr id="33808" name="Line 13"/>
              <p:cNvSpPr>
                <a:spLocks noChangeShapeType="1"/>
              </p:cNvSpPr>
              <p:nvPr/>
            </p:nvSpPr>
            <p:spPr bwMode="auto">
              <a:xfrm>
                <a:off x="2208" y="3792"/>
                <a:ext cx="1978" cy="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806" name="Text Box 15"/>
            <p:cNvSpPr txBox="1">
              <a:spLocks noChangeArrowheads="1"/>
            </p:cNvSpPr>
            <p:nvPr/>
          </p:nvSpPr>
          <p:spPr bwMode="auto">
            <a:xfrm>
              <a:off x="1085" y="3648"/>
              <a:ext cx="3811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3600">
                  <a:latin typeface="Arial Narrow" panose="020B0606020202030204" pitchFamily="34" charset="0"/>
                </a:rPr>
                <a:t>Log(                               )</a:t>
              </a:r>
            </a:p>
          </p:txBody>
        </p:sp>
      </p:grpSp>
      <p:sp>
        <p:nvSpPr>
          <p:cNvPr id="33800" name="Slide Number Placeholder 10"/>
          <p:cNvSpPr txBox="1">
            <a:spLocks noGrp="1"/>
          </p:cNvSpPr>
          <p:nvPr/>
        </p:nvSpPr>
        <p:spPr bwMode="auto">
          <a:xfrm>
            <a:off x="8050736" y="5734050"/>
            <a:ext cx="609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3963C8E4-43CA-4BCA-AB0F-101AFEE8E2E1}" type="slidenum">
              <a:rPr lang="en-US" altLang="en-US" sz="1400" b="1">
                <a:solidFill>
                  <a:srgbClr val="FFFFFF"/>
                </a:solidFill>
                <a:latin typeface="Century Schoolbook" panose="02040604050505020304" pitchFamily="18" charset="0"/>
              </a:rPr>
              <a:pPr algn="ctr" eaLnBrk="1" hangingPunct="1"/>
              <a:t>30</a:t>
            </a:fld>
            <a:endParaRPr lang="en-US" altLang="en-US" sz="1400" b="1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1753" name="Footer Placeholder 11"/>
          <p:cNvSpPr>
            <a:spLocks noGrp="1"/>
          </p:cNvSpPr>
          <p:nvPr>
            <p:ph type="ftr" sz="quarter" idx="12"/>
          </p:nvPr>
        </p:nvSpPr>
        <p:spPr bwMode="auto">
          <a:xfrm>
            <a:off x="2267744" y="6430963"/>
            <a:ext cx="3168352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dirty="0" smtClean="0"/>
              <a:t>Компьютерная лингвистика. </a:t>
            </a:r>
            <a:r>
              <a:rPr lang="ru-RU" dirty="0" err="1" smtClean="0"/>
              <a:t>С.Ю.Толдова</a:t>
            </a:r>
            <a:r>
              <a:rPr lang="ru-RU" dirty="0" smtClean="0"/>
              <a:t>, </a:t>
            </a:r>
            <a:r>
              <a:rPr lang="ru-RU" dirty="0" err="1" smtClean="0"/>
              <a:t>М.Нефедов</a:t>
            </a:r>
            <a:r>
              <a:rPr lang="ru-RU" dirty="0" smtClean="0"/>
              <a:t>, 2018. ВШЭ</a:t>
            </a:r>
            <a:endParaRPr lang="en-US" dirty="0" smtClean="0"/>
          </a:p>
        </p:txBody>
      </p:sp>
      <p:sp>
        <p:nvSpPr>
          <p:cNvPr id="33802" name="Rectangle 14"/>
          <p:cNvSpPr>
            <a:spLocks noChangeArrowheads="1"/>
          </p:cNvSpPr>
          <p:nvPr/>
        </p:nvSpPr>
        <p:spPr bwMode="auto">
          <a:xfrm>
            <a:off x="6096000" y="3124200"/>
            <a:ext cx="1905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marL="273050" indent="-2730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en-US" sz="1200">
                <a:latin typeface="Century Schoolbook" panose="02040604050505020304" pitchFamily="18" charset="0"/>
              </a:rPr>
              <a:t>Assuming there are only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en-US" sz="1200">
                <a:latin typeface="Century Schoolbook" panose="02040604050505020304" pitchFamily="18" charset="0"/>
              </a:rPr>
              <a:t>two senses for the word.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en-US" sz="1200">
                <a:latin typeface="Century Schoolbook" panose="02040604050505020304" pitchFamily="18" charset="0"/>
              </a:rPr>
              <a:t>Of course, this can easily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en-US" sz="1200">
                <a:latin typeface="Century Schoolbook" panose="02040604050505020304" pitchFamily="18" charset="0"/>
              </a:rPr>
              <a:t>be extended to ‘k’ senses.</a:t>
            </a:r>
          </a:p>
        </p:txBody>
      </p:sp>
      <p:sp>
        <p:nvSpPr>
          <p:cNvPr id="33803" name="Line 15"/>
          <p:cNvSpPr>
            <a:spLocks noChangeShapeType="1"/>
          </p:cNvSpPr>
          <p:nvPr/>
        </p:nvSpPr>
        <p:spPr bwMode="auto">
          <a:xfrm flipH="1">
            <a:off x="4343400" y="35814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4" name="Line 16"/>
          <p:cNvSpPr>
            <a:spLocks noChangeShapeType="1"/>
          </p:cNvSpPr>
          <p:nvPr/>
        </p:nvSpPr>
        <p:spPr bwMode="auto">
          <a:xfrm flipH="1">
            <a:off x="4191000" y="3581400"/>
            <a:ext cx="1905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09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131840" y="0"/>
            <a:ext cx="4644008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 dirty="0" smtClean="0"/>
              <a:t>Обучение с учителем</a:t>
            </a:r>
            <a:endParaRPr lang="en-US" sz="3600" dirty="0"/>
          </a:p>
        </p:txBody>
      </p:sp>
      <p:sp>
        <p:nvSpPr>
          <p:cNvPr id="34821" name="Content Placeholder 6"/>
          <p:cNvSpPr>
            <a:spLocks noGrp="1"/>
          </p:cNvSpPr>
          <p:nvPr>
            <p:ph sz="quarter" idx="4294967295"/>
          </p:nvPr>
        </p:nvSpPr>
        <p:spPr>
          <a:xfrm>
            <a:off x="0" y="1600200"/>
            <a:ext cx="746760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/>
            <a:r>
              <a:rPr lang="ru-RU" altLang="en-US" u="sng" dirty="0" smtClean="0"/>
              <a:t>Общие комментарии</a:t>
            </a:r>
            <a:endParaRPr lang="en-US" altLang="en-US" u="sng" dirty="0" smtClean="0"/>
          </a:p>
          <a:p>
            <a:pPr marL="546100" lvl="2" eaLnBrk="1" hangingPunct="1">
              <a:spcBef>
                <a:spcPts val="600"/>
              </a:spcBef>
              <a:buSzPct val="70000"/>
            </a:pPr>
            <a:r>
              <a:rPr lang="ru-RU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используйте корпус, не полагайтесь на словари</a:t>
            </a:r>
          </a:p>
          <a:p>
            <a:pPr marL="546100" lvl="2" eaLnBrk="1" hangingPunct="1">
              <a:spcBef>
                <a:spcPts val="600"/>
              </a:spcBef>
              <a:buSzPct val="70000"/>
            </a:pPr>
            <a:r>
              <a:rPr lang="ru-RU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корпусе больше «хороших» признаков, например, имен собственных</a:t>
            </a:r>
            <a:endParaRPr lang="en-US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ru-RU" altLang="en-US" u="sng" dirty="0" smtClean="0"/>
              <a:t>Байесовский классификатор (</a:t>
            </a:r>
            <a:r>
              <a:rPr lang="en-US" altLang="en-US" u="sng" dirty="0" smtClean="0"/>
              <a:t>Naïve Bayes</a:t>
            </a:r>
            <a:r>
              <a:rPr lang="ru-RU" altLang="en-US" u="sng" dirty="0" smtClean="0"/>
              <a:t>)</a:t>
            </a:r>
            <a:endParaRPr lang="en-US" altLang="en-US" u="sng" dirty="0" smtClean="0"/>
          </a:p>
          <a:p>
            <a:pPr lvl="1" eaLnBrk="1" hangingPunct="1"/>
            <a:r>
              <a:rPr lang="ru-RU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 разреженных данных</a:t>
            </a:r>
            <a:endParaRPr lang="en-US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ru-RU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Поскольку оценка строится на произведении вероятности, признаки с низкой вероятностью могут повлиять на результат</a:t>
            </a:r>
            <a:endParaRPr lang="en-US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25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55776" y="-15977"/>
            <a:ext cx="5220072" cy="11430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b="1" dirty="0" smtClean="0"/>
              <a:t>Обучение без  учителя</a:t>
            </a:r>
            <a:endParaRPr lang="en-US" b="1" dirty="0"/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611560" y="1556793"/>
            <a:ext cx="8229600" cy="1368152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Извлечение смыслов</a:t>
            </a:r>
          </a:p>
          <a:p>
            <a:r>
              <a:rPr lang="en-US" dirty="0" smtClean="0"/>
              <a:t>Word Sense Induction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94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Content Placeholder 6"/>
          <p:cNvSpPr>
            <a:spLocks noGrp="1"/>
          </p:cNvSpPr>
          <p:nvPr>
            <p:ph sz="quarter" idx="4294967295"/>
          </p:nvPr>
        </p:nvSpPr>
        <p:spPr>
          <a:xfrm>
            <a:off x="0" y="1600200"/>
            <a:ext cx="746760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/>
            <a:r>
              <a:rPr lang="ru-RU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Дано:</a:t>
            </a:r>
          </a:p>
          <a:p>
            <a:pPr lvl="1"/>
            <a:r>
              <a:rPr lang="ru-RU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Есть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ru-RU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контекстов, в которых встречается многозначное слово, т.е. множество </a:t>
            </a:r>
          </a:p>
          <a:p>
            <a:pPr marL="457200" lvl="1" indent="0"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alt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4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lvl="1"/>
            <a:r>
              <a:rPr lang="ru-RU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мы не знаем заранее, сколько значений имеет слово</a:t>
            </a:r>
          </a:p>
          <a:p>
            <a:r>
              <a:rPr lang="ru-RU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Задача:</a:t>
            </a:r>
          </a:p>
          <a:p>
            <a:pPr lvl="1"/>
            <a:r>
              <a:rPr lang="ru-RU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сгруппировать близкие контексты -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ru-RU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получим разные смыслы слова</a:t>
            </a:r>
            <a:endParaRPr lang="ru-RU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en-US" sz="24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471863" y="115888"/>
            <a:ext cx="5672137" cy="1143000"/>
          </a:xfrm>
          <a:prstGeom prst="rect">
            <a:avLst/>
          </a:prstGeo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 dirty="0" smtClean="0"/>
              <a:t>Обучение без учителя: кластеризация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4178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6299" y="1180414"/>
            <a:ext cx="7993063" cy="4608512"/>
          </a:xfrm>
        </p:spPr>
        <p:txBody>
          <a:bodyPr/>
          <a:lstStyle/>
          <a:p>
            <a:r>
              <a:rPr lang="ru-RU" dirty="0" smtClean="0"/>
              <a:t>Лексема «Вера»</a:t>
            </a:r>
          </a:p>
          <a:p>
            <a:pPr marL="0" indent="0">
              <a:buNone/>
            </a:pPr>
            <a:r>
              <a:rPr lang="ru-RU" dirty="0" smtClean="0"/>
              <a:t>1. Шаг 1. Строим признаковое пространство 1</a:t>
            </a:r>
          </a:p>
          <a:p>
            <a:r>
              <a:rPr lang="ru-RU" dirty="0" smtClean="0"/>
              <a:t>1. Все контекстные слова корпуса с окном -</a:t>
            </a:r>
            <a:r>
              <a:rPr lang="en-US" dirty="0" smtClean="0"/>
              <a:t>/</a:t>
            </a:r>
            <a:r>
              <a:rPr lang="ru-RU" dirty="0" smtClean="0"/>
              <a:t>+</a:t>
            </a:r>
            <a:r>
              <a:rPr lang="en-US" dirty="0" smtClean="0"/>
              <a:t>5</a:t>
            </a:r>
          </a:p>
          <a:p>
            <a:r>
              <a:rPr lang="en-US" dirty="0" smtClean="0"/>
              <a:t>2. </a:t>
            </a:r>
            <a:r>
              <a:rPr lang="ru-RU" dirty="0" smtClean="0"/>
              <a:t>Отбираем наиболее информативные признаки: </a:t>
            </a:r>
            <a:r>
              <a:rPr lang="en-US" dirty="0" smtClean="0"/>
              <a:t>PMI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2. Шаг 2. Новое признаковое пространство</a:t>
            </a:r>
          </a:p>
          <a:p>
            <a:r>
              <a:rPr lang="ru-RU" dirty="0" smtClean="0"/>
              <a:t>2.1. Для каждого отобранного признака отбираем контексты с окном </a:t>
            </a:r>
            <a:r>
              <a:rPr lang="ru-RU" dirty="0"/>
              <a:t>-</a:t>
            </a:r>
            <a:r>
              <a:rPr lang="en-US" dirty="0"/>
              <a:t>/</a:t>
            </a:r>
            <a:r>
              <a:rPr lang="ru-RU" dirty="0"/>
              <a:t>+</a:t>
            </a:r>
            <a:r>
              <a:rPr lang="en-US" dirty="0" smtClean="0"/>
              <a:t>5</a:t>
            </a:r>
            <a:endParaRPr lang="ru-RU" dirty="0" smtClean="0"/>
          </a:p>
          <a:p>
            <a:r>
              <a:rPr lang="ru-RU" dirty="0" smtClean="0"/>
              <a:t>2.2. Отбираем наиболее информативные признаки: </a:t>
            </a:r>
            <a:r>
              <a:rPr lang="en-US" dirty="0" smtClean="0"/>
              <a:t>PMI</a:t>
            </a:r>
            <a:endParaRPr lang="ru-RU" dirty="0" smtClean="0"/>
          </a:p>
          <a:p>
            <a:r>
              <a:rPr lang="ru-RU" dirty="0" smtClean="0"/>
              <a:t>2.3. Признаки контекста – информативные признаки для слов контекста</a:t>
            </a:r>
          </a:p>
          <a:p>
            <a:pPr marL="0" indent="0">
              <a:buNone/>
            </a:pPr>
            <a:r>
              <a:rPr lang="ru-RU" dirty="0" smtClean="0"/>
              <a:t>3. Шаг 3. </a:t>
            </a:r>
            <a:r>
              <a:rPr lang="ru-RU" dirty="0" err="1" smtClean="0"/>
              <a:t>Кластеризуем</a:t>
            </a:r>
            <a:r>
              <a:rPr lang="ru-RU" dirty="0" smtClean="0"/>
              <a:t> контексты по отобранным на втором шаге признакам</a:t>
            </a:r>
            <a:endParaRPr lang="en-US" dirty="0"/>
          </a:p>
        </p:txBody>
      </p:sp>
      <p:sp>
        <p:nvSpPr>
          <p:cNvPr id="31746" name="Slide Number Placeholder 8"/>
          <p:cNvSpPr>
            <a:spLocks noGrp="1"/>
          </p:cNvSpPr>
          <p:nvPr>
            <p:ph type="sldNum" sz="quarter" idx="429496729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1753" name="Footer Placeholder 11"/>
          <p:cNvSpPr>
            <a:spLocks noGrp="1"/>
          </p:cNvSpPr>
          <p:nvPr>
            <p:ph type="ftr" sz="quarter" idx="429496729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 smtClean="0"/>
          </a:p>
        </p:txBody>
      </p:sp>
      <p:sp>
        <p:nvSpPr>
          <p:cNvPr id="33797" name="Slide Number Placeholder 3"/>
          <p:cNvSpPr txBox="1">
            <a:spLocks noGrp="1"/>
          </p:cNvSpPr>
          <p:nvPr/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0BEB8BA5-D1B7-4B71-B837-E04841E0DCDF}" type="slidenum">
              <a:rPr lang="en-US" altLang="en-US" sz="1400" b="1">
                <a:solidFill>
                  <a:srgbClr val="FFFFFF"/>
                </a:solidFill>
                <a:latin typeface="Century Schoolbook" panose="02040604050505020304" pitchFamily="18" charset="0"/>
              </a:rPr>
              <a:pPr algn="ctr" eaLnBrk="1" hangingPunct="1"/>
              <a:t>34</a:t>
            </a:fld>
            <a:endParaRPr lang="en-US" altLang="en-US" sz="1400" b="1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3800" name="Slide Number Placeholder 10"/>
          <p:cNvSpPr txBox="1">
            <a:spLocks noGrp="1"/>
          </p:cNvSpPr>
          <p:nvPr/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3963C8E4-43CA-4BCA-AB0F-101AFEE8E2E1}" type="slidenum">
              <a:rPr lang="en-US" altLang="en-US" sz="1400" b="1">
                <a:solidFill>
                  <a:srgbClr val="FFFFFF"/>
                </a:solidFill>
                <a:latin typeface="Century Schoolbook" panose="02040604050505020304" pitchFamily="18" charset="0"/>
              </a:rPr>
              <a:pPr algn="ctr" eaLnBrk="1" hangingPunct="1"/>
              <a:t>34</a:t>
            </a:fld>
            <a:endParaRPr lang="en-US" altLang="en-US" sz="1400" b="1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47664" y="-609"/>
            <a:ext cx="7776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Пример кластеризации по контекстным словам. Лексема «Вера»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6228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 smtClean="0"/>
              <a:t>Результат кластеризации:</a:t>
            </a:r>
            <a:endParaRPr lang="en-US" dirty="0"/>
          </a:p>
        </p:txBody>
      </p:sp>
      <p:sp>
        <p:nvSpPr>
          <p:cNvPr id="31746" name="Slide Number Placeholder 8"/>
          <p:cNvSpPr>
            <a:spLocks noGrp="1"/>
          </p:cNvSpPr>
          <p:nvPr>
            <p:ph type="sldNum" sz="quarter" idx="429496729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1753" name="Footer Placeholder 11"/>
          <p:cNvSpPr>
            <a:spLocks noGrp="1"/>
          </p:cNvSpPr>
          <p:nvPr>
            <p:ph type="ftr" sz="quarter" idx="429496729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 smtClean="0"/>
          </a:p>
        </p:txBody>
      </p:sp>
      <p:sp>
        <p:nvSpPr>
          <p:cNvPr id="33797" name="Slide Number Placeholder 3"/>
          <p:cNvSpPr txBox="1">
            <a:spLocks noGrp="1"/>
          </p:cNvSpPr>
          <p:nvPr/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0BEB8BA5-D1B7-4B71-B837-E04841E0DCDF}" type="slidenum">
              <a:rPr lang="en-US" altLang="en-US" sz="1400" b="1">
                <a:solidFill>
                  <a:srgbClr val="FFFFFF"/>
                </a:solidFill>
                <a:latin typeface="Century Schoolbook" panose="02040604050505020304" pitchFamily="18" charset="0"/>
              </a:rPr>
              <a:pPr algn="ctr" eaLnBrk="1" hangingPunct="1"/>
              <a:t>35</a:t>
            </a:fld>
            <a:endParaRPr lang="en-US" altLang="en-US" sz="1400" b="1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3800" name="Slide Number Placeholder 10"/>
          <p:cNvSpPr txBox="1">
            <a:spLocks noGrp="1"/>
          </p:cNvSpPr>
          <p:nvPr/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3963C8E4-43CA-4BCA-AB0F-101AFEE8E2E1}" type="slidenum">
              <a:rPr lang="en-US" altLang="en-US" sz="1400" b="1">
                <a:solidFill>
                  <a:srgbClr val="FFFFFF"/>
                </a:solidFill>
                <a:latin typeface="Century Schoolbook" panose="02040604050505020304" pitchFamily="18" charset="0"/>
              </a:rPr>
              <a:pPr algn="ctr" eaLnBrk="1" hangingPunct="1"/>
              <a:t>35</a:t>
            </a:fld>
            <a:endParaRPr lang="en-US" altLang="en-US" sz="1400" b="1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814694"/>
              </p:ext>
            </p:extLst>
          </p:nvPr>
        </p:nvGraphicFramePr>
        <p:xfrm>
          <a:off x="995264" y="1874731"/>
          <a:ext cx="6624736" cy="375285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36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9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cluster_0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u="none" strike="noStrike">
                          <a:effectLst/>
                        </a:rPr>
                        <a:t>3465_храм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227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cluster_2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u="none" strike="noStrike">
                          <a:effectLst/>
                        </a:rPr>
                        <a:t>4194_христианский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239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cluster_2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u="none" strike="noStrike">
                          <a:effectLst/>
                        </a:rPr>
                        <a:t>4269_церковь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242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cluster_2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u="none" strike="noStrike">
                          <a:effectLst/>
                        </a:rPr>
                        <a:t>5835_религиозный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270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cluster_2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u="none" strike="noStrike">
                          <a:effectLst/>
                        </a:rPr>
                        <a:t>6102_святой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273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cluster_2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u="none" strike="noStrike">
                          <a:effectLst/>
                        </a:rPr>
                        <a:t>6672_святыня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279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cluster_2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u="none" strike="noStrike">
                          <a:effectLst/>
                        </a:rPr>
                        <a:t>8428_православный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292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cluster_2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u="none" strike="noStrike">
                          <a:effectLst/>
                        </a:rPr>
                        <a:t>9224_христос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298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cluster_2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u="none" strike="noStrike" dirty="0">
                          <a:effectLst/>
                        </a:rPr>
                        <a:t>37797_христианин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341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cluster_2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22009" y="0"/>
            <a:ext cx="7632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Пример кластеризации по контекстным словам. Лексема «Вера»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0122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8"/>
          <p:cNvSpPr>
            <a:spLocks noGrp="1"/>
          </p:cNvSpPr>
          <p:nvPr>
            <p:ph type="sldNum" sz="quarter" idx="429496729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3AC8CE5-D22F-4631-84F6-22D613DD22D1}" type="slidenum">
              <a:rPr lang="en-US" altLang="en-US">
                <a:solidFill>
                  <a:srgbClr val="FFFFFF"/>
                </a:solidFill>
                <a:latin typeface="Century Schoolbook" panose="02040604050505020304" pitchFamily="18" charset="0"/>
              </a:rPr>
              <a:pPr eaLnBrk="1" hangingPunct="1"/>
              <a:t>36</a:t>
            </a:fld>
            <a:endParaRPr lang="en-US" altLang="en-US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fld id="{A236B41D-5D1D-4F68-8F24-E70D090A6365}" type="datetime1">
              <a:rPr lang="ru-RU" smtClean="0"/>
              <a:t>19.12.2018</a:t>
            </a:fld>
            <a:endParaRPr lang="ru-RU"/>
          </a:p>
        </p:txBody>
      </p:sp>
      <p:sp>
        <p:nvSpPr>
          <p:cNvPr id="33797" name="Slide Number Placeholder 3"/>
          <p:cNvSpPr txBox="1">
            <a:spLocks noGrp="1"/>
          </p:cNvSpPr>
          <p:nvPr/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0BEB8BA5-D1B7-4B71-B837-E04841E0DCDF}" type="slidenum">
              <a:rPr lang="en-US" altLang="en-US" sz="1400" b="1">
                <a:solidFill>
                  <a:srgbClr val="FFFFFF"/>
                </a:solidFill>
                <a:latin typeface="Century Schoolbook" panose="02040604050505020304" pitchFamily="18" charset="0"/>
              </a:rPr>
              <a:pPr algn="ctr" eaLnBrk="1" hangingPunct="1"/>
              <a:t>36</a:t>
            </a:fld>
            <a:endParaRPr lang="en-US" altLang="en-US" sz="1400" b="1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3800" name="Slide Number Placeholder 10"/>
          <p:cNvSpPr txBox="1">
            <a:spLocks noGrp="1"/>
          </p:cNvSpPr>
          <p:nvPr/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3963C8E4-43CA-4BCA-AB0F-101AFEE8E2E1}" type="slidenum">
              <a:rPr lang="en-US" altLang="en-US" sz="1400" b="1">
                <a:solidFill>
                  <a:srgbClr val="FFFFFF"/>
                </a:solidFill>
                <a:latin typeface="Century Schoolbook" panose="02040604050505020304" pitchFamily="18" charset="0"/>
              </a:rPr>
              <a:pPr algn="ctr" eaLnBrk="1" hangingPunct="1"/>
              <a:t>36</a:t>
            </a:fld>
            <a:endParaRPr lang="en-US" altLang="en-US" sz="1400" b="1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833501"/>
              </p:ext>
            </p:extLst>
          </p:nvPr>
        </p:nvGraphicFramePr>
        <p:xfrm>
          <a:off x="3561328" y="1268760"/>
          <a:ext cx="5177860" cy="502920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1945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06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20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0288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3188_приехать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219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cluster_0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288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3729_правый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232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cluster_0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288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3938_будущее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233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cluster_0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288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4212_выиграть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240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cluster_0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288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4481_встреча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247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cluster_0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288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4912_фонд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254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cluster_0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288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5095_республика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258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cluster_0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288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5213_турнир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260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cluster_0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288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5260_выставка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261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cluster_0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288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5266_поединок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262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cluster_0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288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5743_свобода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268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cluster_0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288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6041_чемпионат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272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cluster_0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288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7626_совершить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286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cluster_0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288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12373_ракетка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312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cluster_0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2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30941_australian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336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cluster_0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2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49837_open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345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cluster_0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522009" y="0"/>
            <a:ext cx="7632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Пример кластеризации по контекстным словам. Лексема «Вера»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206084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результат кластеризации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31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746" name="Slide Number Placeholder 8"/>
          <p:cNvSpPr>
            <a:spLocks noGrp="1"/>
          </p:cNvSpPr>
          <p:nvPr>
            <p:ph type="sldNum" sz="quarter" idx="429496729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3AC8CE5-D22F-4631-84F6-22D613DD22D1}" type="slidenum">
              <a:rPr lang="en-US" altLang="en-US">
                <a:solidFill>
                  <a:srgbClr val="FFFFFF"/>
                </a:solidFill>
                <a:latin typeface="Century Schoolbook" panose="02040604050505020304" pitchFamily="18" charset="0"/>
              </a:rPr>
              <a:pPr eaLnBrk="1" hangingPunct="1"/>
              <a:t>37</a:t>
            </a:fld>
            <a:endParaRPr lang="en-US" altLang="en-US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3797" name="Slide Number Placeholder 3"/>
          <p:cNvSpPr txBox="1">
            <a:spLocks noGrp="1"/>
          </p:cNvSpPr>
          <p:nvPr/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0BEB8BA5-D1B7-4B71-B837-E04841E0DCDF}" type="slidenum">
              <a:rPr lang="en-US" altLang="en-US" sz="1400" b="1">
                <a:solidFill>
                  <a:srgbClr val="FFFFFF"/>
                </a:solidFill>
                <a:latin typeface="Century Schoolbook" panose="02040604050505020304" pitchFamily="18" charset="0"/>
              </a:rPr>
              <a:pPr algn="ctr" eaLnBrk="1" hangingPunct="1"/>
              <a:t>37</a:t>
            </a:fld>
            <a:endParaRPr lang="en-US" altLang="en-US" sz="1400" b="1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3800" name="Slide Number Placeholder 10"/>
          <p:cNvSpPr txBox="1">
            <a:spLocks noGrp="1"/>
          </p:cNvSpPr>
          <p:nvPr/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3963C8E4-43CA-4BCA-AB0F-101AFEE8E2E1}" type="slidenum">
              <a:rPr lang="en-US" altLang="en-US" sz="1400" b="1">
                <a:solidFill>
                  <a:srgbClr val="FFFFFF"/>
                </a:solidFill>
                <a:latin typeface="Century Schoolbook" panose="02040604050505020304" pitchFamily="18" charset="0"/>
              </a:rPr>
              <a:pPr algn="ctr" eaLnBrk="1" hangingPunct="1"/>
              <a:t>37</a:t>
            </a:fld>
            <a:endParaRPr lang="en-US" altLang="en-US" sz="1400" b="1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903285"/>
              </p:ext>
            </p:extLst>
          </p:nvPr>
        </p:nvGraphicFramePr>
        <p:xfrm>
          <a:off x="1139279" y="2102972"/>
          <a:ext cx="6480721" cy="3002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866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1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29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>
                          <a:effectLst/>
                        </a:rPr>
                        <a:t>4_хватать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cluster_1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>
                          <a:effectLst/>
                        </a:rPr>
                        <a:t>16_пора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cluster_1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>
                          <a:effectLst/>
                        </a:rPr>
                        <a:t>39_молодой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6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cluster_1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>
                          <a:effectLst/>
                        </a:rPr>
                        <a:t>121_получить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16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cluster_1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>
                          <a:effectLst/>
                        </a:rPr>
                        <a:t>122_остаться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17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cluster_1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>
                          <a:effectLst/>
                        </a:rPr>
                        <a:t>147_знать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22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cluster_1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>
                          <a:effectLst/>
                        </a:rPr>
                        <a:t>150_поддерживать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23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cluster_1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>
                          <a:effectLst/>
                        </a:rPr>
                        <a:t>162_главный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24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cluster_1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771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0" y="1600200"/>
            <a:ext cx="7620000" cy="48736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following 3 observations:</a:t>
            </a:r>
          </a:p>
          <a:p>
            <a:pPr lvl="1" eaLnBrk="1" hangingPunct="1"/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conceptual classes of words (say ANIMALS and MACHINES) tend to appear in recognizably different contexts.</a:t>
            </a:r>
          </a:p>
          <a:p>
            <a:pPr lvl="1" eaLnBrk="1" hangingPunct="1"/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word senses belong to different conceptual classes (E.g. crane).</a:t>
            </a:r>
          </a:p>
          <a:p>
            <a:pPr lvl="1" eaLnBrk="1" hangingPunct="1"/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context based discriminator for the conceptual classes can serve as a context based discriminator for the members of those classes.</a:t>
            </a:r>
          </a:p>
          <a:p>
            <a:pPr eaLnBrk="1" hangingPunct="1"/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</a:t>
            </a:r>
            <a:r>
              <a:rPr lang="en-US" altLang="en-US" sz="2000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salient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words in the collective context of the thesaurus category and weigh appropriately.</a:t>
            </a:r>
          </a:p>
          <a:p>
            <a:pPr marL="1828800" lvl="4" indent="0" eaLnBrk="1" hangingPunct="1"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Weight(word) = Salience(Word) = </a:t>
            </a:r>
          </a:p>
          <a:p>
            <a:pPr eaLnBrk="1" hangingPunct="1"/>
            <a:endParaRPr lang="en-US" altLang="en-US" sz="1900" dirty="0" smtClean="0"/>
          </a:p>
        </p:txBody>
      </p:sp>
      <p:sp>
        <p:nvSpPr>
          <p:cNvPr id="48131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914400" y="69850"/>
            <a:ext cx="82296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en-US" b="1" cap="none" dirty="0" smtClean="0"/>
              <a:t>Y</a:t>
            </a:r>
            <a:r>
              <a:rPr lang="en-US" altLang="en-US" sz="2400" b="1" cap="none" dirty="0" smtClean="0"/>
              <a:t>AROWSKY’S</a:t>
            </a:r>
            <a:r>
              <a:rPr lang="en-US" altLang="en-US" b="1" cap="none" dirty="0" smtClean="0"/>
              <a:t> A</a:t>
            </a:r>
            <a:r>
              <a:rPr lang="en-US" altLang="en-US" sz="2400" b="1" cap="none" dirty="0" smtClean="0"/>
              <a:t>LGORITHM</a:t>
            </a:r>
            <a:r>
              <a:rPr lang="en-US" altLang="en-US" b="1" cap="none" dirty="0" smtClean="0"/>
              <a:t> </a:t>
            </a:r>
            <a:br>
              <a:rPr lang="en-US" altLang="en-US" b="1" cap="none" dirty="0" smtClean="0"/>
            </a:br>
            <a:r>
              <a:rPr lang="en-US" altLang="en-US" sz="2000" b="1" cap="none" dirty="0" smtClean="0"/>
              <a:t>(WSD USING ROGET’S THESAURUS CATEGORIES)</a:t>
            </a:r>
          </a:p>
        </p:txBody>
      </p:sp>
      <p:sp>
        <p:nvSpPr>
          <p:cNvPr id="48133" name="Slide Number Placeholder 3"/>
          <p:cNvSpPr txBox="1">
            <a:spLocks noGrp="1"/>
          </p:cNvSpPr>
          <p:nvPr/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D89A2506-95BB-4439-AB22-4E77F24C757E}" type="slidenum">
              <a:rPr lang="en-US" altLang="en-US" sz="1400" b="1">
                <a:solidFill>
                  <a:srgbClr val="FFFFFF"/>
                </a:solidFill>
                <a:latin typeface="Century Schoolbook" panose="02040604050505020304" pitchFamily="18" charset="0"/>
              </a:rPr>
              <a:pPr algn="ctr" eaLnBrk="1" hangingPunct="1"/>
              <a:t>38</a:t>
            </a:fld>
            <a:endParaRPr lang="en-US" altLang="en-US" sz="1400" b="1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8134" name="Footer Placeholder 4"/>
          <p:cNvSpPr txBox="1">
            <a:spLocks noGrp="1"/>
          </p:cNvSpPr>
          <p:nvPr/>
        </p:nvSpPr>
        <p:spPr bwMode="auto">
          <a:xfrm rot="5400000">
            <a:off x="6989763" y="3736975"/>
            <a:ext cx="3200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>
                <a:solidFill>
                  <a:schemeClr val="tx2"/>
                </a:solidFill>
                <a:latin typeface="Century Schoolbook" panose="02040604050505020304" pitchFamily="18" charset="0"/>
              </a:rPr>
              <a:t>CFILT - IITB</a:t>
            </a:r>
          </a:p>
        </p:txBody>
      </p:sp>
      <p:pic>
        <p:nvPicPr>
          <p:cNvPr id="48135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939176"/>
            <a:ext cx="144016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476135" y="5577642"/>
            <a:ext cx="4572000" cy="6771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altLang="en-US" sz="2000" i="1" dirty="0">
                <a:solidFill>
                  <a:schemeClr val="accent1">
                    <a:lumMod val="50000"/>
                  </a:schemeClr>
                </a:solidFill>
              </a:rPr>
              <a:t>Из презентации </a:t>
            </a:r>
            <a:r>
              <a:rPr lang="en-US" sz="2000" i="1" dirty="0" err="1">
                <a:solidFill>
                  <a:schemeClr val="accent1">
                    <a:lumMod val="50000"/>
                  </a:schemeClr>
                </a:solidFill>
              </a:rPr>
              <a:t>Mitesh</a:t>
            </a:r>
            <a:r>
              <a:rPr lang="en-US" sz="2000" i="1" dirty="0">
                <a:solidFill>
                  <a:schemeClr val="accent1">
                    <a:lumMod val="50000"/>
                  </a:schemeClr>
                </a:solidFill>
              </a:rPr>
              <a:t> M. </a:t>
            </a:r>
            <a:r>
              <a:rPr lang="en-US" sz="2000" i="1" dirty="0" err="1">
                <a:solidFill>
                  <a:schemeClr val="accent1">
                    <a:lumMod val="50000"/>
                  </a:schemeClr>
                </a:solidFill>
              </a:rPr>
              <a:t>Khapra</a:t>
            </a:r>
            <a:r>
              <a:rPr lang="ru-RU" sz="2000" i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  <a:hlinkClick r:id="rId4"/>
              </a:rPr>
              <a:t>https://www.cse.iitb.ac.in/~nlp-ai/WSD.ppt</a:t>
            </a:r>
            <a:endParaRPr lang="en-US" i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15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3" name="Slide Number Placeholder 3"/>
          <p:cNvSpPr txBox="1">
            <a:spLocks noGrp="1"/>
          </p:cNvSpPr>
          <p:nvPr/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D89A2506-95BB-4439-AB22-4E77F24C757E}" type="slidenum">
              <a:rPr lang="en-US" altLang="en-US" sz="1400" b="1">
                <a:solidFill>
                  <a:srgbClr val="FFFFFF"/>
                </a:solidFill>
                <a:latin typeface="Century Schoolbook" panose="02040604050505020304" pitchFamily="18" charset="0"/>
              </a:rPr>
              <a:pPr algn="ctr" eaLnBrk="1" hangingPunct="1"/>
              <a:t>39</a:t>
            </a:fld>
            <a:endParaRPr lang="en-US" altLang="en-US" sz="1400" b="1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8134" name="Footer Placeholder 4"/>
          <p:cNvSpPr txBox="1">
            <a:spLocks noGrp="1"/>
          </p:cNvSpPr>
          <p:nvPr/>
        </p:nvSpPr>
        <p:spPr bwMode="auto">
          <a:xfrm rot="5400000">
            <a:off x="6989763" y="3736975"/>
            <a:ext cx="3200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>
                <a:solidFill>
                  <a:schemeClr val="tx2"/>
                </a:solidFill>
                <a:latin typeface="Century Schoolbook" panose="02040604050505020304" pitchFamily="18" charset="0"/>
              </a:rPr>
              <a:t>CFILT - IITB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451484"/>
              </p:ext>
            </p:extLst>
          </p:nvPr>
        </p:nvGraphicFramePr>
        <p:xfrm>
          <a:off x="381000" y="1953418"/>
          <a:ext cx="7620000" cy="128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5331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ANIMAL/INSECT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40" marB="457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2219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species (2.3), family(1.7), bird(2.6), fish(2.4),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egg(2.2), coat(2.5), female(2.0), eat (2.2), nest(2.5), wild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40" marB="457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065240"/>
              </p:ext>
            </p:extLst>
          </p:nvPr>
        </p:nvGraphicFramePr>
        <p:xfrm>
          <a:off x="373077" y="3646802"/>
          <a:ext cx="7707337" cy="128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439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TOOLS/MACHINERY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40" marB="457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399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tool (3.1), machine(2.7), engine(2.6), blade(3.8),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cut(2.2), saw(2.5), lever(2.0), wheel (2.2), piston(2.5)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40" marB="457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131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914400" y="69850"/>
            <a:ext cx="82296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en-US" b="1" cap="none" dirty="0" smtClean="0"/>
              <a:t>Y</a:t>
            </a:r>
            <a:r>
              <a:rPr lang="en-US" altLang="en-US" sz="2400" b="1" cap="none" dirty="0" smtClean="0"/>
              <a:t>AROWSKY’S</a:t>
            </a:r>
            <a:r>
              <a:rPr lang="en-US" altLang="en-US" b="1" cap="none" dirty="0" smtClean="0"/>
              <a:t> A</a:t>
            </a:r>
            <a:r>
              <a:rPr lang="en-US" altLang="en-US" sz="2400" b="1" cap="none" dirty="0" smtClean="0"/>
              <a:t>LGORITHM</a:t>
            </a:r>
            <a:r>
              <a:rPr lang="en-US" altLang="en-US" b="1" cap="none" dirty="0" smtClean="0"/>
              <a:t> </a:t>
            </a:r>
            <a:br>
              <a:rPr lang="en-US" altLang="en-US" b="1" cap="none" dirty="0" smtClean="0"/>
            </a:br>
            <a:r>
              <a:rPr lang="en-US" altLang="en-US" sz="2000" b="1" cap="none" dirty="0" smtClean="0"/>
              <a:t>(WSD USING ROGET’S THESAURUS CATEGORIES)</a:t>
            </a:r>
          </a:p>
        </p:txBody>
      </p:sp>
      <p:pic>
        <p:nvPicPr>
          <p:cNvPr id="20" name="Picture 1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5204853"/>
            <a:ext cx="1849438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4017963" y="5531992"/>
            <a:ext cx="4572000" cy="6771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altLang="en-US" sz="2000" dirty="0"/>
              <a:t>Из презентации </a:t>
            </a:r>
            <a:r>
              <a:rPr lang="en-US" sz="2000" dirty="0" err="1"/>
              <a:t>Mitesh</a:t>
            </a:r>
            <a:r>
              <a:rPr lang="en-US" sz="2000" dirty="0"/>
              <a:t> M. </a:t>
            </a:r>
            <a:r>
              <a:rPr lang="en-US" sz="2000" dirty="0" err="1"/>
              <a:t>Khapra</a:t>
            </a:r>
            <a:r>
              <a:rPr lang="ru-RU" sz="2000" dirty="0"/>
              <a:t> </a:t>
            </a:r>
            <a:r>
              <a:rPr lang="en-US" dirty="0">
                <a:hlinkClick r:id="rId4"/>
              </a:rPr>
              <a:t>https://www.cse.iitb.ac.in/~nlp-ai/WSD.ppt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55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 txBox="1">
            <a:spLocks/>
          </p:cNvSpPr>
          <p:nvPr/>
        </p:nvSpPr>
        <p:spPr>
          <a:xfrm>
            <a:off x="1835696" y="167789"/>
            <a:ext cx="6434472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700" dirty="0" smtClean="0">
                <a:solidFill>
                  <a:prstClr val="black"/>
                </a:solidFill>
                <a:latin typeface="Calibri"/>
              </a:rPr>
              <a:t>Постановка задачи</a:t>
            </a:r>
            <a:endParaRPr lang="ru-RU" sz="27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323528" y="2276872"/>
            <a:ext cx="8497887" cy="158417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без использования лексикографических ресурсов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75552700"/>
              </p:ext>
            </p:extLst>
          </p:nvPr>
        </p:nvGraphicFramePr>
        <p:xfrm>
          <a:off x="349250" y="3189287"/>
          <a:ext cx="74676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Seed set grows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Stop when residual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set stabilizes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059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349250" y="52388"/>
            <a:ext cx="8794750" cy="1143000"/>
          </a:xfrm>
          <a:prstGeom prst="rect">
            <a:avLst/>
          </a:prstGeo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b="1" dirty="0" smtClean="0"/>
              <a:t>Semi-supervised learning</a:t>
            </a:r>
            <a:r>
              <a:rPr lang="ru-RU" sz="3600" b="1" dirty="0" smtClean="0"/>
              <a:t/>
            </a:r>
            <a:br>
              <a:rPr lang="ru-RU" sz="3600" b="1" dirty="0" smtClean="0"/>
            </a:br>
            <a:r>
              <a:rPr lang="en-US" sz="3600" b="1" dirty="0" smtClean="0"/>
              <a:t>Initialization, Progress and Convergence</a:t>
            </a:r>
          </a:p>
        </p:txBody>
      </p:sp>
      <p:sp>
        <p:nvSpPr>
          <p:cNvPr id="38924" name="Slide Number Placeholder 3"/>
          <p:cNvSpPr txBox="1">
            <a:spLocks noGrp="1"/>
          </p:cNvSpPr>
          <p:nvPr/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A2BE5CE5-DD50-4235-987E-AB994EB76EB5}" type="slidenum">
              <a:rPr lang="en-US" altLang="en-US" sz="1400" b="1">
                <a:solidFill>
                  <a:srgbClr val="FFFFFF"/>
                </a:solidFill>
                <a:latin typeface="Century Schoolbook" panose="02040604050505020304" pitchFamily="18" charset="0"/>
              </a:rPr>
              <a:pPr algn="ctr" eaLnBrk="1" hangingPunct="1"/>
              <a:t>40</a:t>
            </a:fld>
            <a:endParaRPr lang="en-US" altLang="en-US" sz="1400" b="1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pic>
        <p:nvPicPr>
          <p:cNvPr id="389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73" y="3491649"/>
            <a:ext cx="37338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095" y="3484604"/>
            <a:ext cx="376872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8928" name="Group 8"/>
          <p:cNvGrpSpPr>
            <a:grpSpLocks/>
          </p:cNvGrpSpPr>
          <p:nvPr/>
        </p:nvGrpSpPr>
        <p:grpSpPr bwMode="auto">
          <a:xfrm>
            <a:off x="1180258" y="1301238"/>
            <a:ext cx="6934200" cy="1828800"/>
            <a:chOff x="1066800" y="2971800"/>
            <a:chExt cx="6934200" cy="2133600"/>
          </a:xfrm>
        </p:grpSpPr>
        <p:pic>
          <p:nvPicPr>
            <p:cNvPr id="38929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4600" y="2971800"/>
              <a:ext cx="3452813" cy="2133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1" name="Straight Arrow Connector 10"/>
            <p:cNvCxnSpPr/>
            <p:nvPr/>
          </p:nvCxnSpPr>
          <p:spPr>
            <a:xfrm flipV="1">
              <a:off x="2057400" y="3429265"/>
              <a:ext cx="1143000" cy="60933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rot="10800000" flipV="1">
              <a:off x="5257800" y="4190471"/>
              <a:ext cx="914400" cy="45746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1066800" y="3886729"/>
              <a:ext cx="1066800" cy="6093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Life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172200" y="3886729"/>
              <a:ext cx="1828800" cy="6093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Manufacturing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rot="10800000" flipV="1">
              <a:off x="4191000" y="3429265"/>
              <a:ext cx="1905000" cy="68527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10800000" flipV="1">
              <a:off x="4724400" y="3429265"/>
              <a:ext cx="1371600" cy="2278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6096000" y="3123671"/>
              <a:ext cx="1828800" cy="6093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Residual data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249233" y="5748404"/>
            <a:ext cx="85123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</a:rPr>
              <a:t>Christopher D. Manning and </a:t>
            </a:r>
            <a:r>
              <a:rPr lang="en-US" sz="1600" dirty="0" err="1">
                <a:solidFill>
                  <a:srgbClr val="000000"/>
                </a:solidFill>
                <a:latin typeface="tahoma" panose="020B0604030504040204" pitchFamily="34" charset="0"/>
              </a:rPr>
              <a:t>Hinrich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ahoma" panose="020B0604030504040204" pitchFamily="34" charset="0"/>
              </a:rPr>
              <a:t>Schütze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</a:rPr>
              <a:t>. 1999. Foundations of Statistical Natural Language Processing. MIT Press, Cambridge, MA, USA.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1978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009360740"/>
              </p:ext>
            </p:extLst>
          </p:nvPr>
        </p:nvGraphicFramePr>
        <p:xfrm>
          <a:off x="0" y="1287463"/>
          <a:ext cx="7597080" cy="39318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9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9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92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92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092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Approach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 Precision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Corpus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 Baseline Accuracy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4767">
                <a:tc>
                  <a:txBody>
                    <a:bodyPr/>
                    <a:lstStyle/>
                    <a:p>
                      <a:r>
                        <a:rPr kumimoji="0" lang="en-US" sz="20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Supervised</a:t>
                      </a:r>
                    </a:p>
                    <a:p>
                      <a:r>
                        <a:rPr kumimoji="0" lang="en-US" sz="20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Decision Lists</a:t>
                      </a: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96.1%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r>
                        <a:rPr kumimoji="0" lang="en-US" sz="20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Tested on a set of 12 highly</a:t>
                      </a:r>
                    </a:p>
                    <a:p>
                      <a:r>
                        <a:rPr kumimoji="0" lang="en-US" sz="20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polysemous English words</a:t>
                      </a: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63.9%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8104">
                <a:tc>
                  <a:txBody>
                    <a:bodyPr/>
                    <a:lstStyle/>
                    <a:p>
                      <a:r>
                        <a:rPr kumimoji="0" lang="en-US" sz="20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Semi-Supervised</a:t>
                      </a:r>
                    </a:p>
                    <a:p>
                      <a:r>
                        <a:rPr kumimoji="0" lang="en-US" sz="20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Decision Lists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96.1%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r>
                        <a:rPr kumimoji="0" lang="en-US" sz="20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Tested on a set of 12 highly</a:t>
                      </a:r>
                    </a:p>
                    <a:p>
                      <a:r>
                        <a:rPr kumimoji="0" lang="en-US" sz="20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polysemous English words</a:t>
                      </a:r>
                    </a:p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63.9%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339752" y="0"/>
            <a:ext cx="6393904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 smtClean="0"/>
              <a:t>Semi-Supervised Approaches – Comparisons &amp; Conclusions</a:t>
            </a:r>
            <a:endParaRPr lang="en-US" sz="3600" b="1" dirty="0"/>
          </a:p>
        </p:txBody>
      </p:sp>
      <p:sp>
        <p:nvSpPr>
          <p:cNvPr id="39963" name="Content Placeholder 6"/>
          <p:cNvSpPr txBox="1">
            <a:spLocks/>
          </p:cNvSpPr>
          <p:nvPr/>
        </p:nvSpPr>
        <p:spPr bwMode="auto">
          <a:xfrm>
            <a:off x="655278" y="5020801"/>
            <a:ext cx="7467600" cy="1245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2563" indent="-2730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</a:pPr>
            <a:endParaRPr lang="en-US" altLang="en-US" sz="1600" dirty="0">
              <a:latin typeface="Century Schoolbook" panose="02040604050505020304" pitchFamily="18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</a:pPr>
            <a:r>
              <a:rPr lang="en-US" altLang="en-US" sz="1600" dirty="0">
                <a:latin typeface="Century Schoolbook" panose="02040604050505020304" pitchFamily="18" charset="0"/>
              </a:rPr>
              <a:t>Works at par with its supervised version even though it needs   significantly less amount of tagged data.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</a:pPr>
            <a:r>
              <a:rPr lang="en-US" altLang="en-US" sz="1600" dirty="0">
                <a:latin typeface="Century Schoolbook" panose="02040604050505020304" pitchFamily="18" charset="0"/>
              </a:rPr>
              <a:t>Has all the advantages and disadvantaged of its supervised version.</a:t>
            </a:r>
          </a:p>
        </p:txBody>
      </p:sp>
    </p:spTree>
    <p:extLst>
      <p:ext uri="{BB962C8B-B14F-4D97-AF65-F5344CB8AC3E}">
        <p14:creationId xmlns:p14="http://schemas.microsoft.com/office/powerpoint/2010/main" val="213101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3563888" y="116632"/>
            <a:ext cx="3923928" cy="11430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Кластеризация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большой неразмеченной коллекции найти примеры с многозначным словом</a:t>
            </a:r>
          </a:p>
          <a:p>
            <a:pPr marL="514350" indent="-514350">
              <a:buFont typeface="+mj-lt"/>
              <a:buAutoNum type="arabicParenR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выделить признаки (например, контекстные слова), определить, как измерять признак (например,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tf.idf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количество повторов слова или 0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– есть слово или нет </a:t>
            </a:r>
          </a:p>
          <a:p>
            <a:pPr marL="514350" indent="-514350">
              <a:buFont typeface="+mj-lt"/>
              <a:buAutoNum type="arabicParenR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определить метрику для измерения расстояния (меру близости) между словами (например, мера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Жаккара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косинусная мера, хи-квадрат,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PMI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 т.п.)</a:t>
            </a:r>
          </a:p>
          <a:p>
            <a:pPr marL="514350" indent="-514350">
              <a:buFont typeface="+mj-lt"/>
              <a:buAutoNum type="arabicParenR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остроить матрицу расстояний</a:t>
            </a:r>
          </a:p>
          <a:p>
            <a:pPr marL="514350" indent="-514350">
              <a:buFont typeface="+mj-lt"/>
              <a:buAutoNum type="arabicParenR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рименить один из методов группировки объектов при кластеризации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87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05238" y="26988"/>
            <a:ext cx="5338762" cy="11430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Основные подходы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>
          <a:xfrm>
            <a:off x="0" y="1473200"/>
            <a:ext cx="4402138" cy="639763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200" dirty="0" smtClean="0"/>
              <a:t>1.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Knowledge-Based –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 словари, тезаурусы и </a:t>
            </a:r>
            <a:r>
              <a:rPr lang="ru-RU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т.п</a:t>
            </a:r>
            <a:endParaRPr lang="ru-RU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0" y="2276475"/>
            <a:ext cx="4040188" cy="33845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Леска и его производные: сличаем 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контекст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 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определением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значение с б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льшим числом совпадений выигрывает. 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Измерение 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пути в тезаурусе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расстояние от лук (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onion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до каперсов меньше, чем от лук (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bow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Шаблоны на 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сочетаемость</a:t>
            </a:r>
          </a:p>
          <a:p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5102225" y="3500438"/>
            <a:ext cx="4041775" cy="63976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Bootstrapping (minimally supervised)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000" strike="sngStrik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4645025" y="4108450"/>
            <a:ext cx="4498975" cy="23495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отсутствие большого размеченного корпуса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Берем небольшой набор 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seedset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обучаем на нем классификатор, потом применяем на корпусе и используем уверенно разрешенные примеры  для нового обучения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4716016" y="1556792"/>
            <a:ext cx="4041775" cy="9361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200" b="1" dirty="0" smtClean="0"/>
              <a:t>2.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 – </a:t>
            </a:r>
            <a:r>
              <a:rPr 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 размеченный корпус для обучения </a:t>
            </a:r>
            <a:endParaRPr kumimoji="0" lang="ru-RU" sz="2200" b="1" i="0" u="none" strike="sng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4644008" y="2388022"/>
            <a:ext cx="4499992" cy="1112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000" noProof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 </a:t>
            </a:r>
            <a:r>
              <a:rPr lang="ru-RU" sz="2000" noProof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коллокации</a:t>
            </a:r>
            <a:r>
              <a:rPr lang="ru-RU" sz="2000" noProof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noProof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noProof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мешки слов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Классификаторы: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Naive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Bayes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Decision List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323528" y="5597550"/>
            <a:ext cx="4041775" cy="49574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4. Unsupervised Learning</a:t>
            </a:r>
            <a:endParaRPr kumimoji="0" lang="ru-RU" sz="2000" b="1" i="0" u="none" strike="sng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17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Статья «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Knowledge-rich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Sense Disambiguation Rivaling Supervised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Привязали страницы Вики к </a:t>
            </a:r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синсетам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WordNet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используя пометы </a:t>
            </a:r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дизамбигуации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 первой и отношения – во втором.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Получившийся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WordNet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 более широким охватом, дополненными определениями применили в обычных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Knowledge-Based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методах – один из вариантов Леска и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DegreeCentrality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бег по графу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ru-RU" sz="2800" dirty="0"/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93800" y="52388"/>
            <a:ext cx="7950200" cy="11430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ru-RU" sz="3600" dirty="0" smtClean="0"/>
              <a:t>Пример </a:t>
            </a:r>
            <a:r>
              <a:rPr lang="en-US" sz="3600" dirty="0" smtClean="0"/>
              <a:t>knowledge-based </a:t>
            </a:r>
            <a:r>
              <a:rPr lang="ru-RU" sz="3600" dirty="0" smtClean="0"/>
              <a:t>подхода: </a:t>
            </a:r>
            <a:r>
              <a:rPr lang="en-US" sz="3600" dirty="0" smtClean="0"/>
              <a:t>WSD </a:t>
            </a:r>
            <a:r>
              <a:rPr lang="ru-RU" sz="3600" dirty="0" smtClean="0"/>
              <a:t>с</a:t>
            </a:r>
            <a:r>
              <a:rPr lang="en-US" sz="3600" dirty="0" smtClean="0"/>
              <a:t> </a:t>
            </a:r>
            <a:r>
              <a:rPr lang="ru-RU" sz="3600" dirty="0" smtClean="0"/>
              <a:t>помощью </a:t>
            </a:r>
            <a:r>
              <a:rPr lang="en-US" sz="3600" dirty="0" err="1" smtClean="0"/>
              <a:t>WordNet</a:t>
            </a:r>
            <a:r>
              <a:rPr lang="en-US" sz="3600" dirty="0" smtClean="0"/>
              <a:t> </a:t>
            </a:r>
            <a:r>
              <a:rPr lang="ru-RU" sz="3600" dirty="0" smtClean="0"/>
              <a:t>и </a:t>
            </a:r>
            <a:r>
              <a:rPr lang="en-US" sz="3600" dirty="0" smtClean="0"/>
              <a:t>Wiki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78403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ikiWordnetLeskPerformance.png"/>
          <p:cNvPicPr>
            <a:picLocks noGrp="1" noChangeAspect="1"/>
          </p:cNvPicPr>
          <p:nvPr>
            <p:ph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0" y="1214438"/>
            <a:ext cx="7493000" cy="499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04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Когипонимы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груши и другие фрукты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Синонимы</a:t>
            </a:r>
          </a:p>
          <a:p>
            <a:pPr marL="0" indent="0">
              <a:buNone/>
            </a:pP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веселый и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Антонимы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довольный, но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Гиперонимы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гипонимы</a:t>
            </a:r>
          </a:p>
          <a:p>
            <a:pPr marL="0" lvl="2" indent="0">
              <a:buNone/>
            </a:pPr>
            <a:r>
              <a:rPr lang="ru-RU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яблоки, груши и другие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ru-RU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 lvl="2" indent="0">
              <a:buNone/>
            </a:pPr>
            <a:r>
              <a:rPr lang="ru-RU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яблоки это такие </a:t>
            </a: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ru-RU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ru-RU" sz="3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2" indent="0">
              <a:buNone/>
            </a:pPr>
            <a:r>
              <a:rPr lang="ru-RU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антоновские </a:t>
            </a: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ru-RU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ru-RU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орфографические и толковые </a:t>
            </a: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ru-RU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ru-RU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левая доля </a:t>
            </a: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ru-RU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ru-RU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52388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ru-RU" sz="3600" dirty="0" smtClean="0"/>
              <a:t>Примеры шаблонов для автоматического создания тезауруса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293298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Объект 2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0" y="1257300"/>
            <a:ext cx="6434138" cy="4783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52388"/>
            <a:ext cx="8229600" cy="11430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ru-RU" dirty="0" smtClean="0"/>
              <a:t>Несколько слов о </a:t>
            </a:r>
            <a:r>
              <a:rPr lang="ru-RU" dirty="0" err="1" smtClean="0"/>
              <a:t>графовых</a:t>
            </a:r>
            <a:r>
              <a:rPr lang="ru-RU" dirty="0" smtClean="0"/>
              <a:t> моделях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849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Ресурсы/примеры систем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11560" y="1556792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ru-RU" sz="2800" dirty="0" smtClean="0"/>
              <a:t>Семантические корпусы:</a:t>
            </a:r>
          </a:p>
          <a:p>
            <a:pPr>
              <a:buNone/>
            </a:pPr>
            <a:r>
              <a:rPr lang="en-US" sz="2800" dirty="0" smtClean="0">
                <a:hlinkClick r:id="rId2"/>
              </a:rPr>
              <a:t>http://www.gabormelli.com/RKB/SemCor_Cor</a:t>
            </a:r>
            <a:r>
              <a:rPr lang="en-US" sz="2800" dirty="0">
                <a:hlinkClick r:id="rId2"/>
              </a:rPr>
              <a:t>p</a:t>
            </a:r>
            <a:r>
              <a:rPr lang="en-US" sz="2800" dirty="0" smtClean="0">
                <a:hlinkClick r:id="rId2"/>
              </a:rPr>
              <a:t>us</a:t>
            </a:r>
            <a:endParaRPr lang="ru-RU" sz="2800" dirty="0" smtClean="0"/>
          </a:p>
          <a:p>
            <a:pPr marL="514350" indent="-514350">
              <a:buNone/>
            </a:pPr>
            <a:r>
              <a:rPr lang="en-US" sz="2800" dirty="0" smtClean="0">
                <a:hlinkClick r:id="rId3"/>
              </a:rPr>
              <a:t>http://www.ruscorpora.ru/corpora-sem.html</a:t>
            </a:r>
            <a:endParaRPr lang="en-US" sz="2800" dirty="0" smtClean="0"/>
          </a:p>
          <a:p>
            <a:pPr marL="514350" indent="-514350">
              <a:buNone/>
            </a:pPr>
            <a:r>
              <a:rPr lang="en-US" sz="2800" dirty="0" smtClean="0">
                <a:hlinkClick r:id="rId4"/>
              </a:rPr>
              <a:t>http://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opencorpora.org/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WordNet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http://wn-similarity.sourceforge.net/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удобная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</a:t>
            </a:r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измерялка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разных вариантов близости по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WordNet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-графу</a:t>
            </a:r>
          </a:p>
          <a:p>
            <a:pPr marL="514350" indent="-51435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951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381418" y="0"/>
            <a:ext cx="5868144" cy="11430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Соревнования/оценка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http://www.senseval.org/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SensevaL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бывший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emEval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кажется, самый старый и известный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http://lrec2014.lrec-conf.org/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конференция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Resources and Evaluation Conference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http://romip.ru/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РОМИП (не в чистом виде, но качество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WSD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 многом определяет результаты соревнований по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инфопоиску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49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4294967295"/>
          </p:nvPr>
        </p:nvSpPr>
        <p:spPr>
          <a:xfrm>
            <a:off x="646113" y="1335088"/>
            <a:ext cx="8497887" cy="46863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Напоминание. Постановка задачи в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Задано: </a:t>
            </a:r>
          </a:p>
          <a:p>
            <a:pPr lvl="1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множество объектов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X, </a:t>
            </a:r>
          </a:p>
          <a:p>
            <a:pPr lvl="1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множество допустимых ответов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, 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существует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целевая функция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y∗ : X → Y ,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которой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ru-RU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y ∗ (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известны только на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конечном подмножестве объектов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{x</a:t>
            </a:r>
            <a:r>
              <a:rPr lang="ru-RU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 . . , x</a:t>
            </a:r>
            <a:r>
              <a:rPr lang="ru-RU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ℓ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⊂ X. </a:t>
            </a:r>
          </a:p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Пары «объект– ответ»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ru-RU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называются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прецедентами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Совокупность пар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ru-RU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i=1, …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называется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обучающей выборкой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1835696" y="167789"/>
            <a:ext cx="6434472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700" dirty="0" smtClean="0">
                <a:solidFill>
                  <a:prstClr val="black"/>
                </a:solidFill>
                <a:latin typeface="Calibri"/>
              </a:rPr>
              <a:t>Постановка задачи</a:t>
            </a:r>
            <a:endParaRPr lang="ru-RU" sz="27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74386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483768" y="7075"/>
            <a:ext cx="6012160" cy="11430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Соревнования/оценка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11560" y="1556792"/>
            <a:ext cx="7128792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Материалы: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http://russe.nlpub.ru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/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893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483768" y="7075"/>
            <a:ext cx="6012160" cy="11430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Литература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11560" y="1556792"/>
            <a:ext cx="7992888" cy="4525963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Ch.7 Word </a:t>
            </a:r>
            <a:r>
              <a:rPr lang="en-US" dirty="0" err="1" smtClean="0"/>
              <a:t>Sence</a:t>
            </a:r>
            <a:r>
              <a:rPr lang="en-US" dirty="0" smtClean="0"/>
              <a:t> Disambiguation. // Christopher </a:t>
            </a:r>
            <a:r>
              <a:rPr lang="en-US" dirty="0"/>
              <a:t>D. Manning and </a:t>
            </a:r>
            <a:r>
              <a:rPr lang="en-US" dirty="0" err="1"/>
              <a:t>Hinrich</a:t>
            </a:r>
            <a:r>
              <a:rPr lang="en-US" dirty="0"/>
              <a:t> </a:t>
            </a:r>
            <a:r>
              <a:rPr lang="en-US" dirty="0" err="1"/>
              <a:t>Schütze</a:t>
            </a:r>
            <a:r>
              <a:rPr lang="en-US" dirty="0"/>
              <a:t>. 1999. Foundations of Statistical Natural Language Processing. MIT Press, Cambridge, MA, USA</a:t>
            </a:r>
            <a:r>
              <a:rPr lang="en-US" dirty="0" smtClean="0"/>
              <a:t>.</a:t>
            </a:r>
          </a:p>
          <a:p>
            <a:r>
              <a:rPr lang="en-US" dirty="0">
                <a:hlinkClick r:id="rId2"/>
              </a:rPr>
              <a:t>https://nlp.stanford.edu/fsnlp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https://www.cs.vassar.edu/~</a:t>
            </a:r>
            <a:r>
              <a:rPr lang="en-US" dirty="0" smtClean="0">
                <a:hlinkClick r:id="rId3"/>
              </a:rPr>
              <a:t>cs366/docs/Manning_Schuetze_StatisticalNLP.pdf</a:t>
            </a:r>
            <a:r>
              <a:rPr lang="en-US" dirty="0" smtClean="0"/>
              <a:t> </a:t>
            </a:r>
          </a:p>
          <a:p>
            <a:r>
              <a:rPr lang="en-US" dirty="0"/>
              <a:t>Speech and Language Processing An Introduction to Natural Language Processing, Computational Linguistics, and Speech Recognition. 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https://web.stanford.edu/~jurafsky/slp3</a:t>
            </a:r>
            <a:r>
              <a:rPr lang="en-US" dirty="0" smtClean="0">
                <a:hlinkClick r:id="rId4"/>
              </a:rPr>
              <a:t>/ </a:t>
            </a:r>
            <a:endParaRPr lang="en-US" dirty="0">
              <a:hlinkClick r:id="rId4"/>
            </a:endParaRPr>
          </a:p>
          <a:p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://web.stanford.edu/~</a:t>
            </a:r>
            <a:r>
              <a:rPr lang="en-US" dirty="0" smtClean="0">
                <a:hlinkClick r:id="rId4"/>
              </a:rPr>
              <a:t>jurafsky/slp3/ed3book.pdf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567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Напоминание. Постановка задачи в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обучения по прецедентам заключается в том, чтобы по выборке X</a:t>
            </a:r>
            <a:r>
              <a:rPr lang="ru-RU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ℓ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восстановить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зависимость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ru-RU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∗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есть построить решающую функцию (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decision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spcBef>
                <a:spcPts val="300"/>
              </a:spcBef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X → Y , которая приближала бы целевую функцию y</a:t>
            </a:r>
            <a:r>
              <a:rPr lang="ru-RU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∗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(x), </a:t>
            </a:r>
          </a:p>
          <a:p>
            <a:pPr>
              <a:spcBef>
                <a:spcPts val="300"/>
              </a:spcBef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причём не только на объектах обучающей выборки, но и на всём множестве X. </a:t>
            </a:r>
          </a:p>
          <a:p>
            <a:pPr>
              <a:spcBef>
                <a:spcPts val="300"/>
              </a:spcBef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Признак (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 объекта x — это результат измерения некоторой характеристики объекта.</a:t>
            </a:r>
          </a:p>
          <a:p>
            <a:pPr>
              <a:spcBef>
                <a:spcPts val="300"/>
              </a:spcBef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Пусть имеется набор признаков f1, . . . 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Вектор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f1(x), . . . 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 - признаковым описанием объекта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spcBef>
                <a:spcPts val="300"/>
              </a:spcBef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∈ X.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00050" lvl="1" indent="0" algn="ctr">
              <a:spcBef>
                <a:spcPts val="300"/>
              </a:spcBef>
              <a:buNone/>
            </a:pP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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признаковое описание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объекта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835696" y="167789"/>
            <a:ext cx="6434472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700" dirty="0" smtClean="0">
                <a:solidFill>
                  <a:prstClr val="black"/>
                </a:solidFill>
                <a:latin typeface="Calibri"/>
              </a:rPr>
              <a:t>Постановка задачи</a:t>
            </a:r>
            <a:endParaRPr lang="ru-RU" sz="27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20184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sz="quarter" idx="10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Моделирование задачи: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Множество ответов </a:t>
            </a:r>
          </a:p>
          <a:p>
            <a:pPr lvl="1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множество значений ключевой лексемы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Множество объектов</a:t>
            </a:r>
          </a:p>
          <a:p>
            <a:pPr lvl="1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множество контекстов, в которых встретилась ключевая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лексема</a:t>
            </a:r>
          </a:p>
          <a:p>
            <a:pPr lvl="1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368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13315" name="Содержимое 2"/>
          <p:cNvSpPr>
            <a:spLocks noGrp="1"/>
          </p:cNvSpPr>
          <p:nvPr>
            <p:ph sz="quarter" idx="1"/>
          </p:nvPr>
        </p:nvSpPr>
        <p:spPr>
          <a:xfrm>
            <a:off x="755576" y="1628800"/>
            <a:ext cx="7370576" cy="4585797"/>
          </a:xfrm>
        </p:spPr>
        <p:txBody>
          <a:bodyPr>
            <a:normAutofit lnSpcReduction="10000"/>
          </a:bodyPr>
          <a:lstStyle/>
          <a:p>
            <a:pPr eaLnBrk="1" hangingPunct="1"/>
            <a:endParaRPr lang="ru-RU" altLang="en-US" dirty="0" smtClean="0"/>
          </a:p>
          <a:p>
            <a:pPr eaLnBrk="1" hangingPunct="1"/>
            <a:endParaRPr lang="ru-RU" altLang="en-US" sz="1600" dirty="0"/>
          </a:p>
          <a:p>
            <a:pPr eaLnBrk="1" hangingPunct="1"/>
            <a:endParaRPr lang="ru-RU" altLang="en-US" sz="1600" dirty="0" smtClean="0"/>
          </a:p>
          <a:p>
            <a:pPr eaLnBrk="1" hangingPunct="1"/>
            <a:endParaRPr lang="ru-RU" altLang="en-US" sz="1600" dirty="0"/>
          </a:p>
          <a:p>
            <a:pPr eaLnBrk="1" hangingPunct="1"/>
            <a:endParaRPr lang="ru-RU" altLang="en-US" sz="1600" dirty="0" smtClean="0"/>
          </a:p>
          <a:p>
            <a:pPr eaLnBrk="1" hangingPunct="1"/>
            <a:endParaRPr lang="ru-RU" altLang="en-US" sz="1600" dirty="0"/>
          </a:p>
          <a:p>
            <a:pPr eaLnBrk="1" hangingPunct="1"/>
            <a:endParaRPr lang="en-US" altLang="en-US" sz="1600" dirty="0" smtClean="0"/>
          </a:p>
          <a:p>
            <a:pPr eaLnBrk="1" hangingPunct="1"/>
            <a:endParaRPr lang="en-US" altLang="en-US" sz="1600" dirty="0"/>
          </a:p>
          <a:p>
            <a:pPr eaLnBrk="1" hangingPunct="1"/>
            <a:endParaRPr lang="en-US" altLang="en-US" sz="1600" dirty="0" smtClean="0"/>
          </a:p>
          <a:p>
            <a:pPr eaLnBrk="1" hangingPunct="1"/>
            <a:endParaRPr lang="en-US" altLang="en-US" sz="1600" dirty="0"/>
          </a:p>
          <a:p>
            <a:pPr eaLnBrk="1" hangingPunct="1"/>
            <a:endParaRPr lang="en-US" altLang="en-US" sz="1600" dirty="0" smtClean="0"/>
          </a:p>
          <a:p>
            <a:pPr eaLnBrk="1" hangingPunct="1"/>
            <a:endParaRPr lang="en-US" altLang="en-US" sz="1600" dirty="0"/>
          </a:p>
          <a:p>
            <a:pPr eaLnBrk="1" hangingPunct="1"/>
            <a:endParaRPr lang="en-US" altLang="en-US" sz="1600" dirty="0" smtClean="0"/>
          </a:p>
          <a:p>
            <a:pPr eaLnBrk="1" hangingPunct="1"/>
            <a:endParaRPr lang="ru-RU" altLang="en-US" sz="1600" dirty="0" smtClean="0"/>
          </a:p>
          <a:p>
            <a:r>
              <a:rPr lang="en-US" sz="1600" dirty="0"/>
              <a:t>Christopher D. Manning and </a:t>
            </a:r>
            <a:r>
              <a:rPr lang="en-US" sz="1600" dirty="0" err="1"/>
              <a:t>Hinrich</a:t>
            </a:r>
            <a:r>
              <a:rPr lang="en-US" sz="1600" dirty="0"/>
              <a:t> </a:t>
            </a:r>
            <a:r>
              <a:rPr lang="en-US" sz="1600" dirty="0" err="1"/>
              <a:t>Schütze</a:t>
            </a:r>
            <a:r>
              <a:rPr lang="en-US" sz="1600" dirty="0"/>
              <a:t>. 1999. Foundations of Statistical Natural Language Processing. MIT Press, Cambridge, MA, USA.</a:t>
            </a:r>
            <a:endParaRPr lang="en-US" altLang="en-US" sz="1600" dirty="0" smtClean="0"/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26" y="1487047"/>
            <a:ext cx="6582197" cy="3832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Группа 4"/>
          <p:cNvGrpSpPr/>
          <p:nvPr/>
        </p:nvGrpSpPr>
        <p:grpSpPr>
          <a:xfrm>
            <a:off x="-108520" y="188640"/>
            <a:ext cx="9180511" cy="6847399"/>
            <a:chOff x="12190" y="-46746"/>
            <a:chExt cx="9204666" cy="6869555"/>
          </a:xfrm>
        </p:grpSpPr>
        <p:grpSp>
          <p:nvGrpSpPr>
            <p:cNvPr id="6" name="Группа 5"/>
            <p:cNvGrpSpPr/>
            <p:nvPr/>
          </p:nvGrpSpPr>
          <p:grpSpPr>
            <a:xfrm>
              <a:off x="12190" y="-46746"/>
              <a:ext cx="9204666" cy="6869555"/>
              <a:chOff x="12190" y="-46746"/>
              <a:chExt cx="9204666" cy="6869555"/>
            </a:xfrm>
          </p:grpSpPr>
          <p:pic>
            <p:nvPicPr>
              <p:cNvPr id="8" name="Picture 2" descr="http://www.hse.ru/pubs/lib/data/access/ram/ticket/79/144196565691ca43a1b8670fb6a227fde3c5e8e9a0/cached-thumb-img.29274.0.252964193739569.jpg"/>
              <p:cNvPicPr>
                <a:picLocks noChangeAspect="1" noChangeArrowheads="1"/>
              </p:cNvPicPr>
              <p:nvPr/>
            </p:nvPicPr>
            <p:blipFill rotWithShape="1">
              <a:blip r:embed="rId3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1500"/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9214"/>
              <a:stretch/>
            </p:blipFill>
            <p:spPr bwMode="auto">
              <a:xfrm>
                <a:off x="63996" y="-46746"/>
                <a:ext cx="9152860" cy="11712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9" name="Прямая соединительная линия 8"/>
              <p:cNvCxnSpPr/>
              <p:nvPr/>
            </p:nvCxnSpPr>
            <p:spPr>
              <a:xfrm>
                <a:off x="12190" y="1152164"/>
                <a:ext cx="9204666" cy="13490"/>
              </a:xfrm>
              <a:prstGeom prst="line">
                <a:avLst/>
              </a:prstGeom>
              <a:ln w="762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0" name="Группа 9"/>
              <p:cNvGrpSpPr/>
              <p:nvPr/>
            </p:nvGrpSpPr>
            <p:grpSpPr>
              <a:xfrm>
                <a:off x="63996" y="6189119"/>
                <a:ext cx="8419456" cy="633690"/>
                <a:chOff x="63996" y="6189119"/>
                <a:chExt cx="8419456" cy="633690"/>
              </a:xfrm>
            </p:grpSpPr>
            <p:sp>
              <p:nvSpPr>
                <p:cNvPr id="11" name="Прямоугольник 10"/>
                <p:cNvSpPr/>
                <p:nvPr/>
              </p:nvSpPr>
              <p:spPr>
                <a:xfrm>
                  <a:off x="63996" y="6275792"/>
                  <a:ext cx="7316316" cy="526874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75000">
                      <a:srgbClr val="DDDDDD"/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135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3" name="Picture 6" descr="http://www.hse.ru/data/2012/01/19/1263884310/logo_%D1%81_hse_black_e.png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21013"/>
                <a:stretch/>
              </p:blipFill>
              <p:spPr bwMode="auto">
                <a:xfrm>
                  <a:off x="7860925" y="6189119"/>
                  <a:ext cx="622527" cy="63369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96" y="28548"/>
              <a:ext cx="1627684" cy="1096196"/>
            </a:xfrm>
            <a:prstGeom prst="rect">
              <a:avLst/>
            </a:prstGeom>
          </p:spPr>
        </p:pic>
      </p:grpSp>
      <p:sp>
        <p:nvSpPr>
          <p:cNvPr id="14" name="Title 1"/>
          <p:cNvSpPr txBox="1">
            <a:spLocks/>
          </p:cNvSpPr>
          <p:nvPr/>
        </p:nvSpPr>
        <p:spPr>
          <a:xfrm>
            <a:off x="1691680" y="263691"/>
            <a:ext cx="6434472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dirty="0"/>
              <a:t> </a:t>
            </a:r>
            <a:r>
              <a:rPr lang="ru-RU" sz="2700" dirty="0" smtClean="0"/>
              <a:t>Параметры </a:t>
            </a:r>
            <a:r>
              <a:rPr lang="ru-RU" sz="2700" dirty="0"/>
              <a:t>задачи. </a:t>
            </a:r>
          </a:p>
          <a:p>
            <a:r>
              <a:rPr lang="ru-RU" sz="2700" dirty="0"/>
              <a:t>Контекстные признаки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3059770" y="6512949"/>
            <a:ext cx="2895600" cy="365125"/>
          </a:xfrm>
        </p:spPr>
        <p:txBody>
          <a:bodyPr/>
          <a:lstStyle/>
          <a:p>
            <a:r>
              <a:rPr lang="ru-RU" dirty="0" smtClean="0"/>
              <a:t>Компьютерная лингвистика. </a:t>
            </a:r>
            <a:r>
              <a:rPr lang="ru-RU" dirty="0" err="1" smtClean="0"/>
              <a:t>С.Ю.Толдова</a:t>
            </a:r>
            <a:r>
              <a:rPr lang="ru-RU" dirty="0" smtClean="0"/>
              <a:t>, </a:t>
            </a:r>
            <a:r>
              <a:rPr lang="ru-RU" dirty="0" err="1" smtClean="0"/>
              <a:t>М.Нефедов</a:t>
            </a:r>
            <a:r>
              <a:rPr lang="ru-RU" dirty="0" smtClean="0"/>
              <a:t> 2018. ВШЭ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571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Содержимое 2"/>
          <p:cNvSpPr>
            <a:spLocks noGrp="1"/>
          </p:cNvSpPr>
          <p:nvPr>
            <p:ph idx="4294967295"/>
          </p:nvPr>
        </p:nvSpPr>
        <p:spPr>
          <a:xfrm>
            <a:off x="0" y="1417638"/>
            <a:ext cx="7467600" cy="4873625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/>
            <a:r>
              <a:rPr lang="ru-RU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Резюме</a:t>
            </a:r>
          </a:p>
          <a:p>
            <a:pPr lvl="1"/>
            <a:r>
              <a:rPr lang="ru-R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</a:t>
            </a:r>
            <a:r>
              <a:rPr lang="ru-RU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 задачи: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wsd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wsi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набор значений: количество значений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ru-RU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«ярлыки»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ru-RU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задача</a:t>
            </a:r>
          </a:p>
          <a:p>
            <a:pPr lvl="1"/>
            <a:r>
              <a:rPr lang="ru-R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ru-RU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абор значений: </a:t>
            </a:r>
          </a:p>
          <a:p>
            <a:pPr lvl="2"/>
            <a:r>
              <a:rPr lang="ru-RU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извлекается из корпуса</a:t>
            </a:r>
          </a:p>
          <a:p>
            <a:pPr lvl="2"/>
            <a:r>
              <a:rPr lang="ru-RU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 лексикографических ресурсов</a:t>
            </a:r>
          </a:p>
          <a:p>
            <a:pPr lvl="2"/>
            <a:r>
              <a:rPr lang="ru-R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</a:t>
            </a:r>
            <a:r>
              <a:rPr lang="ru-RU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вляется результатом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WSI</a:t>
            </a:r>
            <a:endParaRPr lang="ru-RU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Признаки: контекст – документы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ru-RU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окно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 n-</a:t>
            </a:r>
            <a:r>
              <a:rPr lang="ru-RU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граммы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skip-n-</a:t>
            </a:r>
            <a:r>
              <a:rPr lang="ru-RU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граммы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ru-RU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дополнительные фильтры или признаки – части речи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синтаксические отношения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0591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toryboard Layouts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a6ce5c68-5ef3-4630-a36d-de452f974331" Revision="1" Stencil="System.MyShapes" StencilVersion="1.0"/>
</Control>
</file>

<file path=customXml/item2.xml><?xml version="1.0" encoding="utf-8"?>
<Control xmlns="http://schemas.microsoft.com/VisualStudio/2011/storyboarding/control">
  <Id Name="a6ce5c68-5ef3-4630-a36d-de452f974331" Revision="1" Stencil="System.MyShapes" StencilVersion="1.0"/>
</Control>
</file>

<file path=customXml/itemProps1.xml><?xml version="1.0" encoding="utf-8"?>
<ds:datastoreItem xmlns:ds="http://schemas.openxmlformats.org/officeDocument/2006/customXml" ds:itemID="{1D3DB42D-436E-4DEA-B061-A134BF7CFC00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4EB21CFC-7D0F-47D6-ADC9-0F3DCF034D53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2044</TotalTime>
  <Words>2703</Words>
  <Application>Microsoft Office PowerPoint</Application>
  <PresentationFormat>On-screen Show (4:3)</PresentationFormat>
  <Paragraphs>510</Paragraphs>
  <Slides>51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51</vt:i4>
      </vt:variant>
    </vt:vector>
  </HeadingPairs>
  <TitlesOfParts>
    <vt:vector size="67" baseType="lpstr">
      <vt:lpstr>宋体</vt:lpstr>
      <vt:lpstr>Arial</vt:lpstr>
      <vt:lpstr>Arial Narrow</vt:lpstr>
      <vt:lpstr>Calibri</vt:lpstr>
      <vt:lpstr>Calibri Light</vt:lpstr>
      <vt:lpstr>Century Schoolbook</vt:lpstr>
      <vt:lpstr>Lucida Sans</vt:lpstr>
      <vt:lpstr>Palatino Linotype</vt:lpstr>
      <vt:lpstr>Symbol</vt:lpstr>
      <vt:lpstr>Tahoma</vt:lpstr>
      <vt:lpstr>Times New Roman</vt:lpstr>
      <vt:lpstr>Wingdings</vt:lpstr>
      <vt:lpstr>Wingdings 2</vt:lpstr>
      <vt:lpstr>Office Theme</vt:lpstr>
      <vt:lpstr>Storyboard Layouts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Пример</vt:lpstr>
      <vt:lpstr>PowerPoint Presentation</vt:lpstr>
      <vt:lpstr>PowerPoint Presentation</vt:lpstr>
      <vt:lpstr>  Введение. Постановка задачи</vt:lpstr>
      <vt:lpstr>Методы машинного обучения</vt:lpstr>
      <vt:lpstr>Контролируемые методы машинного обучения</vt:lpstr>
      <vt:lpstr>КОНТРОЛИРУЕМЫЕ МЕТОДЫ ОБУЧЕНИЯ: ОБУЧАЕМЫЙ КЛАССИФИКАТОР</vt:lpstr>
      <vt:lpstr>Признаки для классификатора</vt:lpstr>
      <vt:lpstr>Пример</vt:lpstr>
      <vt:lpstr>Пример</vt:lpstr>
      <vt:lpstr>Collocational features</vt:lpstr>
      <vt:lpstr>«Мешок слов». Признаки</vt:lpstr>
      <vt:lpstr>Пример. Байесовская классификация. </vt:lpstr>
      <vt:lpstr>Пример. Байесовская классификация. </vt:lpstr>
      <vt:lpstr>Пример. Байесовская классификация</vt:lpstr>
      <vt:lpstr>Пример. Байесовская классификация</vt:lpstr>
      <vt:lpstr>Байесовский классификатор</vt:lpstr>
      <vt:lpstr>Пример. Байесовская классификация</vt:lpstr>
      <vt:lpstr>Пример. Байесовская классификация</vt:lpstr>
      <vt:lpstr>Пример: колокации</vt:lpstr>
      <vt:lpstr>Тагетирование разрешение неоднозначности</vt:lpstr>
      <vt:lpstr>Targeted Word Sense Disambiguation</vt:lpstr>
      <vt:lpstr>DECISION LIST ALGORITHM</vt:lpstr>
      <vt:lpstr>Обучение с учителем</vt:lpstr>
      <vt:lpstr>Обучение без  учителя</vt:lpstr>
      <vt:lpstr>Обучение без учителя: кластеризация</vt:lpstr>
      <vt:lpstr>PowerPoint Presentation</vt:lpstr>
      <vt:lpstr>PowerPoint Presentation</vt:lpstr>
      <vt:lpstr>PowerPoint Presentation</vt:lpstr>
      <vt:lpstr>PowerPoint Presentation</vt:lpstr>
      <vt:lpstr>YAROWSKY’S ALGORITHM  (WSD USING ROGET’S THESAURUS CATEGORIES)</vt:lpstr>
      <vt:lpstr>YAROWSKY’S ALGORITHM  (WSD USING ROGET’S THESAURUS CATEGORIES)</vt:lpstr>
      <vt:lpstr>Semi-supervised learning Initialization, Progress and Convergence</vt:lpstr>
      <vt:lpstr>Semi-Supervised Approaches – Comparisons &amp; Conclusions</vt:lpstr>
      <vt:lpstr>Кластеризация</vt:lpstr>
      <vt:lpstr>Основные подходы</vt:lpstr>
      <vt:lpstr>Пример knowledge-based подхода: WSD с помощью WordNet и Wiki</vt:lpstr>
      <vt:lpstr>PowerPoint Presentation</vt:lpstr>
      <vt:lpstr>Примеры шаблонов для автоматического создания тезауруса</vt:lpstr>
      <vt:lpstr>Несколько слов о графовых моделях</vt:lpstr>
      <vt:lpstr>Ресурсы/примеры систем</vt:lpstr>
      <vt:lpstr>Соревнования/оценка</vt:lpstr>
      <vt:lpstr>Соревнования/оценка</vt:lpstr>
      <vt:lpstr>Литература</vt:lpstr>
    </vt:vector>
  </TitlesOfParts>
  <Company>ABBYY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 Sense Disambiguation</dc:title>
  <dc:creator>DSkorinkin</dc:creator>
  <cp:lastModifiedBy>Дмитрий Горшков</cp:lastModifiedBy>
  <cp:revision>176</cp:revision>
  <dcterms:created xsi:type="dcterms:W3CDTF">2013-09-24T07:01:14Z</dcterms:created>
  <dcterms:modified xsi:type="dcterms:W3CDTF">2018-12-19T15:55:20Z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