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  <p:sldMasterId id="2147483687" r:id="rId2"/>
  </p:sldMasterIdLst>
  <p:notesMasterIdLst>
    <p:notesMasterId r:id="rId57"/>
  </p:notesMasterIdLst>
  <p:sldIdLst>
    <p:sldId id="633" r:id="rId3"/>
    <p:sldId id="635" r:id="rId4"/>
    <p:sldId id="515" r:id="rId5"/>
    <p:sldId id="634" r:id="rId6"/>
    <p:sldId id="511" r:id="rId7"/>
    <p:sldId id="336" r:id="rId8"/>
    <p:sldId id="337" r:id="rId9"/>
    <p:sldId id="636" r:id="rId10"/>
    <p:sldId id="391" r:id="rId11"/>
    <p:sldId id="390" r:id="rId12"/>
    <p:sldId id="392" r:id="rId13"/>
    <p:sldId id="631" r:id="rId14"/>
    <p:sldId id="632" r:id="rId15"/>
    <p:sldId id="389" r:id="rId16"/>
    <p:sldId id="637" r:id="rId17"/>
    <p:sldId id="394" r:id="rId18"/>
    <p:sldId id="395" r:id="rId19"/>
    <p:sldId id="396" r:id="rId20"/>
    <p:sldId id="393" r:id="rId21"/>
    <p:sldId id="397" r:id="rId22"/>
    <p:sldId id="570" r:id="rId23"/>
    <p:sldId id="571" r:id="rId24"/>
    <p:sldId id="573" r:id="rId25"/>
    <p:sldId id="398" r:id="rId26"/>
    <p:sldId id="623" r:id="rId27"/>
    <p:sldId id="584" r:id="rId28"/>
    <p:sldId id="585" r:id="rId29"/>
    <p:sldId id="624" r:id="rId30"/>
    <p:sldId id="625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626" r:id="rId42"/>
    <p:sldId id="627" r:id="rId43"/>
    <p:sldId id="555" r:id="rId44"/>
    <p:sldId id="556" r:id="rId45"/>
    <p:sldId id="628" r:id="rId46"/>
    <p:sldId id="629" r:id="rId47"/>
    <p:sldId id="413" r:id="rId48"/>
    <p:sldId id="414" r:id="rId49"/>
    <p:sldId id="516" r:id="rId50"/>
    <p:sldId id="419" r:id="rId51"/>
    <p:sldId id="418" r:id="rId52"/>
    <p:sldId id="518" r:id="rId53"/>
    <p:sldId id="517" r:id="rId54"/>
    <p:sldId id="416" r:id="rId55"/>
    <p:sldId id="417" r:id="rId5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9" autoAdjust="0"/>
    <p:restoredTop sz="93817" autoAdjust="0"/>
  </p:normalViewPr>
  <p:slideViewPr>
    <p:cSldViewPr snapToGrid="0">
      <p:cViewPr varScale="1">
        <p:scale>
          <a:sx n="119" d="100"/>
          <a:sy n="11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8034-3937-4CEE-8EDB-689FB0B031E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C958-E6A5-4655-8074-EDE7EDC7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13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0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40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2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41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42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4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63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6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3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2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3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8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5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6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A8A9B-B6DA-A84B-8911-91BD7649D571}" type="slidenum">
              <a:rPr lang="en-US"/>
              <a:pPr/>
              <a:t>21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baseline="0" dirty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1"/>
          <p:cNvSpPr>
            <a:spLocks noChangeArrowheads="1"/>
          </p:cNvSpPr>
          <p:nvPr/>
        </p:nvSpPr>
        <p:spPr bwMode="auto">
          <a:xfrm>
            <a:off x="9877612" y="3380855"/>
            <a:ext cx="203013" cy="417882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5" name="Rectangle2"/>
          <p:cNvSpPr>
            <a:spLocks noChangeArrowheads="1"/>
          </p:cNvSpPr>
          <p:nvPr/>
        </p:nvSpPr>
        <p:spPr bwMode="auto">
          <a:xfrm>
            <a:off x="752547" y="0"/>
            <a:ext cx="9328078" cy="41298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6" name="Rectangle3"/>
          <p:cNvSpPr>
            <a:spLocks noChangeArrowheads="1"/>
          </p:cNvSpPr>
          <p:nvPr/>
        </p:nvSpPr>
        <p:spPr bwMode="auto">
          <a:xfrm>
            <a:off x="609038" y="5130779"/>
            <a:ext cx="92756" cy="2428896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7" name="Rectangle4"/>
          <p:cNvSpPr>
            <a:spLocks noChangeArrowheads="1"/>
          </p:cNvSpPr>
          <p:nvPr/>
        </p:nvSpPr>
        <p:spPr bwMode="auto">
          <a:xfrm>
            <a:off x="610789" y="1"/>
            <a:ext cx="92755" cy="51780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8" name="Rectangle5"/>
          <p:cNvSpPr>
            <a:spLocks noChangeArrowheads="1"/>
          </p:cNvSpPr>
          <p:nvPr/>
        </p:nvSpPr>
        <p:spPr bwMode="auto">
          <a:xfrm>
            <a:off x="344772" y="2673885"/>
            <a:ext cx="185512" cy="488579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">
                <a:schemeClr val="accent1"/>
              </a:gs>
              <a:gs pos="100000">
                <a:schemeClr val="accent2"/>
              </a:gs>
            </a:gsLst>
            <a:lin ang="534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1984"/>
          </a:p>
        </p:txBody>
      </p:sp>
      <p:sp>
        <p:nvSpPr>
          <p:cNvPr id="9" name="Rectangle6"/>
          <p:cNvSpPr>
            <a:spLocks noChangeArrowheads="1"/>
          </p:cNvSpPr>
          <p:nvPr/>
        </p:nvSpPr>
        <p:spPr bwMode="auto">
          <a:xfrm>
            <a:off x="344772" y="0"/>
            <a:ext cx="185512" cy="26843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" name="Rectangle7"/>
          <p:cNvSpPr>
            <a:spLocks noChangeArrowheads="1"/>
          </p:cNvSpPr>
          <p:nvPr/>
        </p:nvSpPr>
        <p:spPr bwMode="auto">
          <a:xfrm>
            <a:off x="1" y="0"/>
            <a:ext cx="276517" cy="75596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2049" name="SlideTitle1"/>
          <p:cNvSpPr>
            <a:spLocks noGrp="1" noChangeArrowheads="1"/>
          </p:cNvSpPr>
          <p:nvPr>
            <p:ph type="ctrTitle"/>
          </p:nvPr>
        </p:nvSpPr>
        <p:spPr>
          <a:xfrm>
            <a:off x="1578598" y="2210155"/>
            <a:ext cx="7280451" cy="1580182"/>
          </a:xfrm>
          <a:gradFill>
            <a:path>
              <a:fillToRect l="48999" t="47499" r="51001" b="52501"/>
            </a:path>
          </a:gradFill>
        </p:spPr>
        <p:txBody>
          <a:bodyPr tIns="45720" bIns="45720"/>
          <a:lstStyle>
            <a:lvl1pPr algn="ctr">
              <a:defRPr/>
            </a:lvl1pPr>
          </a:lstStyle>
          <a:p>
            <a:pPr lvl="0"/>
            <a:r>
              <a:rPr lang="ru-RU" altLang="en-US" noProof="0"/>
              <a:t>Образец заголовка</a:t>
            </a:r>
            <a:endParaRPr lang="en-US" altLang="en-US" noProof="0"/>
          </a:p>
        </p:txBody>
      </p:sp>
      <p:sp>
        <p:nvSpPr>
          <p:cNvPr id="2050" name="SlideSubtitle1"/>
          <p:cNvSpPr>
            <a:spLocks noGrp="1" noChangeArrowheads="1"/>
          </p:cNvSpPr>
          <p:nvPr>
            <p:ph type="subTitle" idx="1"/>
          </p:nvPr>
        </p:nvSpPr>
        <p:spPr>
          <a:xfrm>
            <a:off x="1578598" y="4429061"/>
            <a:ext cx="7280451" cy="1898668"/>
          </a:xfrm>
          <a:gradFill>
            <a:path>
              <a:fillToRect l="50000" t="48000" r="50000" b="52000"/>
            </a:path>
          </a:gradFill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en-US" noProof="0"/>
              <a:t>Образец подзаголовка</a:t>
            </a:r>
            <a:endParaRPr lang="en-US" altLang="en-US" noProof="0"/>
          </a:p>
        </p:txBody>
      </p:sp>
      <p:sp>
        <p:nvSpPr>
          <p:cNvPr id="11" name="DateTimeField1"/>
          <p:cNvSpPr>
            <a:spLocks noGrp="1" noChangeArrowheads="1"/>
          </p:cNvSpPr>
          <p:nvPr>
            <p:ph type="dt" idx="10"/>
          </p:nvPr>
        </p:nvSpPr>
        <p:spPr>
          <a:xfrm>
            <a:off x="1578599" y="6961201"/>
            <a:ext cx="1585598" cy="47423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2" name="FooterField1"/>
          <p:cNvSpPr>
            <a:spLocks noGrp="1" noChangeArrowheads="1"/>
          </p:cNvSpPr>
          <p:nvPr>
            <p:ph type="ftr" idx="11"/>
          </p:nvPr>
        </p:nvSpPr>
        <p:spPr>
          <a:xfrm>
            <a:off x="3638477" y="6961201"/>
            <a:ext cx="3480965" cy="47423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3" name="SlideNumberField1"/>
          <p:cNvSpPr>
            <a:spLocks noGrp="1" noChangeArrowheads="1"/>
          </p:cNvSpPr>
          <p:nvPr>
            <p:ph type="sldNum" idx="12"/>
          </p:nvPr>
        </p:nvSpPr>
        <p:spPr>
          <a:xfrm>
            <a:off x="7593721" y="6961201"/>
            <a:ext cx="1265328" cy="474230"/>
          </a:xfrm>
        </p:spPr>
        <p:txBody>
          <a:bodyPr/>
          <a:lstStyle>
            <a:lvl1pPr>
              <a:defRPr/>
            </a:lvl1pPr>
          </a:lstStyle>
          <a:p>
            <a:fld id="{10B969E2-F550-4B46-8637-90A9A64AF11A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6892634"/>
      </p:ext>
    </p:extLst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0162B-9B32-48EA-89DF-D5AB4AD67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25137"/>
      </p:ext>
    </p:extLst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0435" y="1263445"/>
            <a:ext cx="1858615" cy="522177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1088" y="1263445"/>
            <a:ext cx="5411336" cy="522177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04B59-3D8B-4376-A403-EDE151CA4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452196"/>
      </p:ext>
    </p:extLst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11874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35089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991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22807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41312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839055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5098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3625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CBC61-5A1A-4806-BC05-C813195464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40894"/>
      </p:ext>
    </p:extLst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241545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9931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2148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/>
            </a:lvl1pPr>
            <a:lvl2pPr marL="503972" indent="0">
              <a:buNone/>
              <a:defRPr sz="1984"/>
            </a:lvl2pPr>
            <a:lvl3pPr marL="1007943" indent="0">
              <a:buNone/>
              <a:defRPr sz="1764"/>
            </a:lvl3pPr>
            <a:lvl4pPr marL="1511915" indent="0">
              <a:buNone/>
              <a:defRPr sz="1543"/>
            </a:lvl4pPr>
            <a:lvl5pPr marL="2015886" indent="0">
              <a:buNone/>
              <a:defRPr sz="1543"/>
            </a:lvl5pPr>
            <a:lvl6pPr marL="2519858" indent="0">
              <a:buNone/>
              <a:defRPr sz="1543"/>
            </a:lvl6pPr>
            <a:lvl7pPr marL="3023829" indent="0">
              <a:buNone/>
              <a:defRPr sz="1543"/>
            </a:lvl7pPr>
            <a:lvl8pPr marL="3527801" indent="0">
              <a:buNone/>
              <a:defRPr sz="1543"/>
            </a:lvl8pPr>
            <a:lvl9pPr marL="4031772" indent="0">
              <a:buNone/>
              <a:defRPr sz="154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87DCB-7724-41BD-9ED6-EEE81CCC8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367742"/>
      </p:ext>
    </p:extLst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1088" y="2684384"/>
            <a:ext cx="3634976" cy="3800837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075" y="2684384"/>
            <a:ext cx="3634975" cy="3800837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88AB1-C41F-42A5-9DF7-E4A7984AD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382868"/>
      </p:ext>
    </p:extLst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9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20D4-ED7D-4578-803B-9A325DA1A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965969"/>
      </p:ext>
    </p:extLst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5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76EB8-8C63-49DD-9D98-A2B89CA7C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226085"/>
      </p:ext>
    </p:extLst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3C0EE-D9DE-4011-8C0A-590E4E509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119181"/>
      </p:ext>
    </p:extLst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848FF-9DF9-4318-8B47-6B198F2AF2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942911"/>
      </p:ext>
    </p:extLst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ru-RU" noProof="0"/>
              <a:t>Вставка рисунка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B9C86-4930-4483-893B-8CDCF69CA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615330"/>
      </p:ext>
    </p:extLst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1"/>
          <p:cNvSpPr>
            <a:spLocks noChangeArrowheads="1"/>
          </p:cNvSpPr>
          <p:nvPr/>
        </p:nvSpPr>
        <p:spPr bwMode="auto">
          <a:xfrm>
            <a:off x="1" y="0"/>
            <a:ext cx="276517" cy="75596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2" name="Rectangle2"/>
          <p:cNvSpPr>
            <a:spLocks noChangeArrowheads="1"/>
          </p:cNvSpPr>
          <p:nvPr/>
        </p:nvSpPr>
        <p:spPr bwMode="auto">
          <a:xfrm>
            <a:off x="344772" y="2673885"/>
            <a:ext cx="185512" cy="488579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">
                <a:schemeClr val="accent1"/>
              </a:gs>
              <a:gs pos="100000">
                <a:schemeClr val="accent2"/>
              </a:gs>
            </a:gsLst>
            <a:lin ang="534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sz="1984"/>
          </a:p>
        </p:txBody>
      </p:sp>
      <p:sp>
        <p:nvSpPr>
          <p:cNvPr id="1027" name="Datumsfeld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1088" y="6961201"/>
            <a:ext cx="1743108" cy="4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96972">
              <a:defRPr sz="1543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Fußzeilenfeld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38476" y="6961201"/>
            <a:ext cx="3323456" cy="4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96972">
              <a:defRPr sz="1543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1029" name="Foliennummerfeld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6212" y="6961201"/>
            <a:ext cx="1422838" cy="4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96972">
              <a:defRPr sz="1543">
                <a:solidFill>
                  <a:schemeClr val="tx1"/>
                </a:solidFill>
                <a:latin typeface="Sans-PS" pitchFamily="65" charset="0"/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olientitel1"/>
          <p:cNvSpPr>
            <a:spLocks noGrp="1" noChangeArrowheads="1"/>
          </p:cNvSpPr>
          <p:nvPr>
            <p:ph type="title"/>
          </p:nvPr>
        </p:nvSpPr>
        <p:spPr bwMode="auto">
          <a:xfrm>
            <a:off x="1421089" y="1263445"/>
            <a:ext cx="7437961" cy="126694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Щелкните для редактирования стиля образца заголовков</a:t>
            </a:r>
          </a:p>
        </p:txBody>
      </p:sp>
      <p:sp>
        <p:nvSpPr>
          <p:cNvPr id="1032" name="Folientext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1089" y="2684384"/>
            <a:ext cx="7437961" cy="38008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Щелкните для редактирования стилей образца текста</a:t>
            </a:r>
          </a:p>
          <a:p>
            <a:pPr lvl="1"/>
            <a:r>
              <a:rPr lang="en-US" altLang="en-US"/>
              <a:t>Второй уровень</a:t>
            </a:r>
          </a:p>
          <a:p>
            <a:pPr lvl="2"/>
            <a:r>
              <a:rPr lang="en-US" altLang="en-US"/>
              <a:t>Третий уровень</a:t>
            </a:r>
          </a:p>
          <a:p>
            <a:pPr lvl="3"/>
            <a:r>
              <a:rPr lang="en-US" altLang="en-US"/>
              <a:t>Четвертый уровень</a:t>
            </a:r>
          </a:p>
          <a:p>
            <a:pPr lvl="4"/>
            <a:r>
              <a:rPr lang="en-US" altLang="en-US"/>
              <a:t>Пятый уровень</a:t>
            </a:r>
          </a:p>
        </p:txBody>
      </p:sp>
      <p:sp>
        <p:nvSpPr>
          <p:cNvPr id="1033" name="Rectangle3"/>
          <p:cNvSpPr>
            <a:spLocks noChangeArrowheads="1"/>
          </p:cNvSpPr>
          <p:nvPr/>
        </p:nvSpPr>
        <p:spPr bwMode="auto">
          <a:xfrm>
            <a:off x="9877612" y="3380855"/>
            <a:ext cx="203013" cy="417882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4" name="Rectangle4"/>
          <p:cNvSpPr>
            <a:spLocks noChangeArrowheads="1"/>
          </p:cNvSpPr>
          <p:nvPr/>
        </p:nvSpPr>
        <p:spPr bwMode="auto">
          <a:xfrm>
            <a:off x="605537" y="5130779"/>
            <a:ext cx="91006" cy="2428896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5" name="Rectangle6"/>
          <p:cNvSpPr>
            <a:spLocks noChangeArrowheads="1"/>
          </p:cNvSpPr>
          <p:nvPr/>
        </p:nvSpPr>
        <p:spPr bwMode="auto">
          <a:xfrm>
            <a:off x="344772" y="0"/>
            <a:ext cx="185512" cy="26843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6" name="Rectangle7"/>
          <p:cNvSpPr>
            <a:spLocks noChangeArrowheads="1"/>
          </p:cNvSpPr>
          <p:nvPr/>
        </p:nvSpPr>
        <p:spPr bwMode="auto">
          <a:xfrm>
            <a:off x="607289" y="1"/>
            <a:ext cx="92755" cy="51780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  <p:sp>
        <p:nvSpPr>
          <p:cNvPr id="1037" name="Rectangle8"/>
          <p:cNvSpPr>
            <a:spLocks noChangeArrowheads="1"/>
          </p:cNvSpPr>
          <p:nvPr/>
        </p:nvSpPr>
        <p:spPr bwMode="auto">
          <a:xfrm>
            <a:off x="752547" y="0"/>
            <a:ext cx="9328078" cy="41298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z="1984"/>
          </a:p>
        </p:txBody>
      </p:sp>
    </p:spTree>
    <p:extLst>
      <p:ext uri="{BB962C8B-B14F-4D97-AF65-F5344CB8AC3E}">
        <p14:creationId xmlns:p14="http://schemas.microsoft.com/office/powerpoint/2010/main" val="338185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slow">
    <p:cut/>
  </p:transition>
  <p:txStyles>
    <p:titleStyle>
      <a:lvl1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2pPr>
      <a:lvl3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3pPr>
      <a:lvl4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4pPr>
      <a:lvl5pPr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5pPr>
      <a:lvl6pPr marL="503972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6pPr>
      <a:lvl7pPr marL="1007943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7pPr>
      <a:lvl8pPr marL="1511915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8pPr>
      <a:lvl9pPr marL="2015886" algn="l" defTabSz="496972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Sans-PS" pitchFamily="65" charset="0"/>
        </a:defRPr>
      </a:lvl9pPr>
    </p:titleStyle>
    <p:bodyStyle>
      <a:lvl1pPr marL="377979" indent="-377979" algn="l" defTabSz="496972" rtl="0" eaLnBrk="1" fontAlgn="base" hangingPunct="1">
        <a:spcBef>
          <a:spcPct val="0"/>
        </a:spcBef>
        <a:spcAft>
          <a:spcPct val="0"/>
        </a:spcAft>
        <a:buFont typeface="Verdana" panose="020B0604030504040204" pitchFamily="34" charset="0"/>
        <a:buChar char="•"/>
        <a:defRPr sz="3527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496972" rtl="0" eaLnBrk="1" fontAlgn="base" hangingPunct="1">
        <a:spcBef>
          <a:spcPts val="703"/>
        </a:spcBef>
        <a:spcAft>
          <a:spcPct val="0"/>
        </a:spcAft>
        <a:buFont typeface="Verdana" panose="020B0604030504040204" pitchFamily="34" charset="0"/>
        <a:buChar char="–"/>
        <a:defRPr sz="3086">
          <a:solidFill>
            <a:schemeClr val="tx1"/>
          </a:solidFill>
          <a:latin typeface="+mn-lt"/>
        </a:defRPr>
      </a:lvl2pPr>
      <a:lvl3pPr marL="1259929" indent="-251986" algn="l" defTabSz="496972" rtl="0" eaLnBrk="1" fontAlgn="base" hangingPunct="1">
        <a:spcBef>
          <a:spcPts val="606"/>
        </a:spcBef>
        <a:spcAft>
          <a:spcPct val="0"/>
        </a:spcAft>
        <a:buFont typeface="Verdana" panose="020B0604030504040204" pitchFamily="34" charset="0"/>
        <a:buChar char="•"/>
        <a:defRPr sz="2646">
          <a:solidFill>
            <a:schemeClr val="tx1"/>
          </a:solidFill>
          <a:latin typeface="+mn-lt"/>
        </a:defRPr>
      </a:lvl3pPr>
      <a:lvl4pPr marL="1763900" indent="-251986" algn="l" defTabSz="496972" rtl="0" eaLnBrk="1" fontAlgn="base" hangingPunct="1">
        <a:spcBef>
          <a:spcPts val="496"/>
        </a:spcBef>
        <a:spcAft>
          <a:spcPct val="0"/>
        </a:spcAft>
        <a:buFont typeface="Verdana" panose="020B0604030504040204" pitchFamily="34" charset="0"/>
        <a:buChar char="–"/>
        <a:defRPr sz="2205">
          <a:solidFill>
            <a:schemeClr val="tx1"/>
          </a:solidFill>
          <a:latin typeface="+mn-lt"/>
        </a:defRPr>
      </a:lvl4pPr>
      <a:lvl5pPr marL="2267872" indent="-251986" algn="l" defTabSz="496972" rtl="0" eaLnBrk="1" fontAlgn="base" hangingPunct="1">
        <a:spcBef>
          <a:spcPts val="496"/>
        </a:spcBef>
        <a:spcAft>
          <a:spcPct val="0"/>
        </a:spcAft>
        <a:buFont typeface="Verdana" panose="020B0604030504040204" pitchFamily="34" charset="0"/>
        <a:buChar char="»"/>
        <a:defRPr sz="2205">
          <a:solidFill>
            <a:schemeClr val="tx1"/>
          </a:solidFill>
          <a:latin typeface="+mn-lt"/>
        </a:defRPr>
      </a:lvl5pPr>
      <a:lvl6pPr marL="2771844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6pPr>
      <a:lvl7pPr marL="3275815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7pPr>
      <a:lvl8pPr marL="3779787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8pPr>
      <a:lvl9pPr marL="4283758" indent="-251986" algn="l" defTabSz="496972" rtl="0" eaLnBrk="1" fontAlgn="base" hangingPunct="1">
        <a:spcBef>
          <a:spcPts val="496"/>
        </a:spcBef>
        <a:spcAft>
          <a:spcPct val="0"/>
        </a:spcAft>
        <a:buFont typeface="Verdana" pitchFamily="34" charset="0"/>
        <a:buChar char="»"/>
        <a:defRPr sz="220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ut/>
  </p:transition>
  <p:hf sldNum="0" hdr="0" dt="0"/>
  <p:txStyles>
    <p:titleStyle>
      <a:lvl1pPr algn="ctr" defTabSz="1007943" rtl="0" eaLnBrk="1" latinLnBrk="0" hangingPunct="1"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jh.harvard.edu/~inquirer/inquirerbasic.xls" TargetMode="External"/><Relationship Id="rId5" Type="http://schemas.openxmlformats.org/officeDocument/2006/relationships/hyperlink" Target="http://www.wjh.harvard.edu/~inquirer/homecat.htm" TargetMode="External"/><Relationship Id="rId4" Type="http://schemas.openxmlformats.org/officeDocument/2006/relationships/hyperlink" Target="http://www.wjh.harvard.edu/~inquir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jh.harvard.edu/~inquirer/inquirerbasic.xls" TargetMode="External"/><Relationship Id="rId5" Type="http://schemas.openxmlformats.org/officeDocument/2006/relationships/hyperlink" Target="http://www.wjh.harvard.edu/~inquirer/homecat.htm" TargetMode="External"/><Relationship Id="rId4" Type="http://schemas.openxmlformats.org/officeDocument/2006/relationships/hyperlink" Target="http://www.wjh.harvard.edu/~inquir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entiwordnet.isti.cnr.it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Словари оценочной лексики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мнений, анализ тональности</a:t>
            </a:r>
            <a:endParaRPr lang="ru-RU" altLang="en-US" i="1" dirty="0"/>
          </a:p>
        </p:txBody>
      </p:sp>
    </p:spTree>
    <p:extLst>
      <p:ext uri="{BB962C8B-B14F-4D97-AF65-F5344CB8AC3E}">
        <p14:creationId xmlns:p14="http://schemas.microsoft.com/office/powerpoint/2010/main" val="3819820403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Классы лексики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4864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слова, одновременно выражающие и сам процесс оценки, и ее ориентацию: </a:t>
            </a:r>
            <a:r>
              <a:rPr lang="ru-RU" sz="2800" i="1" dirty="0">
                <a:solidFill>
                  <a:srgbClr val="FF99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интересен, очень понравилась</a:t>
            </a:r>
            <a:r>
              <a:rPr lang="ru-RU" sz="2800" dirty="0">
                <a:solidFill>
                  <a:srgbClr val="FF99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 одной стороны, указывает, что автор приводит личную субъективную оценку, с другой стороны, то, что эта оценка положительна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интенсификаторы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(слова усиливающие или ослабляющие степень при оценке): </a:t>
            </a:r>
            <a:r>
              <a:rPr lang="ru-RU" sz="2800" i="1" dirty="0">
                <a:solidFill>
                  <a:srgbClr val="99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лишь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в </a:t>
            </a:r>
            <a:r>
              <a:rPr lang="ru-RU" sz="2800" i="1" dirty="0">
                <a:solidFill>
                  <a:srgbClr val="99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большинстве случаев, очень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отрицание и другие слова и выражения, меняющие полярность: </a:t>
            </a:r>
            <a:r>
              <a:rPr lang="ru-RU" sz="2800" i="1" dirty="0">
                <a:solidFill>
                  <a:srgbClr val="99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 имеет козырей, лишь в незначительном числе сюжетов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слова, языковые выражение и конструкции «нейтрализующие» оценку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был бы неудачным</a:t>
            </a:r>
            <a:endParaRPr lang="en-US" sz="2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6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«Нейтрализаторы»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7305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Модальные слова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Условные конструкции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Соотнесенность вида и времени предиката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 err="1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Ирреалис</a:t>
            </a:r>
            <a:endParaRPr lang="ru-RU" sz="2800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 эту цифру можно умножить на два, давая им работать посменно. 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 где взять  </a:t>
            </a:r>
            <a:r>
              <a:rPr lang="ru-RU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прфессионалов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Нанять специалиста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только-только закончил колледж и готов с энтузиазмом приступить к работе, практически невозможно. [Ольга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Этот несносный, капризный, прекрасный клиент! (2004) // «Бизнес-журнал», 2004.03.03]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 таком давлении она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испытывать сонливость, слабость…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[Людмила Улицкая. Пиковая дама (1995-2000)] </a:t>
            </a: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5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собрать тональный лексикон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2800" dirty="0"/>
              <a:t>использование перевода словарей (источников) с английского языка. (</a:t>
            </a:r>
            <a:r>
              <a:rPr lang="en-US" sz="2800" dirty="0" err="1"/>
              <a:t>Mihalcea</a:t>
            </a:r>
            <a:r>
              <a:rPr lang="en-US" sz="2800" dirty="0"/>
              <a:t> et al</a:t>
            </a:r>
            <a:r>
              <a:rPr lang="ru-RU" sz="2800" dirty="0"/>
              <a:t>. 2007);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dirty="0"/>
              <a:t>использование специальных тезаурусов, например, таких, как </a:t>
            </a:r>
            <a:r>
              <a:rPr lang="en-US" sz="2800" dirty="0"/>
              <a:t>Princeton WordNet</a:t>
            </a:r>
            <a:r>
              <a:rPr lang="ru-RU" sz="2800" dirty="0"/>
              <a:t>;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dirty="0"/>
              <a:t>использование метода определения тональности текстов на основе корпусов текстов, метод машинного обучения;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800" dirty="0"/>
              <a:t>использование электронных словарей.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9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собрать тональный лексикон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 smtClean="0"/>
              <a:t>Откуда брать информацию об «</a:t>
            </a:r>
            <a:r>
              <a:rPr lang="ru-RU" sz="2800" dirty="0" err="1" smtClean="0"/>
              <a:t>оценочности</a:t>
            </a:r>
            <a:r>
              <a:rPr lang="ru-RU" sz="2800" dirty="0" smtClean="0"/>
              <a:t>» и оценке</a:t>
            </a:r>
          </a:p>
          <a:p>
            <a:pPr lvl="1"/>
            <a:r>
              <a:rPr lang="ru-RU" sz="2800" dirty="0"/>
              <a:t>психологической теории оценки и </a:t>
            </a:r>
            <a:r>
              <a:rPr lang="ru-RU" sz="2800" dirty="0" smtClean="0"/>
              <a:t>контент-анализа</a:t>
            </a:r>
          </a:p>
          <a:p>
            <a:pPr lvl="1"/>
            <a:r>
              <a:rPr lang="en-US" sz="2800" dirty="0" smtClean="0"/>
              <a:t>crowdsourcing</a:t>
            </a:r>
            <a:r>
              <a:rPr lang="ru-RU" sz="2800" dirty="0" smtClean="0"/>
              <a:t>, словарь ассоциаций</a:t>
            </a:r>
          </a:p>
          <a:p>
            <a:pPr lvl="1"/>
            <a:r>
              <a:rPr lang="ru-RU" sz="2800" dirty="0" smtClean="0"/>
              <a:t>результаты решения задачи автоматического извлечения мнений – автоматическое извлечение лексики из корпусов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0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798512" y="57792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ea typeface="ＭＳ Ｐゴシック" charset="0"/>
                <a:cs typeface="ＭＳ Ｐゴシック" charset="0"/>
              </a:rPr>
              <a:t>Примеры словарей</a:t>
            </a:r>
            <a:br>
              <a:rPr lang="ru-RU" dirty="0" smtClean="0">
                <a:ea typeface="ＭＳ Ｐゴシック" charset="0"/>
                <a:cs typeface="ＭＳ Ｐゴシック" charset="0"/>
              </a:rPr>
            </a:br>
            <a:r>
              <a:rPr lang="ru-RU" smtClean="0">
                <a:ea typeface="ＭＳ Ｐゴシック" charset="0"/>
                <a:cs typeface="ＭＳ Ｐゴシック" charset="0"/>
              </a:rPr>
              <a:t>экстралингвистические основания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Объект 5"/>
          <p:cNvSpPr txBox="1">
            <a:spLocks noGrp="1"/>
          </p:cNvSpPr>
          <p:nvPr>
            <p:ph idx="1"/>
          </p:nvPr>
        </p:nvSpPr>
        <p:spPr>
          <a:xfrm>
            <a:off x="129339" y="1375530"/>
            <a:ext cx="966152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подход к выделению и аннотации слов -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J. Stone, Dexter C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S. Smith, Daniel M. Ogilvie. 1966. The General Inquirer: A Computer Approach to Content Analysis. MIT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Press</a:t>
            </a:r>
            <a:endParaRPr lang="ru-RU" sz="2400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en-US" dirty="0">
                <a:hlinkClick r:id="rId4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ru-RU" sz="2400" dirty="0" smtClean="0"/>
              <a:t>Категории</a:t>
            </a:r>
            <a:r>
              <a:rPr lang="en-US" sz="2400" dirty="0" smtClean="0"/>
              <a:t>:  </a:t>
            </a:r>
            <a:r>
              <a:rPr lang="en-US" dirty="0">
                <a:hlinkClick r:id="rId5"/>
              </a:rPr>
              <a:t>http://www.wjh.harvard.edu/~inquirer/homecat.htm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Spreadsheet: </a:t>
            </a:r>
            <a:r>
              <a:rPr lang="en-US" dirty="0">
                <a:hlinkClick r:id="rId6"/>
              </a:rPr>
              <a:t>http://www.wjh.harvard.edu/~inquirer/inquirerbasic.xls</a:t>
            </a:r>
            <a:endParaRPr lang="en-US" dirty="0"/>
          </a:p>
          <a:p>
            <a:r>
              <a:rPr lang="ru-RU" dirty="0" smtClean="0"/>
              <a:t>Категории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ru-RU" dirty="0" smtClean="0"/>
              <a:t>позитивные слова</a:t>
            </a:r>
            <a:r>
              <a:rPr lang="en-US" dirty="0" smtClean="0"/>
              <a:t> </a:t>
            </a:r>
            <a:r>
              <a:rPr lang="en-US" dirty="0"/>
              <a:t>(1915 </a:t>
            </a:r>
            <a:r>
              <a:rPr lang="ru-RU" dirty="0" smtClean="0"/>
              <a:t>лексем</a:t>
            </a:r>
            <a:r>
              <a:rPr lang="en-US" dirty="0" smtClean="0"/>
              <a:t>) </a:t>
            </a:r>
            <a:r>
              <a:rPr lang="ru-RU" dirty="0" smtClean="0"/>
              <a:t>и негативные слова</a:t>
            </a:r>
            <a:r>
              <a:rPr lang="en-US" dirty="0" smtClean="0"/>
              <a:t> </a:t>
            </a:r>
            <a:r>
              <a:rPr lang="en-US" dirty="0"/>
              <a:t>(2291 </a:t>
            </a:r>
            <a:r>
              <a:rPr lang="ru-RU" dirty="0" smtClean="0"/>
              <a:t>лексем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vs Weak, Active vs Passive, Overstated versus Understated</a:t>
            </a:r>
          </a:p>
          <a:p>
            <a:pPr lvl="1"/>
            <a:r>
              <a:rPr lang="en-US" dirty="0"/>
              <a:t>Pleasure, Pain, Virtue, Vice, Motivation, Cognitive Orientation,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ru-RU" dirty="0" smtClean="0"/>
              <a:t>свободный доступ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798512" y="57792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ea typeface="ＭＳ Ｐゴシック" charset="0"/>
                <a:cs typeface="ＭＳ Ｐゴシック" charset="0"/>
              </a:rPr>
              <a:t>Примеры словарей</a:t>
            </a:r>
            <a:br>
              <a:rPr lang="ru-RU" dirty="0" smtClean="0">
                <a:ea typeface="ＭＳ Ｐゴシック" charset="0"/>
                <a:cs typeface="ＭＳ Ｐゴシック" charset="0"/>
              </a:rPr>
            </a:br>
            <a:r>
              <a:rPr lang="ru-RU" dirty="0" err="1" smtClean="0">
                <a:ea typeface="ＭＳ Ｐゴシック" charset="0"/>
                <a:cs typeface="ＭＳ Ｐゴシック" charset="0"/>
              </a:rPr>
              <a:t>экстралингивстические</a:t>
            </a:r>
            <a:r>
              <a:rPr lang="ru-RU" dirty="0" smtClean="0">
                <a:ea typeface="ＭＳ Ｐゴシック" charset="0"/>
                <a:cs typeface="ＭＳ Ｐゴシック" charset="0"/>
              </a:rPr>
              <a:t> основания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Объект 5"/>
          <p:cNvSpPr txBox="1">
            <a:spLocks noGrp="1"/>
          </p:cNvSpPr>
          <p:nvPr>
            <p:ph idx="1"/>
          </p:nvPr>
        </p:nvSpPr>
        <p:spPr>
          <a:xfrm>
            <a:off x="129339" y="1375530"/>
            <a:ext cx="966152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подход к выделению и аннотации слов -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J. Stone, Dexter C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S. Smith, Daniel M. Ogilvie. 1966. The General Inquirer: A Computer Approach to Content Analysis. MIT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Press</a:t>
            </a:r>
            <a:endParaRPr lang="ru-RU" sz="2400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en-US" dirty="0">
                <a:hlinkClick r:id="rId4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ru-RU" sz="2400" dirty="0" smtClean="0"/>
              <a:t>Категории</a:t>
            </a:r>
            <a:r>
              <a:rPr lang="en-US" sz="2400" dirty="0" smtClean="0"/>
              <a:t>:  </a:t>
            </a:r>
            <a:r>
              <a:rPr lang="en-US" dirty="0">
                <a:hlinkClick r:id="rId5"/>
              </a:rPr>
              <a:t>http://www.wjh.harvard.edu/~inquirer/homecat.htm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Spreadsheet: </a:t>
            </a:r>
            <a:r>
              <a:rPr lang="en-US" dirty="0">
                <a:hlinkClick r:id="rId6"/>
              </a:rPr>
              <a:t>http://www.wjh.harvard.edu/~inquirer/inquirerbasic.xls</a:t>
            </a:r>
            <a:endParaRPr lang="en-US" dirty="0"/>
          </a:p>
          <a:p>
            <a:r>
              <a:rPr lang="ru-RU" dirty="0" smtClean="0"/>
              <a:t>Категории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ru-RU" dirty="0" smtClean="0"/>
              <a:t>позитивные слова</a:t>
            </a:r>
            <a:r>
              <a:rPr lang="en-US" dirty="0" smtClean="0"/>
              <a:t> </a:t>
            </a:r>
            <a:r>
              <a:rPr lang="en-US" dirty="0"/>
              <a:t>(1915 </a:t>
            </a:r>
            <a:r>
              <a:rPr lang="ru-RU" dirty="0" smtClean="0"/>
              <a:t>лексем</a:t>
            </a:r>
            <a:r>
              <a:rPr lang="en-US" dirty="0" smtClean="0"/>
              <a:t>) </a:t>
            </a:r>
            <a:r>
              <a:rPr lang="ru-RU" dirty="0" smtClean="0"/>
              <a:t>и негативные слова</a:t>
            </a:r>
            <a:r>
              <a:rPr lang="en-US" dirty="0" smtClean="0"/>
              <a:t> </a:t>
            </a:r>
            <a:r>
              <a:rPr lang="en-US" dirty="0"/>
              <a:t>(2291 </a:t>
            </a:r>
            <a:r>
              <a:rPr lang="ru-RU" dirty="0" smtClean="0"/>
              <a:t>лексем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vs Weak, Active vs Passive, Overstated versus Understated</a:t>
            </a:r>
          </a:p>
          <a:p>
            <a:pPr lvl="1"/>
            <a:r>
              <a:rPr lang="en-US" dirty="0"/>
              <a:t>Pleasure, Pain, Virtue, Vice, Motivation, Cognitive Orientation,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ru-RU" dirty="0" smtClean="0"/>
              <a:t>свободный доступ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3" y="1091670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/>
              <a:t>MPQA Subjectivity Cues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5" y="3359811"/>
            <a:ext cx="9408583" cy="27721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http://www.cs.pitt.edu/mpqa/subj_lexicon.html</a:t>
            </a:r>
            <a:endParaRPr lang="en-US" dirty="0"/>
          </a:p>
          <a:p>
            <a:r>
              <a:rPr lang="en-US" dirty="0"/>
              <a:t>6885 words from 8221 lemmas</a:t>
            </a:r>
          </a:p>
          <a:p>
            <a:pPr lvl="1"/>
            <a:r>
              <a:rPr lang="en-US" dirty="0"/>
              <a:t>2718 positive</a:t>
            </a:r>
          </a:p>
          <a:p>
            <a:pPr lvl="1"/>
            <a:r>
              <a:rPr lang="en-US" dirty="0"/>
              <a:t>4912 negative</a:t>
            </a:r>
          </a:p>
          <a:p>
            <a:r>
              <a:rPr lang="en-US" dirty="0"/>
              <a:t>Each word annotated for intensity (strong, weak)</a:t>
            </a:r>
          </a:p>
          <a:p>
            <a:r>
              <a:rPr lang="en-US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6073" y="2015727"/>
            <a:ext cx="6676251" cy="111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23" dirty="0" err="1">
                <a:solidFill>
                  <a:srgbClr val="28817A"/>
                </a:solidFill>
              </a:rPr>
              <a:t>Theresa</a:t>
            </a:r>
            <a:r>
              <a:rPr lang="pl-PL" sz="1323" dirty="0">
                <a:solidFill>
                  <a:srgbClr val="28817A"/>
                </a:solidFill>
              </a:rPr>
              <a:t> Wilson, </a:t>
            </a:r>
            <a:r>
              <a:rPr lang="pl-PL" sz="1323" dirty="0" err="1">
                <a:solidFill>
                  <a:srgbClr val="28817A"/>
                </a:solidFill>
              </a:rPr>
              <a:t>Janyce</a:t>
            </a:r>
            <a:r>
              <a:rPr lang="pl-PL" sz="1323" dirty="0">
                <a:solidFill>
                  <a:srgbClr val="28817A"/>
                </a:solidFill>
              </a:rPr>
              <a:t> </a:t>
            </a:r>
            <a:r>
              <a:rPr lang="pl-PL" sz="1323" dirty="0" err="1">
                <a:solidFill>
                  <a:srgbClr val="28817A"/>
                </a:solidFill>
              </a:rPr>
              <a:t>Wiebe</a:t>
            </a:r>
            <a:r>
              <a:rPr lang="pl-PL" sz="1323" dirty="0">
                <a:solidFill>
                  <a:srgbClr val="28817A"/>
                </a:solidFill>
              </a:rPr>
              <a:t>, and Paul Hoffmann (2005). </a:t>
            </a:r>
            <a:r>
              <a:rPr lang="pl-PL" sz="1323" dirty="0" err="1">
                <a:solidFill>
                  <a:srgbClr val="28817A"/>
                </a:solidFill>
              </a:rPr>
              <a:t>Recognizing</a:t>
            </a:r>
            <a:r>
              <a:rPr lang="pl-PL" sz="1323" dirty="0">
                <a:solidFill>
                  <a:srgbClr val="28817A"/>
                </a:solidFill>
              </a:rPr>
              <a:t> </a:t>
            </a:r>
            <a:r>
              <a:rPr lang="pl-PL" sz="1323" dirty="0" err="1">
                <a:solidFill>
                  <a:srgbClr val="28817A"/>
                </a:solidFill>
              </a:rPr>
              <a:t>Contextual</a:t>
            </a:r>
            <a:r>
              <a:rPr lang="pl-PL" sz="1323" dirty="0">
                <a:solidFill>
                  <a:srgbClr val="28817A"/>
                </a:solidFill>
              </a:rPr>
              <a:t> </a:t>
            </a:r>
            <a:r>
              <a:rPr lang="pl-PL" sz="1323" dirty="0" err="1">
                <a:solidFill>
                  <a:srgbClr val="28817A"/>
                </a:solidFill>
              </a:rPr>
              <a:t>Polarity</a:t>
            </a:r>
            <a:r>
              <a:rPr lang="pl-PL" sz="1323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323" dirty="0" err="1">
                <a:solidFill>
                  <a:srgbClr val="28817A"/>
                </a:solidFill>
              </a:rPr>
              <a:t>Phrase</a:t>
            </a:r>
            <a:r>
              <a:rPr lang="pl-PL" sz="1323" dirty="0">
                <a:solidFill>
                  <a:srgbClr val="28817A"/>
                </a:solidFill>
              </a:rPr>
              <a:t>-Level </a:t>
            </a:r>
            <a:r>
              <a:rPr lang="pl-PL" sz="1323" dirty="0" err="1">
                <a:solidFill>
                  <a:srgbClr val="28817A"/>
                </a:solidFill>
              </a:rPr>
              <a:t>Sentiment</a:t>
            </a:r>
            <a:r>
              <a:rPr lang="pl-PL" sz="1323" dirty="0">
                <a:solidFill>
                  <a:srgbClr val="28817A"/>
                </a:solidFill>
              </a:rPr>
              <a:t> Analysis. Proc. of HLT-EMNLP-2005.</a:t>
            </a:r>
          </a:p>
          <a:p>
            <a:endParaRPr lang="pl-PL" sz="1323" dirty="0">
              <a:solidFill>
                <a:srgbClr val="28817A"/>
              </a:solidFill>
            </a:endParaRPr>
          </a:p>
          <a:p>
            <a:r>
              <a:rPr lang="en-US" sz="1323" dirty="0" err="1">
                <a:solidFill>
                  <a:srgbClr val="28817A"/>
                </a:solidFill>
              </a:rPr>
              <a:t>Riloff</a:t>
            </a:r>
            <a:r>
              <a:rPr lang="en-US" sz="1323" dirty="0">
                <a:solidFill>
                  <a:srgbClr val="28817A"/>
                </a:solidFill>
              </a:rPr>
              <a:t> and </a:t>
            </a:r>
            <a:r>
              <a:rPr lang="en-US" sz="1323" dirty="0" err="1">
                <a:solidFill>
                  <a:srgbClr val="28817A"/>
                </a:solidFill>
              </a:rPr>
              <a:t>Wiebe</a:t>
            </a:r>
            <a:r>
              <a:rPr lang="en-US" sz="1323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323" dirty="0"/>
          </a:p>
        </p:txBody>
      </p:sp>
    </p:spTree>
    <p:extLst>
      <p:ext uri="{BB962C8B-B14F-4D97-AF65-F5344CB8AC3E}">
        <p14:creationId xmlns:p14="http://schemas.microsoft.com/office/powerpoint/2010/main" val="82375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Liu Opinion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21" y="3191800"/>
            <a:ext cx="9408583" cy="36752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Bing Liu's Page on Opinion Mining</a:t>
            </a:r>
            <a:endParaRPr lang="en-US" dirty="0"/>
          </a:p>
          <a:p>
            <a:r>
              <a:rPr lang="en-US" dirty="0">
                <a:hlinkClick r:id="rId3"/>
              </a:rPr>
              <a:t>http://www.cs.uic.edu/~liub/FBS/opinion-lexicon-English.rar</a:t>
            </a:r>
            <a:endParaRPr lang="en-US" dirty="0"/>
          </a:p>
          <a:p>
            <a:endParaRPr lang="en-US" dirty="0"/>
          </a:p>
          <a:p>
            <a:r>
              <a:rPr lang="en-US" sz="3087" dirty="0"/>
              <a:t>6786 words</a:t>
            </a:r>
          </a:p>
          <a:p>
            <a:pPr lvl="1"/>
            <a:r>
              <a:rPr lang="en-US" sz="2646" dirty="0"/>
              <a:t>2006 positive</a:t>
            </a:r>
          </a:p>
          <a:p>
            <a:pPr lvl="1"/>
            <a:r>
              <a:rPr lang="en-US" sz="2646" dirty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3893" y="2183738"/>
            <a:ext cx="844768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4" dirty="0" err="1">
                <a:solidFill>
                  <a:srgbClr val="28817A"/>
                </a:solidFill>
              </a:rPr>
              <a:t>Minqing</a:t>
            </a:r>
            <a:r>
              <a:rPr lang="en-US" sz="1764" dirty="0">
                <a:solidFill>
                  <a:srgbClr val="28817A"/>
                </a:solidFill>
              </a:rPr>
              <a:t> Hu and Bing Liu. Mining and Summarizing Customer Reviews. ACM SIGKDD-2004.</a:t>
            </a:r>
          </a:p>
        </p:txBody>
      </p:sp>
    </p:spTree>
    <p:extLst>
      <p:ext uri="{BB962C8B-B14F-4D97-AF65-F5344CB8AC3E}">
        <p14:creationId xmlns:p14="http://schemas.microsoft.com/office/powerpoint/2010/main" val="300059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3" y="839655"/>
            <a:ext cx="8568531" cy="945059"/>
          </a:xfrm>
        </p:spPr>
        <p:txBody>
          <a:bodyPr/>
          <a:lstStyle/>
          <a:p>
            <a:r>
              <a:rPr lang="en-US" dirty="0" err="1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6046" y="1847717"/>
            <a:ext cx="8736542" cy="3780234"/>
          </a:xfrm>
        </p:spPr>
        <p:txBody>
          <a:bodyPr>
            <a:normAutofit fontScale="85000" lnSpcReduction="10000"/>
          </a:bodyPr>
          <a:lstStyle/>
          <a:p>
            <a:pPr marL="504017" lvl="1" indent="0">
              <a:buNone/>
            </a:pPr>
            <a:r>
              <a:rPr lang="it-IT" sz="1764" dirty="0">
                <a:solidFill>
                  <a:srgbClr val="28817A"/>
                </a:solidFill>
              </a:rPr>
              <a:t>Stefano </a:t>
            </a:r>
            <a:r>
              <a:rPr lang="it-IT" sz="1764" dirty="0" err="1">
                <a:solidFill>
                  <a:srgbClr val="28817A"/>
                </a:solidFill>
              </a:rPr>
              <a:t>Baccianella</a:t>
            </a:r>
            <a:r>
              <a:rPr lang="it-IT" sz="1764" dirty="0">
                <a:solidFill>
                  <a:srgbClr val="28817A"/>
                </a:solidFill>
              </a:rPr>
              <a:t>, Andrea Esuli, and Fabrizio Sebastiani. 2010 SENTIWORDNET 3.0: An </a:t>
            </a:r>
            <a:r>
              <a:rPr lang="it-IT" sz="1764" dirty="0" err="1">
                <a:solidFill>
                  <a:srgbClr val="28817A"/>
                </a:solidFill>
              </a:rPr>
              <a:t>Enhanced</a:t>
            </a:r>
            <a:r>
              <a:rPr lang="it-IT" sz="1764" dirty="0">
                <a:solidFill>
                  <a:srgbClr val="28817A"/>
                </a:solidFill>
              </a:rPr>
              <a:t> </a:t>
            </a:r>
            <a:r>
              <a:rPr lang="it-IT" sz="1764" dirty="0" err="1">
                <a:solidFill>
                  <a:srgbClr val="28817A"/>
                </a:solidFill>
              </a:rPr>
              <a:t>Lexical</a:t>
            </a:r>
            <a:r>
              <a:rPr lang="it-IT" sz="1764" dirty="0">
                <a:solidFill>
                  <a:srgbClr val="28817A"/>
                </a:solidFill>
              </a:rPr>
              <a:t> Resource for </a:t>
            </a:r>
            <a:r>
              <a:rPr lang="it-IT" sz="1764" dirty="0" err="1">
                <a:solidFill>
                  <a:srgbClr val="28817A"/>
                </a:solidFill>
              </a:rPr>
              <a:t>Sentiment</a:t>
            </a:r>
            <a:r>
              <a:rPr lang="it-IT" sz="1764" dirty="0">
                <a:solidFill>
                  <a:srgbClr val="28817A"/>
                </a:solidFill>
              </a:rPr>
              <a:t> Analysis and Opinion </a:t>
            </a:r>
            <a:r>
              <a:rPr lang="it-IT" sz="1764" dirty="0" err="1">
                <a:solidFill>
                  <a:srgbClr val="28817A"/>
                </a:solidFill>
              </a:rPr>
              <a:t>Mining</a:t>
            </a:r>
            <a:r>
              <a:rPr lang="it-IT" sz="1764" dirty="0">
                <a:solidFill>
                  <a:srgbClr val="28817A"/>
                </a:solidFill>
              </a:rPr>
              <a:t>. LREC-2010</a:t>
            </a:r>
          </a:p>
          <a:p>
            <a:pPr marL="378013" lvl="1" indent="-378013">
              <a:buClr>
                <a:srgbClr val="CC0000"/>
              </a:buClr>
            </a:pPr>
            <a:r>
              <a:rPr lang="en-US" sz="2646" dirty="0"/>
              <a:t>Home page: </a:t>
            </a:r>
            <a:r>
              <a:rPr lang="pl-PL" dirty="0">
                <a:hlinkClick r:id="rId2"/>
              </a:rPr>
              <a:t>http://sentiwordnet.isti.cnr.it/</a:t>
            </a:r>
            <a:endParaRPr lang="pl-PL" dirty="0"/>
          </a:p>
          <a:p>
            <a:pPr marL="378013" lvl="1" indent="-378013">
              <a:buClr>
                <a:srgbClr val="CC0000"/>
              </a:buClr>
            </a:pPr>
            <a:r>
              <a:rPr lang="en-US" dirty="0"/>
              <a:t>All </a:t>
            </a:r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automatically annotated for degrees of positivity, negativity, and neutrality/objectiveness</a:t>
            </a:r>
          </a:p>
          <a:p>
            <a:pPr marL="378013" lvl="1" indent="-378013">
              <a:buClr>
                <a:srgbClr val="CC0000"/>
              </a:buClr>
            </a:pPr>
            <a:r>
              <a:rPr lang="en-US" dirty="0"/>
              <a:t> [estimable(J,3)] “may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 0 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1 </a:t>
            </a:r>
          </a:p>
          <a:p>
            <a:pPr marL="378013" lvl="1" indent="-378013">
              <a:buClr>
                <a:srgbClr val="CC0000"/>
              </a:buClr>
            </a:pPr>
            <a:r>
              <a:rPr lang="en-US" dirty="0"/>
              <a:t>[estimable(J,1)] “deserving of respect or high regard”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.75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78013" lvl="1" indent="-378013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7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Лексикон: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SentiWordNet</a:t>
            </a:r>
            <a:r>
              <a:rPr lang="ru-RU" dirty="0">
                <a:ea typeface="ＭＳ Ｐゴシック" charset="0"/>
                <a:cs typeface="ＭＳ Ｐゴシック" charset="0"/>
              </a:rPr>
              <a:t>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pic>
        <p:nvPicPr>
          <p:cNvPr id="10244" name="Picture 4" descr="Рисун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90" y="1946454"/>
            <a:ext cx="5589618" cy="46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995468" y="1846940"/>
            <a:ext cx="340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 </a:t>
            </a:r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http://sentiwordnet.isti.cnr.it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0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EC272-EB61-47C3-ADB9-A5F80B89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тональности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031" y="1643610"/>
            <a:ext cx="9072563" cy="498903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субъективная </a:t>
            </a:r>
            <a:r>
              <a:rPr lang="en-US" sz="2800" dirty="0" smtClean="0"/>
              <a:t>vs.</a:t>
            </a:r>
            <a:r>
              <a:rPr lang="ru-RU" sz="2800" dirty="0" smtClean="0"/>
              <a:t> объективная оценка</a:t>
            </a:r>
          </a:p>
          <a:p>
            <a:r>
              <a:rPr lang="ru-RU" sz="2800" dirty="0" smtClean="0"/>
              <a:t>общая позитивная </a:t>
            </a:r>
            <a:r>
              <a:rPr lang="en-US" sz="2800" dirty="0" smtClean="0"/>
              <a:t>vs.</a:t>
            </a:r>
            <a:r>
              <a:rPr lang="ru-RU" sz="2800" dirty="0" smtClean="0"/>
              <a:t> негативная оценка по всему тексту (продукта</a:t>
            </a:r>
            <a:r>
              <a:rPr lang="en-US" sz="2800" dirty="0" smtClean="0"/>
              <a:t>/</a:t>
            </a:r>
            <a:r>
              <a:rPr lang="ru-RU" sz="2800" dirty="0" smtClean="0"/>
              <a:t>компании и т.п.) </a:t>
            </a:r>
          </a:p>
          <a:p>
            <a:r>
              <a:rPr lang="ru-RU" sz="2800" dirty="0" smtClean="0"/>
              <a:t>извлечение объекта оценивания + оценки</a:t>
            </a:r>
          </a:p>
          <a:p>
            <a:r>
              <a:rPr lang="ru-RU" sz="2800" dirty="0" smtClean="0"/>
              <a:t>извлечение субъекта оценивания, объекта оценивания, фрагмента текста, отвечающего за оценку, ориентации оценки, типа суждения (оценка, мнение, настроение, эмоциональное состояние…)</a:t>
            </a:r>
          </a:p>
          <a:p>
            <a:r>
              <a:rPr lang="ru-RU" sz="2800" dirty="0" smtClean="0"/>
              <a:t>аспектная оценка</a:t>
            </a:r>
            <a:endParaRPr lang="en-US" sz="280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88C7A-1DA4-421C-9036-4C6D8B66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21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3" y="1091670"/>
            <a:ext cx="8484526" cy="819051"/>
          </a:xfrm>
        </p:spPr>
        <p:txBody>
          <a:bodyPr>
            <a:normAutofit fontScale="90000"/>
          </a:bodyPr>
          <a:lstStyle/>
          <a:p>
            <a:r>
              <a:rPr lang="en-US" dirty="0"/>
              <a:t>Disagreements between polarity lexicons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52015" y="2855780"/>
          <a:ext cx="9576594" cy="4292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752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Opinion Lexicon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General</a:t>
                      </a:r>
                      <a:r>
                        <a:rPr lang="en-US" sz="2200" baseline="0" dirty="0"/>
                        <a:t> Inquirer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SentiWordNet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LIWC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28">
                <a:tc>
                  <a:txBody>
                    <a:bodyPr/>
                    <a:lstStyle/>
                    <a:p>
                      <a:r>
                        <a:rPr lang="en-US" sz="2200" b="1" dirty="0"/>
                        <a:t>MPQA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sz="2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200" b="1" baseline="0" dirty="0"/>
                        <a:t>(0.6%)</a:t>
                      </a:r>
                      <a:endParaRPr lang="en-US" sz="2200" b="1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sz="2200" b="1" dirty="0"/>
                        <a:t>(2%)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sz="2200" b="1" dirty="0"/>
                        <a:t>(27%)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sz="2200" b="1" dirty="0"/>
                        <a:t>(3%)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528">
                <a:tc>
                  <a:txBody>
                    <a:bodyPr/>
                    <a:lstStyle/>
                    <a:p>
                      <a:r>
                        <a:rPr lang="en-US" sz="2200" b="1" dirty="0"/>
                        <a:t>Opinion Lexicon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/>
                        <a:t>(1%)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/>
                        <a:t>(25%)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sz="2200" b="1" dirty="0"/>
                        <a:t>(2%)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528">
                <a:tc>
                  <a:txBody>
                    <a:bodyPr/>
                    <a:lstStyle/>
                    <a:p>
                      <a:r>
                        <a:rPr lang="en-US" sz="2200" b="1" dirty="0"/>
                        <a:t>General Inquirer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sz="2200" b="1" dirty="0"/>
                        <a:t>(23%)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/>
                        <a:t>(0.5%)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528">
                <a:tc>
                  <a:txBody>
                    <a:bodyPr/>
                    <a:lstStyle/>
                    <a:p>
                      <a:r>
                        <a:rPr lang="en-US" sz="2200" b="1" dirty="0" err="1"/>
                        <a:t>SentiWordNet</a:t>
                      </a:r>
                      <a:endParaRPr lang="en-US" sz="2200" b="1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sz="2200" b="1" dirty="0"/>
                        <a:t>(25%)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b="1" dirty="0"/>
                        <a:t>LIWC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4161" y="2015728"/>
            <a:ext cx="4696927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/>
              <a:t>Christopher Potts, </a:t>
            </a:r>
            <a:r>
              <a:rPr lang="en-US" sz="1984" dirty="0">
                <a:hlinkClick r:id="rId2"/>
              </a:rPr>
              <a:t>Sentiment Tutorial</a:t>
            </a:r>
            <a:r>
              <a:rPr lang="en-US" sz="1984" dirty="0"/>
              <a:t>, 2011 </a:t>
            </a:r>
          </a:p>
        </p:txBody>
      </p:sp>
    </p:spTree>
    <p:extLst>
      <p:ext uri="{BB962C8B-B14F-4D97-AF65-F5344CB8AC3E}">
        <p14:creationId xmlns:p14="http://schemas.microsoft.com/office/powerpoint/2010/main" val="313299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MyersPsy8e_f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8791" y="2435754"/>
            <a:ext cx="6805735" cy="410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4"/>
          <p:cNvSpPr>
            <a:spLocks noRot="1" noChangeArrowheads="1"/>
          </p:cNvSpPr>
          <p:nvPr/>
        </p:nvSpPr>
        <p:spPr bwMode="auto">
          <a:xfrm>
            <a:off x="84005" y="1196677"/>
            <a:ext cx="9576594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10" b="1" dirty="0">
                <a:solidFill>
                  <a:srgbClr val="660033"/>
                </a:solidFill>
                <a:latin typeface="+mj-lt"/>
                <a:ea typeface="Verdana" charset="0"/>
                <a:cs typeface="Verdana" charset="0"/>
              </a:rPr>
              <a:t>Ekman’s 6 basic emotions:</a:t>
            </a:r>
          </a:p>
          <a:p>
            <a:pPr marL="0" lvl="2" algn="ctr"/>
            <a:r>
              <a:rPr lang="en-GB" sz="3528" b="1" dirty="0">
                <a:solidFill>
                  <a:srgbClr val="660033"/>
                </a:solidFill>
                <a:latin typeface="+mj-lt"/>
                <a:ea typeface="Verdana" charset="0"/>
                <a:cs typeface="Verdana" charset="0"/>
              </a:rPr>
              <a:t>Surprise, happiness, anger, fear, disgust, sadness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8036" y="1162340"/>
            <a:ext cx="9492589" cy="566028"/>
          </a:xfrm>
        </p:spPr>
        <p:txBody>
          <a:bodyPr>
            <a:normAutofit fontScale="90000"/>
          </a:bodyPr>
          <a:lstStyle/>
          <a:p>
            <a:r>
              <a:rPr lang="en-US"/>
              <a:t>Valence/Arousal Dimensions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2015" y="1763712"/>
            <a:ext cx="9828609" cy="31935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High arousal, low pleasure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113AFF"/>
                </a:solidFill>
              </a:rPr>
              <a:t>High arousal, high pleasure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b="1" i="1" dirty="0">
                <a:solidFill>
                  <a:srgbClr val="FF0000"/>
                </a:solidFill>
              </a:rPr>
              <a:t>anger</a:t>
            </a:r>
            <a:r>
              <a:rPr lang="en-US" dirty="0"/>
              <a:t>                                                   </a:t>
            </a:r>
            <a:r>
              <a:rPr lang="en-US" b="1" i="1" dirty="0">
                <a:solidFill>
                  <a:srgbClr val="113AFF"/>
                </a:solidFill>
              </a:rPr>
              <a:t>excitement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 arousal, low pleasure                      </a:t>
            </a:r>
            <a:r>
              <a:rPr lang="en-US" dirty="0">
                <a:solidFill>
                  <a:srgbClr val="00B050"/>
                </a:solidFill>
              </a:rPr>
              <a:t>Low arousal, high pleasure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sadness</a:t>
            </a:r>
            <a:r>
              <a:rPr lang="en-US" dirty="0"/>
              <a:t>                                                 </a:t>
            </a:r>
            <a:r>
              <a:rPr lang="en-US" b="1" i="1" dirty="0">
                <a:solidFill>
                  <a:srgbClr val="00B050"/>
                </a:solidFill>
              </a:rPr>
              <a:t>relaxation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1471115" y="4380922"/>
            <a:ext cx="7883990" cy="748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984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5073813" y="2015728"/>
            <a:ext cx="0" cy="4077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984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418335" y="20362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 sz="1984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12519" y="3177427"/>
            <a:ext cx="937180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>
                <a:latin typeface="Calibri"/>
                <a:cs typeface="Calibri"/>
              </a:rPr>
              <a:t>arousal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6358" y="4338145"/>
            <a:ext cx="969624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/>
              <a:t>valence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100130" y="1175676"/>
            <a:ext cx="5880365" cy="717981"/>
          </a:xfrm>
        </p:spPr>
        <p:txBody>
          <a:bodyPr>
            <a:normAutofit fontScale="90000"/>
          </a:bodyPr>
          <a:lstStyle/>
          <a:p>
            <a:r>
              <a:rPr lang="en-US" dirty="0"/>
              <a:t>Atomic units vs. Dimensions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60416" y="2435754"/>
            <a:ext cx="4947907" cy="37802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Distinctive</a:t>
            </a:r>
            <a:endParaRPr lang="en-US" dirty="0"/>
          </a:p>
          <a:p>
            <a:r>
              <a:rPr lang="en-US" dirty="0"/>
              <a:t>Emotions are units.</a:t>
            </a:r>
          </a:p>
          <a:p>
            <a:r>
              <a:rPr lang="en-US" dirty="0"/>
              <a:t>Limited number of basic emotions.	</a:t>
            </a:r>
          </a:p>
          <a:p>
            <a:r>
              <a:rPr lang="en-US" dirty="0"/>
              <a:t>Basic emotions are innate and universal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sz="quarter" idx="2"/>
          </p:nvPr>
        </p:nvSpPr>
        <p:spPr>
          <a:xfrm>
            <a:off x="5169394" y="2435754"/>
            <a:ext cx="4741044" cy="37802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Dimensional</a:t>
            </a:r>
            <a:endParaRPr lang="en-US" dirty="0"/>
          </a:p>
          <a:p>
            <a:r>
              <a:rPr lang="en-US" dirty="0"/>
              <a:t>Emotions are dimensions.</a:t>
            </a:r>
          </a:p>
          <a:p>
            <a:r>
              <a:rPr lang="en-US" dirty="0"/>
              <a:t>Limited # of labels but unlimited number of emotions.</a:t>
            </a:r>
          </a:p>
          <a:p>
            <a:r>
              <a:rPr lang="en-US" dirty="0"/>
              <a:t>Emotions are culturally learned.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661" y="6262782"/>
            <a:ext cx="2983253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4" i="1" dirty="0">
                <a:latin typeface="Calibri" charset="0"/>
                <a:ea typeface="Calibri" charset="0"/>
                <a:cs typeface="Calibri" charset="0"/>
              </a:rPr>
              <a:t>Adapted from Julia </a:t>
            </a:r>
            <a:r>
              <a:rPr lang="en-US" sz="1764" i="1" dirty="0" err="1">
                <a:latin typeface="Calibri" charset="0"/>
                <a:ea typeface="Calibri" charset="0"/>
                <a:cs typeface="Calibri" charset="0"/>
              </a:rPr>
              <a:t>Braverman</a:t>
            </a:r>
            <a:endParaRPr lang="en-US" sz="1764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591038"/>
            <a:ext cx="8568531" cy="56703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the polarity of each word in IMDB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7482" y="2259053"/>
            <a:ext cx="9072563" cy="4989036"/>
          </a:xfrm>
        </p:spPr>
        <p:txBody>
          <a:bodyPr/>
          <a:lstStyle/>
          <a:p>
            <a:r>
              <a:rPr lang="en-US" dirty="0"/>
              <a:t>How likely is each word to appear in each sentiment class?</a:t>
            </a:r>
          </a:p>
          <a:p>
            <a:r>
              <a:rPr lang="en-US" dirty="0"/>
              <a:t>Count(“bad”) in 1-star, 2-star, 3-star, etc.</a:t>
            </a:r>
          </a:p>
          <a:p>
            <a:r>
              <a:rPr lang="en-US" dirty="0"/>
              <a:t>But can’t use raw counts: </a:t>
            </a:r>
          </a:p>
          <a:p>
            <a:r>
              <a:rPr lang="en-US" dirty="0"/>
              <a:t>Instead, </a:t>
            </a:r>
            <a:r>
              <a:rPr lang="en-US" b="1" dirty="0"/>
              <a:t>likelihood: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them comparable between words</a:t>
            </a:r>
          </a:p>
          <a:p>
            <a:pPr lvl="1"/>
            <a:r>
              <a:rPr lang="en-US" b="1" dirty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1453" y="1508508"/>
            <a:ext cx="806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8817A"/>
                </a:solidFill>
              </a:rPr>
              <a:t>Potts, Christopher. 2011. On the negativity of negation.  SALT  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37" y="2939785"/>
            <a:ext cx="3024188" cy="3024188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85296"/>
              </p:ext>
            </p:extLst>
          </p:nvPr>
        </p:nvGraphicFramePr>
        <p:xfrm>
          <a:off x="600768" y="5291931"/>
          <a:ext cx="2842176" cy="93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5" imgW="1460500" imgH="482600" progId="Equation.3">
                  <p:embed/>
                </p:oleObj>
              </mc:Choice>
              <mc:Fallback>
                <p:oleObj name="Equation" r:id="rId5" imgW="1460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68" y="5291931"/>
                        <a:ext cx="2842176" cy="938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24975"/>
              </p:ext>
            </p:extLst>
          </p:nvPr>
        </p:nvGraphicFramePr>
        <p:xfrm>
          <a:off x="4585945" y="6610245"/>
          <a:ext cx="1208365" cy="9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7" imgW="533400" imgH="419100" progId="Equation.3">
                  <p:embed/>
                </p:oleObj>
              </mc:Choice>
              <mc:Fallback>
                <p:oleObj name="Equation" r:id="rId7" imgW="533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5945" y="6610245"/>
                        <a:ext cx="1208365" cy="94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4232" y="7084960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57" y="1259681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/>
              <a:t>One emotion lexicon from each paradigm!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017" indent="-504017">
              <a:buFont typeface="+mj-lt"/>
              <a:buAutoNum type="arabicPeriod"/>
            </a:pPr>
            <a:r>
              <a:rPr lang="en-US" dirty="0"/>
              <a:t>8 basic emotions:</a:t>
            </a:r>
          </a:p>
          <a:p>
            <a:pPr lvl="1"/>
            <a:r>
              <a:rPr lang="en-US" dirty="0"/>
              <a:t>NRC Word-Emotion Association Lexicon (Mohammad and </a:t>
            </a:r>
            <a:r>
              <a:rPr lang="en-US" dirty="0" err="1"/>
              <a:t>Turney</a:t>
            </a:r>
            <a:r>
              <a:rPr lang="en-US" dirty="0"/>
              <a:t> 2011)</a:t>
            </a:r>
          </a:p>
          <a:p>
            <a:pPr marL="504017" indent="-504017">
              <a:buFont typeface="+mj-lt"/>
              <a:buAutoNum type="arabicPeriod"/>
            </a:pPr>
            <a:r>
              <a:rPr lang="en-US" dirty="0"/>
              <a:t>Dimensions of valence/arousal/dominance</a:t>
            </a:r>
          </a:p>
          <a:p>
            <a:pPr lvl="1"/>
            <a:r>
              <a:rPr lang="en-US" dirty="0" err="1"/>
              <a:t>Warriner</a:t>
            </a:r>
            <a:r>
              <a:rPr lang="en-US" dirty="0"/>
              <a:t>, A. B., </a:t>
            </a:r>
            <a:r>
              <a:rPr lang="en-US" b="1" dirty="0" err="1"/>
              <a:t>Kuperman</a:t>
            </a:r>
            <a:r>
              <a:rPr lang="en-US" dirty="0"/>
              <a:t>, V., and </a:t>
            </a:r>
            <a:r>
              <a:rPr lang="en-US" dirty="0" err="1"/>
              <a:t>Brysbaert</a:t>
            </a:r>
            <a:r>
              <a:rPr lang="en-US" dirty="0"/>
              <a:t>, M. (2013)</a:t>
            </a:r>
          </a:p>
          <a:p>
            <a:endParaRPr lang="en-US" dirty="0"/>
          </a:p>
          <a:p>
            <a:r>
              <a:rPr lang="en-US" dirty="0"/>
              <a:t>Both built using Amazon Mechanical Turk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87" y="1091671"/>
            <a:ext cx="5676341" cy="72294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091670"/>
            <a:ext cx="7392458" cy="6720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Plutchick’s</a:t>
            </a:r>
            <a:r>
              <a:rPr lang="en-US" dirty="0"/>
              <a:t> wheel of emotion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6020" y="2351749"/>
            <a:ext cx="4704292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011" indent="-315011">
              <a:buFont typeface="Arial" charset="0"/>
              <a:buChar char="•"/>
            </a:pPr>
            <a:r>
              <a:rPr lang="en-US" sz="3087" dirty="0">
                <a:latin typeface="Calibri" charset="0"/>
                <a:ea typeface="Calibri" charset="0"/>
                <a:cs typeface="Calibri" charset="0"/>
              </a:rPr>
              <a:t>8 basic emotions</a:t>
            </a:r>
          </a:p>
          <a:p>
            <a:pPr marL="315011" indent="-315011">
              <a:buFont typeface="Arial" charset="0"/>
              <a:buChar char="•"/>
            </a:pPr>
            <a:r>
              <a:rPr lang="en-US" sz="3087" dirty="0">
                <a:latin typeface="Calibri" charset="0"/>
                <a:ea typeface="Calibri" charset="0"/>
                <a:cs typeface="Calibri" charset="0"/>
              </a:rPr>
              <a:t>in four opposing pairs:</a:t>
            </a:r>
          </a:p>
          <a:p>
            <a:pPr marL="819028" lvl="1" indent="-315011">
              <a:buFont typeface="Arial" charset="0"/>
              <a:buChar char="•"/>
            </a:pPr>
            <a:r>
              <a:rPr lang="en-US" sz="3087" dirty="0">
                <a:latin typeface="Calibri" charset="0"/>
                <a:ea typeface="Calibri" charset="0"/>
                <a:cs typeface="Calibri" charset="0"/>
              </a:rPr>
              <a:t>joy–sadness </a:t>
            </a:r>
          </a:p>
          <a:p>
            <a:pPr marL="819028" lvl="1" indent="-315011">
              <a:buFont typeface="Arial" charset="0"/>
              <a:buChar char="•"/>
            </a:pPr>
            <a:r>
              <a:rPr lang="en-US" sz="3087" dirty="0">
                <a:latin typeface="Calibri" charset="0"/>
                <a:ea typeface="Calibri" charset="0"/>
                <a:cs typeface="Calibri" charset="0"/>
              </a:rPr>
              <a:t>anger–fear</a:t>
            </a:r>
          </a:p>
          <a:p>
            <a:pPr marL="819028" lvl="1" indent="-315011">
              <a:buFont typeface="Arial" charset="0"/>
              <a:buChar char="•"/>
            </a:pPr>
            <a:r>
              <a:rPr lang="en-US" sz="3087" dirty="0">
                <a:latin typeface="Calibri" charset="0"/>
                <a:ea typeface="Calibri" charset="0"/>
                <a:cs typeface="Calibri" charset="0"/>
              </a:rPr>
              <a:t>trust–disgust</a:t>
            </a:r>
          </a:p>
          <a:p>
            <a:pPr marL="819028" lvl="1" indent="-315011">
              <a:buFont typeface="Arial" charset="0"/>
              <a:buChar char="•"/>
            </a:pPr>
            <a:r>
              <a:rPr lang="en-US" sz="3087" dirty="0">
                <a:latin typeface="Calibri" charset="0"/>
                <a:ea typeface="Calibri" charset="0"/>
                <a:cs typeface="Calibri" charset="0"/>
              </a:rPr>
              <a:t>anticipation–surprise </a:t>
            </a:r>
          </a:p>
          <a:p>
            <a:pPr marL="819028" lvl="1" indent="-315011">
              <a:buFont typeface="Arial" charset="0"/>
              <a:buChar char="•"/>
            </a:pPr>
            <a:endParaRPr lang="en-US" sz="1984" dirty="0"/>
          </a:p>
        </p:txBody>
      </p:sp>
      <p:sp>
        <p:nvSpPr>
          <p:cNvPr id="6" name="TextBox 5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3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652" y="613349"/>
            <a:ext cx="8232510" cy="607855"/>
          </a:xfrm>
        </p:spPr>
        <p:txBody>
          <a:bodyPr>
            <a:normAutofit fontScale="90000"/>
          </a:bodyPr>
          <a:lstStyle/>
          <a:p>
            <a:r>
              <a:rPr lang="en-US" dirty="0"/>
              <a:t>NRC Word-Emotion Association Lexicon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09" y="1699526"/>
            <a:ext cx="2318747" cy="47751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61733" y="1699526"/>
            <a:ext cx="3230628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/>
              <a:t>Mohammad and </a:t>
            </a:r>
            <a:r>
              <a:rPr lang="en-US" sz="1984" dirty="0" err="1"/>
              <a:t>Turney</a:t>
            </a:r>
            <a:r>
              <a:rPr lang="en-US" sz="1984" dirty="0"/>
              <a:t> 2011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263" y="2170154"/>
            <a:ext cx="6679393" cy="4503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5011" indent="-315011">
              <a:buFont typeface="Arial" charset="0"/>
              <a:buChar char="•"/>
            </a:pPr>
            <a:r>
              <a:rPr lang="en-US" sz="2205" dirty="0">
                <a:latin typeface="Calibri" charset="0"/>
                <a:ea typeface="Calibri" charset="0"/>
                <a:cs typeface="Calibri" charset="0"/>
              </a:rPr>
              <a:t>10,000 words chosen mainly from earlier lexicons</a:t>
            </a:r>
          </a:p>
          <a:p>
            <a:pPr marL="315011" indent="-315011">
              <a:buFont typeface="Arial" charset="0"/>
              <a:buChar char="•"/>
            </a:pPr>
            <a:r>
              <a:rPr lang="en-US" sz="2205" dirty="0">
                <a:latin typeface="Calibri" charset="0"/>
                <a:ea typeface="Calibri" charset="0"/>
                <a:cs typeface="Calibri" charset="0"/>
              </a:rPr>
              <a:t>Labeled by Amazon Mechanical Turk</a:t>
            </a:r>
          </a:p>
          <a:p>
            <a:pPr marL="315011" indent="-315011">
              <a:buFont typeface="Arial" charset="0"/>
              <a:buChar char="•"/>
            </a:pPr>
            <a:r>
              <a:rPr lang="en-US" sz="2205" dirty="0">
                <a:latin typeface="Calibri" charset="0"/>
                <a:ea typeface="Calibri" charset="0"/>
                <a:cs typeface="Calibri" charset="0"/>
              </a:rPr>
              <a:t>5 </a:t>
            </a:r>
            <a:r>
              <a:rPr lang="en-US" sz="2205" dirty="0" err="1">
                <a:latin typeface="Calibri" charset="0"/>
                <a:ea typeface="Calibri" charset="0"/>
                <a:cs typeface="Calibri" charset="0"/>
              </a:rPr>
              <a:t>Turkers</a:t>
            </a:r>
            <a:r>
              <a:rPr lang="en-US" sz="2205" dirty="0">
                <a:latin typeface="Calibri" charset="0"/>
                <a:ea typeface="Calibri" charset="0"/>
                <a:cs typeface="Calibri" charset="0"/>
              </a:rPr>
              <a:t> per hit</a:t>
            </a:r>
          </a:p>
          <a:p>
            <a:pPr marL="315011" indent="-315011">
              <a:buFont typeface="Arial" charset="0"/>
              <a:buChar char="•"/>
            </a:pPr>
            <a:r>
              <a:rPr lang="en-US" sz="2205" dirty="0">
                <a:latin typeface="Calibri" charset="0"/>
                <a:ea typeface="Calibri" charset="0"/>
                <a:cs typeface="Calibri" charset="0"/>
              </a:rPr>
              <a:t>Give </a:t>
            </a:r>
            <a:r>
              <a:rPr lang="en-US" sz="2205" dirty="0" err="1">
                <a:latin typeface="Calibri" charset="0"/>
                <a:ea typeface="Calibri" charset="0"/>
                <a:cs typeface="Calibri" charset="0"/>
              </a:rPr>
              <a:t>Turkers</a:t>
            </a:r>
            <a:r>
              <a:rPr lang="en-US" sz="2205" dirty="0">
                <a:latin typeface="Calibri" charset="0"/>
                <a:ea typeface="Calibri" charset="0"/>
                <a:cs typeface="Calibri" charset="0"/>
              </a:rPr>
              <a:t> an idea of the relevant sense of the word</a:t>
            </a:r>
          </a:p>
          <a:p>
            <a:pPr marL="315011" indent="-315011">
              <a:buFont typeface="Arial" charset="0"/>
              <a:buChar char="•"/>
            </a:pPr>
            <a:r>
              <a:rPr lang="en-US" sz="2205" dirty="0">
                <a:latin typeface="Calibri" charset="0"/>
                <a:ea typeface="Calibri" charset="0"/>
                <a:cs typeface="Calibri" charset="0"/>
              </a:rPr>
              <a:t>Result: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anger   0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anticipation    0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disgust 0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fear    0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joy 1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sadness 0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surprise    1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trust   0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negative    0</a:t>
            </a:r>
          </a:p>
          <a:p>
            <a:pPr lvl="1"/>
            <a:r>
              <a:rPr lang="en-US" sz="1764" dirty="0">
                <a:latin typeface="Courier" charset="0"/>
                <a:ea typeface="Courier" charset="0"/>
                <a:cs typeface="Courier" charset="0"/>
              </a:rPr>
              <a:t>amazingly   positive   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364687"/>
            <a:ext cx="9240573" cy="819051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Lexicon of valence, arousal, and dominance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678" y="2320245"/>
            <a:ext cx="9408583" cy="4189761"/>
          </a:xfrm>
        </p:spPr>
        <p:txBody>
          <a:bodyPr/>
          <a:lstStyle/>
          <a:p>
            <a:r>
              <a:rPr lang="en-US" sz="1984" b="1" dirty="0"/>
              <a:t>valence</a:t>
            </a:r>
            <a:r>
              <a:rPr lang="en-US" sz="1984" dirty="0"/>
              <a:t> (the pleasantness of the stimulus) </a:t>
            </a:r>
          </a:p>
          <a:p>
            <a:pPr marL="504017" lvl="1" indent="0">
              <a:buNone/>
            </a:pPr>
            <a:r>
              <a:rPr lang="en-US" sz="1984" dirty="0"/>
              <a:t>9: happy, pleased, satisfied, contented, hopeful </a:t>
            </a:r>
          </a:p>
          <a:p>
            <a:pPr marL="504017" lvl="1" indent="0">
              <a:buNone/>
            </a:pPr>
            <a:r>
              <a:rPr lang="en-US" sz="1984" dirty="0"/>
              <a:t>1: unhappy, annoyed, unsatisfied, melancholic, despaired, or bored </a:t>
            </a:r>
          </a:p>
          <a:p>
            <a:r>
              <a:rPr lang="en-US" sz="1984" b="1" dirty="0"/>
              <a:t>arousal</a:t>
            </a:r>
            <a:r>
              <a:rPr lang="en-US" sz="1984" dirty="0"/>
              <a:t> (the intensity of emotion provoked by the stimulus)</a:t>
            </a:r>
          </a:p>
          <a:p>
            <a:pPr marL="504017" lvl="1" indent="0">
              <a:buNone/>
            </a:pPr>
            <a:r>
              <a:rPr lang="en-US" sz="1984" dirty="0"/>
              <a:t>9: stimulated, excited, frenzied, jittery, wide-awake, or aroused</a:t>
            </a:r>
          </a:p>
          <a:p>
            <a:pPr marL="504017" lvl="1" indent="0">
              <a:buNone/>
            </a:pPr>
            <a:r>
              <a:rPr lang="en-US" sz="1984" dirty="0"/>
              <a:t>1: relaxed, calm, sluggish, dull, sleepy, or unaroused;</a:t>
            </a:r>
          </a:p>
          <a:p>
            <a:r>
              <a:rPr lang="en-US" sz="1984" b="1" dirty="0"/>
              <a:t>dominance</a:t>
            </a:r>
            <a:r>
              <a:rPr lang="en-US" sz="1984" dirty="0"/>
              <a:t> (the degree of control exerted by the stimulus) </a:t>
            </a:r>
          </a:p>
          <a:p>
            <a:pPr marL="504017" lvl="1" indent="0">
              <a:buNone/>
            </a:pPr>
            <a:r>
              <a:rPr lang="en-US" sz="1984" dirty="0"/>
              <a:t>9: in control, influential, important, dominant, autonomous, or controlling</a:t>
            </a:r>
          </a:p>
          <a:p>
            <a:pPr marL="504017" lvl="1" indent="0">
              <a:buNone/>
            </a:pPr>
            <a:r>
              <a:rPr lang="en-US" sz="1984" dirty="0"/>
              <a:t>1: controlled, influenced, cared-for, awed, submissive, or guided</a:t>
            </a:r>
          </a:p>
          <a:p>
            <a:r>
              <a:rPr lang="en-US" sz="1764" dirty="0"/>
              <a:t>Again produced by AMT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5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091670"/>
            <a:ext cx="9240573" cy="1092068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Lexicon of valence, arousal, and dominance: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061416"/>
              </p:ext>
            </p:extLst>
          </p:nvPr>
        </p:nvGraphicFramePr>
        <p:xfrm>
          <a:off x="336022" y="3005248"/>
          <a:ext cx="9408582" cy="302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31">
                <a:tc gridSpan="2">
                  <a:txBody>
                    <a:bodyPr/>
                    <a:lstStyle/>
                    <a:p>
                      <a:r>
                        <a:rPr lang="en-US" sz="2600" dirty="0"/>
                        <a:t>Valence</a:t>
                      </a:r>
                    </a:p>
                  </a:txBody>
                  <a:tcPr marL="100806" marR="100806" marT="50403" marB="5040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600" dirty="0"/>
                        <a:t>Arousal</a:t>
                      </a:r>
                    </a:p>
                  </a:txBody>
                  <a:tcPr marL="100806" marR="100806" marT="50403" marB="5040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600" dirty="0"/>
                        <a:t>Dominance</a:t>
                      </a:r>
                    </a:p>
                  </a:txBody>
                  <a:tcPr marL="100806" marR="100806" marT="50403" marB="5040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vacation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8.53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rampage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7.56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self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7.74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happy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8.47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tornado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7.45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incredible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7.74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whistle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5.7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zucchini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4.18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skillet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5.33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conscious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5.53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dressy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4.15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concur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5.29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torture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1.4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dull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1.67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earthquake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2.14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EC272-EB61-47C3-ADB9-A5F80B89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Словарные подходы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 использование специально составленных лексиконов</a:t>
            </a:r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88C7A-1DA4-421C-9036-4C6D8B66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406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Как собрать лексикон: </a:t>
            </a:r>
            <a:br>
              <a:rPr lang="ru-RU" dirty="0">
                <a:ea typeface="ＭＳ Ｐゴシック" charset="0"/>
                <a:cs typeface="ＭＳ Ｐゴシック" charset="0"/>
              </a:rPr>
            </a:br>
            <a:r>
              <a:rPr lang="ru-RU" dirty="0" err="1">
                <a:ea typeface="ＭＳ Ｐゴシック" charset="0"/>
                <a:cs typeface="ＭＳ Ｐゴシック" charset="0"/>
              </a:rPr>
              <a:t>бустрепинг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54791" y="1819635"/>
            <a:ext cx="589843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 a small amount of information</a:t>
            </a:r>
          </a:p>
          <a:p>
            <a:pPr lvl="1"/>
            <a:r>
              <a:rPr lang="en-US" sz="2400" dirty="0"/>
              <a:t>A few labeled examples</a:t>
            </a:r>
          </a:p>
          <a:p>
            <a:pPr lvl="1"/>
            <a:r>
              <a:rPr lang="en-US" sz="2400" dirty="0"/>
              <a:t>A few hand-built patterns</a:t>
            </a:r>
          </a:p>
          <a:p>
            <a:r>
              <a:rPr lang="en-US" sz="2800" dirty="0"/>
              <a:t>To bootstrap a lexicon</a:t>
            </a:r>
          </a:p>
        </p:txBody>
      </p:sp>
    </p:spTree>
    <p:extLst>
      <p:ext uri="{BB962C8B-B14F-4D97-AF65-F5344CB8AC3E}">
        <p14:creationId xmlns:p14="http://schemas.microsoft.com/office/powerpoint/2010/main" val="300096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and </a:t>
            </a:r>
            <a:r>
              <a:rPr lang="en-US" dirty="0" err="1"/>
              <a:t>McKeown</a:t>
            </a:r>
            <a:r>
              <a:rPr lang="en-US" dirty="0"/>
              <a:t> intuition for identifying word 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21" y="3107795"/>
            <a:ext cx="9408583" cy="2772172"/>
          </a:xfrm>
        </p:spPr>
        <p:txBody>
          <a:bodyPr/>
          <a:lstStyle/>
          <a:p>
            <a:r>
              <a:rPr lang="en-US" sz="3087" dirty="0"/>
              <a:t>Adjectives conjoined by “</a:t>
            </a:r>
            <a:r>
              <a:rPr lang="en-US" sz="3087" i="1" dirty="0"/>
              <a:t>and</a:t>
            </a:r>
            <a:r>
              <a:rPr lang="en-US" sz="3087" dirty="0"/>
              <a:t>” have same polarity</a:t>
            </a:r>
          </a:p>
          <a:p>
            <a:pPr lvl="1"/>
            <a:r>
              <a:rPr lang="en-US" sz="2646" dirty="0">
                <a:solidFill>
                  <a:srgbClr val="0000FF"/>
                </a:solidFill>
              </a:rPr>
              <a:t>Fair </a:t>
            </a:r>
            <a:r>
              <a:rPr lang="en-US" sz="2646" b="1" dirty="0">
                <a:solidFill>
                  <a:srgbClr val="0000FF"/>
                </a:solidFill>
              </a:rPr>
              <a:t>and</a:t>
            </a:r>
            <a:r>
              <a:rPr lang="en-US" sz="2646" dirty="0">
                <a:solidFill>
                  <a:srgbClr val="0000FF"/>
                </a:solidFill>
              </a:rPr>
              <a:t> legitimate, corrupt </a:t>
            </a:r>
            <a:r>
              <a:rPr lang="en-US" sz="2646" b="1" dirty="0">
                <a:solidFill>
                  <a:srgbClr val="0000FF"/>
                </a:solidFill>
              </a:rPr>
              <a:t>and</a:t>
            </a:r>
            <a:r>
              <a:rPr lang="en-US" sz="2646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646" dirty="0">
                <a:solidFill>
                  <a:srgbClr val="0000FF"/>
                </a:solidFill>
              </a:rPr>
              <a:t>*fair </a:t>
            </a:r>
            <a:r>
              <a:rPr lang="en-US" sz="2646" b="1" dirty="0">
                <a:solidFill>
                  <a:srgbClr val="0000FF"/>
                </a:solidFill>
              </a:rPr>
              <a:t>and</a:t>
            </a:r>
            <a:r>
              <a:rPr lang="en-US" sz="2646" dirty="0">
                <a:solidFill>
                  <a:srgbClr val="0000FF"/>
                </a:solidFill>
              </a:rPr>
              <a:t> brutal, *corrupt </a:t>
            </a:r>
            <a:r>
              <a:rPr lang="en-US" sz="2646" b="1" dirty="0">
                <a:solidFill>
                  <a:srgbClr val="0000FF"/>
                </a:solidFill>
              </a:rPr>
              <a:t>and</a:t>
            </a:r>
            <a:r>
              <a:rPr lang="en-US" sz="2646" dirty="0">
                <a:solidFill>
                  <a:srgbClr val="0000FF"/>
                </a:solidFill>
              </a:rPr>
              <a:t> legitimate</a:t>
            </a:r>
          </a:p>
          <a:p>
            <a:r>
              <a:rPr lang="en-US" sz="3087" dirty="0"/>
              <a:t>Adjectives conjoined by “</a:t>
            </a:r>
            <a:r>
              <a:rPr lang="en-US" sz="3087" i="1" dirty="0"/>
              <a:t>but</a:t>
            </a:r>
            <a:r>
              <a:rPr lang="en-US" sz="3087" dirty="0"/>
              <a:t>” do not</a:t>
            </a:r>
          </a:p>
          <a:p>
            <a:pPr lvl="1"/>
            <a:r>
              <a:rPr lang="en-US" sz="2646" dirty="0">
                <a:solidFill>
                  <a:srgbClr val="0000FF"/>
                </a:solidFill>
              </a:rPr>
              <a:t>fair </a:t>
            </a:r>
            <a:r>
              <a:rPr lang="en-US" sz="2646" b="1" dirty="0">
                <a:solidFill>
                  <a:srgbClr val="0000FF"/>
                </a:solidFill>
              </a:rPr>
              <a:t>but </a:t>
            </a:r>
            <a:r>
              <a:rPr lang="en-US" sz="2646" dirty="0">
                <a:solidFill>
                  <a:srgbClr val="0000FF"/>
                </a:solidFill>
              </a:rPr>
              <a:t>brutal</a:t>
            </a: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6021" y="6047978"/>
            <a:ext cx="2184135" cy="378023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6151" y="2127100"/>
            <a:ext cx="7360035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4" dirty="0" err="1">
                <a:solidFill>
                  <a:srgbClr val="7CD7CF"/>
                </a:solidFill>
              </a:rPr>
              <a:t>Vasileios</a:t>
            </a:r>
            <a:r>
              <a:rPr lang="en-US" sz="1764" dirty="0">
                <a:solidFill>
                  <a:srgbClr val="7CD7CF"/>
                </a:solidFill>
              </a:rPr>
              <a:t> </a:t>
            </a:r>
            <a:r>
              <a:rPr lang="en-US" sz="1764" dirty="0" err="1">
                <a:solidFill>
                  <a:srgbClr val="7CD7CF"/>
                </a:solidFill>
              </a:rPr>
              <a:t>Hatzivassiloglou</a:t>
            </a:r>
            <a:r>
              <a:rPr lang="en-US" sz="1764" dirty="0">
                <a:solidFill>
                  <a:srgbClr val="7CD7CF"/>
                </a:solidFill>
              </a:rPr>
              <a:t> and Kathleen R. </a:t>
            </a:r>
            <a:r>
              <a:rPr lang="en-US" sz="1764" dirty="0" err="1">
                <a:solidFill>
                  <a:srgbClr val="7CD7CF"/>
                </a:solidFill>
              </a:rPr>
              <a:t>McKeown</a:t>
            </a:r>
            <a:r>
              <a:rPr lang="en-US" sz="1764" dirty="0">
                <a:solidFill>
                  <a:srgbClr val="7CD7CF"/>
                </a:solidFill>
              </a:rPr>
              <a:t>. 1997. Predicting the Semantic Orientation of Adjectives. ACL, 174–181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81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87" dirty="0"/>
              <a:t>Label </a:t>
            </a:r>
            <a:r>
              <a:rPr lang="en-US" sz="3087" b="1" dirty="0"/>
              <a:t>seed set </a:t>
            </a:r>
            <a:r>
              <a:rPr lang="en-US" sz="3087" dirty="0"/>
              <a:t>of 1336 adjectives </a:t>
            </a:r>
            <a:r>
              <a:rPr lang="en-US" sz="220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3087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646" dirty="0"/>
              <a:t>657 positive</a:t>
            </a:r>
          </a:p>
          <a:p>
            <a:pPr lvl="2"/>
            <a:r>
              <a:rPr lang="en-US" dirty="0"/>
              <a:t>adequate central clever famous intelligent remarkable reputed sensitive slender thriving…</a:t>
            </a:r>
          </a:p>
          <a:p>
            <a:pPr lvl="1"/>
            <a:r>
              <a:rPr lang="en-US" sz="2646" dirty="0"/>
              <a:t>679 negative</a:t>
            </a:r>
          </a:p>
          <a:p>
            <a:pPr lvl="2"/>
            <a:r>
              <a:rPr lang="en-US" dirty="0"/>
              <a:t>contagious drunken ignorant lanky listless primitive strident troublesome unresolved unsuspecting…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95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0026" y="3023791"/>
            <a:ext cx="7728479" cy="3566889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21" y="2351748"/>
            <a:ext cx="9408583" cy="3675228"/>
          </a:xfrm>
        </p:spPr>
        <p:txBody>
          <a:bodyPr/>
          <a:lstStyle/>
          <a:p>
            <a:r>
              <a:rPr lang="en-US" sz="3087" dirty="0"/>
              <a:t>Expand seed set to conjoined adjectives</a:t>
            </a:r>
            <a:endParaRPr lang="en-US" sz="2646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232510" y="4283868"/>
            <a:ext cx="1512094" cy="420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nice, helpful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00520" y="5459941"/>
            <a:ext cx="1512094" cy="420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nice, classy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880364" y="3863842"/>
            <a:ext cx="1848115" cy="420026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endParaRPr lang="en-US" sz="2646"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40571" y="3912109"/>
            <a:ext cx="1932120" cy="462029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endParaRPr lang="en-US" sz="2646"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680104" y="5207925"/>
            <a:ext cx="1932120" cy="462029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endParaRPr lang="en-US" sz="2646">
              <a:latin typeface="Lucida Sans" pitchFamily="-65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4200260" y="5711957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classy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344083" y="4451879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nice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024187" y="3695832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helpful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932119" y="5711957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fair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132380" y="3443816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brutal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812484" y="4283868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irrational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712354" y="4367873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corrupt</a:t>
            </a: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6468401" y="3863842"/>
            <a:ext cx="420026" cy="504031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2100130" y="4871905"/>
            <a:ext cx="2856177" cy="840052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2100130" y="4871905"/>
            <a:ext cx="588036" cy="840052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688166" y="4787900"/>
            <a:ext cx="3780234" cy="924057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888427" y="3863842"/>
            <a:ext cx="1680104" cy="420026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2100130" y="4115858"/>
            <a:ext cx="1680104" cy="336021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536281" y="3653829"/>
            <a:ext cx="1596099" cy="252016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62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4200260" y="5711957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classy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344083" y="4451879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nice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024187" y="3695832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helpful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932119" y="5711957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fair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132380" y="3443816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brutal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812484" y="4283868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irrational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712354" y="4367873"/>
            <a:ext cx="1512094" cy="4200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r>
              <a:rPr lang="en-US" sz="1764" dirty="0">
                <a:latin typeface="Lucida Sans" pitchFamily="-65" charset="0"/>
              </a:rPr>
              <a:t>corrupt</a:t>
            </a: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6468401" y="3863842"/>
            <a:ext cx="420026" cy="504031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2100130" y="4871905"/>
            <a:ext cx="2856177" cy="840052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2100130" y="4871905"/>
            <a:ext cx="588036" cy="840052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688166" y="4787900"/>
            <a:ext cx="3780234" cy="924057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888427" y="3863842"/>
            <a:ext cx="1680104" cy="420026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2100130" y="4115858"/>
            <a:ext cx="1680104" cy="336021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536281" y="3653829"/>
            <a:ext cx="1596099" cy="252016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131808" y="3413421"/>
            <a:ext cx="4654777" cy="3169221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endParaRPr lang="en-US" sz="2646"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628348" y="3107795"/>
            <a:ext cx="4032250" cy="2268141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806" tIns="50403" rIns="100806" bIns="50403" numCol="1" rtlCol="0" anchor="ctr" anchorCtr="0" compatLnSpc="1">
            <a:prstTxWarp prst="textNoShape">
              <a:avLst/>
            </a:prstTxWarp>
          </a:bodyPr>
          <a:lstStyle/>
          <a:p>
            <a:pPr defTabSz="1008035" fontAlgn="base">
              <a:spcBef>
                <a:spcPct val="0"/>
              </a:spcBef>
              <a:spcAft>
                <a:spcPct val="0"/>
              </a:spcAft>
            </a:pPr>
            <a:endParaRPr lang="en-US" sz="2646"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6124" y="3275806"/>
            <a:ext cx="522900" cy="906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92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16515" y="3191801"/>
            <a:ext cx="393056" cy="906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92" dirty="0"/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12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cautious cynical evasive harmful hypocritical inefficient insecure irrational irresponsible minor outspoken pleasant 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43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cynical 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7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3" y="1091670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Turney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21" y="2855780"/>
            <a:ext cx="9408583" cy="3192198"/>
          </a:xfrm>
        </p:spPr>
        <p:txBody>
          <a:bodyPr/>
          <a:lstStyle/>
          <a:p>
            <a:pPr marL="504017" indent="-504017">
              <a:buFont typeface="+mj-lt"/>
              <a:buAutoNum type="arabicPeriod"/>
            </a:pPr>
            <a:r>
              <a:rPr lang="en-US" dirty="0"/>
              <a:t>Extract a </a:t>
            </a:r>
            <a:r>
              <a:rPr lang="en-US" i="1" dirty="0"/>
              <a:t>phrasal lexicon </a:t>
            </a:r>
            <a:r>
              <a:rPr lang="en-US" dirty="0"/>
              <a:t>from reviews</a:t>
            </a:r>
          </a:p>
          <a:p>
            <a:pPr marL="504017" indent="-504017">
              <a:buFont typeface="+mj-lt"/>
              <a:buAutoNum type="arabicPeriod"/>
            </a:pPr>
            <a:r>
              <a:rPr lang="en-US" dirty="0"/>
              <a:t>Learn polarity of each phrase</a:t>
            </a:r>
          </a:p>
          <a:p>
            <a:pPr marL="504017" indent="-504017">
              <a:buFont typeface="+mj-lt"/>
              <a:buAutoNum type="arabicPeriod"/>
            </a:pPr>
            <a:r>
              <a:rPr lang="en-US" dirty="0"/>
              <a:t>Rate a review by the average polarity of its phrases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6125" y="1931722"/>
            <a:ext cx="7874383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" dirty="0" err="1">
                <a:solidFill>
                  <a:srgbClr val="28817A"/>
                </a:solidFill>
              </a:rPr>
              <a:t>Turney</a:t>
            </a:r>
            <a:r>
              <a:rPr lang="en-US" sz="1323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96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two-word phrases with adjectives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20026" y="2603764"/>
          <a:ext cx="9408582" cy="342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256">
                <a:tc>
                  <a:txBody>
                    <a:bodyPr/>
                    <a:lstStyle/>
                    <a:p>
                      <a:r>
                        <a:rPr lang="en-US" sz="2600" dirty="0"/>
                        <a:t>First Word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Second Word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Third Word</a:t>
                      </a:r>
                      <a:r>
                        <a:rPr lang="en-US" sz="2600" baseline="0" dirty="0"/>
                        <a:t>  (not extracted)</a:t>
                      </a:r>
                      <a:endParaRPr lang="en-US" sz="2600" dirty="0"/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JJ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NN or NNS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RB,</a:t>
                      </a:r>
                      <a:r>
                        <a:rPr lang="en-US" sz="2600" baseline="0" dirty="0"/>
                        <a:t> RBR, RBS</a:t>
                      </a:r>
                      <a:endParaRPr lang="en-US" sz="26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JJ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28817A"/>
                          </a:solidFill>
                        </a:rPr>
                        <a:t>Not NN nor NNS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JJ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JJ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28817A"/>
                          </a:solidFill>
                        </a:rPr>
                        <a:t>Not NN or NNS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NN or NNS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JJ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600" baseline="0" dirty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600" dirty="0">
                        <a:solidFill>
                          <a:srgbClr val="28817A"/>
                        </a:solidFill>
                      </a:endParaRP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31">
                <a:tc>
                  <a:txBody>
                    <a:bodyPr/>
                    <a:lstStyle/>
                    <a:p>
                      <a:r>
                        <a:rPr lang="en-US" sz="2600" dirty="0"/>
                        <a:t>RB, RBR, or RBS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VB, VBD, VBN, VBG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0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847814" y="85044"/>
            <a:ext cx="9072563" cy="1259946"/>
          </a:xfrm>
        </p:spPr>
        <p:txBody>
          <a:bodyPr>
            <a:normAutofit fontScale="90000"/>
          </a:bodyPr>
          <a:lstStyle/>
          <a:p>
            <a:r>
              <a:rPr lang="en-US" dirty="0"/>
              <a:t>Deeply Moving: Deep Learning for Sentiment Analysis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9781" y="1430034"/>
            <a:ext cx="973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37" y="1979612"/>
            <a:ext cx="8286750" cy="36004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89252" y="2061646"/>
            <a:ext cx="449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http://nlp.stanford.edu/sentiment/index.html</a:t>
            </a:r>
          </a:p>
        </p:txBody>
      </p:sp>
    </p:spTree>
    <p:extLst>
      <p:ext uri="{BB962C8B-B14F-4D97-AF65-F5344CB8AC3E}">
        <p14:creationId xmlns:p14="http://schemas.microsoft.com/office/powerpoint/2010/main" val="3584814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093" y="1175675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8010" y="2351749"/>
            <a:ext cx="10080625" cy="3780234"/>
          </a:xfrm>
        </p:spPr>
        <p:txBody>
          <a:bodyPr/>
          <a:lstStyle/>
          <a:p>
            <a:r>
              <a:rPr lang="en-US" sz="3087" b="1" dirty="0"/>
              <a:t>Mutual information </a:t>
            </a:r>
            <a:r>
              <a:rPr lang="en-US" sz="3087" dirty="0"/>
              <a:t>between 2 random variables X and Y</a:t>
            </a:r>
          </a:p>
          <a:p>
            <a:pPr marL="0" indent="0">
              <a:buNone/>
            </a:pPr>
            <a:endParaRPr lang="en-US" sz="3087" dirty="0"/>
          </a:p>
          <a:p>
            <a:pPr marL="0" indent="0">
              <a:buNone/>
            </a:pPr>
            <a:endParaRPr lang="en-US" sz="3087" dirty="0"/>
          </a:p>
          <a:p>
            <a:r>
              <a:rPr lang="en-US" sz="3087" b="1" dirty="0" err="1"/>
              <a:t>Pointwise</a:t>
            </a:r>
            <a:r>
              <a:rPr lang="en-US" sz="3087" b="1" dirty="0"/>
              <a:t> mutual information</a:t>
            </a:r>
            <a:r>
              <a:rPr lang="en-US" sz="3087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984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932119" y="2939786"/>
          <a:ext cx="5889116" cy="113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119" y="2939786"/>
                        <a:ext cx="5889116" cy="113932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2651414" y="5751334"/>
          <a:ext cx="4450526" cy="93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414" y="5751334"/>
                        <a:ext cx="4450526" cy="93805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7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093" y="1259681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2015" y="2351749"/>
            <a:ext cx="10080625" cy="3780234"/>
          </a:xfrm>
        </p:spPr>
        <p:txBody>
          <a:bodyPr>
            <a:normAutofit fontScale="92500" lnSpcReduction="10000"/>
          </a:bodyPr>
          <a:lstStyle/>
          <a:p>
            <a:r>
              <a:rPr lang="en-US" sz="3087" b="1" dirty="0" err="1"/>
              <a:t>Pointwise</a:t>
            </a:r>
            <a:r>
              <a:rPr lang="en-US" sz="3087" b="1" dirty="0"/>
              <a:t> mutual information</a:t>
            </a:r>
            <a:r>
              <a:rPr lang="en-US" sz="3087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205" dirty="0"/>
          </a:p>
          <a:p>
            <a:endParaRPr lang="en-US" sz="2205" dirty="0"/>
          </a:p>
          <a:p>
            <a:endParaRPr lang="en-US" sz="2205" dirty="0"/>
          </a:p>
          <a:p>
            <a:r>
              <a:rPr lang="en-US" sz="3087" b="1" dirty="0"/>
              <a:t>PMI between two words</a:t>
            </a:r>
            <a:r>
              <a:rPr lang="en-US" sz="3087" dirty="0"/>
              <a:t>:</a:t>
            </a:r>
          </a:p>
          <a:p>
            <a:pPr lvl="1"/>
            <a:r>
              <a:rPr lang="en-US" dirty="0"/>
              <a:t> How much more do two words co-occur than if they were independent?</a:t>
            </a:r>
          </a:p>
          <a:p>
            <a:endParaRPr lang="en-US" sz="2205" dirty="0"/>
          </a:p>
          <a:p>
            <a:endParaRPr lang="en-US" sz="2205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/>
          </p:nvPr>
        </p:nvGraphicFramePr>
        <p:xfrm>
          <a:off x="1358958" y="5993723"/>
          <a:ext cx="7362707" cy="971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4" imgW="2794000" imgH="368300" progId="Equation.3">
                  <p:embed/>
                </p:oleObj>
              </mc:Choice>
              <mc:Fallback>
                <p:oleObj name="Equation" r:id="rId4" imgW="2794000" imgH="368300" progId="Equation.3">
                  <p:embed/>
                  <p:pic>
                    <p:nvPicPr>
                      <p:cNvPr id="1013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58" y="5993723"/>
                        <a:ext cx="7362707" cy="97131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2605911" y="3527821"/>
          <a:ext cx="4450526" cy="93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911" y="3527821"/>
                        <a:ext cx="4450526" cy="93805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20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093" y="1343686"/>
            <a:ext cx="8232510" cy="819051"/>
          </a:xfrm>
        </p:spPr>
        <p:txBody>
          <a:bodyPr/>
          <a:lstStyle/>
          <a:p>
            <a:r>
              <a:rPr lang="en-US" sz="3087" dirty="0"/>
              <a:t>How to Estimate </a:t>
            </a:r>
            <a:r>
              <a:rPr lang="en-US" sz="3087" dirty="0" err="1"/>
              <a:t>Pointwise</a:t>
            </a:r>
            <a:r>
              <a:rPr lang="en-US" sz="3087" dirty="0"/>
              <a:t> Mutual 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" y="2351749"/>
            <a:ext cx="10080625" cy="3780234"/>
          </a:xfrm>
        </p:spPr>
        <p:txBody>
          <a:bodyPr/>
          <a:lstStyle/>
          <a:p>
            <a:pPr lvl="1"/>
            <a:r>
              <a:rPr lang="en-US" sz="3087" dirty="0"/>
              <a:t>Query search engine  (</a:t>
            </a:r>
            <a:r>
              <a:rPr lang="en-US" sz="3087" dirty="0" err="1"/>
              <a:t>Altavista</a:t>
            </a:r>
            <a:r>
              <a:rPr lang="en-US" sz="3087" dirty="0"/>
              <a:t>)</a:t>
            </a:r>
          </a:p>
          <a:p>
            <a:pPr lvl="2"/>
            <a:r>
              <a:rPr lang="en-US" sz="3087" dirty="0"/>
              <a:t>P(word) estimated by    </a:t>
            </a:r>
            <a:r>
              <a:rPr lang="en-US" sz="2866" dirty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3087" dirty="0"/>
              <a:t>P(word</a:t>
            </a:r>
            <a:r>
              <a:rPr lang="en-US" sz="3087" baseline="-25000" dirty="0"/>
              <a:t>1</a:t>
            </a:r>
            <a:r>
              <a:rPr lang="en-US" sz="3087" dirty="0"/>
              <a:t>,word</a:t>
            </a:r>
            <a:r>
              <a:rPr lang="en-US" sz="3087" baseline="-25000" dirty="0"/>
              <a:t>2</a:t>
            </a:r>
            <a:r>
              <a:rPr lang="en-US" sz="3087" dirty="0"/>
              <a:t>) by   </a:t>
            </a:r>
            <a:r>
              <a:rPr lang="en-US" sz="2866" dirty="0">
                <a:latin typeface="Courier"/>
                <a:cs typeface="Courier"/>
              </a:rPr>
              <a:t>hits(word1 NEAR word2)/N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(More correctly the bigram denominator should be </a:t>
            </a:r>
            <a:r>
              <a:rPr lang="en-US" dirty="0" err="1">
                <a:latin typeface="Calibri"/>
                <a:cs typeface="Calibri"/>
              </a:rPr>
              <a:t>kN</a:t>
            </a:r>
            <a:r>
              <a:rPr lang="en-US" dirty="0">
                <a:latin typeface="Calibri"/>
                <a:cs typeface="Calibri"/>
              </a:rPr>
              <a:t>, because there are a total of N consecutive bigrams (word1,word2), but </a:t>
            </a:r>
            <a:r>
              <a:rPr lang="en-US" dirty="0" err="1">
                <a:latin typeface="Calibri"/>
                <a:cs typeface="Calibri"/>
              </a:rPr>
              <a:t>kN</a:t>
            </a:r>
            <a:r>
              <a:rPr lang="en-US" dirty="0">
                <a:latin typeface="Calibri"/>
                <a:cs typeface="Calibri"/>
              </a:rPr>
              <a:t> bigrams that are k words apart, but we just use N on the rest of this slide and the next.)</a:t>
            </a:r>
          </a:p>
          <a:p>
            <a:pPr marL="50401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205" dirty="0"/>
          </a:p>
          <a:p>
            <a:endParaRPr lang="en-US" sz="2205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813799" y="5681051"/>
          <a:ext cx="8930804" cy="12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3276600" imgH="469900" progId="Equation.3">
                  <p:embed/>
                </p:oleObj>
              </mc:Choice>
              <mc:Fallback>
                <p:oleObj name="Equation" r:id="rId4" imgW="3276600" imgH="4699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99" y="5681051"/>
                        <a:ext cx="8930804" cy="1279888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1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408" y="1091670"/>
            <a:ext cx="8568531" cy="819051"/>
          </a:xfrm>
        </p:spPr>
        <p:txBody>
          <a:bodyPr/>
          <a:lstStyle/>
          <a:p>
            <a:r>
              <a:rPr lang="en-US" sz="2866" dirty="0"/>
              <a:t>Does phrase appear more with “poor” or “excellent”?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252015" y="2351748"/>
          <a:ext cx="9550342" cy="47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5" y="2351748"/>
                        <a:ext cx="9550342" cy="47603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1431588" y="5237678"/>
          <a:ext cx="7254200" cy="106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5" imgW="3200400" imgH="469900" progId="Equation.3">
                  <p:embed/>
                </p:oleObj>
              </mc:Choice>
              <mc:Fallback>
                <p:oleObj name="Equation" r:id="rId5" imgW="3200400" imgH="46990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588" y="5237678"/>
                        <a:ext cx="7254200" cy="1062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924057" y="4233114"/>
          <a:ext cx="8321765" cy="89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7" imgW="4025900" imgH="431800" progId="Equation.3">
                  <p:embed/>
                </p:oleObj>
              </mc:Choice>
              <mc:Fallback>
                <p:oleObj name="Equation" r:id="rId7" imgW="4025900" imgH="43180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57" y="4233114"/>
                        <a:ext cx="8321765" cy="890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13914" y="3023790"/>
          <a:ext cx="968270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9" imgW="4635500" imgH="482600" progId="Equation.3">
                  <p:embed/>
                </p:oleObj>
              </mc:Choice>
              <mc:Fallback>
                <p:oleObj name="Equation" r:id="rId9" imgW="4635500" imgH="482600" progId="Equation.3">
                  <p:embed/>
                  <p:pic>
                    <p:nvPicPr>
                      <p:cNvPr id="13" name="Content Placeholder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4" y="3023790"/>
                        <a:ext cx="9682705" cy="1008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66274" y="6745705"/>
            <a:ext cx="3729789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3" y="1091670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/>
              <a:t>Phrases from a thumbs-up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24187" y="2099733"/>
          <a:ext cx="5292328" cy="466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Phrase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POS tags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Polarity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online</a:t>
                      </a:r>
                      <a:r>
                        <a:rPr lang="en-US" sz="2200" baseline="0" dirty="0"/>
                        <a:t> service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online experience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2.3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direct deposit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1.3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local branch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0.42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latin typeface="Courier"/>
                        <a:cs typeface="Courier"/>
                      </a:endParaRP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low fees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0.33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true service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-0.73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other</a:t>
                      </a:r>
                      <a:r>
                        <a:rPr lang="en-US" sz="2200" baseline="0" dirty="0"/>
                        <a:t> bank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-0.85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inconveniently</a:t>
                      </a:r>
                      <a:r>
                        <a:rPr lang="en-US" sz="2200" baseline="0" dirty="0"/>
                        <a:t> located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-1.5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i="1" dirty="0"/>
                        <a:t>Average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0.32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472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3" y="1091670"/>
            <a:ext cx="8232510" cy="819051"/>
          </a:xfrm>
        </p:spPr>
        <p:txBody>
          <a:bodyPr>
            <a:normAutofit fontScale="90000"/>
          </a:bodyPr>
          <a:lstStyle/>
          <a:p>
            <a:r>
              <a:rPr lang="en-US" dirty="0"/>
              <a:t>Phrases from a thumbs-down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24187" y="2099733"/>
          <a:ext cx="5376333" cy="463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Phrase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POS tags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Polarity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direct deposits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5.8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online web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1.9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very handy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RB</a:t>
                      </a:r>
                      <a:r>
                        <a:rPr lang="en-US" sz="2200" baseline="0" dirty="0"/>
                        <a:t> JJ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1.4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latin typeface="Courier"/>
                        <a:cs typeface="Courier"/>
                      </a:endParaRP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en-US" sz="2000" dirty="0"/>
                        <a:t>virtual</a:t>
                      </a:r>
                      <a:r>
                        <a:rPr lang="en-US" sz="2000" baseline="0" dirty="0"/>
                        <a:t> monopoly</a:t>
                      </a:r>
                      <a:endParaRPr lang="en-US" sz="20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JJ NN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urier"/>
                          <a:cs typeface="Courier"/>
                        </a:rPr>
                        <a:t>-2.0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lesser evil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RBR JJ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-2.3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other problems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-2.8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low</a:t>
                      </a:r>
                      <a:r>
                        <a:rPr lang="en-US" sz="2200" baseline="0" dirty="0"/>
                        <a:t> funds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-6.8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dirty="0"/>
                        <a:t>unethical</a:t>
                      </a:r>
                      <a:r>
                        <a:rPr lang="en-US" sz="2200" baseline="0" dirty="0"/>
                        <a:t> practices</a:t>
                      </a:r>
                      <a:endParaRPr lang="en-US" sz="2200" dirty="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JJ NNS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-8.5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r>
                        <a:rPr lang="en-US" sz="2200" i="1" dirty="0"/>
                        <a:t>Average</a:t>
                      </a:r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00806" marR="100806" marT="50403" marB="5040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Courier"/>
                          <a:cs typeface="Courier"/>
                        </a:rPr>
                        <a:t>-1.2</a:t>
                      </a:r>
                    </a:p>
                  </a:txBody>
                  <a:tcPr marL="100806" marR="100806" marT="50403" marB="504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90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Как собрать лексикон: </a:t>
            </a:r>
            <a:br>
              <a:rPr lang="ru-RU" dirty="0">
                <a:ea typeface="ＭＳ Ｐゴシック" charset="0"/>
                <a:cs typeface="ＭＳ Ｐゴシック" charset="0"/>
              </a:rPr>
            </a:br>
            <a:r>
              <a:rPr lang="ru-RU" dirty="0">
                <a:ea typeface="ＭＳ Ｐゴシック" charset="0"/>
                <a:cs typeface="ＭＳ Ｐゴシック" charset="0"/>
              </a:rPr>
              <a:t>новостной тональный лексикон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graphicFrame>
        <p:nvGraphicFramePr>
          <p:cNvPr id="6" name="Group 5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2111"/>
              </p:ext>
            </p:extLst>
          </p:nvPr>
        </p:nvGraphicFramePr>
        <p:xfrm>
          <a:off x="504033" y="1790146"/>
          <a:ext cx="8639967" cy="4197671"/>
        </p:xfrm>
        <a:graphic>
          <a:graphicData uri="http://schemas.openxmlformats.org/drawingml/2006/table">
            <a:tbl>
              <a:tblPr/>
              <a:tblGrid>
                <a:gridCol w="301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5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7731">
                <a:tc gridSpan="4">
                  <a:txBody>
                    <a:bodyPr/>
                    <a:lstStyle/>
                    <a:p>
                      <a:pPr marL="1292779" marR="0" lvl="4" indent="0" algn="ctr" defTabSz="749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Фрагмент словаря</a:t>
                      </a:r>
                    </a:p>
                    <a:p>
                      <a:pPr marL="969584" marR="0" lvl="3" indent="0" algn="ctr" defTabSz="749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негативная лексика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44539" marR="44539" marT="31505" marB="315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AD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49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44539" marR="44539" marT="31505" marB="315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A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9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44539" marR="44539" marT="31505" marB="315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A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74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Cyr" pitchFamily="34" charset="0"/>
                          <a:ea typeface="ＭＳ Ｐゴシック" charset="-128"/>
                          <a:cs typeface="Times New Roman" pitchFamily="18" charset="0"/>
                        </a:rPr>
                        <a:t>Word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Cyr" pitchFamily="34" charset="0"/>
                          <a:ea typeface="ＭＳ Ｐゴシック" charset="-128"/>
                          <a:cs typeface="Times New Roman" pitchFamily="18" charset="0"/>
                        </a:rPr>
                        <a:t>Вес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Cyr" pitchFamily="34" charset="0"/>
                          <a:ea typeface="ＭＳ Ｐゴシック" charset="-128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os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count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Neg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count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Надежн</a:t>
                      </a: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Коммен-тарий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60">
                <a:tc>
                  <a:txBody>
                    <a:bodyPr/>
                    <a:lstStyle/>
                    <a:p>
                      <a:pPr marL="0" marR="0" lvl="0" indent="0" algn="l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 АГРЕССИВНЫЙ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No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оценка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l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 БЕДЛАМ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No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оценка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l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 БЕЗВКУСНЫЙ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No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оценка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l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 БЕЗДАРНОСТЬ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No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оценка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l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ПОДСУДИМЫЙ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0.99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146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роль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168">
                <a:tc>
                  <a:txBody>
                    <a:bodyPr/>
                    <a:lstStyle/>
                    <a:p>
                      <a:pPr marL="0" marR="0" lvl="0" indent="0" algn="l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ИНКРИМИНИРОВАТЬ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0.98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0.5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событие+</a:t>
                      </a:r>
                    </a:p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негатив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66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Как собрать лексикон: </a:t>
            </a:r>
            <a:br>
              <a:rPr lang="ru-RU" dirty="0">
                <a:ea typeface="ＭＳ Ｐゴシック" charset="0"/>
                <a:cs typeface="ＭＳ Ｐゴシック" charset="0"/>
              </a:rPr>
            </a:br>
            <a:r>
              <a:rPr lang="ru-RU" dirty="0">
                <a:ea typeface="ＭＳ Ｐゴシック" charset="0"/>
                <a:cs typeface="ＭＳ Ｐゴシック" charset="0"/>
              </a:rPr>
              <a:t>новостной тональный лексикон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85397"/>
              </p:ext>
            </p:extLst>
          </p:nvPr>
        </p:nvGraphicFramePr>
        <p:xfrm>
          <a:off x="1" y="1430034"/>
          <a:ext cx="9851364" cy="554941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74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0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6085">
                <a:tc gridSpan="4"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Фрагмент словаря</a:t>
                      </a:r>
                    </a:p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негативная лексика</a:t>
                      </a: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44539" marR="44539" marT="31505" marB="31505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44539" marR="44539" marT="31505" marB="31505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44539" marR="44539" marT="31505" marB="31505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Cyr" pitchFamily="34" charset="0"/>
                          <a:ea typeface="ＭＳ Ｐゴシック" charset="-128"/>
                          <a:cs typeface="Times New Roman" pitchFamily="18" charset="0"/>
                        </a:rPr>
                        <a:t>Word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Cyr" pitchFamily="34" charset="0"/>
                          <a:ea typeface="ＭＳ Ｐゴシック" charset="-128"/>
                          <a:cs typeface="Times New Roman" pitchFamily="18" charset="0"/>
                        </a:rPr>
                        <a:t>Вес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Cyr" pitchFamily="34" charset="0"/>
                          <a:ea typeface="ＭＳ Ｐゴシック" charset="-128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os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count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Neg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count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Надежн</a:t>
                      </a: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ＭＳ Ｐゴシック" charset="-128"/>
                          <a:cs typeface="Times New Roman" pitchFamily="18" charset="0"/>
                        </a:rPr>
                        <a:t>Коммен-тарий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ОБЫСК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0.98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185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событие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ПОТЕРПЕВШИЙ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0.98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81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роль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ПОДЗАЩИТНЫЙ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роль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ОБВИНИТЕЛЬНЫЙ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характерис</a:t>
                      </a: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85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ПРЕНИЕ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???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168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НЕЗАКОННОСТЬ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41</a:t>
                      </a:r>
                      <a:endParaRPr kumimoji="0" lang="ru-RU" sz="2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объектив-</a:t>
                      </a:r>
                      <a:r>
                        <a:rPr kumimoji="0" lang="ru-RU" sz="24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ная</a:t>
                      </a: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 оценка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2168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РАЗЖИГАНИЕ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событие+</a:t>
                      </a:r>
                    </a:p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негатив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2168"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НЕСАНКЦИОНИРОВАННЫЙ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0.97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2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объектив-</a:t>
                      </a:r>
                      <a:r>
                        <a:rPr kumimoji="0" lang="ru-RU" sz="2400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ная</a:t>
                      </a:r>
                      <a:r>
                        <a:rPr kumimoji="0" lang="ru-RU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оценка</a:t>
                      </a:r>
                      <a:endParaRPr kumimoji="0" lang="ru-RU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19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Тональность с использованием лексикона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77" y="1875212"/>
            <a:ext cx="8616699" cy="40347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807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Тональный лексикон в новостных текстах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773" y="2211962"/>
            <a:ext cx="8377521" cy="356319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0" y="-1"/>
            <a:ext cx="10157685" cy="7559675"/>
          </a:xfrm>
          <a:prstGeom prst="rect">
            <a:avLst/>
          </a:prstGeom>
        </p:spPr>
      </p:pic>
      <p:sp>
        <p:nvSpPr>
          <p:cNvPr id="203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6482" y="1397019"/>
            <a:ext cx="7055697" cy="2267903"/>
          </a:xfrm>
          <a:solidFill>
            <a:srgbClr val="FEBBB0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3086" i="1" dirty="0">
                <a:latin typeface="New York" charset="0"/>
                <a:cs typeface="Times New Roman" pitchFamily="18" charset="0"/>
              </a:rPr>
              <a:t>Well kids, I had an awesome birthday thanks to you. =D Just wanted to so thank you for coming and thanks for the gifts and junk. =) I have many pictures and I will post them later. hearts </a:t>
            </a:r>
          </a:p>
        </p:txBody>
      </p:sp>
      <p:sp>
        <p:nvSpPr>
          <p:cNvPr id="2038787" name="Text Box 3"/>
          <p:cNvSpPr txBox="1">
            <a:spLocks noChangeArrowheads="1"/>
          </p:cNvSpPr>
          <p:nvPr/>
        </p:nvSpPr>
        <p:spPr bwMode="auto">
          <a:xfrm>
            <a:off x="7910189" y="1578432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984">
                <a:latin typeface="Times New Roman" pitchFamily="18" charset="0"/>
              </a:rPr>
              <a:t>current</a:t>
            </a:r>
          </a:p>
          <a:p>
            <a:r>
              <a:rPr lang="en-US" altLang="en-US" sz="1984">
                <a:latin typeface="Times New Roman" pitchFamily="18" charset="0"/>
              </a:rPr>
              <a:t> mood:</a:t>
            </a:r>
          </a:p>
        </p:txBody>
      </p:sp>
      <p:pic>
        <p:nvPicPr>
          <p:cNvPr id="2038788" name="Picture 4" descr="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43" y="1646679"/>
            <a:ext cx="621224" cy="6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8789" name="Group 5"/>
          <p:cNvGrpSpPr>
            <a:grpSpLocks/>
          </p:cNvGrpSpPr>
          <p:nvPr/>
        </p:nvGrpSpPr>
        <p:grpSpPr bwMode="auto">
          <a:xfrm>
            <a:off x="361889" y="4371007"/>
            <a:ext cx="8936866" cy="2267903"/>
            <a:chOff x="432" y="2304"/>
            <a:chExt cx="5107" cy="1296"/>
          </a:xfrm>
        </p:grpSpPr>
        <p:sp>
          <p:nvSpPr>
            <p:cNvPr id="2038790" name="Rectangle 6"/>
            <p:cNvSpPr>
              <a:spLocks noChangeArrowheads="1"/>
            </p:cNvSpPr>
            <p:nvPr/>
          </p:nvSpPr>
          <p:spPr bwMode="auto">
            <a:xfrm>
              <a:off x="432" y="2304"/>
              <a:ext cx="4032" cy="12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3086" i="1" dirty="0">
                  <a:latin typeface="New York" charset="0"/>
                  <a:cs typeface="Times New Roman" pitchFamily="18" charset="0"/>
                </a:rPr>
                <a:t>Home alone for too many hours, all week long ... screaming child, headache, tears that just won’t let themselves loose.... and now I’ve lost my wedding band. I hate this. </a:t>
              </a:r>
            </a:p>
          </p:txBody>
        </p:sp>
        <p:sp>
          <p:nvSpPr>
            <p:cNvPr id="2038791" name="Text Box 7"/>
            <p:cNvSpPr txBox="1">
              <a:spLocks noChangeArrowheads="1"/>
            </p:cNvSpPr>
            <p:nvPr/>
          </p:nvSpPr>
          <p:spPr bwMode="auto">
            <a:xfrm>
              <a:off x="4560" y="2678"/>
              <a:ext cx="51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4">
                  <a:latin typeface="Times New Roman" pitchFamily="18" charset="0"/>
                </a:rPr>
                <a:t>current</a:t>
              </a:r>
            </a:p>
            <a:p>
              <a:r>
                <a:rPr lang="en-US" altLang="en-US" sz="1984">
                  <a:latin typeface="Times New Roman" pitchFamily="18" charset="0"/>
                </a:rPr>
                <a:t> mood:</a:t>
              </a:r>
            </a:p>
          </p:txBody>
        </p:sp>
        <p:pic>
          <p:nvPicPr>
            <p:cNvPr id="2038792" name="Picture 8" descr="sa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2717"/>
              <a:ext cx="355" cy="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38793" name="AutoShape 9"/>
          <p:cNvSpPr>
            <a:spLocks noChangeArrowheads="1"/>
          </p:cNvSpPr>
          <p:nvPr/>
        </p:nvSpPr>
        <p:spPr bwMode="auto">
          <a:xfrm>
            <a:off x="5416331" y="2980539"/>
            <a:ext cx="4418779" cy="1613431"/>
          </a:xfrm>
          <a:prstGeom prst="cloudCallout">
            <a:avLst>
              <a:gd name="adj1" fmla="val -97333"/>
              <a:gd name="adj2" fmla="val 6509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What are the </a:t>
            </a:r>
          </a:p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characteristic words </a:t>
            </a:r>
          </a:p>
          <a:p>
            <a:r>
              <a:rPr lang="de-DE" altLang="en-US" sz="2205" dirty="0">
                <a:solidFill>
                  <a:schemeClr val="bg1"/>
                </a:solidFill>
                <a:latin typeface="+mj-lt"/>
              </a:rPr>
              <a:t>of these two moods?</a:t>
            </a:r>
          </a:p>
        </p:txBody>
      </p:sp>
      <p:sp>
        <p:nvSpPr>
          <p:cNvPr id="2038794" name="Rectangle 10"/>
          <p:cNvSpPr>
            <a:spLocks noChangeArrowheads="1"/>
          </p:cNvSpPr>
          <p:nvPr/>
        </p:nvSpPr>
        <p:spPr bwMode="auto">
          <a:xfrm>
            <a:off x="1296040" y="6507609"/>
            <a:ext cx="5738423" cy="845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tIns="0" bIns="0" anchor="ctr"/>
          <a:lstStyle/>
          <a:p>
            <a:pPr algn="r"/>
            <a:r>
              <a:rPr lang="de-DE" altLang="en-US" sz="1543" dirty="0"/>
              <a:t>[Mihalcea, R. &amp; Liu, H. (2006). </a:t>
            </a:r>
          </a:p>
          <a:p>
            <a:pPr algn="r"/>
            <a:r>
              <a:rPr lang="de-DE" altLang="en-US" sz="1543" dirty="0"/>
              <a:t>In </a:t>
            </a:r>
            <a:r>
              <a:rPr lang="de-DE" altLang="en-US" sz="1543" i="1" dirty="0"/>
              <a:t>Proc. AAAI Spring Symposium CAAW</a:t>
            </a:r>
            <a:r>
              <a:rPr lang="de-DE" altLang="en-US" sz="1543" dirty="0"/>
              <a:t>.]</a:t>
            </a:r>
          </a:p>
          <a:p>
            <a:pPr algn="r"/>
            <a:r>
              <a:rPr lang="de-DE" altLang="en-US" sz="1543" dirty="0" err="1" smtClean="0"/>
              <a:t>Slides</a:t>
            </a:r>
            <a:r>
              <a:rPr lang="ru-RU" altLang="en-US" sz="1543" dirty="0" smtClean="0"/>
              <a:t> </a:t>
            </a:r>
            <a:r>
              <a:rPr lang="en-US" altLang="en-US" sz="1543" dirty="0" smtClean="0"/>
              <a:t>of </a:t>
            </a:r>
            <a:r>
              <a:rPr lang="en-US" altLang="en-US" sz="1543" dirty="0" err="1" smtClean="0"/>
              <a:t>Jurafsky</a:t>
            </a:r>
            <a:r>
              <a:rPr lang="de-DE" altLang="en-US" sz="1543" dirty="0" smtClean="0"/>
              <a:t> </a:t>
            </a:r>
            <a:r>
              <a:rPr lang="de-DE" altLang="en-US" sz="1543" dirty="0"/>
              <a:t>based on Rada Mihalcea‘s presentation.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847814" y="85044"/>
            <a:ext cx="9072563" cy="1259946"/>
          </a:xfrm>
        </p:spPr>
        <p:txBody>
          <a:bodyPr>
            <a:normAutofit/>
          </a:bodyPr>
          <a:lstStyle/>
          <a:p>
            <a:r>
              <a:rPr lang="ru-RU" sz="3600" dirty="0" smtClean="0">
                <a:ea typeface="ＭＳ Ｐゴシック" charset="0"/>
                <a:cs typeface="ＭＳ Ｐゴシック" charset="0"/>
              </a:rPr>
              <a:t>Пример 1. </a:t>
            </a:r>
            <a:br>
              <a:rPr lang="ru-RU" sz="3600" dirty="0" smtClean="0">
                <a:ea typeface="ＭＳ Ｐゴシック" charset="0"/>
                <a:cs typeface="ＭＳ Ｐゴシック" charset="0"/>
              </a:rPr>
            </a:br>
            <a:r>
              <a:rPr lang="ru-RU" sz="3600" dirty="0" smtClean="0">
                <a:ea typeface="ＭＳ Ｐゴシック" charset="0"/>
                <a:cs typeface="ＭＳ Ｐゴシック" charset="0"/>
              </a:rPr>
              <a:t>Слова, ассоциируемые с настроением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79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Как собрать лексикон: </a:t>
            </a:r>
            <a:br>
              <a:rPr lang="ru-RU" dirty="0">
                <a:ea typeface="ＭＳ Ｐゴシック" charset="0"/>
                <a:cs typeface="ＭＳ Ｐゴシック" charset="0"/>
              </a:rPr>
            </a:br>
            <a:r>
              <a:rPr lang="ru-RU" dirty="0">
                <a:ea typeface="ＭＳ Ｐゴシック" charset="0"/>
                <a:cs typeface="ＭＳ Ｐゴシック" charset="0"/>
              </a:rPr>
              <a:t>новостной тональный лексикон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55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0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Как собрать лексикон: </a:t>
            </a:r>
            <a:br>
              <a:rPr lang="ru-RU" dirty="0">
                <a:ea typeface="ＭＳ Ｐゴシック" charset="0"/>
                <a:cs typeface="ＭＳ Ｐゴシック" charset="0"/>
              </a:rPr>
            </a:br>
            <a:r>
              <a:rPr lang="ru-RU" dirty="0">
                <a:ea typeface="ＭＳ Ｐゴシック" charset="0"/>
                <a:cs typeface="ＭＳ Ｐゴシック" charset="0"/>
              </a:rPr>
              <a:t>новостной тональный лексикон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969F77-8557-4BCD-A8C4-9AF9D371A6FF}"/>
              </a:ext>
            </a:extLst>
          </p:cNvPr>
          <p:cNvSpPr/>
          <p:nvPr/>
        </p:nvSpPr>
        <p:spPr>
          <a:xfrm>
            <a:off x="933888" y="1820326"/>
            <a:ext cx="7327243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sz="2400" i="1" dirty="0">
                <a:latin typeface="Open Sans"/>
              </a:rPr>
              <a:t>Цель</a:t>
            </a:r>
            <a:r>
              <a:rPr lang="ru-RU" sz="2400" dirty="0">
                <a:latin typeface="Open Sans"/>
              </a:rPr>
              <a:t>: записать, как относятся друг к другу упомянутые именованные сущности, а также как относится к ним автор или неупомянутые лица.</a:t>
            </a:r>
            <a:endParaRPr lang="ru-RU" sz="240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3318" name="Picture 6" descr="https://lh5.googleusercontent.com/y55JJ4g8qT-wKhI40jg1S6DoeRjo9tVxGnlwoT2Sv6c0F8HdJKgvLI8Xi7zTTBMB_0iU5elyPSwAh5xzhqAX5k2YJVjmYw6FeybjySaE0pTiLgQSyFMBt8lFyjkaMQcNSKC0z9s2d3Y">
            <a:extLst>
              <a:ext uri="{FF2B5EF4-FFF2-40B4-BE49-F238E27FC236}">
                <a16:creationId xmlns:a16="http://schemas.microsoft.com/office/drawing/2014/main" id="{D91963A5-B2C1-4483-81C3-8D3F2081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3579814"/>
            <a:ext cx="8557771" cy="5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lh6.googleusercontent.com/JAo-_IoNPPzFzbtrn_F8_LmuNJXXBPtQz9oyk2_zd1JhMSmH9RQaA5r4-M6jKoBKYQ3-4dn-1cWe1r7qtnr4rRQqR9iuvOcSW1_h__CeS646Vgm2F070bjtWn_vTNRDTiVrzzyJmu3I">
            <a:extLst>
              <a:ext uri="{FF2B5EF4-FFF2-40B4-BE49-F238E27FC236}">
                <a16:creationId xmlns:a16="http://schemas.microsoft.com/office/drawing/2014/main" id="{A7CBA9C3-AC3D-4227-947E-81A5A524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" y="4461449"/>
            <a:ext cx="8967021" cy="9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09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Н.В.Лукашевич</a:t>
            </a:r>
            <a:r>
              <a:rPr lang="ru-RU" sz="3600" dirty="0" smtClean="0"/>
              <a:t>. Словарь </a:t>
            </a:r>
            <a:r>
              <a:rPr lang="ru-RU" sz="3600" dirty="0"/>
              <a:t>оценочной лексики:</a:t>
            </a:r>
            <a:br>
              <a:rPr lang="ru-RU" sz="3600" dirty="0"/>
            </a:br>
            <a:r>
              <a:rPr lang="ru-RU" sz="3600" dirty="0"/>
              <a:t>фреймовый подход</a:t>
            </a:r>
            <a:endParaRPr lang="en-US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глаголы влияют на полярность филлеров своих семантических предикатов.</a:t>
            </a:r>
          </a:p>
          <a:p>
            <a:r>
              <a:rPr lang="ru-RU" i="1" dirty="0"/>
              <a:t>Например</a:t>
            </a:r>
            <a:r>
              <a:rPr lang="ru-RU" dirty="0"/>
              <a:t>: США </a:t>
            </a:r>
            <a:r>
              <a:rPr lang="ru-RU" baseline="-25000" dirty="0"/>
              <a:t>[</a:t>
            </a:r>
            <a:r>
              <a:rPr lang="ru-RU" baseline="-25000" dirty="0" err="1"/>
              <a:t>holder</a:t>
            </a:r>
            <a:r>
              <a:rPr lang="ru-RU" baseline="-25000" dirty="0"/>
              <a:t>]</a:t>
            </a:r>
            <a:r>
              <a:rPr lang="ru-RU" dirty="0"/>
              <a:t> критикует ИГИЛ</a:t>
            </a:r>
            <a:r>
              <a:rPr lang="ru-RU" baseline="-25000" dirty="0"/>
              <a:t>[</a:t>
            </a:r>
            <a:r>
              <a:rPr lang="ru-RU" baseline="-25000" dirty="0" err="1"/>
              <a:t>target</a:t>
            </a:r>
            <a:r>
              <a:rPr lang="ru-RU" baseline="-25000" dirty="0"/>
              <a:t>]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35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Словарь оценочной лексики:</a:t>
            </a:r>
            <a:br>
              <a:rPr lang="ru-RU" sz="3600" dirty="0"/>
            </a:br>
            <a:r>
              <a:rPr lang="ru-RU" sz="3600" dirty="0"/>
              <a:t>фреймовый </a:t>
            </a:r>
            <a:r>
              <a:rPr lang="ru-RU" sz="3600" dirty="0" smtClean="0"/>
              <a:t>подход. </a:t>
            </a:r>
            <a:r>
              <a:rPr lang="ru-RU" sz="3600" dirty="0" err="1" smtClean="0"/>
              <a:t>Н.В.Лукашевич</a:t>
            </a:r>
            <a:endParaRPr lang="en-US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оценочных фреймов следующий.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основных участников ситуации,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грамматические формы, которыми эти участники могут выражать по отношению к исходному слову предикату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между участниками   и отношение автора к каждому из участников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позитивные или негативные последствия, которые возникают для каждого участника ситуации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состояние, в котором находится каждый из участников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из утверждений снабжается весом 1 или 0.7. Вес 1 – означает, что мы уверены в данном утверждении, вес 0.7. – означает, что данная тональность возникает в большинстве случаев. Только негативные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-1) или позитивные оценки тональности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 указываются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47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2" y="302737"/>
            <a:ext cx="9072562" cy="1207450"/>
          </a:xfrm>
        </p:spPr>
        <p:txBody>
          <a:bodyPr>
            <a:noAutofit/>
          </a:bodyPr>
          <a:lstStyle/>
          <a:p>
            <a:r>
              <a:rPr lang="ru-RU" sz="3600" dirty="0" err="1" smtClean="0"/>
              <a:t>Н.В.Лукашевич</a:t>
            </a:r>
            <a:r>
              <a:rPr lang="ru-RU" sz="3600" dirty="0" smtClean="0"/>
              <a:t>. Словарь </a:t>
            </a:r>
            <a:r>
              <a:rPr lang="ru-RU" sz="3600" dirty="0"/>
              <a:t>оценочной лексики:</a:t>
            </a:r>
            <a:br>
              <a:rPr lang="ru-RU" sz="3600" dirty="0"/>
            </a:br>
            <a:r>
              <a:rPr lang="ru-RU" sz="3600" dirty="0"/>
              <a:t>фреймовый подход</a:t>
            </a:r>
            <a:endParaRPr lang="en-US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Подозревать</a:t>
            </a:r>
            <a:r>
              <a:rPr lang="pt-BR" b="1" dirty="0"/>
              <a:t> (A1, A2, A3)</a:t>
            </a:r>
            <a:endParaRPr lang="en-US" dirty="0"/>
          </a:p>
          <a:p>
            <a:r>
              <a:rPr lang="pt-BR" dirty="0"/>
              <a:t>A1: (N Nom)</a:t>
            </a:r>
            <a:endParaRPr lang="en-US" dirty="0"/>
          </a:p>
          <a:p>
            <a:r>
              <a:rPr lang="pt-BR" dirty="0"/>
              <a:t>A2: (N Acc)</a:t>
            </a:r>
            <a:endParaRPr lang="en-US" dirty="0"/>
          </a:p>
          <a:p>
            <a:r>
              <a:rPr lang="pt-BR" dirty="0"/>
              <a:t>A3: (N, </a:t>
            </a:r>
            <a:r>
              <a:rPr lang="ru-RU" dirty="0"/>
              <a:t>в</a:t>
            </a:r>
            <a:r>
              <a:rPr lang="pt-BR" dirty="0"/>
              <a:t>+Prep) (</a:t>
            </a:r>
            <a:r>
              <a:rPr lang="ru-RU" dirty="0"/>
              <a:t>Что</a:t>
            </a:r>
            <a:r>
              <a:rPr lang="pt-BR" dirty="0"/>
              <a:t>+Clause)</a:t>
            </a:r>
            <a:endParaRPr lang="en-US" dirty="0"/>
          </a:p>
          <a:p>
            <a:r>
              <a:rPr lang="pt-BR" dirty="0"/>
              <a:t>Polarity (A1, A2, neg, 1)</a:t>
            </a:r>
            <a:endParaRPr lang="en-US" dirty="0"/>
          </a:p>
          <a:p>
            <a:r>
              <a:rPr lang="pt-BR" dirty="0"/>
              <a:t>Polarity (A1, A3, neg, 1)</a:t>
            </a:r>
            <a:endParaRPr lang="en-US" dirty="0"/>
          </a:p>
          <a:p>
            <a:r>
              <a:rPr lang="pt-BR" dirty="0"/>
              <a:t>Polarity (A2, A3, neg, 1)</a:t>
            </a:r>
            <a:endParaRPr lang="en-US" dirty="0"/>
          </a:p>
          <a:p>
            <a:r>
              <a:rPr lang="pt-BR" dirty="0"/>
              <a:t>Polarity (A2, A3, neg, 1)</a:t>
            </a:r>
            <a:endParaRPr lang="en-US" dirty="0"/>
          </a:p>
          <a:p>
            <a:r>
              <a:rPr lang="pt-BR" dirty="0"/>
              <a:t>Effect (A2, -, 1)</a:t>
            </a:r>
            <a:endParaRPr lang="en-US" dirty="0"/>
          </a:p>
          <a:p>
            <a:r>
              <a:rPr lang="pt-BR" dirty="0"/>
              <a:t>State (A1, neg, 1)</a:t>
            </a:r>
            <a:endParaRPr lang="en-US" dirty="0"/>
          </a:p>
          <a:p>
            <a:r>
              <a:rPr lang="en-US" dirty="0"/>
              <a:t>State (A2, </a:t>
            </a:r>
            <a:r>
              <a:rPr lang="en-US" dirty="0" err="1"/>
              <a:t>neg</a:t>
            </a:r>
            <a:r>
              <a:rPr lang="en-US" dirty="0"/>
              <a:t>, 1)</a:t>
            </a:r>
          </a:p>
          <a:p>
            <a:r>
              <a:rPr lang="en-US" dirty="0"/>
              <a:t>Polarity (author, A3, </a:t>
            </a:r>
            <a:r>
              <a:rPr lang="en-US" dirty="0" err="1"/>
              <a:t>neg</a:t>
            </a:r>
            <a:r>
              <a:rPr lang="en-US" dirty="0"/>
              <a:t>, 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29" y="0"/>
            <a:ext cx="10157685" cy="7559675"/>
          </a:xfrm>
          <a:prstGeom prst="rect">
            <a:avLst/>
          </a:prstGeom>
        </p:spPr>
      </p:pic>
      <p:sp>
        <p:nvSpPr>
          <p:cNvPr id="203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09" y="2033577"/>
            <a:ext cx="9043611" cy="50502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LiveJournal.com – </a:t>
            </a:r>
            <a:r>
              <a:rPr lang="ru-RU" altLang="en-US" dirty="0" smtClean="0"/>
              <a:t>аннотация </a:t>
            </a:r>
            <a:r>
              <a:rPr lang="en-US" altLang="en-US" dirty="0" smtClean="0"/>
              <a:t>“</a:t>
            </a:r>
            <a:r>
              <a:rPr lang="ru-RU" altLang="en-US" dirty="0" smtClean="0"/>
              <a:t>настроения</a:t>
            </a:r>
            <a:r>
              <a:rPr lang="en-US" altLang="en-US" dirty="0" smtClean="0"/>
              <a:t>”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10,000 blogs: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5,000 </a:t>
            </a:r>
            <a:r>
              <a:rPr lang="en-US" altLang="en-US" dirty="0" smtClean="0"/>
              <a:t>“</a:t>
            </a:r>
            <a:r>
              <a:rPr lang="ru-RU" altLang="en-US" dirty="0" smtClean="0"/>
              <a:t>счастливых</a:t>
            </a:r>
            <a:r>
              <a:rPr lang="en-US" altLang="en-US" dirty="0" smtClean="0"/>
              <a:t>”</a:t>
            </a:r>
            <a:r>
              <a:rPr lang="ru-RU" altLang="en-US" dirty="0" smtClean="0"/>
              <a:t> блогов</a:t>
            </a:r>
            <a:r>
              <a:rPr lang="en-US" altLang="en-US" dirty="0" smtClean="0"/>
              <a:t>/ </a:t>
            </a:r>
            <a:r>
              <a:rPr lang="en-US" altLang="en-US" dirty="0"/>
              <a:t>5,000 </a:t>
            </a:r>
            <a:r>
              <a:rPr lang="ru-RU" altLang="en-US" dirty="0" smtClean="0"/>
              <a:t>грустных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ru-RU" altLang="en-US" dirty="0" smtClean="0"/>
              <a:t>средний размер</a:t>
            </a:r>
            <a:r>
              <a:rPr lang="en-US" altLang="en-US" dirty="0" smtClean="0"/>
              <a:t> </a:t>
            </a:r>
            <a:r>
              <a:rPr lang="en-US" altLang="en-US" dirty="0"/>
              <a:t>175 </a:t>
            </a:r>
            <a:r>
              <a:rPr lang="ru-RU" altLang="en-US" dirty="0" smtClean="0"/>
              <a:t>слов</a:t>
            </a:r>
            <a:r>
              <a:rPr lang="en-US" altLang="en-US" dirty="0" smtClean="0"/>
              <a:t> 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ru-RU" altLang="en-US" dirty="0" err="1" smtClean="0"/>
              <a:t>препроцессинг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ru-RU" altLang="en-US" dirty="0" smtClean="0"/>
              <a:t>удаление</a:t>
            </a:r>
            <a:r>
              <a:rPr lang="en-US" altLang="en-US" dirty="0" smtClean="0"/>
              <a:t> SGML</a:t>
            </a:r>
            <a:r>
              <a:rPr lang="ru-RU" altLang="en-US" dirty="0" smtClean="0"/>
              <a:t> тегов</a:t>
            </a:r>
            <a:r>
              <a:rPr lang="en-US" altLang="en-US" dirty="0" smtClean="0"/>
              <a:t>, </a:t>
            </a:r>
            <a:r>
              <a:rPr lang="ru-RU" altLang="en-US" dirty="0" err="1" smtClean="0"/>
              <a:t>токенизация</a:t>
            </a:r>
            <a:r>
              <a:rPr lang="en-US" altLang="en-US" dirty="0" smtClean="0"/>
              <a:t>, POS</a:t>
            </a:r>
            <a:r>
              <a:rPr lang="ru-RU" altLang="en-US" dirty="0" smtClean="0"/>
              <a:t> аннотация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ru-RU" altLang="en-US" dirty="0" smtClean="0"/>
              <a:t>качество</a:t>
            </a:r>
            <a:r>
              <a:rPr lang="en-US" altLang="en-US" dirty="0" smtClean="0"/>
              <a:t> </a:t>
            </a:r>
            <a:r>
              <a:rPr lang="en-US" altLang="en-US" dirty="0"/>
              <a:t>“mood separation”</a:t>
            </a:r>
          </a:p>
          <a:p>
            <a:pPr lvl="1">
              <a:lnSpc>
                <a:spcPct val="90000"/>
              </a:lnSpc>
            </a:pPr>
            <a:r>
              <a:rPr lang="ru-RU" altLang="en-US" dirty="0" smtClean="0"/>
              <a:t>наивный байесовский классификатор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ru-RU" altLang="en-US" dirty="0" smtClean="0"/>
              <a:t>5 классов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Accuracy: 79.13% (&gt;&gt; 50% baseline)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055283" y="6709541"/>
            <a:ext cx="5738423" cy="845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tIns="0" bIns="0" anchor="ctr"/>
          <a:lstStyle/>
          <a:p>
            <a:pPr algn="r"/>
            <a:r>
              <a:rPr lang="de-DE" altLang="en-US" sz="1543" dirty="0"/>
              <a:t>[Mihalcea, R. &amp; Liu, H. (2006). </a:t>
            </a:r>
          </a:p>
          <a:p>
            <a:pPr algn="r"/>
            <a:r>
              <a:rPr lang="de-DE" altLang="en-US" sz="1543" dirty="0"/>
              <a:t>In </a:t>
            </a:r>
            <a:r>
              <a:rPr lang="de-DE" altLang="en-US" sz="1543" i="1" dirty="0"/>
              <a:t>Proc. AAAI Spring Symposium CAAW</a:t>
            </a:r>
            <a:r>
              <a:rPr lang="de-DE" altLang="en-US" sz="1543" dirty="0"/>
              <a:t>.]</a:t>
            </a:r>
          </a:p>
          <a:p>
            <a:pPr algn="r"/>
            <a:r>
              <a:rPr lang="ru-RU" altLang="en-US" sz="1543" dirty="0" smtClean="0"/>
              <a:t>слайд</a:t>
            </a:r>
            <a:r>
              <a:rPr lang="de-DE" altLang="en-US" sz="1543" dirty="0" smtClean="0"/>
              <a:t> </a:t>
            </a:r>
            <a:r>
              <a:rPr lang="de-DE" altLang="en-US" sz="1543" dirty="0"/>
              <a:t>on Rada Mihalcea‘s presentation.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28378" y="0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ea typeface="ＭＳ Ｐゴシック" charset="0"/>
                <a:cs typeface="ＭＳ Ｐゴシック" charset="0"/>
              </a:rPr>
              <a:t>Пример 1. </a:t>
            </a:r>
            <a:br>
              <a:rPr lang="ru-RU" sz="3600" dirty="0" smtClean="0">
                <a:ea typeface="ＭＳ Ｐゴシック" charset="0"/>
                <a:cs typeface="ＭＳ Ｐゴシック" charset="0"/>
              </a:rPr>
            </a:br>
            <a:r>
              <a:rPr lang="ru-RU" sz="3600" dirty="0" smtClean="0">
                <a:ea typeface="ＭＳ Ｐゴシック" charset="0"/>
                <a:cs typeface="ＭＳ Ｐゴシック" charset="0"/>
              </a:rPr>
              <a:t>Слова, ассоциируемые с настроением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0" y="-1"/>
            <a:ext cx="10157685" cy="7559675"/>
          </a:xfrm>
          <a:prstGeom prst="rect">
            <a:avLst/>
          </a:prstGeom>
        </p:spPr>
      </p:pic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926" y="73758"/>
            <a:ext cx="8007372" cy="120961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Results: Corpus-derived </a:t>
            </a:r>
            <a:r>
              <a:rPr lang="ru-RU" altLang="en-US" dirty="0" smtClean="0"/>
              <a:t/>
            </a:r>
            <a:br>
              <a:rPr lang="ru-RU" altLang="en-US" dirty="0" smtClean="0"/>
            </a:br>
            <a:r>
              <a:rPr lang="en-US" altLang="en-US" sz="3968" dirty="0" smtClean="0">
                <a:latin typeface="Monotype Corsiva" pitchFamily="66" charset="0"/>
              </a:rPr>
              <a:t>happiness</a:t>
            </a:r>
            <a:r>
              <a:rPr lang="en-US" altLang="en-US" dirty="0" smtClean="0"/>
              <a:t> </a:t>
            </a:r>
            <a:r>
              <a:rPr lang="en-US" altLang="en-US" dirty="0"/>
              <a:t>factors</a:t>
            </a:r>
          </a:p>
        </p:txBody>
      </p:sp>
      <p:sp>
        <p:nvSpPr>
          <p:cNvPr id="204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67" y="1679928"/>
            <a:ext cx="3275859" cy="4850791"/>
          </a:xfrm>
          <a:solidFill>
            <a:srgbClr val="FEBBB0"/>
          </a:solidFill>
        </p:spPr>
        <p:txBody>
          <a:bodyPr>
            <a:normAutofit/>
          </a:bodyPr>
          <a:lstStyle/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yay 		86.67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shopping	79.56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awesome	79.71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birthday	78.37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lovely	77.39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concert	74.85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cool		73.72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cute		73.20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lunch		73.02</a:t>
            </a:r>
          </a:p>
          <a:p>
            <a:pPr marL="120953" indent="0">
              <a:buNone/>
            </a:pPr>
            <a:r>
              <a:rPr lang="en-US" altLang="en-US" sz="2646" dirty="0">
                <a:latin typeface="Trebuchet MS" pitchFamily="34" charset="0"/>
              </a:rPr>
              <a:t>books		73.02</a:t>
            </a:r>
          </a:p>
        </p:txBody>
      </p:sp>
      <p:sp>
        <p:nvSpPr>
          <p:cNvPr id="2040836" name="Text Box 4"/>
          <p:cNvSpPr txBox="1">
            <a:spLocks noChangeArrowheads="1"/>
          </p:cNvSpPr>
          <p:nvPr/>
        </p:nvSpPr>
        <p:spPr bwMode="auto">
          <a:xfrm>
            <a:off x="5124308" y="1679928"/>
            <a:ext cx="3275859" cy="489685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goodbye	18.81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hurt		17.39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tears		14.35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cried		11.39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upset		11.12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sad		11.11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cry		10.56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died		10.07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lonely		  9.50</a:t>
            </a:r>
          </a:p>
          <a:p>
            <a:pPr algn="l">
              <a:spcBef>
                <a:spcPct val="20000"/>
              </a:spcBef>
            </a:pPr>
            <a:r>
              <a:rPr lang="en-US" altLang="en-US" sz="2646" dirty="0">
                <a:latin typeface="Trebuchet MS" pitchFamily="34" charset="0"/>
              </a:rPr>
              <a:t>crying		  5.50</a:t>
            </a:r>
            <a:endParaRPr lang="en-US" altLang="en-US" sz="2646" dirty="0">
              <a:latin typeface="Times New Roman" pitchFamily="18" charset="0"/>
            </a:endParaRPr>
          </a:p>
        </p:txBody>
      </p:sp>
      <p:sp>
        <p:nvSpPr>
          <p:cNvPr id="2040839" name="Text Box 7"/>
          <p:cNvSpPr txBox="1">
            <a:spLocks noChangeArrowheads="1"/>
          </p:cNvSpPr>
          <p:nvPr/>
        </p:nvSpPr>
        <p:spPr bwMode="auto">
          <a:xfrm>
            <a:off x="262193" y="6732950"/>
            <a:ext cx="8969891" cy="61068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algn="l"/>
            <a:r>
              <a:rPr lang="de-DE" altLang="en-US" sz="1984" i="1" dirty="0"/>
              <a:t>happiness factor </a:t>
            </a:r>
            <a:r>
              <a:rPr lang="de-DE" altLang="en-US" sz="1984" dirty="0"/>
              <a:t>of a word = </a:t>
            </a:r>
          </a:p>
          <a:p>
            <a:pPr algn="l"/>
            <a:r>
              <a:rPr lang="de-DE" altLang="en-US" sz="1984" dirty="0"/>
              <a:t>the number of occurrences in the </a:t>
            </a:r>
            <a:r>
              <a:rPr lang="de-DE" altLang="en-US" sz="1984" i="1" dirty="0"/>
              <a:t>happy </a:t>
            </a:r>
            <a:r>
              <a:rPr lang="de-DE" altLang="en-US" sz="1984" dirty="0"/>
              <a:t>blogposts / the total frequency in the corpus</a:t>
            </a:r>
          </a:p>
        </p:txBody>
      </p:sp>
    </p:spTree>
    <p:extLst>
      <p:ext uri="{BB962C8B-B14F-4D97-AF65-F5344CB8AC3E}">
        <p14:creationId xmlns:p14="http://schemas.microsoft.com/office/powerpoint/2010/main" val="3052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835" grpId="0" animBg="1"/>
      <p:bldP spid="20408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EC272-EB61-47C3-ADB9-A5F80B89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Словарные подходы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лексики 1</a:t>
            </a:r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88C7A-1DA4-421C-9036-4C6D8B66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19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31" y="0"/>
            <a:ext cx="10157685" cy="7559675"/>
          </a:xfrm>
          <a:prstGeom prst="rect">
            <a:avLst/>
          </a:prstGeom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504031" y="170088"/>
            <a:ext cx="9072563" cy="125994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>
                <a:ea typeface="ＭＳ Ｐゴシック" charset="0"/>
                <a:cs typeface="ＭＳ Ｐゴシック" charset="0"/>
              </a:rPr>
              <a:t>Классы лексики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14" y="3022780"/>
            <a:ext cx="9271794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2207" y="1600122"/>
            <a:ext cx="96762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отдельные оценочные слова и выражения с однозначной ориентацией (</a:t>
            </a:r>
            <a:r>
              <a:rPr lang="ru-RU" sz="2800" i="1" dirty="0">
                <a:solidFill>
                  <a:srgbClr val="FF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позитивный, успешный,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неплохой, в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ысоким качеством, проигрывает, огромное</a:t>
            </a:r>
            <a:r>
              <a:rPr lang="ru-RU" sz="2800" i="1" dirty="0">
                <a:solidFill>
                  <a:srgbClr val="FF66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преимущество,</a:t>
            </a:r>
            <a:r>
              <a:rPr lang="ru-RU" sz="2800" i="1" dirty="0">
                <a:solidFill>
                  <a:srgbClr val="FF99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блестящие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результаты, слабый, улучшение, имеет козыри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07415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оценочные слова, ориентация которых вычисляется только по отношению того аспекта, относительно которого производится оценка 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маленький, не доступно,</a:t>
            </a:r>
            <a:r>
              <a:rPr lang="ru-RU" sz="2800" i="1" dirty="0">
                <a:solidFill>
                  <a:srgbClr val="FF336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о</a:t>
            </a:r>
            <a:r>
              <a:rPr lang="ru-RU" sz="2800" i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бгоняет, вырасти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(ср. маленький фотоаппарат - позитив, но маленький экран – негатив, обгоняет по преступности, обгоняет по урожайности, выросла прибыль, выросла преступность и т.п.);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58301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SoftMaker 10">
      <a:dk1>
        <a:srgbClr val="26699F"/>
      </a:dk1>
      <a:lt1>
        <a:srgbClr val="D9EAF7"/>
      </a:lt1>
      <a:dk2>
        <a:srgbClr val="26699F"/>
      </a:dk2>
      <a:lt2>
        <a:srgbClr val="808080"/>
      </a:lt2>
      <a:accent1>
        <a:srgbClr val="B5D6EF"/>
      </a:accent1>
      <a:accent2>
        <a:srgbClr val="007F7F"/>
      </a:accent2>
      <a:accent3>
        <a:srgbClr val="E9F3FA"/>
      </a:accent3>
      <a:accent4>
        <a:srgbClr val="1F5987"/>
      </a:accent4>
      <a:accent5>
        <a:srgbClr val="D7E8F6"/>
      </a:accent5>
      <a:accent6>
        <a:srgbClr val="007272"/>
      </a:accent6>
      <a:hlink>
        <a:srgbClr val="FF8000"/>
      </a:hlink>
      <a:folHlink>
        <a:srgbClr val="E60000"/>
      </a:folHlink>
    </a:clrScheme>
    <a:fontScheme name="SoftMaker">
      <a:majorFont>
        <a:latin typeface="Sans-PS"/>
        <a:ea typeface=""/>
        <a:cs typeface=""/>
      </a:majorFont>
      <a:minorFont>
        <a:latin typeface="Sans-P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ftMaker 1">
        <a:dk1>
          <a:srgbClr val="777777"/>
        </a:dk1>
        <a:lt1>
          <a:srgbClr val="FFFF66"/>
        </a:lt1>
        <a:dk2>
          <a:srgbClr val="686B5D"/>
        </a:dk2>
        <a:lt2>
          <a:srgbClr val="FFFF66"/>
        </a:lt2>
        <a:accent1>
          <a:srgbClr val="909082"/>
        </a:accent1>
        <a:accent2>
          <a:srgbClr val="FFFF99"/>
        </a:accent2>
        <a:accent3>
          <a:srgbClr val="B9BAB6"/>
        </a:accent3>
        <a:accent4>
          <a:srgbClr val="DADA56"/>
        </a:accent4>
        <a:accent5>
          <a:srgbClr val="C6C6C1"/>
        </a:accent5>
        <a:accent6>
          <a:srgbClr val="E7E78A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2">
        <a:dk1>
          <a:srgbClr val="336699"/>
        </a:dk1>
        <a:lt1>
          <a:srgbClr val="E3EBF1"/>
        </a:lt1>
        <a:dk2>
          <a:srgbClr val="4D4D4D"/>
        </a:dk2>
        <a:lt2>
          <a:srgbClr val="E3EBF1"/>
        </a:lt2>
        <a:accent1>
          <a:srgbClr val="003399"/>
        </a:accent1>
        <a:accent2>
          <a:srgbClr val="3399FF"/>
        </a:accent2>
        <a:accent3>
          <a:srgbClr val="B2B2B2"/>
        </a:accent3>
        <a:accent4>
          <a:srgbClr val="C2C9CE"/>
        </a:accent4>
        <a:accent5>
          <a:srgbClr val="AAADCA"/>
        </a:accent5>
        <a:accent6>
          <a:srgbClr val="2D8AE7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3">
        <a:dk1>
          <a:srgbClr val="003366"/>
        </a:dk1>
        <a:lt1>
          <a:srgbClr val="CC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66FFFF"/>
        </a:accent2>
        <a:accent3>
          <a:srgbClr val="AAAACA"/>
        </a:accent3>
        <a:accent4>
          <a:srgbClr val="AEDADA"/>
        </a:accent4>
        <a:accent5>
          <a:srgbClr val="ADB8E2"/>
        </a:accent5>
        <a:accent6>
          <a:srgbClr val="5CE7E7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4">
        <a:dk1>
          <a:srgbClr val="5C1F00"/>
        </a:dk1>
        <a:lt1>
          <a:srgbClr val="DFD293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D2A392"/>
        </a:accent2>
        <a:accent3>
          <a:srgbClr val="C0AAAA"/>
        </a:accent3>
        <a:accent4>
          <a:srgbClr val="BEB37D"/>
        </a:accent4>
        <a:accent5>
          <a:srgbClr val="E2ADAA"/>
        </a:accent5>
        <a:accent6>
          <a:srgbClr val="BE9384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CCFFFF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B9E7E7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6">
        <a:dk1>
          <a:srgbClr val="660066"/>
        </a:dk1>
        <a:lt1>
          <a:srgbClr val="FFD3FF"/>
        </a:lt1>
        <a:dk2>
          <a:srgbClr val="800080"/>
        </a:dk2>
        <a:lt2>
          <a:srgbClr val="969696"/>
        </a:lt2>
        <a:accent1>
          <a:srgbClr val="C7568E"/>
        </a:accent1>
        <a:accent2>
          <a:srgbClr val="CC0099"/>
        </a:accent2>
        <a:accent3>
          <a:srgbClr val="FFE6FF"/>
        </a:accent3>
        <a:accent4>
          <a:srgbClr val="560056"/>
        </a:accent4>
        <a:accent5>
          <a:srgbClr val="E0B4C6"/>
        </a:accent5>
        <a:accent6>
          <a:srgbClr val="B9008A"/>
        </a:accent6>
        <a:hlink>
          <a:srgbClr val="6600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aker 7">
        <a:dk1>
          <a:srgbClr val="3E3E5C"/>
        </a:dk1>
        <a:lt1>
          <a:srgbClr val="FFFFFF"/>
        </a:lt1>
        <a:dk2>
          <a:srgbClr val="666699"/>
        </a:dk2>
        <a:lt2>
          <a:srgbClr val="FFFF99"/>
        </a:lt2>
        <a:accent1>
          <a:srgbClr val="60597B"/>
        </a:accent1>
        <a:accent2>
          <a:srgbClr val="CCEC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B9D6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8">
        <a:dk1>
          <a:srgbClr val="800000"/>
        </a:dk1>
        <a:lt1>
          <a:srgbClr val="FFFFD9"/>
        </a:lt1>
        <a:dk2>
          <a:srgbClr val="800000"/>
        </a:dk2>
        <a:lt2>
          <a:srgbClr val="777777"/>
        </a:lt2>
        <a:accent1>
          <a:srgbClr val="FFFFA1"/>
        </a:accent1>
        <a:accent2>
          <a:srgbClr val="800000"/>
        </a:accent2>
        <a:accent3>
          <a:srgbClr val="FFFFE9"/>
        </a:accent3>
        <a:accent4>
          <a:srgbClr val="6C0000"/>
        </a:accent4>
        <a:accent5>
          <a:srgbClr val="FFFFCD"/>
        </a:accent5>
        <a:accent6>
          <a:srgbClr val="7300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aker 9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CC9762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B98858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10">
        <a:dk1>
          <a:srgbClr val="26699F"/>
        </a:dk1>
        <a:lt1>
          <a:srgbClr val="D9EAF7"/>
        </a:lt1>
        <a:dk2>
          <a:srgbClr val="26699F"/>
        </a:dk2>
        <a:lt2>
          <a:srgbClr val="808080"/>
        </a:lt2>
        <a:accent1>
          <a:srgbClr val="B5D6EF"/>
        </a:accent1>
        <a:accent2>
          <a:srgbClr val="007F7F"/>
        </a:accent2>
        <a:accent3>
          <a:srgbClr val="E9F3FA"/>
        </a:accent3>
        <a:accent4>
          <a:srgbClr val="1F5987"/>
        </a:accent4>
        <a:accent5>
          <a:srgbClr val="D7E8F6"/>
        </a:accent5>
        <a:accent6>
          <a:srgbClr val="007272"/>
        </a:accent6>
        <a:hlink>
          <a:srgbClr val="FF8000"/>
        </a:hlink>
        <a:folHlink>
          <a:srgbClr val="E6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SE" id="{36DD5EA1-5ED2-4F66-99FE-6F6BB7D52FAA}" vid="{8B34A619-8613-44CC-867F-D88E1C6672E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2758</Words>
  <Application>Microsoft Office PowerPoint</Application>
  <PresentationFormat>Custom</PresentationFormat>
  <Paragraphs>624</Paragraphs>
  <Slides>54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2" baseType="lpstr">
      <vt:lpstr>MS PGothic</vt:lpstr>
      <vt:lpstr>Arial</vt:lpstr>
      <vt:lpstr>Arial Cyr</vt:lpstr>
      <vt:lpstr>Calibri</vt:lpstr>
      <vt:lpstr>Courier</vt:lpstr>
      <vt:lpstr>Lucida Sans</vt:lpstr>
      <vt:lpstr>Monotype Corsiva</vt:lpstr>
      <vt:lpstr>New York</vt:lpstr>
      <vt:lpstr>Open Sans</vt:lpstr>
      <vt:lpstr>Sans-PS</vt:lpstr>
      <vt:lpstr>Symbol</vt:lpstr>
      <vt:lpstr>Times New Roman</vt:lpstr>
      <vt:lpstr>Trebuchet MS</vt:lpstr>
      <vt:lpstr>Verdana</vt:lpstr>
      <vt:lpstr>Wingdings</vt:lpstr>
      <vt:lpstr>HSE</vt:lpstr>
      <vt:lpstr>Тема Office</vt:lpstr>
      <vt:lpstr>Equation</vt:lpstr>
      <vt:lpstr>Словари оценочной лексики</vt:lpstr>
      <vt:lpstr>Извлечение тональности</vt:lpstr>
      <vt:lpstr>Словарные подходы</vt:lpstr>
      <vt:lpstr>Deeply Moving: Deep Learning for Sentiment Analysis</vt:lpstr>
      <vt:lpstr>Пример 1.  Слова, ассоциируемые с настроением</vt:lpstr>
      <vt:lpstr>PowerPoint Presentation</vt:lpstr>
      <vt:lpstr>Results: Corpus-derived  happiness factors</vt:lpstr>
      <vt:lpstr>Словарные подходы</vt:lpstr>
      <vt:lpstr>Классы лексики</vt:lpstr>
      <vt:lpstr>Классы лексики</vt:lpstr>
      <vt:lpstr>«Нейтрализаторы»</vt:lpstr>
      <vt:lpstr>Как собрать тональный лексикон</vt:lpstr>
      <vt:lpstr>Как собрать тональный лексикон</vt:lpstr>
      <vt:lpstr>Примеры словарей экстралингвистические основания</vt:lpstr>
      <vt:lpstr>Примеры словарей экстралингивстические основания</vt:lpstr>
      <vt:lpstr>MPQA Subjectivity Cues Lexicon</vt:lpstr>
      <vt:lpstr>Bing Liu Opinion Lexicon</vt:lpstr>
      <vt:lpstr>SentiWordNet</vt:lpstr>
      <vt:lpstr>Лексикон: SentiWordNet </vt:lpstr>
      <vt:lpstr>Disagreements between polarity lexicons</vt:lpstr>
      <vt:lpstr>PowerPoint Presentation</vt:lpstr>
      <vt:lpstr>Valence/Arousal Dimensions</vt:lpstr>
      <vt:lpstr>Atomic units vs. Dimensions</vt:lpstr>
      <vt:lpstr>Analyzing the polarity of each word in IMDB</vt:lpstr>
      <vt:lpstr>One emotion lexicon from each paradigm!</vt:lpstr>
      <vt:lpstr>Plutchick’s wheel of emotion</vt:lpstr>
      <vt:lpstr>NRC Word-Emotion Association Lexicon</vt:lpstr>
      <vt:lpstr>Lexicon of valence, arousal, and dominance</vt:lpstr>
      <vt:lpstr>Lexicon of valence, arousal, and dominance: Examples</vt:lpstr>
      <vt:lpstr>Как собрать лексикон:  бустрепинг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Как собрать лексикон:  новостной тональный лексикон</vt:lpstr>
      <vt:lpstr>Как собрать лексикон:  новостной тональный лексикон</vt:lpstr>
      <vt:lpstr>Тональность с использованием лексикона</vt:lpstr>
      <vt:lpstr>Тональный лексикон в новостных текстах</vt:lpstr>
      <vt:lpstr>Как собрать лексикон:  новостной тональный лексикон</vt:lpstr>
      <vt:lpstr>Как собрать лексикон:  новостной тональный лексикон</vt:lpstr>
      <vt:lpstr>Н.В.Лукашевич. Словарь оценочной лексики: фреймовый подход</vt:lpstr>
      <vt:lpstr>Словарь оценочной лексики: фреймовый подход. Н.В.Лукашевич</vt:lpstr>
      <vt:lpstr>Н.В.Лукашевич. Словарь оценочной лексики: фреймовый подход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 Toldova</dc:creator>
  <cp:lastModifiedBy>Дмитрий Горшков</cp:lastModifiedBy>
  <cp:revision>58</cp:revision>
  <dcterms:modified xsi:type="dcterms:W3CDTF">2018-12-19T20:03:51Z</dcterms:modified>
</cp:coreProperties>
</file>