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2" r:id="rId6"/>
    <p:sldId id="260" r:id="rId7"/>
    <p:sldId id="271" r:id="rId8"/>
    <p:sldId id="261" r:id="rId9"/>
    <p:sldId id="262" r:id="rId10"/>
    <p:sldId id="263" r:id="rId11"/>
    <p:sldId id="273" r:id="rId12"/>
    <p:sldId id="264" r:id="rId13"/>
    <p:sldId id="274" r:id="rId14"/>
    <p:sldId id="275" r:id="rId15"/>
    <p:sldId id="266" r:id="rId16"/>
    <p:sldId id="276" r:id="rId17"/>
    <p:sldId id="268" r:id="rId18"/>
    <p:sldId id="269" r:id="rId19"/>
    <p:sldId id="277" r:id="rId20"/>
    <p:sldId id="278" r:id="rId21"/>
    <p:sldId id="270" r:id="rId22"/>
  </p:sldIdLst>
  <p:sldSz cx="12192000" cy="6858000"/>
  <p:notesSz cx="6858000" cy="9144000"/>
  <p:embeddedFontLst>
    <p:embeddedFont>
      <p:font typeface="Montserrat Medium" charset="-52"/>
      <p:regular r:id="rId24"/>
      <p:bold r:id="rId25"/>
      <p:italic r:id="rId26"/>
      <p:boldItalic r:id="rId27"/>
    </p:embeddedFont>
    <p:embeddedFont>
      <p:font typeface="Montserrat SemiBold" charset="-52"/>
      <p:regular r:id="rId28"/>
      <p:bold r:id="rId29"/>
      <p:italic r:id="rId30"/>
      <p:boldItalic r:id="rId31"/>
    </p:embeddedFont>
    <p:embeddedFont>
      <p:font typeface="Montserrat" charset="0"/>
      <p:regular r:id="rId32"/>
      <p:bold r:id="rId33"/>
      <p:italic r:id="rId34"/>
      <p:boldItalic r:id="rId35"/>
    </p:embeddedFon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Montserrat ExtraBold" charset="-52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5046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pos="7226">
          <p15:clr>
            <a:srgbClr val="9AA0A6"/>
          </p15:clr>
        </p15:guide>
        <p15:guide id="5" pos="2778">
          <p15:clr>
            <a:srgbClr val="9AA0A6"/>
          </p15:clr>
        </p15:guide>
        <p15:guide id="6" pos="3848">
          <p15:clr>
            <a:srgbClr val="9AA0A6"/>
          </p15:clr>
        </p15:guide>
        <p15:guide id="7" orient="horz" pos="4320">
          <p15:clr>
            <a:srgbClr val="9AA0A6"/>
          </p15:clr>
        </p15:guide>
        <p15:guide id="8" pos="2184">
          <p15:clr>
            <a:srgbClr val="747775"/>
          </p15:clr>
        </p15:guide>
        <p15:guide id="9" orient="horz" pos="3895">
          <p15:clr>
            <a:srgbClr val="747775"/>
          </p15:clr>
        </p15:guide>
        <p15:guide id="10" pos="461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jWcnDzkzih0BHh/IiVQBANsr8s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110" y="-666"/>
      </p:cViewPr>
      <p:guideLst>
        <p:guide orient="horz" pos="425"/>
        <p:guide orient="horz" pos="4320"/>
        <p:guide orient="horz" pos="3895"/>
        <p:guide pos="5046"/>
        <p:guide pos="454"/>
        <p:guide pos="7226"/>
        <p:guide pos="2778"/>
        <p:guide pos="3848"/>
        <p:guide pos="2184"/>
        <p:guide pos="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078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bde07e6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2bde07e62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2bde07e62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2b036abff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132b036abff_0_5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g132b036abff_0_5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0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2bde07e62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444201" cy="69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2bde07e62c_0_0"/>
          <p:cNvSpPr/>
          <p:nvPr/>
        </p:nvSpPr>
        <p:spPr>
          <a:xfrm>
            <a:off x="672000" y="3075553"/>
            <a:ext cx="11520000" cy="49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buSzPts val="4000"/>
            </a:pPr>
            <a:r>
              <a:rPr lang="ru-RU" sz="3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ВЫПУСКНАЯ АТТЕСТАЦИОННАЯ РАБОТА</a:t>
            </a:r>
          </a:p>
          <a:p>
            <a:pPr lvl="0" algn="ctr">
              <a:lnSpc>
                <a:spcPct val="90000"/>
              </a:lnSpc>
              <a:buSzPts val="4000"/>
            </a:pPr>
            <a:r>
              <a:rPr lang="ru-RU" sz="3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«Разработка конфигурации, учитывающей основные функции торгового предприятия»</a:t>
            </a:r>
          </a:p>
        </p:txBody>
      </p:sp>
      <p:pic>
        <p:nvPicPr>
          <p:cNvPr id="91" name="Google Shape;91;g12bde07e62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4497" y="5780717"/>
            <a:ext cx="3240000" cy="4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2bde07e62c_0_0"/>
          <p:cNvSpPr/>
          <p:nvPr/>
        </p:nvSpPr>
        <p:spPr>
          <a:xfrm>
            <a:off x="613224" y="264883"/>
            <a:ext cx="115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87750"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Программа </a:t>
            </a:r>
            <a:r>
              <a:rPr lang="ru-RU" sz="2000" b="0" i="0" u="none" strike="noStrike" cap="none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«</a:t>
            </a:r>
            <a:r>
              <a:rPr lang="ru-RU" sz="200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1С программист</a:t>
            </a:r>
            <a:r>
              <a:rPr lang="ru-RU" sz="2000" b="0" i="0" u="none" strike="noStrike" cap="none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»</a:t>
            </a:r>
            <a:endParaRPr sz="20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" name="Google Shape;93;g12bde07e62c_0_0"/>
          <p:cNvSpPr/>
          <p:nvPr/>
        </p:nvSpPr>
        <p:spPr>
          <a:xfrm>
            <a:off x="226363" y="2467401"/>
            <a:ext cx="12217838" cy="48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51288"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1800" b="0" i="0" u="none" strike="noStrike" cap="none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Группа: 1СП - 705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g12bde07e62c_0_0"/>
          <p:cNvSpPr/>
          <p:nvPr/>
        </p:nvSpPr>
        <p:spPr>
          <a:xfrm>
            <a:off x="613224" y="1691408"/>
            <a:ext cx="115200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87750"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30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Выполнил:</a:t>
            </a:r>
          </a:p>
          <a:p>
            <a:pPr marL="4935538"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30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Аушев Александр Анатольевич</a:t>
            </a:r>
            <a:endParaRPr sz="23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g12bde07e62c_0_0"/>
          <p:cNvSpPr/>
          <p:nvPr/>
        </p:nvSpPr>
        <p:spPr>
          <a:xfrm>
            <a:off x="6697505" y="5942042"/>
            <a:ext cx="3401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0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2023</a:t>
            </a:r>
            <a:endParaRPr sz="20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g12bde07e62c_0_0"/>
          <p:cNvSpPr/>
          <p:nvPr/>
        </p:nvSpPr>
        <p:spPr>
          <a:xfrm>
            <a:off x="613224" y="658375"/>
            <a:ext cx="11520000" cy="120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87750"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Преподаватель: </a:t>
            </a:r>
          </a:p>
          <a:p>
            <a:pPr marL="4935538"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Рогозянский Андрей Денисович</a:t>
            </a:r>
          </a:p>
          <a:p>
            <a:pPr marL="3590925" lvl="0">
              <a:lnSpc>
                <a:spcPct val="90000"/>
              </a:lnSpc>
              <a:buSzPts val="2000"/>
            </a:pPr>
            <a:r>
              <a:rPr lang="ru-RU" sz="200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Ассистент:</a:t>
            </a:r>
          </a:p>
          <a:p>
            <a:pPr marL="4935538"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err="1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Сюсин</a:t>
            </a:r>
            <a:r>
              <a:rPr lang="ru-RU" sz="2000" b="0" i="0" u="none" strike="noStrike" cap="none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Олег Александрович </a:t>
            </a:r>
            <a:endParaRPr sz="20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978686"/>
            <a:ext cx="117465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Созданы следующие Регистры сведений:</a:t>
            </a:r>
          </a:p>
          <a:p>
            <a:pPr marL="457200" indent="-457200">
              <a:buAutoNum type="arabicPeriod"/>
            </a:pPr>
            <a:r>
              <a:rPr lang="ru-RU" sz="2000" smtClean="0"/>
              <a:t>Курсы валют – периодичность в пределах дня, вручную внесена информация о курсе валют (по заданию).</a:t>
            </a:r>
          </a:p>
          <a:p>
            <a:pPr marL="457200" indent="-457200">
              <a:buAutoNum type="arabicPeriod"/>
            </a:pPr>
            <a:r>
              <a:rPr lang="ru-RU" sz="2000" smtClean="0"/>
              <a:t>Цены номенклатур – периодичность: в пределах месяца, регистраторы:  документ «Регистрация Цен».</a:t>
            </a:r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Регистры сведений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5543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978686"/>
            <a:ext cx="117465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/>
              <a:t>Скриншот движений из регистра сведений (Цены номенклатур</a:t>
            </a:r>
            <a:r>
              <a:rPr lang="ru-RU" sz="2000" smtClean="0"/>
              <a:t>):</a:t>
            </a:r>
          </a:p>
          <a:p>
            <a:endParaRPr lang="ru-RU" sz="2000"/>
          </a:p>
          <a:p>
            <a:endParaRPr lang="ru-RU" sz="20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Регистры сведений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01" y="2486517"/>
            <a:ext cx="8824190" cy="41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978686"/>
            <a:ext cx="117465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Добавлены в конфигурацию следующие регистры накоплений:</a:t>
            </a:r>
          </a:p>
          <a:p>
            <a:endParaRPr lang="ru-RU" sz="2000"/>
          </a:p>
          <a:p>
            <a:pPr marL="457200" indent="-457200">
              <a:buAutoNum type="arabicPeriod"/>
            </a:pPr>
            <a:r>
              <a:rPr lang="ru-RU" sz="2000" smtClean="0"/>
              <a:t>Остатки номенклатуры  - вид регистра: остатки, регистраторы: «Поступление товаров», «Реализация товаров».</a:t>
            </a:r>
          </a:p>
          <a:p>
            <a:pPr marL="457200" indent="-457200">
              <a:buAutoNum type="arabicPeriod"/>
            </a:pPr>
            <a:r>
              <a:rPr lang="ru-RU" sz="2000" smtClean="0"/>
              <a:t>Продажи – тип: обороты, регистраторы: «Реализация товаров», «Оказание услуг».</a:t>
            </a:r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Регистры накопления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5916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509784"/>
            <a:ext cx="117465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Скриншот </a:t>
            </a:r>
            <a:r>
              <a:rPr lang="ru-RU" sz="2000"/>
              <a:t>кода процедуры </a:t>
            </a:r>
            <a:r>
              <a:rPr lang="ru-RU" sz="2000" smtClean="0"/>
              <a:t> проведения из регистра накоплений «Продажи»: </a:t>
            </a:r>
          </a:p>
          <a:p>
            <a:endParaRPr lang="ru-RU" sz="2000"/>
          </a:p>
          <a:p>
            <a:r>
              <a:rPr lang="ru-RU" sz="2000" smtClean="0"/>
              <a:t> </a:t>
            </a:r>
            <a:endParaRPr lang="ru-RU" sz="20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Регистры накопления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691" y="1964004"/>
            <a:ext cx="8033338" cy="481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45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509784"/>
            <a:ext cx="117465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Скриншот </a:t>
            </a:r>
            <a:r>
              <a:rPr lang="ru-RU" sz="2000"/>
              <a:t>движений </a:t>
            </a:r>
            <a:r>
              <a:rPr lang="ru-RU" sz="2000" smtClean="0"/>
              <a:t>из </a:t>
            </a:r>
            <a:r>
              <a:rPr lang="ru-RU" sz="2000"/>
              <a:t>регистра накопления </a:t>
            </a:r>
            <a:r>
              <a:rPr lang="ru-RU" sz="2000" smtClean="0"/>
              <a:t>«Продажи»:</a:t>
            </a:r>
          </a:p>
          <a:p>
            <a:endParaRPr lang="ru-RU" sz="2000"/>
          </a:p>
          <a:p>
            <a:r>
              <a:rPr lang="ru-RU" sz="2000" smtClean="0"/>
              <a:t> </a:t>
            </a:r>
          </a:p>
          <a:p>
            <a:endParaRPr lang="ru-RU" sz="2000"/>
          </a:p>
          <a:p>
            <a:r>
              <a:rPr lang="ru-RU" sz="2000" smtClean="0"/>
              <a:t> </a:t>
            </a:r>
            <a:endParaRPr lang="ru-RU" sz="20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Регистры накопления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96" y="1967551"/>
            <a:ext cx="10305014" cy="47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3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978686"/>
            <a:ext cx="117465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В конфигурации создал следующие подсистемы:</a:t>
            </a:r>
          </a:p>
          <a:p>
            <a:pPr marL="457200" indent="-457200">
              <a:buAutoNum type="arabicPeriod"/>
            </a:pPr>
            <a:r>
              <a:rPr lang="ru-RU" sz="2000" smtClean="0"/>
              <a:t>Закупки</a:t>
            </a:r>
          </a:p>
          <a:p>
            <a:pPr marL="457200" indent="-457200">
              <a:buAutoNum type="arabicPeriod"/>
            </a:pPr>
            <a:r>
              <a:rPr lang="ru-RU" sz="2000" smtClean="0"/>
              <a:t>Продажи</a:t>
            </a:r>
          </a:p>
          <a:p>
            <a:pPr marL="457200" indent="-457200">
              <a:buAutoNum type="arabicPeriod"/>
            </a:pPr>
            <a:r>
              <a:rPr lang="ru-RU" sz="2000" smtClean="0"/>
              <a:t>НСИ</a:t>
            </a:r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Подсистемы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9114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581505"/>
            <a:ext cx="117465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Скриншот </a:t>
            </a:r>
            <a:r>
              <a:rPr lang="ru-RU" sz="2000"/>
              <a:t>экрана при запуске системы в режиме 1С: </a:t>
            </a:r>
            <a:r>
              <a:rPr lang="ru-RU" sz="2000" smtClean="0"/>
              <a:t>Предприятие: </a:t>
            </a:r>
          </a:p>
          <a:p>
            <a:endParaRPr lang="ru-RU" sz="2000"/>
          </a:p>
          <a:p>
            <a:endParaRPr lang="ru-RU" sz="20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Подсистемы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14" y="2089336"/>
            <a:ext cx="8749258" cy="469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91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978686"/>
            <a:ext cx="117465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1. Константы - телефон </a:t>
            </a:r>
          </a:p>
          <a:p>
            <a:r>
              <a:rPr lang="ru-RU" sz="2000" smtClean="0"/>
              <a:t>2. Перечисления – Виды номенклатуры</a:t>
            </a:r>
          </a:p>
          <a:p>
            <a:r>
              <a:rPr lang="ru-RU" sz="2000" smtClean="0"/>
              <a:t>3. Присвоены картинки для подсистем (визуализация)</a:t>
            </a:r>
          </a:p>
          <a:p>
            <a:r>
              <a:rPr lang="ru-RU" sz="2000" smtClean="0"/>
              <a:t>4. В общих модулях созданы  два модуля ( «Работа с документами», «Работа с </a:t>
            </a:r>
            <a:r>
              <a:rPr lang="ru-RU" sz="2000"/>
              <a:t>р</a:t>
            </a:r>
            <a:r>
              <a:rPr lang="ru-RU" sz="2000" smtClean="0"/>
              <a:t>егистрами»), для использования  общих процедур и функций в коде некоторых документов </a:t>
            </a:r>
            <a:endParaRPr lang="ru-RU" sz="20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В </a:t>
            </a:r>
            <a:r>
              <a:rPr lang="ru-RU" sz="3200" b="1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системе также использованы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8705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978686"/>
            <a:ext cx="117465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/>
              <a:t>Вопросы, ответы на которые можно вынести в заключение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/>
              <a:t>Какие основные задачи решает созданная конфигурация?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/>
              <a:t>Для каких целей можно использовать 1С</a:t>
            </a:r>
            <a:r>
              <a:rPr lang="ru-RU" sz="2800" smtClean="0"/>
              <a:t>?.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800"/>
          </a:p>
          <a:p>
            <a:pPr lvl="0"/>
            <a:r>
              <a:rPr lang="ru-RU" sz="2800" smtClean="0"/>
              <a:t>Созданная конфигурация решает задачи учета хозяйственной деятельности организации (в виде примера внесены две хозяйствующие организации), осуществляющих торговлю товарами и оказывающих услуги. Показан механизм взаимодействия необходимых для учета документов.  В конфигурации применены методы «подтягивания» установленной цены, при оформлении документов на закупку, продажу товаров и оказания услуг. </a:t>
            </a:r>
            <a:endParaRPr lang="ru-RU" sz="28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93235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978686"/>
            <a:ext cx="117465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/>
              <a:t>Так же </a:t>
            </a:r>
            <a:r>
              <a:rPr lang="ru-RU" sz="2800" smtClean="0"/>
              <a:t>реализована возможность </a:t>
            </a:r>
            <a:r>
              <a:rPr lang="ru-RU" sz="2800"/>
              <a:t>проверки дубликатов при </a:t>
            </a:r>
            <a:r>
              <a:rPr lang="ru-RU" sz="2800" smtClean="0"/>
              <a:t>добавлении </a:t>
            </a:r>
            <a:r>
              <a:rPr lang="ru-RU" sz="2800"/>
              <a:t>в документы </a:t>
            </a:r>
            <a:r>
              <a:rPr lang="ru-RU" sz="2800" smtClean="0"/>
              <a:t>товаров  и услуг (при дублировании строка обнуляется и товар повторно в документ нельзя добавить). При добавлении  в текущем документе наименования, количества товара/услуги – сумма подсчитывается автоматически (цена «подтягивается» тоже автоматически).  Реализованы движения товаров, услуг по регистрам «Продажи» и «Остатки номенклатуры». При создании документа «Реализация товаров» применена функция соблюдения остатков – при недостаточности товара документ не проведется. Так же в этом документе создали макет для печати (по шаблону).</a:t>
            </a:r>
            <a:endParaRPr lang="ru-RU" sz="28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618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Задание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257908" y="1539159"/>
            <a:ext cx="1160584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рамках </a:t>
            </a:r>
            <a:r>
              <a:rPr lang="ru-RU" sz="200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выпускной аттестационной работы необходимо создать конфигурацию, </a:t>
            </a:r>
            <a:r>
              <a:rPr lang="ru-RU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которой представлены основные </a:t>
            </a:r>
            <a:r>
              <a:rPr lang="ru-RU" sz="2000">
                <a:latin typeface="Times New Roman" panose="02020603050405020304" pitchFamily="18" charset="0"/>
                <a:ea typeface="Times New Roman" panose="02020603050405020304" pitchFamily="18" charset="0"/>
              </a:rPr>
              <a:t>учетные функции торгового предприятия.</a:t>
            </a:r>
            <a:endParaRPr lang="ru-RU" sz="20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7908" y="2747167"/>
            <a:ext cx="11605846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b="1">
                <a:latin typeface="Times New Roman" panose="02020603050405020304" pitchFamily="18" charset="0"/>
                <a:ea typeface="Times New Roman" panose="02020603050405020304" pitchFamily="18" charset="0"/>
              </a:rPr>
              <a:t>При выполнении аттестационной работы необходимо:</a:t>
            </a:r>
            <a:endParaRPr lang="ru-RU" sz="20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2000">
                <a:latin typeface="Times New Roman" panose="02020603050405020304" pitchFamily="18" charset="0"/>
                <a:ea typeface="Times New Roman" panose="02020603050405020304" pitchFamily="18" charset="0"/>
              </a:rPr>
              <a:t>справочники, документы, журналы документов;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2000">
                <a:latin typeface="Times New Roman" panose="02020603050405020304" pitchFamily="18" charset="0"/>
                <a:ea typeface="Times New Roman" panose="02020603050405020304" pitchFamily="18" charset="0"/>
              </a:rPr>
              <a:t>печатные формы документов;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установить </a:t>
            </a:r>
            <a:r>
              <a:rPr lang="ru-RU" sz="2000"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регистры накопления, сведений;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</a:t>
            </a:r>
            <a:r>
              <a:rPr lang="ru-RU" sz="200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передачи данных в регистры;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</a:t>
            </a:r>
            <a:r>
              <a:rPr lang="ru-RU" sz="2000"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подсистемы и распределить по ним созданные объекты конфигурации</a:t>
            </a:r>
            <a:r>
              <a:rPr lang="ru-RU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9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508502"/>
            <a:ext cx="117465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/>
              <a:t>Для каких целей можно использовать 1С?.</a:t>
            </a:r>
          </a:p>
          <a:p>
            <a:endParaRPr lang="ru-RU" sz="2800" smtClean="0"/>
          </a:p>
          <a:p>
            <a:r>
              <a:rPr lang="ru-RU" sz="2800" smtClean="0"/>
              <a:t>Основная задача платформы 1С  создавать,  применять конфигурации (решения)   для ведения учета хозяйственной деятельности различных предприятий, для автоматизации бизнес-процессов, создания отчетов как внутри предприятий, так и для обязательной отчетности в государственные службы.  Здесь можно перечислить множественные процессы: торговля, производство, оказание услуг, специализированный бизнес и др. Но возможности 1С не ограничиваются только учетом - на этой платформе можно и взаимодействовать с интернет ресурсами, различными базами данных и др.</a:t>
            </a:r>
            <a:endParaRPr lang="ru-RU" sz="28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3226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2b036abff_0_568"/>
          <p:cNvSpPr/>
          <p:nvPr/>
        </p:nvSpPr>
        <p:spPr>
          <a:xfrm>
            <a:off x="152579" y="2938974"/>
            <a:ext cx="9285076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SzPts val="3200"/>
            </a:pPr>
            <a:r>
              <a:rPr lang="ru-RU" sz="4400" b="1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sz="4400" b="1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Google Shape;306;g288f7f07f20_0_111">
            <a:extLst>
              <a:ext uri="{FF2B5EF4-FFF2-40B4-BE49-F238E27FC236}">
                <a16:creationId xmlns:a16="http://schemas.microsoft.com/office/drawing/2014/main" xmlns="" id="{0FEEA8DC-4BEA-37A9-059E-430B4785FD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75" y="1611094"/>
            <a:ext cx="4499941" cy="4505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1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14935" y="1668013"/>
            <a:ext cx="1183088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200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итоговой аттестационной работы создана конфигурация для автоматизации учетных функции торгового </a:t>
            </a:r>
            <a:r>
              <a:rPr lang="ru-RU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предприятия (для примера внесены ООО Успех и ООО Удача) осуществляющих торговлю  товарами и предоставление Услуг.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ru-RU" sz="20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9293" y="2831543"/>
            <a:ext cx="11746522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2000" b="1">
                <a:latin typeface="Times New Roman" panose="02020603050405020304" pitchFamily="18" charset="0"/>
                <a:ea typeface="Times New Roman" panose="02020603050405020304" pitchFamily="18" charset="0"/>
              </a:rPr>
              <a:t>В разработанной конфигурации добавлены и настроены следующие объекты:</a:t>
            </a:r>
            <a:endParaRPr lang="ru-RU" sz="20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Справочники</a:t>
            </a:r>
            <a:endParaRPr lang="en-US" sz="2000" smtClean="0"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/>
              <a:t>Документы</a:t>
            </a:r>
            <a:r>
              <a:rPr lang="ru-RU" sz="2000" smtClean="0"/>
              <a:t>:</a:t>
            </a:r>
            <a:endParaRPr lang="en-US" sz="2000" smtClean="0"/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/>
              <a:t>Печатные формы документов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/>
              <a:t>Журналы документов: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/>
              <a:t>Регистры сведений: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/>
              <a:t>Регистры </a:t>
            </a:r>
            <a:r>
              <a:rPr lang="ru-RU" sz="2000" smtClean="0"/>
              <a:t>накоплений:</a:t>
            </a:r>
            <a:endParaRPr lang="ru-RU" sz="2000"/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/>
              <a:t>Подсистемы: </a:t>
            </a: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Константы.</a:t>
            </a: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smtClean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Перечисления</a:t>
            </a:r>
            <a:endParaRPr lang="ru-RU" sz="200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536393"/>
            <a:ext cx="1174652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Созданы следующие справочники:</a:t>
            </a:r>
          </a:p>
          <a:p>
            <a:endParaRPr lang="ru-RU" sz="2000" smtClean="0"/>
          </a:p>
          <a:p>
            <a:pPr marL="457200" indent="-457200">
              <a:buAutoNum type="arabicPeriod"/>
            </a:pPr>
            <a:r>
              <a:rPr lang="ru-RU" sz="2000" smtClean="0"/>
              <a:t>Единицы  Измерения – предназначен для хранения единиц измерений товаров , услуг и др. </a:t>
            </a:r>
          </a:p>
          <a:p>
            <a:pPr marL="457200" indent="-457200">
              <a:buAutoNum type="arabicPeriod"/>
            </a:pPr>
            <a:r>
              <a:rPr lang="ru-RU" sz="2000" smtClean="0"/>
              <a:t>Организации – предназначен для внесения  и хранения данных об организациях, которые ведут учет ( в нашем случае – ООО Успех, ООО Удача).</a:t>
            </a:r>
          </a:p>
          <a:p>
            <a:pPr marL="457200" indent="-457200">
              <a:buAutoNum type="arabicPeriod"/>
            </a:pPr>
            <a:r>
              <a:rPr lang="ru-RU" sz="2000" smtClean="0"/>
              <a:t>Банки – для содержания информации о банках, их реквизитах .</a:t>
            </a:r>
          </a:p>
          <a:p>
            <a:pPr marL="457200" indent="-457200">
              <a:buAutoNum type="arabicPeriod"/>
            </a:pPr>
            <a:r>
              <a:rPr lang="ru-RU" sz="2000" smtClean="0"/>
              <a:t>Расчетные счета  - предназначен для содержания информации о расчетных счетах организаций.</a:t>
            </a:r>
          </a:p>
          <a:p>
            <a:pPr marL="457200" indent="-457200">
              <a:buAutoNum type="arabicPeriod"/>
            </a:pPr>
            <a:r>
              <a:rPr lang="ru-RU" sz="2000" smtClean="0"/>
              <a:t> Валюты – содержит информацию по необходимых валютах.</a:t>
            </a:r>
          </a:p>
          <a:p>
            <a:pPr marL="457200" indent="-457200">
              <a:buAutoNum type="arabicPeriod"/>
            </a:pPr>
            <a:r>
              <a:rPr lang="ru-RU" sz="2000" smtClean="0"/>
              <a:t>Склады – для информации о складах организаций.</a:t>
            </a:r>
          </a:p>
          <a:p>
            <a:pPr marL="457200" indent="-457200">
              <a:buAutoNum type="arabicPeriod"/>
            </a:pPr>
            <a:r>
              <a:rPr lang="ru-RU" sz="2000" smtClean="0"/>
              <a:t>Должности – справочник, с информацией о должностях в организациях.</a:t>
            </a:r>
          </a:p>
          <a:p>
            <a:pPr marL="457200" indent="-457200">
              <a:buAutoNum type="arabicPeriod"/>
            </a:pPr>
            <a:r>
              <a:rPr lang="ru-RU" sz="2000" smtClean="0"/>
              <a:t>Сотрудники – содержит  данные о сотрудниках организаций.</a:t>
            </a:r>
          </a:p>
          <a:p>
            <a:pPr marL="457200" indent="-457200">
              <a:buAutoNum type="arabicPeriod"/>
            </a:pPr>
            <a:r>
              <a:rPr lang="ru-RU" sz="2000" smtClean="0"/>
              <a:t>Контрагенты – для данных о контрагентах, с которыми ведется хозяйственная деятельность организаций.</a:t>
            </a:r>
          </a:p>
          <a:p>
            <a:pPr marL="457200" indent="-457200">
              <a:buAutoNum type="arabicPeriod"/>
            </a:pPr>
            <a:r>
              <a:rPr lang="ru-RU" sz="2000" smtClean="0"/>
              <a:t>Договоры – этот справочник для информации о заключенных договорах.</a:t>
            </a:r>
          </a:p>
          <a:p>
            <a:pPr marL="457200" indent="-457200">
              <a:buAutoNum type="arabicPeriod"/>
            </a:pPr>
            <a:r>
              <a:rPr lang="ru-RU" sz="2000" smtClean="0"/>
              <a:t>Номенклатуры – это справочник для содержания данных о товарах, услугах, с которыми работает  (покупает/продает) организация(и).</a:t>
            </a:r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Справочники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860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536393"/>
            <a:ext cx="117465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Скриншот справочника «Организации</a:t>
            </a:r>
            <a:r>
              <a:rPr lang="ru-RU" sz="2000"/>
              <a:t>» форма списка в пользовательском режиме (1С:Предприятие) </a:t>
            </a:r>
            <a:r>
              <a:rPr lang="ru-RU" sz="2000" smtClean="0"/>
              <a:t>:</a:t>
            </a:r>
          </a:p>
          <a:p>
            <a:endParaRPr lang="ru-RU" sz="2000" smtClean="0"/>
          </a:p>
          <a:p>
            <a:endParaRPr lang="ru-RU" sz="2000"/>
          </a:p>
          <a:p>
            <a:r>
              <a:rPr lang="ru-RU" sz="2000" smtClean="0"/>
              <a:t> </a:t>
            </a:r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Справочники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10" y="2352001"/>
            <a:ext cx="9286263" cy="43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76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590144"/>
            <a:ext cx="1174652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В конфигурацию добавлены следующие документы:</a:t>
            </a:r>
          </a:p>
          <a:p>
            <a:endParaRPr lang="ru-RU" sz="2000"/>
          </a:p>
          <a:p>
            <a:pPr marL="457200" indent="-457200">
              <a:buAutoNum type="arabicPeriod"/>
            </a:pPr>
            <a:r>
              <a:rPr lang="ru-RU" sz="2000" smtClean="0"/>
              <a:t>Заказ товаров – служит для оформления заявки на заказ товаров (услуг) от контрагентов (поставщиков). </a:t>
            </a:r>
          </a:p>
          <a:p>
            <a:pPr marL="457200" indent="-457200">
              <a:buAutoNum type="arabicPeriod"/>
            </a:pPr>
            <a:r>
              <a:rPr lang="ru-RU" sz="2000" smtClean="0"/>
              <a:t>Поступление товаров – документ, для содержания информации о поступлении (закупок товаров).</a:t>
            </a:r>
          </a:p>
          <a:p>
            <a:pPr marL="457200" indent="-457200">
              <a:buAutoNum type="arabicPeriod"/>
            </a:pPr>
            <a:r>
              <a:rPr lang="ru-RU" sz="2000" smtClean="0"/>
              <a:t>Счет на оплату – для оформления счетов на оплату за поставки товаров,  услуг.</a:t>
            </a:r>
          </a:p>
          <a:p>
            <a:pPr marL="457200" indent="-457200">
              <a:buAutoNum type="arabicPeriod"/>
            </a:pPr>
            <a:r>
              <a:rPr lang="ru-RU" sz="2000" smtClean="0"/>
              <a:t>Реализация товаров – предназначен для документов о продажах товаров,  оказании услуг. </a:t>
            </a:r>
          </a:p>
          <a:p>
            <a:pPr marL="457200" indent="-457200">
              <a:buAutoNum type="arabicPeriod"/>
            </a:pPr>
            <a:r>
              <a:rPr lang="ru-RU" sz="2000" smtClean="0"/>
              <a:t>Оказание услуг -  для документов содержащих информацию об оказанных организациями услугах.</a:t>
            </a:r>
          </a:p>
          <a:p>
            <a:pPr marL="457200" indent="-457200">
              <a:buAutoNum type="arabicPeriod"/>
            </a:pPr>
            <a:r>
              <a:rPr lang="ru-RU" sz="2000" smtClean="0"/>
              <a:t>Регистрация цен – этот документ для установления цен в организации (</a:t>
            </a:r>
            <a:r>
              <a:rPr lang="ru-RU" sz="2000" err="1" smtClean="0"/>
              <a:t>ях</a:t>
            </a:r>
            <a:r>
              <a:rPr lang="ru-RU" sz="2000" smtClean="0"/>
              <a:t>) закупочных, розничных.</a:t>
            </a:r>
          </a:p>
          <a:p>
            <a:pPr marL="457200" indent="-457200">
              <a:buAutoNum type="arabicPeriod"/>
            </a:pPr>
            <a:endParaRPr lang="ru-RU" sz="2000" b="1"/>
          </a:p>
          <a:p>
            <a:pPr marL="457200" indent="-457200">
              <a:buAutoNum type="arabicPeriod"/>
            </a:pPr>
            <a:endParaRPr lang="ru-RU" sz="2000" b="1" smtClean="0"/>
          </a:p>
          <a:p>
            <a:pPr marL="457200" indent="-457200">
              <a:buAutoNum type="arabicPeriod"/>
            </a:pPr>
            <a:endParaRPr lang="ru-RU" sz="2000" b="1" smtClean="0"/>
          </a:p>
          <a:p>
            <a:pPr marL="457200" indent="-457200">
              <a:buAutoNum type="arabicPeriod"/>
            </a:pPr>
            <a:endParaRPr lang="ru-RU" sz="2000" b="1"/>
          </a:p>
          <a:p>
            <a:pPr marL="457200" indent="-457200">
              <a:buAutoNum type="arabicPeriod"/>
            </a:pPr>
            <a:endParaRPr lang="ru-RU" sz="2000" b="1" smtClean="0"/>
          </a:p>
          <a:p>
            <a:pPr marL="457200" indent="-457200">
              <a:buAutoNum type="arabicPeriod"/>
            </a:pPr>
            <a:endParaRPr lang="ru-RU" sz="2000" b="1"/>
          </a:p>
          <a:p>
            <a:pPr marL="457200" indent="-457200">
              <a:buAutoNum type="arabicPeriod"/>
            </a:pPr>
            <a:endParaRPr lang="ru-RU" sz="20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Документы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3504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590144"/>
            <a:ext cx="117465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Скриншот документа «Реализация товаров»  </a:t>
            </a:r>
            <a:r>
              <a:rPr lang="ru-RU" sz="2000"/>
              <a:t>(</a:t>
            </a:r>
            <a:r>
              <a:rPr lang="ru-RU" sz="2000" smtClean="0"/>
              <a:t>форма </a:t>
            </a:r>
            <a:r>
              <a:rPr lang="ru-RU" sz="2000"/>
              <a:t>списка в пользовательском режиме (1С:Предприятие) </a:t>
            </a:r>
            <a:r>
              <a:rPr lang="ru-RU" sz="2000" smtClean="0"/>
              <a:t>:</a:t>
            </a:r>
          </a:p>
          <a:p>
            <a:pPr marL="457200" indent="-457200">
              <a:buAutoNum type="arabicPeriod"/>
            </a:pPr>
            <a:endParaRPr lang="ru-RU" sz="2000" b="1"/>
          </a:p>
          <a:p>
            <a:pPr marL="457200" indent="-457200">
              <a:buAutoNum type="arabicPeriod"/>
            </a:pPr>
            <a:endParaRPr lang="ru-RU" sz="2000" b="1" smtClean="0"/>
          </a:p>
          <a:p>
            <a:pPr marL="457200" indent="-457200">
              <a:buAutoNum type="arabicPeriod"/>
            </a:pPr>
            <a:endParaRPr lang="ru-RU" sz="2000" b="1"/>
          </a:p>
          <a:p>
            <a:pPr marL="457200" indent="-457200">
              <a:buAutoNum type="arabicPeriod"/>
            </a:pPr>
            <a:endParaRPr lang="ru-RU" sz="2000" b="1" smtClean="0"/>
          </a:p>
          <a:p>
            <a:pPr marL="457200" indent="-457200">
              <a:buAutoNum type="arabicPeriod"/>
            </a:pPr>
            <a:endParaRPr lang="ru-RU" sz="2000" b="1"/>
          </a:p>
          <a:p>
            <a:pPr marL="457200" indent="-457200">
              <a:buAutoNum type="arabicPeriod"/>
            </a:pPr>
            <a:endParaRPr lang="ru-RU" sz="2000" b="1" smtClean="0"/>
          </a:p>
          <a:p>
            <a:pPr marL="457200" indent="-457200">
              <a:buAutoNum type="arabicPeriod"/>
            </a:pPr>
            <a:endParaRPr lang="ru-RU" sz="2000" b="1"/>
          </a:p>
          <a:p>
            <a:pPr marL="457200" indent="-457200">
              <a:buAutoNum type="arabicPeriod"/>
            </a:pPr>
            <a:endParaRPr lang="ru-RU" sz="20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Документы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55" y="2392605"/>
            <a:ext cx="8704879" cy="41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1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652114"/>
            <a:ext cx="117465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В документе «Реализация товаров» создан макет печатной формы (по шаблону).</a:t>
            </a:r>
          </a:p>
          <a:p>
            <a:r>
              <a:rPr lang="ru-RU" sz="2000" smtClean="0"/>
              <a:t>Скриншот в пользовательском режиме (1С:Предприятие).</a:t>
            </a:r>
          </a:p>
          <a:p>
            <a:endParaRPr lang="ru-RU" sz="2000"/>
          </a:p>
          <a:p>
            <a:endParaRPr lang="ru-RU" sz="20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Печатные формы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06" y="2409395"/>
            <a:ext cx="6689575" cy="434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98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3;g196b218f55d_0_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5" y="219812"/>
            <a:ext cx="2533150" cy="1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4935" y="1652115"/>
            <a:ext cx="117465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Создан журнал документов – содержит все «наши» регистрируемые документы</a:t>
            </a:r>
            <a:r>
              <a:rPr lang="ru-RU" sz="2000"/>
              <a:t>: </a:t>
            </a:r>
            <a:r>
              <a:rPr lang="ru-RU" sz="2000" smtClean="0"/>
              <a:t>Заказ </a:t>
            </a:r>
            <a:r>
              <a:rPr lang="ru-RU" sz="2000"/>
              <a:t>товаров, Поступление товаров, Счет на оплату, Реализация товаров, Оказание </a:t>
            </a:r>
            <a:r>
              <a:rPr lang="ru-RU" sz="2000" smtClean="0"/>
              <a:t>услуг.</a:t>
            </a:r>
          </a:p>
          <a:p>
            <a:r>
              <a:rPr lang="ru-RU" sz="2000" smtClean="0"/>
              <a:t>Скриншот </a:t>
            </a:r>
            <a:r>
              <a:rPr lang="ru-RU" sz="2000"/>
              <a:t>формы журнала документов в пользовательском режиме (1С:Предприятие</a:t>
            </a:r>
            <a:r>
              <a:rPr lang="ru-RU" sz="2000" smtClean="0"/>
              <a:t>):</a:t>
            </a:r>
          </a:p>
          <a:p>
            <a:endParaRPr lang="ru-RU" sz="2000"/>
          </a:p>
        </p:txBody>
      </p:sp>
      <p:sp>
        <p:nvSpPr>
          <p:cNvPr id="8" name="Google Shape;98;g12bde07e62c_1_67"/>
          <p:cNvSpPr/>
          <p:nvPr/>
        </p:nvSpPr>
        <p:spPr>
          <a:xfrm>
            <a:off x="2952230" y="1044500"/>
            <a:ext cx="9239770" cy="2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SzPts val="3200"/>
            </a:pPr>
            <a:r>
              <a:rPr lang="ru-RU" sz="3200" b="1" smtClean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Журналы документов</a:t>
            </a:r>
            <a:endParaRPr sz="32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11" y="2685388"/>
            <a:ext cx="7860167" cy="404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400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942</Words>
  <Application>Microsoft Office PowerPoint</Application>
  <PresentationFormat>Произвольный</PresentationFormat>
  <Paragraphs>126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Montserrat Medium</vt:lpstr>
      <vt:lpstr>Montserrat SemiBold</vt:lpstr>
      <vt:lpstr>Times New Roman</vt:lpstr>
      <vt:lpstr>Montserrat</vt:lpstr>
      <vt:lpstr>Calibri</vt:lpstr>
      <vt:lpstr>Symbol</vt:lpstr>
      <vt:lpstr>Montserrat ExtraBold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ItX</cp:lastModifiedBy>
  <cp:revision>33</cp:revision>
  <dcterms:created xsi:type="dcterms:W3CDTF">2021-04-07T09:04:13Z</dcterms:created>
  <dcterms:modified xsi:type="dcterms:W3CDTF">2023-12-10T11:29:10Z</dcterms:modified>
</cp:coreProperties>
</file>